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ctiveX/activeX2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activeX/activeX1.xml" ContentType="application/vnd.ms-office.activeX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embeddings/oleObject1.bin" ContentType="application/vnd.openxmlformats-officedocument.oleObject"/>
  <Override PartName="/ppt/embeddings/oleObject2.bin" ContentType="application/vnd.openxmlformats-officedocument.oleObjec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ms-office.activeX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1" r:id="rId3"/>
    <p:sldId id="262" r:id="rId4"/>
    <p:sldId id="257" r:id="rId5"/>
    <p:sldId id="258" r:id="rId6"/>
    <p:sldId id="263" r:id="rId7"/>
    <p:sldId id="259" r:id="rId8"/>
    <p:sldId id="265" r:id="rId9"/>
    <p:sldId id="264" r:id="rId10"/>
    <p:sldId id="260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35E6C-6E26-4B10-9B9C-3F3437B92BB5}" type="datetimeFigureOut">
              <a:rPr lang="en-US" smtClean="0"/>
              <a:t>10/3/2011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105CEB-CC65-4FC1-9D9B-1AE46BA8A7A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AE0AD5-8D71-49BC-950B-BBDDF905E4CC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B0D8B-884E-4F2D-89DE-23C9B0857D8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GB"/>
              <a:t>'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0E1C45-7F1E-4049-8F3C-D5E96DDF3EAF}" type="slidenum">
              <a:rPr lang="en-GB"/>
              <a:pPr/>
              <a:t>4</a:t>
            </a:fld>
            <a:endParaRPr lang="en-GB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304800"/>
            <a:ext cx="4573588" cy="3429000"/>
          </a:xfrm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GB"/>
              <a:t>'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029C24-A47E-49D1-85AD-5A01DB2A8993}" type="slidenum">
              <a:rPr lang="en-GB"/>
              <a:pPr/>
              <a:t>5</a:t>
            </a:fld>
            <a:endParaRPr lang="en-GB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GB"/>
              <a:t>'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14C194-BD8D-4B97-9016-A15B43B362ED}" type="slidenum">
              <a:rPr lang="en-GB"/>
              <a:pPr/>
              <a:t>7</a:t>
            </a:fld>
            <a:endParaRPr lang="en-GB"/>
          </a:p>
        </p:txBody>
      </p:sp>
      <p:sp>
        <p:nvSpPr>
          <p:cNvPr id="128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hdr" sz="quarter"/>
          </p:nvPr>
        </p:nvSpPr>
        <p:spPr>
          <a:ln/>
        </p:spPr>
        <p:txBody>
          <a:bodyPr/>
          <a:lstStyle/>
          <a:p>
            <a:r>
              <a:rPr lang="en-GB"/>
              <a:t>'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14E2FF-5E2D-4396-B2A6-1F40441056FB}" type="slidenum">
              <a:rPr lang="en-GB"/>
              <a:pPr/>
              <a:t>10</a:t>
            </a:fld>
            <a:endParaRPr lang="en-GB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0F335-8055-4661-A0DA-5552BEA6C2AF}" type="datetimeFigureOut">
              <a:rPr lang="en-US" smtClean="0"/>
              <a:pPr/>
              <a:t>10/3/2011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36A1D-922B-49AD-AF6A-B0248FDF7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.xml"/><Relationship Id="rId1" Type="http://schemas.openxmlformats.org/officeDocument/2006/relationships/vmlDrawing" Target="../drawings/vmlDrawing2.vml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What are the seven components of a balanced diet?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8" name="Picture 2" descr="msotw9_temp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What proportion of your energy should come from fat, protein and carbohydrate?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1138" name="Text Box 2"/>
          <p:cNvSpPr txBox="1">
            <a:spLocks noChangeArrowheads="1"/>
          </p:cNvSpPr>
          <p:nvPr/>
        </p:nvSpPr>
        <p:spPr bwMode="auto">
          <a:xfrm>
            <a:off x="900113" y="476250"/>
            <a:ext cx="668178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3200" b="1" dirty="0">
                <a:latin typeface="Comic Sans MS" pitchFamily="66" charset="0"/>
                <a:cs typeface="Arial" charset="0"/>
              </a:rPr>
              <a:t>What makes a healthy diet?</a:t>
            </a:r>
            <a:endParaRPr lang="en-US" b="1" dirty="0">
              <a:latin typeface="Comic Sans MS" pitchFamily="66" charset="0"/>
              <a:cs typeface="Arial" charset="0"/>
            </a:endParaRPr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914400" y="6324600"/>
            <a:ext cx="3962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solidFill>
                  <a:srgbClr val="1C3A89"/>
                </a:solidFill>
                <a:latin typeface="Arial" charset="0"/>
                <a:cs typeface="Arial" charset="0"/>
              </a:rPr>
              <a:t>Values refer to % of energy intake</a:t>
            </a:r>
          </a:p>
        </p:txBody>
      </p:sp>
    </p:spTree>
    <p:controls>
      <p:control spid="1026" name="ShockwaveFlash2" r:id="rId2" imgW="7489994" imgH="4572009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7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b="1">
                <a:latin typeface="Comic Sans MS" pitchFamily="66" charset="0"/>
              </a:rPr>
              <a:t>What types of food should you eat?</a:t>
            </a: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controls>
      <p:control spid="2050" name="ShockwaveFlash1" r:id="rId2" imgW="7173930" imgH="4171958"/>
    </p:controls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Comic Sans MS" pitchFamily="66" charset="0"/>
              </a:rPr>
              <a:t>What if you exercise eating a low </a:t>
            </a:r>
            <a:r>
              <a:rPr lang="en-GB" dirty="0" err="1" smtClean="0">
                <a:latin typeface="Comic Sans MS" pitchFamily="66" charset="0"/>
              </a:rPr>
              <a:t>carb</a:t>
            </a:r>
            <a:r>
              <a:rPr lang="en-GB" dirty="0" smtClean="0">
                <a:latin typeface="Comic Sans MS" pitchFamily="66" charset="0"/>
              </a:rPr>
              <a:t> diet?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06400" y="228600"/>
            <a:ext cx="7772400" cy="1371600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Comic Sans MS" pitchFamily="66" charset="0"/>
              </a:rPr>
              <a:t>Effect of diet on muscle glycogen stores</a:t>
            </a:r>
          </a:p>
        </p:txBody>
      </p:sp>
      <p:graphicFrame>
        <p:nvGraphicFramePr>
          <p:cNvPr id="23556" name="Object 4"/>
          <p:cNvGraphicFramePr>
            <a:graphicFrameLocks noChangeAspect="1"/>
          </p:cNvGraphicFramePr>
          <p:nvPr>
            <p:ph idx="1"/>
          </p:nvPr>
        </p:nvGraphicFramePr>
        <p:xfrm>
          <a:off x="457200" y="1963738"/>
          <a:ext cx="8178800" cy="3949700"/>
        </p:xfrm>
        <a:graphic>
          <a:graphicData uri="http://schemas.openxmlformats.org/presentationml/2006/ole">
            <p:oleObj spid="_x0000_s3074" name="Chart" r:id="rId4" imgW="8210702" imgH="4114800" progId="MSGraph.Chart.8">
              <p:embed followColorScheme="full"/>
            </p:oleObj>
          </a:graphicData>
        </a:graphic>
      </p:graphicFrame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133600" y="4572000"/>
            <a:ext cx="3048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4191000" y="4572000"/>
            <a:ext cx="3048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3124200" y="4572000"/>
            <a:ext cx="3048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5638800" y="5181600"/>
            <a:ext cx="3048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6172200" y="5105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Comic Sans MS" pitchFamily="66" charset="0"/>
              </a:rPr>
              <a:t>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23556" grpId="0"/>
      <p:bldP spid="23557" grpId="0" animBg="1"/>
      <p:bldP spid="23558" grpId="0" animBg="1"/>
      <p:bldP spid="23559" grpId="0" animBg="1"/>
      <p:bldP spid="2356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Putting it into practice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Comic Sans MS" pitchFamily="66" charset="0"/>
              </a:rPr>
              <a:t>Ensure you eat a high </a:t>
            </a:r>
            <a:r>
              <a:rPr lang="en-GB" dirty="0" err="1" smtClean="0">
                <a:latin typeface="Comic Sans MS" pitchFamily="66" charset="0"/>
              </a:rPr>
              <a:t>carb</a:t>
            </a:r>
            <a:r>
              <a:rPr lang="en-GB" dirty="0" smtClean="0">
                <a:latin typeface="Comic Sans MS" pitchFamily="66" charset="0"/>
              </a:rPr>
              <a:t> meal the night before activity days.</a:t>
            </a:r>
          </a:p>
          <a:p>
            <a:r>
              <a:rPr lang="en-GB" dirty="0" smtClean="0">
                <a:latin typeface="Comic Sans MS" pitchFamily="66" charset="0"/>
              </a:rPr>
              <a:t>Eat a decent breakfast containing plenty of complex </a:t>
            </a:r>
            <a:r>
              <a:rPr lang="en-GB" dirty="0" err="1" smtClean="0">
                <a:latin typeface="Comic Sans MS" pitchFamily="66" charset="0"/>
              </a:rPr>
              <a:t>carbs</a:t>
            </a:r>
            <a:r>
              <a:rPr lang="en-GB" dirty="0" smtClean="0">
                <a:latin typeface="Comic Sans MS" pitchFamily="66" charset="0"/>
              </a:rPr>
              <a:t>.</a:t>
            </a:r>
          </a:p>
          <a:p>
            <a:r>
              <a:rPr lang="en-GB" dirty="0" smtClean="0">
                <a:latin typeface="Comic Sans MS" pitchFamily="66" charset="0"/>
              </a:rPr>
              <a:t>Bring a combination of simple and complex </a:t>
            </a:r>
            <a:r>
              <a:rPr lang="en-GB" dirty="0" err="1" smtClean="0">
                <a:latin typeface="Comic Sans MS" pitchFamily="66" charset="0"/>
              </a:rPr>
              <a:t>carb</a:t>
            </a:r>
            <a:r>
              <a:rPr lang="en-GB" dirty="0" smtClean="0">
                <a:latin typeface="Comic Sans MS" pitchFamily="66" charset="0"/>
              </a:rPr>
              <a:t> snacks to eat during the day.</a:t>
            </a:r>
          </a:p>
          <a:p>
            <a:r>
              <a:rPr lang="en-GB" dirty="0" smtClean="0">
                <a:latin typeface="Comic Sans MS" pitchFamily="66" charset="0"/>
              </a:rPr>
              <a:t>Re-fuel afterwards with another high </a:t>
            </a:r>
            <a:r>
              <a:rPr lang="en-GB" dirty="0" err="1" smtClean="0">
                <a:latin typeface="Comic Sans MS" pitchFamily="66" charset="0"/>
              </a:rPr>
              <a:t>carb</a:t>
            </a:r>
            <a:r>
              <a:rPr lang="en-GB" dirty="0" smtClean="0">
                <a:latin typeface="Comic Sans MS" pitchFamily="66" charset="0"/>
              </a:rPr>
              <a:t> meal, also containing some protein.</a:t>
            </a:r>
            <a:endParaRPr lang="en-GB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Hydration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Your body is approximately 60% fluid.</a:t>
            </a:r>
          </a:p>
          <a:p>
            <a:r>
              <a:rPr lang="en-GB" dirty="0" smtClean="0">
                <a:latin typeface="Comic Sans MS" pitchFamily="66" charset="0"/>
              </a:rPr>
              <a:t>During exercise your body loses fluid through sweating and breathing out water vapour.</a:t>
            </a:r>
          </a:p>
          <a:p>
            <a:r>
              <a:rPr lang="en-GB" dirty="0" smtClean="0">
                <a:latin typeface="Comic Sans MS" pitchFamily="66" charset="0"/>
              </a:rPr>
              <a:t>If it is not replaced, it can seriously impair physical and mental performance.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Effects of dehydration on exercise capacity</a:t>
            </a:r>
            <a:endParaRPr lang="en-GB" dirty="0">
              <a:latin typeface="Comic Sans MS" pitchFamily="66" charset="0"/>
            </a:endParaRPr>
          </a:p>
        </p:txBody>
      </p:sp>
      <p:graphicFrame>
        <p:nvGraphicFramePr>
          <p:cNvPr id="39940" name="Object 4"/>
          <p:cNvGraphicFramePr>
            <a:graphicFrameLocks noChangeAspect="1"/>
          </p:cNvGraphicFramePr>
          <p:nvPr>
            <p:ph idx="1"/>
          </p:nvPr>
        </p:nvGraphicFramePr>
        <p:xfrm>
          <a:off x="457200" y="1885950"/>
          <a:ext cx="8178800" cy="4171950"/>
        </p:xfrm>
        <a:graphic>
          <a:graphicData uri="http://schemas.openxmlformats.org/presentationml/2006/ole">
            <p:oleObj spid="_x0000_s4098" name="Chart" r:id="rId4" imgW="7772400" imgH="4114800" progId="MSGraph.Chart.8">
              <p:embed followColorScheme="full"/>
            </p:oleObj>
          </a:graphicData>
        </a:graphic>
      </p:graphicFrame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399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Hydration strategies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Make sure you start the day hydrated!</a:t>
            </a:r>
          </a:p>
          <a:p>
            <a:r>
              <a:rPr lang="en-GB" dirty="0" smtClean="0">
                <a:latin typeface="Comic Sans MS" pitchFamily="66" charset="0"/>
              </a:rPr>
              <a:t>Drink regularly where possible</a:t>
            </a:r>
          </a:p>
          <a:p>
            <a:r>
              <a:rPr lang="en-GB" dirty="0" smtClean="0">
                <a:latin typeface="Comic Sans MS" pitchFamily="66" charset="0"/>
              </a:rPr>
              <a:t>Choose your drink wisely – some drinks can actually dehydrate you!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196</Words>
  <Application>Microsoft Office PowerPoint</Application>
  <PresentationFormat>On-screen Show (4:3)</PresentationFormat>
  <Paragraphs>30</Paragraphs>
  <Slides>11</Slides>
  <Notes>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Office Theme</vt:lpstr>
      <vt:lpstr>Chart</vt:lpstr>
      <vt:lpstr>What are the seven components of a balanced diet?</vt:lpstr>
      <vt:lpstr>Slide 2</vt:lpstr>
      <vt:lpstr>What proportion of your energy should come from fat, protein and carbohydrate?</vt:lpstr>
      <vt:lpstr>Slide 4</vt:lpstr>
      <vt:lpstr>What types of food should you eat?</vt:lpstr>
      <vt:lpstr>What if you exercise eating a low carb diet?</vt:lpstr>
      <vt:lpstr>Effect of diet on muscle glycogen stores</vt:lpstr>
      <vt:lpstr>Putting it into practice</vt:lpstr>
      <vt:lpstr>Hydration</vt:lpstr>
      <vt:lpstr>Effects of dehydration on exercise capacity</vt:lpstr>
      <vt:lpstr>Hydration strategies</vt:lpstr>
    </vt:vector>
  </TitlesOfParts>
  <Company>Coleg y Drindod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peforg</dc:creator>
  <cp:lastModifiedBy>peforg</cp:lastModifiedBy>
  <cp:revision>5</cp:revision>
  <dcterms:created xsi:type="dcterms:W3CDTF">2011-10-03T09:19:23Z</dcterms:created>
  <dcterms:modified xsi:type="dcterms:W3CDTF">2011-10-03T10:12:24Z</dcterms:modified>
</cp:coreProperties>
</file>