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9" r:id="rId4"/>
    <p:sldId id="257" r:id="rId5"/>
    <p:sldId id="270" r:id="rId6"/>
    <p:sldId id="258" r:id="rId7"/>
    <p:sldId id="271" r:id="rId8"/>
    <p:sldId id="261" r:id="rId9"/>
    <p:sldId id="264" r:id="rId10"/>
    <p:sldId id="262" r:id="rId11"/>
    <p:sldId id="269" r:id="rId12"/>
    <p:sldId id="263" r:id="rId13"/>
    <p:sldId id="265" r:id="rId14"/>
    <p:sldId id="266" r:id="rId15"/>
    <p:sldId id="267" r:id="rId16"/>
    <p:sldId id="272" r:id="rId17"/>
    <p:sldId id="268"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F4B08-2D66-4E92-A5E0-8575059F68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4DA288-A92D-4B6D-969F-35684B85E7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5DD58F-7C64-4846-A39E-6AC7B85EE0CF}"/>
              </a:ext>
            </a:extLst>
          </p:cNvPr>
          <p:cNvSpPr>
            <a:spLocks noGrp="1"/>
          </p:cNvSpPr>
          <p:nvPr>
            <p:ph type="dt" sz="half" idx="10"/>
          </p:nvPr>
        </p:nvSpPr>
        <p:spPr/>
        <p:txBody>
          <a:bodyPr/>
          <a:lstStyle/>
          <a:p>
            <a:fld id="{12385F76-C0F0-49E6-8722-949D3F4B47BC}" type="datetimeFigureOut">
              <a:rPr lang="en-GB" smtClean="0"/>
              <a:t>02/05/2021</a:t>
            </a:fld>
            <a:endParaRPr lang="en-GB"/>
          </a:p>
        </p:txBody>
      </p:sp>
      <p:sp>
        <p:nvSpPr>
          <p:cNvPr id="5" name="Footer Placeholder 4">
            <a:extLst>
              <a:ext uri="{FF2B5EF4-FFF2-40B4-BE49-F238E27FC236}">
                <a16:creationId xmlns:a16="http://schemas.microsoft.com/office/drawing/2014/main" id="{EDEB4996-2408-4A57-AED4-DD4059818C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AF47CA-3E23-4551-BA94-054D2E130252}"/>
              </a:ext>
            </a:extLst>
          </p:cNvPr>
          <p:cNvSpPr>
            <a:spLocks noGrp="1"/>
          </p:cNvSpPr>
          <p:nvPr>
            <p:ph type="sldNum" sz="quarter" idx="12"/>
          </p:nvPr>
        </p:nvSpPr>
        <p:spPr/>
        <p:txBody>
          <a:bodyPr/>
          <a:lstStyle/>
          <a:p>
            <a:fld id="{B5E6F9AA-A3A3-4653-9C77-BB794CB1ED78}" type="slidenum">
              <a:rPr lang="en-GB" smtClean="0"/>
              <a:t>‹#›</a:t>
            </a:fld>
            <a:endParaRPr lang="en-GB"/>
          </a:p>
        </p:txBody>
      </p:sp>
    </p:spTree>
    <p:extLst>
      <p:ext uri="{BB962C8B-B14F-4D97-AF65-F5344CB8AC3E}">
        <p14:creationId xmlns:p14="http://schemas.microsoft.com/office/powerpoint/2010/main" val="1307784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9CEEE-65F8-4F0D-9BF4-C7EB47E66B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05D7F2-7A78-42A8-89B8-67C24F4F64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CB4336-598D-4E6A-9CAB-3FF79CC3811F}"/>
              </a:ext>
            </a:extLst>
          </p:cNvPr>
          <p:cNvSpPr>
            <a:spLocks noGrp="1"/>
          </p:cNvSpPr>
          <p:nvPr>
            <p:ph type="dt" sz="half" idx="10"/>
          </p:nvPr>
        </p:nvSpPr>
        <p:spPr/>
        <p:txBody>
          <a:bodyPr/>
          <a:lstStyle/>
          <a:p>
            <a:fld id="{12385F76-C0F0-49E6-8722-949D3F4B47BC}" type="datetimeFigureOut">
              <a:rPr lang="en-GB" smtClean="0"/>
              <a:t>02/05/2021</a:t>
            </a:fld>
            <a:endParaRPr lang="en-GB"/>
          </a:p>
        </p:txBody>
      </p:sp>
      <p:sp>
        <p:nvSpPr>
          <p:cNvPr id="5" name="Footer Placeholder 4">
            <a:extLst>
              <a:ext uri="{FF2B5EF4-FFF2-40B4-BE49-F238E27FC236}">
                <a16:creationId xmlns:a16="http://schemas.microsoft.com/office/drawing/2014/main" id="{93297C07-2699-4F97-A509-E5D5EEB00B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8FF341-5AE4-4686-82F3-D62FE7D08907}"/>
              </a:ext>
            </a:extLst>
          </p:cNvPr>
          <p:cNvSpPr>
            <a:spLocks noGrp="1"/>
          </p:cNvSpPr>
          <p:nvPr>
            <p:ph type="sldNum" sz="quarter" idx="12"/>
          </p:nvPr>
        </p:nvSpPr>
        <p:spPr/>
        <p:txBody>
          <a:bodyPr/>
          <a:lstStyle/>
          <a:p>
            <a:fld id="{B5E6F9AA-A3A3-4653-9C77-BB794CB1ED78}" type="slidenum">
              <a:rPr lang="en-GB" smtClean="0"/>
              <a:t>‹#›</a:t>
            </a:fld>
            <a:endParaRPr lang="en-GB"/>
          </a:p>
        </p:txBody>
      </p:sp>
    </p:spTree>
    <p:extLst>
      <p:ext uri="{BB962C8B-B14F-4D97-AF65-F5344CB8AC3E}">
        <p14:creationId xmlns:p14="http://schemas.microsoft.com/office/powerpoint/2010/main" val="2991266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85FFB-A7ED-4E09-904E-A22D4DCDA6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95A1ED-8315-4544-A04C-7B5F791049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92C152-2BCC-4080-8D01-79BF28F0F0D4}"/>
              </a:ext>
            </a:extLst>
          </p:cNvPr>
          <p:cNvSpPr>
            <a:spLocks noGrp="1"/>
          </p:cNvSpPr>
          <p:nvPr>
            <p:ph type="dt" sz="half" idx="10"/>
          </p:nvPr>
        </p:nvSpPr>
        <p:spPr/>
        <p:txBody>
          <a:bodyPr/>
          <a:lstStyle/>
          <a:p>
            <a:fld id="{12385F76-C0F0-49E6-8722-949D3F4B47BC}" type="datetimeFigureOut">
              <a:rPr lang="en-GB" smtClean="0"/>
              <a:t>02/05/2021</a:t>
            </a:fld>
            <a:endParaRPr lang="en-GB"/>
          </a:p>
        </p:txBody>
      </p:sp>
      <p:sp>
        <p:nvSpPr>
          <p:cNvPr id="5" name="Footer Placeholder 4">
            <a:extLst>
              <a:ext uri="{FF2B5EF4-FFF2-40B4-BE49-F238E27FC236}">
                <a16:creationId xmlns:a16="http://schemas.microsoft.com/office/drawing/2014/main" id="{7E656BA9-9AB3-4ADF-895C-73AF53D8CB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AAA5DF-38E8-43D6-A98B-C6CDFA964104}"/>
              </a:ext>
            </a:extLst>
          </p:cNvPr>
          <p:cNvSpPr>
            <a:spLocks noGrp="1"/>
          </p:cNvSpPr>
          <p:nvPr>
            <p:ph type="sldNum" sz="quarter" idx="12"/>
          </p:nvPr>
        </p:nvSpPr>
        <p:spPr/>
        <p:txBody>
          <a:bodyPr/>
          <a:lstStyle/>
          <a:p>
            <a:fld id="{B5E6F9AA-A3A3-4653-9C77-BB794CB1ED78}" type="slidenum">
              <a:rPr lang="en-GB" smtClean="0"/>
              <a:t>‹#›</a:t>
            </a:fld>
            <a:endParaRPr lang="en-GB"/>
          </a:p>
        </p:txBody>
      </p:sp>
    </p:spTree>
    <p:extLst>
      <p:ext uri="{BB962C8B-B14F-4D97-AF65-F5344CB8AC3E}">
        <p14:creationId xmlns:p14="http://schemas.microsoft.com/office/powerpoint/2010/main" val="4102041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653B1-77CA-4D2E-8CC9-E02056F908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91A380-4660-4EAA-9F23-2427604BE4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65C3E8-CA06-4AC2-AF9C-4E5DB0D21C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D14C6F-933E-4CBE-A0ED-ED8D08CE2FC5}"/>
              </a:ext>
            </a:extLst>
          </p:cNvPr>
          <p:cNvSpPr>
            <a:spLocks noGrp="1"/>
          </p:cNvSpPr>
          <p:nvPr>
            <p:ph type="dt" sz="half" idx="10"/>
          </p:nvPr>
        </p:nvSpPr>
        <p:spPr/>
        <p:txBody>
          <a:bodyPr/>
          <a:lstStyle/>
          <a:p>
            <a:fld id="{12385F76-C0F0-49E6-8722-949D3F4B47BC}" type="datetimeFigureOut">
              <a:rPr lang="en-GB" smtClean="0"/>
              <a:t>02/05/2021</a:t>
            </a:fld>
            <a:endParaRPr lang="en-GB"/>
          </a:p>
        </p:txBody>
      </p:sp>
      <p:sp>
        <p:nvSpPr>
          <p:cNvPr id="6" name="Footer Placeholder 5">
            <a:extLst>
              <a:ext uri="{FF2B5EF4-FFF2-40B4-BE49-F238E27FC236}">
                <a16:creationId xmlns:a16="http://schemas.microsoft.com/office/drawing/2014/main" id="{19BA5A6F-409B-4AA3-BEAD-261547C873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7D59DA-4EF2-48BC-B0F2-E66F87A8E6F2}"/>
              </a:ext>
            </a:extLst>
          </p:cNvPr>
          <p:cNvSpPr>
            <a:spLocks noGrp="1"/>
          </p:cNvSpPr>
          <p:nvPr>
            <p:ph type="sldNum" sz="quarter" idx="12"/>
          </p:nvPr>
        </p:nvSpPr>
        <p:spPr/>
        <p:txBody>
          <a:bodyPr/>
          <a:lstStyle/>
          <a:p>
            <a:fld id="{B5E6F9AA-A3A3-4653-9C77-BB794CB1ED78}" type="slidenum">
              <a:rPr lang="en-GB" smtClean="0"/>
              <a:t>‹#›</a:t>
            </a:fld>
            <a:endParaRPr lang="en-GB"/>
          </a:p>
        </p:txBody>
      </p:sp>
    </p:spTree>
    <p:extLst>
      <p:ext uri="{BB962C8B-B14F-4D97-AF65-F5344CB8AC3E}">
        <p14:creationId xmlns:p14="http://schemas.microsoft.com/office/powerpoint/2010/main" val="839638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FEA86-DE5F-4E6E-822F-AEE6B62BAB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180BE4-CB6F-42C3-A94A-3407457F83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AA3C22-8E90-4D5B-91CB-3915D5B5CD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1C11B8-7B0A-49DC-B705-55CFBCA02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363B26-807A-4AF0-BDDD-241F8BA68A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F12C62-595A-44CA-9F35-F345DCAE412E}"/>
              </a:ext>
            </a:extLst>
          </p:cNvPr>
          <p:cNvSpPr>
            <a:spLocks noGrp="1"/>
          </p:cNvSpPr>
          <p:nvPr>
            <p:ph type="dt" sz="half" idx="10"/>
          </p:nvPr>
        </p:nvSpPr>
        <p:spPr/>
        <p:txBody>
          <a:bodyPr/>
          <a:lstStyle/>
          <a:p>
            <a:fld id="{12385F76-C0F0-49E6-8722-949D3F4B47BC}" type="datetimeFigureOut">
              <a:rPr lang="en-GB" smtClean="0"/>
              <a:t>02/05/2021</a:t>
            </a:fld>
            <a:endParaRPr lang="en-GB"/>
          </a:p>
        </p:txBody>
      </p:sp>
      <p:sp>
        <p:nvSpPr>
          <p:cNvPr id="8" name="Footer Placeholder 7">
            <a:extLst>
              <a:ext uri="{FF2B5EF4-FFF2-40B4-BE49-F238E27FC236}">
                <a16:creationId xmlns:a16="http://schemas.microsoft.com/office/drawing/2014/main" id="{499B0C89-B5CF-4E3D-B13D-B692C3220A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183090-9DB2-445A-B5C5-0F782EE7467D}"/>
              </a:ext>
            </a:extLst>
          </p:cNvPr>
          <p:cNvSpPr>
            <a:spLocks noGrp="1"/>
          </p:cNvSpPr>
          <p:nvPr>
            <p:ph type="sldNum" sz="quarter" idx="12"/>
          </p:nvPr>
        </p:nvSpPr>
        <p:spPr/>
        <p:txBody>
          <a:bodyPr/>
          <a:lstStyle/>
          <a:p>
            <a:fld id="{B5E6F9AA-A3A3-4653-9C77-BB794CB1ED78}" type="slidenum">
              <a:rPr lang="en-GB" smtClean="0"/>
              <a:t>‹#›</a:t>
            </a:fld>
            <a:endParaRPr lang="en-GB"/>
          </a:p>
        </p:txBody>
      </p:sp>
    </p:spTree>
    <p:extLst>
      <p:ext uri="{BB962C8B-B14F-4D97-AF65-F5344CB8AC3E}">
        <p14:creationId xmlns:p14="http://schemas.microsoft.com/office/powerpoint/2010/main" val="3402152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472E4-3BC6-4E5F-AAED-A7AC68E045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4B5994-6251-4B2F-937D-45C0D9A261C6}"/>
              </a:ext>
            </a:extLst>
          </p:cNvPr>
          <p:cNvSpPr>
            <a:spLocks noGrp="1"/>
          </p:cNvSpPr>
          <p:nvPr>
            <p:ph type="dt" sz="half" idx="10"/>
          </p:nvPr>
        </p:nvSpPr>
        <p:spPr/>
        <p:txBody>
          <a:bodyPr/>
          <a:lstStyle/>
          <a:p>
            <a:fld id="{12385F76-C0F0-49E6-8722-949D3F4B47BC}" type="datetimeFigureOut">
              <a:rPr lang="en-GB" smtClean="0"/>
              <a:t>02/05/2021</a:t>
            </a:fld>
            <a:endParaRPr lang="en-GB"/>
          </a:p>
        </p:txBody>
      </p:sp>
      <p:sp>
        <p:nvSpPr>
          <p:cNvPr id="4" name="Footer Placeholder 3">
            <a:extLst>
              <a:ext uri="{FF2B5EF4-FFF2-40B4-BE49-F238E27FC236}">
                <a16:creationId xmlns:a16="http://schemas.microsoft.com/office/drawing/2014/main" id="{CF11A397-7E8B-4124-8F7E-1001409497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B19BA0-37C3-492C-A26A-22540627AB40}"/>
              </a:ext>
            </a:extLst>
          </p:cNvPr>
          <p:cNvSpPr>
            <a:spLocks noGrp="1"/>
          </p:cNvSpPr>
          <p:nvPr>
            <p:ph type="sldNum" sz="quarter" idx="12"/>
          </p:nvPr>
        </p:nvSpPr>
        <p:spPr/>
        <p:txBody>
          <a:bodyPr/>
          <a:lstStyle/>
          <a:p>
            <a:fld id="{B5E6F9AA-A3A3-4653-9C77-BB794CB1ED78}" type="slidenum">
              <a:rPr lang="en-GB" smtClean="0"/>
              <a:t>‹#›</a:t>
            </a:fld>
            <a:endParaRPr lang="en-GB"/>
          </a:p>
        </p:txBody>
      </p:sp>
    </p:spTree>
    <p:extLst>
      <p:ext uri="{BB962C8B-B14F-4D97-AF65-F5344CB8AC3E}">
        <p14:creationId xmlns:p14="http://schemas.microsoft.com/office/powerpoint/2010/main" val="177251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4430A4-1EAF-4371-BDFE-D61A19647391}"/>
              </a:ext>
            </a:extLst>
          </p:cNvPr>
          <p:cNvSpPr>
            <a:spLocks noGrp="1"/>
          </p:cNvSpPr>
          <p:nvPr>
            <p:ph type="dt" sz="half" idx="10"/>
          </p:nvPr>
        </p:nvSpPr>
        <p:spPr/>
        <p:txBody>
          <a:bodyPr/>
          <a:lstStyle/>
          <a:p>
            <a:fld id="{12385F76-C0F0-49E6-8722-949D3F4B47BC}" type="datetimeFigureOut">
              <a:rPr lang="en-GB" smtClean="0"/>
              <a:t>02/05/2021</a:t>
            </a:fld>
            <a:endParaRPr lang="en-GB"/>
          </a:p>
        </p:txBody>
      </p:sp>
      <p:sp>
        <p:nvSpPr>
          <p:cNvPr id="3" name="Footer Placeholder 2">
            <a:extLst>
              <a:ext uri="{FF2B5EF4-FFF2-40B4-BE49-F238E27FC236}">
                <a16:creationId xmlns:a16="http://schemas.microsoft.com/office/drawing/2014/main" id="{582FFA80-07BE-45A3-815F-1852D88B6D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03B0F8-ADF8-40D6-A237-B5BDF646AA3E}"/>
              </a:ext>
            </a:extLst>
          </p:cNvPr>
          <p:cNvSpPr>
            <a:spLocks noGrp="1"/>
          </p:cNvSpPr>
          <p:nvPr>
            <p:ph type="sldNum" sz="quarter" idx="12"/>
          </p:nvPr>
        </p:nvSpPr>
        <p:spPr/>
        <p:txBody>
          <a:bodyPr/>
          <a:lstStyle/>
          <a:p>
            <a:fld id="{B5E6F9AA-A3A3-4653-9C77-BB794CB1ED78}" type="slidenum">
              <a:rPr lang="en-GB" smtClean="0"/>
              <a:t>‹#›</a:t>
            </a:fld>
            <a:endParaRPr lang="en-GB"/>
          </a:p>
        </p:txBody>
      </p:sp>
    </p:spTree>
    <p:extLst>
      <p:ext uri="{BB962C8B-B14F-4D97-AF65-F5344CB8AC3E}">
        <p14:creationId xmlns:p14="http://schemas.microsoft.com/office/powerpoint/2010/main" val="605731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7B00F-AD87-4EB9-ACC8-74DCE6869E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7B15B4-7DCF-4851-8051-1DE25CB3CD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5FF188-12EF-45F3-A30C-6454EDCBC8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F79C37-F55B-4F63-B7C7-56DD0DA3D411}"/>
              </a:ext>
            </a:extLst>
          </p:cNvPr>
          <p:cNvSpPr>
            <a:spLocks noGrp="1"/>
          </p:cNvSpPr>
          <p:nvPr>
            <p:ph type="dt" sz="half" idx="10"/>
          </p:nvPr>
        </p:nvSpPr>
        <p:spPr/>
        <p:txBody>
          <a:bodyPr/>
          <a:lstStyle/>
          <a:p>
            <a:fld id="{12385F76-C0F0-49E6-8722-949D3F4B47BC}" type="datetimeFigureOut">
              <a:rPr lang="en-GB" smtClean="0"/>
              <a:t>02/05/2021</a:t>
            </a:fld>
            <a:endParaRPr lang="en-GB"/>
          </a:p>
        </p:txBody>
      </p:sp>
      <p:sp>
        <p:nvSpPr>
          <p:cNvPr id="6" name="Footer Placeholder 5">
            <a:extLst>
              <a:ext uri="{FF2B5EF4-FFF2-40B4-BE49-F238E27FC236}">
                <a16:creationId xmlns:a16="http://schemas.microsoft.com/office/drawing/2014/main" id="{6C460E53-6C16-4B5B-BAD7-C9DCCFE79D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068456-036B-4BB8-AFF8-58C7C669A272}"/>
              </a:ext>
            </a:extLst>
          </p:cNvPr>
          <p:cNvSpPr>
            <a:spLocks noGrp="1"/>
          </p:cNvSpPr>
          <p:nvPr>
            <p:ph type="sldNum" sz="quarter" idx="12"/>
          </p:nvPr>
        </p:nvSpPr>
        <p:spPr/>
        <p:txBody>
          <a:bodyPr/>
          <a:lstStyle/>
          <a:p>
            <a:fld id="{B5E6F9AA-A3A3-4653-9C77-BB794CB1ED78}" type="slidenum">
              <a:rPr lang="en-GB" smtClean="0"/>
              <a:t>‹#›</a:t>
            </a:fld>
            <a:endParaRPr lang="en-GB"/>
          </a:p>
        </p:txBody>
      </p:sp>
    </p:spTree>
    <p:extLst>
      <p:ext uri="{BB962C8B-B14F-4D97-AF65-F5344CB8AC3E}">
        <p14:creationId xmlns:p14="http://schemas.microsoft.com/office/powerpoint/2010/main" val="1658045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71674-E76E-4ABE-A0EB-13F8E7FC92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4C68F8-46B7-4C9D-8B51-FA6A4934F7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015B92-F736-4949-95DC-467D9063D4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D27950-0479-469C-B25B-68221197676D}"/>
              </a:ext>
            </a:extLst>
          </p:cNvPr>
          <p:cNvSpPr>
            <a:spLocks noGrp="1"/>
          </p:cNvSpPr>
          <p:nvPr>
            <p:ph type="dt" sz="half" idx="10"/>
          </p:nvPr>
        </p:nvSpPr>
        <p:spPr/>
        <p:txBody>
          <a:bodyPr/>
          <a:lstStyle/>
          <a:p>
            <a:fld id="{12385F76-C0F0-49E6-8722-949D3F4B47BC}" type="datetimeFigureOut">
              <a:rPr lang="en-GB" smtClean="0"/>
              <a:t>02/05/2021</a:t>
            </a:fld>
            <a:endParaRPr lang="en-GB"/>
          </a:p>
        </p:txBody>
      </p:sp>
      <p:sp>
        <p:nvSpPr>
          <p:cNvPr id="6" name="Footer Placeholder 5">
            <a:extLst>
              <a:ext uri="{FF2B5EF4-FFF2-40B4-BE49-F238E27FC236}">
                <a16:creationId xmlns:a16="http://schemas.microsoft.com/office/drawing/2014/main" id="{743CA2F7-D010-452A-9E2F-2E9345F1AF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F24DC9-9F61-4E85-9E08-7EE3A27E78BA}"/>
              </a:ext>
            </a:extLst>
          </p:cNvPr>
          <p:cNvSpPr>
            <a:spLocks noGrp="1"/>
          </p:cNvSpPr>
          <p:nvPr>
            <p:ph type="sldNum" sz="quarter" idx="12"/>
          </p:nvPr>
        </p:nvSpPr>
        <p:spPr/>
        <p:txBody>
          <a:bodyPr/>
          <a:lstStyle/>
          <a:p>
            <a:fld id="{B5E6F9AA-A3A3-4653-9C77-BB794CB1ED78}" type="slidenum">
              <a:rPr lang="en-GB" smtClean="0"/>
              <a:t>‹#›</a:t>
            </a:fld>
            <a:endParaRPr lang="en-GB"/>
          </a:p>
        </p:txBody>
      </p:sp>
    </p:spTree>
    <p:extLst>
      <p:ext uri="{BB962C8B-B14F-4D97-AF65-F5344CB8AC3E}">
        <p14:creationId xmlns:p14="http://schemas.microsoft.com/office/powerpoint/2010/main" val="501458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6D291-6844-4A04-889F-C6B53E17BA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001BD9-A44A-43EE-8816-159E7E422F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D38D0E-1C95-48C4-BE22-0E0F3DAC47E2}"/>
              </a:ext>
            </a:extLst>
          </p:cNvPr>
          <p:cNvSpPr>
            <a:spLocks noGrp="1"/>
          </p:cNvSpPr>
          <p:nvPr>
            <p:ph type="dt" sz="half" idx="10"/>
          </p:nvPr>
        </p:nvSpPr>
        <p:spPr/>
        <p:txBody>
          <a:bodyPr/>
          <a:lstStyle/>
          <a:p>
            <a:fld id="{12385F76-C0F0-49E6-8722-949D3F4B47BC}" type="datetimeFigureOut">
              <a:rPr lang="en-GB" smtClean="0"/>
              <a:t>02/05/2021</a:t>
            </a:fld>
            <a:endParaRPr lang="en-GB"/>
          </a:p>
        </p:txBody>
      </p:sp>
      <p:sp>
        <p:nvSpPr>
          <p:cNvPr id="5" name="Footer Placeholder 4">
            <a:extLst>
              <a:ext uri="{FF2B5EF4-FFF2-40B4-BE49-F238E27FC236}">
                <a16:creationId xmlns:a16="http://schemas.microsoft.com/office/drawing/2014/main" id="{D653831B-4B41-4EC0-AB73-BCFAFEA731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3E53ED-811B-481C-8A75-32F89BBE6A6A}"/>
              </a:ext>
            </a:extLst>
          </p:cNvPr>
          <p:cNvSpPr>
            <a:spLocks noGrp="1"/>
          </p:cNvSpPr>
          <p:nvPr>
            <p:ph type="sldNum" sz="quarter" idx="12"/>
          </p:nvPr>
        </p:nvSpPr>
        <p:spPr/>
        <p:txBody>
          <a:bodyPr/>
          <a:lstStyle/>
          <a:p>
            <a:fld id="{B5E6F9AA-A3A3-4653-9C77-BB794CB1ED78}" type="slidenum">
              <a:rPr lang="en-GB" smtClean="0"/>
              <a:t>‹#›</a:t>
            </a:fld>
            <a:endParaRPr lang="en-GB"/>
          </a:p>
        </p:txBody>
      </p:sp>
    </p:spTree>
    <p:extLst>
      <p:ext uri="{BB962C8B-B14F-4D97-AF65-F5344CB8AC3E}">
        <p14:creationId xmlns:p14="http://schemas.microsoft.com/office/powerpoint/2010/main" val="1881240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60171A-BD06-43AC-9EE5-B0DF9A9673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BA4A1F-0441-4DE3-A6BC-709071A04D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33FD44-9FE8-44D8-8043-A123EA3FA47A}"/>
              </a:ext>
            </a:extLst>
          </p:cNvPr>
          <p:cNvSpPr>
            <a:spLocks noGrp="1"/>
          </p:cNvSpPr>
          <p:nvPr>
            <p:ph type="dt" sz="half" idx="10"/>
          </p:nvPr>
        </p:nvSpPr>
        <p:spPr/>
        <p:txBody>
          <a:bodyPr/>
          <a:lstStyle/>
          <a:p>
            <a:fld id="{12385F76-C0F0-49E6-8722-949D3F4B47BC}" type="datetimeFigureOut">
              <a:rPr lang="en-GB" smtClean="0"/>
              <a:t>02/05/2021</a:t>
            </a:fld>
            <a:endParaRPr lang="en-GB"/>
          </a:p>
        </p:txBody>
      </p:sp>
      <p:sp>
        <p:nvSpPr>
          <p:cNvPr id="5" name="Footer Placeholder 4">
            <a:extLst>
              <a:ext uri="{FF2B5EF4-FFF2-40B4-BE49-F238E27FC236}">
                <a16:creationId xmlns:a16="http://schemas.microsoft.com/office/drawing/2014/main" id="{90385A3E-1C3C-444A-8C29-4BA9AAC43E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7E30EF-5393-4A1E-A0BD-34263CD72062}"/>
              </a:ext>
            </a:extLst>
          </p:cNvPr>
          <p:cNvSpPr>
            <a:spLocks noGrp="1"/>
          </p:cNvSpPr>
          <p:nvPr>
            <p:ph type="sldNum" sz="quarter" idx="12"/>
          </p:nvPr>
        </p:nvSpPr>
        <p:spPr/>
        <p:txBody>
          <a:bodyPr/>
          <a:lstStyle/>
          <a:p>
            <a:fld id="{B5E6F9AA-A3A3-4653-9C77-BB794CB1ED78}" type="slidenum">
              <a:rPr lang="en-GB" smtClean="0"/>
              <a:t>‹#›</a:t>
            </a:fld>
            <a:endParaRPr lang="en-GB"/>
          </a:p>
        </p:txBody>
      </p:sp>
    </p:spTree>
    <p:extLst>
      <p:ext uri="{BB962C8B-B14F-4D97-AF65-F5344CB8AC3E}">
        <p14:creationId xmlns:p14="http://schemas.microsoft.com/office/powerpoint/2010/main" val="315457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62AB93-DDA2-4F26-BA95-67F8B107F0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79D354-9C27-4CC0-8E9C-A5FE90ADFD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033869-0B53-4660-80B4-0B1189D8BF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385F76-C0F0-49E6-8722-949D3F4B47BC}" type="datetimeFigureOut">
              <a:rPr lang="en-GB" smtClean="0"/>
              <a:t>02/05/2021</a:t>
            </a:fld>
            <a:endParaRPr lang="en-GB"/>
          </a:p>
        </p:txBody>
      </p:sp>
      <p:sp>
        <p:nvSpPr>
          <p:cNvPr id="5" name="Footer Placeholder 4">
            <a:extLst>
              <a:ext uri="{FF2B5EF4-FFF2-40B4-BE49-F238E27FC236}">
                <a16:creationId xmlns:a16="http://schemas.microsoft.com/office/drawing/2014/main" id="{BD713E3B-D4CB-4B67-B67E-20C11C246E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7BEF744-82B0-4A2A-B911-6FB1FECC33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E6F9AA-A3A3-4653-9C77-BB794CB1ED78}" type="slidenum">
              <a:rPr lang="en-GB" smtClean="0"/>
              <a:t>‹#›</a:t>
            </a:fld>
            <a:endParaRPr lang="en-GB"/>
          </a:p>
        </p:txBody>
      </p:sp>
    </p:spTree>
    <p:extLst>
      <p:ext uri="{BB962C8B-B14F-4D97-AF65-F5344CB8AC3E}">
        <p14:creationId xmlns:p14="http://schemas.microsoft.com/office/powerpoint/2010/main" val="763921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youtube.com/watch?v=1FDyiUEn8Vw" TargetMode="External"/><Relationship Id="rId1" Type="http://schemas.openxmlformats.org/officeDocument/2006/relationships/slideLayout" Target="../slideLayouts/slideLayout2.xml"/><Relationship Id="rId4" Type="http://schemas.openxmlformats.org/officeDocument/2006/relationships/hyperlink" Target="https://www.peoplemattersglobal.com/blog/life-at-work/racing-with-resilience-22452"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activity-icon-training-education-1803710/"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youtube.com/watch?v=RMPvHsN-bJE" TargetMode="External"/><Relationship Id="rId1" Type="http://schemas.openxmlformats.org/officeDocument/2006/relationships/slideLayout" Target="../slideLayouts/slideLayout2.xml"/><Relationship Id="rId4" Type="http://schemas.openxmlformats.org/officeDocument/2006/relationships/hyperlink" Target="http://olveradiary.blogspot.com/2013/04/"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activity-icon-training-education-1803710/"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coetail.com/andreanorman/2014/02/23/square-peg-in-a-round-hole-geeking-out-applications-in-the-classroom/"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freestock.com/free-vectors/adaptability-rubber-stamp-grunge-texture-385067419"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commons.wikimedia.org/wiki/File:Collaboration_logo_V2.svg"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commons.wikimedia.org/wiki/File:Working_Together_Teamwork_Puzzle_Concept.jpg"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pixabay.com/en/activity-icon-training-education-1803710/"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pixabay.com/en/teamwork-team-personal-group-2188039/" TargetMode="Externa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freepngimg.com/png/85354-text-question-blog-questions-logo-any"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FCAD0E09-937A-4CB8-9AB3-0930E5C687A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727527-6226-4862-8FC2-5DA68B9846B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Employability Skills</a:t>
            </a:r>
          </a:p>
        </p:txBody>
      </p:sp>
      <p:sp>
        <p:nvSpPr>
          <p:cNvPr id="3" name="Subtitle 2">
            <a:extLst>
              <a:ext uri="{FF2B5EF4-FFF2-40B4-BE49-F238E27FC236}">
                <a16:creationId xmlns:a16="http://schemas.microsoft.com/office/drawing/2014/main" id="{2ABA6CCD-4D13-4358-A1E5-7DC8AE0A804F}"/>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By Jo Fender</a:t>
            </a:r>
          </a:p>
        </p:txBody>
      </p:sp>
    </p:spTree>
    <p:extLst>
      <p:ext uri="{BB962C8B-B14F-4D97-AF65-F5344CB8AC3E}">
        <p14:creationId xmlns:p14="http://schemas.microsoft.com/office/powerpoint/2010/main" val="2102060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D8245-43C5-41E8-B918-9A15DFF6F20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a:t>
            </a:r>
          </a:p>
        </p:txBody>
      </p:sp>
      <p:sp>
        <p:nvSpPr>
          <p:cNvPr id="3" name="Content Placeholder 2">
            <a:extLst>
              <a:ext uri="{FF2B5EF4-FFF2-40B4-BE49-F238E27FC236}">
                <a16:creationId xmlns:a16="http://schemas.microsoft.com/office/drawing/2014/main" id="{E5AFA105-433B-44A2-B65A-43C03E953CD9}"/>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To pinpoint Employability Skills</a:t>
            </a:r>
          </a:p>
          <a:p>
            <a:r>
              <a:rPr lang="en-GB" dirty="0">
                <a:latin typeface="Arial" panose="020B0604020202020204" pitchFamily="34" charset="0"/>
                <a:cs typeface="Arial" panose="020B0604020202020204" pitchFamily="34" charset="0"/>
              </a:rPr>
              <a:t>Highlight the importance of Employability skills</a:t>
            </a:r>
          </a:p>
          <a:p>
            <a:r>
              <a:rPr lang="en-GB" dirty="0">
                <a:latin typeface="Arial" panose="020B0604020202020204" pitchFamily="34" charset="0"/>
                <a:cs typeface="Arial" panose="020B0604020202020204" pitchFamily="34" charset="0"/>
              </a:rPr>
              <a:t>Discuss whether you think your Employable or Not</a:t>
            </a:r>
          </a:p>
          <a:p>
            <a:r>
              <a:rPr lang="en-GB" dirty="0">
                <a:latin typeface="Arial" panose="020B0604020202020204" pitchFamily="34" charset="0"/>
                <a:cs typeface="Arial" panose="020B0604020202020204" pitchFamily="34" charset="0"/>
              </a:rPr>
              <a:t>Questions?</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4793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A0DE0-F408-499D-8887-95040E607CE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C21D02A8-80C1-4188-988D-ADEE43640ED3}"/>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What are employability skills, and why are they important both to get hired and to succeed in the workplace?</a:t>
            </a:r>
          </a:p>
          <a:p>
            <a:pPr marL="0" indent="0">
              <a:buNone/>
            </a:pPr>
            <a:r>
              <a:rPr lang="en-GB" sz="2400" dirty="0">
                <a:latin typeface="Arial" panose="020B0604020202020204" pitchFamily="34" charset="0"/>
                <a:cs typeface="Arial" panose="020B0604020202020204" pitchFamily="34" charset="0"/>
              </a:rPr>
              <a:t>Many of the most highly sought-after skills today are soft skills pertaining to your ability to communicate and work with a team or hard skills focused on technology. These are the in-demand skills that make you a successful candidate for employment when you are job hunting or seeking a promotion. </a:t>
            </a:r>
          </a:p>
        </p:txBody>
      </p:sp>
    </p:spTree>
    <p:extLst>
      <p:ext uri="{BB962C8B-B14F-4D97-AF65-F5344CB8AC3E}">
        <p14:creationId xmlns:p14="http://schemas.microsoft.com/office/powerpoint/2010/main" val="2082112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68F3A-034F-4E05-992D-EF368878DA4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Resilience</a:t>
            </a:r>
          </a:p>
        </p:txBody>
      </p:sp>
      <p:sp>
        <p:nvSpPr>
          <p:cNvPr id="3" name="Content Placeholder 2">
            <a:extLst>
              <a:ext uri="{FF2B5EF4-FFF2-40B4-BE49-F238E27FC236}">
                <a16:creationId xmlns:a16="http://schemas.microsoft.com/office/drawing/2014/main" id="{1D58AF35-8F10-48C2-AD22-40C02421EC27}"/>
              </a:ext>
            </a:extLst>
          </p:cNvPr>
          <p:cNvSpPr>
            <a:spLocks noGrp="1"/>
          </p:cNvSpPr>
          <p:nvPr>
            <p:ph idx="1"/>
          </p:nvPr>
        </p:nvSpPr>
        <p:spPr>
          <a:xfrm>
            <a:off x="848360" y="1825624"/>
            <a:ext cx="10515600" cy="4486275"/>
          </a:xfrm>
        </p:spPr>
        <p:txBody>
          <a:bodyPr/>
          <a:lstStyle/>
          <a:p>
            <a:r>
              <a:rPr lang="en-GB" dirty="0">
                <a:latin typeface="Arial" panose="020B0604020202020204" pitchFamily="34" charset="0"/>
                <a:cs typeface="Arial" panose="020B0604020202020204" pitchFamily="34" charset="0"/>
              </a:rPr>
              <a:t>Is the ability to cope with challenging situations and setbacks whilst turning them into positive valuable learning experiences.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2"/>
              </a:rPr>
              <a:t>https://www.youtube.com/watch?v=1FDyiUEn8Vw</a:t>
            </a: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8" name="Picture 7" descr="Logo&#10;&#10;Description automatically generated">
            <a:extLst>
              <a:ext uri="{FF2B5EF4-FFF2-40B4-BE49-F238E27FC236}">
                <a16:creationId xmlns:a16="http://schemas.microsoft.com/office/drawing/2014/main" id="{D5C33C95-9A4A-4664-91AD-8D94C2E1509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66800" y="3921760"/>
            <a:ext cx="9326880" cy="2390140"/>
          </a:xfrm>
          <a:prstGeom prst="rect">
            <a:avLst/>
          </a:prstGeom>
        </p:spPr>
      </p:pic>
    </p:spTree>
    <p:extLst>
      <p:ext uri="{BB962C8B-B14F-4D97-AF65-F5344CB8AC3E}">
        <p14:creationId xmlns:p14="http://schemas.microsoft.com/office/powerpoint/2010/main" val="2395607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2BE92-8A42-4C13-9B51-C4BDC6F0FB10}"/>
              </a:ext>
            </a:extLst>
          </p:cNvPr>
          <p:cNvSpPr>
            <a:spLocks noGrp="1"/>
          </p:cNvSpPr>
          <p:nvPr>
            <p:ph type="title"/>
          </p:nvPr>
        </p:nvSpPr>
        <p:spPr/>
        <p:txBody>
          <a:bodyPr/>
          <a:lstStyle/>
          <a:p>
            <a:r>
              <a:rPr lang="en-GB" sz="5400" b="1" dirty="0">
                <a:latin typeface="Arial" panose="020B0604020202020204" pitchFamily="34" charset="0"/>
                <a:cs typeface="Arial" panose="020B0604020202020204" pitchFamily="34" charset="0"/>
              </a:rPr>
              <a:t>Resilience</a:t>
            </a:r>
            <a:r>
              <a:rPr lang="en-GB"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6566C331-8199-4C56-AF07-603DF49DCB70}"/>
              </a:ext>
            </a:extLst>
          </p:cNvPr>
          <p:cNvSpPr>
            <a:spLocks noGrp="1"/>
          </p:cNvSpPr>
          <p:nvPr>
            <p:ph idx="1"/>
          </p:nvPr>
        </p:nvSpPr>
        <p:spPr/>
        <p:txBody>
          <a:bodyPr/>
          <a:lstStyle/>
          <a:p>
            <a:pPr marL="0" indent="0">
              <a:buNone/>
            </a:pPr>
            <a:endParaRPr lang="en-GB" dirty="0"/>
          </a:p>
          <a:p>
            <a:pPr marL="0" indent="0">
              <a:buNone/>
            </a:pPr>
            <a:r>
              <a:rPr lang="en-GB" dirty="0">
                <a:latin typeface="Arial" panose="020B0604020202020204" pitchFamily="34" charset="0"/>
                <a:cs typeface="Arial" panose="020B0604020202020204" pitchFamily="34" charset="0"/>
              </a:rPr>
              <a:t>Write an example of when you have shown resilience within the workplace (around 150 words).</a:t>
            </a:r>
          </a:p>
          <a:p>
            <a:pPr marL="0" indent="0">
              <a:buNone/>
            </a:pPr>
            <a:endParaRPr lang="en-GB" dirty="0"/>
          </a:p>
        </p:txBody>
      </p:sp>
      <p:pic>
        <p:nvPicPr>
          <p:cNvPr id="5" name="Picture 4" descr="A picture containing text&#10;&#10;Description automatically generated">
            <a:extLst>
              <a:ext uri="{FF2B5EF4-FFF2-40B4-BE49-F238E27FC236}">
                <a16:creationId xmlns:a16="http://schemas.microsoft.com/office/drawing/2014/main" id="{74EA8656-BB0E-46ED-89C2-8B16FB94B47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02480" y="365125"/>
            <a:ext cx="5547360" cy="1325563"/>
          </a:xfrm>
          <a:prstGeom prst="rect">
            <a:avLst/>
          </a:prstGeom>
        </p:spPr>
      </p:pic>
    </p:spTree>
    <p:extLst>
      <p:ext uri="{BB962C8B-B14F-4D97-AF65-F5344CB8AC3E}">
        <p14:creationId xmlns:p14="http://schemas.microsoft.com/office/powerpoint/2010/main" val="2249734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71E00E-3C83-4C4D-8CA3-22E974A25137}"/>
              </a:ext>
            </a:extLst>
          </p:cNvPr>
          <p:cNvSpPr>
            <a:spLocks noGrp="1"/>
          </p:cNvSpPr>
          <p:nvPr>
            <p:ph type="title"/>
          </p:nvPr>
        </p:nvSpPr>
        <p:spPr>
          <a:xfrm>
            <a:off x="836679" y="723898"/>
            <a:ext cx="6002110" cy="1495425"/>
          </a:xfrm>
        </p:spPr>
        <p:txBody>
          <a:bodyPr>
            <a:normAutofit/>
          </a:bodyPr>
          <a:lstStyle/>
          <a:p>
            <a:r>
              <a:rPr lang="en-GB" sz="4000" b="1">
                <a:latin typeface="Arial" panose="020B0604020202020204" pitchFamily="34" charset="0"/>
                <a:cs typeface="Arial" panose="020B0604020202020204" pitchFamily="34" charset="0"/>
              </a:rPr>
              <a:t>Proactivity</a:t>
            </a:r>
          </a:p>
        </p:txBody>
      </p:sp>
      <p:sp>
        <p:nvSpPr>
          <p:cNvPr id="3" name="Content Placeholder 2">
            <a:extLst>
              <a:ext uri="{FF2B5EF4-FFF2-40B4-BE49-F238E27FC236}">
                <a16:creationId xmlns:a16="http://schemas.microsoft.com/office/drawing/2014/main" id="{E34C6C55-F39A-4767-AC98-AF7F3E4575DA}"/>
              </a:ext>
            </a:extLst>
          </p:cNvPr>
          <p:cNvSpPr>
            <a:spLocks noGrp="1"/>
          </p:cNvSpPr>
          <p:nvPr>
            <p:ph idx="1"/>
          </p:nvPr>
        </p:nvSpPr>
        <p:spPr>
          <a:xfrm>
            <a:off x="836680" y="2405067"/>
            <a:ext cx="6002110" cy="3729034"/>
          </a:xfrm>
        </p:spPr>
        <p:txBody>
          <a:bodyPr>
            <a:normAutofit/>
          </a:bodyPr>
          <a:lstStyle/>
          <a:p>
            <a:r>
              <a:rPr lang="en-GB" sz="2400" dirty="0">
                <a:latin typeface="Arial" panose="020B0604020202020204" pitchFamily="34" charset="0"/>
                <a:cs typeface="Arial" panose="020B0604020202020204" pitchFamily="34" charset="0"/>
              </a:rPr>
              <a:t>Taking the initiative and making things happen, instead of always reacting to what happens around you.</a:t>
            </a:r>
          </a:p>
          <a:p>
            <a:pPr marL="0" indent="0">
              <a:buNone/>
            </a:pPr>
            <a:r>
              <a:rPr lang="en-GB" sz="2000" dirty="0">
                <a:latin typeface="Arial" panose="020B0604020202020204" pitchFamily="34" charset="0"/>
                <a:cs typeface="Arial" panose="020B0604020202020204" pitchFamily="34" charset="0"/>
                <a:hlinkClick r:id="rId2"/>
              </a:rPr>
              <a:t>https://www.youtube.com/watch?v=RMPvHsN-bJE</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pic>
        <p:nvPicPr>
          <p:cNvPr id="5" name="Picture 4" descr="A picture containing clipart, vector graphics&#10;&#10;Description automatically generated">
            <a:extLst>
              <a:ext uri="{FF2B5EF4-FFF2-40B4-BE49-F238E27FC236}">
                <a16:creationId xmlns:a16="http://schemas.microsoft.com/office/drawing/2014/main" id="{233B1551-0903-428F-B583-DA861B62A2E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221"/>
          <a:stretch/>
        </p:blipFill>
        <p:spPr>
          <a:xfrm>
            <a:off x="7199440" y="10"/>
            <a:ext cx="4992560" cy="6857990"/>
          </a:xfrm>
          <a:prstGeom prst="rect">
            <a:avLst/>
          </a:prstGeom>
          <a:effectLst/>
        </p:spPr>
      </p:pic>
    </p:spTree>
    <p:extLst>
      <p:ext uri="{BB962C8B-B14F-4D97-AF65-F5344CB8AC3E}">
        <p14:creationId xmlns:p14="http://schemas.microsoft.com/office/powerpoint/2010/main" val="1538499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DA245-C387-4C2F-AB5D-C8E6A48A8959}"/>
              </a:ext>
            </a:extLst>
          </p:cNvPr>
          <p:cNvSpPr>
            <a:spLocks noGrp="1"/>
          </p:cNvSpPr>
          <p:nvPr>
            <p:ph type="title"/>
          </p:nvPr>
        </p:nvSpPr>
        <p:spPr/>
        <p:txBody>
          <a:bodyPr>
            <a:normAutofit/>
          </a:bodyPr>
          <a:lstStyle/>
          <a:p>
            <a:r>
              <a:rPr lang="en-GB" sz="4800" b="1" dirty="0">
                <a:latin typeface="Arial" panose="020B0604020202020204" pitchFamily="34" charset="0"/>
                <a:cs typeface="Arial" panose="020B0604020202020204" pitchFamily="34" charset="0"/>
              </a:rPr>
              <a:t>Proactivity </a:t>
            </a:r>
          </a:p>
        </p:txBody>
      </p:sp>
      <p:sp>
        <p:nvSpPr>
          <p:cNvPr id="11" name="Content Placeholder 10">
            <a:extLst>
              <a:ext uri="{FF2B5EF4-FFF2-40B4-BE49-F238E27FC236}">
                <a16:creationId xmlns:a16="http://schemas.microsoft.com/office/drawing/2014/main" id="{2B77BE14-604E-4D36-9531-12A725C5F80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Write an example of when you have been proactive within the workplace (around 150 words).</a:t>
            </a:r>
          </a:p>
          <a:p>
            <a:endParaRPr lang="en-GB" dirty="0"/>
          </a:p>
        </p:txBody>
      </p:sp>
      <p:pic>
        <p:nvPicPr>
          <p:cNvPr id="13" name="Picture 12" descr="A picture containing text&#10;&#10;Description automatically generated">
            <a:extLst>
              <a:ext uri="{FF2B5EF4-FFF2-40B4-BE49-F238E27FC236}">
                <a16:creationId xmlns:a16="http://schemas.microsoft.com/office/drawing/2014/main" id="{B3818271-4C86-4D11-8D13-C1A8330D4D7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99280" y="579120"/>
            <a:ext cx="5039360" cy="1111568"/>
          </a:xfrm>
          <a:prstGeom prst="rect">
            <a:avLst/>
          </a:prstGeom>
        </p:spPr>
      </p:pic>
    </p:spTree>
    <p:extLst>
      <p:ext uri="{BB962C8B-B14F-4D97-AF65-F5344CB8AC3E}">
        <p14:creationId xmlns:p14="http://schemas.microsoft.com/office/powerpoint/2010/main" val="3009861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3E22C-E445-42B1-A039-0E5B20F3F36C}"/>
              </a:ext>
            </a:extLst>
          </p:cNvPr>
          <p:cNvSpPr>
            <a:spLocks noGrp="1"/>
          </p:cNvSpPr>
          <p:nvPr>
            <p:ph type="title"/>
          </p:nvPr>
        </p:nvSpPr>
        <p:spPr>
          <a:xfrm>
            <a:off x="838199" y="548464"/>
            <a:ext cx="3807187" cy="2228074"/>
          </a:xfrm>
        </p:spPr>
        <p:txBody>
          <a:bodyPr>
            <a:normAutofit/>
          </a:bodyPr>
          <a:lstStyle/>
          <a:p>
            <a:r>
              <a:rPr lang="en-GB" sz="4000" b="1">
                <a:latin typeface="Arial" panose="020B0604020202020204" pitchFamily="34" charset="0"/>
                <a:cs typeface="Arial" panose="020B0604020202020204" pitchFamily="34" charset="0"/>
              </a:rPr>
              <a:t>Problem Solving</a:t>
            </a:r>
          </a:p>
        </p:txBody>
      </p:sp>
      <p:sp>
        <p:nvSpPr>
          <p:cNvPr id="8" name="Content Placeholder 7">
            <a:extLst>
              <a:ext uri="{FF2B5EF4-FFF2-40B4-BE49-F238E27FC236}">
                <a16:creationId xmlns:a16="http://schemas.microsoft.com/office/drawing/2014/main" id="{834107AB-CFFB-4926-915F-4ADA66653493}"/>
              </a:ext>
            </a:extLst>
          </p:cNvPr>
          <p:cNvSpPr>
            <a:spLocks noGrp="1"/>
          </p:cNvSpPr>
          <p:nvPr>
            <p:ph idx="1"/>
          </p:nvPr>
        </p:nvSpPr>
        <p:spPr>
          <a:xfrm>
            <a:off x="838201" y="2962279"/>
            <a:ext cx="3799425" cy="3143241"/>
          </a:xfrm>
        </p:spPr>
        <p:txBody>
          <a:bodyPr>
            <a:normAutofit/>
          </a:bodyPr>
          <a:lstStyle/>
          <a:p>
            <a:pPr marL="0" indent="0">
              <a:buNone/>
            </a:pPr>
            <a:r>
              <a:rPr lang="en-GB" sz="2400" dirty="0">
                <a:latin typeface="Arial" panose="020B0604020202020204" pitchFamily="34" charset="0"/>
                <a:cs typeface="Arial" panose="020B0604020202020204" pitchFamily="34" charset="0"/>
              </a:rPr>
              <a:t>Using a structured process to analyse tricky problems, consider logical solutions, and then evaluate the result.</a:t>
            </a:r>
          </a:p>
          <a:p>
            <a:pPr marL="0" indent="0">
              <a:buNone/>
            </a:pPr>
            <a:endParaRPr lang="en-GB" sz="2000" dirty="0">
              <a:latin typeface="Arial" panose="020B0604020202020204" pitchFamily="34" charset="0"/>
              <a:cs typeface="Arial" panose="020B0604020202020204" pitchFamily="34" charset="0"/>
            </a:endParaRPr>
          </a:p>
        </p:txBody>
      </p:sp>
      <p:pic>
        <p:nvPicPr>
          <p:cNvPr id="10" name="Picture 9" descr="Diagram&#10;&#10;Description automatically generated">
            <a:extLst>
              <a:ext uri="{FF2B5EF4-FFF2-40B4-BE49-F238E27FC236}">
                <a16:creationId xmlns:a16="http://schemas.microsoft.com/office/drawing/2014/main" id="{7D2BCE80-D601-4FF4-92DA-E5061D30824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23" r="18538"/>
          <a:stretch/>
        </p:blipFill>
        <p:spPr>
          <a:xfrm>
            <a:off x="5010386" y="10"/>
            <a:ext cx="7181613" cy="6857990"/>
          </a:xfrm>
          <a:prstGeom prst="rect">
            <a:avLst/>
          </a:prstGeom>
          <a:effectLst/>
        </p:spPr>
      </p:pic>
    </p:spTree>
    <p:extLst>
      <p:ext uri="{BB962C8B-B14F-4D97-AF65-F5344CB8AC3E}">
        <p14:creationId xmlns:p14="http://schemas.microsoft.com/office/powerpoint/2010/main" val="2592908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5F02E-2B1D-4718-B108-A0136EABEC2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Communication</a:t>
            </a:r>
          </a:p>
        </p:txBody>
      </p:sp>
      <p:sp>
        <p:nvSpPr>
          <p:cNvPr id="3" name="Content Placeholder 2">
            <a:extLst>
              <a:ext uri="{FF2B5EF4-FFF2-40B4-BE49-F238E27FC236}">
                <a16:creationId xmlns:a16="http://schemas.microsoft.com/office/drawing/2014/main" id="{63EFAEF5-2883-4DD3-96D0-ECDC984B4B59}"/>
              </a:ext>
            </a:extLst>
          </p:cNvPr>
          <p:cNvSpPr>
            <a:spLocks noGrp="1"/>
          </p:cNvSpPr>
          <p:nvPr>
            <p:ph idx="1"/>
          </p:nvPr>
        </p:nvSpPr>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All employers look for job candidates with strong communication skills. These refer to one’s ability to convey information clearly to others. Employers want employees with strong written, verbal, and nonverbal communication skills. Part of being a strong communicator also includes being a good listener; employees need to be able to understand the questions and concerns of their clients and listen to their employer’s directions. </a:t>
            </a:r>
          </a:p>
          <a:p>
            <a:endParaRPr lang="en-GB" sz="24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 Written Communication</a:t>
            </a:r>
          </a:p>
          <a:p>
            <a:r>
              <a:rPr lang="en-GB" sz="2600" dirty="0">
                <a:latin typeface="Arial" panose="020B0604020202020204" pitchFamily="34" charset="0"/>
                <a:cs typeface="Arial" panose="020B0604020202020204" pitchFamily="34" charset="0"/>
              </a:rPr>
              <a:t> Oral Communication</a:t>
            </a:r>
          </a:p>
          <a:p>
            <a:r>
              <a:rPr lang="en-GB" sz="2600" dirty="0">
                <a:latin typeface="Arial" panose="020B0604020202020204" pitchFamily="34" charset="0"/>
                <a:cs typeface="Arial" panose="020B0604020202020204" pitchFamily="34" charset="0"/>
              </a:rPr>
              <a:t> Interpersonal Skills</a:t>
            </a:r>
          </a:p>
          <a:p>
            <a:r>
              <a:rPr lang="en-GB" sz="2600" dirty="0">
                <a:latin typeface="Arial" panose="020B0604020202020204" pitchFamily="34" charset="0"/>
                <a:cs typeface="Arial" panose="020B0604020202020204" pitchFamily="34" charset="0"/>
              </a:rPr>
              <a:t> Active Listening</a:t>
            </a:r>
          </a:p>
          <a:p>
            <a:r>
              <a:rPr lang="en-GB" sz="2600" dirty="0">
                <a:latin typeface="Arial" panose="020B0604020202020204" pitchFamily="34" charset="0"/>
                <a:cs typeface="Arial" panose="020B0604020202020204" pitchFamily="34" charset="0"/>
              </a:rPr>
              <a:t> Attentive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1026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3BD19-A51D-4D74-8E86-2EA6C8FCE6D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Creative Thinking</a:t>
            </a:r>
          </a:p>
        </p:txBody>
      </p:sp>
      <p:sp>
        <p:nvSpPr>
          <p:cNvPr id="3" name="Content Placeholder 2">
            <a:extLst>
              <a:ext uri="{FF2B5EF4-FFF2-40B4-BE49-F238E27FC236}">
                <a16:creationId xmlns:a16="http://schemas.microsoft.com/office/drawing/2014/main" id="{C615752C-14CF-4D5D-A61F-E495FA088E4F}"/>
              </a:ext>
            </a:extLst>
          </p:cNvPr>
          <p:cNvSpPr>
            <a:spLocks noGrp="1"/>
          </p:cNvSpPr>
          <p:nvPr>
            <p:ph idx="1"/>
          </p:nvPr>
        </p:nvSpPr>
        <p:spPr/>
        <p:txBody>
          <a:bodyPr>
            <a:normAutofit/>
          </a:bodyPr>
          <a:lstStyle/>
          <a:p>
            <a:r>
              <a:rPr lang="en-GB" sz="2200" dirty="0">
                <a:latin typeface="Arial" panose="020B0604020202020204" pitchFamily="34" charset="0"/>
                <a:cs typeface="Arial" panose="020B0604020202020204" pitchFamily="34" charset="0"/>
              </a:rPr>
              <a:t>Creative thinking is the ability to consider something in a new way. It might be a new approach to a problem, a resolution to a conflict between employees, or a new result from a data set. Employers in all industries want employees who can think creatively and bring new perspectives to the workplace.</a:t>
            </a:r>
          </a:p>
          <a:p>
            <a:r>
              <a:rPr lang="en-GB" sz="2200" dirty="0">
                <a:latin typeface="Arial" panose="020B0604020202020204" pitchFamily="34" charset="0"/>
                <a:cs typeface="Arial" panose="020B0604020202020204" pitchFamily="34" charset="0"/>
              </a:rPr>
              <a:t>Creative thinking means thinking outside the box. Often, creativity involves lateral thinking, which is the ability to perceive patterns that are not obvious.</a:t>
            </a:r>
          </a:p>
          <a:p>
            <a:r>
              <a:rPr lang="en-GB" sz="2200" dirty="0">
                <a:latin typeface="Arial" panose="020B0604020202020204" pitchFamily="34" charset="0"/>
                <a:cs typeface="Arial" panose="020B0604020202020204" pitchFamily="34" charset="0"/>
              </a:rPr>
              <a:t>Creative thinking might mean devising new ways to carry out tasks, solve problems, and meet challenges. It means bringing a fresh, and sometimes unorthodox, perspective to your work. This way of thinking can help departments and organisations be more productive. </a:t>
            </a:r>
          </a:p>
          <a:p>
            <a:r>
              <a:rPr lang="en-GB" sz="2200" dirty="0">
                <a:latin typeface="Arial" panose="020B0604020202020204" pitchFamily="34" charset="0"/>
                <a:cs typeface="Arial" panose="020B0604020202020204" pitchFamily="34" charset="0"/>
              </a:rPr>
              <a:t>Creativity thinking isn't limited to artistic types. Creative thinking is a skill that anyone can nurture and develop.</a:t>
            </a:r>
          </a:p>
        </p:txBody>
      </p:sp>
    </p:spTree>
    <p:extLst>
      <p:ext uri="{BB962C8B-B14F-4D97-AF65-F5344CB8AC3E}">
        <p14:creationId xmlns:p14="http://schemas.microsoft.com/office/powerpoint/2010/main" val="2219982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BD639-8C29-4D24-BAEC-71D413B03E2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How Creative Thinking Works </a:t>
            </a:r>
          </a:p>
        </p:txBody>
      </p:sp>
      <p:sp>
        <p:nvSpPr>
          <p:cNvPr id="3" name="Content Placeholder 2">
            <a:extLst>
              <a:ext uri="{FF2B5EF4-FFF2-40B4-BE49-F238E27FC236}">
                <a16:creationId xmlns:a16="http://schemas.microsoft.com/office/drawing/2014/main" id="{75E8315B-45EA-40B0-B77A-D36348F7D721}"/>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Opportunities for creative thought in the workplace vary from obvious artistic positions to highly technical ones. Generally, anything that involves an “aha” moment is considered creative. Here are some examples of how to display creative thinking in different jobs. </a:t>
            </a:r>
          </a:p>
          <a:p>
            <a:pPr marL="0" indent="0">
              <a:buNone/>
            </a:pPr>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B12D936-4498-4ACB-BD58-9DE1DF2E2EE1}"/>
              </a:ext>
            </a:extLst>
          </p:cNvPr>
          <p:cNvPicPr>
            <a:picLocks noChangeAspect="1"/>
          </p:cNvPicPr>
          <p:nvPr/>
        </p:nvPicPr>
        <p:blipFill>
          <a:blip r:embed="rId2"/>
          <a:stretch>
            <a:fillRect/>
          </a:stretch>
        </p:blipFill>
        <p:spPr>
          <a:xfrm>
            <a:off x="2865120" y="3428999"/>
            <a:ext cx="6553200" cy="3063875"/>
          </a:xfrm>
          <a:prstGeom prst="rect">
            <a:avLst/>
          </a:prstGeom>
        </p:spPr>
      </p:pic>
    </p:spTree>
    <p:extLst>
      <p:ext uri="{BB962C8B-B14F-4D97-AF65-F5344CB8AC3E}">
        <p14:creationId xmlns:p14="http://schemas.microsoft.com/office/powerpoint/2010/main" val="2418710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55EE1-86D9-4AB4-8C55-C99246D0142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Leadership</a:t>
            </a:r>
          </a:p>
        </p:txBody>
      </p:sp>
      <p:sp>
        <p:nvSpPr>
          <p:cNvPr id="3" name="Content Placeholder 2">
            <a:extLst>
              <a:ext uri="{FF2B5EF4-FFF2-40B4-BE49-F238E27FC236}">
                <a16:creationId xmlns:a16="http://schemas.microsoft.com/office/drawing/2014/main" id="{420791A5-5C76-445B-8A19-A1A8B848F9F4}"/>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Employers look for good leaders because they can benefit organizations in many ways. </a:t>
            </a:r>
          </a:p>
          <a:p>
            <a:r>
              <a:rPr lang="en-GB" sz="2000" dirty="0">
                <a:latin typeface="Arial" panose="020B0604020202020204" pitchFamily="34" charset="0"/>
                <a:cs typeface="Arial" panose="020B0604020202020204" pitchFamily="34" charset="0"/>
              </a:rPr>
              <a:t>As a leader, you play an important role in ensuring that your team shares the same vision as the company and works in unison with other teams and departments to achieve a common goal. Additionally, you can develop strategies for achieving objectives, keep your team constantly motivated and monitor work performance to produce better results for the company.</a:t>
            </a:r>
          </a:p>
          <a:p>
            <a:r>
              <a:rPr lang="en-GB" sz="2000" dirty="0">
                <a:latin typeface="Arial" panose="020B0604020202020204" pitchFamily="34" charset="0"/>
                <a:cs typeface="Arial" panose="020B0604020202020204" pitchFamily="34" charset="0"/>
              </a:rPr>
              <a:t>Growth Mindset: Leaders do well when they adopt a growth mindset. Circumstances often change from when a project, challenge or issue originally surfaced. Leaders must take into consideration that technology may have evolved, or personal issues may have arisen for their team. If they can keep a growth mindset and are willing to adapt, they can usually keep the project moving—even if adjustments need to be made.</a:t>
            </a:r>
          </a:p>
        </p:txBody>
      </p:sp>
    </p:spTree>
    <p:extLst>
      <p:ext uri="{BB962C8B-B14F-4D97-AF65-F5344CB8AC3E}">
        <p14:creationId xmlns:p14="http://schemas.microsoft.com/office/powerpoint/2010/main" val="240097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CD838-6670-480B-87DB-2AEBDB46396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Adaptability</a:t>
            </a:r>
          </a:p>
        </p:txBody>
      </p:sp>
      <p:sp>
        <p:nvSpPr>
          <p:cNvPr id="3" name="Content Placeholder 2">
            <a:extLst>
              <a:ext uri="{FF2B5EF4-FFF2-40B4-BE49-F238E27FC236}">
                <a16:creationId xmlns:a16="http://schemas.microsoft.com/office/drawing/2014/main" id="{5BBD7F41-365D-451D-A00D-2FA8005E9AB3}"/>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Adaptability as a skill refers to the ability of a person to change his actions, course or approach to doing things in order to suit a new situation.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We constantly change our lifestyles because our world is changing always. When there is shortage of a commodity in the market, we switch our demand to substitute goods. That is an example of adaptability.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Adaptability is not just about changing something or adjusting to a situation. It encompasses being able to effect changes in a course of action with smoothness and timeliness, without any major setbacks.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For as long as there are many uncontrollable factors in our environment such as laws and economic factors, it is necessary to acquire this skill.</a:t>
            </a:r>
          </a:p>
        </p:txBody>
      </p:sp>
      <p:pic>
        <p:nvPicPr>
          <p:cNvPr id="5" name="Picture 4" descr="Logo&#10;&#10;Description automatically generated with low confidence">
            <a:extLst>
              <a:ext uri="{FF2B5EF4-FFF2-40B4-BE49-F238E27FC236}">
                <a16:creationId xmlns:a16="http://schemas.microsoft.com/office/drawing/2014/main" id="{A52A0C23-D192-4274-BBA2-D62D54FFC2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69680" y="365125"/>
            <a:ext cx="2113280" cy="1325563"/>
          </a:xfrm>
          <a:prstGeom prst="rect">
            <a:avLst/>
          </a:prstGeom>
        </p:spPr>
      </p:pic>
    </p:spTree>
    <p:extLst>
      <p:ext uri="{BB962C8B-B14F-4D97-AF65-F5344CB8AC3E}">
        <p14:creationId xmlns:p14="http://schemas.microsoft.com/office/powerpoint/2010/main" val="593825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012A1-5BFA-4D73-AFAA-297CDD5659B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Collaboration</a:t>
            </a:r>
          </a:p>
        </p:txBody>
      </p:sp>
      <p:sp>
        <p:nvSpPr>
          <p:cNvPr id="3" name="Content Placeholder 2">
            <a:extLst>
              <a:ext uri="{FF2B5EF4-FFF2-40B4-BE49-F238E27FC236}">
                <a16:creationId xmlns:a16="http://schemas.microsoft.com/office/drawing/2014/main" id="{0A68324B-B5A3-4CA7-B46D-05FF5D9896AD}"/>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Entails working with someone else in order to create or produce something.</a:t>
            </a:r>
          </a:p>
          <a:p>
            <a:r>
              <a:rPr lang="en-GB" sz="2400" dirty="0">
                <a:latin typeface="Arial" panose="020B0604020202020204" pitchFamily="34" charset="0"/>
                <a:cs typeface="Arial" panose="020B0604020202020204" pitchFamily="34" charset="0"/>
              </a:rPr>
              <a:t>Successful collaboration involves:</a:t>
            </a:r>
          </a:p>
          <a:p>
            <a:r>
              <a:rPr lang="en-GB" sz="2400" dirty="0">
                <a:latin typeface="Arial" panose="020B0604020202020204" pitchFamily="34" charset="0"/>
                <a:cs typeface="Arial" panose="020B0604020202020204" pitchFamily="34" charset="0"/>
              </a:rPr>
              <a:t>A willingness to find solutions to problems </a:t>
            </a:r>
          </a:p>
          <a:p>
            <a:r>
              <a:rPr lang="en-GB" sz="2400" dirty="0">
                <a:latin typeface="Arial" panose="020B0604020202020204" pitchFamily="34" charset="0"/>
                <a:cs typeface="Arial" panose="020B0604020202020204" pitchFamily="34" charset="0"/>
              </a:rPr>
              <a:t>Recognising collaborators strengths and weaknesses</a:t>
            </a:r>
          </a:p>
          <a:p>
            <a:r>
              <a:rPr lang="en-GB" sz="2400" dirty="0">
                <a:latin typeface="Arial" panose="020B0604020202020204" pitchFamily="34" charset="0"/>
                <a:cs typeface="Arial" panose="020B0604020202020204" pitchFamily="34" charset="0"/>
              </a:rPr>
              <a:t>Taking responsibility for mistakes</a:t>
            </a:r>
          </a:p>
          <a:p>
            <a:r>
              <a:rPr lang="en-GB" sz="2400" dirty="0">
                <a:latin typeface="Arial" panose="020B0604020202020204" pitchFamily="34" charset="0"/>
                <a:cs typeface="Arial" panose="020B0604020202020204" pitchFamily="34" charset="0"/>
              </a:rPr>
              <a:t>Giving credit to others for contributions</a:t>
            </a:r>
          </a:p>
          <a:p>
            <a:r>
              <a:rPr lang="en-GB" sz="2400" dirty="0">
                <a:latin typeface="Arial" panose="020B0604020202020204" pitchFamily="34" charset="0"/>
                <a:cs typeface="Arial" panose="020B0604020202020204" pitchFamily="34" charset="0"/>
              </a:rPr>
              <a:t>Actively listening to other team members’ concerns</a:t>
            </a:r>
          </a:p>
          <a:p>
            <a:endParaRPr lang="en-GB" dirty="0">
              <a:latin typeface="Arial" panose="020B0604020202020204" pitchFamily="34" charset="0"/>
              <a:cs typeface="Arial" panose="020B0604020202020204" pitchFamily="34" charset="0"/>
            </a:endParaRPr>
          </a:p>
        </p:txBody>
      </p:sp>
      <p:pic>
        <p:nvPicPr>
          <p:cNvPr id="5" name="Picture 4" descr="A logo with a blue background&#10;&#10;Description automatically generated with low confidence">
            <a:extLst>
              <a:ext uri="{FF2B5EF4-FFF2-40B4-BE49-F238E27FC236}">
                <a16:creationId xmlns:a16="http://schemas.microsoft.com/office/drawing/2014/main" id="{F5AEEC16-23BE-452D-AA4E-5A8172AF354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95360" y="3815080"/>
            <a:ext cx="2593542" cy="2219960"/>
          </a:xfrm>
          <a:prstGeom prst="rect">
            <a:avLst/>
          </a:prstGeom>
        </p:spPr>
      </p:pic>
    </p:spTree>
    <p:extLst>
      <p:ext uri="{BB962C8B-B14F-4D97-AF65-F5344CB8AC3E}">
        <p14:creationId xmlns:p14="http://schemas.microsoft.com/office/powerpoint/2010/main" val="224722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471F-065F-418D-AE70-93F3ABF972A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Teamwork</a:t>
            </a:r>
          </a:p>
        </p:txBody>
      </p:sp>
      <p:sp>
        <p:nvSpPr>
          <p:cNvPr id="3" name="Content Placeholder 2">
            <a:extLst>
              <a:ext uri="{FF2B5EF4-FFF2-40B4-BE49-F238E27FC236}">
                <a16:creationId xmlns:a16="http://schemas.microsoft.com/office/drawing/2014/main" id="{821B5233-23BE-4FEB-8927-41C7AB27A794}"/>
              </a:ext>
            </a:extLst>
          </p:cNvPr>
          <p:cNvSpPr>
            <a:spLocks noGrp="1"/>
          </p:cNvSpPr>
          <p:nvPr>
            <p:ph idx="1"/>
          </p:nvPr>
        </p:nvSpPr>
        <p:spPr>
          <a:xfrm>
            <a:off x="838200" y="1825625"/>
            <a:ext cx="10515600" cy="4927600"/>
          </a:xfrm>
        </p:spPr>
        <p:txBody>
          <a:bodyPr>
            <a:normAutofit/>
          </a:bodyPr>
          <a:lstStyle/>
          <a:p>
            <a:pPr marL="0" indent="0">
              <a:buNone/>
            </a:pPr>
            <a:r>
              <a:rPr lang="en-GB" sz="2400" dirty="0">
                <a:latin typeface="Arial" panose="020B0604020202020204" pitchFamily="34" charset="0"/>
                <a:cs typeface="Arial" panose="020B0604020202020204" pitchFamily="34" charset="0"/>
              </a:rPr>
              <a:t>What Are Teamwork Skills?</a:t>
            </a:r>
          </a:p>
          <a:p>
            <a:r>
              <a:rPr lang="en-GB" sz="2400" dirty="0">
                <a:latin typeface="Arial" panose="020B0604020202020204" pitchFamily="34" charset="0"/>
                <a:cs typeface="Arial" panose="020B0604020202020204" pitchFamily="34" charset="0"/>
              </a:rPr>
              <a:t>Regardless of your role, you need to be able to work well with others and convey your teamwork skills to hiring managers, recruiters, and prospective employers.</a:t>
            </a:r>
          </a:p>
          <a:p>
            <a:r>
              <a:rPr lang="en-GB" sz="2400" dirty="0">
                <a:latin typeface="Arial" panose="020B0604020202020204" pitchFamily="34" charset="0"/>
                <a:cs typeface="Arial" panose="020B0604020202020204" pitchFamily="34" charset="0"/>
              </a:rPr>
              <a:t>Scan any job listing, and you’ll see that even ads that seek “self-starters” also inevitably use the phrase “team player.” Those who have teamwork skills like communication and a positive attitude can help a team be more productive. </a:t>
            </a:r>
          </a:p>
        </p:txBody>
      </p:sp>
      <p:pic>
        <p:nvPicPr>
          <p:cNvPr id="8" name="Picture 7" descr="A picture containing clipart&#10;&#10;Description automatically generated">
            <a:extLst>
              <a:ext uri="{FF2B5EF4-FFF2-40B4-BE49-F238E27FC236}">
                <a16:creationId xmlns:a16="http://schemas.microsoft.com/office/drawing/2014/main" id="{213700B3-4627-4DF9-876C-F91748F8027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67300" y="4543425"/>
            <a:ext cx="2435860" cy="2047876"/>
          </a:xfrm>
          <a:prstGeom prst="rect">
            <a:avLst/>
          </a:prstGeom>
        </p:spPr>
      </p:pic>
    </p:spTree>
    <p:extLst>
      <p:ext uri="{BB962C8B-B14F-4D97-AF65-F5344CB8AC3E}">
        <p14:creationId xmlns:p14="http://schemas.microsoft.com/office/powerpoint/2010/main" val="17310757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D371E-AA49-4676-9840-9EA7CAF7A39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Teamworking </a:t>
            </a:r>
          </a:p>
        </p:txBody>
      </p:sp>
      <p:sp>
        <p:nvSpPr>
          <p:cNvPr id="3" name="Content Placeholder 2">
            <a:extLst>
              <a:ext uri="{FF2B5EF4-FFF2-40B4-BE49-F238E27FC236}">
                <a16:creationId xmlns:a16="http://schemas.microsoft.com/office/drawing/2014/main" id="{9DFD009D-F74C-4C8F-A4E2-7D24BC4972F4}"/>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Provide an example of how you implement your teamworking skills within your workplace (around 150 words).</a:t>
            </a:r>
          </a:p>
          <a:p>
            <a:pPr marL="0" indent="0">
              <a:buNone/>
            </a:pPr>
            <a:endParaRPr lang="en-GB" dirty="0">
              <a:latin typeface="Arial" panose="020B0604020202020204" pitchFamily="34" charset="0"/>
              <a:cs typeface="Arial" panose="020B0604020202020204" pitchFamily="34" charset="0"/>
            </a:endParaRPr>
          </a:p>
        </p:txBody>
      </p:sp>
      <p:pic>
        <p:nvPicPr>
          <p:cNvPr id="5" name="Picture 4" descr="A picture containing text&#10;&#10;Description automatically generated">
            <a:extLst>
              <a:ext uri="{FF2B5EF4-FFF2-40B4-BE49-F238E27FC236}">
                <a16:creationId xmlns:a16="http://schemas.microsoft.com/office/drawing/2014/main" id="{DF032BBA-52EB-47D9-B278-92F4D97765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0960" y="386397"/>
            <a:ext cx="4612640" cy="1117283"/>
          </a:xfrm>
          <a:prstGeom prst="rect">
            <a:avLst/>
          </a:prstGeom>
        </p:spPr>
      </p:pic>
      <p:pic>
        <p:nvPicPr>
          <p:cNvPr id="6" name="Picture 5" descr="Logo&#10;&#10;Description automatically generated">
            <a:extLst>
              <a:ext uri="{FF2B5EF4-FFF2-40B4-BE49-F238E27FC236}">
                <a16:creationId xmlns:a16="http://schemas.microsoft.com/office/drawing/2014/main" id="{94596B92-4D23-4700-9554-CE68876854F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628900" y="2895600"/>
            <a:ext cx="6943725" cy="2324100"/>
          </a:xfrm>
          <a:prstGeom prst="rect">
            <a:avLst/>
          </a:prstGeom>
        </p:spPr>
      </p:pic>
    </p:spTree>
    <p:extLst>
      <p:ext uri="{BB962C8B-B14F-4D97-AF65-F5344CB8AC3E}">
        <p14:creationId xmlns:p14="http://schemas.microsoft.com/office/powerpoint/2010/main" val="2038276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FF4FB8-DD48-4A1A-A075-FC14B579610B}"/>
              </a:ext>
            </a:extLst>
          </p:cNvPr>
          <p:cNvSpPr>
            <a:spLocks noGrp="1"/>
          </p:cNvSpPr>
          <p:nvPr>
            <p:ph type="title"/>
          </p:nvPr>
        </p:nvSpPr>
        <p:spPr>
          <a:xfrm>
            <a:off x="1008184" y="174033"/>
            <a:ext cx="10175631" cy="659088"/>
          </a:xfrm>
        </p:spPr>
        <p:txBody>
          <a:bodyPr anchor="ctr">
            <a:normAutofit/>
          </a:bodyPr>
          <a:lstStyle/>
          <a:p>
            <a:pPr algn="ctr"/>
            <a:r>
              <a:rPr lang="en-GB" sz="4000" b="1" dirty="0">
                <a:latin typeface="Arial" panose="020B0604020202020204" pitchFamily="34" charset="0"/>
                <a:cs typeface="Arial" panose="020B0604020202020204" pitchFamily="34" charset="0"/>
              </a:rPr>
              <a:t>Types of Teamwork Skills </a:t>
            </a:r>
          </a:p>
        </p:txBody>
      </p:sp>
      <p:sp>
        <p:nvSpPr>
          <p:cNvPr id="3" name="Content Placeholder 2">
            <a:extLst>
              <a:ext uri="{FF2B5EF4-FFF2-40B4-BE49-F238E27FC236}">
                <a16:creationId xmlns:a16="http://schemas.microsoft.com/office/drawing/2014/main" id="{939BC522-43EC-40C3-89CE-16B27F6BCA41}"/>
              </a:ext>
            </a:extLst>
          </p:cNvPr>
          <p:cNvSpPr>
            <a:spLocks noGrp="1"/>
          </p:cNvSpPr>
          <p:nvPr>
            <p:ph idx="1"/>
          </p:nvPr>
        </p:nvSpPr>
        <p:spPr>
          <a:xfrm>
            <a:off x="1008184" y="833120"/>
            <a:ext cx="10175630" cy="1394691"/>
          </a:xfrm>
        </p:spPr>
        <p:txBody>
          <a:bodyPr anchor="ctr">
            <a:normAutofit lnSpcReduction="10000"/>
          </a:bodyPr>
          <a:lstStyle/>
          <a:p>
            <a:pPr marL="0" indent="0" algn="ctr">
              <a:buNone/>
            </a:pPr>
            <a:r>
              <a:rPr lang="en-GB" sz="2400" dirty="0">
                <a:latin typeface="Arial" panose="020B0604020202020204" pitchFamily="34" charset="0"/>
                <a:cs typeface="Arial" panose="020B0604020202020204" pitchFamily="34" charset="0"/>
              </a:rPr>
              <a:t>Make sure to emphasize the specific skills that are mentioned in the job description, but feel free to round out your application by mentioning others that may apply. Below is a list of the most important teamwork skills that employers seek in candidates. </a:t>
            </a:r>
          </a:p>
        </p:txBody>
      </p:sp>
      <p:pic>
        <p:nvPicPr>
          <p:cNvPr id="4" name="Picture 3">
            <a:extLst>
              <a:ext uri="{FF2B5EF4-FFF2-40B4-BE49-F238E27FC236}">
                <a16:creationId xmlns:a16="http://schemas.microsoft.com/office/drawing/2014/main" id="{A206CDCE-DD87-4357-A0E1-9A0C13450C74}"/>
              </a:ext>
            </a:extLst>
          </p:cNvPr>
          <p:cNvPicPr>
            <a:picLocks noChangeAspect="1"/>
          </p:cNvPicPr>
          <p:nvPr/>
        </p:nvPicPr>
        <p:blipFill rotWithShape="1">
          <a:blip r:embed="rId2"/>
          <a:srcRect l="3723" r="3" b="3"/>
          <a:stretch/>
        </p:blipFill>
        <p:spPr>
          <a:xfrm>
            <a:off x="2580640" y="2405149"/>
            <a:ext cx="6898640" cy="3899393"/>
          </a:xfrm>
          <a:prstGeom prst="rect">
            <a:avLst/>
          </a:prstGeom>
        </p:spPr>
      </p:pic>
    </p:spTree>
    <p:extLst>
      <p:ext uri="{BB962C8B-B14F-4D97-AF65-F5344CB8AC3E}">
        <p14:creationId xmlns:p14="http://schemas.microsoft.com/office/powerpoint/2010/main" val="21455835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39637-56AC-4C54-ACD4-EBA469FBDD7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8F6EA9E6-75A0-4399-8E8E-0EDE4EFBE188}"/>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Pinpointed Employability Skills</a:t>
            </a:r>
          </a:p>
          <a:p>
            <a:r>
              <a:rPr lang="en-GB" sz="2400" dirty="0">
                <a:latin typeface="Arial" panose="020B0604020202020204" pitchFamily="34" charset="0"/>
                <a:cs typeface="Arial" panose="020B0604020202020204" pitchFamily="34" charset="0"/>
              </a:rPr>
              <a:t>Highlighted the importance of Employability skills</a:t>
            </a:r>
          </a:p>
          <a:p>
            <a:r>
              <a:rPr lang="en-GB" sz="2400" dirty="0">
                <a:latin typeface="Arial" panose="020B0604020202020204" pitchFamily="34" charset="0"/>
                <a:cs typeface="Arial" panose="020B0604020202020204" pitchFamily="34" charset="0"/>
              </a:rPr>
              <a:t>Discussed whether you think your Employable or Not</a:t>
            </a:r>
          </a:p>
          <a:p>
            <a:r>
              <a:rPr lang="en-GB" sz="2400" dirty="0">
                <a:latin typeface="Arial" panose="020B0604020202020204" pitchFamily="34" charset="0"/>
                <a:cs typeface="Arial" panose="020B0604020202020204" pitchFamily="34" charset="0"/>
              </a:rPr>
              <a:t>Questions?</a:t>
            </a:r>
          </a:p>
          <a:p>
            <a:endParaRPr lang="en-GB" dirty="0"/>
          </a:p>
        </p:txBody>
      </p:sp>
    </p:spTree>
    <p:extLst>
      <p:ext uri="{BB962C8B-B14F-4D97-AF65-F5344CB8AC3E}">
        <p14:creationId xmlns:p14="http://schemas.microsoft.com/office/powerpoint/2010/main" val="10919483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7B123-5E5A-4382-A6E8-8C62AE72137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Any Questions?</a:t>
            </a:r>
          </a:p>
        </p:txBody>
      </p:sp>
      <p:pic>
        <p:nvPicPr>
          <p:cNvPr id="5" name="Content Placeholder 4" descr="A picture containing logo&#10;&#10;Description automatically generated">
            <a:extLst>
              <a:ext uri="{FF2B5EF4-FFF2-40B4-BE49-F238E27FC236}">
                <a16:creationId xmlns:a16="http://schemas.microsoft.com/office/drawing/2014/main" id="{3B2F3B7E-DF8C-4466-BD24-4AD17337CAA6}"/>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74810" y="1825625"/>
            <a:ext cx="6042379" cy="4351338"/>
          </a:xfrm>
        </p:spPr>
      </p:pic>
    </p:spTree>
    <p:extLst>
      <p:ext uri="{BB962C8B-B14F-4D97-AF65-F5344CB8AC3E}">
        <p14:creationId xmlns:p14="http://schemas.microsoft.com/office/powerpoint/2010/main" val="22785928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E9A36-AFAF-4103-9253-35624B07505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3D054A0-3136-437C-895B-D4B81C21614B}"/>
              </a:ext>
            </a:extLst>
          </p:cNvPr>
          <p:cNvSpPr>
            <a:spLocks noGrp="1"/>
          </p:cNvSpPr>
          <p:nvPr>
            <p:ph idx="1"/>
          </p:nvPr>
        </p:nvSpPr>
        <p:spPr/>
        <p:txBody>
          <a:bodyPr/>
          <a:lstStyle/>
          <a:p>
            <a:pPr marL="0" indent="0">
              <a:buNone/>
            </a:pPr>
            <a:r>
              <a:rPr lang="en-GB" dirty="0"/>
              <a:t>Gov. Wales, (2021) Employability Skills: Guidance for Applicants. Available at: https://gov.wales/employability-skills-guidance-applicants (Accessed 30th April 2021) </a:t>
            </a:r>
          </a:p>
          <a:p>
            <a:pPr marL="0" indent="0">
              <a:buNone/>
            </a:pPr>
            <a:endParaRPr lang="en-GB" dirty="0"/>
          </a:p>
        </p:txBody>
      </p:sp>
    </p:spTree>
    <p:extLst>
      <p:ext uri="{BB962C8B-B14F-4D97-AF65-F5344CB8AC3E}">
        <p14:creationId xmlns:p14="http://schemas.microsoft.com/office/powerpoint/2010/main" val="3746780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TotalTime>
  <Words>1049</Words>
  <Application>Microsoft Office PowerPoint</Application>
  <PresentationFormat>Widescreen</PresentationFormat>
  <Paragraphs>75</Paragraphs>
  <Slides>20</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Employability Skills</vt:lpstr>
      <vt:lpstr>Aim</vt:lpstr>
      <vt:lpstr>Introduction</vt:lpstr>
      <vt:lpstr>Resilience</vt:lpstr>
      <vt:lpstr>Resilience </vt:lpstr>
      <vt:lpstr>Proactivity</vt:lpstr>
      <vt:lpstr>Proactivity </vt:lpstr>
      <vt:lpstr>Problem Solving</vt:lpstr>
      <vt:lpstr>Communication</vt:lpstr>
      <vt:lpstr>Creative Thinking</vt:lpstr>
      <vt:lpstr>How Creative Thinking Works </vt:lpstr>
      <vt:lpstr>Leadership</vt:lpstr>
      <vt:lpstr>Adaptability</vt:lpstr>
      <vt:lpstr>Collaboration</vt:lpstr>
      <vt:lpstr>Teamwork</vt:lpstr>
      <vt:lpstr>Teamworking </vt:lpstr>
      <vt:lpstr>Types of Teamwork Skills </vt:lpstr>
      <vt:lpstr>Summary</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Skills</dc:title>
  <dc:creator>Joanna Fender</dc:creator>
  <cp:lastModifiedBy>Joanna Fender</cp:lastModifiedBy>
  <cp:revision>57</cp:revision>
  <dcterms:created xsi:type="dcterms:W3CDTF">2021-05-01T13:28:15Z</dcterms:created>
  <dcterms:modified xsi:type="dcterms:W3CDTF">2021-05-02T23:49:28Z</dcterms:modified>
</cp:coreProperties>
</file>