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12192000" cy="6858000"/>
  <p:notesSz cx="6858000" cy="9144000"/>
  <p:embeddedFontLst>
    <p:embeddedFont>
      <p:font typeface="Libre Franklin Medium" pitchFamily="2" charset="0"/>
      <p:regular r:id="rId17"/>
      <p:bold r:id="rId18"/>
      <p:italic r:id="rId19"/>
      <p:boldItalic r:id="rId20"/>
    </p:embeddedFont>
    <p:embeddedFont>
      <p:font typeface="Segoe UI" panose="020B0502040204020203" pitchFamily="34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5" roundtripDataSignature="AMtx7mi+vHEr6DXGb8yS4QsNk6qJIjX/y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pos="3840"/>
        <p:guide orient="horz" pos="216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>
          <a:extLst>
            <a:ext uri="{FF2B5EF4-FFF2-40B4-BE49-F238E27FC236}">
              <a16:creationId xmlns:a16="http://schemas.microsoft.com/office/drawing/2014/main" id="{15E122AB-B3D6-40D9-52A4-A0541A3FC8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2:notes">
            <a:extLst>
              <a:ext uri="{FF2B5EF4-FFF2-40B4-BE49-F238E27FC236}">
                <a16:creationId xmlns:a16="http://schemas.microsoft.com/office/drawing/2014/main" id="{7202E1BD-20A5-70BB-E7E4-F3E00D8385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12:notes">
            <a:extLst>
              <a:ext uri="{FF2B5EF4-FFF2-40B4-BE49-F238E27FC236}">
                <a16:creationId xmlns:a16="http://schemas.microsoft.com/office/drawing/2014/main" id="{707AC968-9C9E-4769-DD18-D71C6E166DC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96588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bg>
      <p:bgPr>
        <a:gradFill>
          <a:gsLst>
            <a:gs pos="0">
              <a:srgbClr val="D9D9D9"/>
            </a:gs>
            <a:gs pos="100000">
              <a:schemeClr val="lt1"/>
            </a:gs>
          </a:gsLst>
          <a:lin ang="8100000" scaled="0"/>
        </a:gra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5"/>
          <p:cNvSpPr txBox="1">
            <a:spLocks noGrp="1"/>
          </p:cNvSpPr>
          <p:nvPr>
            <p:ph type="ctrTitle"/>
          </p:nvPr>
        </p:nvSpPr>
        <p:spPr>
          <a:xfrm>
            <a:off x="626225" y="1828800"/>
            <a:ext cx="4098175" cy="3177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Libre Franklin Medium"/>
              <a:buNone/>
              <a:defRPr sz="54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5"/>
          <p:cNvSpPr txBox="1">
            <a:spLocks noGrp="1"/>
          </p:cNvSpPr>
          <p:nvPr>
            <p:ph type="subTitle" idx="1"/>
          </p:nvPr>
        </p:nvSpPr>
        <p:spPr>
          <a:xfrm>
            <a:off x="626225" y="5181600"/>
            <a:ext cx="4098175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7F7F7F"/>
              </a:buClr>
              <a:buSzPts val="2000"/>
              <a:buNone/>
              <a:defRPr sz="2000" cap="none">
                <a:solidFill>
                  <a:srgbClr val="7F7F7F"/>
                </a:solidFill>
              </a:defRPr>
            </a:lvl1pPr>
            <a:lvl2pPr lvl="1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19" name="Google Shape;19;p15" descr="EKG lin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188688" y="-1"/>
            <a:ext cx="7000137" cy="6858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6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6"/>
          <p:cNvSpPr txBox="1">
            <a:spLocks noGrp="1"/>
          </p:cNvSpPr>
          <p:nvPr>
            <p:ph type="body" idx="1"/>
          </p:nvPr>
        </p:nvSpPr>
        <p:spPr>
          <a:xfrm>
            <a:off x="1524000" y="1828799"/>
            <a:ext cx="9144000" cy="4572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1pPr>
            <a:lvl2pPr marL="914400" lvl="1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4pPr>
            <a:lvl5pPr marL="2286000" lvl="4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23" name="Google Shape;23;p16"/>
          <p:cNvSpPr txBox="1">
            <a:spLocks noGrp="1"/>
          </p:cNvSpPr>
          <p:nvPr>
            <p:ph type="ftr" idx="11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dt" idx="10"/>
          </p:nvPr>
        </p:nvSpPr>
        <p:spPr>
          <a:xfrm>
            <a:off x="9067800" y="6465885"/>
            <a:ext cx="10668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sldNum" idx="12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>
  <p:cSld name="Section Header">
    <p:bg>
      <p:bgPr>
        <a:gradFill>
          <a:gsLst>
            <a:gs pos="0">
              <a:schemeClr val="accent1"/>
            </a:gs>
            <a:gs pos="100000">
              <a:srgbClr val="1482AB"/>
            </a:gs>
          </a:gsLst>
          <a:lin ang="5400000" scaled="0"/>
        </a:gra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7" descr="Rectangle"/>
          <p:cNvSpPr/>
          <p:nvPr/>
        </p:nvSpPr>
        <p:spPr>
          <a:xfrm>
            <a:off x="265112" y="228600"/>
            <a:ext cx="11658600" cy="6400800"/>
          </a:xfrm>
          <a:prstGeom prst="rect">
            <a:avLst/>
          </a:prstGeom>
          <a:noFill/>
          <a:ln w="15875" cap="flat" cmpd="sng">
            <a:solidFill>
              <a:srgbClr val="BFBFB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28" name="Google Shape;28;p17"/>
          <p:cNvSpPr txBox="1">
            <a:spLocks noGrp="1"/>
          </p:cNvSpPr>
          <p:nvPr>
            <p:ph type="title"/>
          </p:nvPr>
        </p:nvSpPr>
        <p:spPr>
          <a:xfrm>
            <a:off x="1066800" y="1828800"/>
            <a:ext cx="7772400" cy="3177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Libre Franklin Medium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 txBox="1">
            <a:spLocks noGrp="1"/>
          </p:cNvSpPr>
          <p:nvPr>
            <p:ph type="body" idx="1"/>
          </p:nvPr>
        </p:nvSpPr>
        <p:spPr>
          <a:xfrm>
            <a:off x="1066800" y="5181600"/>
            <a:ext cx="77724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 cap="none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/>
            </a:lvl2pPr>
            <a:lvl3pPr marL="1371600" lvl="2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/>
            </a:lvl3pPr>
            <a:lvl4pPr marL="1828800" lvl="3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8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8"/>
          <p:cNvSpPr txBox="1">
            <a:spLocks noGrp="1"/>
          </p:cNvSpPr>
          <p:nvPr>
            <p:ph type="body" idx="1"/>
          </p:nvPr>
        </p:nvSpPr>
        <p:spPr>
          <a:xfrm>
            <a:off x="1066800" y="1825624"/>
            <a:ext cx="4800600" cy="4575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2400"/>
              <a:buChar char="▪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Char char="▪"/>
              <a:defRPr sz="2000"/>
            </a:lvl2pPr>
            <a:lvl3pPr marL="1371600" lvl="2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 sz="1800"/>
            </a:lvl3pPr>
            <a:lvl4pPr marL="1828800" lvl="3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33" name="Google Shape;33;p18"/>
          <p:cNvSpPr txBox="1">
            <a:spLocks noGrp="1"/>
          </p:cNvSpPr>
          <p:nvPr>
            <p:ph type="body" idx="2"/>
          </p:nvPr>
        </p:nvSpPr>
        <p:spPr>
          <a:xfrm>
            <a:off x="6324600" y="1825624"/>
            <a:ext cx="4800600" cy="4575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2400"/>
              <a:buChar char="▪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Char char="▪"/>
              <a:defRPr sz="2000"/>
            </a:lvl2pPr>
            <a:lvl3pPr marL="1371600" lvl="2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 sz="1800"/>
            </a:lvl3pPr>
            <a:lvl4pPr marL="1828800" lvl="3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34" name="Google Shape;34;p18"/>
          <p:cNvSpPr txBox="1">
            <a:spLocks noGrp="1"/>
          </p:cNvSpPr>
          <p:nvPr>
            <p:ph type="ftr" idx="11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dt" idx="10"/>
          </p:nvPr>
        </p:nvSpPr>
        <p:spPr>
          <a:xfrm>
            <a:off x="9067800" y="6465885"/>
            <a:ext cx="10668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8"/>
          <p:cNvSpPr txBox="1">
            <a:spLocks noGrp="1"/>
          </p:cNvSpPr>
          <p:nvPr>
            <p:ph type="sldNum" idx="12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9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body" idx="1"/>
          </p:nvPr>
        </p:nvSpPr>
        <p:spPr>
          <a:xfrm>
            <a:off x="1066800" y="1828799"/>
            <a:ext cx="4800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0" cap="none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0" name="Google Shape;40;p19"/>
          <p:cNvSpPr txBox="1">
            <a:spLocks noGrp="1"/>
          </p:cNvSpPr>
          <p:nvPr>
            <p:ph type="body" idx="2"/>
          </p:nvPr>
        </p:nvSpPr>
        <p:spPr>
          <a:xfrm>
            <a:off x="1066800" y="2590799"/>
            <a:ext cx="4800600" cy="3810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2400"/>
              <a:buChar char="▪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Char char="▪"/>
              <a:defRPr sz="2000"/>
            </a:lvl2pPr>
            <a:lvl3pPr marL="1371600" lvl="2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 sz="1800"/>
            </a:lvl3pPr>
            <a:lvl4pPr marL="1828800" lvl="3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41" name="Google Shape;41;p19"/>
          <p:cNvSpPr txBox="1">
            <a:spLocks noGrp="1"/>
          </p:cNvSpPr>
          <p:nvPr>
            <p:ph type="body" idx="3"/>
          </p:nvPr>
        </p:nvSpPr>
        <p:spPr>
          <a:xfrm>
            <a:off x="6324600" y="1828799"/>
            <a:ext cx="4800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0" cap="none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body" idx="4"/>
          </p:nvPr>
        </p:nvSpPr>
        <p:spPr>
          <a:xfrm>
            <a:off x="6324600" y="2590799"/>
            <a:ext cx="4800600" cy="3810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2400"/>
              <a:buChar char="▪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Char char="▪"/>
              <a:defRPr sz="2000"/>
            </a:lvl2pPr>
            <a:lvl3pPr marL="1371600" lvl="2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 sz="1800"/>
            </a:lvl3pPr>
            <a:lvl4pPr marL="1828800" lvl="3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ftr" idx="11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dt" idx="10"/>
          </p:nvPr>
        </p:nvSpPr>
        <p:spPr>
          <a:xfrm>
            <a:off x="9067800" y="6465885"/>
            <a:ext cx="10668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sldNum" idx="12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0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ftr" idx="11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0"/>
          <p:cNvSpPr txBox="1">
            <a:spLocks noGrp="1"/>
          </p:cNvSpPr>
          <p:nvPr>
            <p:ph type="dt" idx="10"/>
          </p:nvPr>
        </p:nvSpPr>
        <p:spPr>
          <a:xfrm>
            <a:off x="9067800" y="6465885"/>
            <a:ext cx="10668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0"/>
          <p:cNvSpPr txBox="1">
            <a:spLocks noGrp="1"/>
          </p:cNvSpPr>
          <p:nvPr>
            <p:ph type="sldNum" idx="12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dt" idx="10"/>
          </p:nvPr>
        </p:nvSpPr>
        <p:spPr>
          <a:xfrm>
            <a:off x="9067800" y="6465885"/>
            <a:ext cx="10668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21"/>
          <p:cNvSpPr txBox="1">
            <a:spLocks noGrp="1"/>
          </p:cNvSpPr>
          <p:nvPr>
            <p:ph type="sldNum" idx="12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2" descr="Rectangle"/>
          <p:cNvSpPr/>
          <p:nvPr/>
        </p:nvSpPr>
        <p:spPr>
          <a:xfrm>
            <a:off x="7008812" y="0"/>
            <a:ext cx="5180013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rgbClr val="1482AB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57" name="Google Shape;57;p22" descr="Rectangle"/>
          <p:cNvSpPr/>
          <p:nvPr/>
        </p:nvSpPr>
        <p:spPr>
          <a:xfrm>
            <a:off x="7255668" y="228600"/>
            <a:ext cx="4686300" cy="6400800"/>
          </a:xfrm>
          <a:prstGeom prst="rect">
            <a:avLst/>
          </a:prstGeom>
          <a:noFill/>
          <a:ln w="15875" cap="flat" cmpd="sng">
            <a:solidFill>
              <a:srgbClr val="BFBFB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58" name="Google Shape;58;p22"/>
          <p:cNvSpPr txBox="1">
            <a:spLocks noGrp="1"/>
          </p:cNvSpPr>
          <p:nvPr>
            <p:ph type="title"/>
          </p:nvPr>
        </p:nvSpPr>
        <p:spPr>
          <a:xfrm>
            <a:off x="7632700" y="3200400"/>
            <a:ext cx="3932237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1"/>
          </p:nvPr>
        </p:nvSpPr>
        <p:spPr>
          <a:xfrm>
            <a:off x="609600" y="457201"/>
            <a:ext cx="5943600" cy="59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2400"/>
              <a:buChar char="▪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Char char="▪"/>
              <a:defRPr sz="2000"/>
            </a:lvl2pPr>
            <a:lvl3pPr marL="1371600" lvl="2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 sz="1800"/>
            </a:lvl3pPr>
            <a:lvl4pPr marL="1828800" lvl="3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Char char="▪"/>
              <a:defRPr sz="1600"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body" idx="2"/>
          </p:nvPr>
        </p:nvSpPr>
        <p:spPr>
          <a:xfrm>
            <a:off x="7632699" y="5029200"/>
            <a:ext cx="3932237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 descr="Rectangle"/>
          <p:cNvSpPr/>
          <p:nvPr/>
        </p:nvSpPr>
        <p:spPr>
          <a:xfrm>
            <a:off x="7008812" y="0"/>
            <a:ext cx="5180013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rgbClr val="1482AB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63" name="Google Shape;63;p23" descr="Rectangle"/>
          <p:cNvSpPr/>
          <p:nvPr/>
        </p:nvSpPr>
        <p:spPr>
          <a:xfrm>
            <a:off x="7255668" y="228600"/>
            <a:ext cx="4686300" cy="6400800"/>
          </a:xfrm>
          <a:prstGeom prst="rect">
            <a:avLst/>
          </a:prstGeom>
          <a:noFill/>
          <a:ln w="15875" cap="flat" cmpd="sng">
            <a:solidFill>
              <a:srgbClr val="BFBFB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7635240" y="3200400"/>
            <a:ext cx="3932237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 descr="An empty placeholder to add an image. Click on the placeholder and select the image that you wish to add."/>
          <p:cNvSpPr>
            <a:spLocks noGrp="1"/>
          </p:cNvSpPr>
          <p:nvPr>
            <p:ph type="pic" idx="2"/>
          </p:nvPr>
        </p:nvSpPr>
        <p:spPr>
          <a:xfrm>
            <a:off x="1" y="0"/>
            <a:ext cx="7008810" cy="6857999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23"/>
          <p:cNvSpPr txBox="1">
            <a:spLocks noGrp="1"/>
          </p:cNvSpPr>
          <p:nvPr>
            <p:ph type="body" idx="1"/>
          </p:nvPr>
        </p:nvSpPr>
        <p:spPr>
          <a:xfrm>
            <a:off x="7635240" y="5029200"/>
            <a:ext cx="3932237" cy="1374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4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4"/>
          <p:cNvSpPr txBox="1">
            <a:spLocks noGrp="1"/>
          </p:cNvSpPr>
          <p:nvPr>
            <p:ph type="body" idx="1"/>
          </p:nvPr>
        </p:nvSpPr>
        <p:spPr>
          <a:xfrm rot="5400000">
            <a:off x="3810000" y="-457200"/>
            <a:ext cx="4572001" cy="91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1pPr>
            <a:lvl2pPr marL="914400" lvl="1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dt" idx="10"/>
          </p:nvPr>
        </p:nvSpPr>
        <p:spPr>
          <a:xfrm>
            <a:off x="9067800" y="6465885"/>
            <a:ext cx="10668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sldNum" idx="12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5" descr="Rectangle"/>
          <p:cNvSpPr/>
          <p:nvPr/>
        </p:nvSpPr>
        <p:spPr>
          <a:xfrm>
            <a:off x="9982200" y="0"/>
            <a:ext cx="22098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rgbClr val="1482AB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75" name="Google Shape;75;p25"/>
          <p:cNvSpPr txBox="1">
            <a:spLocks noGrp="1"/>
          </p:cNvSpPr>
          <p:nvPr>
            <p:ph type="title"/>
          </p:nvPr>
        </p:nvSpPr>
        <p:spPr>
          <a:xfrm rot="5400000">
            <a:off x="8115300" y="2400301"/>
            <a:ext cx="5943600" cy="2057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body" idx="1"/>
          </p:nvPr>
        </p:nvSpPr>
        <p:spPr>
          <a:xfrm rot="5400000">
            <a:off x="2171701" y="-1104901"/>
            <a:ext cx="5943599" cy="906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1pPr>
            <a:lvl2pPr marL="914400" lvl="1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dt" idx="10"/>
          </p:nvPr>
        </p:nvSpPr>
        <p:spPr>
          <a:xfrm>
            <a:off x="9067800" y="6465885"/>
            <a:ext cx="10668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sldNum" idx="12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9D9D9"/>
            </a:gs>
            <a:gs pos="100000">
              <a:schemeClr val="lt1"/>
            </a:gs>
          </a:gsLst>
          <a:lin ang="1620000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 descr="Red bar"/>
          <p:cNvSpPr/>
          <p:nvPr/>
        </p:nvSpPr>
        <p:spPr>
          <a:xfrm>
            <a:off x="1" y="1"/>
            <a:ext cx="12188824" cy="15240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rgbClr val="1482AB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1" name="Google Shape;11;p14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  <a:defRPr sz="3600" b="0" i="0" u="none" strike="noStrike" cap="non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4"/>
          <p:cNvSpPr txBox="1">
            <a:spLocks noGrp="1"/>
          </p:cNvSpPr>
          <p:nvPr>
            <p:ph type="body" idx="1"/>
          </p:nvPr>
        </p:nvSpPr>
        <p:spPr>
          <a:xfrm>
            <a:off x="1524000" y="1828799"/>
            <a:ext cx="9144000" cy="4572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Arial"/>
              <a:buChar char="▪"/>
              <a:defRPr sz="2400" b="0" i="0" u="none" strike="noStrike" cap="none">
                <a:solidFill>
                  <a:srgbClr val="3F3F3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L="914400" marR="0" lvl="1" indent="-368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200"/>
              <a:buFont typeface="Arial"/>
              <a:buChar char="▪"/>
              <a:defRPr sz="2200" b="0" i="0" u="none" strike="noStrike" cap="none">
                <a:solidFill>
                  <a:srgbClr val="3F3F3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Arial"/>
              <a:buChar char="▪"/>
              <a:defRPr sz="2000" b="0" i="0" u="none" strike="noStrike" cap="none">
                <a:solidFill>
                  <a:srgbClr val="3F3F3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▪"/>
              <a:defRPr sz="1800" b="0" i="0" u="none" strike="noStrike" cap="none">
                <a:solidFill>
                  <a:srgbClr val="3F3F3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▪"/>
              <a:defRPr sz="1600" b="0" i="0" u="none" strike="noStrike" cap="none">
                <a:solidFill>
                  <a:srgbClr val="3F3F3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▪"/>
              <a:defRPr sz="1600" b="0" i="0" u="none" strike="noStrike" cap="none">
                <a:solidFill>
                  <a:srgbClr val="3F3F3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▪"/>
              <a:defRPr sz="1600" b="0" i="0" u="none" strike="noStrike" cap="none">
                <a:solidFill>
                  <a:srgbClr val="3F3F3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▪"/>
              <a:defRPr sz="1600" b="0" i="0" u="none" strike="noStrike" cap="none">
                <a:solidFill>
                  <a:srgbClr val="3F3F3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▪"/>
              <a:defRPr sz="1600" b="0" i="0" u="none" strike="noStrike" cap="none">
                <a:solidFill>
                  <a:srgbClr val="3F3F3F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ftr" idx="11"/>
          </p:nvPr>
        </p:nvSpPr>
        <p:spPr>
          <a:xfrm>
            <a:off x="1066800" y="6481760"/>
            <a:ext cx="78486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9067800" y="6465885"/>
            <a:ext cx="10668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sldNum" idx="12"/>
          </p:nvPr>
        </p:nvSpPr>
        <p:spPr>
          <a:xfrm>
            <a:off x="10287000" y="6481760"/>
            <a:ext cx="838200" cy="239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L="0" marR="0" lvl="1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L="0" marR="0" lvl="2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L="0" marR="0" lvl="3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L="0" marR="0" lvl="4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L="0" marR="0" lvl="5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L="0" marR="0" lvl="6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L="0" marR="0" lvl="7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L="0" marR="0" lvl="8" indent="0" algn="r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meditechinsights.com/wp-content/uploads/2024/01/Global-mHealth-Solutions-Market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avistockandportman.nhs.uk/wp-content/uploads/2025/09/NHS-app.jp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hoose.co.uk/img/editorial/700x464/img217552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utgrovevillasurgery.nhs.uk/media/General%20Images/NHS-App-generic-social_screens_Generic%20social%20-%20instagram_1080x1080_B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2196/26189" TargetMode="External"/><Relationship Id="rId3" Type="http://schemas.openxmlformats.org/officeDocument/2006/relationships/hyperlink" Target="https://digitalpovertyalliance.org/wp-content/uploads/2022/06/UK-Digital-Poverty-Evidence-Review-2022-v1.0-compressed.pdf?utm_source=chatgpt.com" TargetMode="External"/><Relationship Id="rId7" Type="http://schemas.openxmlformats.org/officeDocument/2006/relationships/hyperlink" Target="https://doi.org/10.1136/bmjqs-2023-016675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ublicpolicyprojects.com/wp-content/uploads/2023/07/PPP-Digital-Divide-report-22.pdf?utm_source=chatgpt.com" TargetMode="External"/><Relationship Id="rId11" Type="http://schemas.openxmlformats.org/officeDocument/2006/relationships/hyperlink" Target="https://www.gov.uk/government/news/nhs-app-hits-over-30-million-sign-ups?utm_source=chatgpt.com" TargetMode="External"/><Relationship Id="rId5" Type="http://schemas.openxmlformats.org/officeDocument/2006/relationships/hyperlink" Target="https://www.bma.org.uk/media/6578/bma-infrastructure-2-report-getting-it-right-dec-2022.pdf" TargetMode="External"/><Relationship Id="rId10" Type="http://schemas.openxmlformats.org/officeDocument/2006/relationships/hyperlink" Target="https://www.gov.uk/government/news/patients-to-receive-reminders-and-test-results-via-the-nhs-app?utm_source=chatgpt.com" TargetMode="External"/><Relationship Id="rId4" Type="http://schemas.openxmlformats.org/officeDocument/2006/relationships/hyperlink" Target="https://doi.org/10.1186/s12909-023-04698-z" TargetMode="External"/><Relationship Id="rId9" Type="http://schemas.openxmlformats.org/officeDocument/2006/relationships/hyperlink" Target="https://www.gov.uk/government/news/major-nhs-app-expansion-cuts-waiting-times?utm_source=chatgpt.com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86/s12913-025-12414-4" TargetMode="External"/><Relationship Id="rId13" Type="http://schemas.openxmlformats.org/officeDocument/2006/relationships/hyperlink" Target="https://www.england.nhs.uk/2023/12/nhs-app-reaches-record-users-on-fifth-anniversary/?utm_source=chatgpt.com" TargetMode="External"/><Relationship Id="rId3" Type="http://schemas.openxmlformats.org/officeDocument/2006/relationships/hyperlink" Target="https://www.genomicsengland.co.uk/initiatives/100000-genomes-project?utm_source=chatgpt.com" TargetMode="External"/><Relationship Id="rId7" Type="http://schemas.openxmlformats.org/officeDocument/2006/relationships/hyperlink" Target="https://link.springer.com/article/10.1007/s44250-025-00215-9" TargetMode="External"/><Relationship Id="rId12" Type="http://schemas.openxmlformats.org/officeDocument/2006/relationships/hyperlink" Target="https://digital.nhs.uk/data-and-information/keeping-data-safe-and-benefitting-the-public/public-attitudes-to-data-in-the-nhs-and-social-care?utm_source=chatgpt.com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36/bmjoq-2022-001865" TargetMode="External"/><Relationship Id="rId11" Type="http://schemas.openxmlformats.org/officeDocument/2006/relationships/hyperlink" Target="https://doi.org/10.3389/fdgth.2025.1474956" TargetMode="External"/><Relationship Id="rId5" Type="http://schemas.openxmlformats.org/officeDocument/2006/relationships/hyperlink" Target="https://www.ncbi.nlm.nih.gov/books/NBK615506/" TargetMode="External"/><Relationship Id="rId10" Type="http://schemas.openxmlformats.org/officeDocument/2006/relationships/hyperlink" Target="https://doi.org/10.3389/frhs.2024.1499847" TargetMode="External"/><Relationship Id="rId4" Type="http://schemas.openxmlformats.org/officeDocument/2006/relationships/hyperlink" Target="https://www.goodthingsfoundation.org/policy-and-research/research-and-evidence/research-2024/health-and-digital-evaluation-widening-participation-programme?utm_source=chatgpt.com" TargetMode="External"/><Relationship Id="rId9" Type="http://schemas.openxmlformats.org/officeDocument/2006/relationships/hyperlink" Target="https://doi.org/10.1038/s41467-023-36495-z" TargetMode="External"/><Relationship Id="rId14" Type="http://schemas.openxmlformats.org/officeDocument/2006/relationships/hyperlink" Target="https://www.nuffieldtrust.org.uk/research/the-impact-of-covid-19-on-the-use-of-digital-technology-in-the-nhs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voced.edu.au/content/ngv:100521" TargetMode="External"/><Relationship Id="rId3" Type="http://schemas.openxmlformats.org/officeDocument/2006/relationships/hyperlink" Target="https://doi.org/10.1371/journal.pone.0284516" TargetMode="External"/><Relationship Id="rId7" Type="http://schemas.openxmlformats.org/officeDocument/2006/relationships/hyperlink" Target="https://doi.org/10.3399/BJGP.2022.0150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mcmedicine.biomedcentral.com/articles/10.1186/s12916-024-03842-w" TargetMode="External"/><Relationship Id="rId5" Type="http://schemas.openxmlformats.org/officeDocument/2006/relationships/hyperlink" Target="https://doi.org/10.1016/j.landig.2025.100879" TargetMode="External"/><Relationship Id="rId10" Type="http://schemas.openxmlformats.org/officeDocument/2006/relationships/hyperlink" Target="https://pmc.ncbi.nlm.nih.gov/articles/PMC6314203/" TargetMode="External"/><Relationship Id="rId4" Type="http://schemas.openxmlformats.org/officeDocument/2006/relationships/hyperlink" Target="https://www.ofcom.org.uk/internet-based-services/technology/barriers-to-household-connectivity?utm_source=chatgpt.com" TargetMode="External"/><Relationship Id="rId9" Type="http://schemas.openxmlformats.org/officeDocument/2006/relationships/hyperlink" Target="https://doi.org/10.5334/ijic.6011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bmcmedicine.biomedcentral.com/articles/10.1186/s12916-024-03842-w" TargetMode="External"/><Relationship Id="rId3" Type="http://schemas.openxmlformats.org/officeDocument/2006/relationships/hyperlink" Target="https://doi.org/10.3389/fdgth.2025.1474956" TargetMode="External"/><Relationship Id="rId7" Type="http://schemas.openxmlformats.org/officeDocument/2006/relationships/hyperlink" Target="https://doi.org/10.1016/j.landig.2025.100879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fcom.org.uk/internet-based-services/technology/barriers-to-household-connectivity?utm_source=chatgpt.com" TargetMode="External"/><Relationship Id="rId5" Type="http://schemas.openxmlformats.org/officeDocument/2006/relationships/hyperlink" Target="https://www.england.nhs.uk/2023/12/nhs-app-reaches-record-users-on-fifth-anniversary/?utm_source=chatgpt.com" TargetMode="External"/><Relationship Id="rId10" Type="http://schemas.openxmlformats.org/officeDocument/2006/relationships/hyperlink" Target="https://doi.org/10.5334/ijic.6011" TargetMode="External"/><Relationship Id="rId4" Type="http://schemas.openxmlformats.org/officeDocument/2006/relationships/hyperlink" Target="https://digital.nhs.uk/data-and-information/keeping-data-safe-and-benefitting-the-public/public-attitudes-to-data-in-the-nhs-and-social-care?utm_source=chatgpt.com" TargetMode="External"/><Relationship Id="rId9" Type="http://schemas.openxmlformats.org/officeDocument/2006/relationships/hyperlink" Target="https://www.voced.edu.au/content/ngv:1005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>
            <a:spLocks noGrp="1"/>
          </p:cNvSpPr>
          <p:nvPr>
            <p:ph type="ctrTitle"/>
          </p:nvPr>
        </p:nvSpPr>
        <p:spPr>
          <a:xfrm>
            <a:off x="190326" y="321900"/>
            <a:ext cx="48006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Libre Franklin Medium"/>
              <a:buNone/>
            </a:pPr>
            <a:r>
              <a:rPr lang="en-GB" b="1">
                <a:latin typeface="Libre Franklin Medium"/>
                <a:ea typeface="Libre Franklin Medium"/>
                <a:cs typeface="Libre Franklin Medium"/>
                <a:sym typeface="Libre Franklin Medium"/>
              </a:rPr>
              <a:t>Digital Innovation Presentation</a:t>
            </a:r>
            <a:endParaRPr/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 l="10989" t="6666" r="10988" b="4443"/>
          <a:stretch/>
        </p:blipFill>
        <p:spPr>
          <a:xfrm>
            <a:off x="5181600" y="-152400"/>
            <a:ext cx="7010400" cy="701040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 txBox="1"/>
          <p:nvPr/>
        </p:nvSpPr>
        <p:spPr>
          <a:xfrm>
            <a:off x="7315200" y="6248400"/>
            <a:ext cx="36576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0" i="0" u="sng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https://meditechinsights.com/wp-content/uploads/2024/01/Global-mHealth-Solutions-Market.jpg</a:t>
            </a:r>
            <a:r>
              <a:rPr lang="en-GB" sz="1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 </a:t>
            </a: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CA4C25-5290-2C9A-9721-5810F235C2FB}"/>
              </a:ext>
            </a:extLst>
          </p:cNvPr>
          <p:cNvSpPr txBox="1"/>
          <p:nvPr/>
        </p:nvSpPr>
        <p:spPr>
          <a:xfrm>
            <a:off x="190326" y="3096124"/>
            <a:ext cx="4991274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lnSpc>
                <a:spcPts val="1395"/>
              </a:lnSpc>
              <a:spcAft>
                <a:spcPts val="800"/>
              </a:spcAft>
              <a:buNone/>
            </a:pPr>
            <a:r>
              <a:rPr lang="en-GB" sz="1400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ASSIGNMENT NAME:</a:t>
            </a:r>
            <a:r>
              <a:rPr lang="en-GB" sz="1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GB">
                <a:latin typeface="Arial" panose="020B0604020202020204" pitchFamily="34" charset="0"/>
              </a:rPr>
              <a:t>DIGITAL INNOVATION.</a:t>
            </a:r>
            <a:endParaRPr lang="en-GB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lnSpc>
                <a:spcPts val="1395"/>
              </a:lnSpc>
              <a:spcAft>
                <a:spcPts val="800"/>
              </a:spcAft>
              <a:buNone/>
            </a:pPr>
            <a:r>
              <a:rPr lang="en-GB" sz="1400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MODULE NAME: </a:t>
            </a:r>
            <a:r>
              <a:rPr lang="en-GB">
                <a:latin typeface="Arial" panose="020B0604020202020204" pitchFamily="34" charset="0"/>
              </a:rPr>
              <a:t>DIGITAL TRANSFORMATION</a:t>
            </a:r>
            <a:r>
              <a:rPr lang="en-GB" sz="1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.IN HEALTH  AND PROFESSIONS.</a:t>
            </a:r>
            <a:endParaRPr lang="en-GB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lnSpc>
                <a:spcPts val="1395"/>
              </a:lnSpc>
              <a:spcAft>
                <a:spcPts val="800"/>
              </a:spcAft>
              <a:buNone/>
            </a:pPr>
            <a:r>
              <a:rPr lang="en-GB" sz="1400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MODULE CODE</a:t>
            </a:r>
            <a:r>
              <a:rPr lang="en-GB" sz="1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: BMHP 6026</a:t>
            </a:r>
            <a:endParaRPr lang="en-GB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lnSpc>
                <a:spcPts val="1395"/>
              </a:lnSpc>
              <a:spcAft>
                <a:spcPts val="800"/>
              </a:spcAft>
              <a:buNone/>
            </a:pPr>
            <a:r>
              <a:rPr lang="en-GB" sz="1400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STUDENT NAME:</a:t>
            </a:r>
            <a:r>
              <a:rPr lang="en-GB" sz="1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LUCRESHA LEWIS </a:t>
            </a:r>
            <a:endParaRPr lang="en-GB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lnSpc>
                <a:spcPts val="1395"/>
              </a:lnSpc>
              <a:spcAft>
                <a:spcPts val="800"/>
              </a:spcAft>
              <a:buNone/>
            </a:pPr>
            <a:r>
              <a:rPr lang="en-GB" sz="1400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STUDENT:</a:t>
            </a:r>
            <a:r>
              <a:rPr lang="en-GB" sz="1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2315413 </a:t>
            </a:r>
            <a:endParaRPr lang="en-GB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lnSpc>
                <a:spcPts val="1395"/>
              </a:lnSpc>
              <a:spcAft>
                <a:spcPts val="800"/>
              </a:spcAft>
              <a:buNone/>
            </a:pPr>
            <a:r>
              <a:rPr lang="en-GB" sz="1400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LECTURER NAME</a:t>
            </a:r>
            <a:r>
              <a:rPr lang="en-GB" sz="1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: </a:t>
            </a:r>
            <a:r>
              <a:rPr lang="en-GB">
                <a:latin typeface="Arial" panose="020B0604020202020204" pitchFamily="34" charset="0"/>
              </a:rPr>
              <a:t>MARTIN SVEJDA</a:t>
            </a:r>
            <a:r>
              <a:rPr lang="en-GB" sz="14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   </a:t>
            </a:r>
            <a:endParaRPr lang="en-GB" b="0" i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 b="1"/>
              <a:t>Introduction</a:t>
            </a:r>
            <a:endParaRPr/>
          </a:p>
        </p:txBody>
      </p:sp>
      <p:sp>
        <p:nvSpPr>
          <p:cNvPr id="93" name="Google Shape;93;p2"/>
          <p:cNvSpPr txBox="1">
            <a:spLocks noGrp="1"/>
          </p:cNvSpPr>
          <p:nvPr>
            <p:ph type="body" idx="1"/>
          </p:nvPr>
        </p:nvSpPr>
        <p:spPr>
          <a:xfrm>
            <a:off x="1066800" y="1828799"/>
            <a:ext cx="9601200" cy="4572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400"/>
              <a:buChar char="▪"/>
            </a:pPr>
            <a:r>
              <a:rPr lang="en-GB"/>
              <a:t>Digital innovation reshaping UK healthcare</a:t>
            </a:r>
            <a:endParaRPr/>
          </a:p>
        </p:txBody>
      </p:sp>
      <p:grpSp>
        <p:nvGrpSpPr>
          <p:cNvPr id="94" name="Google Shape;94;p2"/>
          <p:cNvGrpSpPr/>
          <p:nvPr/>
        </p:nvGrpSpPr>
        <p:grpSpPr>
          <a:xfrm>
            <a:off x="1371600" y="2440306"/>
            <a:ext cx="6553199" cy="3806186"/>
            <a:chOff x="0" y="1906"/>
            <a:chExt cx="6553199" cy="3806186"/>
          </a:xfrm>
        </p:grpSpPr>
        <p:sp>
          <p:nvSpPr>
            <p:cNvPr id="95" name="Google Shape;95;p2"/>
            <p:cNvSpPr/>
            <p:nvPr/>
          </p:nvSpPr>
          <p:spPr>
            <a:xfrm rot="5400000">
              <a:off x="4089314" y="-1636540"/>
              <a:ext cx="733722" cy="4194048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CBD8EA">
                <a:alpha val="89803"/>
              </a:srgbClr>
            </a:solidFill>
            <a:ln w="9525" cap="flat" cmpd="sng">
              <a:solidFill>
                <a:srgbClr val="CBD8EA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"/>
            <p:cNvSpPr txBox="1"/>
            <p:nvPr/>
          </p:nvSpPr>
          <p:spPr>
            <a:xfrm>
              <a:off x="2359152" y="129439"/>
              <a:ext cx="4158231" cy="6620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7650" tIns="123825" rIns="247650" bIns="123825" anchor="ctr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oto Sans Symbols"/>
                <a:buChar char="∙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NHS App as case study in transformation</a:t>
              </a: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0" y="1906"/>
              <a:ext cx="2359152" cy="917153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9CBDE8"/>
                </a:gs>
                <a:gs pos="50000">
                  <a:srgbClr val="8FB2DF"/>
                </a:gs>
                <a:gs pos="100000">
                  <a:srgbClr val="7AA8DE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"/>
            <p:cNvSpPr txBox="1"/>
            <p:nvPr/>
          </p:nvSpPr>
          <p:spPr>
            <a:xfrm>
              <a:off x="44772" y="46678"/>
              <a:ext cx="2269608" cy="82760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Focus</a:t>
              </a:r>
              <a:endParaRPr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2"/>
            <p:cNvSpPr/>
            <p:nvPr/>
          </p:nvSpPr>
          <p:spPr>
            <a:xfrm rot="5400000">
              <a:off x="4089314" y="-673529"/>
              <a:ext cx="733722" cy="4194048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CADDEB">
                <a:alpha val="89803"/>
              </a:srgbClr>
            </a:solidFill>
            <a:ln w="9525" cap="flat" cmpd="sng">
              <a:solidFill>
                <a:srgbClr val="CADDEB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2"/>
            <p:cNvSpPr txBox="1"/>
            <p:nvPr/>
          </p:nvSpPr>
          <p:spPr>
            <a:xfrm>
              <a:off x="2359152" y="1092450"/>
              <a:ext cx="4158231" cy="6620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7650" tIns="123825" rIns="247650" bIns="123825" anchor="ctr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oto Sans Symbols"/>
                <a:buChar char="▪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Workforce, service delivery, patients, community</a:t>
              </a: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0" y="964917"/>
              <a:ext cx="2359152" cy="917153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9CC9E9"/>
                </a:gs>
                <a:gs pos="50000">
                  <a:srgbClr val="8FC0E3"/>
                </a:gs>
                <a:gs pos="100000">
                  <a:srgbClr val="7AB9E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"/>
            <p:cNvSpPr txBox="1"/>
            <p:nvPr/>
          </p:nvSpPr>
          <p:spPr>
            <a:xfrm>
              <a:off x="44772" y="1009689"/>
              <a:ext cx="2269608" cy="82760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Analysis Across</a:t>
              </a:r>
              <a:endParaRPr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2"/>
            <p:cNvSpPr/>
            <p:nvPr/>
          </p:nvSpPr>
          <p:spPr>
            <a:xfrm rot="5400000">
              <a:off x="4089314" y="289481"/>
              <a:ext cx="733722" cy="4194048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CAE4EC">
                <a:alpha val="89803"/>
              </a:srgbClr>
            </a:solidFill>
            <a:ln w="9525" cap="flat" cmpd="sng">
              <a:solidFill>
                <a:srgbClr val="CAE4EC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2"/>
            <p:cNvSpPr txBox="1"/>
            <p:nvPr/>
          </p:nvSpPr>
          <p:spPr>
            <a:xfrm>
              <a:off x="2359152" y="2055461"/>
              <a:ext cx="4158231" cy="6620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7650" tIns="123825" rIns="247650" bIns="123825" anchor="ctr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oto Sans Symbols"/>
                <a:buChar char="▪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Evaluate true impact — benefits &amp; challenges</a:t>
              </a:r>
              <a:endParaRPr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0" y="1927928"/>
              <a:ext cx="2359152" cy="917153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9DD7EA"/>
                </a:gs>
                <a:gs pos="50000">
                  <a:srgbClr val="8FCFE5"/>
                </a:gs>
                <a:gs pos="100000">
                  <a:srgbClr val="7ACCE7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"/>
            <p:cNvSpPr txBox="1"/>
            <p:nvPr/>
          </p:nvSpPr>
          <p:spPr>
            <a:xfrm>
              <a:off x="44772" y="1972700"/>
              <a:ext cx="2269608" cy="82760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Aim</a:t>
              </a:r>
              <a:endParaRPr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2"/>
            <p:cNvSpPr/>
            <p:nvPr/>
          </p:nvSpPr>
          <p:spPr>
            <a:xfrm rot="5400000">
              <a:off x="4089314" y="1252492"/>
              <a:ext cx="733722" cy="4194048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rgbClr val="CAEBEF">
                <a:alpha val="89803"/>
              </a:srgbClr>
            </a:solidFill>
            <a:ln w="9525" cap="flat" cmpd="sng">
              <a:solidFill>
                <a:srgbClr val="CAEB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"/>
            <p:cNvSpPr txBox="1"/>
            <p:nvPr/>
          </p:nvSpPr>
          <p:spPr>
            <a:xfrm>
              <a:off x="2359152" y="3018472"/>
              <a:ext cx="4158231" cy="6620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7650" tIns="123825" rIns="247650" bIns="123825" anchor="ctr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oto Sans Symbols"/>
                <a:buChar char="∙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Equity, ethics, systems thinking</a:t>
              </a: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0" y="2890939"/>
              <a:ext cx="2359152" cy="917153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9EE5EB"/>
                </a:gs>
                <a:gs pos="50000">
                  <a:srgbClr val="90DFE6"/>
                </a:gs>
                <a:gs pos="100000">
                  <a:srgbClr val="7BDEE7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"/>
            <p:cNvSpPr txBox="1"/>
            <p:nvPr/>
          </p:nvSpPr>
          <p:spPr>
            <a:xfrm>
              <a:off x="44772" y="2935711"/>
              <a:ext cx="2269608" cy="82760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Lens</a:t>
              </a:r>
              <a:endParaRPr sz="18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11" name="Google Shape;111;p2"/>
          <p:cNvPicPr preferRelativeResize="0"/>
          <p:nvPr/>
        </p:nvPicPr>
        <p:blipFill rotWithShape="1">
          <a:blip r:embed="rId3">
            <a:alphaModFix/>
          </a:blip>
          <a:srcRect l="29999" r="30000"/>
          <a:stretch/>
        </p:blipFill>
        <p:spPr>
          <a:xfrm>
            <a:off x="8153400" y="1828798"/>
            <a:ext cx="3886200" cy="44196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"/>
          <p:cNvSpPr txBox="1"/>
          <p:nvPr/>
        </p:nvSpPr>
        <p:spPr>
          <a:xfrm>
            <a:off x="8534400" y="5867400"/>
            <a:ext cx="3352800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https://tavistockandportman.nhs.uk/wp-content/uploads/2025/09/NHS-app.jpg</a:t>
            </a:r>
            <a:r>
              <a:rPr lang="en-GB" sz="11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 b="1"/>
              <a:t>Overview of the innovation</a:t>
            </a:r>
            <a:endParaRPr/>
          </a:p>
        </p:txBody>
      </p:sp>
      <p:sp>
        <p:nvSpPr>
          <p:cNvPr id="118" name="Google Shape;118;p3"/>
          <p:cNvSpPr txBox="1">
            <a:spLocks noGrp="1"/>
          </p:cNvSpPr>
          <p:nvPr>
            <p:ph type="body" idx="1"/>
          </p:nvPr>
        </p:nvSpPr>
        <p:spPr>
          <a:xfrm>
            <a:off x="870284" y="2133600"/>
            <a:ext cx="6019799" cy="4139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Launched Jan 2019 – “digital front door” to NHS (NHS Long Term Plan, 2019)</a:t>
            </a:r>
            <a:endParaRPr/>
          </a:p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Functions: GP booking, repeat prescriptions, medical records, NHS 111, vaccination services</a:t>
            </a:r>
            <a:endParaRPr/>
          </a:p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Expanded role: COVID-19 pass &amp; vaccine verification</a:t>
            </a:r>
            <a:endParaRPr/>
          </a:p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By 2023: 33.6m users, 500m logins, 42m prescriptions (NHS England, 2023)</a:t>
            </a:r>
            <a:endParaRPr/>
          </a:p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Noto Sans Symbols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Integral to NHS Long Term Plan and Topol Review (2019)</a:t>
            </a:r>
            <a:endParaRPr sz="18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Noto Sans Symbols"/>
              <a:buNone/>
            </a:pPr>
            <a:endParaRPr sz="20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9" name="Google Shape;119;p3"/>
          <p:cNvGrpSpPr/>
          <p:nvPr/>
        </p:nvGrpSpPr>
        <p:grpSpPr>
          <a:xfrm>
            <a:off x="7010400" y="2133600"/>
            <a:ext cx="4953000" cy="3886200"/>
            <a:chOff x="0" y="0"/>
            <a:chExt cx="4953000" cy="3886200"/>
          </a:xfrm>
        </p:grpSpPr>
        <p:sp>
          <p:nvSpPr>
            <p:cNvPr id="120" name="Google Shape;120;p3"/>
            <p:cNvSpPr/>
            <p:nvPr/>
          </p:nvSpPr>
          <p:spPr>
            <a:xfrm rot="-5400000">
              <a:off x="266700" y="-266700"/>
              <a:ext cx="1943100" cy="2476500"/>
            </a:xfrm>
            <a:prstGeom prst="round1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3"/>
            <p:cNvSpPr txBox="1"/>
            <p:nvPr/>
          </p:nvSpPr>
          <p:spPr>
            <a:xfrm>
              <a:off x="0" y="0"/>
              <a:ext cx="2476500" cy="14573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4900" tIns="184900" rIns="184900" bIns="184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Libre Franklin Medium"/>
                <a:buNone/>
              </a:pPr>
              <a:r>
                <a:rPr lang="en-GB" sz="2600">
                  <a:solidFill>
                    <a:schemeClr val="lt1"/>
                  </a:solidFill>
                  <a:latin typeface="Libre Franklin Medium"/>
                  <a:ea typeface="Libre Franklin Medium"/>
                  <a:cs typeface="Libre Franklin Medium"/>
                  <a:sym typeface="Libre Franklin Medium"/>
                </a:rPr>
                <a:t>33.6 million users</a:t>
              </a:r>
              <a:endParaRPr sz="260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  <p:sp>
          <p:nvSpPr>
            <p:cNvPr id="122" name="Google Shape;122;p3"/>
            <p:cNvSpPr/>
            <p:nvPr/>
          </p:nvSpPr>
          <p:spPr>
            <a:xfrm>
              <a:off x="2476500" y="0"/>
              <a:ext cx="2476500" cy="1943100"/>
            </a:xfrm>
            <a:prstGeom prst="round1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3"/>
            <p:cNvSpPr txBox="1"/>
            <p:nvPr/>
          </p:nvSpPr>
          <p:spPr>
            <a:xfrm>
              <a:off x="2476500" y="0"/>
              <a:ext cx="2476500" cy="14573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4900" tIns="184900" rIns="184900" bIns="184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Libre Franklin Medium"/>
                <a:buNone/>
              </a:pPr>
              <a:r>
                <a:rPr lang="en-GB" sz="2600">
                  <a:solidFill>
                    <a:schemeClr val="lt1"/>
                  </a:solidFill>
                  <a:latin typeface="Libre Franklin Medium"/>
                  <a:ea typeface="Libre Franklin Medium"/>
                  <a:cs typeface="Libre Franklin Medium"/>
                  <a:sym typeface="Libre Franklin Medium"/>
                </a:rPr>
                <a:t>500 million logins</a:t>
              </a:r>
              <a:endParaRPr sz="260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  <p:sp>
          <p:nvSpPr>
            <p:cNvPr id="124" name="Google Shape;124;p3"/>
            <p:cNvSpPr/>
            <p:nvPr/>
          </p:nvSpPr>
          <p:spPr>
            <a:xfrm rot="10800000">
              <a:off x="0" y="1943100"/>
              <a:ext cx="2476500" cy="1943100"/>
            </a:xfrm>
            <a:prstGeom prst="round1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3"/>
            <p:cNvSpPr txBox="1"/>
            <p:nvPr/>
          </p:nvSpPr>
          <p:spPr>
            <a:xfrm>
              <a:off x="0" y="2428875"/>
              <a:ext cx="2476500" cy="14573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4900" tIns="184900" rIns="184900" bIns="184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Libre Franklin Medium"/>
                <a:buNone/>
              </a:pPr>
              <a:r>
                <a:rPr lang="en-GB" sz="2600">
                  <a:solidFill>
                    <a:schemeClr val="lt1"/>
                  </a:solidFill>
                  <a:latin typeface="Libre Franklin Medium"/>
                  <a:ea typeface="Libre Franklin Medium"/>
                  <a:cs typeface="Libre Franklin Medium"/>
                  <a:sym typeface="Libre Franklin Medium"/>
                </a:rPr>
                <a:t>42 million subscriptions</a:t>
              </a:r>
              <a:endParaRPr sz="260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  <p:sp>
          <p:nvSpPr>
            <p:cNvPr id="126" name="Google Shape;126;p3"/>
            <p:cNvSpPr/>
            <p:nvPr/>
          </p:nvSpPr>
          <p:spPr>
            <a:xfrm rot="5400000">
              <a:off x="2743200" y="1676399"/>
              <a:ext cx="1943100" cy="2476500"/>
            </a:xfrm>
            <a:prstGeom prst="round1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3"/>
            <p:cNvSpPr txBox="1"/>
            <p:nvPr/>
          </p:nvSpPr>
          <p:spPr>
            <a:xfrm>
              <a:off x="2476500" y="2428874"/>
              <a:ext cx="2476500" cy="14573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84900" tIns="184900" rIns="184900" bIns="184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Libre Franklin Medium"/>
                <a:buNone/>
              </a:pPr>
              <a:r>
                <a:rPr lang="en-GB" sz="2600">
                  <a:solidFill>
                    <a:schemeClr val="lt1"/>
                  </a:solidFill>
                  <a:latin typeface="Libre Franklin Medium"/>
                  <a:ea typeface="Libre Franklin Medium"/>
                  <a:cs typeface="Libre Franklin Medium"/>
                  <a:sym typeface="Libre Franklin Medium"/>
                </a:rPr>
                <a:t>mHealth technology </a:t>
              </a:r>
              <a:endParaRPr sz="260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  <p:sp>
          <p:nvSpPr>
            <p:cNvPr id="128" name="Google Shape;128;p3"/>
            <p:cNvSpPr/>
            <p:nvPr/>
          </p:nvSpPr>
          <p:spPr>
            <a:xfrm>
              <a:off x="1733550" y="1457325"/>
              <a:ext cx="1485900" cy="971550"/>
            </a:xfrm>
            <a:prstGeom prst="roundRect">
              <a:avLst>
                <a:gd name="adj" fmla="val 16667"/>
              </a:avLst>
            </a:prstGeom>
            <a:solidFill>
              <a:srgbClr val="A7D2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3"/>
            <p:cNvSpPr txBox="1"/>
            <p:nvPr/>
          </p:nvSpPr>
          <p:spPr>
            <a:xfrm>
              <a:off x="1780977" y="1504752"/>
              <a:ext cx="1391046" cy="8766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9050" tIns="99050" rIns="99050" bIns="990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600"/>
                <a:buFont typeface="Libre Franklin Medium"/>
                <a:buNone/>
              </a:pPr>
              <a:r>
                <a:rPr lang="en-GB" sz="2600">
                  <a:solidFill>
                    <a:schemeClr val="dk1"/>
                  </a:solidFill>
                  <a:latin typeface="Libre Franklin Medium"/>
                  <a:ea typeface="Libre Franklin Medium"/>
                  <a:cs typeface="Libre Franklin Medium"/>
                  <a:sym typeface="Libre Franklin Medium"/>
                </a:rPr>
                <a:t> By 2023</a:t>
              </a:r>
              <a:endParaRPr sz="26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/>
              <a:t>Digital Transformation &amp; Systems Thinking</a:t>
            </a:r>
            <a:endParaRPr/>
          </a:p>
        </p:txBody>
      </p:sp>
      <p:sp>
        <p:nvSpPr>
          <p:cNvPr id="135" name="Google Shape;135;p4"/>
          <p:cNvSpPr txBox="1">
            <a:spLocks noGrp="1"/>
          </p:cNvSpPr>
          <p:nvPr>
            <p:ph type="body" idx="1"/>
          </p:nvPr>
        </p:nvSpPr>
        <p:spPr>
          <a:xfrm>
            <a:off x="228600" y="1730823"/>
            <a:ext cx="5867400" cy="3277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Concept: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Digital transformation ≠ technology alone — it’s </a:t>
            </a:r>
            <a:r>
              <a:rPr lang="en-GB" sz="18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systemic change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Theoretical lens: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Sociotechnical Systems Theory (STS)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— success occurs when technology and people adapt together (Cao et al., 2025).</a:t>
            </a:r>
            <a:endParaRPr/>
          </a:p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NHS App reflects this balance between </a:t>
            </a:r>
            <a:r>
              <a:rPr lang="en-GB" sz="18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technical efficiency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GB" sz="18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human adaptation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Libre Franklin Medium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6" name="Google Shape;136;p4"/>
          <p:cNvGrpSpPr/>
          <p:nvPr/>
        </p:nvGrpSpPr>
        <p:grpSpPr>
          <a:xfrm>
            <a:off x="762000" y="5047222"/>
            <a:ext cx="5867399" cy="1346400"/>
            <a:chOff x="0" y="246622"/>
            <a:chExt cx="5867399" cy="1346400"/>
          </a:xfrm>
        </p:grpSpPr>
        <p:sp>
          <p:nvSpPr>
            <p:cNvPr id="137" name="Google Shape;137;p4"/>
            <p:cNvSpPr/>
            <p:nvPr/>
          </p:nvSpPr>
          <p:spPr>
            <a:xfrm>
              <a:off x="0" y="286222"/>
              <a:ext cx="1466849" cy="126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4"/>
            <p:cNvSpPr txBox="1"/>
            <p:nvPr/>
          </p:nvSpPr>
          <p:spPr>
            <a:xfrm>
              <a:off x="0" y="286222"/>
              <a:ext cx="1466849" cy="126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50800" rIns="142225" bIns="5080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Libre Franklin Medium"/>
                <a:buNone/>
              </a:pPr>
              <a:r>
                <a:rPr lang="en-GB" sz="2000">
                  <a:solidFill>
                    <a:schemeClr val="dk1"/>
                  </a:solidFill>
                  <a:latin typeface="Libre Franklin Medium"/>
                  <a:ea typeface="Libre Franklin Medium"/>
                  <a:cs typeface="Libre Franklin Medium"/>
                  <a:sym typeface="Libre Franklin Medium"/>
                </a:rPr>
                <a:t>Integration requires</a:t>
              </a:r>
              <a:endParaRPr sz="20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  <p:sp>
          <p:nvSpPr>
            <p:cNvPr id="139" name="Google Shape;139;p4"/>
            <p:cNvSpPr/>
            <p:nvPr/>
          </p:nvSpPr>
          <p:spPr>
            <a:xfrm>
              <a:off x="1466849" y="246622"/>
              <a:ext cx="293370" cy="1346400"/>
            </a:xfrm>
            <a:prstGeom prst="leftBrace">
              <a:avLst>
                <a:gd name="adj1" fmla="val 35000"/>
                <a:gd name="adj2" fmla="val 50000"/>
              </a:avLst>
            </a:prstGeom>
            <a:noFill/>
            <a:ln w="12700" cap="flat" cmpd="sng">
              <a:solidFill>
                <a:srgbClr val="1488B3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4"/>
            <p:cNvSpPr/>
            <p:nvPr/>
          </p:nvSpPr>
          <p:spPr>
            <a:xfrm>
              <a:off x="1877567" y="246622"/>
              <a:ext cx="3989832" cy="1346400"/>
            </a:xfrm>
            <a:prstGeom prst="rect">
              <a:avLst/>
            </a:prstGeom>
            <a:gradFill>
              <a:gsLst>
                <a:gs pos="0">
                  <a:srgbClr val="9DD2F2"/>
                </a:gs>
                <a:gs pos="50000">
                  <a:srgbClr val="8ECAEE"/>
                </a:gs>
                <a:gs pos="100000">
                  <a:srgbClr val="79C4F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4"/>
            <p:cNvSpPr txBox="1"/>
            <p:nvPr/>
          </p:nvSpPr>
          <p:spPr>
            <a:xfrm>
              <a:off x="1877567" y="246622"/>
              <a:ext cx="3989832" cy="134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Noto Sans Symbols"/>
                <a:buChar char="▪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Leadership</a:t>
              </a:r>
              <a:endParaRPr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Char char="•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Training</a:t>
              </a:r>
              <a:endPara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Char char="•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Digital readiness</a:t>
              </a:r>
              <a:endPara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Char char="•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Ethical governance</a:t>
              </a:r>
              <a:endParaRPr/>
            </a:p>
          </p:txBody>
        </p:sp>
      </p:grpSp>
      <p:grpSp>
        <p:nvGrpSpPr>
          <p:cNvPr id="142" name="Google Shape;142;p4"/>
          <p:cNvGrpSpPr/>
          <p:nvPr/>
        </p:nvGrpSpPr>
        <p:grpSpPr>
          <a:xfrm>
            <a:off x="6098645" y="2213097"/>
            <a:ext cx="6014508" cy="2313272"/>
            <a:chOff x="2645" y="1493430"/>
            <a:chExt cx="6014508" cy="2313272"/>
          </a:xfrm>
        </p:grpSpPr>
        <p:sp>
          <p:nvSpPr>
            <p:cNvPr id="143" name="Google Shape;143;p4"/>
            <p:cNvSpPr/>
            <p:nvPr/>
          </p:nvSpPr>
          <p:spPr>
            <a:xfrm>
              <a:off x="2645" y="1493430"/>
              <a:ext cx="2313272" cy="2313272"/>
            </a:xfrm>
            <a:prstGeom prst="ellipse">
              <a:avLst/>
            </a:prstGeom>
            <a:solidFill>
              <a:srgbClr val="19ACE4">
                <a:alpha val="49803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4"/>
            <p:cNvSpPr txBox="1"/>
            <p:nvPr/>
          </p:nvSpPr>
          <p:spPr>
            <a:xfrm>
              <a:off x="341416" y="1832201"/>
              <a:ext cx="1635730" cy="16357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300" tIns="20300" rIns="127300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Libre Franklin Medium"/>
                <a:buNone/>
              </a:pPr>
              <a:r>
                <a:rPr lang="en-GB" sz="1600">
                  <a:solidFill>
                    <a:schemeClr val="dk1"/>
                  </a:solidFill>
                  <a:latin typeface="Libre Franklin Medium"/>
                  <a:ea typeface="Libre Franklin Medium"/>
                  <a:cs typeface="Libre Franklin Medium"/>
                  <a:sym typeface="Libre Franklin Medium"/>
                </a:rPr>
                <a:t>Technology</a:t>
              </a:r>
              <a:endParaRPr sz="16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  <p:sp>
          <p:nvSpPr>
            <p:cNvPr id="145" name="Google Shape;145;p4"/>
            <p:cNvSpPr/>
            <p:nvPr/>
          </p:nvSpPr>
          <p:spPr>
            <a:xfrm>
              <a:off x="1853263" y="1493430"/>
              <a:ext cx="2313272" cy="2313272"/>
            </a:xfrm>
            <a:prstGeom prst="ellipse">
              <a:avLst/>
            </a:prstGeom>
            <a:solidFill>
              <a:srgbClr val="19ACE4">
                <a:alpha val="49803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4"/>
            <p:cNvSpPr txBox="1"/>
            <p:nvPr/>
          </p:nvSpPr>
          <p:spPr>
            <a:xfrm>
              <a:off x="2192034" y="1832201"/>
              <a:ext cx="1635730" cy="16357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300" tIns="20300" rIns="127300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Libre Franklin Medium"/>
                <a:buNone/>
              </a:pPr>
              <a:r>
                <a:rPr lang="en-GB" sz="1600">
                  <a:solidFill>
                    <a:schemeClr val="dk1"/>
                  </a:solidFill>
                  <a:latin typeface="Libre Franklin Medium"/>
                  <a:ea typeface="Libre Franklin Medium"/>
                  <a:cs typeface="Libre Franklin Medium"/>
                  <a:sym typeface="Libre Franklin Medium"/>
                </a:rPr>
                <a:t>Effective Transformation</a:t>
              </a:r>
              <a:endParaRPr sz="16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  <p:sp>
          <p:nvSpPr>
            <p:cNvPr id="147" name="Google Shape;147;p4"/>
            <p:cNvSpPr/>
            <p:nvPr/>
          </p:nvSpPr>
          <p:spPr>
            <a:xfrm>
              <a:off x="3703881" y="1493430"/>
              <a:ext cx="2313272" cy="2313272"/>
            </a:xfrm>
            <a:prstGeom prst="ellipse">
              <a:avLst/>
            </a:prstGeom>
            <a:solidFill>
              <a:srgbClr val="19ACE4">
                <a:alpha val="49803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4"/>
            <p:cNvSpPr txBox="1"/>
            <p:nvPr/>
          </p:nvSpPr>
          <p:spPr>
            <a:xfrm>
              <a:off x="4042652" y="1832201"/>
              <a:ext cx="1635730" cy="16357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300" tIns="20300" rIns="127300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Libre Franklin Medium"/>
                <a:buNone/>
              </a:pPr>
              <a:r>
                <a:rPr lang="en-GB" sz="1600">
                  <a:solidFill>
                    <a:schemeClr val="dk1"/>
                  </a:solidFill>
                  <a:latin typeface="Libre Franklin Medium"/>
                  <a:ea typeface="Libre Franklin Medium"/>
                  <a:cs typeface="Libre Franklin Medium"/>
                  <a:sym typeface="Libre Franklin Medium"/>
                </a:rPr>
                <a:t>Human Systems</a:t>
              </a:r>
              <a:endParaRPr sz="16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5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 b="1"/>
              <a:t>Impact on the Workforce</a:t>
            </a:r>
            <a:endParaRPr/>
          </a:p>
        </p:txBody>
      </p:sp>
      <p:grpSp>
        <p:nvGrpSpPr>
          <p:cNvPr id="154" name="Google Shape;154;p5"/>
          <p:cNvGrpSpPr/>
          <p:nvPr/>
        </p:nvGrpSpPr>
        <p:grpSpPr>
          <a:xfrm>
            <a:off x="1227327" y="1889234"/>
            <a:ext cx="10733445" cy="3962400"/>
            <a:chOff x="5377" y="0"/>
            <a:chExt cx="10733445" cy="3962400"/>
          </a:xfrm>
        </p:grpSpPr>
        <p:sp>
          <p:nvSpPr>
            <p:cNvPr id="155" name="Google Shape;155;p5"/>
            <p:cNvSpPr/>
            <p:nvPr/>
          </p:nvSpPr>
          <p:spPr>
            <a:xfrm rot="-5400000">
              <a:off x="610549" y="-605172"/>
              <a:ext cx="3962400" cy="5172744"/>
            </a:xfrm>
            <a:prstGeom prst="flowChartManualOperation">
              <a:avLst/>
            </a:prstGeom>
            <a:gradFill>
              <a:gsLst>
                <a:gs pos="0">
                  <a:srgbClr val="9EE6EB"/>
                </a:gs>
                <a:gs pos="50000">
                  <a:srgbClr val="90E1E7"/>
                </a:gs>
                <a:gs pos="100000">
                  <a:srgbClr val="7BE1E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5"/>
            <p:cNvSpPr txBox="1"/>
            <p:nvPr/>
          </p:nvSpPr>
          <p:spPr>
            <a:xfrm>
              <a:off x="5377" y="792480"/>
              <a:ext cx="5172744" cy="23774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600" tIns="0" rIns="22860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Arial"/>
                <a:buNone/>
              </a:pPr>
              <a:r>
                <a:rPr lang="en-GB" sz="36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Positive</a:t>
              </a:r>
              <a:endParaRPr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126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Noto Sans Symbols"/>
                <a:buChar char="∙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5.7 million staff hours saved, £622 million operational savings (DHSC, 2025).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7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Noto Sans Symbols"/>
                <a:buChar char="∙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Reduced administrative load → more “time to care.”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7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Noto Sans Symbols"/>
                <a:buChar char="∙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Decrease in manual errors (Camacho et al., 2024).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7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Noto Sans Symbols"/>
                <a:buChar char="∙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Enhanced digital roles and professional development</a:t>
              </a: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/>
            </a:p>
          </p:txBody>
        </p:sp>
        <p:sp>
          <p:nvSpPr>
            <p:cNvPr id="157" name="Google Shape;157;p5"/>
            <p:cNvSpPr/>
            <p:nvPr/>
          </p:nvSpPr>
          <p:spPr>
            <a:xfrm rot="-5400000">
              <a:off x="6171250" y="-605172"/>
              <a:ext cx="3962400" cy="5172744"/>
            </a:xfrm>
            <a:prstGeom prst="flowChartManualOperation">
              <a:avLst/>
            </a:prstGeom>
            <a:gradFill>
              <a:gsLst>
                <a:gs pos="0">
                  <a:srgbClr val="A4DAC6"/>
                </a:gs>
                <a:gs pos="50000">
                  <a:srgbClr val="96D3BC"/>
                </a:gs>
                <a:gs pos="100000">
                  <a:srgbClr val="82D1B5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5"/>
            <p:cNvSpPr txBox="1"/>
            <p:nvPr/>
          </p:nvSpPr>
          <p:spPr>
            <a:xfrm>
              <a:off x="5566078" y="792480"/>
              <a:ext cx="5172744" cy="23774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54000" tIns="0" rIns="25400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4000"/>
                <a:buFont typeface="Arial"/>
                <a:buNone/>
              </a:pPr>
              <a:r>
                <a:rPr lang="en-GB" sz="4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Negative</a:t>
              </a:r>
              <a:endParaRPr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140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Noto Sans Symbols"/>
                <a:buChar char="∙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38% of NHS staff feel </a:t>
              </a:r>
              <a:r>
                <a:rPr lang="en-GB" sz="1800" b="0" i="1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digitally underprepared</a:t>
              </a: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(Hammerton et al., 2022).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7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Noto Sans Symbols"/>
                <a:buChar char="∙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Increased “hidden labour” – supporting digitally excluded patients (BMA, 2023).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7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Noto Sans Symbols"/>
                <a:buChar char="∙"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Cybersecurity risks: NHS among most targeted sectors (Security Breaches Survey, 2024).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6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/>
              <a:t>Impact on Service Delivery</a:t>
            </a:r>
            <a:endParaRPr/>
          </a:p>
        </p:txBody>
      </p:sp>
      <p:sp>
        <p:nvSpPr>
          <p:cNvPr id="164" name="Google Shape;164;p6"/>
          <p:cNvSpPr txBox="1">
            <a:spLocks noGrp="1"/>
          </p:cNvSpPr>
          <p:nvPr>
            <p:ph type="body" idx="1"/>
          </p:nvPr>
        </p:nvSpPr>
        <p:spPr>
          <a:xfrm>
            <a:off x="762000" y="1828799"/>
            <a:ext cx="6400800" cy="4572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 b="1"/>
              <a:t>Achievements:</a:t>
            </a:r>
            <a:endParaRPr/>
          </a:p>
          <a:p>
            <a:pPr marL="45720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84% of GP practices integrated (NHS England, 2024).</a:t>
            </a:r>
            <a:endParaRPr/>
          </a:p>
          <a:p>
            <a:pPr marL="45720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30 million monthly prescription requests and 1.7 million bookings.</a:t>
            </a:r>
            <a:endParaRPr/>
          </a:p>
          <a:p>
            <a:pPr marL="45720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Improved patient flow, continuity, and administrative efficiency.</a:t>
            </a:r>
            <a:endParaRPr/>
          </a:p>
          <a:p>
            <a:pPr marL="45720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During COVID-19: 29 million digital vaccination passes issued (Kendal et al., 2023).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 b="1"/>
              <a:t>Challenges:</a:t>
            </a:r>
            <a:endParaRPr/>
          </a:p>
          <a:p>
            <a:pPr marL="45720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69% fully integrated → fragmentation persists</a:t>
            </a:r>
            <a:endParaRPr/>
          </a:p>
          <a:p>
            <a:pPr marL="45720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Rural/deprived uptake lower (Sukriti et al., 2023)</a:t>
            </a:r>
            <a:endParaRPr/>
          </a:p>
          <a:p>
            <a:pPr marL="45720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Broadband access: 98% overall, rural gaps remain (Ofcom, 2024)</a:t>
            </a:r>
            <a:endParaRPr/>
          </a:p>
          <a:p>
            <a:pPr marL="45720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Risk of “two-tier NHS” (Litchfield et al., 2025)</a:t>
            </a:r>
            <a:endParaRPr/>
          </a:p>
          <a:p>
            <a:pPr marL="457200" lvl="1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Char char="▪"/>
            </a:pPr>
            <a:r>
              <a:rPr lang="en-GB" sz="1800">
                <a:latin typeface="Arial"/>
                <a:ea typeface="Arial"/>
                <a:cs typeface="Arial"/>
                <a:sym typeface="Arial"/>
              </a:rPr>
              <a:t>Poor interoperability across primary–secondary care (Trane et al., 2022)</a:t>
            </a:r>
            <a:endParaRPr/>
          </a:p>
          <a:p>
            <a:pPr marL="457200" lvl="1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5" name="Google Shape;16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2800" y="2238374"/>
            <a:ext cx="4800600" cy="4076046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6"/>
          <p:cNvSpPr txBox="1"/>
          <p:nvPr/>
        </p:nvSpPr>
        <p:spPr>
          <a:xfrm>
            <a:off x="7239000" y="5791200"/>
            <a:ext cx="47244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u="sng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https://www.choose.co.uk/img/editorial/700x464/img217552.jpg</a:t>
            </a:r>
            <a:r>
              <a:rPr lang="en-GB" sz="14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 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/>
              <a:t>Impact on Patients and Service Users</a:t>
            </a:r>
            <a:endParaRPr/>
          </a:p>
        </p:txBody>
      </p:sp>
      <p:grpSp>
        <p:nvGrpSpPr>
          <p:cNvPr id="172" name="Google Shape;172;p7"/>
          <p:cNvGrpSpPr/>
          <p:nvPr/>
        </p:nvGrpSpPr>
        <p:grpSpPr>
          <a:xfrm>
            <a:off x="3733801" y="2136104"/>
            <a:ext cx="8229599" cy="3652593"/>
            <a:chOff x="0" y="650203"/>
            <a:chExt cx="8229599" cy="3652593"/>
          </a:xfrm>
        </p:grpSpPr>
        <p:sp>
          <p:nvSpPr>
            <p:cNvPr id="173" name="Google Shape;173;p7"/>
            <p:cNvSpPr/>
            <p:nvPr/>
          </p:nvSpPr>
          <p:spPr>
            <a:xfrm>
              <a:off x="0" y="790969"/>
              <a:ext cx="2057400" cy="128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7"/>
            <p:cNvSpPr txBox="1"/>
            <p:nvPr/>
          </p:nvSpPr>
          <p:spPr>
            <a:xfrm>
              <a:off x="0" y="790969"/>
              <a:ext cx="2057400" cy="128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50800" rIns="142225" bIns="5080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en-GB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Benefits</a:t>
              </a:r>
              <a:endParaRPr sz="20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  <p:sp>
          <p:nvSpPr>
            <p:cNvPr id="175" name="Google Shape;175;p7"/>
            <p:cNvSpPr/>
            <p:nvPr/>
          </p:nvSpPr>
          <p:spPr>
            <a:xfrm>
              <a:off x="2057399" y="650203"/>
              <a:ext cx="411480" cy="1568531"/>
            </a:xfrm>
            <a:prstGeom prst="leftBrace">
              <a:avLst>
                <a:gd name="adj1" fmla="val 35000"/>
                <a:gd name="adj2" fmla="val 50000"/>
              </a:avLst>
            </a:prstGeom>
            <a:noFill/>
            <a:ln w="12700" cap="flat" cmpd="sng">
              <a:solidFill>
                <a:srgbClr val="24CED7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7"/>
            <p:cNvSpPr/>
            <p:nvPr/>
          </p:nvSpPr>
          <p:spPr>
            <a:xfrm>
              <a:off x="2633471" y="650203"/>
              <a:ext cx="5596128" cy="1568531"/>
            </a:xfrm>
            <a:prstGeom prst="rect">
              <a:avLst/>
            </a:prstGeom>
            <a:gradFill>
              <a:gsLst>
                <a:gs pos="0">
                  <a:srgbClr val="9EE6EB"/>
                </a:gs>
                <a:gs pos="50000">
                  <a:srgbClr val="90E1E7"/>
                </a:gs>
                <a:gs pos="100000">
                  <a:srgbClr val="7BE1E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7"/>
            <p:cNvSpPr txBox="1"/>
            <p:nvPr/>
          </p:nvSpPr>
          <p:spPr>
            <a:xfrm>
              <a:off x="2633471" y="650203"/>
              <a:ext cx="5596128" cy="15685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Char char="•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72% satisfaction (NHS Digital, 2024).</a:t>
              </a:r>
              <a:endParaRPr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Char char="•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Greater autonomy and self-management (NMC, 2018).</a:t>
              </a:r>
              <a:endParaRPr/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Char char="•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Improved access for chronic condition patients via reminders and record access.</a:t>
              </a:r>
              <a:endParaRPr/>
            </a:p>
          </p:txBody>
        </p:sp>
        <p:sp>
          <p:nvSpPr>
            <p:cNvPr id="178" name="Google Shape;178;p7"/>
            <p:cNvSpPr/>
            <p:nvPr/>
          </p:nvSpPr>
          <p:spPr>
            <a:xfrm>
              <a:off x="0" y="2734266"/>
              <a:ext cx="2057400" cy="128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7"/>
            <p:cNvSpPr txBox="1"/>
            <p:nvPr/>
          </p:nvSpPr>
          <p:spPr>
            <a:xfrm>
              <a:off x="0" y="2734266"/>
              <a:ext cx="2057400" cy="1287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2225" tIns="50800" rIns="142225" bIns="50800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en-GB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Concerns</a:t>
              </a:r>
              <a:endParaRPr sz="20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</p:txBody>
        </p:sp>
        <p:sp>
          <p:nvSpPr>
            <p:cNvPr id="180" name="Google Shape;180;p7"/>
            <p:cNvSpPr/>
            <p:nvPr/>
          </p:nvSpPr>
          <p:spPr>
            <a:xfrm>
              <a:off x="2057399" y="2452734"/>
              <a:ext cx="411480" cy="1850062"/>
            </a:xfrm>
            <a:prstGeom prst="leftBrace">
              <a:avLst>
                <a:gd name="adj1" fmla="val 35000"/>
                <a:gd name="adj2" fmla="val 50000"/>
              </a:avLst>
            </a:prstGeom>
            <a:noFill/>
            <a:ln w="12700" cap="flat" cmpd="sng">
              <a:solidFill>
                <a:srgbClr val="24CED7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7"/>
            <p:cNvSpPr/>
            <p:nvPr/>
          </p:nvSpPr>
          <p:spPr>
            <a:xfrm>
              <a:off x="2633471" y="2452734"/>
              <a:ext cx="5596128" cy="1850062"/>
            </a:xfrm>
            <a:prstGeom prst="rect">
              <a:avLst/>
            </a:prstGeom>
            <a:gradFill>
              <a:gsLst>
                <a:gs pos="0">
                  <a:srgbClr val="A4DAC6"/>
                </a:gs>
                <a:gs pos="50000">
                  <a:srgbClr val="96D3BC"/>
                </a:gs>
                <a:gs pos="100000">
                  <a:srgbClr val="82D1B5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7"/>
            <p:cNvSpPr txBox="1"/>
            <p:nvPr/>
          </p:nvSpPr>
          <p:spPr>
            <a:xfrm>
              <a:off x="2633471" y="2452734"/>
              <a:ext cx="5596128" cy="18500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Char char="•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11 million UK adults lack digital skills (Good Things Foundation, 2024).</a:t>
              </a:r>
              <a:endParaRPr sz="20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endParaRP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Char char="•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28% express data privacy fears (Rajput et al., 2025).</a:t>
              </a:r>
              <a:endPara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3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Char char="•"/>
              </a:pP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Misinterpretation of clinical data → anxiety (</a:t>
              </a:r>
              <a:r>
                <a:rPr lang="en-GB" sz="2000" b="0" i="0" u="none" strike="noStrike" cap="none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Kuppanda</a:t>
              </a:r>
              <a:r>
                <a:rPr lang="en-GB" sz="20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&amp; Jenkins, 2023).</a:t>
              </a:r>
              <a:endParaRPr/>
            </a:p>
          </p:txBody>
        </p:sp>
      </p:grpSp>
      <p:pic>
        <p:nvPicPr>
          <p:cNvPr id="183" name="Google Shape;183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8600" y="1981200"/>
            <a:ext cx="4267200" cy="3962402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7"/>
          <p:cNvSpPr txBox="1"/>
          <p:nvPr/>
        </p:nvSpPr>
        <p:spPr>
          <a:xfrm>
            <a:off x="228600" y="5562600"/>
            <a:ext cx="373380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u="sng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https://www.nutgrovevillasurgery.nhs.uk/media/General%20Images/NHS-App-generic-social_screens_Generic%20social%20-%20instagram_1080x1080_B.jpg</a:t>
            </a:r>
            <a:r>
              <a:rPr lang="en-GB" sz="80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8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/>
              <a:t>Impact on Communities and Population Health</a:t>
            </a:r>
            <a:endParaRPr/>
          </a:p>
        </p:txBody>
      </p:sp>
      <p:grpSp>
        <p:nvGrpSpPr>
          <p:cNvPr id="190" name="Google Shape;190;p8"/>
          <p:cNvGrpSpPr/>
          <p:nvPr/>
        </p:nvGrpSpPr>
        <p:grpSpPr>
          <a:xfrm>
            <a:off x="1066800" y="1751994"/>
            <a:ext cx="5638800" cy="4931190"/>
            <a:chOff x="0" y="75594"/>
            <a:chExt cx="5638800" cy="4931190"/>
          </a:xfrm>
        </p:grpSpPr>
        <p:sp>
          <p:nvSpPr>
            <p:cNvPr id="191" name="Google Shape;191;p8"/>
            <p:cNvSpPr/>
            <p:nvPr/>
          </p:nvSpPr>
          <p:spPr>
            <a:xfrm>
              <a:off x="0" y="326514"/>
              <a:ext cx="5638800" cy="23562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19ACE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8"/>
            <p:cNvSpPr txBox="1"/>
            <p:nvPr/>
          </p:nvSpPr>
          <p:spPr>
            <a:xfrm>
              <a:off x="0" y="326514"/>
              <a:ext cx="5638800" cy="2356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37625" tIns="354075" rIns="437625" bIns="120900" anchor="t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Noto Sans Symbols"/>
                <a:buChar char="▪"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21 million vaccination bookings, organ donation, public health messaging (Reidy et al., 2025).</a:t>
              </a:r>
              <a:endParaRPr sz="1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55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Noto Sans Symbols"/>
                <a:buChar char="▪"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Strengthened preventive care through health campaigns.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55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Noto Sans Symbols"/>
                <a:buChar char="▪"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Family co-production — younger users assisting older relatives (Greenhalgh et al., 2022).</a:t>
              </a:r>
              <a:endParaRPr/>
            </a:p>
          </p:txBody>
        </p:sp>
        <p:sp>
          <p:nvSpPr>
            <p:cNvPr id="193" name="Google Shape;193;p8"/>
            <p:cNvSpPr/>
            <p:nvPr/>
          </p:nvSpPr>
          <p:spPr>
            <a:xfrm>
              <a:off x="281940" y="75594"/>
              <a:ext cx="3947160" cy="50184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9DD2F2"/>
                </a:gs>
                <a:gs pos="50000">
                  <a:srgbClr val="8ECAEE"/>
                </a:gs>
                <a:gs pos="100000">
                  <a:srgbClr val="79C4F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8"/>
            <p:cNvSpPr txBox="1"/>
            <p:nvPr/>
          </p:nvSpPr>
          <p:spPr>
            <a:xfrm>
              <a:off x="306438" y="100092"/>
              <a:ext cx="3898164" cy="4528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9175" tIns="0" rIns="149175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Arial"/>
                <a:buNone/>
              </a:pPr>
              <a:r>
                <a:rPr lang="en-GB" sz="17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Positive outcomes</a:t>
              </a:r>
              <a:endParaRPr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8"/>
            <p:cNvSpPr/>
            <p:nvPr/>
          </p:nvSpPr>
          <p:spPr>
            <a:xfrm>
              <a:off x="0" y="3025434"/>
              <a:ext cx="5638800" cy="198135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19ACE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8"/>
            <p:cNvSpPr txBox="1"/>
            <p:nvPr/>
          </p:nvSpPr>
          <p:spPr>
            <a:xfrm>
              <a:off x="0" y="3025434"/>
              <a:ext cx="5638800" cy="19813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37625" tIns="354075" rIns="437625" bIns="120900" anchor="t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Noto Sans Symbols"/>
                <a:buChar char="▪"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Digital poverty linked to deprivation (Marmot, 2020)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55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Noto Sans Symbols"/>
                <a:buChar char="▪"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Rural &amp; low-income areas least likely to benefit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55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Noto Sans Symbols"/>
                <a:buChar char="▪"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Risks exclusion of vulnerable populations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55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Noto Sans Symbols"/>
                <a:buChar char="▪"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Family support may compromise confidentiality</a:t>
              </a:r>
              <a:endParaRPr/>
            </a:p>
            <a:p>
              <a:pPr marL="171450" marR="0" lvl="1" indent="-171450" algn="l" rtl="0">
                <a:lnSpc>
                  <a:spcPct val="90000"/>
                </a:lnSpc>
                <a:spcBef>
                  <a:spcPts val="255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Noto Sans Symbols"/>
                <a:buChar char="▪"/>
              </a:pPr>
              <a:r>
                <a:rPr lang="en-GB" sz="17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Need hybrid (digital + face-to-face) models</a:t>
              </a:r>
              <a:endParaRPr/>
            </a:p>
          </p:txBody>
        </p:sp>
        <p:sp>
          <p:nvSpPr>
            <p:cNvPr id="197" name="Google Shape;197;p8"/>
            <p:cNvSpPr/>
            <p:nvPr/>
          </p:nvSpPr>
          <p:spPr>
            <a:xfrm>
              <a:off x="281940" y="2774514"/>
              <a:ext cx="3947160" cy="50184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9DD2F2"/>
                </a:gs>
                <a:gs pos="50000">
                  <a:srgbClr val="8ECAEE"/>
                </a:gs>
                <a:gs pos="100000">
                  <a:srgbClr val="79C4F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8"/>
            <p:cNvSpPr txBox="1"/>
            <p:nvPr/>
          </p:nvSpPr>
          <p:spPr>
            <a:xfrm>
              <a:off x="306438" y="2799012"/>
              <a:ext cx="3898164" cy="4528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49175" tIns="0" rIns="149175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Arial"/>
                <a:buNone/>
              </a:pPr>
              <a:r>
                <a:rPr lang="en-GB" sz="17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Negative elements</a:t>
              </a:r>
              <a:endParaRPr sz="17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99" name="Google Shape;199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96102" y="1900438"/>
            <a:ext cx="5181600" cy="47558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9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 b="1"/>
              <a:t>Conclusion and recommendations</a:t>
            </a:r>
            <a:endParaRPr/>
          </a:p>
        </p:txBody>
      </p:sp>
      <p:sp>
        <p:nvSpPr>
          <p:cNvPr id="205" name="Google Shape;205;p9"/>
          <p:cNvSpPr txBox="1">
            <a:spLocks noGrp="1"/>
          </p:cNvSpPr>
          <p:nvPr>
            <p:ph type="body" idx="1"/>
          </p:nvPr>
        </p:nvSpPr>
        <p:spPr>
          <a:xfrm>
            <a:off x="1219200" y="1905000"/>
            <a:ext cx="685800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NHS App = milestone in digital transformation</a:t>
            </a:r>
            <a:endParaRPr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Delivers efficiency, empowerment, public health gains</a:t>
            </a:r>
            <a:endParaRPr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Exposes gaps in equity, training, infrastructure, governance</a:t>
            </a:r>
            <a:endParaRPr/>
          </a:p>
        </p:txBody>
      </p:sp>
      <p:grpSp>
        <p:nvGrpSpPr>
          <p:cNvPr id="206" name="Google Shape;206;p9"/>
          <p:cNvGrpSpPr/>
          <p:nvPr/>
        </p:nvGrpSpPr>
        <p:grpSpPr>
          <a:xfrm>
            <a:off x="1219200" y="3124200"/>
            <a:ext cx="10744200" cy="3048000"/>
            <a:chOff x="0" y="0"/>
            <a:chExt cx="10744200" cy="3048000"/>
          </a:xfrm>
        </p:grpSpPr>
        <p:sp>
          <p:nvSpPr>
            <p:cNvPr id="207" name="Google Shape;207;p9"/>
            <p:cNvSpPr/>
            <p:nvPr/>
          </p:nvSpPr>
          <p:spPr>
            <a:xfrm>
              <a:off x="805814" y="0"/>
              <a:ext cx="9132570" cy="30480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CBD8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9"/>
            <p:cNvSpPr/>
            <p:nvPr/>
          </p:nvSpPr>
          <p:spPr>
            <a:xfrm>
              <a:off x="0" y="914400"/>
              <a:ext cx="3223260" cy="121920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9CBDE8"/>
                </a:gs>
                <a:gs pos="50000">
                  <a:srgbClr val="8FB2DF"/>
                </a:gs>
                <a:gs pos="100000">
                  <a:srgbClr val="7AA8DE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9"/>
            <p:cNvSpPr txBox="1"/>
            <p:nvPr/>
          </p:nvSpPr>
          <p:spPr>
            <a:xfrm>
              <a:off x="59516" y="973916"/>
              <a:ext cx="3104228" cy="11001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en-GB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Build digital competence across workforce</a:t>
              </a:r>
              <a:endParaRPr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9"/>
            <p:cNvSpPr/>
            <p:nvPr/>
          </p:nvSpPr>
          <p:spPr>
            <a:xfrm>
              <a:off x="3760469" y="914400"/>
              <a:ext cx="3223260" cy="121920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9EE6EB"/>
                </a:gs>
                <a:gs pos="50000">
                  <a:srgbClr val="90E1E7"/>
                </a:gs>
                <a:gs pos="100000">
                  <a:srgbClr val="7BE1E8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9"/>
            <p:cNvSpPr txBox="1"/>
            <p:nvPr/>
          </p:nvSpPr>
          <p:spPr>
            <a:xfrm>
              <a:off x="3819985" y="973916"/>
              <a:ext cx="3104228" cy="11001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en-GB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Invest in inclusive infrastructure &amp; offline options</a:t>
              </a:r>
              <a:endParaRPr/>
            </a:p>
          </p:txBody>
        </p:sp>
        <p:sp>
          <p:nvSpPr>
            <p:cNvPr id="212" name="Google Shape;212;p9"/>
            <p:cNvSpPr/>
            <p:nvPr/>
          </p:nvSpPr>
          <p:spPr>
            <a:xfrm>
              <a:off x="7520940" y="914400"/>
              <a:ext cx="3223260" cy="1219200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A5DAC7"/>
                </a:gs>
                <a:gs pos="50000">
                  <a:srgbClr val="97D3BD"/>
                </a:gs>
                <a:gs pos="100000">
                  <a:srgbClr val="83D0B5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9"/>
            <p:cNvSpPr txBox="1"/>
            <p:nvPr/>
          </p:nvSpPr>
          <p:spPr>
            <a:xfrm>
              <a:off x="7580456" y="973916"/>
              <a:ext cx="3104228" cy="11001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6200" tIns="76200" rIns="76200" bIns="762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Arial"/>
                <a:buNone/>
              </a:pPr>
              <a:r>
                <a:rPr lang="en-GB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Strengthen data transparency &amp; engagement</a:t>
              </a:r>
              <a:endParaRPr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0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/>
              <a:t>The Future — Genomics, AI &amp; Integration</a:t>
            </a:r>
            <a:endParaRPr/>
          </a:p>
        </p:txBody>
      </p:sp>
      <p:grpSp>
        <p:nvGrpSpPr>
          <p:cNvPr id="219" name="Google Shape;219;p10"/>
          <p:cNvGrpSpPr/>
          <p:nvPr/>
        </p:nvGrpSpPr>
        <p:grpSpPr>
          <a:xfrm>
            <a:off x="-161674" y="871510"/>
            <a:ext cx="12048874" cy="6257980"/>
            <a:chOff x="-5255288" y="-804890"/>
            <a:chExt cx="12048874" cy="6257980"/>
          </a:xfrm>
        </p:grpSpPr>
        <p:sp>
          <p:nvSpPr>
            <p:cNvPr id="220" name="Google Shape;220;p10"/>
            <p:cNvSpPr/>
            <p:nvPr/>
          </p:nvSpPr>
          <p:spPr>
            <a:xfrm>
              <a:off x="-5255288" y="-804890"/>
              <a:ext cx="6257980" cy="6257980"/>
            </a:xfrm>
            <a:prstGeom prst="blockArc">
              <a:avLst>
                <a:gd name="adj1" fmla="val 18900000"/>
                <a:gd name="adj2" fmla="val 2700000"/>
                <a:gd name="adj3" fmla="val 345"/>
              </a:avLst>
            </a:prstGeom>
            <a:noFill/>
            <a:ln w="12700" cap="flat" cmpd="sng">
              <a:solidFill>
                <a:srgbClr val="24CED7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10"/>
            <p:cNvSpPr/>
            <p:nvPr/>
          </p:nvSpPr>
          <p:spPr>
            <a:xfrm>
              <a:off x="524978" y="357353"/>
              <a:ext cx="6268608" cy="715079"/>
            </a:xfrm>
            <a:prstGeom prst="rect">
              <a:avLst/>
            </a:prstGeom>
            <a:gradFill>
              <a:gsLst>
                <a:gs pos="0">
                  <a:srgbClr val="9CBDE8"/>
                </a:gs>
                <a:gs pos="50000">
                  <a:srgbClr val="8FB2DF"/>
                </a:gs>
                <a:gs pos="100000">
                  <a:srgbClr val="7AA8DE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10"/>
            <p:cNvSpPr txBox="1"/>
            <p:nvPr/>
          </p:nvSpPr>
          <p:spPr>
            <a:xfrm>
              <a:off x="524978" y="357353"/>
              <a:ext cx="6268608" cy="7150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67575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The NHS App provides a foundation for precision medicine.</a:t>
              </a:r>
              <a:endParaRPr sz="18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10"/>
            <p:cNvSpPr/>
            <p:nvPr/>
          </p:nvSpPr>
          <p:spPr>
            <a:xfrm>
              <a:off x="78053" y="267968"/>
              <a:ext cx="893848" cy="893848"/>
            </a:xfrm>
            <a:prstGeom prst="ellipse">
              <a:avLst/>
            </a:prstGeom>
            <a:gradFill>
              <a:gsLst>
                <a:gs pos="0">
                  <a:schemeClr val="lt1"/>
                </a:gs>
                <a:gs pos="50000">
                  <a:schemeClr val="lt1"/>
                </a:gs>
                <a:gs pos="100000">
                  <a:schemeClr val="lt1"/>
                </a:gs>
              </a:gsLst>
              <a:lin ang="5400000" scaled="0"/>
            </a:gradFill>
            <a:ln w="9525" cap="flat" cmpd="sng">
              <a:solidFill>
                <a:srgbClr val="2383C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10"/>
            <p:cNvSpPr/>
            <p:nvPr/>
          </p:nvSpPr>
          <p:spPr>
            <a:xfrm>
              <a:off x="934949" y="1430158"/>
              <a:ext cx="5858637" cy="715079"/>
            </a:xfrm>
            <a:prstGeom prst="rect">
              <a:avLst/>
            </a:prstGeom>
            <a:gradFill>
              <a:gsLst>
                <a:gs pos="0">
                  <a:srgbClr val="9CC9E9"/>
                </a:gs>
                <a:gs pos="50000">
                  <a:srgbClr val="8FC0E3"/>
                </a:gs>
                <a:gs pos="100000">
                  <a:srgbClr val="7AB9E3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10"/>
            <p:cNvSpPr txBox="1"/>
            <p:nvPr/>
          </p:nvSpPr>
          <p:spPr>
            <a:xfrm>
              <a:off x="934949" y="1430158"/>
              <a:ext cx="5858637" cy="7150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67575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Integration with 100,000 Genomes Project could deliver personalised risk profiles.</a:t>
              </a:r>
              <a:endParaRPr/>
            </a:p>
          </p:txBody>
        </p:sp>
        <p:sp>
          <p:nvSpPr>
            <p:cNvPr id="226" name="Google Shape;226;p10"/>
            <p:cNvSpPr/>
            <p:nvPr/>
          </p:nvSpPr>
          <p:spPr>
            <a:xfrm>
              <a:off x="488025" y="1340773"/>
              <a:ext cx="893848" cy="893848"/>
            </a:xfrm>
            <a:prstGeom prst="ellipse">
              <a:avLst/>
            </a:prstGeom>
            <a:gradFill>
              <a:gsLst>
                <a:gs pos="0">
                  <a:schemeClr val="lt1"/>
                </a:gs>
                <a:gs pos="50000">
                  <a:schemeClr val="lt1"/>
                </a:gs>
                <a:gs pos="100000">
                  <a:schemeClr val="lt1"/>
                </a:gs>
              </a:gsLst>
              <a:lin ang="5400000" scaled="0"/>
            </a:gradFill>
            <a:ln w="9525" cap="flat" cmpd="sng">
              <a:solidFill>
                <a:srgbClr val="2499C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10"/>
            <p:cNvSpPr/>
            <p:nvPr/>
          </p:nvSpPr>
          <p:spPr>
            <a:xfrm>
              <a:off x="934949" y="2502962"/>
              <a:ext cx="5858637" cy="715079"/>
            </a:xfrm>
            <a:prstGeom prst="rect">
              <a:avLst/>
            </a:prstGeom>
            <a:gradFill>
              <a:gsLst>
                <a:gs pos="0">
                  <a:srgbClr val="9DD7EA"/>
                </a:gs>
                <a:gs pos="50000">
                  <a:srgbClr val="8FCFE5"/>
                </a:gs>
                <a:gs pos="100000">
                  <a:srgbClr val="7ACCE7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10"/>
            <p:cNvSpPr txBox="1"/>
            <p:nvPr/>
          </p:nvSpPr>
          <p:spPr>
            <a:xfrm>
              <a:off x="934949" y="2502962"/>
              <a:ext cx="5858637" cy="7150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67575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AI could enable predictive analytics and earlier intervention (Alowais et al., 2023).</a:t>
              </a:r>
              <a:endParaRPr/>
            </a:p>
          </p:txBody>
        </p:sp>
        <p:sp>
          <p:nvSpPr>
            <p:cNvPr id="229" name="Google Shape;229;p10"/>
            <p:cNvSpPr/>
            <p:nvPr/>
          </p:nvSpPr>
          <p:spPr>
            <a:xfrm>
              <a:off x="488025" y="2413577"/>
              <a:ext cx="893848" cy="893848"/>
            </a:xfrm>
            <a:prstGeom prst="ellipse">
              <a:avLst/>
            </a:prstGeom>
            <a:gradFill>
              <a:gsLst>
                <a:gs pos="0">
                  <a:schemeClr val="lt1"/>
                </a:gs>
                <a:gs pos="50000">
                  <a:schemeClr val="lt1"/>
                </a:gs>
                <a:gs pos="100000">
                  <a:schemeClr val="lt1"/>
                </a:gs>
              </a:gsLst>
              <a:lin ang="5400000" scaled="0"/>
            </a:gradFill>
            <a:ln w="9525" cap="flat" cmpd="sng">
              <a:solidFill>
                <a:srgbClr val="24B2D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10"/>
            <p:cNvSpPr/>
            <p:nvPr/>
          </p:nvSpPr>
          <p:spPr>
            <a:xfrm>
              <a:off x="524978" y="3575767"/>
              <a:ext cx="6268608" cy="715079"/>
            </a:xfrm>
            <a:prstGeom prst="rect">
              <a:avLst/>
            </a:prstGeom>
            <a:gradFill>
              <a:gsLst>
                <a:gs pos="0">
                  <a:srgbClr val="9EE5EB"/>
                </a:gs>
                <a:gs pos="50000">
                  <a:srgbClr val="90DFE6"/>
                </a:gs>
                <a:gs pos="100000">
                  <a:srgbClr val="7BDEE7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10"/>
            <p:cNvSpPr txBox="1"/>
            <p:nvPr/>
          </p:nvSpPr>
          <p:spPr>
            <a:xfrm>
              <a:off x="524978" y="3575767"/>
              <a:ext cx="6268608" cy="7150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67575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rPr lang="en-GB" sz="1800" b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Challenges: consent, data bias, algorithmic transparency.</a:t>
              </a:r>
              <a:endParaRPr/>
            </a:p>
          </p:txBody>
        </p:sp>
        <p:sp>
          <p:nvSpPr>
            <p:cNvPr id="232" name="Google Shape;232;p10"/>
            <p:cNvSpPr/>
            <p:nvPr/>
          </p:nvSpPr>
          <p:spPr>
            <a:xfrm>
              <a:off x="78053" y="3486382"/>
              <a:ext cx="893848" cy="893848"/>
            </a:xfrm>
            <a:prstGeom prst="ellipse">
              <a:avLst/>
            </a:prstGeom>
            <a:gradFill>
              <a:gsLst>
                <a:gs pos="0">
                  <a:schemeClr val="lt1"/>
                </a:gs>
                <a:gs pos="50000">
                  <a:schemeClr val="lt1"/>
                </a:gs>
                <a:gs pos="100000">
                  <a:schemeClr val="lt1"/>
                </a:gs>
              </a:gsLst>
              <a:lin ang="5400000" scaled="0"/>
            </a:gradFill>
            <a:ln w="9525" cap="flat" cmpd="sng">
              <a:solidFill>
                <a:srgbClr val="25CCD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33" name="Google Shape;233;p10"/>
          <p:cNvPicPr preferRelativeResize="0"/>
          <p:nvPr/>
        </p:nvPicPr>
        <p:blipFill rotWithShape="1">
          <a:blip r:embed="rId3">
            <a:alphaModFix/>
          </a:blip>
          <a:srcRect t="10227"/>
          <a:stretch/>
        </p:blipFill>
        <p:spPr>
          <a:xfrm>
            <a:off x="304800" y="1600200"/>
            <a:ext cx="4800600" cy="480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1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239" name="Google Shape;239;p11"/>
          <p:cNvSpPr txBox="1">
            <a:spLocks noGrp="1"/>
          </p:cNvSpPr>
          <p:nvPr>
            <p:ph type="body" idx="1"/>
          </p:nvPr>
        </p:nvSpPr>
        <p:spPr>
          <a:xfrm>
            <a:off x="0" y="1424782"/>
            <a:ext cx="12192000" cy="5433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Allmann, K., 2022.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UK Digital Poverty Evidence Review 2022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Digital Poverty Alliance. [pdf]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https://digitalpovertyalliance.org/wp-content/uploads/2022/06/UK-Digital-Poverty-Evidence-Review-2022-v1.0-compressed.pdf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[Accessed 2 Oct. 2025].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Alowais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S.A., Alghamdi, S.S.,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Alsuhebany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N., Alqahtani, T., Alshaya, A.I.,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Almohareb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S.N.,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Aldairem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A.,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Alrashed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M., Bin Saleh, K., Badreldin, H.A. and Al Yami, M.S., 2023. Revolutionising healthcare: the role of artificial intelligence in clinical practice.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BMC medical education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23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(1), p.689.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https://doi.org/10.1186/s12909-023-04698-z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British Medical Association (BMA). 2023.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Digital transformation in general practice: workforce perspectives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London: BMA.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https://www.bma.org.uk/media/6578/bma-infrastructure-2-report-getting-it-right-dec-2022.pdf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Brown, M. (ed.), 2022.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The Digital Divide: Reducing inequalities for better health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Public Policy Projects. [pdf]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https://publicpolicyprojects.com/wp-content/uploads/2023/07/PPP-Digital-Divide-report-22.pdf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[Accessed 2 Oct. 2025].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Camacho, E.M., Gavan, S., Keers, R.N., Chuter, A. and Elliott, R.A., 2024. Estimating the impact on patient safety of enabling the digital transfer of patients’ prescription information in the English NHS.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BMJ quality &amp; safety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33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(11), pp.726-737.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https://doi.org/10.1136/bmjqs-2023-016675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Carini, E., Villani, L., Pezzullo, A.M., Gentili, A., Barbara, A., Ricciardi, W. and Boccia, S., 2021. The impact of digital patient portals on health outcomes, system efficiency, and patient attitudes: updated systematic literature review.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Journal of Medical Internet Research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23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(9), p.e26189.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https://doi.org/10.2196/26189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Department of Health and Social Care (2025)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Major NHS App expansion cuts waiting times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GOV.UK, 28 April.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https://www.gov.uk/government/news/major-nhs-app-expansion-cuts-waiting-times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(Accessed: 2 October 2025).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Department of Health and Social Care (DHSC). 2025.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Major NHS App expansion cuts waiting times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London: DHSC.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https://www.gov.uk/government/news/major-nhs-app-expansion-cuts-waiting-times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[Accessed 1 October 2025].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Department of Health and Social Care (DHSC). 2025.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Patients to receive reminders and test results via the NHS App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London: DHSC.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0"/>
              </a:rPr>
              <a:t>https://www.gov.uk/government/news/patients-to-receive-reminders-and-test-results-via-the-nhs-app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[Accessed 1 October 2025].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Department of Health and Social Care, NHS England &amp; NHS Digital (2024)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NHS App hits over 30 million sign-ups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GOV.UK, 31 December.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1"/>
              </a:rPr>
              <a:t>https://www.gov.uk/government/news/nhs-app-hits-over-30-million-sign-ups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(Accessed: 2 October 2025).</a:t>
            </a:r>
            <a:endParaRPr/>
          </a:p>
          <a:p>
            <a:pPr marL="228600" lvl="0" indent="-13970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</a:pPr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2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245" name="Google Shape;245;p12"/>
          <p:cNvSpPr txBox="1">
            <a:spLocks noGrp="1"/>
          </p:cNvSpPr>
          <p:nvPr>
            <p:ph type="body" idx="1"/>
          </p:nvPr>
        </p:nvSpPr>
        <p:spPr>
          <a:xfrm>
            <a:off x="1" y="1576191"/>
            <a:ext cx="12191011" cy="51754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Genomics England, 2025. 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100,000 Genomes Project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[online] Available at: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https://www.genomicsengland.co.uk/initiatives/100000-genomes-project</a:t>
            </a:r>
            <a:endParaRPr lang="en-US" sz="1100">
              <a:solidFill>
                <a:schemeClr val="hlink"/>
              </a:solidFill>
              <a:latin typeface="Arial"/>
              <a:ea typeface="Arial"/>
              <a:cs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Good Things Foundation (2024) 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An evaluation of the Widening Digital Participation in Health programme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London: Good Things Foundation. Available at: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https://www.goodthingsfoundation.org/policy-and-research/research-and-evidence/research-2024/health-and-digital-evaluation-widening-participation-programme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(Accessed: 3 October 2025).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Greenhalgh, T., Clarke, A., Byng, R., Dakin, F., Faulkner, S., Hemmings, N., Hughes, G., Husain, L., Kalin, A., Ladds, E. and MacIver, E., 2025. After the disruptive innovation: How remote and digital services were embedded, blended and abandoned in UK general practice-longitudinal study.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Health and Social Care Delivery Research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pp.1-37.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https://www.ncbi.nlm.nih.gov/books/NBK615506/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Hammerton, M., Benson, T. and Sibley, A., 2022. Readiness for five digital technologies in general practice: perceptions of staff in one part of southern England.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BMJ Open Quality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11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(2), p.e001865.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https://doi.org/10.1136/bmjoq-2022-001865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Jayasinghe, S., 2025. People-centred care: a systems view of a new paradigm.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Discover Health Systems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4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(1), p.43.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https://link.springer.com/article/10.1007/s44250-025-00215-9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Jeilani, A. and Hussein, A., 2025. Impact of digital health technologies adoption on healthcare workers’ performance and workload: perspective with DOI and TOE models.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BMC Health Services Research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25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(1), p.271.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https://doi.org/10.1186/s12913-025-12414-4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Kendall, M., </a:t>
            </a: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Tsallis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D., </a:t>
            </a: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Wymant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C., Di Francia, A., Balogun, Y., Didelot, X., Ferretti, L. and Fraser, C., 2023. Epidemiological impacts of the NHS COVID-19 app in England and Wales throughout its first year.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Nature Communications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14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(1), p.858.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https://doi.org/10.1038/s41467-023-36495-z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Khalil, F.G., 2024. Socio-technical platforms for care transformation: An integrative synthesis and conceptualization.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Technology in Society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77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p.102532.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Kuppanda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P.M. and Jenkins, J., 2023. Evaluation of experiences and attitudes of patients towards patient portal–enabled access to their health information or medical records: a qualitative grounded theory study.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Qualitative Health Research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33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(12), pp.1080-1090.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Litchfield, I., Gale, N.K., Greenfield, S., Shukla, D. and Burrows, M., 2025. Enhancing access to primary care is critical to the future of an equitable health service: using process visualisation to understand the impact of national policy in the UK.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Frontiers in Health Services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4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p.1499847.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https://doi.org/10.3389/frhs.2024.1499847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Livieri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G., Mangina, E., </a:t>
            </a: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Protopapadakis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E.D. and Panayiotou, A.G., 2025. The gaps and challenges in digital health technology use as perceived by patients: a scoping review and narrative meta-synthesis.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Frontiers in Digital Health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7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p.1474956.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https://doi.org/10.3389/fdgth.2025.1474956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Marmot, M., Allen, J., Boyce, T., Goldblatt, P. &amp; Morrison, J., 2020. 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Health Equity in England: The Marmot Review 10 Years On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Institute of Health Equity; The Health Foundation.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NHS England Digital. 2024.  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Public attitudes to data in the NHS and social care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London: NHS England. Available at: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https://digital.nhs.uk/data-and-information/keeping-data-safe-and-benefitting-the-public/public-attitudes-to-data-in-the-nhs-and-social-care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(Accessed: 2 October 2025).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NHS England, 2023. 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NHS App reaches record users on fifth anniversary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[online] 27 December. Available at: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https://www.england.nhs.uk/2023/12/nhs-app-reaches-record-users-on-fifth-anniversary/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[Accessed 2 Oct. 2025].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Nuffield Trust, 2022. 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The impact of digital technology on the NHS workforce.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[online] Nuffield Trust. Available at: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https://www.nuffieldtrust.org.uk/research/the-impact-of-covid-19-on-the-use-of-digital-technology-in-the-nhs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endParaRPr sz="11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>
          <a:extLst>
            <a:ext uri="{FF2B5EF4-FFF2-40B4-BE49-F238E27FC236}">
              <a16:creationId xmlns:a16="http://schemas.microsoft.com/office/drawing/2014/main" id="{AD5B2613-1CD4-CDA4-8410-33D097CDE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2">
            <a:extLst>
              <a:ext uri="{FF2B5EF4-FFF2-40B4-BE49-F238E27FC236}">
                <a16:creationId xmlns:a16="http://schemas.microsoft.com/office/drawing/2014/main" id="{645096DF-AD10-C31A-7656-9B5079926E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245" name="Google Shape;245;p12">
            <a:extLst>
              <a:ext uri="{FF2B5EF4-FFF2-40B4-BE49-F238E27FC236}">
                <a16:creationId xmlns:a16="http://schemas.microsoft.com/office/drawing/2014/main" id="{3EE52BDB-B104-C58D-4681-A3D839D97F5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" y="1565753"/>
            <a:ext cx="12191011" cy="5363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endParaRPr lang="en-GB" sz="1100" u="sng">
              <a:solidFill>
                <a:schemeClr val="hlink"/>
              </a:solidFill>
              <a:latin typeface="Arial"/>
              <a:cs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Nursing and Midwifery Council (NMC). (2018) 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The Code: Professional Standards of Practice and Behaviour for Nurses, Midwives and Nursing Associates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London: NMC. [online]. Available at: https://www.nmc.org.uk/globalassets/sitedocuments/nmc-publications/nmc-code.pdf  (Accessed: 2 October 2025).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Ocean, N. and Meyer, C., 2023. Satisfaction and attrition in the UK healthcare sector over the past decade. </a:t>
            </a:r>
            <a:r>
              <a:rPr lang="en-GB" sz="1100" i="1" err="1">
                <a:latin typeface="Arial"/>
                <a:ea typeface="Arial"/>
                <a:cs typeface="Arial"/>
                <a:sym typeface="Arial"/>
              </a:rPr>
              <a:t>PLoS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 One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18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(4), p.e0284516.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https://doi.org/10.1371/journal.pone.0284516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Ofcom, 2025. 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Barriers to household connectivity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[online] 15 September. Available at: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https://www.ofcom.org.uk/internet-based-services/technology/barriers-to-household-connectivity</a:t>
            </a:r>
            <a:endParaRPr sz="1100">
              <a:solidFill>
                <a:schemeClr val="hlink"/>
              </a:solidFill>
              <a:latin typeface="Arial"/>
              <a:ea typeface="Arial"/>
              <a:cs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Rajput, K., Darzi, A. and Ghafur, S., 2025. Overlooked and under-reported: the impact of cyberattacks on primary care in the UK National Health Service.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The Lancet Digital Health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https://doi.org/10.1016/j.landig.2025.100879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Reidy, C., Papoutsi, C., Kc, S., </a:t>
            </a: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Gudgin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B., Laverty, A.A., Greaves, F. and Powell, J., 2025. Qualitative evaluation of the implementation and national roll-out of the NHS App in England.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BMC medicine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23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(1), p.20.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https://bmcmedicine.biomedcentral.com/articles/10.1186/s12916-024-03842-w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Sukriti, K.C., Tewolde, S., Laverty, A.A., Costelloe, C., Papoutsi, C., Reidy, C., </a:t>
            </a: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Gudgin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B., Shenton, C., Majeed, A., Powell, J. and Greaves, F., 2023. Uptake and adoption of the NHS App in England: an observational study.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British Journal of General Practice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https://doi.org/10.3399/BJGP.2022.0150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Topol, E., 2019. 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The Topol Review: Preparing the healthcare workforce to deliver the digital future.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London: NHS Health Education England.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https://www.voced.edu.au/content/ngv:100521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Trane, K., </a:t>
            </a: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Aasbrenn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K., Rønningen, M., Odden, S., </a:t>
            </a: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Lexén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A. and </a:t>
            </a:r>
            <a:r>
              <a:rPr lang="en-GB" sz="1100" err="1">
                <a:latin typeface="Arial"/>
                <a:ea typeface="Arial"/>
                <a:cs typeface="Arial"/>
                <a:sym typeface="Arial"/>
              </a:rPr>
              <a:t>Landheim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 A., 2022. Integration of care in complex and fragmented service systems: experiences of staff in flexible assertive community treatment teams.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International Journal of Integrated Care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22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(2), p.17.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https://doi.org/10.5334/ijic.6011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100">
                <a:latin typeface="Arial"/>
                <a:ea typeface="Arial"/>
                <a:cs typeface="Arial"/>
                <a:sym typeface="Arial"/>
              </a:rPr>
              <a:t>Waldman, S.A. and Terzic, A., 2019. Healthcare evolves from reactive to proactive.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Clinical pharmacology and therapeutics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100" i="1">
                <a:latin typeface="Arial"/>
                <a:ea typeface="Arial"/>
                <a:cs typeface="Arial"/>
                <a:sym typeface="Arial"/>
              </a:rPr>
              <a:t>105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(1), p.10. </a:t>
            </a:r>
            <a:r>
              <a:rPr lang="en-GB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https://pmc.ncbi.nlm.nih.gov/articles/PMC6314203/</a:t>
            </a:r>
            <a:r>
              <a:rPr lang="en-GB" sz="1100">
                <a:latin typeface="Arial"/>
                <a:ea typeface="Arial"/>
                <a:cs typeface="Arial"/>
                <a:sym typeface="Arial"/>
              </a:rPr>
              <a:t> </a:t>
            </a:r>
            <a:endParaRPr sz="1100"/>
          </a:p>
          <a:p>
            <a:pPr marL="228600" lvl="0" indent="-13970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</a:pPr>
            <a:endParaRPr sz="1100">
              <a:latin typeface="Arial"/>
              <a:ea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2461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3"/>
          <p:cNvSpPr txBox="1">
            <a:spLocks noGrp="1"/>
          </p:cNvSpPr>
          <p:nvPr>
            <p:ph type="title"/>
          </p:nvPr>
        </p:nvSpPr>
        <p:spPr>
          <a:xfrm>
            <a:off x="1066800" y="99220"/>
            <a:ext cx="1005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Libre Franklin Medium"/>
              <a:buNone/>
            </a:pPr>
            <a:r>
              <a:rPr lang="en-GB"/>
              <a:t>References</a:t>
            </a:r>
            <a:endParaRPr/>
          </a:p>
        </p:txBody>
      </p:sp>
      <p:sp>
        <p:nvSpPr>
          <p:cNvPr id="251" name="Google Shape;251;p13"/>
          <p:cNvSpPr txBox="1">
            <a:spLocks noGrp="1"/>
          </p:cNvSpPr>
          <p:nvPr>
            <p:ph type="body" idx="1"/>
          </p:nvPr>
        </p:nvSpPr>
        <p:spPr>
          <a:xfrm>
            <a:off x="336884" y="1524000"/>
            <a:ext cx="11855116" cy="54543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Livieri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G., Mangina, E.,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Protopapadakis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E.D. and Panayiotou, A.G., 2025. The gaps and challenges in digital health technology use as perceived by patients: a scoping review and narrative meta-synthesis.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Frontiers in Digital Health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7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p.1474956.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https://doi.org/10.3389/fdgth.2025.1474956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Marmot, M., Allen, J., Boyce, T., Goldblatt, P. &amp; Morrison, J., 2020.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Health Equity in England: The Marmot Review 10 Years On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Institute of Health Equity; The Health Foundation.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NHS England Digital. 2024. 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Public attitudes to data in the NHS and social care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London: NHS England.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https://digital.nhs.uk/data-and-information/keeping-data-safe-and-benefitting-the-public/public-attitudes-to-data-in-the-nhs-and-social-care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(Accessed: 2 October 2025).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NHS England, 2023.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NHS App reaches record users on fifth anniversary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[online] 27 December.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https://www.england.nhs.uk/2023/12/nhs-app-reaches-record-users-on-fifth-anniversary/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[Accessed 2 Oct. 2025].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Nursing and Midwifery Council (NMC). (2018)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The Code: Professional Standards of Practice and Behaviour for Nurses, Midwives and Nursing Associates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London: NMC. [online]. Available at: https://www.nmc.org.uk/globalassets/sitedocuments/nmc-publications/nmc-code.pdf  Ofcom, 2025.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Barriers to household connectivity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[online] 15 September. Available at: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https://www.ofcom.org.uk/internet-based-services/technology/barriers-to-household-connectivity</a:t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Rajput, K., Darzi, A. and Ghafur, S., 2025. Overlooked and under-reported: the impact of cyberattacks on primary care in the UK National Health Service.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The Lancet Digital Health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https://doi.org/10.1016/j.landig.2025.100879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Reidy, C., Papoutsi, C., Kc, S.,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Gudgin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B., Laverty, A.A., Greaves, F. and Powell, J., 2025. Qualitative evaluation of the implementation and national roll-out of the NHS App in England.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BMC medicine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23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(1), p.20.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https://bmcmedicine.biomedcentral.com/articles/10.1186/s12916-024-03842-w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Sukriti, K.C., Tewolde, S., Laverty, A.A., Costelloe, C., Papoutsi, C., Reidy, C.,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Gudgin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B., Shenton, C., Majeed, A., Powell, J. and Greaves, F., 2023. Uptake and adoption of the NHS App in England: an observational study.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British Journal of General Practice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. Topol, E., 2019. 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The Topol Review: Preparing the healthcare workforce to deliver the digital future.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London: NHS Health Education England.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https://www.voced.edu.au/content/ngv:100521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Char char="▪"/>
            </a:pPr>
            <a:r>
              <a:rPr lang="en-GB" sz="1400">
                <a:latin typeface="Arial"/>
                <a:ea typeface="Arial"/>
                <a:cs typeface="Arial"/>
                <a:sym typeface="Arial"/>
              </a:rPr>
              <a:t>Trane, K.,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Aasbrenn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K., Rønningen, M., Odden, S.,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Lexén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A. and </a:t>
            </a:r>
            <a:r>
              <a:rPr lang="en-GB" sz="1400" err="1">
                <a:latin typeface="Arial"/>
                <a:ea typeface="Arial"/>
                <a:cs typeface="Arial"/>
                <a:sym typeface="Arial"/>
              </a:rPr>
              <a:t>Landheim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 A., 2022. Integration of care in complex and fragmented service systems: experiences of staff in flexible assertive community treatment teams.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International Journal of Integrated Care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lang="en-GB" sz="1400" i="1">
                <a:latin typeface="Arial"/>
                <a:ea typeface="Arial"/>
                <a:cs typeface="Arial"/>
                <a:sym typeface="Arial"/>
              </a:rPr>
              <a:t>22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(2), p.17. </a:t>
            </a:r>
            <a:r>
              <a:rPr lang="en-GB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10"/>
              </a:rPr>
              <a:t>https://doi.org/10.5334/ijic.6011</a:t>
            </a:r>
            <a:r>
              <a:rPr lang="en-GB" sz="14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lvl="0" indent="-13970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</a:pPr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edical Design 16x9">
  <a:themeElements>
    <a:clrScheme name="Blue II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MedicalHealth">
      <a:dk1>
        <a:srgbClr val="000000"/>
      </a:dk1>
      <a:lt1>
        <a:srgbClr val="FFFFFF"/>
      </a:lt1>
      <a:dk2>
        <a:srgbClr val="656367"/>
      </a:dk2>
      <a:lt2>
        <a:srgbClr val="F2F2F2"/>
      </a:lt2>
      <a:accent1>
        <a:srgbClr val="B82D2F"/>
      </a:accent1>
      <a:accent2>
        <a:srgbClr val="333333"/>
      </a:accent2>
      <a:accent3>
        <a:srgbClr val="2B4A63"/>
      </a:accent3>
      <a:accent4>
        <a:srgbClr val="445E45"/>
      </a:accent4>
      <a:accent5>
        <a:srgbClr val="5A3A64"/>
      </a:accent5>
      <a:accent6>
        <a:srgbClr val="DB8526"/>
      </a:accent6>
      <a:hlink>
        <a:srgbClr val="164E6E"/>
      </a:hlink>
      <a:folHlink>
        <a:srgbClr val="667F6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14</Slides>
  <Notes>14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Medical Design 16x9</vt:lpstr>
      <vt:lpstr>Digital Innovation Presentation</vt:lpstr>
      <vt:lpstr>Introduction</vt:lpstr>
      <vt:lpstr>Overview of the innovation</vt:lpstr>
      <vt:lpstr>Digital Transformation &amp; Systems Thinking</vt:lpstr>
      <vt:lpstr>Impact on the Workforce</vt:lpstr>
      <vt:lpstr>Impact on Service Delivery</vt:lpstr>
      <vt:lpstr>Impact on Patients and Service Users</vt:lpstr>
      <vt:lpstr>Impact on Communities and Population Health</vt:lpstr>
      <vt:lpstr>Conclusion and recommendations</vt:lpstr>
      <vt:lpstr>The Future — Genomics, AI &amp; Integration</vt:lpstr>
      <vt:lpstr>References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revision>4</cp:revision>
  <dcterms:created xsi:type="dcterms:W3CDTF">2024-12-13T11:01:14Z</dcterms:created>
  <dcterms:modified xsi:type="dcterms:W3CDTF">2025-11-04T12:14:03Z</dcterms:modified>
</cp:coreProperties>
</file>