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851071-4086-4F40-81CD-0B1CE067ABDE}" v="2" dt="2021-12-20T08:44:22.2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0" d="100"/>
          <a:sy n="60" d="100"/>
        </p:scale>
        <p:origin x="90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C65ADC-32D0-4DAA-B9C8-EB3B077CDC7E}" type="datetimeFigureOut">
              <a:rPr lang="en-GB" smtClean="0"/>
              <a:t>20/12/2021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72FE4F-2658-4407-B657-E22EE435724F}" type="slidenum">
              <a:rPr lang="en-GB" smtClean="0"/>
              <a:t>‹#›</a:t>
            </a:fld>
            <a:endParaRPr lang="en-GB"/>
          </a:p>
        </p:txBody>
      </p:sp>
    </p:spTree>
    <p:extLst>
      <p:ext uri="{BB962C8B-B14F-4D97-AF65-F5344CB8AC3E}">
        <p14:creationId xmlns:p14="http://schemas.microsoft.com/office/powerpoint/2010/main" val="10828220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Introduction: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live in an age of innovation, where digital technology is providing solutions to problems before we’ve even realised, we needed them. We see it every day as we find new ways to travel, eat and shop.”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Lidington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Digital technology what is it and what does it mean?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Information is converted into the binary system, and with the impact of the digital technology and connectivity revolution. Digital technology has marked a rethink to how businesses, people, revenue streams use technology. Driven by changes in the customers rethinking their needs and expectations around collaboration, products, services, sustainability, environmental factors, carbon footprint, and communication. Through social media, networking, customer experiences, access to analytic data can all be innovated towards a virtual environment rather than the more traditional roles through non-digital procurement sales, marketing, and customer service.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Computer-generated surroundings have provided a total reconsideration of the way resources and work in any industry has been made possible to create a quicker and more accurate way for business to improve their performance and productivity. </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2</a:t>
            </a:fld>
            <a:endParaRPr lang="en-GB"/>
          </a:p>
        </p:txBody>
      </p:sp>
    </p:spTree>
    <p:extLst>
      <p:ext uri="{BB962C8B-B14F-4D97-AF65-F5344CB8AC3E}">
        <p14:creationId xmlns:p14="http://schemas.microsoft.com/office/powerpoint/2010/main" val="29200980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“E-Business (electronic business) is any process that a business organization conducts over a computer-mediated network. Business organizations include any for-profit, governmental, or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nonprofit</a:t>
            </a:r>
            <a:r>
              <a:rPr lang="en-GB" sz="1800" dirty="0">
                <a:effectLst/>
                <a:latin typeface="Calibri" panose="020F0502020204030204" pitchFamily="34" charset="0"/>
                <a:ea typeface="Calibri" panose="020F0502020204030204" pitchFamily="34" charset="0"/>
                <a:cs typeface="Times New Roman" panose="02020603050405020304" pitchFamily="18" charset="0"/>
              </a:rPr>
              <a:t> entity. Their processes include production-, customer-, and internal-or management-focused business processes.” (Gartner,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E-Business and its evolution of deploying an organisations business both internally and externally through technology. Due to the pandemic of the covid-19, businesses had to respond to new risks, new business models to be able to accelerate digital revolution to the business allowing them to survive. This has enabled a transitioning of it no longer being a luxury for business to become digital, but a survival strategy. This has enabled businesses workforce to deliver remote work from home for its employees. Along with the realigning companies from supply chain management through customer experiences. Within the technology becoming proactive the need to define and build new and old digital business models, encouraging a culture prioritising experimentation, and make use of technology and data to establish competitive advantages.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E-Commerce is the buying and selling of goods and services of any kind transmitting of funds or data via the internet between businesses, groups, individuals, and this is a vital part within a company that does all or mostly of its transactions via the internet. “Ecommerce operates in four major market segments and can be conducted over computers, tablets, smartphones, and other smart devices. Nearly every imaginable product and service is available through ecommerce transactions.”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Bloomenthal</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e-business strategy long-term with e-commerce will also enable businesses to manage its electronic communications internally and externally through consumers, suppliers, and stakeholders.</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3</a:t>
            </a:fld>
            <a:endParaRPr lang="en-GB"/>
          </a:p>
        </p:txBody>
      </p:sp>
    </p:spTree>
    <p:extLst>
      <p:ext uri="{BB962C8B-B14F-4D97-AF65-F5344CB8AC3E}">
        <p14:creationId xmlns:p14="http://schemas.microsoft.com/office/powerpoint/2010/main" val="2913062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“E-governance is about the use of information technology to raise the quality of the services governments deliver to citizens and businesses. It is hoped that it will also reinforce the connection between public officials and communities thereby leading to a stronger, more accountable and inclusive democracy.” (Europe, 2004). This can be defined as the usage of the government information and communication via the internet with digital technology. This provides the governments services of interaction and information within the businesses, the industries, and the people. With businesses and industries, it allows all functions to be transparent enabling all data available via the internet, empowering the people which enhances the social, environmental, and economic value between the people and the government. </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4</a:t>
            </a:fld>
            <a:endParaRPr lang="en-GB"/>
          </a:p>
        </p:txBody>
      </p:sp>
    </p:spTree>
    <p:extLst>
      <p:ext uri="{BB962C8B-B14F-4D97-AF65-F5344CB8AC3E}">
        <p14:creationId xmlns:p14="http://schemas.microsoft.com/office/powerpoint/2010/main" val="14977903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internet value chain allows businesses small or large to examine their activities and to find competitive opportunities to help provide resources to their advantage to keep their businesses ongoing and therefore it can generate a higher profit if used to their advantage. The activities supporting the value chain purchasing/buying, human resource management, technology development and the business infrastructure all gain data information to help with the strategies within the business concerned.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Michael E. Porter developed a value chain framework in a book he published in 1985. The goal being a set of 5 stages to enhance and create value that exceeds the cost of conducting the activity to enable to generate more of a higher profit. With the 5 stages of analysing: identify all value chain activities, calculate each value chain activity costs, look at what the customers perceive as value, consider your competitors value chain, decide on competitive advantage. “This model is used in industries for making strong strategies and structures. These forces are versatile and are strong enough to play a positive part in shaping markets and industries around the world. They are frequently used to measure the competition intensity, attractiveness, and profitability of an industry or market.” (Luis, 2021)</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5</a:t>
            </a:fld>
            <a:endParaRPr lang="en-GB"/>
          </a:p>
        </p:txBody>
      </p:sp>
    </p:spTree>
    <p:extLst>
      <p:ext uri="{BB962C8B-B14F-4D97-AF65-F5344CB8AC3E}">
        <p14:creationId xmlns:p14="http://schemas.microsoft.com/office/powerpoint/2010/main" val="3405328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management expert Peter Drucker, a business model answers the following questions, who is your customer, what does the customer value, and how do you deliver at an appropriate cost?”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Wigmore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 business model is like a business plan, this requires all factors to demonstrate the probability of a potential business, but the business model explains the elements that make a business successful. The benefits of a business model sustaining a focus on corporate goals, reviewing effective methods, and ensuring the two are consistent.  Representation of the business information is useful to share with customers and stakeholders with a mission or vision report being included, as the businesses sustainability and corporate culture have become progressively more important to be included in a business model.</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6</a:t>
            </a:fld>
            <a:endParaRPr lang="en-GB"/>
          </a:p>
        </p:txBody>
      </p:sp>
    </p:spTree>
    <p:extLst>
      <p:ext uri="{BB962C8B-B14F-4D97-AF65-F5344CB8AC3E}">
        <p14:creationId xmlns:p14="http://schemas.microsoft.com/office/powerpoint/2010/main" val="2782052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multisided platform business model is, basically, a service or product that connects two or more participant groups, playing a kind of intermediation role. Its value proposition is to enable this connection, making it easier for them to find and relate to each other.” (Pereira, 2021). “One big global success is Airbnb, which calls itself a “community marketplace.” It links travellers to rental properties, including many private homes.” (Brokaw, 2014). Airbnb have made possible for the host to list an available space and any other factors. The Traveller can search an available space and any other factors of interest to them. Airbnb take payment from traveller as well as a small commission, before sending to host. Airbnb also gain a small commission from host via the host advertisement and rent payment. Airbnb can also provide additional services and goods to the hosts and traveller with an example being a freelance photographer whom Airbnb pay and will then charge host and traveller with commission.</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was a tourist provider and after many years and making lots of mistakes came across Airbnb. Signed up and ready to find new guests which actually allowed her to learn more about the people staying and the risks involved. Offering guarantees on both parties whilst charging a very low commission. “The effects of peer-to-peer accommodation networks entering the hospitality sector have surpassed our wildest dreams. Peer-to-peer accommodation networks are pushing boundaries we did not know existed. Peer-to-peer accommodation networks push boundaries because they are different. Different from other accommodation providers. Different from other online travel agents.”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7</a:t>
            </a:fld>
            <a:endParaRPr lang="en-GB"/>
          </a:p>
        </p:txBody>
      </p:sp>
    </p:spTree>
    <p:extLst>
      <p:ext uri="{BB962C8B-B14F-4D97-AF65-F5344CB8AC3E}">
        <p14:creationId xmlns:p14="http://schemas.microsoft.com/office/powerpoint/2010/main" val="23626809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is an online marketplace connecting travellers with local hosts. On one side, the platform enables people to list their available space and earn extra income in the form of rent. On the other, Airbnb enables travellers to book unique homestays from local hosts, saving them money and giving them a chance to interact with locals. Catering to the on-demand travel industry, Airbnb is present in over 190 countries across the world.” (Singla, 2017).</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collaborative economy it’s not the idea of sharing that’s new…What’s different now is the introduction of technology into the concept.”-</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H.O.Maycotte</a:t>
            </a:r>
            <a:r>
              <a:rPr lang="en-GB" sz="1800" dirty="0">
                <a:effectLst/>
                <a:latin typeface="Calibri" panose="020F0502020204030204" pitchFamily="34" charset="0"/>
                <a:ea typeface="Calibri" panose="020F0502020204030204" pitchFamily="34" charset="0"/>
                <a:cs typeface="Times New Roman" panose="02020603050405020304" pitchFamily="18" charset="0"/>
              </a:rPr>
              <a:t>, Umbel” (Rubicon, 2015). ““The success of Uber, Airbnb and TaskRabbit isn’t a fad – it’s a new way of doing business,” PwC said.” (Gupta, 2016).</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“Hosts prefer listing their spaces on platforms accessed by many guests. And guests prefer searching for accommodation on platforms containing a larger number wide variety of accommodation options across many geographical locations.”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Hajibab</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Airbnb who are “in simple words, multisided platforms’ value proposition is to be the matchmaker. They don’t produce the content or the products, and they don’t offer the service themselves. To play this role as intermediate, the platforms need to be relevant.” (Pereira, Multisided platform business model, 2021). Airbnb simply connect hosts and travellers together, while allowing other services and products to interact with hosts and travellers via their platform from all over the world. With the rapid development of the Airbnb peer-to-peer accommodation allowing short term bookings through their commercial platform have gained a mass of hosts and guests required to accomplish a successful multi-sided platform business. This has been achieved even though certain objectives that have been placed before them over the time off the launching of Airbnb. A few examples being public outrage, or facing accusations over avoiding short-term rental regulations, travellers’ disabilities. Airbnb managed to overcome these pressures as well as many more cultivating a sharing-economy through facilitating access to distinctive spaces and the local culture. “I get a lot off information about guests. I can see how they present themselves and I have read how previous hosts have assessed their behaviour as a guest. This is extremely important to me because the house we are renting out is our family’s home.”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Trust is the main issue and focusing on making what people want with a sense of belonging through community story-sharing. “By providing host protection insurance, as well as a rating and review system, the platform builds trust within the community of users and lowers transaction costs. Profiles and user reviews help to create reputation and trust among participants of the marketplace.” (Toolbox,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“Airbnb is more family and group travel-friendly compared to hotels. In addition, the platform offers better non-urban location listings versus hotels. Airbnb also gains favour from travellers looking for extended stays.”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Tatevosian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 </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8</a:t>
            </a:fld>
            <a:endParaRPr lang="en-GB"/>
          </a:p>
        </p:txBody>
      </p:sp>
    </p:spTree>
    <p:extLst>
      <p:ext uri="{BB962C8B-B14F-4D97-AF65-F5344CB8AC3E}">
        <p14:creationId xmlns:p14="http://schemas.microsoft.com/office/powerpoint/2010/main" val="2027177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of the distinctive elements are support group forums these enable hosts to meet and share experiences while helping one another. It has been created around particular problematic guests, new available products, and environmental issues of sustainability. “To date there is no publicly available Airbnb help desk phone number for hosts or guests to call if they have a problem. Forums have therefore become crucial for hosts being able to resolve issues and share information.” (Hardy, 2017). This had provided the hosts and guests to also combine into a closed Facebook forum this has become a forum with heating discussions towards passion as well as rage towards Airbnb. The passion off being able to meet new and exciting people especially for the hosts who live alone and rent an available space. The opportunity to be able to socialise with people from different countries. For an entrepreneurial point of view, they will thrive on the financial side a lot more and use the profit from their rented available space to build upon. One of the main hates is not being able to contact Airbnb directly. “If hosts have a problem with their listing or with a guest, they cannot simply call Airbnb. Rather they must either message Airbnb via Twitter or use the Help Centre on the Airbnb app.” (Hardy, 2017). Airbnb regularly update the hosts with updates and alerts about new support services via email. The time frame off 24 hours to confirm a booking with some hosts this also causes upset and rage as they feel it isn’t long enough. The residents that live locally to hosts are worried about the effects off the availability of long-term rental properties within their communities.</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9</a:t>
            </a:fld>
            <a:endParaRPr lang="en-GB"/>
          </a:p>
        </p:txBody>
      </p:sp>
    </p:spTree>
    <p:extLst>
      <p:ext uri="{BB962C8B-B14F-4D97-AF65-F5344CB8AC3E}">
        <p14:creationId xmlns:p14="http://schemas.microsoft.com/office/powerpoint/2010/main" val="27699767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the covid-19 and lockdown bringing more and more people online to gain access to services and products, and to be able to communicate. As more and more valuable companies globally use three-sided platform models allowing different groups to interact and transact. This shifting the way traditional businesses used to work. With the main power within industries moving towards ecosystems it will become more important for businesses and entrepreneurs to understand these platforms and to establish a place inside the ecosystem industry. The new digital platforms and ecosystems models require businesses to learn new ways off creating strategies on how to deal with customers, stakeholders, and competitors. This is allowing a whole new ecosystem industry being developed permitting the merging businesses and customers together to create a meaningful impact of services, goods and consumers orchestrating the interactions making the system more efficient. The digital industry business model and ecosystem are also permitting small entrepreneurs to join in the digital global trade as there is no need to invest in their own supply chain, using and adopting the digital business model to their advantage by being able to focus towards reaching the consumers wanting to be reached in the sector of the businesses choice. “Online platforms have the advantage of being able to create value on an exceptional level by harnessing the network effect of the internet.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Moazed</a:t>
            </a:r>
            <a:r>
              <a:rPr lang="en-GB" sz="1800" dirty="0">
                <a:effectLst/>
                <a:latin typeface="Calibri" panose="020F0502020204030204" pitchFamily="34" charset="0"/>
                <a:ea typeface="Calibri" panose="020F0502020204030204" pitchFamily="34" charset="0"/>
                <a:cs typeface="Times New Roman" panose="02020603050405020304" pitchFamily="18" charset="0"/>
              </a:rPr>
              <a:t> notes that, unlike linear business models, platforms do not own the means off production but instead the means off connection.”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Hoyles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participate in ecosystems, traditional companies must often change the way they think about customers. Instead of limiting themselves to services within their historical industry borders, they may venture beyond in an effort to serve customers from one end of the customers journey to the other.” (Violet Chung, 2020). Innovative methods off digitally supported communications and data connections have given rise to new pioneering and disruptive platform-based business models. Airbnb created a platform that acts as agents, substituting dyadic exchanges among market players. “Digital multi-sided platforms are enabling different groups of participants not only to exchange information, goods, and social content, but also create new services, business models and markets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Eissenmann</a:t>
            </a:r>
            <a:r>
              <a:rPr lang="en-GB" sz="1800" dirty="0">
                <a:effectLst/>
                <a:latin typeface="Calibri" panose="020F0502020204030204" pitchFamily="34" charset="0"/>
                <a:ea typeface="Calibri" panose="020F0502020204030204" pitchFamily="34" charset="0"/>
                <a:cs typeface="Times New Roman" panose="02020603050405020304" pitchFamily="18" charset="0"/>
              </a:rPr>
              <a:t> et al. 2006; Parker and Van Alstyne 2012).” (Martin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Poniatowski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2021).</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10</a:t>
            </a:fld>
            <a:endParaRPr lang="en-GB"/>
          </a:p>
        </p:txBody>
      </p:sp>
    </p:spTree>
    <p:extLst>
      <p:ext uri="{BB962C8B-B14F-4D97-AF65-F5344CB8AC3E}">
        <p14:creationId xmlns:p14="http://schemas.microsoft.com/office/powerpoint/2010/main" val="6457654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Bloomenthal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(2021, September 16).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Electronic Commerce (Ecommerce)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investopedia</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https://www.investopedia.com/terms/e/ecommerce.asp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Brokaw, L. (2014, May 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to win with a multisided platform 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MITSloan</a:t>
            </a:r>
            <a:r>
              <a:rPr lang="en-US" sz="1800" dirty="0">
                <a:effectLst/>
                <a:latin typeface="Calibri" panose="020F0502020204030204" pitchFamily="34" charset="0"/>
                <a:ea typeface="Calibri" panose="020F0502020204030204" pitchFamily="34" charset="0"/>
                <a:cs typeface="Times New Roman" panose="02020603050405020304" pitchFamily="18" charset="0"/>
              </a:rPr>
              <a:t> Management Review: https://sloanreview.mit.edu/article/how-to-win-with-a-multisided-platform-business-model/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S. (2017).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Netwoks</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Goodfellow Publishers Limited.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Europe, C. o. (2004).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Council of Europe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coe.int: https://www.coe.int/t/dgap/democracy/Activities/GGIS/E-governance/Default_en.asp#:~:text=E%2Dgovernance%20is%20about%20the,more%20accountable%20and%20inclusive%20democracy.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Gartner.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Gartner Glossary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Gartner: https://www.gartner.com/en/information-technology/glossary/e-business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Gupta, V. (2016,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Febuary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12).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Sharing Economy and logistics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Linkedin</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https://www.linkedin.com/pulse/sharing-economy-logistics-vaibhav-gupta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Hajibab</a:t>
            </a:r>
            <a:r>
              <a:rPr lang="en-US" sz="1800" dirty="0">
                <a:effectLst/>
                <a:latin typeface="Calibri" panose="020F0502020204030204" pitchFamily="34" charset="0"/>
                <a:ea typeface="Calibri" panose="020F0502020204030204" pitchFamily="34" charset="0"/>
                <a:cs typeface="Times New Roman" panose="02020603050405020304" pitchFamily="18" charset="0"/>
              </a:rPr>
              <a:t>, H. a. (2017). Airbnb and its competitors.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pp63-76). Oxford: Goodfellow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US" sz="1800" dirty="0">
                <a:effectLst/>
                <a:latin typeface="Calibri" panose="020F0502020204030204" pitchFamily="34" charset="0"/>
                <a:ea typeface="Calibri" panose="020F0502020204030204" pitchFamily="34" charset="0"/>
                <a:cs typeface="Times New Roman" panose="02020603050405020304" pitchFamily="18" charset="0"/>
              </a:rPr>
              <a:t>, H. a. (2017). Airbnb and its competitors.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63-76). Oxford: Goodfellow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Hardy, A. a. (2017). Networks and Hosts: a love hate relationship.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bounderies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182-193). Oxford: Goodfellows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Hoyles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J. (2021, May 26).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Navigating the platform economy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Forbes: https://www.forbes.com/sites/forbestechcouncil/2021/05/26/navigating-the-platform-economy/?sh=270654177af1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JD. (2021, May 13).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Best ecosystem restoration slogans, quotes, messages, images poster World Environment Day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https://www.safeworldhse.com/2021/05/best-ecosystem-restoration-slogans.html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Lidington</a:t>
            </a:r>
            <a:r>
              <a:rPr lang="en-US" sz="1800" dirty="0">
                <a:effectLst/>
                <a:latin typeface="Calibri" panose="020F0502020204030204" pitchFamily="34" charset="0"/>
                <a:ea typeface="Calibri" panose="020F0502020204030204" pitchFamily="34" charset="0"/>
                <a:cs typeface="Times New Roman" panose="02020603050405020304" pitchFamily="18" charset="0"/>
              </a:rPr>
              <a:t>, D.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Brainy Quote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Brainy Quote: https://www.brainyquote.com/quotes/david_lidington_1121677?src=t_digital_technology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Luis, L. (2021, March 12).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Michael Porter's Five Force Model Analysis in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Infograsps</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https://infograsps.com/michael-porters-five-forces-model-analysis-in-2021/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Martin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Poniatowski</a:t>
            </a:r>
            <a:r>
              <a:rPr lang="en-US" sz="1800" dirty="0">
                <a:effectLst/>
                <a:latin typeface="Calibri" panose="020F0502020204030204" pitchFamily="34" charset="0"/>
                <a:ea typeface="Calibri" panose="020F0502020204030204" pitchFamily="34" charset="0"/>
                <a:cs typeface="Times New Roman" panose="02020603050405020304" pitchFamily="18" charset="0"/>
              </a:rPr>
              <a:t>, H. L.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Three layers of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abstractio</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 conceptual framework for theorizing digital multi-sided platforms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Springer link: https://link.springer.com/article/10.1007/s10257-021-00513-8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11</a:t>
            </a:fld>
            <a:endParaRPr lang="en-GB"/>
          </a:p>
        </p:txBody>
      </p:sp>
    </p:spTree>
    <p:extLst>
      <p:ext uri="{BB962C8B-B14F-4D97-AF65-F5344CB8AC3E}">
        <p14:creationId xmlns:p14="http://schemas.microsoft.com/office/powerpoint/2010/main" val="39913345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Bloomenthal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(2021, September 16).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Electronic Commerce (Ecommerce)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investopedia</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https://www.investopedia.com/terms/e/ecommerce.asp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Brokaw, L. (2014, May 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to win with a multisided platform 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MITSloan</a:t>
            </a:r>
            <a:r>
              <a:rPr lang="en-US" sz="1800" dirty="0">
                <a:effectLst/>
                <a:latin typeface="Calibri" panose="020F0502020204030204" pitchFamily="34" charset="0"/>
                <a:ea typeface="Calibri" panose="020F0502020204030204" pitchFamily="34" charset="0"/>
                <a:cs typeface="Times New Roman" panose="02020603050405020304" pitchFamily="18" charset="0"/>
              </a:rPr>
              <a:t> Management Review: https://sloanreview.mit.edu/article/how-to-win-with-a-multisided-platform-business-model/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S. (2017).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Netwoks</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Goodfellow Publishers Limited.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Europe, C. o. (2004).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Council of Europe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coe.int: https://www.coe.int/t/dgap/democracy/Activities/GGIS/E-governance/Default_en.asp#:~:text=E%2Dgovernance%20is%20about%20the,more%20accountable%20and%20inclusive%20democracy.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Gartner.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Gartner Glossary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Gartner: https://www.gartner.com/en/information-technology/glossary/e-business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Gupta, V. (2016,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Febuary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12).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Sharing Economy and logistics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Linkedin</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https://www.linkedin.com/pulse/sharing-economy-logistics-vaibhav-gupta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Hajibab</a:t>
            </a:r>
            <a:r>
              <a:rPr lang="en-US" sz="1800" dirty="0">
                <a:effectLst/>
                <a:latin typeface="Calibri" panose="020F0502020204030204" pitchFamily="34" charset="0"/>
                <a:ea typeface="Calibri" panose="020F0502020204030204" pitchFamily="34" charset="0"/>
                <a:cs typeface="Times New Roman" panose="02020603050405020304" pitchFamily="18" charset="0"/>
              </a:rPr>
              <a:t>, H. a. (2017). Airbnb and its competitors.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pp63-76). Oxford: Goodfellow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US" sz="1800" dirty="0">
                <a:effectLst/>
                <a:latin typeface="Calibri" panose="020F0502020204030204" pitchFamily="34" charset="0"/>
                <a:ea typeface="Calibri" panose="020F0502020204030204" pitchFamily="34" charset="0"/>
                <a:cs typeface="Times New Roman" panose="02020603050405020304" pitchFamily="18" charset="0"/>
              </a:rPr>
              <a:t>, H. a. (2017). Airbnb and its competitors.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63-76). Oxford: Goodfellow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Hardy, A. a. (2017). Networks and Hosts: a love hate relationship.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bounderies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182-193). Oxford: Goodfellows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Hoyles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J. (2021, May 26).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Navigating the platform economy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Forbes: https://www.forbes.com/sites/forbestechcouncil/2021/05/26/navigating-the-platform-economy/?sh=270654177af1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JD. (2021, May 13).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Best ecosystem restoration slogans, quotes, messages, images poster World Environment Day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https://www.safeworldhse.com/2021/05/best-ecosystem-restoration-slogans.html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Lidington</a:t>
            </a:r>
            <a:r>
              <a:rPr lang="en-US" sz="1800" dirty="0">
                <a:effectLst/>
                <a:latin typeface="Calibri" panose="020F0502020204030204" pitchFamily="34" charset="0"/>
                <a:ea typeface="Calibri" panose="020F0502020204030204" pitchFamily="34" charset="0"/>
                <a:cs typeface="Times New Roman" panose="02020603050405020304" pitchFamily="18" charset="0"/>
              </a:rPr>
              <a:t>, D.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Brainy Quote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Brainy Quote: https://www.brainyquote.com/quotes/david_lidington_1121677?src=t_digital_technology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Luis, L. (2021, March 12).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Michael Porter's Five Force Model Analysis in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Infograsps</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https://infograsps.com/michael-porters-five-forces-model-analysis-in-2021/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Martin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Poniatowski</a:t>
            </a:r>
            <a:r>
              <a:rPr lang="en-US" sz="1800" dirty="0">
                <a:effectLst/>
                <a:latin typeface="Calibri" panose="020F0502020204030204" pitchFamily="34" charset="0"/>
                <a:ea typeface="Calibri" panose="020F0502020204030204" pitchFamily="34" charset="0"/>
                <a:cs typeface="Times New Roman" panose="02020603050405020304" pitchFamily="18" charset="0"/>
              </a:rPr>
              <a:t>, H. L.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Three layers of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abstractio</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 conceptual framework for theorizing digital multi-sided platforms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Springer link: https://link.springer.com/article/10.1007/s10257-021-00513-8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Pereira, D. (2021,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january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Multisided platform 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the business model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analyist</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https://businessmodelanalyst.com/multisided-platform-business-model/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Pereira, D. (2021,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january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Multisided Platform 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The Business Model Analyst: https://businessmodelanalyst.com/multisided-platform-business-model/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Rubicon, I. c. (2015, December 11).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Sharing Economy: A New Way of Doing Business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K@W: https://knowledge.wharton.upenn.edu/article/the-sharing-economy-a-new-way-of-doing-business/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Singla, S. (2017, June 29).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Airbnb Works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Jungleworks</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https://jungleworks.com/airbnb-business-model-revenue-insights/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Tatevosian</a:t>
            </a:r>
            <a:r>
              <a:rPr lang="en-US" sz="1800" dirty="0">
                <a:effectLst/>
                <a:latin typeface="Calibri" panose="020F0502020204030204" pitchFamily="34" charset="0"/>
                <a:ea typeface="Calibri" panose="020F0502020204030204" pitchFamily="34" charset="0"/>
                <a:cs typeface="Times New Roman" panose="02020603050405020304" pitchFamily="18" charset="0"/>
              </a:rPr>
              <a:t>, P. (2021, August 17).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Holds Over Hotels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The Motley Fool: https://www.fool.com/investing/2021/08/17/3-competitive-advantage-airbnb-holds-over-hotels/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Toolbox.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Business Model Toolbox</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bmtoolbox</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https://bmtoolbox.net/stories/airbnb/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Violet Chung, M. D. (2020, September 11).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Ecosystem 2.0: Climbing to the next level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McKinsey Digital: https://www.mckinsey.com/business-functions/mckinsey-digital/our-insights/ecosystem-2-point-0-climbing-to-the-next-level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Wigmore</a:t>
            </a:r>
            <a:r>
              <a:rPr lang="en-US" sz="1800" dirty="0">
                <a:effectLst/>
                <a:latin typeface="Calibri" panose="020F0502020204030204" pitchFamily="34" charset="0"/>
                <a:ea typeface="Calibri" panose="020F0502020204030204" pitchFamily="34" charset="0"/>
                <a:cs typeface="Times New Roman" panose="02020603050405020304" pitchFamily="18" charset="0"/>
              </a:rPr>
              <a:t>, I.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infograsps</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https://infograsps.com/michael-porters-five-forces-model-analysis-in-2021/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Bloomenthal</a:t>
            </a:r>
            <a:r>
              <a:rPr lang="en-US" sz="1800" dirty="0">
                <a:effectLst/>
                <a:latin typeface="Calibri" panose="020F0502020204030204" pitchFamily="34" charset="0"/>
                <a:ea typeface="Calibri" panose="020F0502020204030204" pitchFamily="34" charset="0"/>
                <a:cs typeface="Times New Roman" panose="02020603050405020304" pitchFamily="18" charset="0"/>
              </a:rPr>
              <a:t>, A. (2021, September 16).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Electronic Commerce (Ecommerce)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investopedia</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https://www.investopedia.com/terms/e/ecommerce.asp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Brokaw, L. (2014, May 20).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to win with a multisided platform 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MITSloan</a:t>
            </a:r>
            <a:r>
              <a:rPr lang="en-US" sz="1800" dirty="0">
                <a:effectLst/>
                <a:latin typeface="Calibri" panose="020F0502020204030204" pitchFamily="34" charset="0"/>
                <a:ea typeface="Calibri" panose="020F0502020204030204" pitchFamily="34" charset="0"/>
                <a:cs typeface="Times New Roman" panose="02020603050405020304" pitchFamily="18" charset="0"/>
              </a:rPr>
              <a:t> Management Review: https://sloanreview.mit.edu/article/how-to-win-with-a-multisided-platform-business-model/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S. (2017).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Netwoks</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Goodfellow Publishers Limited.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Europe, C. o. (2004).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Council of Europe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coe.int: https://www.coe.int/t/dgap/democracy/Activities/GGIS/E-governance/Default_en.asp#:~:text=E%2Dgovernance%20is%20about%20the,more%20accountable%20and%20inclusive%20democracy.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Gartner.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Gartner Glossary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Gartner: https://www.gartner.com/en/information-technology/glossary/e-business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Gupta, V. (2016,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Febuary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12).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Sharing Economy and logistics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Linkedin</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https://www.linkedin.com/pulse/sharing-economy-logistics-vaibhav-gupta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Hajibab</a:t>
            </a:r>
            <a:r>
              <a:rPr lang="en-US" sz="1800" dirty="0">
                <a:effectLst/>
                <a:latin typeface="Calibri" panose="020F0502020204030204" pitchFamily="34" charset="0"/>
                <a:ea typeface="Calibri" panose="020F0502020204030204" pitchFamily="34" charset="0"/>
                <a:cs typeface="Times New Roman" panose="02020603050405020304" pitchFamily="18" charset="0"/>
              </a:rPr>
              <a:t>, H. a. (2017). Airbnb and its competitors.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pp63-76). Oxford: Goodfellow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Hajibaba</a:t>
            </a:r>
            <a:r>
              <a:rPr lang="en-US" sz="1800" dirty="0">
                <a:effectLst/>
                <a:latin typeface="Calibri" panose="020F0502020204030204" pitchFamily="34" charset="0"/>
                <a:ea typeface="Calibri" panose="020F0502020204030204" pitchFamily="34" charset="0"/>
                <a:cs typeface="Times New Roman" panose="02020603050405020304" pitchFamily="18" charset="0"/>
              </a:rPr>
              <a:t>, H. a. (2017). Airbnb and its competitors.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boundaries,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63-76). Oxford: Goodfellow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Hardy, A. a. (2017). Networks and Hosts: a love hate relationship. In 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Dolnicar</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Peer-To-peer Accommodation Networks pushing the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bounderies</a:t>
            </a:r>
            <a:r>
              <a:rPr lang="en-US" sz="1800" dirty="0">
                <a:effectLst/>
                <a:latin typeface="Calibri" panose="020F0502020204030204" pitchFamily="34" charset="0"/>
                <a:ea typeface="Calibri" panose="020F0502020204030204" pitchFamily="34" charset="0"/>
                <a:cs typeface="Times New Roman" panose="02020603050405020304" pitchFamily="18" charset="0"/>
              </a:rPr>
              <a:t> (pp. 182-193). Oxford: Goodfellows Publishers.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Hoyles</a:t>
            </a:r>
            <a:r>
              <a:rPr lang="en-US" sz="1800" dirty="0">
                <a:effectLst/>
                <a:latin typeface="Calibri" panose="020F0502020204030204" pitchFamily="34" charset="0"/>
                <a:ea typeface="Calibri" panose="020F0502020204030204" pitchFamily="34" charset="0"/>
                <a:cs typeface="Times New Roman" panose="02020603050405020304" pitchFamily="18" charset="0"/>
              </a:rPr>
              <a:t>, J. (2021, May 26).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Navigating the platform economy</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Forbes: https://www.forbes.com/sites/forbestechcouncil/2021/05/26/navigating-the-platform-economy/?sh=270654177af1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JD. (2021, May 13).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Best ecosystem restoration slogans, quotes, messages, images poster World Environment Day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https://www.safeworldhse.com/2021/05/best-ecosystem-restoration-slogans.html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Lidington</a:t>
            </a:r>
            <a:r>
              <a:rPr lang="en-US" sz="1800" dirty="0">
                <a:effectLst/>
                <a:latin typeface="Calibri" panose="020F0502020204030204" pitchFamily="34" charset="0"/>
                <a:ea typeface="Calibri" panose="020F0502020204030204" pitchFamily="34" charset="0"/>
                <a:cs typeface="Times New Roman" panose="02020603050405020304" pitchFamily="18" charset="0"/>
              </a:rPr>
              <a:t>, D.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Brainy Quote</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Brainy Quote: https://www.brainyquote.com/quotes/david_lidington_1121677?src=t_digital_technology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Luis, L. (2021, March 12).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Michael Porter's Five Force Model Analysis in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Infograsps</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https://infograsps.com/michael-porters-five-forces-model-analysis-in-2021/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Martin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Poniatowski</a:t>
            </a:r>
            <a:r>
              <a:rPr lang="en-US" sz="1800" dirty="0">
                <a:effectLst/>
                <a:latin typeface="Calibri" panose="020F0502020204030204" pitchFamily="34" charset="0"/>
                <a:ea typeface="Calibri" panose="020F0502020204030204" pitchFamily="34" charset="0"/>
                <a:cs typeface="Times New Roman" panose="02020603050405020304" pitchFamily="18" charset="0"/>
              </a:rPr>
              <a:t>, H. L.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Three layers of </a:t>
            </a:r>
            <a:r>
              <a:rPr lang="en-US" sz="1800" i="1" dirty="0" err="1">
                <a:effectLst/>
                <a:latin typeface="Calibri" panose="020F0502020204030204" pitchFamily="34" charset="0"/>
                <a:ea typeface="Calibri" panose="020F0502020204030204" pitchFamily="34" charset="0"/>
                <a:cs typeface="Times New Roman" panose="02020603050405020304" pitchFamily="18" charset="0"/>
              </a:rPr>
              <a:t>abstractio</a:t>
            </a:r>
            <a:r>
              <a:rPr lang="en-US" sz="1800" i="1" dirty="0">
                <a:effectLst/>
                <a:latin typeface="Calibri" panose="020F0502020204030204" pitchFamily="34" charset="0"/>
                <a:ea typeface="Calibri" panose="020F0502020204030204" pitchFamily="34" charset="0"/>
                <a:cs typeface="Times New Roman" panose="02020603050405020304" pitchFamily="18" charset="0"/>
              </a:rPr>
              <a:t>: a conceptual framework for theorizing digital multi-sided platforms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Springer link: https://link.springer.com/article/10.1007/s10257-021-00513-8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Pereira, D. (2021,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january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Multisided platform 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the business model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analyist</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https://businessmodelanalyst.com/multisided-platform-business-model/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Pereira, D. (2021,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january</a:t>
            </a:r>
            <a:r>
              <a:rPr lang="en-US" sz="1800" dirty="0">
                <a:effectLst/>
                <a:latin typeface="Calibri" panose="020F0502020204030204" pitchFamily="34" charset="0"/>
                <a:ea typeface="Calibri" panose="020F0502020204030204" pitchFamily="34" charset="0"/>
                <a:cs typeface="Times New Roman" panose="02020603050405020304" pitchFamily="18" charset="0"/>
              </a:rPr>
              <a:t> 6).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Multisided Platform 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The Business Model Analyst: https://businessmodelanalyst.com/multisided-platform-business-model/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Rubicon, I. c. (2015, December 11).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The Sharing Economy: A New Way of Doing Business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K@W: https://knowledge.wharton.upenn.edu/article/the-sharing-economy-a-new-way-of-doing-business/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Singla, S. (2017, June 29).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How Airbnb Works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Jungleworks</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https://jungleworks.com/airbnb-business-model-revenue-insights/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Tatevosian</a:t>
            </a:r>
            <a:r>
              <a:rPr lang="en-US" sz="1800" dirty="0">
                <a:effectLst/>
                <a:latin typeface="Calibri" panose="020F0502020204030204" pitchFamily="34" charset="0"/>
                <a:ea typeface="Calibri" panose="020F0502020204030204" pitchFamily="34" charset="0"/>
                <a:cs typeface="Times New Roman" panose="02020603050405020304" pitchFamily="18" charset="0"/>
              </a:rPr>
              <a:t>, P. (2021, August 17).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Holds Over Hotels</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The Motley Fool: https://www.fool.com/investing/2021/08/17/3-competitive-advantage-airbnb-holds-over-hotels/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Toolbox.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Business Model Toolbox</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bmtoolbox</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https://bmtoolbox.net/stories/airbnb/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Violet Chung, M. D. (2020, September 11).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Ecosystem 2.0: Climbing to the next level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McKinsey Digital: https://www.mckinsey.com/business-functions/mckinsey-digital/our-insights/ecosystem-2-point-0-climbing-to-the-next-level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dirty="0" err="1">
                <a:effectLst/>
                <a:latin typeface="Calibri" panose="020F0502020204030204" pitchFamily="34" charset="0"/>
                <a:ea typeface="Calibri" panose="020F0502020204030204" pitchFamily="34" charset="0"/>
                <a:cs typeface="Times New Roman" panose="02020603050405020304" pitchFamily="18" charset="0"/>
              </a:rPr>
              <a:t>Wigmore</a:t>
            </a:r>
            <a:r>
              <a:rPr lang="en-US" sz="1800" dirty="0">
                <a:effectLst/>
                <a:latin typeface="Calibri" panose="020F0502020204030204" pitchFamily="34" charset="0"/>
                <a:ea typeface="Calibri" panose="020F0502020204030204" pitchFamily="34" charset="0"/>
                <a:cs typeface="Times New Roman" panose="02020603050405020304" pitchFamily="18" charset="0"/>
              </a:rPr>
              <a:t>, I. (2021). </a:t>
            </a:r>
            <a:r>
              <a:rPr lang="en-US" sz="1800" i="1" dirty="0">
                <a:effectLst/>
                <a:latin typeface="Calibri" panose="020F0502020204030204" pitchFamily="34" charset="0"/>
                <a:ea typeface="Calibri" panose="020F0502020204030204" pitchFamily="34" charset="0"/>
                <a:cs typeface="Times New Roman" panose="02020603050405020304" pitchFamily="18" charset="0"/>
              </a:rPr>
              <a:t>business model</a:t>
            </a:r>
            <a:r>
              <a:rPr lang="en-US" sz="18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infograsps</a:t>
            </a:r>
            <a:r>
              <a:rPr lang="en-US" sz="1800" dirty="0">
                <a:effectLst/>
                <a:latin typeface="Calibri" panose="020F0502020204030204" pitchFamily="34" charset="0"/>
                <a:ea typeface="Calibri" panose="020F0502020204030204" pitchFamily="34" charset="0"/>
                <a:cs typeface="Times New Roman" panose="02020603050405020304" pitchFamily="18" charset="0"/>
              </a:rPr>
              <a:t>: https://infograsps.com/michael-porters-five-forces-model-analysis-in-2021/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BD72FE4F-2658-4407-B657-E22EE435724F}" type="slidenum">
              <a:rPr lang="en-GB" smtClean="0"/>
              <a:t>12</a:t>
            </a:fld>
            <a:endParaRPr lang="en-GB"/>
          </a:p>
        </p:txBody>
      </p:sp>
    </p:spTree>
    <p:extLst>
      <p:ext uri="{BB962C8B-B14F-4D97-AF65-F5344CB8AC3E}">
        <p14:creationId xmlns:p14="http://schemas.microsoft.com/office/powerpoint/2010/main" val="1986362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708117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123873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2984581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910988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5895859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913405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579413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264360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53435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6566373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12/20/2021</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796639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12/20/2021</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11107765"/>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2" r:id="rId6"/>
    <p:sldLayoutId id="2147483738" r:id="rId7"/>
    <p:sldLayoutId id="2147483739" r:id="rId8"/>
    <p:sldLayoutId id="2147483740" r:id="rId9"/>
    <p:sldLayoutId id="2147483741" r:id="rId10"/>
    <p:sldLayoutId id="2147483743"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6.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54">
            <a:extLst>
              <a:ext uri="{FF2B5EF4-FFF2-40B4-BE49-F238E27FC236}">
                <a16:creationId xmlns:a16="http://schemas.microsoft.com/office/drawing/2014/main" id="{DF0CAD46-2E46-44EB-A063-C05881768C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phere of mesh and nodes">
            <a:extLst>
              <a:ext uri="{FF2B5EF4-FFF2-40B4-BE49-F238E27FC236}">
                <a16:creationId xmlns:a16="http://schemas.microsoft.com/office/drawing/2014/main" id="{FB84CBE1-515F-429E-8A42-03443CF87E59}"/>
              </a:ext>
            </a:extLst>
          </p:cNvPr>
          <p:cNvPicPr>
            <a:picLocks noChangeAspect="1"/>
          </p:cNvPicPr>
          <p:nvPr/>
        </p:nvPicPr>
        <p:blipFill rotWithShape="1">
          <a:blip r:embed="rId4"/>
          <a:srcRect t="1430" b="23570"/>
          <a:stretch/>
        </p:blipFill>
        <p:spPr>
          <a:xfrm>
            <a:off x="20" y="10"/>
            <a:ext cx="12191980" cy="6857989"/>
          </a:xfrm>
          <a:prstGeom prst="rect">
            <a:avLst/>
          </a:prstGeom>
        </p:spPr>
      </p:pic>
      <p:sp>
        <p:nvSpPr>
          <p:cNvPr id="65" name="Rectangle 56">
            <a:extLst>
              <a:ext uri="{FF2B5EF4-FFF2-40B4-BE49-F238E27FC236}">
                <a16:creationId xmlns:a16="http://schemas.microsoft.com/office/drawing/2014/main" id="{0FDFF237-4369-41A3-9CE4-CD1A68139E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49553"/>
            <a:ext cx="12191999" cy="5320052"/>
          </a:xfrm>
          <a:prstGeom prst="rect">
            <a:avLst/>
          </a:prstGeom>
          <a:gradFill flip="none" rotWithShape="1">
            <a:gsLst>
              <a:gs pos="0">
                <a:srgbClr val="000000">
                  <a:alpha val="0"/>
                </a:srgbClr>
              </a:gs>
              <a:gs pos="47000">
                <a:srgbClr val="000000">
                  <a:alpha val="41000"/>
                </a:srgbClr>
              </a:gs>
              <a:gs pos="81000">
                <a:srgbClr val="000000">
                  <a:alpha val="56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66745F-DFED-4AE8-A76B-DE74392D4ED8}"/>
              </a:ext>
            </a:extLst>
          </p:cNvPr>
          <p:cNvSpPr>
            <a:spLocks noGrp="1"/>
          </p:cNvSpPr>
          <p:nvPr>
            <p:ph type="ctrTitle"/>
          </p:nvPr>
        </p:nvSpPr>
        <p:spPr>
          <a:xfrm>
            <a:off x="2076091" y="2633933"/>
            <a:ext cx="8039818" cy="1643572"/>
          </a:xfrm>
        </p:spPr>
        <p:txBody>
          <a:bodyPr>
            <a:normAutofit/>
          </a:bodyPr>
          <a:lstStyle/>
          <a:p>
            <a:pPr>
              <a:lnSpc>
                <a:spcPct val="100000"/>
              </a:lnSpc>
            </a:pPr>
            <a:r>
              <a:rPr lang="en-GB" sz="2000">
                <a:solidFill>
                  <a:srgbClr val="FFFFFF"/>
                </a:solidFill>
              </a:rPr>
              <a:t>Name :Deirdre Gould</a:t>
            </a:r>
            <a:br>
              <a:rPr lang="en-GB" sz="2000">
                <a:solidFill>
                  <a:srgbClr val="FFFFFF"/>
                </a:solidFill>
              </a:rPr>
            </a:br>
            <a:r>
              <a:rPr lang="en-GB" sz="2000">
                <a:solidFill>
                  <a:srgbClr val="FFFFFF"/>
                </a:solidFill>
              </a:rPr>
              <a:t>STUDENT NUMBER:1809630</a:t>
            </a:r>
            <a:br>
              <a:rPr lang="en-GB" sz="2000">
                <a:solidFill>
                  <a:srgbClr val="FFFFFF"/>
                </a:solidFill>
              </a:rPr>
            </a:br>
            <a:r>
              <a:rPr lang="en-GB" sz="2000">
                <a:solidFill>
                  <a:srgbClr val="FFFFFF"/>
                </a:solidFill>
              </a:rPr>
              <a:t>MODULE : DIGITAL Business</a:t>
            </a:r>
            <a:br>
              <a:rPr lang="en-GB" sz="2000">
                <a:solidFill>
                  <a:srgbClr val="FFFFFF"/>
                </a:solidFill>
              </a:rPr>
            </a:br>
            <a:r>
              <a:rPr lang="en-GB" sz="2000">
                <a:solidFill>
                  <a:srgbClr val="FFFFFF"/>
                </a:solidFill>
              </a:rPr>
              <a:t>MODULE CODE :BMSP6002</a:t>
            </a:r>
            <a:br>
              <a:rPr lang="en-GB" sz="2000">
                <a:solidFill>
                  <a:srgbClr val="FFFFFF"/>
                </a:solidFill>
              </a:rPr>
            </a:br>
            <a:endParaRPr lang="en-GB" sz="2000">
              <a:solidFill>
                <a:srgbClr val="FFFFFF"/>
              </a:solidFill>
            </a:endParaRPr>
          </a:p>
        </p:txBody>
      </p:sp>
      <p:sp>
        <p:nvSpPr>
          <p:cNvPr id="3" name="Subtitle 2">
            <a:extLst>
              <a:ext uri="{FF2B5EF4-FFF2-40B4-BE49-F238E27FC236}">
                <a16:creationId xmlns:a16="http://schemas.microsoft.com/office/drawing/2014/main" id="{E97FFBC5-4528-4D1D-8990-CC065CE753AD}"/>
              </a:ext>
            </a:extLst>
          </p:cNvPr>
          <p:cNvSpPr>
            <a:spLocks noGrp="1"/>
          </p:cNvSpPr>
          <p:nvPr>
            <p:ph type="subTitle" idx="1"/>
          </p:nvPr>
        </p:nvSpPr>
        <p:spPr>
          <a:xfrm>
            <a:off x="1857556" y="5272809"/>
            <a:ext cx="8442384" cy="725018"/>
          </a:xfrm>
        </p:spPr>
        <p:txBody>
          <a:bodyPr>
            <a:normAutofit/>
          </a:bodyPr>
          <a:lstStyle/>
          <a:p>
            <a:pPr>
              <a:lnSpc>
                <a:spcPct val="90000"/>
              </a:lnSpc>
            </a:pPr>
            <a:r>
              <a:rPr lang="en-GB" sz="1700">
                <a:solidFill>
                  <a:srgbClr val="FFFFFF"/>
                </a:solidFill>
              </a:rPr>
              <a:t>PRESENTATION ON DOLNICAR,S.(2017)</a:t>
            </a:r>
          </a:p>
          <a:p>
            <a:pPr>
              <a:lnSpc>
                <a:spcPct val="90000"/>
              </a:lnSpc>
            </a:pPr>
            <a:r>
              <a:rPr lang="en-GB" sz="1700">
                <a:solidFill>
                  <a:srgbClr val="FFFFFF"/>
                </a:solidFill>
              </a:rPr>
              <a:t>PEER-TO-PEER ACCOMMODATION NETWORKS.</a:t>
            </a:r>
          </a:p>
        </p:txBody>
      </p:sp>
      <p:grpSp>
        <p:nvGrpSpPr>
          <p:cNvPr id="66" name="Group 58">
            <a:extLst>
              <a:ext uri="{FF2B5EF4-FFF2-40B4-BE49-F238E27FC236}">
                <a16:creationId xmlns:a16="http://schemas.microsoft.com/office/drawing/2014/main" id="{C3E45FAB-3768-4529-B0E8-A0E9BE5E382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739509"/>
            <a:ext cx="867485" cy="115439"/>
            <a:chOff x="8910933" y="1861308"/>
            <a:chExt cx="867485" cy="115439"/>
          </a:xfrm>
        </p:grpSpPr>
        <p:sp>
          <p:nvSpPr>
            <p:cNvPr id="67" name="Rectangle 59">
              <a:extLst>
                <a:ext uri="{FF2B5EF4-FFF2-40B4-BE49-F238E27FC236}">
                  <a16:creationId xmlns:a16="http://schemas.microsoft.com/office/drawing/2014/main" id="{6FF68CFF-0675-43D9-8EF2-EAC1F19D2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61" name="Straight Connector 60">
              <a:extLst>
                <a:ext uri="{FF2B5EF4-FFF2-40B4-BE49-F238E27FC236}">
                  <a16:creationId xmlns:a16="http://schemas.microsoft.com/office/drawing/2014/main" id="{E1414FA8-D7DF-4B14-AD83-846AB2899B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638B88A0-A01D-4106-8E09-1AEB09B04E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grpSp>
      <p:pic>
        <p:nvPicPr>
          <p:cNvPr id="5" name="Audio 4">
            <a:hlinkClick r:id="" action="ppaction://media"/>
            <a:extLst>
              <a:ext uri="{FF2B5EF4-FFF2-40B4-BE49-F238E27FC236}">
                <a16:creationId xmlns:a16="http://schemas.microsoft.com/office/drawing/2014/main" id="{336CD9BB-1948-4B7F-BB0F-824D0673091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590876422"/>
      </p:ext>
    </p:extLst>
  </p:cSld>
  <p:clrMapOvr>
    <a:masterClrMapping/>
  </p:clrMapOvr>
  <mc:AlternateContent xmlns:mc="http://schemas.openxmlformats.org/markup-compatibility/2006" xmlns:p14="http://schemas.microsoft.com/office/powerpoint/2010/main">
    <mc:Choice Requires="p14">
      <p:transition spd="slow" p14:dur="2000" advTm="1445"/>
    </mc:Choice>
    <mc:Fallback xmlns="">
      <p:transition spd="slow" advTm="1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20">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22">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24">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0903" y="159026"/>
            <a:ext cx="5778697" cy="65427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4A900-8D7B-4E55-9D07-2907C4BCC4EF}"/>
              </a:ext>
            </a:extLst>
          </p:cNvPr>
          <p:cNvSpPr>
            <a:spLocks noGrp="1"/>
          </p:cNvSpPr>
          <p:nvPr>
            <p:ph type="title"/>
          </p:nvPr>
        </p:nvSpPr>
        <p:spPr>
          <a:xfrm>
            <a:off x="6849264" y="733100"/>
            <a:ext cx="4618836" cy="1275669"/>
          </a:xfrm>
        </p:spPr>
        <p:txBody>
          <a:bodyPr anchor="b">
            <a:normAutofit/>
          </a:bodyPr>
          <a:lstStyle/>
          <a:p>
            <a:pPr algn="ctr"/>
            <a:r>
              <a:rPr lang="en-GB"/>
              <a:t>INTRODUCTION</a:t>
            </a:r>
          </a:p>
        </p:txBody>
      </p:sp>
      <p:sp>
        <p:nvSpPr>
          <p:cNvPr id="3" name="Content Placeholder 2">
            <a:extLst>
              <a:ext uri="{FF2B5EF4-FFF2-40B4-BE49-F238E27FC236}">
                <a16:creationId xmlns:a16="http://schemas.microsoft.com/office/drawing/2014/main" id="{388770A6-FC77-4BF0-B3F0-6C85E650E296}"/>
              </a:ext>
            </a:extLst>
          </p:cNvPr>
          <p:cNvSpPr>
            <a:spLocks noGrp="1"/>
          </p:cNvSpPr>
          <p:nvPr>
            <p:ph idx="1"/>
          </p:nvPr>
        </p:nvSpPr>
        <p:spPr>
          <a:xfrm>
            <a:off x="7182615" y="2216151"/>
            <a:ext cx="3943575" cy="3390900"/>
          </a:xfrm>
        </p:spPr>
        <p:txBody>
          <a:bodyPr anchor="t">
            <a:normAutofit/>
          </a:bodyPr>
          <a:lstStyle/>
          <a:p>
            <a:pPr algn="ctr"/>
            <a:endParaRPr lang="en-GB"/>
          </a:p>
          <a:p>
            <a:pPr algn="ctr"/>
            <a:endParaRPr lang="en-GB"/>
          </a:p>
          <a:p>
            <a:pPr algn="ctr"/>
            <a:endParaRPr lang="en-GB"/>
          </a:p>
        </p:txBody>
      </p:sp>
      <p:pic>
        <p:nvPicPr>
          <p:cNvPr id="5" name="Picture 4" descr="Orange and blue flowery patterns">
            <a:extLst>
              <a:ext uri="{FF2B5EF4-FFF2-40B4-BE49-F238E27FC236}">
                <a16:creationId xmlns:a16="http://schemas.microsoft.com/office/drawing/2014/main" id="{9A1BA2FC-FCF2-4145-9D20-F57405A5CEAC}"/>
              </a:ext>
            </a:extLst>
          </p:cNvPr>
          <p:cNvPicPr>
            <a:picLocks noChangeAspect="1"/>
          </p:cNvPicPr>
          <p:nvPr/>
        </p:nvPicPr>
        <p:blipFill rotWithShape="1">
          <a:blip r:embed="rId5">
            <a:alphaModFix/>
          </a:blip>
          <a:srcRect l="16667" r="16667"/>
          <a:stretch/>
        </p:blipFill>
        <p:spPr>
          <a:xfrm>
            <a:off x="1682" y="10"/>
            <a:ext cx="6096000" cy="6857990"/>
          </a:xfrm>
          <a:prstGeom prst="rect">
            <a:avLst/>
          </a:prstGeom>
        </p:spPr>
      </p:pic>
      <p:grpSp>
        <p:nvGrpSpPr>
          <p:cNvPr id="46" name="Group 26">
            <a:extLst>
              <a:ext uri="{FF2B5EF4-FFF2-40B4-BE49-F238E27FC236}">
                <a16:creationId xmlns:a16="http://schemas.microsoft.com/office/drawing/2014/main" id="{53745597-CF0F-4C14-83C4-612B382A909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10258" y="5849932"/>
            <a:ext cx="867485" cy="115439"/>
            <a:chOff x="8910933" y="1861308"/>
            <a:chExt cx="867485" cy="115439"/>
          </a:xfrm>
        </p:grpSpPr>
        <p:sp>
          <p:nvSpPr>
            <p:cNvPr id="47" name="Rectangle 27">
              <a:extLst>
                <a:ext uri="{FF2B5EF4-FFF2-40B4-BE49-F238E27FC236}">
                  <a16:creationId xmlns:a16="http://schemas.microsoft.com/office/drawing/2014/main" id="{471CB755-D435-4BD8-A3DB-B304ED0E7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9" name="Straight Connector 28">
              <a:extLst>
                <a:ext uri="{FF2B5EF4-FFF2-40B4-BE49-F238E27FC236}">
                  <a16:creationId xmlns:a16="http://schemas.microsoft.com/office/drawing/2014/main" id="{0B7F2CAE-48A1-4EAD-BDD1-4DA217AC0F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8FB73A0-9D61-4989-BA5F-7EF6308D86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4" name="Audio 3">
            <a:hlinkClick r:id="" action="ppaction://media"/>
            <a:extLst>
              <a:ext uri="{FF2B5EF4-FFF2-40B4-BE49-F238E27FC236}">
                <a16:creationId xmlns:a16="http://schemas.microsoft.com/office/drawing/2014/main" id="{BA9B9885-C465-4A54-9DC0-E76D0301347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863542358"/>
      </p:ext>
    </p:extLst>
  </p:cSld>
  <p:clrMapOvr>
    <a:masterClrMapping/>
  </p:clrMapOvr>
  <mc:AlternateContent xmlns:mc="http://schemas.openxmlformats.org/markup-compatibility/2006" xmlns:p14="http://schemas.microsoft.com/office/powerpoint/2010/main">
    <mc:Choice Requires="p14">
      <p:transition spd="slow" p14:dur="2000" advTm="84484"/>
    </mc:Choice>
    <mc:Fallback xmlns="">
      <p:transition spd="slow" advTm="844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 name="Rectangle 69">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Rectangle 71">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4" descr="Carrinho de compras">
            <a:extLst>
              <a:ext uri="{FF2B5EF4-FFF2-40B4-BE49-F238E27FC236}">
                <a16:creationId xmlns:a16="http://schemas.microsoft.com/office/drawing/2014/main" id="{749AF638-D7B6-44F8-AC42-1E470DCB5CB9}"/>
              </a:ext>
            </a:extLst>
          </p:cNvPr>
          <p:cNvPicPr>
            <a:picLocks noChangeAspect="1"/>
          </p:cNvPicPr>
          <p:nvPr/>
        </p:nvPicPr>
        <p:blipFill rotWithShape="1">
          <a:blip r:embed="rId5">
            <a:alphaModFix amt="40000"/>
          </a:blip>
          <a:srcRect t="13647"/>
          <a:stretch/>
        </p:blipFill>
        <p:spPr>
          <a:xfrm>
            <a:off x="20" y="10"/>
            <a:ext cx="12191979" cy="6869638"/>
          </a:xfrm>
          <a:prstGeom prst="rect">
            <a:avLst/>
          </a:prstGeom>
        </p:spPr>
      </p:pic>
      <p:sp>
        <p:nvSpPr>
          <p:cNvPr id="2" name="Title 1">
            <a:extLst>
              <a:ext uri="{FF2B5EF4-FFF2-40B4-BE49-F238E27FC236}">
                <a16:creationId xmlns:a16="http://schemas.microsoft.com/office/drawing/2014/main" id="{EA351C77-2940-4DFA-AC5D-C7D7A2A9385D}"/>
              </a:ext>
            </a:extLst>
          </p:cNvPr>
          <p:cNvSpPr>
            <a:spLocks noGrp="1"/>
          </p:cNvSpPr>
          <p:nvPr>
            <p:ph type="title"/>
          </p:nvPr>
        </p:nvSpPr>
        <p:spPr>
          <a:xfrm>
            <a:off x="1736785" y="318052"/>
            <a:ext cx="8718430" cy="1694337"/>
          </a:xfrm>
          <a:effectLst>
            <a:outerShdw blurRad="50800" dist="12700" dir="2700000" algn="tl" rotWithShape="0">
              <a:prstClr val="black">
                <a:alpha val="40000"/>
              </a:prstClr>
            </a:outerShdw>
          </a:effectLst>
        </p:spPr>
        <p:txBody>
          <a:bodyPr>
            <a:normAutofit/>
          </a:bodyPr>
          <a:lstStyle/>
          <a:p>
            <a:pPr algn="ctr"/>
            <a:r>
              <a:rPr lang="en-GB" dirty="0">
                <a:solidFill>
                  <a:schemeClr val="tx1"/>
                </a:solidFill>
              </a:rPr>
              <a:t>E-BUSINESS:</a:t>
            </a:r>
            <a:br>
              <a:rPr lang="en-GB" dirty="0">
                <a:solidFill>
                  <a:schemeClr val="tx1"/>
                </a:solidFill>
              </a:rPr>
            </a:br>
            <a:r>
              <a:rPr lang="en-GB" dirty="0">
                <a:solidFill>
                  <a:schemeClr val="tx1"/>
                </a:solidFill>
              </a:rPr>
              <a:t>E-COMMERCE:</a:t>
            </a:r>
            <a:br>
              <a:rPr lang="en-GB" dirty="0">
                <a:solidFill>
                  <a:schemeClr val="tx1"/>
                </a:solidFill>
              </a:rPr>
            </a:br>
            <a:endParaRPr lang="en-GB" dirty="0">
              <a:solidFill>
                <a:schemeClr val="tx1"/>
              </a:solidFill>
            </a:endParaRPr>
          </a:p>
        </p:txBody>
      </p:sp>
      <p:sp>
        <p:nvSpPr>
          <p:cNvPr id="3" name="Content Placeholder 2">
            <a:extLst>
              <a:ext uri="{FF2B5EF4-FFF2-40B4-BE49-F238E27FC236}">
                <a16:creationId xmlns:a16="http://schemas.microsoft.com/office/drawing/2014/main" id="{57A9D424-53F2-4932-9B89-07DBFBB6A0B0}"/>
              </a:ext>
            </a:extLst>
          </p:cNvPr>
          <p:cNvSpPr>
            <a:spLocks noGrp="1"/>
          </p:cNvSpPr>
          <p:nvPr>
            <p:ph idx="1"/>
          </p:nvPr>
        </p:nvSpPr>
        <p:spPr>
          <a:xfrm>
            <a:off x="2701962" y="2161903"/>
            <a:ext cx="6788076" cy="3416512"/>
          </a:xfrm>
          <a:effectLst>
            <a:outerShdw blurRad="50800" dist="12700" dir="2700000" algn="tl" rotWithShape="0">
              <a:prstClr val="black">
                <a:alpha val="40000"/>
              </a:prstClr>
            </a:outerShdw>
          </a:effectLst>
        </p:spPr>
        <p:txBody>
          <a:bodyPr>
            <a:normAutofit/>
          </a:bodyPr>
          <a:lstStyle/>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a:p>
            <a:pPr algn="ctr"/>
            <a:endParaRPr lang="en-GB" dirty="0">
              <a:solidFill>
                <a:schemeClr val="tx1"/>
              </a:solidFill>
            </a:endParaRPr>
          </a:p>
        </p:txBody>
      </p:sp>
      <p:grpSp>
        <p:nvGrpSpPr>
          <p:cNvPr id="83" name="Group 73">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75" name="Rectangle 74">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84" name="Straight Connector 75">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5" name="Straight Connector 76">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pic>
        <p:nvPicPr>
          <p:cNvPr id="4" name="Audio 3">
            <a:hlinkClick r:id="" action="ppaction://media"/>
            <a:extLst>
              <a:ext uri="{FF2B5EF4-FFF2-40B4-BE49-F238E27FC236}">
                <a16:creationId xmlns:a16="http://schemas.microsoft.com/office/drawing/2014/main" id="{5C2A2CE1-C80A-44FC-8BC3-AA979E8EA08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4948092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140421"/>
    </mc:Choice>
    <mc:Fallback xmlns="">
      <p:transition spd="slow" advTm="140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2" name="Rectangle 1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3" name="Straight Connector 1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6" name="Rectangle 15">
            <a:extLst>
              <a:ext uri="{FF2B5EF4-FFF2-40B4-BE49-F238E27FC236}">
                <a16:creationId xmlns:a16="http://schemas.microsoft.com/office/drawing/2014/main" id="{1AB7CFDD-E67B-4078-9BD0-D09D4200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B191E377-3C4E-4C42-B42C-858169F3A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Uma pessoa a partir das mãos">
            <a:extLst>
              <a:ext uri="{FF2B5EF4-FFF2-40B4-BE49-F238E27FC236}">
                <a16:creationId xmlns:a16="http://schemas.microsoft.com/office/drawing/2014/main" id="{8CE91A76-190F-43F0-BE3A-B57F76018C3E}"/>
              </a:ext>
            </a:extLst>
          </p:cNvPr>
          <p:cNvPicPr>
            <a:picLocks noChangeAspect="1"/>
          </p:cNvPicPr>
          <p:nvPr/>
        </p:nvPicPr>
        <p:blipFill rotWithShape="1">
          <a:blip r:embed="rId5">
            <a:alphaModFix amt="41000"/>
          </a:blip>
          <a:srcRect b="15414"/>
          <a:stretch/>
        </p:blipFill>
        <p:spPr>
          <a:xfrm>
            <a:off x="-1" y="1"/>
            <a:ext cx="12192001" cy="6857999"/>
          </a:xfrm>
          <a:prstGeom prst="rect">
            <a:avLst/>
          </a:prstGeom>
        </p:spPr>
      </p:pic>
      <p:sp>
        <p:nvSpPr>
          <p:cNvPr id="2" name="Title 1">
            <a:extLst>
              <a:ext uri="{FF2B5EF4-FFF2-40B4-BE49-F238E27FC236}">
                <a16:creationId xmlns:a16="http://schemas.microsoft.com/office/drawing/2014/main" id="{EB5EDD52-6FF1-4E1C-AF90-50C5B85A313D}"/>
              </a:ext>
            </a:extLst>
          </p:cNvPr>
          <p:cNvSpPr>
            <a:spLocks noGrp="1"/>
          </p:cNvSpPr>
          <p:nvPr>
            <p:ph type="title"/>
          </p:nvPr>
        </p:nvSpPr>
        <p:spPr>
          <a:xfrm>
            <a:off x="2455401" y="1066801"/>
            <a:ext cx="7272408" cy="2077328"/>
          </a:xfrm>
          <a:effectLst>
            <a:outerShdw blurRad="38100" dist="12700" dir="2700000" algn="tl" rotWithShape="0">
              <a:prstClr val="black">
                <a:alpha val="40000"/>
              </a:prstClr>
            </a:outerShdw>
          </a:effectLst>
        </p:spPr>
        <p:txBody>
          <a:bodyPr vert="horz" lIns="91440" tIns="45720" rIns="91440" bIns="45720" rtlCol="0" anchor="b">
            <a:normAutofit/>
          </a:bodyPr>
          <a:lstStyle/>
          <a:p>
            <a:pPr algn="ctr"/>
            <a:r>
              <a:rPr lang="en-US" sz="2800" kern="1200" cap="all" spc="390" baseline="0">
                <a:solidFill>
                  <a:schemeClr val="bg1"/>
                </a:solidFill>
                <a:latin typeface="+mj-lt"/>
                <a:ea typeface="+mj-ea"/>
                <a:cs typeface="+mj-cs"/>
              </a:rPr>
              <a:t>E-GOVERNANCE:</a:t>
            </a:r>
          </a:p>
        </p:txBody>
      </p:sp>
      <p:grpSp>
        <p:nvGrpSpPr>
          <p:cNvPr id="20" name="Group 19">
            <a:extLst>
              <a:ext uri="{FF2B5EF4-FFF2-40B4-BE49-F238E27FC236}">
                <a16:creationId xmlns:a16="http://schemas.microsoft.com/office/drawing/2014/main" id="{91B7537E-7B93-4306-B9DF-4CD583E0AA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37480"/>
            <a:ext cx="867485" cy="115439"/>
            <a:chOff x="8910933" y="1861308"/>
            <a:chExt cx="867485" cy="115439"/>
          </a:xfrm>
        </p:grpSpPr>
        <p:sp>
          <p:nvSpPr>
            <p:cNvPr id="21" name="Rectangle 20">
              <a:extLst>
                <a:ext uri="{FF2B5EF4-FFF2-40B4-BE49-F238E27FC236}">
                  <a16:creationId xmlns:a16="http://schemas.microsoft.com/office/drawing/2014/main" id="{00AB796C-11E6-468E-9C0D-38940D8E2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2" name="Straight Connector 21">
              <a:extLst>
                <a:ext uri="{FF2B5EF4-FFF2-40B4-BE49-F238E27FC236}">
                  <a16:creationId xmlns:a16="http://schemas.microsoft.com/office/drawing/2014/main" id="{0FC9ACE4-DF02-4B56-B482-DDAD2EC090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99CC309-9401-4122-8206-A304650EFC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bg1"/>
              </a:solidFill>
            </a:ln>
          </p:spPr>
          <p:style>
            <a:lnRef idx="1">
              <a:schemeClr val="accent1"/>
            </a:lnRef>
            <a:fillRef idx="0">
              <a:schemeClr val="accent1"/>
            </a:fillRef>
            <a:effectRef idx="0">
              <a:schemeClr val="accent1"/>
            </a:effectRef>
            <a:fontRef idx="minor">
              <a:schemeClr val="tx1"/>
            </a:fontRef>
          </p:style>
        </p:cxnSp>
      </p:grpSp>
      <p:pic>
        <p:nvPicPr>
          <p:cNvPr id="3" name="Audio 2">
            <a:hlinkClick r:id="" action="ppaction://media"/>
            <a:extLst>
              <a:ext uri="{FF2B5EF4-FFF2-40B4-BE49-F238E27FC236}">
                <a16:creationId xmlns:a16="http://schemas.microsoft.com/office/drawing/2014/main" id="{9F022FB0-BB39-443B-BABF-9EA1AB16E20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49330992"/>
      </p:ext>
    </p:extLst>
  </p:cSld>
  <p:clrMapOvr>
    <a:masterClrMapping/>
  </p:clrMapOvr>
  <mc:AlternateContent xmlns:mc="http://schemas.openxmlformats.org/markup-compatibility/2006" xmlns:p14="http://schemas.microsoft.com/office/powerpoint/2010/main">
    <mc:Choice Requires="p14">
      <p:transition spd="slow" p14:dur="2000" advTm="58431"/>
    </mc:Choice>
    <mc:Fallback xmlns="">
      <p:transition spd="slow" advTm="584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2" name="Rectangle 11">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3" name="Straight Connector 12">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6" name="Rectangle 15">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of chain link">
            <a:extLst>
              <a:ext uri="{FF2B5EF4-FFF2-40B4-BE49-F238E27FC236}">
                <a16:creationId xmlns:a16="http://schemas.microsoft.com/office/drawing/2014/main" id="{FFE21223-ADD4-4488-9A9E-096972A2F2BB}"/>
              </a:ext>
            </a:extLst>
          </p:cNvPr>
          <p:cNvPicPr>
            <a:picLocks noChangeAspect="1"/>
          </p:cNvPicPr>
          <p:nvPr/>
        </p:nvPicPr>
        <p:blipFill rotWithShape="1">
          <a:blip r:embed="rId5"/>
          <a:srcRect t="1720" b="14010"/>
          <a:stretch/>
        </p:blipFill>
        <p:spPr>
          <a:xfrm>
            <a:off x="20" y="10"/>
            <a:ext cx="12191980" cy="6857989"/>
          </a:xfrm>
          <a:prstGeom prst="rect">
            <a:avLst/>
          </a:prstGeom>
        </p:spPr>
      </p:pic>
      <p:sp>
        <p:nvSpPr>
          <p:cNvPr id="18"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7458"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28CBB5-C2FB-4138-A587-BC7A36589E93}"/>
              </a:ext>
            </a:extLst>
          </p:cNvPr>
          <p:cNvSpPr>
            <a:spLocks noGrp="1"/>
          </p:cNvSpPr>
          <p:nvPr>
            <p:ph type="title"/>
          </p:nvPr>
        </p:nvSpPr>
        <p:spPr>
          <a:xfrm>
            <a:off x="7212119" y="1066800"/>
            <a:ext cx="3931320" cy="2267193"/>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VALUE CHAIN:</a:t>
            </a:r>
          </a:p>
        </p:txBody>
      </p:sp>
      <p:grpSp>
        <p:nvGrpSpPr>
          <p:cNvPr id="20" name="Group 19">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744037" y="3864080"/>
            <a:ext cx="867485" cy="115439"/>
            <a:chOff x="8910933" y="1861308"/>
            <a:chExt cx="867485" cy="115439"/>
          </a:xfrm>
        </p:grpSpPr>
        <p:sp>
          <p:nvSpPr>
            <p:cNvPr id="21" name="Rectangle 20">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3" name="Audio 2">
            <a:hlinkClick r:id="" action="ppaction://media"/>
            <a:extLst>
              <a:ext uri="{FF2B5EF4-FFF2-40B4-BE49-F238E27FC236}">
                <a16:creationId xmlns:a16="http://schemas.microsoft.com/office/drawing/2014/main" id="{E1F2290B-989D-4926-A269-8D8CE74DBAB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42173175"/>
      </p:ext>
    </p:extLst>
  </p:cSld>
  <p:clrMapOvr>
    <a:masterClrMapping/>
  </p:clrMapOvr>
  <mc:AlternateContent xmlns:mc="http://schemas.openxmlformats.org/markup-compatibility/2006" xmlns:p14="http://schemas.microsoft.com/office/powerpoint/2010/main">
    <mc:Choice Requires="p14">
      <p:transition spd="slow" p14:dur="2000" advTm="100788"/>
    </mc:Choice>
    <mc:Fallback xmlns="">
      <p:transition spd="slow" advTm="1007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26">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0" name="Group 28">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51" name="Rectangle 29">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1" name="Straight Connector 30">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52" name="Rectangle 33">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35">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902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79A2E-8DB3-4991-8D20-567D37B069B1}"/>
              </a:ext>
            </a:extLst>
          </p:cNvPr>
          <p:cNvSpPr>
            <a:spLocks noGrp="1"/>
          </p:cNvSpPr>
          <p:nvPr>
            <p:ph type="title"/>
          </p:nvPr>
        </p:nvSpPr>
        <p:spPr>
          <a:xfrm>
            <a:off x="2428461" y="1230924"/>
            <a:ext cx="7335079" cy="1969476"/>
          </a:xfrm>
        </p:spPr>
        <p:txBody>
          <a:bodyPr vert="horz" lIns="91440" tIns="45720" rIns="91440" bIns="45720" rtlCol="0" anchor="b">
            <a:normAutofit/>
          </a:bodyPr>
          <a:lstStyle/>
          <a:p>
            <a:pPr algn="ctr"/>
            <a:r>
              <a:rPr lang="en-US" sz="4000" kern="1200" cap="all" spc="390" baseline="0">
                <a:solidFill>
                  <a:schemeClr val="tx2"/>
                </a:solidFill>
                <a:latin typeface="+mj-lt"/>
                <a:ea typeface="+mj-ea"/>
                <a:cs typeface="+mj-cs"/>
              </a:rPr>
              <a:t>BUsiNESS MODEL:</a:t>
            </a:r>
          </a:p>
        </p:txBody>
      </p:sp>
      <p:grpSp>
        <p:nvGrpSpPr>
          <p:cNvPr id="54" name="Group 37">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89173"/>
            <a:ext cx="867485" cy="115439"/>
            <a:chOff x="8910933" y="1861308"/>
            <a:chExt cx="867485" cy="115439"/>
          </a:xfrm>
        </p:grpSpPr>
        <p:sp>
          <p:nvSpPr>
            <p:cNvPr id="55" name="Rectangle 38">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0" name="Straight Connector 39">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3" name="Audio 2">
            <a:hlinkClick r:id="" action="ppaction://media"/>
            <a:extLst>
              <a:ext uri="{FF2B5EF4-FFF2-40B4-BE49-F238E27FC236}">
                <a16:creationId xmlns:a16="http://schemas.microsoft.com/office/drawing/2014/main" id="{F426D51E-45CF-4595-9387-D110B79824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73211629"/>
      </p:ext>
    </p:extLst>
  </p:cSld>
  <p:clrMapOvr>
    <a:masterClrMapping/>
  </p:clrMapOvr>
  <mc:AlternateContent xmlns:mc="http://schemas.openxmlformats.org/markup-compatibility/2006" xmlns:p14="http://schemas.microsoft.com/office/powerpoint/2010/main">
    <mc:Choice Requires="p14">
      <p:transition spd="slow" p14:dur="2000" advTm="59220"/>
    </mc:Choice>
    <mc:Fallback xmlns="">
      <p:transition spd="slow" advTm="592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11">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3" name="Rectangle 12">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4" name="Straight Connector 13">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7" name="Rectangle 16">
            <a:extLst>
              <a:ext uri="{FF2B5EF4-FFF2-40B4-BE49-F238E27FC236}">
                <a16:creationId xmlns:a16="http://schemas.microsoft.com/office/drawing/2014/main" id="{DD8EACB7-D372-470B-B76E-A829D0031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5">
            <a:extLst>
              <a:ext uri="{FF2B5EF4-FFF2-40B4-BE49-F238E27FC236}">
                <a16:creationId xmlns:a16="http://schemas.microsoft.com/office/drawing/2014/main" id="{FBE11A49-02A1-4D4C-9A49-CDF496B109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614421"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CBFEB5-47F6-46C0-9953-DEC4D9EBE1A9}"/>
              </a:ext>
            </a:extLst>
          </p:cNvPr>
          <p:cNvSpPr>
            <a:spLocks noGrp="1"/>
          </p:cNvSpPr>
          <p:nvPr>
            <p:ph type="title"/>
          </p:nvPr>
        </p:nvSpPr>
        <p:spPr>
          <a:xfrm>
            <a:off x="1082340" y="1066800"/>
            <a:ext cx="3931320" cy="2267193"/>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MULTI-SIDED BUSINESS MODEL:</a:t>
            </a:r>
          </a:p>
        </p:txBody>
      </p:sp>
      <p:pic>
        <p:nvPicPr>
          <p:cNvPr id="7" name="Graphic 6" descr="Cycle with People">
            <a:extLst>
              <a:ext uri="{FF2B5EF4-FFF2-40B4-BE49-F238E27FC236}">
                <a16:creationId xmlns:a16="http://schemas.microsoft.com/office/drawing/2014/main" id="{45A2A392-7C24-4BDB-AA46-CEF983ACA9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067432" y="723900"/>
            <a:ext cx="5429236" cy="5429236"/>
          </a:xfrm>
          <a:prstGeom prst="rect">
            <a:avLst/>
          </a:prstGeom>
        </p:spPr>
      </p:pic>
      <p:grpSp>
        <p:nvGrpSpPr>
          <p:cNvPr id="26" name="Group 20">
            <a:extLst>
              <a:ext uri="{FF2B5EF4-FFF2-40B4-BE49-F238E27FC236}">
                <a16:creationId xmlns:a16="http://schemas.microsoft.com/office/drawing/2014/main" id="{F1732D3A-CFF0-45BE-AD79-F83D0272C6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3871114"/>
            <a:ext cx="867485" cy="115439"/>
            <a:chOff x="8910933" y="1861308"/>
            <a:chExt cx="867485" cy="115439"/>
          </a:xfrm>
        </p:grpSpPr>
        <p:sp>
          <p:nvSpPr>
            <p:cNvPr id="22" name="Rectangle 21">
              <a:extLst>
                <a:ext uri="{FF2B5EF4-FFF2-40B4-BE49-F238E27FC236}">
                  <a16:creationId xmlns:a16="http://schemas.microsoft.com/office/drawing/2014/main" id="{C892F72C-7FB6-49C8-A402-D5DC42DB67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FC92C2E1-605F-49BD-8AC8-DC52B3015E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BE2E0F-EE6D-4748-AB8F-724D0DDC6E0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3" name="Audio 2">
            <a:hlinkClick r:id="" action="ppaction://media"/>
            <a:extLst>
              <a:ext uri="{FF2B5EF4-FFF2-40B4-BE49-F238E27FC236}">
                <a16:creationId xmlns:a16="http://schemas.microsoft.com/office/drawing/2014/main" id="{C877A956-91FB-4969-BDBF-BB665A65A6F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72698071"/>
      </p:ext>
    </p:extLst>
  </p:cSld>
  <p:clrMapOvr>
    <a:masterClrMapping/>
  </p:clrMapOvr>
  <mc:AlternateContent xmlns:mc="http://schemas.openxmlformats.org/markup-compatibility/2006" xmlns:p14="http://schemas.microsoft.com/office/powerpoint/2010/main">
    <mc:Choice Requires="p14">
      <p:transition spd="slow" p14:dur="2000" advTm="128996"/>
    </mc:Choice>
    <mc:Fallback xmlns="">
      <p:transition spd="slow" advTm="128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26"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27" name="Rectangle 1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902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38E7B5-E56B-459F-9A9A-7EF216BAA061}"/>
              </a:ext>
            </a:extLst>
          </p:cNvPr>
          <p:cNvSpPr>
            <a:spLocks noGrp="1"/>
          </p:cNvSpPr>
          <p:nvPr>
            <p:ph type="title"/>
          </p:nvPr>
        </p:nvSpPr>
        <p:spPr>
          <a:xfrm>
            <a:off x="2428461" y="1230924"/>
            <a:ext cx="7335079" cy="1969476"/>
          </a:xfrm>
        </p:spPr>
        <p:txBody>
          <a:bodyPr vert="horz" lIns="91440" tIns="45720" rIns="91440" bIns="45720" rtlCol="0" anchor="b">
            <a:normAutofit/>
          </a:bodyPr>
          <a:lstStyle/>
          <a:p>
            <a:pPr algn="ctr"/>
            <a:r>
              <a:rPr lang="en-US" sz="4000" kern="1200" cap="all" spc="390" baseline="0">
                <a:solidFill>
                  <a:schemeClr val="tx2"/>
                </a:solidFill>
                <a:latin typeface="+mj-lt"/>
                <a:ea typeface="+mj-ea"/>
                <a:cs typeface="+mj-cs"/>
              </a:rPr>
              <a:t>Airbnb</a:t>
            </a:r>
          </a:p>
        </p:txBody>
      </p:sp>
      <p:grpSp>
        <p:nvGrpSpPr>
          <p:cNvPr id="29" name="Group 1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89173"/>
            <a:ext cx="867485" cy="115439"/>
            <a:chOff x="8910933" y="1861308"/>
            <a:chExt cx="867485" cy="115439"/>
          </a:xfrm>
        </p:grpSpPr>
        <p:sp>
          <p:nvSpPr>
            <p:cNvPr id="30" name="Rectangle 1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pic>
        <p:nvPicPr>
          <p:cNvPr id="3" name="Audio 2">
            <a:hlinkClick r:id="" action="ppaction://media"/>
            <a:extLst>
              <a:ext uri="{FF2B5EF4-FFF2-40B4-BE49-F238E27FC236}">
                <a16:creationId xmlns:a16="http://schemas.microsoft.com/office/drawing/2014/main" id="{2C9A1DA7-6673-4745-A654-287996E761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23637040"/>
      </p:ext>
    </p:extLst>
  </p:cSld>
  <p:clrMapOvr>
    <a:masterClrMapping/>
  </p:clrMapOvr>
  <mc:AlternateContent xmlns:mc="http://schemas.openxmlformats.org/markup-compatibility/2006" xmlns:p14="http://schemas.microsoft.com/office/powerpoint/2010/main">
    <mc:Choice Requires="p14">
      <p:transition spd="slow" p14:dur="2000" advTm="207429"/>
    </mc:Choice>
    <mc:Fallback xmlns="">
      <p:transition spd="slow" advTm="207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11">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14258" y="4550150"/>
            <a:ext cx="867485" cy="115439"/>
            <a:chOff x="8910933" y="1861308"/>
            <a:chExt cx="867485" cy="115439"/>
          </a:xfrm>
        </p:grpSpPr>
        <p:sp>
          <p:nvSpPr>
            <p:cNvPr id="13" name="Rectangle 12">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Connector 13">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4" name="Straight Connector 14">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4BD2D9C-E153-484D-8405-C0CB87E21D4E}"/>
              </a:ext>
            </a:extLst>
          </p:cNvPr>
          <p:cNvSpPr>
            <a:spLocks noGrp="1"/>
          </p:cNvSpPr>
          <p:nvPr>
            <p:ph type="title"/>
          </p:nvPr>
        </p:nvSpPr>
        <p:spPr>
          <a:xfrm>
            <a:off x="1411357" y="1351429"/>
            <a:ext cx="3369365" cy="2871320"/>
          </a:xfrm>
        </p:spPr>
        <p:txBody>
          <a:bodyPr anchor="ctr">
            <a:normAutofit/>
          </a:bodyPr>
          <a:lstStyle/>
          <a:p>
            <a:pPr algn="ctr"/>
            <a:r>
              <a:rPr lang="en-GB"/>
              <a:t>AIRBNB:</a:t>
            </a:r>
          </a:p>
        </p:txBody>
      </p:sp>
      <p:sp>
        <p:nvSpPr>
          <p:cNvPr id="3" name="Content Placeholder 2">
            <a:extLst>
              <a:ext uri="{FF2B5EF4-FFF2-40B4-BE49-F238E27FC236}">
                <a16:creationId xmlns:a16="http://schemas.microsoft.com/office/drawing/2014/main" id="{9664B149-5CB8-44DF-8D73-1C2C82AFA901}"/>
              </a:ext>
            </a:extLst>
          </p:cNvPr>
          <p:cNvSpPr>
            <a:spLocks noGrp="1"/>
          </p:cNvSpPr>
          <p:nvPr>
            <p:ph idx="1"/>
          </p:nvPr>
        </p:nvSpPr>
        <p:spPr>
          <a:xfrm>
            <a:off x="6389825" y="723900"/>
            <a:ext cx="4735375" cy="5410200"/>
          </a:xfrm>
        </p:spPr>
        <p:txBody>
          <a:bodyPr anchor="ctr">
            <a:normAutofit/>
          </a:bodyPr>
          <a:lstStyle/>
          <a:p>
            <a:pPr algn="ctr"/>
            <a:r>
              <a:rPr lang="en-GB" sz="3200" dirty="0"/>
              <a:t>LOVE-HATE RELATIONSHIP</a:t>
            </a:r>
          </a:p>
        </p:txBody>
      </p:sp>
      <p:pic>
        <p:nvPicPr>
          <p:cNvPr id="4" name="Audio 3">
            <a:hlinkClick r:id="" action="ppaction://media"/>
            <a:extLst>
              <a:ext uri="{FF2B5EF4-FFF2-40B4-BE49-F238E27FC236}">
                <a16:creationId xmlns:a16="http://schemas.microsoft.com/office/drawing/2014/main" id="{563BFC27-8AF1-471E-B0A8-DEE15DD750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2047698"/>
      </p:ext>
    </p:extLst>
  </p:cSld>
  <p:clrMapOvr>
    <a:masterClrMapping/>
  </p:clrMapOvr>
  <mc:AlternateContent xmlns:mc="http://schemas.openxmlformats.org/markup-compatibility/2006" xmlns:p14="http://schemas.microsoft.com/office/powerpoint/2010/main">
    <mc:Choice Requires="p14">
      <p:transition spd="slow" p14:dur="2000" advTm="109027"/>
    </mc:Choice>
    <mc:Fallback xmlns="">
      <p:transition spd="slow" advTm="1090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7B4854C3-58CC-4A2C-B4CA-926819F0C2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7B6FD5C0-E257-4B9E-9413-27A374F07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17081"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5">
            <a:extLst>
              <a:ext uri="{FF2B5EF4-FFF2-40B4-BE49-F238E27FC236}">
                <a16:creationId xmlns:a16="http://schemas.microsoft.com/office/drawing/2014/main" id="{FA7B9933-15AE-4ACB-B091-21C9F3853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9240" y="1028700"/>
            <a:ext cx="4038600" cy="484107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2" name="Group 13">
            <a:extLst>
              <a:ext uri="{FF2B5EF4-FFF2-40B4-BE49-F238E27FC236}">
                <a16:creationId xmlns:a16="http://schemas.microsoft.com/office/drawing/2014/main" id="{DE57BB50-0A5D-4AD7-87AB-5904B788BC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624798" y="4550150"/>
            <a:ext cx="867485" cy="115439"/>
            <a:chOff x="8910933" y="1861308"/>
            <a:chExt cx="867485" cy="115439"/>
          </a:xfrm>
        </p:grpSpPr>
        <p:sp>
          <p:nvSpPr>
            <p:cNvPr id="23" name="Rectangle 14">
              <a:extLst>
                <a:ext uri="{FF2B5EF4-FFF2-40B4-BE49-F238E27FC236}">
                  <a16:creationId xmlns:a16="http://schemas.microsoft.com/office/drawing/2014/main" id="{1CD5E7CE-8430-4ED8-87F2-AF5C660CF2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D4A1AC28-5B9C-4D41-95E9-675EDF3F4B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5E446F29-8D76-46EF-B0AF-41066F65AA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A40BF987-615C-42D3-AAF8-7C0CA75905BE}"/>
              </a:ext>
            </a:extLst>
          </p:cNvPr>
          <p:cNvSpPr>
            <a:spLocks noGrp="1"/>
          </p:cNvSpPr>
          <p:nvPr>
            <p:ph type="title"/>
          </p:nvPr>
        </p:nvSpPr>
        <p:spPr>
          <a:xfrm>
            <a:off x="1373858" y="1351429"/>
            <a:ext cx="3369365" cy="2871320"/>
          </a:xfrm>
        </p:spPr>
        <p:txBody>
          <a:bodyPr anchor="ctr">
            <a:normAutofit/>
          </a:bodyPr>
          <a:lstStyle/>
          <a:p>
            <a:pPr algn="ctr"/>
            <a:r>
              <a:rPr lang="en-GB"/>
              <a:t>CONCLUSION:</a:t>
            </a:r>
          </a:p>
        </p:txBody>
      </p:sp>
      <p:pic>
        <p:nvPicPr>
          <p:cNvPr id="18" name="Content Placeholder 17" descr="Ecosystem restoration slogans, quotes, messages | World Environment day">
            <a:extLst>
              <a:ext uri="{FF2B5EF4-FFF2-40B4-BE49-F238E27FC236}">
                <a16:creationId xmlns:a16="http://schemas.microsoft.com/office/drawing/2014/main" id="{8D5FB550-A219-4C38-9779-C9944306F0F4}"/>
              </a:ext>
            </a:extLst>
          </p:cNvPr>
          <p:cNvPicPr>
            <a:picLocks noGrp="1" noChangeAspect="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7448286" y="1028700"/>
            <a:ext cx="3369855" cy="4844811"/>
          </a:xfrm>
          <a:prstGeom prst="rect">
            <a:avLst/>
          </a:prstGeom>
          <a:noFill/>
          <a:ln>
            <a:noFill/>
          </a:ln>
        </p:spPr>
      </p:pic>
      <p:pic>
        <p:nvPicPr>
          <p:cNvPr id="3" name="Audio 2">
            <a:hlinkClick r:id="" action="ppaction://media"/>
            <a:extLst>
              <a:ext uri="{FF2B5EF4-FFF2-40B4-BE49-F238E27FC236}">
                <a16:creationId xmlns:a16="http://schemas.microsoft.com/office/drawing/2014/main" id="{395D5DB2-B501-4A5E-A8A0-7C3B842145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700593827"/>
      </p:ext>
    </p:extLst>
  </p:cSld>
  <p:clrMapOvr>
    <a:masterClrMapping/>
  </p:clrMapOvr>
  <mc:AlternateContent xmlns:mc="http://schemas.openxmlformats.org/markup-compatibility/2006" xmlns:p14="http://schemas.microsoft.com/office/powerpoint/2010/main">
    <mc:Choice Requires="p14">
      <p:transition spd="slow" p14:dur="2000" advTm="160552"/>
    </mc:Choice>
    <mc:Fallback xmlns="">
      <p:transition spd="slow" advTm="16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30" name="Rectangle 29">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31" name="Straight Connector 30">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34" name="Rectangle 33">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4705" y="15902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8F98DA-3882-4A38-A814-D0A4FD8BD5A0}"/>
              </a:ext>
            </a:extLst>
          </p:cNvPr>
          <p:cNvSpPr>
            <a:spLocks noGrp="1"/>
          </p:cNvSpPr>
          <p:nvPr>
            <p:ph type="title"/>
          </p:nvPr>
        </p:nvSpPr>
        <p:spPr>
          <a:xfrm>
            <a:off x="2342270" y="1188720"/>
            <a:ext cx="7512147" cy="1955405"/>
          </a:xfrm>
        </p:spPr>
        <p:txBody>
          <a:bodyPr vert="horz" lIns="91440" tIns="45720" rIns="91440" bIns="45720" rtlCol="0" anchor="b">
            <a:normAutofit/>
          </a:bodyPr>
          <a:lstStyle/>
          <a:p>
            <a:pPr algn="ctr"/>
            <a:r>
              <a:rPr lang="en-US" sz="2800" kern="1200" cap="all" spc="390" baseline="0">
                <a:solidFill>
                  <a:schemeClr val="tx2"/>
                </a:solidFill>
                <a:latin typeface="+mj-lt"/>
                <a:ea typeface="+mj-ea"/>
                <a:cs typeface="+mj-cs"/>
              </a:rPr>
              <a:t>REFERENCES:</a:t>
            </a:r>
          </a:p>
        </p:txBody>
      </p:sp>
      <p:grpSp>
        <p:nvGrpSpPr>
          <p:cNvPr id="38" name="Group 37">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1463"/>
            <a:ext cx="867485" cy="115439"/>
            <a:chOff x="8910933" y="1861308"/>
            <a:chExt cx="867485" cy="115439"/>
          </a:xfrm>
        </p:grpSpPr>
        <p:sp>
          <p:nvSpPr>
            <p:cNvPr id="39" name="Rectangle 38">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40" name="Straight Connector 39">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4371494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D3B3C7E-BC2D-4436-8B03-AC421FA667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79B5D0C1-066E-4C02-A6B8-59FAE4A197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4240546"/>
            <a:ext cx="867485" cy="115439"/>
            <a:chOff x="8910933" y="1861308"/>
            <a:chExt cx="867485" cy="115439"/>
          </a:xfrm>
        </p:grpSpPr>
        <p:sp>
          <p:nvSpPr>
            <p:cNvPr id="11" name="Rectangle 10">
              <a:extLst>
                <a:ext uri="{FF2B5EF4-FFF2-40B4-BE49-F238E27FC236}">
                  <a16:creationId xmlns:a16="http://schemas.microsoft.com/office/drawing/2014/main" id="{D4386904-AFDC-449E-8D1B-906B305EBD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2" name="Straight Connector 11">
              <a:extLst>
                <a:ext uri="{FF2B5EF4-FFF2-40B4-BE49-F238E27FC236}">
                  <a16:creationId xmlns:a16="http://schemas.microsoft.com/office/drawing/2014/main" id="{F70778F2-11E8-428C-8324-479CA9D6FE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A0BE89E-CB2D-48BA-A8D2-533FAAAA72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useBgFill="1">
        <p:nvSpPr>
          <p:cNvPr id="15" name="Rectangle 14">
            <a:extLst>
              <a:ext uri="{FF2B5EF4-FFF2-40B4-BE49-F238E27FC236}">
                <a16:creationId xmlns:a16="http://schemas.microsoft.com/office/drawing/2014/main" id="{4905C695-F54E-4EF8-8AEF-811D460E7A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485CD2A3-2099-476E-9A85-55DC735FA2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00" y="1028700"/>
            <a:ext cx="10134600" cy="48023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F0D101-E7AA-4643-BDC1-7AD767E7BC01}"/>
              </a:ext>
            </a:extLst>
          </p:cNvPr>
          <p:cNvSpPr>
            <a:spLocks noGrp="1"/>
          </p:cNvSpPr>
          <p:nvPr>
            <p:ph type="title"/>
          </p:nvPr>
        </p:nvSpPr>
        <p:spPr>
          <a:xfrm>
            <a:off x="2408583" y="1503007"/>
            <a:ext cx="7374834" cy="1868049"/>
          </a:xfrm>
        </p:spPr>
        <p:txBody>
          <a:bodyPr vert="horz" lIns="91440" tIns="45720" rIns="91440" bIns="45720" rtlCol="0" anchor="b">
            <a:normAutofit/>
          </a:bodyPr>
          <a:lstStyle/>
          <a:p>
            <a:pPr algn="ctr"/>
            <a:r>
              <a:rPr lang="en-US" sz="2800" kern="1200" cap="all" spc="390" baseline="0" dirty="0">
                <a:solidFill>
                  <a:schemeClr val="tx2"/>
                </a:solidFill>
                <a:latin typeface="+mj-lt"/>
                <a:ea typeface="+mj-ea"/>
                <a:cs typeface="+mj-cs"/>
              </a:rPr>
              <a:t>REFERENCES:</a:t>
            </a:r>
          </a:p>
        </p:txBody>
      </p:sp>
      <p:grpSp>
        <p:nvGrpSpPr>
          <p:cNvPr id="19" name="Group 18">
            <a:extLst>
              <a:ext uri="{FF2B5EF4-FFF2-40B4-BE49-F238E27FC236}">
                <a16:creationId xmlns:a16="http://schemas.microsoft.com/office/drawing/2014/main" id="{E92979E8-2E86-433E-A7E4-5F102E45A8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3887876"/>
            <a:ext cx="867485" cy="115439"/>
            <a:chOff x="8910933" y="1861308"/>
            <a:chExt cx="867485" cy="115439"/>
          </a:xfrm>
        </p:grpSpPr>
        <p:sp>
          <p:nvSpPr>
            <p:cNvPr id="20" name="Rectangle 19">
              <a:extLst>
                <a:ext uri="{FF2B5EF4-FFF2-40B4-BE49-F238E27FC236}">
                  <a16:creationId xmlns:a16="http://schemas.microsoft.com/office/drawing/2014/main" id="{CDDEF0D5-EF9F-43D4-BF40-27A3121E02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21" name="Straight Connector 20">
              <a:extLst>
                <a:ext uri="{FF2B5EF4-FFF2-40B4-BE49-F238E27FC236}">
                  <a16:creationId xmlns:a16="http://schemas.microsoft.com/office/drawing/2014/main" id="{71438B34-2B34-4614-B3B4-D099271503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C691BDB-93D3-4721-903C-45DD9590F11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61149241"/>
      </p:ext>
    </p:extLst>
  </p:cSld>
  <p:clrMapOvr>
    <a:masterClrMapping/>
  </p:clrMapOvr>
</p:sld>
</file>

<file path=ppt/theme/theme1.xml><?xml version="1.0" encoding="utf-8"?>
<a:theme xmlns:a="http://schemas.openxmlformats.org/drawingml/2006/main" name="AdornVTI">
  <a:themeElements>
    <a:clrScheme name="GC1">
      <a:dk1>
        <a:sysClr val="windowText" lastClr="000000"/>
      </a:dk1>
      <a:lt1>
        <a:sysClr val="window" lastClr="FFFFFF"/>
      </a:lt1>
      <a:dk2>
        <a:srgbClr val="2C2830"/>
      </a:dk2>
      <a:lt2>
        <a:srgbClr val="E0DCE1"/>
      </a:lt2>
      <a:accent1>
        <a:srgbClr val="908193"/>
      </a:accent1>
      <a:accent2>
        <a:srgbClr val="A08889"/>
      </a:accent2>
      <a:accent3>
        <a:srgbClr val="B48C7E"/>
      </a:accent3>
      <a:accent4>
        <a:srgbClr val="809C9B"/>
      </a:accent4>
      <a:accent5>
        <a:srgbClr val="899F91"/>
      </a:accent5>
      <a:accent6>
        <a:srgbClr val="728274"/>
      </a:accent6>
      <a:hlink>
        <a:srgbClr val="837585"/>
      </a:hlink>
      <a:folHlink>
        <a:srgbClr val="677E83"/>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127</TotalTime>
  <Words>4704</Words>
  <Application>Microsoft Office PowerPoint</Application>
  <PresentationFormat>Widescreen</PresentationFormat>
  <Paragraphs>113</Paragraphs>
  <Slides>12</Slides>
  <Notes>11</Notes>
  <HiddenSlides>0</HiddenSlides>
  <MMClips>10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Bembo</vt:lpstr>
      <vt:lpstr>Calibri</vt:lpstr>
      <vt:lpstr>AdornVTI</vt:lpstr>
      <vt:lpstr>Name :Deirdre Gould STUDENT NUMBER:1809630 MODULE : DIGITAL Business MODULE CODE :BMSP6002 </vt:lpstr>
      <vt:lpstr>INTRODUCTION</vt:lpstr>
      <vt:lpstr>E-BUSINESS: E-COMMERCE: </vt:lpstr>
      <vt:lpstr>E-GOVERNANCE:</vt:lpstr>
      <vt:lpstr>VALUE CHAIN:</vt:lpstr>
      <vt:lpstr>BUsiNESS MODEL:</vt:lpstr>
      <vt:lpstr>MULTI-SIDED BUSINESS MODEL:</vt:lpstr>
      <vt:lpstr>Airbnb</vt:lpstr>
      <vt:lpstr>AIRBNB:</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:Deirdre Gould STUDENT NUMBER:1809630 MODULE : DIGITAL Business MODULE CODE :BMSP6002 </dc:title>
  <dc:creator>Deirdre Gould</dc:creator>
  <cp:lastModifiedBy>Deirdre Gould</cp:lastModifiedBy>
  <cp:revision>2</cp:revision>
  <dcterms:created xsi:type="dcterms:W3CDTF">2021-11-22T10:37:01Z</dcterms:created>
  <dcterms:modified xsi:type="dcterms:W3CDTF">2021-12-20T08:50:53Z</dcterms:modified>
</cp:coreProperties>
</file>