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680" r:id="rId20"/>
  </p:sldMasterIdLst>
  <p:sldIdLst>
    <p:sldId id="256" r:id="rId21"/>
    <p:sldId id="271" r:id="rId22"/>
    <p:sldId id="290" r:id="rId23"/>
    <p:sldId id="292" r:id="rId24"/>
    <p:sldId id="280" r:id="rId25"/>
    <p:sldId id="281" r:id="rId26"/>
    <p:sldId id="282" r:id="rId27"/>
    <p:sldId id="283" r:id="rId28"/>
    <p:sldId id="284" r:id="rId29"/>
    <p:sldId id="285" r:id="rId30"/>
    <p:sldId id="286" r:id="rId31"/>
    <p:sldId id="287" r:id="rId32"/>
    <p:sldId id="297" r:id="rId33"/>
    <p:sldId id="298" r:id="rId34"/>
    <p:sldId id="312" r:id="rId35"/>
    <p:sldId id="321" r:id="rId36"/>
    <p:sldId id="31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5BB5E1-7466-41A6-B779-822391A5A691}" v="2" dt="2023-02-16T14:13:34.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74" autoAdjust="0"/>
    <p:restoredTop sz="94660"/>
  </p:normalViewPr>
  <p:slideViewPr>
    <p:cSldViewPr snapToGrid="0">
      <p:cViewPr varScale="1">
        <p:scale>
          <a:sx n="76" d="100"/>
          <a:sy n="76" d="100"/>
        </p:scale>
        <p:origin x="8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viewProps" Target="viewProps.xml"/><Relationship Id="rId21" Type="http://schemas.openxmlformats.org/officeDocument/2006/relationships/slide" Target="slides/slide1.xml"/><Relationship Id="rId34" Type="http://schemas.openxmlformats.org/officeDocument/2006/relationships/slide" Target="slides/slide14.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3269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BB0A4-D0D1-4297-B8E9-6BC9C7C05D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8E9A6B-2067-4A91-8409-B3872A3C3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ACBC4E-E52D-4EEA-864E-AE7EFF5CBF90}"/>
              </a:ext>
            </a:extLst>
          </p:cNvPr>
          <p:cNvSpPr>
            <a:spLocks noGrp="1"/>
          </p:cNvSpPr>
          <p:nvPr>
            <p:ph type="dt" sz="half" idx="10"/>
          </p:nvPr>
        </p:nvSpPr>
        <p:spPr/>
        <p:txBody>
          <a:bodyPr/>
          <a:lstStyle/>
          <a:p>
            <a:fld id="{1E3A5973-495D-4715-A3CB-3031834066AE}" type="datetimeFigureOut">
              <a:rPr lang="en-GB" smtClean="0"/>
              <a:t>16/02/2023</a:t>
            </a:fld>
            <a:endParaRPr lang="en-GB"/>
          </a:p>
        </p:txBody>
      </p:sp>
      <p:sp>
        <p:nvSpPr>
          <p:cNvPr id="5" name="Footer Placeholder 4">
            <a:extLst>
              <a:ext uri="{FF2B5EF4-FFF2-40B4-BE49-F238E27FC236}">
                <a16:creationId xmlns:a16="http://schemas.microsoft.com/office/drawing/2014/main" id="{92AB36EC-1995-4FF6-9251-E2C761F06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03228-6C83-422F-A528-157A2638085C}"/>
              </a:ext>
            </a:extLst>
          </p:cNvPr>
          <p:cNvSpPr>
            <a:spLocks noGrp="1"/>
          </p:cNvSpPr>
          <p:nvPr>
            <p:ph type="sldNum" sz="quarter" idx="12"/>
          </p:nvPr>
        </p:nvSpPr>
        <p:spPr/>
        <p:txBody>
          <a:bodyPr/>
          <a:lstStyle/>
          <a:p>
            <a:fld id="{D861E993-F252-4119-97C9-4AE29128A7DB}" type="slidenum">
              <a:rPr lang="en-GB" smtClean="0"/>
              <a:t>‹#›</a:t>
            </a:fld>
            <a:endParaRPr lang="en-GB"/>
          </a:p>
        </p:txBody>
      </p:sp>
    </p:spTree>
    <p:extLst>
      <p:ext uri="{BB962C8B-B14F-4D97-AF65-F5344CB8AC3E}">
        <p14:creationId xmlns:p14="http://schemas.microsoft.com/office/powerpoint/2010/main" val="6058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7E2D-0FDE-4A70-A76D-4C11CEDBFB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B1423C-12B5-4F1E-A62C-87DB16E634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BF0A16-0F60-4787-A3CC-5910515DEAB4}"/>
              </a:ext>
            </a:extLst>
          </p:cNvPr>
          <p:cNvSpPr>
            <a:spLocks noGrp="1"/>
          </p:cNvSpPr>
          <p:nvPr>
            <p:ph type="dt" sz="half" idx="10"/>
          </p:nvPr>
        </p:nvSpPr>
        <p:spPr/>
        <p:txBody>
          <a:bodyPr/>
          <a:lstStyle/>
          <a:p>
            <a:fld id="{1E3A5973-495D-4715-A3CB-3031834066AE}" type="datetimeFigureOut">
              <a:rPr lang="en-GB" smtClean="0"/>
              <a:t>16/02/2023</a:t>
            </a:fld>
            <a:endParaRPr lang="en-GB"/>
          </a:p>
        </p:txBody>
      </p:sp>
      <p:sp>
        <p:nvSpPr>
          <p:cNvPr id="5" name="Footer Placeholder 4">
            <a:extLst>
              <a:ext uri="{FF2B5EF4-FFF2-40B4-BE49-F238E27FC236}">
                <a16:creationId xmlns:a16="http://schemas.microsoft.com/office/drawing/2014/main" id="{182A9A87-C904-47E5-A8F4-A667C55F67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120AD-45F8-46FE-97DC-03A3BD1E03BC}"/>
              </a:ext>
            </a:extLst>
          </p:cNvPr>
          <p:cNvSpPr>
            <a:spLocks noGrp="1"/>
          </p:cNvSpPr>
          <p:nvPr>
            <p:ph type="sldNum" sz="quarter" idx="12"/>
          </p:nvPr>
        </p:nvSpPr>
        <p:spPr/>
        <p:txBody>
          <a:bodyPr/>
          <a:lstStyle/>
          <a:p>
            <a:fld id="{D861E993-F252-4119-97C9-4AE29128A7DB}" type="slidenum">
              <a:rPr lang="en-GB" smtClean="0"/>
              <a:t>‹#›</a:t>
            </a:fld>
            <a:endParaRPr lang="en-GB"/>
          </a:p>
        </p:txBody>
      </p:sp>
    </p:spTree>
    <p:extLst>
      <p:ext uri="{BB962C8B-B14F-4D97-AF65-F5344CB8AC3E}">
        <p14:creationId xmlns:p14="http://schemas.microsoft.com/office/powerpoint/2010/main" val="951823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674798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13889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066566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64048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839758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74836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41740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77056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71964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990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3702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76859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27746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09639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574270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26286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5005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02540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030536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83625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99564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765462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14727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624252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09820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380280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6352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33420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1313587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8368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011258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529340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952152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8043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049582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77724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511696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867507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795896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696921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2/16/2023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2940016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666778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2029591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2831240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5192241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81563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269934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0901936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5242736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98152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429311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2/16/2023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8680250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8898776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3148599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89364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421694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748791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5083440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4166618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054979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0.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4.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5.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5.xml"/><Relationship Id="rId1" Type="http://schemas.openxmlformats.org/officeDocument/2006/relationships/slideLayout" Target="../slideLayouts/slideLayout64.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529083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88089388"/>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63105688"/>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40020435"/>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22200309"/>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90988278"/>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40848786"/>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644399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49483846"/>
      </p:ext>
    </p:extLst>
  </p:cSld>
  <p:clrMap bg1="lt1" tx1="dk1" bg2="lt2" tx2="dk2" accent1="accent1" accent2="accent2" accent3="accent3" accent4="accent4" accent5="accent5" accent6="accent6" hlink="hlink" folHlink="folHlink"/>
  <p:sldLayoutIdLst>
    <p:sldLayoutId id="21474837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34670035"/>
      </p:ext>
    </p:extLst>
  </p:cSld>
  <p:clrMap bg1="lt1" tx1="dk1" bg2="lt2" tx2="dk2" accent1="accent1" accent2="accent2" accent3="accent3" accent4="accent4" accent5="accent5" accent6="accent6" hlink="hlink" folHlink="folHlink"/>
  <p:sldLayoutIdLst>
    <p:sldLayoutId id="2147483740" r:id="rId1"/>
    <p:sldLayoutId id="2147483683" r:id="rId2"/>
    <p:sldLayoutId id="2147483684" r:id="rId3"/>
    <p:sldLayoutId id="2147483685" r:id="rId4"/>
    <p:sldLayoutId id="2147483686" r:id="rId5"/>
    <p:sldLayoutId id="2147483741"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83227930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74967955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42448232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93179177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7728711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264737"/>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7" r:id="rId1"/>
    <p:sldLayoutId id="214748368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ac.uk/careers" TargetMode="Externa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4.png"/><Relationship Id="rId1" Type="http://schemas.openxmlformats.org/officeDocument/2006/relationships/slideLayout" Target="../slideLayouts/slideLayout18.xml"/><Relationship Id="rId5" Type="http://schemas.microsoft.com/office/2007/relationships/hdphoto" Target="../media/hdphoto10.wdp"/><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36.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953899-258E-4C9F-BDFD-F119D6973354}"/>
              </a:ext>
            </a:extLst>
          </p:cNvPr>
          <p:cNvSpPr>
            <a:spLocks noGrp="1"/>
          </p:cNvSpPr>
          <p:nvPr>
            <p:ph type="title"/>
          </p:nvPr>
        </p:nvSpPr>
        <p:spPr>
          <a:xfrm>
            <a:off x="543339" y="1820809"/>
            <a:ext cx="4658581" cy="2781671"/>
          </a:xfrm>
        </p:spPr>
        <p:txBody>
          <a:bodyPr/>
          <a:lstStyle/>
          <a:p>
            <a:r>
              <a:rPr lang="en-GB" sz="5400" b="1" dirty="0">
                <a:latin typeface="+mj-lt"/>
              </a:rPr>
              <a:t>Transferable Skills </a:t>
            </a:r>
            <a:br>
              <a:rPr lang="en-GB" sz="5400" b="1" dirty="0">
                <a:latin typeface="+mj-lt"/>
              </a:rPr>
            </a:br>
            <a:r>
              <a:rPr lang="en-GB" sz="5400" b="1" dirty="0">
                <a:latin typeface="+mj-lt"/>
              </a:rPr>
              <a:t>via UWTSD Careers Service</a:t>
            </a:r>
          </a:p>
        </p:txBody>
      </p:sp>
    </p:spTree>
    <p:extLst>
      <p:ext uri="{BB962C8B-B14F-4D97-AF65-F5344CB8AC3E}">
        <p14:creationId xmlns:p14="http://schemas.microsoft.com/office/powerpoint/2010/main" val="3154339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A38EA0-6ACE-4351-94C4-A724ED6317D1}"/>
              </a:ext>
            </a:extLst>
          </p:cNvPr>
          <p:cNvSpPr>
            <a:spLocks noGrp="1"/>
          </p:cNvSpPr>
          <p:nvPr>
            <p:ph type="title"/>
          </p:nvPr>
        </p:nvSpPr>
        <p:spPr>
          <a:xfrm>
            <a:off x="2547289" y="1940877"/>
            <a:ext cx="5865191" cy="1325563"/>
          </a:xfrm>
        </p:spPr>
        <p:txBody>
          <a:bodyPr/>
          <a:lstStyle/>
          <a:p>
            <a:r>
              <a:rPr lang="en-GB" sz="6000" b="1" dirty="0"/>
              <a:t>Transferable Skills</a:t>
            </a:r>
          </a:p>
        </p:txBody>
      </p:sp>
      <p:sp>
        <p:nvSpPr>
          <p:cNvPr id="5" name="Arrow: Right 4">
            <a:extLst>
              <a:ext uri="{FF2B5EF4-FFF2-40B4-BE49-F238E27FC236}">
                <a16:creationId xmlns:a16="http://schemas.microsoft.com/office/drawing/2014/main" id="{4A756358-A280-4660-A9D0-4BEE8725AD70}"/>
              </a:ext>
            </a:extLst>
          </p:cNvPr>
          <p:cNvSpPr/>
          <p:nvPr/>
        </p:nvSpPr>
        <p:spPr>
          <a:xfrm>
            <a:off x="6096000" y="3429000"/>
            <a:ext cx="2782957" cy="6493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5832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1A0E-BF4D-4C90-B160-D5D807A9717A}"/>
              </a:ext>
            </a:extLst>
          </p:cNvPr>
          <p:cNvSpPr>
            <a:spLocks noGrp="1"/>
          </p:cNvSpPr>
          <p:nvPr>
            <p:ph type="title"/>
          </p:nvPr>
        </p:nvSpPr>
        <p:spPr/>
        <p:txBody>
          <a:bodyPr/>
          <a:lstStyle/>
          <a:p>
            <a:r>
              <a:rPr lang="en-GB" sz="3600" b="1" dirty="0"/>
              <a:t>Transferable Skills…</a:t>
            </a:r>
          </a:p>
        </p:txBody>
      </p:sp>
      <p:sp>
        <p:nvSpPr>
          <p:cNvPr id="3" name="Content Placeholder 2">
            <a:extLst>
              <a:ext uri="{FF2B5EF4-FFF2-40B4-BE49-F238E27FC236}">
                <a16:creationId xmlns:a16="http://schemas.microsoft.com/office/drawing/2014/main" id="{4BF38FFA-8172-4FC2-A1DC-F7263ECEFB2B}"/>
              </a:ext>
            </a:extLst>
          </p:cNvPr>
          <p:cNvSpPr>
            <a:spLocks noGrp="1"/>
          </p:cNvSpPr>
          <p:nvPr>
            <p:ph sz="half" idx="1"/>
          </p:nvPr>
        </p:nvSpPr>
        <p:spPr>
          <a:xfrm>
            <a:off x="939800" y="2659768"/>
            <a:ext cx="5156200" cy="2193219"/>
          </a:xfrm>
        </p:spPr>
        <p:txBody>
          <a:bodyPr/>
          <a:lstStyle/>
          <a:p>
            <a:pPr marL="0" indent="0">
              <a:buNone/>
            </a:pPr>
            <a:r>
              <a:rPr lang="en-GB" sz="2400" b="1" dirty="0"/>
              <a:t>People skills </a:t>
            </a:r>
          </a:p>
          <a:p>
            <a:pPr algn="just"/>
            <a:r>
              <a:rPr lang="en-GB" sz="2400" dirty="0"/>
              <a:t>Teamworking &amp; collaboration.</a:t>
            </a:r>
          </a:p>
          <a:p>
            <a:pPr algn="just"/>
            <a:r>
              <a:rPr lang="en-GB" sz="2400" dirty="0"/>
              <a:t>Communication &amp; interpersonal skills.</a:t>
            </a:r>
          </a:p>
          <a:p>
            <a:r>
              <a:rPr lang="en-GB" sz="2400" dirty="0"/>
              <a:t>Leadership &amp; management.</a:t>
            </a:r>
            <a:br>
              <a:rPr lang="en-GB" sz="2400" dirty="0"/>
            </a:br>
            <a:br>
              <a:rPr lang="en-GB" sz="2400" dirty="0"/>
            </a:br>
            <a:endParaRPr lang="en-GB" sz="2400" dirty="0"/>
          </a:p>
          <a:p>
            <a:pPr marL="0" indent="0" algn="just">
              <a:buNone/>
            </a:pPr>
            <a:r>
              <a:rPr lang="en-GB" sz="1800" b="1" dirty="0"/>
              <a:t>(UWTSD, 2022)</a:t>
            </a:r>
          </a:p>
          <a:p>
            <a:pPr algn="just"/>
            <a:endParaRPr lang="en-GB" sz="1800" b="1" dirty="0"/>
          </a:p>
          <a:p>
            <a:endParaRPr lang="en-GB" dirty="0"/>
          </a:p>
        </p:txBody>
      </p:sp>
      <p:sp>
        <p:nvSpPr>
          <p:cNvPr id="4" name="Content Placeholder 3">
            <a:extLst>
              <a:ext uri="{FF2B5EF4-FFF2-40B4-BE49-F238E27FC236}">
                <a16:creationId xmlns:a16="http://schemas.microsoft.com/office/drawing/2014/main" id="{8EF29314-FC1A-B2A4-47C0-F5D919042C3A}"/>
              </a:ext>
            </a:extLst>
          </p:cNvPr>
          <p:cNvSpPr>
            <a:spLocks noGrp="1"/>
          </p:cNvSpPr>
          <p:nvPr>
            <p:ph sz="half" idx="2"/>
          </p:nvPr>
        </p:nvSpPr>
        <p:spPr>
          <a:xfrm>
            <a:off x="6457244" y="2659768"/>
            <a:ext cx="5156200" cy="3039886"/>
          </a:xfrm>
        </p:spPr>
        <p:txBody>
          <a:bodyPr/>
          <a:lstStyle/>
          <a:p>
            <a:pPr marL="0" indent="0" algn="just">
              <a:buNone/>
            </a:pPr>
            <a:r>
              <a:rPr lang="en-GB" sz="2400" b="1" dirty="0"/>
              <a:t>Functional business skills </a:t>
            </a:r>
          </a:p>
          <a:p>
            <a:pPr algn="just"/>
            <a:r>
              <a:rPr lang="en-GB" sz="2400" dirty="0"/>
              <a:t>Critical thinking &amp; problem solving.</a:t>
            </a:r>
          </a:p>
          <a:p>
            <a:pPr algn="just"/>
            <a:r>
              <a:rPr lang="en-GB" sz="2400" dirty="0"/>
              <a:t>IT skills &amp; digital literacy.</a:t>
            </a:r>
          </a:p>
          <a:p>
            <a:pPr algn="just"/>
            <a:r>
              <a:rPr lang="en-GB" sz="2400" dirty="0"/>
              <a:t>Commercial &amp; customer awareness.</a:t>
            </a:r>
          </a:p>
          <a:p>
            <a:pPr algn="just"/>
            <a:r>
              <a:rPr lang="en-GB" sz="2400" dirty="0"/>
              <a:t>Self-management &amp; initiative.</a:t>
            </a:r>
          </a:p>
          <a:p>
            <a:pPr algn="just"/>
            <a:r>
              <a:rPr lang="en-GB" sz="2400" dirty="0"/>
              <a:t>Planning &amp; organisation</a:t>
            </a:r>
          </a:p>
        </p:txBody>
      </p:sp>
      <p:sp>
        <p:nvSpPr>
          <p:cNvPr id="5" name="TextBox 4">
            <a:extLst>
              <a:ext uri="{FF2B5EF4-FFF2-40B4-BE49-F238E27FC236}">
                <a16:creationId xmlns:a16="http://schemas.microsoft.com/office/drawing/2014/main" id="{9B64384A-AEAB-CF76-5369-F642A3EE5FEA}"/>
              </a:ext>
            </a:extLst>
          </p:cNvPr>
          <p:cNvSpPr txBox="1"/>
          <p:nvPr/>
        </p:nvSpPr>
        <p:spPr>
          <a:xfrm>
            <a:off x="939800" y="1187803"/>
            <a:ext cx="10676467" cy="1107996"/>
          </a:xfrm>
          <a:prstGeom prst="rect">
            <a:avLst/>
          </a:prstGeom>
          <a:noFill/>
        </p:spPr>
        <p:txBody>
          <a:bodyPr wrap="square" rtlCol="0">
            <a:spAutoFit/>
          </a:bodyPr>
          <a:lstStyle/>
          <a:p>
            <a:r>
              <a:rPr lang="en-GB" sz="2400" dirty="0"/>
              <a:t>can pretty much be split into two groups: </a:t>
            </a:r>
            <a:br>
              <a:rPr lang="en-GB" sz="2400" dirty="0"/>
            </a:br>
            <a:r>
              <a:rPr lang="en-GB" sz="2400" dirty="0"/>
              <a:t>people skills and other more functional day-to-day business skills.</a:t>
            </a:r>
          </a:p>
          <a:p>
            <a:endParaRPr lang="en-GB" dirty="0"/>
          </a:p>
        </p:txBody>
      </p:sp>
    </p:spTree>
    <p:extLst>
      <p:ext uri="{BB962C8B-B14F-4D97-AF65-F5344CB8AC3E}">
        <p14:creationId xmlns:p14="http://schemas.microsoft.com/office/powerpoint/2010/main" val="4040152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4E5E-7BB8-4EFC-9D36-833B8B350D6C}"/>
              </a:ext>
            </a:extLst>
          </p:cNvPr>
          <p:cNvSpPr>
            <a:spLocks noGrp="1"/>
          </p:cNvSpPr>
          <p:nvPr>
            <p:ph type="title"/>
          </p:nvPr>
        </p:nvSpPr>
        <p:spPr/>
        <p:txBody>
          <a:bodyPr/>
          <a:lstStyle/>
          <a:p>
            <a:r>
              <a:rPr lang="en-GB" sz="4000" b="1" dirty="0"/>
              <a:t>People Skills and Functional Business Skills</a:t>
            </a:r>
          </a:p>
        </p:txBody>
      </p:sp>
      <p:sp>
        <p:nvSpPr>
          <p:cNvPr id="3" name="Content Placeholder 2">
            <a:extLst>
              <a:ext uri="{FF2B5EF4-FFF2-40B4-BE49-F238E27FC236}">
                <a16:creationId xmlns:a16="http://schemas.microsoft.com/office/drawing/2014/main" id="{8C2876EA-1C77-4F4F-AC8B-F2D275718A12}"/>
              </a:ext>
            </a:extLst>
          </p:cNvPr>
          <p:cNvSpPr>
            <a:spLocks noGrp="1"/>
          </p:cNvSpPr>
          <p:nvPr>
            <p:ph idx="1"/>
          </p:nvPr>
        </p:nvSpPr>
        <p:spPr>
          <a:xfrm>
            <a:off x="623711" y="1419225"/>
            <a:ext cx="10515600" cy="4351338"/>
          </a:xfrm>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People skills are all about your communication and wherever you work you are more likely to have to work with someone. Your ability to lead a team, or to communicate well with your employer, client or colleagues is critical to your success and well-being. The ability to communicate well and get along with those you work with is crucial and employers value people skills very highly.</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Functional day-to-day skills help you to be more efficient and effective in your role. From organising and prioritising your time, to using excel to analyse data, to being confident when you are faced with challenges and change and coming up with creative solutions and new ideas. Many of these skills are fundamental to most jobs.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7270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686E7-3610-4C68-AF5C-52E1547D671C}"/>
              </a:ext>
            </a:extLst>
          </p:cNvPr>
          <p:cNvSpPr>
            <a:spLocks noGrp="1"/>
          </p:cNvSpPr>
          <p:nvPr>
            <p:ph type="title"/>
          </p:nvPr>
        </p:nvSpPr>
        <p:spPr/>
        <p:txBody>
          <a:bodyPr/>
          <a:lstStyle/>
          <a:p>
            <a:r>
              <a:rPr lang="en-GB" sz="4000" b="1" dirty="0">
                <a:hlinkClick r:id="rId2"/>
              </a:rPr>
              <a:t>UWTSD Careers Service </a:t>
            </a:r>
            <a:endParaRPr lang="en-GB" sz="4000" b="1" dirty="0"/>
          </a:p>
        </p:txBody>
      </p:sp>
      <p:sp>
        <p:nvSpPr>
          <p:cNvPr id="3" name="Content Placeholder 2">
            <a:extLst>
              <a:ext uri="{FF2B5EF4-FFF2-40B4-BE49-F238E27FC236}">
                <a16:creationId xmlns:a16="http://schemas.microsoft.com/office/drawing/2014/main" id="{AE5183DD-7841-4C8A-8964-97A228AD6F32}"/>
              </a:ext>
            </a:extLst>
          </p:cNvPr>
          <p:cNvSpPr>
            <a:spLocks noGrp="1"/>
          </p:cNvSpPr>
          <p:nvPr>
            <p:ph idx="1"/>
          </p:nvPr>
        </p:nvSpPr>
        <p:spPr>
          <a:xfrm>
            <a:off x="838200" y="1825625"/>
            <a:ext cx="10515600" cy="3803015"/>
          </a:xfrm>
        </p:spPr>
        <p:txBody>
          <a:bodyPr/>
          <a:lstStyle/>
          <a:p>
            <a:pPr fontAlgn="base"/>
            <a:r>
              <a:rPr lang="en-GB" sz="2400" dirty="0"/>
              <a:t>As a current UWTSD Student you have full 24/7 access to the leading university Careers platform. </a:t>
            </a:r>
          </a:p>
          <a:p>
            <a:pPr fontAlgn="base"/>
            <a:r>
              <a:rPr lang="en-GB" sz="2400" dirty="0"/>
              <a:t>Through this platform you have access to Careers information, self-assessment, Career planner, CV360 checker and MUCH more. 24 hours a day, 7 days a week.</a:t>
            </a:r>
            <a:endParaRPr lang="en-US" sz="2400" dirty="0"/>
          </a:p>
          <a:p>
            <a:pPr fontAlgn="base"/>
            <a:r>
              <a:rPr lang="en-GB" sz="2400" dirty="0"/>
              <a:t>You will need your student email and password to login to the university's Careers Service website.</a:t>
            </a:r>
          </a:p>
          <a:p>
            <a:pPr marL="0" indent="0" fontAlgn="base">
              <a:buNone/>
            </a:pPr>
            <a:endParaRPr lang="en-GB" sz="2400" dirty="0"/>
          </a:p>
          <a:p>
            <a:endParaRPr lang="en-GB" dirty="0"/>
          </a:p>
        </p:txBody>
      </p:sp>
      <p:sp>
        <p:nvSpPr>
          <p:cNvPr id="4" name="Arrow: Right 3">
            <a:extLst>
              <a:ext uri="{FF2B5EF4-FFF2-40B4-BE49-F238E27FC236}">
                <a16:creationId xmlns:a16="http://schemas.microsoft.com/office/drawing/2014/main" id="{31A0B6ED-B3F5-40E4-A354-448BE2C5378F}"/>
              </a:ext>
            </a:extLst>
          </p:cNvPr>
          <p:cNvSpPr/>
          <p:nvPr/>
        </p:nvSpPr>
        <p:spPr>
          <a:xfrm>
            <a:off x="7155732" y="4734118"/>
            <a:ext cx="2994991" cy="7421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6194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5AACE1F-1EE4-49B5-9F9F-70814EB96889}"/>
              </a:ext>
            </a:extLst>
          </p:cNvPr>
          <p:cNvSpPr>
            <a:spLocks noGrp="1"/>
          </p:cNvSpPr>
          <p:nvPr>
            <p:ph type="title"/>
          </p:nvPr>
        </p:nvSpPr>
        <p:spPr/>
        <p:txBody>
          <a:bodyPr>
            <a:normAutofit/>
          </a:bodyPr>
          <a:lstStyle/>
          <a:p>
            <a:r>
              <a:rPr lang="en-GB" sz="4000" b="1" dirty="0"/>
              <a:t>Search UWTSD Careers</a:t>
            </a:r>
          </a:p>
        </p:txBody>
      </p:sp>
      <p:pic>
        <p:nvPicPr>
          <p:cNvPr id="7" name="Content Placeholder 6" descr="Graphical user interface, text, application, email&#10;&#10;Description automatically generated">
            <a:extLst>
              <a:ext uri="{FF2B5EF4-FFF2-40B4-BE49-F238E27FC236}">
                <a16:creationId xmlns:a16="http://schemas.microsoft.com/office/drawing/2014/main" id="{5A0302E6-6A2F-4AAE-80B4-E82DFF506E65}"/>
              </a:ext>
            </a:extLst>
          </p:cNvPr>
          <p:cNvPicPr>
            <a:picLocks noGrp="1" noChangeAspect="1"/>
          </p:cNvPicPr>
          <p:nvPr>
            <p:ph idx="4294967295"/>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1673264" y="1062112"/>
            <a:ext cx="7070725" cy="4695825"/>
          </a:xfrm>
          <a:prstGeom prst="rect">
            <a:avLst/>
          </a:prstGeom>
        </p:spPr>
      </p:pic>
      <p:sp>
        <p:nvSpPr>
          <p:cNvPr id="8" name="Arrow: Curved Left 7">
            <a:extLst>
              <a:ext uri="{FF2B5EF4-FFF2-40B4-BE49-F238E27FC236}">
                <a16:creationId xmlns:a16="http://schemas.microsoft.com/office/drawing/2014/main" id="{4B452B5A-1E39-4278-B940-D0C8A83AA31F}"/>
              </a:ext>
            </a:extLst>
          </p:cNvPr>
          <p:cNvSpPr/>
          <p:nvPr/>
        </p:nvSpPr>
        <p:spPr>
          <a:xfrm>
            <a:off x="7829589" y="2642804"/>
            <a:ext cx="731520" cy="507743"/>
          </a:xfrm>
          <a:prstGeom prst="curved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45009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C9037B-6886-4E32-A253-B7C56CF5D824}"/>
              </a:ext>
            </a:extLst>
          </p:cNvPr>
          <p:cNvSpPr>
            <a:spLocks noGrp="1"/>
          </p:cNvSpPr>
          <p:nvPr>
            <p:ph type="title"/>
          </p:nvPr>
        </p:nvSpPr>
        <p:spPr>
          <a:xfrm>
            <a:off x="838200" y="223606"/>
            <a:ext cx="10515600" cy="669969"/>
          </a:xfrm>
        </p:spPr>
        <p:txBody>
          <a:bodyPr anchor="ctr">
            <a:normAutofit/>
          </a:bodyPr>
          <a:lstStyle/>
          <a:p>
            <a:r>
              <a:rPr lang="en-GB" sz="4000" b="1" dirty="0"/>
              <a:t>Scroll down this page</a:t>
            </a:r>
          </a:p>
        </p:txBody>
      </p:sp>
      <p:pic>
        <p:nvPicPr>
          <p:cNvPr id="3" name="Picture 2" descr="A picture containing text, person, indoor, sign&#10;&#10;Description automatically generated">
            <a:extLst>
              <a:ext uri="{FF2B5EF4-FFF2-40B4-BE49-F238E27FC236}">
                <a16:creationId xmlns:a16="http://schemas.microsoft.com/office/drawing/2014/main" id="{650986FC-A4AF-4F4E-8CA5-2C726C044919}"/>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6960" r="-1" b="-1"/>
          <a:stretch/>
        </p:blipFill>
        <p:spPr>
          <a:xfrm>
            <a:off x="497656" y="1059039"/>
            <a:ext cx="11196688" cy="4739922"/>
          </a:xfrm>
          <a:prstGeom prst="rect">
            <a:avLst/>
          </a:prstGeom>
        </p:spPr>
      </p:pic>
    </p:spTree>
    <p:extLst>
      <p:ext uri="{BB962C8B-B14F-4D97-AF65-F5344CB8AC3E}">
        <p14:creationId xmlns:p14="http://schemas.microsoft.com/office/powerpoint/2010/main" val="2062938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8210-4D52-475E-B4B6-BE18E96223B9}"/>
              </a:ext>
            </a:extLst>
          </p:cNvPr>
          <p:cNvSpPr>
            <a:spLocks noGrp="1"/>
          </p:cNvSpPr>
          <p:nvPr>
            <p:ph type="title"/>
          </p:nvPr>
        </p:nvSpPr>
        <p:spPr>
          <a:xfrm>
            <a:off x="725311" y="0"/>
            <a:ext cx="10515600" cy="1185333"/>
          </a:xfrm>
        </p:spPr>
        <p:txBody>
          <a:bodyPr>
            <a:normAutofit/>
          </a:bodyPr>
          <a:lstStyle/>
          <a:p>
            <a:br>
              <a:rPr lang="en-GB" sz="3600" dirty="0"/>
            </a:br>
            <a:r>
              <a:rPr lang="en-GB" sz="4000" b="1" dirty="0"/>
              <a:t>Click on the pink button</a:t>
            </a:r>
            <a:endParaRPr lang="en-GB" sz="3600" b="1" dirty="0"/>
          </a:p>
        </p:txBody>
      </p:sp>
      <p:pic>
        <p:nvPicPr>
          <p:cNvPr id="6" name="Picture 5">
            <a:extLst>
              <a:ext uri="{FF2B5EF4-FFF2-40B4-BE49-F238E27FC236}">
                <a16:creationId xmlns:a16="http://schemas.microsoft.com/office/drawing/2014/main" id="{2B846B28-78AA-4112-87F7-459BE9E04B6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975674" y="1645255"/>
            <a:ext cx="10014874" cy="2994991"/>
          </a:xfrm>
          <a:prstGeom prst="rect">
            <a:avLst/>
          </a:prstGeom>
        </p:spPr>
      </p:pic>
      <p:sp>
        <p:nvSpPr>
          <p:cNvPr id="5" name="Arrow: Curved Left 4">
            <a:extLst>
              <a:ext uri="{FF2B5EF4-FFF2-40B4-BE49-F238E27FC236}">
                <a16:creationId xmlns:a16="http://schemas.microsoft.com/office/drawing/2014/main" id="{A122D6DE-CC66-4276-BE14-BB5F2C7A2975}"/>
              </a:ext>
            </a:extLst>
          </p:cNvPr>
          <p:cNvSpPr/>
          <p:nvPr/>
        </p:nvSpPr>
        <p:spPr>
          <a:xfrm>
            <a:off x="6593620" y="3559629"/>
            <a:ext cx="1067566" cy="789965"/>
          </a:xfrm>
          <a:prstGeom prst="curved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63224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67F2F-5AF6-40D1-81C7-432E9FBCF806}"/>
              </a:ext>
            </a:extLst>
          </p:cNvPr>
          <p:cNvSpPr>
            <a:spLocks noGrp="1"/>
          </p:cNvSpPr>
          <p:nvPr>
            <p:ph type="title"/>
          </p:nvPr>
        </p:nvSpPr>
        <p:spPr>
          <a:xfrm>
            <a:off x="668867" y="126491"/>
            <a:ext cx="10515600" cy="1115288"/>
          </a:xfrm>
        </p:spPr>
        <p:txBody>
          <a:bodyPr>
            <a:normAutofit fontScale="90000"/>
          </a:bodyPr>
          <a:lstStyle/>
          <a:p>
            <a:br>
              <a:rPr lang="en-GB" sz="3600" dirty="0"/>
            </a:br>
            <a:r>
              <a:rPr lang="en-GB" sz="4000" b="1" dirty="0"/>
              <a:t>Enter your student email in the student/staff blue box</a:t>
            </a:r>
            <a:endParaRPr lang="en-GB" sz="3600" b="1" dirty="0"/>
          </a:p>
        </p:txBody>
      </p:sp>
      <p:pic>
        <p:nvPicPr>
          <p:cNvPr id="4" name="Picture 3" descr="Graphical user interface, application&#10;&#10;Description automatically generated">
            <a:extLst>
              <a:ext uri="{FF2B5EF4-FFF2-40B4-BE49-F238E27FC236}">
                <a16:creationId xmlns:a16="http://schemas.microsoft.com/office/drawing/2014/main" id="{6BE29DD4-C1A4-4B90-ADF3-059FA1EADB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46400" y="1505040"/>
            <a:ext cx="5745525" cy="3847920"/>
          </a:xfrm>
          <a:prstGeom prst="rect">
            <a:avLst/>
          </a:prstGeom>
        </p:spPr>
      </p:pic>
      <p:sp>
        <p:nvSpPr>
          <p:cNvPr id="5" name="Arrow: Curved Left 4">
            <a:extLst>
              <a:ext uri="{FF2B5EF4-FFF2-40B4-BE49-F238E27FC236}">
                <a16:creationId xmlns:a16="http://schemas.microsoft.com/office/drawing/2014/main" id="{0666A444-CA83-464F-95A0-C75F1BBDB034}"/>
              </a:ext>
            </a:extLst>
          </p:cNvPr>
          <p:cNvSpPr/>
          <p:nvPr/>
        </p:nvSpPr>
        <p:spPr>
          <a:xfrm>
            <a:off x="7879125" y="3871528"/>
            <a:ext cx="731520" cy="507743"/>
          </a:xfrm>
          <a:prstGeom prst="curved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20209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 website&#10;&#10;Description automatically generated">
            <a:extLst>
              <a:ext uri="{FF2B5EF4-FFF2-40B4-BE49-F238E27FC236}">
                <a16:creationId xmlns:a16="http://schemas.microsoft.com/office/drawing/2014/main" id="{0864A42B-7272-46F0-BA8E-03E9EF7D924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862666" y="1031742"/>
            <a:ext cx="7710311" cy="4880044"/>
          </a:xfrm>
          <a:prstGeom prst="rect">
            <a:avLst/>
          </a:prstGeom>
        </p:spPr>
      </p:pic>
      <p:sp>
        <p:nvSpPr>
          <p:cNvPr id="6" name="Title 5">
            <a:extLst>
              <a:ext uri="{FF2B5EF4-FFF2-40B4-BE49-F238E27FC236}">
                <a16:creationId xmlns:a16="http://schemas.microsoft.com/office/drawing/2014/main" id="{D6AC90BC-B3C0-44A7-B726-609DD2CFF462}"/>
              </a:ext>
            </a:extLst>
          </p:cNvPr>
          <p:cNvSpPr>
            <a:spLocks noGrp="1"/>
          </p:cNvSpPr>
          <p:nvPr>
            <p:ph type="title"/>
          </p:nvPr>
        </p:nvSpPr>
        <p:spPr>
          <a:xfrm>
            <a:off x="1272208" y="318051"/>
            <a:ext cx="10050117" cy="1126435"/>
          </a:xfrm>
        </p:spPr>
        <p:txBody>
          <a:bodyPr>
            <a:normAutofit/>
          </a:bodyPr>
          <a:lstStyle/>
          <a:p>
            <a:r>
              <a:rPr lang="en-GB" sz="3600" dirty="0"/>
              <a:t>Go to the bottom right of the screen and press skip </a:t>
            </a:r>
          </a:p>
        </p:txBody>
      </p:sp>
      <p:sp>
        <p:nvSpPr>
          <p:cNvPr id="16" name="Arrow: Right 15">
            <a:extLst>
              <a:ext uri="{FF2B5EF4-FFF2-40B4-BE49-F238E27FC236}">
                <a16:creationId xmlns:a16="http://schemas.microsoft.com/office/drawing/2014/main" id="{FB16E5BF-A807-490F-9144-C3F0E66E33D6}"/>
              </a:ext>
            </a:extLst>
          </p:cNvPr>
          <p:cNvSpPr/>
          <p:nvPr/>
        </p:nvSpPr>
        <p:spPr>
          <a:xfrm>
            <a:off x="6297266" y="4958362"/>
            <a:ext cx="1749287" cy="556591"/>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8562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chat or text message&#10;&#10;Description automatically generated">
            <a:extLst>
              <a:ext uri="{FF2B5EF4-FFF2-40B4-BE49-F238E27FC236}">
                <a16:creationId xmlns:a16="http://schemas.microsoft.com/office/drawing/2014/main" id="{C0B462AB-A2E6-4B2B-8E59-5AA9425A966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994228" y="833009"/>
            <a:ext cx="8203543" cy="4997083"/>
          </a:xfrm>
          <a:prstGeom prst="rect">
            <a:avLst/>
          </a:prstGeom>
        </p:spPr>
      </p:pic>
      <p:sp>
        <p:nvSpPr>
          <p:cNvPr id="4" name="Title 3">
            <a:extLst>
              <a:ext uri="{FF2B5EF4-FFF2-40B4-BE49-F238E27FC236}">
                <a16:creationId xmlns:a16="http://schemas.microsoft.com/office/drawing/2014/main" id="{0A73A951-2E83-46E1-A51E-0843D5E25A8D}"/>
              </a:ext>
            </a:extLst>
          </p:cNvPr>
          <p:cNvSpPr>
            <a:spLocks noGrp="1"/>
          </p:cNvSpPr>
          <p:nvPr>
            <p:ph type="title"/>
          </p:nvPr>
        </p:nvSpPr>
        <p:spPr>
          <a:xfrm>
            <a:off x="838200" y="170228"/>
            <a:ext cx="10515600" cy="1325563"/>
          </a:xfrm>
        </p:spPr>
        <p:txBody>
          <a:bodyPr>
            <a:normAutofit/>
          </a:bodyPr>
          <a:lstStyle/>
          <a:p>
            <a:r>
              <a:rPr lang="en-GB" sz="3600" dirty="0"/>
              <a:t>Go to the bottom right of the screen and press skip</a:t>
            </a:r>
            <a:endParaRPr lang="en-GB" sz="3600" b="1" dirty="0"/>
          </a:p>
        </p:txBody>
      </p:sp>
      <p:sp>
        <p:nvSpPr>
          <p:cNvPr id="5" name="Arrow: Right 4">
            <a:extLst>
              <a:ext uri="{FF2B5EF4-FFF2-40B4-BE49-F238E27FC236}">
                <a16:creationId xmlns:a16="http://schemas.microsoft.com/office/drawing/2014/main" id="{E2E3ACF9-143A-4D69-96C1-6DD3FA571002}"/>
              </a:ext>
            </a:extLst>
          </p:cNvPr>
          <p:cNvSpPr/>
          <p:nvPr/>
        </p:nvSpPr>
        <p:spPr>
          <a:xfrm>
            <a:off x="7132615" y="4866493"/>
            <a:ext cx="1331129" cy="623744"/>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0631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3E5C-21D7-45F2-8B52-E478F6E5F9DD}"/>
              </a:ext>
            </a:extLst>
          </p:cNvPr>
          <p:cNvSpPr>
            <a:spLocks noGrp="1"/>
          </p:cNvSpPr>
          <p:nvPr>
            <p:ph type="title"/>
          </p:nvPr>
        </p:nvSpPr>
        <p:spPr/>
        <p:txBody>
          <a:bodyPr/>
          <a:lstStyle/>
          <a:p>
            <a:r>
              <a:rPr lang="en-GB" sz="4000" b="1" dirty="0"/>
              <a:t>Home Page – Type e-learning into the search bar</a:t>
            </a:r>
          </a:p>
        </p:txBody>
      </p:sp>
      <p:pic>
        <p:nvPicPr>
          <p:cNvPr id="6" name="Picture 5" descr="Graphical user interface, website&#10;&#10;Description automatically generated">
            <a:extLst>
              <a:ext uri="{FF2B5EF4-FFF2-40B4-BE49-F238E27FC236}">
                <a16:creationId xmlns:a16="http://schemas.microsoft.com/office/drawing/2014/main" id="{DE957C5B-BC01-4E44-952A-46F04650F6B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14862"/>
          <a:stretch/>
        </p:blipFill>
        <p:spPr>
          <a:xfrm>
            <a:off x="1520260" y="1182059"/>
            <a:ext cx="8938263" cy="4493882"/>
          </a:xfrm>
          <a:prstGeom prst="rect">
            <a:avLst/>
          </a:prstGeom>
        </p:spPr>
      </p:pic>
      <p:sp>
        <p:nvSpPr>
          <p:cNvPr id="3" name="TextBox 2">
            <a:extLst>
              <a:ext uri="{FF2B5EF4-FFF2-40B4-BE49-F238E27FC236}">
                <a16:creationId xmlns:a16="http://schemas.microsoft.com/office/drawing/2014/main" id="{66973087-3CDA-E80C-43C6-A0114C1DAAEB}"/>
              </a:ext>
            </a:extLst>
          </p:cNvPr>
          <p:cNvSpPr txBox="1"/>
          <p:nvPr/>
        </p:nvSpPr>
        <p:spPr>
          <a:xfrm>
            <a:off x="35784" y="4033240"/>
            <a:ext cx="2527160" cy="369332"/>
          </a:xfrm>
          <a:prstGeom prst="rect">
            <a:avLst/>
          </a:prstGeom>
          <a:noFill/>
        </p:spPr>
        <p:txBody>
          <a:bodyPr wrap="square" rtlCol="0">
            <a:spAutoFit/>
          </a:bodyPr>
          <a:lstStyle/>
          <a:p>
            <a:r>
              <a:rPr lang="en-GB" dirty="0"/>
              <a:t>Type e-learning here</a:t>
            </a:r>
          </a:p>
        </p:txBody>
      </p:sp>
      <p:sp>
        <p:nvSpPr>
          <p:cNvPr id="4" name="Rectangle: Rounded Corners 3">
            <a:extLst>
              <a:ext uri="{FF2B5EF4-FFF2-40B4-BE49-F238E27FC236}">
                <a16:creationId xmlns:a16="http://schemas.microsoft.com/office/drawing/2014/main" id="{3F728D29-3A0D-3838-CE9A-7A891A8D25FD}"/>
              </a:ext>
            </a:extLst>
          </p:cNvPr>
          <p:cNvSpPr/>
          <p:nvPr/>
        </p:nvSpPr>
        <p:spPr>
          <a:xfrm>
            <a:off x="2086249" y="4352164"/>
            <a:ext cx="1838848" cy="369332"/>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AE0FAFA-662E-79B4-D5D6-A4048384C7BE}"/>
              </a:ext>
            </a:extLst>
          </p:cNvPr>
          <p:cNvSpPr/>
          <p:nvPr/>
        </p:nvSpPr>
        <p:spPr>
          <a:xfrm>
            <a:off x="9147349" y="4352164"/>
            <a:ext cx="867508" cy="52005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E194EE1E-E5F1-944E-63ED-2711B4C3D764}"/>
              </a:ext>
            </a:extLst>
          </p:cNvPr>
          <p:cNvCxnSpPr/>
          <p:nvPr/>
        </p:nvCxnSpPr>
        <p:spPr>
          <a:xfrm>
            <a:off x="2006321" y="4285035"/>
            <a:ext cx="341644" cy="184666"/>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83E2FA76-6262-1694-70B2-D5DEDCA8A8AD}"/>
              </a:ext>
            </a:extLst>
          </p:cNvPr>
          <p:cNvSpPr/>
          <p:nvPr/>
        </p:nvSpPr>
        <p:spPr>
          <a:xfrm>
            <a:off x="2903974" y="3949002"/>
            <a:ext cx="793819" cy="21849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29450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F4FC7-885C-4BEC-9CAD-E69FA73B33F1}"/>
              </a:ext>
            </a:extLst>
          </p:cNvPr>
          <p:cNvSpPr>
            <a:spLocks noGrp="1"/>
          </p:cNvSpPr>
          <p:nvPr>
            <p:ph type="title"/>
          </p:nvPr>
        </p:nvSpPr>
        <p:spPr>
          <a:xfrm>
            <a:off x="838200" y="365126"/>
            <a:ext cx="10515600" cy="2042794"/>
          </a:xfrm>
        </p:spPr>
        <p:txBody>
          <a:bodyPr/>
          <a:lstStyle/>
          <a:p>
            <a:r>
              <a:rPr lang="en-GB" sz="3600" dirty="0"/>
              <a:t>From E-Learning, you will see </a:t>
            </a:r>
            <a:r>
              <a:rPr lang="en-GB" sz="3600" i="1" dirty="0"/>
              <a:t>No results found</a:t>
            </a:r>
            <a:r>
              <a:rPr lang="en-GB" sz="3600" dirty="0"/>
              <a:t>.</a:t>
            </a:r>
            <a:br>
              <a:rPr lang="en-GB" sz="3600" dirty="0"/>
            </a:br>
            <a:r>
              <a:rPr lang="en-GB" sz="3600" dirty="0"/>
              <a:t>Scroll down the menu on the left side of the page to </a:t>
            </a:r>
            <a:r>
              <a:rPr lang="en-GB" sz="3600" b="1" dirty="0"/>
              <a:t>Topics</a:t>
            </a:r>
          </a:p>
        </p:txBody>
      </p:sp>
      <p:pic>
        <p:nvPicPr>
          <p:cNvPr id="5" name="Picture 4" descr="Graphical user interface, text, application&#10;&#10;Description automatically generated">
            <a:extLst>
              <a:ext uri="{FF2B5EF4-FFF2-40B4-BE49-F238E27FC236}">
                <a16:creationId xmlns:a16="http://schemas.microsoft.com/office/drawing/2014/main" id="{83841432-759E-6F29-E80C-F3386D0F1753}"/>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459171" y="2009268"/>
            <a:ext cx="9273658" cy="3578732"/>
          </a:xfrm>
          <a:prstGeom prst="rect">
            <a:avLst/>
          </a:prstGeom>
        </p:spPr>
      </p:pic>
      <p:cxnSp>
        <p:nvCxnSpPr>
          <p:cNvPr id="7" name="Straight Arrow Connector 6">
            <a:extLst>
              <a:ext uri="{FF2B5EF4-FFF2-40B4-BE49-F238E27FC236}">
                <a16:creationId xmlns:a16="http://schemas.microsoft.com/office/drawing/2014/main" id="{C73B539F-C167-658A-A0CD-6C9D8C0BAC17}"/>
              </a:ext>
            </a:extLst>
          </p:cNvPr>
          <p:cNvCxnSpPr/>
          <p:nvPr/>
        </p:nvCxnSpPr>
        <p:spPr>
          <a:xfrm flipH="1">
            <a:off x="4197643" y="5026631"/>
            <a:ext cx="1664677" cy="8038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DF53186-F97A-C3F6-B63D-638A43AD1F20}"/>
              </a:ext>
            </a:extLst>
          </p:cNvPr>
          <p:cNvSpPr txBox="1"/>
          <p:nvPr/>
        </p:nvSpPr>
        <p:spPr>
          <a:xfrm>
            <a:off x="6096000" y="4742822"/>
            <a:ext cx="2123552" cy="369332"/>
          </a:xfrm>
          <a:prstGeom prst="rect">
            <a:avLst/>
          </a:prstGeom>
          <a:noFill/>
        </p:spPr>
        <p:txBody>
          <a:bodyPr wrap="square" rtlCol="0">
            <a:spAutoFit/>
          </a:bodyPr>
          <a:lstStyle/>
          <a:p>
            <a:r>
              <a:rPr lang="en-GB" dirty="0"/>
              <a:t>Scroll down here</a:t>
            </a:r>
          </a:p>
        </p:txBody>
      </p:sp>
    </p:spTree>
    <p:extLst>
      <p:ext uri="{BB962C8B-B14F-4D97-AF65-F5344CB8AC3E}">
        <p14:creationId xmlns:p14="http://schemas.microsoft.com/office/powerpoint/2010/main" val="3066558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C6C61-A695-4EE4-828B-384ECB1595AF}"/>
              </a:ext>
            </a:extLst>
          </p:cNvPr>
          <p:cNvSpPr>
            <a:spLocks noGrp="1"/>
          </p:cNvSpPr>
          <p:nvPr>
            <p:ph type="title"/>
          </p:nvPr>
        </p:nvSpPr>
        <p:spPr/>
        <p:txBody>
          <a:bodyPr/>
          <a:lstStyle/>
          <a:p>
            <a:r>
              <a:rPr lang="en-GB" dirty="0"/>
              <a:t>Scroll down almost to the end and click on </a:t>
            </a:r>
            <a:r>
              <a:rPr lang="en-GB" b="1" dirty="0"/>
              <a:t>Transferable skills</a:t>
            </a:r>
          </a:p>
        </p:txBody>
      </p:sp>
      <p:pic>
        <p:nvPicPr>
          <p:cNvPr id="4" name="Picture 3" descr="Graphical user interface, application&#10;&#10;Description automatically generated">
            <a:extLst>
              <a:ext uri="{FF2B5EF4-FFF2-40B4-BE49-F238E27FC236}">
                <a16:creationId xmlns:a16="http://schemas.microsoft.com/office/drawing/2014/main" id="{C463BD17-7B4C-4598-9698-48EB4A85EB6A}"/>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3162452" y="1690689"/>
            <a:ext cx="5618940" cy="4090775"/>
          </a:xfrm>
          <a:prstGeom prst="rect">
            <a:avLst/>
          </a:prstGeom>
        </p:spPr>
      </p:pic>
      <p:sp>
        <p:nvSpPr>
          <p:cNvPr id="3" name="Rectangle: Rounded Corners 2">
            <a:extLst>
              <a:ext uri="{FF2B5EF4-FFF2-40B4-BE49-F238E27FC236}">
                <a16:creationId xmlns:a16="http://schemas.microsoft.com/office/drawing/2014/main" id="{1C8953AA-EC4E-42CE-1CA7-841CCF38FE7D}"/>
              </a:ext>
            </a:extLst>
          </p:cNvPr>
          <p:cNvSpPr/>
          <p:nvPr/>
        </p:nvSpPr>
        <p:spPr>
          <a:xfrm>
            <a:off x="4406053" y="4605867"/>
            <a:ext cx="2833511" cy="677333"/>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Curved Left 4">
            <a:extLst>
              <a:ext uri="{FF2B5EF4-FFF2-40B4-BE49-F238E27FC236}">
                <a16:creationId xmlns:a16="http://schemas.microsoft.com/office/drawing/2014/main" id="{2149E820-50C1-7EEB-6873-E395D497CAE0}"/>
              </a:ext>
            </a:extLst>
          </p:cNvPr>
          <p:cNvSpPr/>
          <p:nvPr/>
        </p:nvSpPr>
        <p:spPr>
          <a:xfrm>
            <a:off x="7047716" y="4399280"/>
            <a:ext cx="962762" cy="677334"/>
          </a:xfrm>
          <a:prstGeom prst="curved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187325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71F0-58A1-44D1-A14C-E000A1900617}"/>
              </a:ext>
            </a:extLst>
          </p:cNvPr>
          <p:cNvSpPr>
            <a:spLocks noGrp="1"/>
          </p:cNvSpPr>
          <p:nvPr>
            <p:ph type="title"/>
          </p:nvPr>
        </p:nvSpPr>
        <p:spPr>
          <a:xfrm>
            <a:off x="641344" y="253345"/>
            <a:ext cx="10854697" cy="1325563"/>
          </a:xfrm>
        </p:spPr>
        <p:txBody>
          <a:bodyPr/>
          <a:lstStyle/>
          <a:p>
            <a:r>
              <a:rPr lang="en-GB" sz="3600" dirty="0"/>
              <a:t>Scroll through the Transferable skills courses and click on the Star to add those that interest you to </a:t>
            </a:r>
            <a:r>
              <a:rPr lang="en-GB" sz="3600" b="1" dirty="0"/>
              <a:t>My Favourites</a:t>
            </a:r>
            <a:r>
              <a:rPr lang="en-GB" sz="3600" dirty="0"/>
              <a:t>.</a:t>
            </a:r>
            <a:br>
              <a:rPr lang="en-GB" sz="3600" dirty="0"/>
            </a:br>
            <a:endParaRPr lang="en-GB" sz="3600" dirty="0"/>
          </a:p>
        </p:txBody>
      </p:sp>
      <p:pic>
        <p:nvPicPr>
          <p:cNvPr id="6" name="Picture 5" descr="Graphical user interface, website&#10;&#10;Description automatically generated">
            <a:extLst>
              <a:ext uri="{FF2B5EF4-FFF2-40B4-BE49-F238E27FC236}">
                <a16:creationId xmlns:a16="http://schemas.microsoft.com/office/drawing/2014/main" id="{937D2EF3-B36A-EFFD-DD29-4A51533A46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8855" y="1323122"/>
            <a:ext cx="6868985" cy="4473523"/>
          </a:xfrm>
          <a:prstGeom prst="rect">
            <a:avLst/>
          </a:prstGeom>
          <a:ln>
            <a:noFill/>
          </a:ln>
          <a:effectLst>
            <a:outerShdw blurRad="292100" dist="139700" dir="2700000" algn="tl" rotWithShape="0">
              <a:srgbClr val="333333">
                <a:alpha val="65000"/>
              </a:srgbClr>
            </a:outerShdw>
          </a:effectLst>
        </p:spPr>
      </p:pic>
      <p:sp>
        <p:nvSpPr>
          <p:cNvPr id="3" name="Rectangle 2">
            <a:extLst>
              <a:ext uri="{FF2B5EF4-FFF2-40B4-BE49-F238E27FC236}">
                <a16:creationId xmlns:a16="http://schemas.microsoft.com/office/drawing/2014/main" id="{D1E9B420-2F06-1DA1-25B7-4D861134C7C4}"/>
              </a:ext>
            </a:extLst>
          </p:cNvPr>
          <p:cNvSpPr/>
          <p:nvPr/>
        </p:nvSpPr>
        <p:spPr>
          <a:xfrm>
            <a:off x="4240680" y="3429000"/>
            <a:ext cx="673239" cy="592853"/>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8056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71F0-58A1-44D1-A14C-E000A1900617}"/>
              </a:ext>
            </a:extLst>
          </p:cNvPr>
          <p:cNvSpPr>
            <a:spLocks noGrp="1"/>
          </p:cNvSpPr>
          <p:nvPr>
            <p:ph type="title"/>
          </p:nvPr>
        </p:nvSpPr>
        <p:spPr>
          <a:xfrm>
            <a:off x="838200" y="440676"/>
            <a:ext cx="5532120" cy="2515884"/>
          </a:xfrm>
        </p:spPr>
        <p:txBody>
          <a:bodyPr/>
          <a:lstStyle/>
          <a:p>
            <a:r>
              <a:rPr lang="en-GB" sz="3200" dirty="0"/>
              <a:t>You can find </a:t>
            </a:r>
            <a:r>
              <a:rPr lang="en-GB" sz="3200" b="1" dirty="0"/>
              <a:t>My Favourites </a:t>
            </a:r>
            <a:r>
              <a:rPr lang="en-GB" sz="3200" dirty="0"/>
              <a:t>just above Topics in the side bar.</a:t>
            </a:r>
            <a:br>
              <a:rPr lang="en-GB" sz="3200" dirty="0"/>
            </a:br>
            <a:r>
              <a:rPr lang="en-GB" sz="3200" dirty="0"/>
              <a:t>You can also add any other courses that interest you here in future, to watch them later.  </a:t>
            </a:r>
            <a:br>
              <a:rPr lang="en-GB" sz="3200" dirty="0"/>
            </a:br>
            <a:endParaRPr lang="en-GB" sz="3200" dirty="0"/>
          </a:p>
        </p:txBody>
      </p:sp>
      <p:pic>
        <p:nvPicPr>
          <p:cNvPr id="6" name="Picture 5" descr="Graphical user interface, application&#10;&#10;Description automatically generated">
            <a:extLst>
              <a:ext uri="{FF2B5EF4-FFF2-40B4-BE49-F238E27FC236}">
                <a16:creationId xmlns:a16="http://schemas.microsoft.com/office/drawing/2014/main" id="{B805DC40-FDAD-FEA9-674E-2CD666214310}"/>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931397" y="2956560"/>
            <a:ext cx="3442649" cy="2618841"/>
          </a:xfrm>
          <a:prstGeom prst="rect">
            <a:avLst/>
          </a:prstGeom>
        </p:spPr>
      </p:pic>
      <p:sp>
        <p:nvSpPr>
          <p:cNvPr id="3" name="Rectangle 2">
            <a:extLst>
              <a:ext uri="{FF2B5EF4-FFF2-40B4-BE49-F238E27FC236}">
                <a16:creationId xmlns:a16="http://schemas.microsoft.com/office/drawing/2014/main" id="{D1E9B420-2F06-1DA1-25B7-4D861134C7C4}"/>
              </a:ext>
            </a:extLst>
          </p:cNvPr>
          <p:cNvSpPr/>
          <p:nvPr/>
        </p:nvSpPr>
        <p:spPr>
          <a:xfrm>
            <a:off x="1085457" y="3619033"/>
            <a:ext cx="3134527" cy="64694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A picture containing text, person, screenshot&#10;&#10;Description automatically generated">
            <a:extLst>
              <a:ext uri="{FF2B5EF4-FFF2-40B4-BE49-F238E27FC236}">
                <a16:creationId xmlns:a16="http://schemas.microsoft.com/office/drawing/2014/main" id="{14763975-EC1B-6160-664A-D529C9EC6EAD}"/>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7233919" y="249195"/>
            <a:ext cx="4262121" cy="557729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3300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6B93D-0838-8831-7E00-B8EDE7E52D91}"/>
              </a:ext>
            </a:extLst>
          </p:cNvPr>
          <p:cNvSpPr>
            <a:spLocks noGrp="1"/>
          </p:cNvSpPr>
          <p:nvPr>
            <p:ph type="title"/>
          </p:nvPr>
        </p:nvSpPr>
        <p:spPr>
          <a:xfrm>
            <a:off x="838199" y="365126"/>
            <a:ext cx="10857089" cy="1520118"/>
          </a:xfrm>
        </p:spPr>
        <p:txBody>
          <a:bodyPr/>
          <a:lstStyle/>
          <a:p>
            <a:r>
              <a:rPr lang="en-GB" sz="2800" b="0" i="0" dirty="0">
                <a:solidFill>
                  <a:srgbClr val="373A3C"/>
                </a:solidFill>
                <a:effectLst/>
              </a:rPr>
              <a:t>Download the Mobile App later to have this information at your fingertips</a:t>
            </a:r>
            <a:endParaRPr lang="en-GB" sz="2800" dirty="0"/>
          </a:p>
        </p:txBody>
      </p:sp>
      <p:pic>
        <p:nvPicPr>
          <p:cNvPr id="4" name="Picture 3" descr="Graphical user interface, text, application&#10;&#10;Description automatically generated">
            <a:extLst>
              <a:ext uri="{FF2B5EF4-FFF2-40B4-BE49-F238E27FC236}">
                <a16:creationId xmlns:a16="http://schemas.microsoft.com/office/drawing/2014/main" id="{BCF994F3-D11E-9A04-837C-E1351CBAF29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273416" y="982134"/>
            <a:ext cx="9087380" cy="4651022"/>
          </a:xfrm>
          <a:prstGeom prst="rect">
            <a:avLst/>
          </a:prstGeom>
        </p:spPr>
      </p:pic>
    </p:spTree>
    <p:extLst>
      <p:ext uri="{BB962C8B-B14F-4D97-AF65-F5344CB8AC3E}">
        <p14:creationId xmlns:p14="http://schemas.microsoft.com/office/powerpoint/2010/main" val="66471542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faedf56cd05a994d2f671ec779927c37">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ee7ec26e18f80aac1925d73aaa824f9c"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006592-CD6D-4618-9EBB-72856B4689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51032B-4A42-4A37-9D29-941A1CE6797E}">
  <ds:schemaRefs>
    <ds:schemaRef ds:uri="http://schemas.microsoft.com/sharepoint/v3/contenttype/forms"/>
  </ds:schemaRefs>
</ds:datastoreItem>
</file>

<file path=customXml/itemProps3.xml><?xml version="1.0" encoding="utf-8"?>
<ds:datastoreItem xmlns:ds="http://schemas.openxmlformats.org/officeDocument/2006/customXml" ds:itemID="{8F482EE6-A7CD-425B-B81A-3C8367F0A2D7}">
  <ds:schemaRefs>
    <ds:schemaRef ds:uri="http://schemas.microsoft.com/office/2006/metadata/properties"/>
    <ds:schemaRef ds:uri="http://schemas.microsoft.com/office/infopath/2007/PartnerControls"/>
    <ds:schemaRef ds:uri="6e64d6fd-104f-4775-b027-3bb9d4227659"/>
    <ds:schemaRef ds:uri="3e7a15d4-c698-4f99-9f68-49b1414f3841"/>
  </ds:schemaRefs>
</ds:datastoreItem>
</file>

<file path=docProps/app.xml><?xml version="1.0" encoding="utf-8"?>
<Properties xmlns="http://schemas.openxmlformats.org/officeDocument/2006/extended-properties" xmlns:vt="http://schemas.openxmlformats.org/officeDocument/2006/docPropsVTypes">
  <Template>Theme1</Template>
  <TotalTime>2810</TotalTime>
  <Words>452</Words>
  <Application>Microsoft Office PowerPoint</Application>
  <PresentationFormat>Widescreen</PresentationFormat>
  <Paragraphs>36</Paragraphs>
  <Slides>17</Slides>
  <Notes>0</Notes>
  <HiddenSlides>0</HiddenSlides>
  <MMClips>0</MMClips>
  <ScaleCrop>false</ScaleCrop>
  <HeadingPairs>
    <vt:vector size="6" baseType="variant">
      <vt:variant>
        <vt:lpstr>Fonts Used</vt:lpstr>
      </vt:variant>
      <vt:variant>
        <vt:i4>3</vt:i4>
      </vt:variant>
      <vt:variant>
        <vt:lpstr>Theme</vt:lpstr>
      </vt:variant>
      <vt:variant>
        <vt:i4>17</vt:i4>
      </vt:variant>
      <vt:variant>
        <vt:lpstr>Slide Titles</vt:lpstr>
      </vt:variant>
      <vt:variant>
        <vt:i4>17</vt:i4>
      </vt:variant>
    </vt:vector>
  </HeadingPairs>
  <TitlesOfParts>
    <vt:vector size="37" baseType="lpstr">
      <vt:lpstr>Arial</vt:lpstr>
      <vt:lpstr>Calibri</vt:lpstr>
      <vt:lpstr>Calibri Light</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Transferable Skills  via UWTSD Careers Service</vt:lpstr>
      <vt:lpstr>Transferable Skills</vt:lpstr>
      <vt:lpstr>Transferable Skills…</vt:lpstr>
      <vt:lpstr>People Skills and Functional Business Skills</vt:lpstr>
      <vt:lpstr>UWTSD Careers Service </vt:lpstr>
      <vt:lpstr>Search UWTSD Careers</vt:lpstr>
      <vt:lpstr>Scroll down this page</vt:lpstr>
      <vt:lpstr> Click on the pink button</vt:lpstr>
      <vt:lpstr> Enter your student email in the student/staff blue box</vt:lpstr>
      <vt:lpstr>Go to the bottom right of the screen and press skip </vt:lpstr>
      <vt:lpstr>Go to the bottom right of the screen and press skip</vt:lpstr>
      <vt:lpstr>Home Page – Type e-learning into the search bar</vt:lpstr>
      <vt:lpstr>From E-Learning, you will see No results found. Scroll down the menu on the left side of the page to Topics</vt:lpstr>
      <vt:lpstr>Scroll down almost to the end and click on Transferable skills</vt:lpstr>
      <vt:lpstr>Scroll through the Transferable skills courses and click on the Star to add those that interest you to My Favourites. </vt:lpstr>
      <vt:lpstr>You can find My Favourites just above Topics in the side bar. You can also add any other courses that interest you here in future, to watch them later.   </vt:lpstr>
      <vt:lpstr>Download the Mobile App later to have this information at your fingertips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Transferable Skills via Careers Service</dc:title>
  <dc:creator>"Julia Ault" &lt;J.Ault@uwtsd.ac.uk&gt;</dc:creator>
  <cp:lastModifiedBy>Julia Ault</cp:lastModifiedBy>
  <cp:revision>94</cp:revision>
  <dcterms:created xsi:type="dcterms:W3CDTF">2022-02-03T14:30:24Z</dcterms:created>
  <dcterms:modified xsi:type="dcterms:W3CDTF">2023-02-16T14:15:20Z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