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4"/>
  </p:notesMasterIdLst>
  <p:sldIdLst>
    <p:sldId id="256" r:id="rId2"/>
    <p:sldId id="257" r:id="rId3"/>
    <p:sldId id="258" r:id="rId4"/>
    <p:sldId id="259" r:id="rId5"/>
    <p:sldId id="260" r:id="rId6"/>
    <p:sldId id="261" r:id="rId7"/>
    <p:sldId id="262" r:id="rId8"/>
    <p:sldId id="263" r:id="rId9"/>
    <p:sldId id="267" r:id="rId10"/>
    <p:sldId id="266" r:id="rId11"/>
    <p:sldId id="268"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488B9A-D609-4BA0-8FCF-677A14D7D369}"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1BE78CA6-3660-44F0-B0CB-F200487A8F1F}">
      <dgm:prSet/>
      <dgm:spPr/>
      <dgm:t>
        <a:bodyPr/>
        <a:lstStyle/>
        <a:p>
          <a:r>
            <a:rPr lang="en-GB"/>
            <a:t>Developed by John Bowlby (British psychologist) </a:t>
          </a:r>
          <a:endParaRPr lang="en-US"/>
        </a:p>
      </dgm:t>
    </dgm:pt>
    <dgm:pt modelId="{A8ECED83-BE6D-4898-94DE-B1652F7011C5}" type="parTrans" cxnId="{C6AC7FB5-E26E-4A3E-9E44-F46EB9D583DC}">
      <dgm:prSet/>
      <dgm:spPr/>
      <dgm:t>
        <a:bodyPr/>
        <a:lstStyle/>
        <a:p>
          <a:endParaRPr lang="en-US"/>
        </a:p>
      </dgm:t>
    </dgm:pt>
    <dgm:pt modelId="{F40898AF-4C0A-4293-AB99-B1C1B5728439}" type="sibTrans" cxnId="{C6AC7FB5-E26E-4A3E-9E44-F46EB9D583DC}">
      <dgm:prSet/>
      <dgm:spPr/>
      <dgm:t>
        <a:bodyPr/>
        <a:lstStyle/>
        <a:p>
          <a:endParaRPr lang="en-US"/>
        </a:p>
      </dgm:t>
    </dgm:pt>
    <dgm:pt modelId="{33D544BC-4393-4935-87EE-FB8D53269432}">
      <dgm:prSet/>
      <dgm:spPr/>
      <dgm:t>
        <a:bodyPr/>
        <a:lstStyle/>
        <a:p>
          <a:r>
            <a:rPr lang="en-GB"/>
            <a:t>Emphasises emotional bond with caregiver </a:t>
          </a:r>
          <a:endParaRPr lang="en-US"/>
        </a:p>
      </dgm:t>
    </dgm:pt>
    <dgm:pt modelId="{9F526CC5-1111-4FE4-834F-9495CF8DB22E}" type="parTrans" cxnId="{4824C817-F9E7-4C7B-80F5-8C6814E94A44}">
      <dgm:prSet/>
      <dgm:spPr/>
      <dgm:t>
        <a:bodyPr/>
        <a:lstStyle/>
        <a:p>
          <a:endParaRPr lang="en-US"/>
        </a:p>
      </dgm:t>
    </dgm:pt>
    <dgm:pt modelId="{AF0D7D1B-CB39-47D5-8041-B7E9B0145856}" type="sibTrans" cxnId="{4824C817-F9E7-4C7B-80F5-8C6814E94A44}">
      <dgm:prSet/>
      <dgm:spPr/>
      <dgm:t>
        <a:bodyPr/>
        <a:lstStyle/>
        <a:p>
          <a:endParaRPr lang="en-US"/>
        </a:p>
      </dgm:t>
    </dgm:pt>
    <dgm:pt modelId="{47E8EAA4-E404-4A00-9567-6A2E1223D55D}">
      <dgm:prSet/>
      <dgm:spPr/>
      <dgm:t>
        <a:bodyPr/>
        <a:lstStyle/>
        <a:p>
          <a:r>
            <a:rPr lang="en-GB"/>
            <a:t>Attachment as </a:t>
          </a:r>
          <a:r>
            <a:rPr lang="en-GB" b="1"/>
            <a:t>innate, biologically driven</a:t>
          </a:r>
          <a:r>
            <a:rPr lang="en-GB"/>
            <a:t> </a:t>
          </a:r>
          <a:endParaRPr lang="en-US"/>
        </a:p>
      </dgm:t>
    </dgm:pt>
    <dgm:pt modelId="{FAF9AD21-8FB9-4C96-ABA5-FD479866FFA1}" type="parTrans" cxnId="{928B67F8-B650-4882-9917-C85EB16AEB6C}">
      <dgm:prSet/>
      <dgm:spPr/>
      <dgm:t>
        <a:bodyPr/>
        <a:lstStyle/>
        <a:p>
          <a:endParaRPr lang="en-US"/>
        </a:p>
      </dgm:t>
    </dgm:pt>
    <dgm:pt modelId="{39A92CC1-7AD9-4391-820B-C77E33483932}" type="sibTrans" cxnId="{928B67F8-B650-4882-9917-C85EB16AEB6C}">
      <dgm:prSet/>
      <dgm:spPr/>
      <dgm:t>
        <a:bodyPr/>
        <a:lstStyle/>
        <a:p>
          <a:endParaRPr lang="en-US"/>
        </a:p>
      </dgm:t>
    </dgm:pt>
    <dgm:pt modelId="{4E53E660-B1A2-4888-938A-E4E4D02DA26B}">
      <dgm:prSet/>
      <dgm:spPr/>
      <dgm:t>
        <a:bodyPr/>
        <a:lstStyle/>
        <a:p>
          <a:r>
            <a:rPr lang="en-GB"/>
            <a:t>Secure base and safe haven concepts </a:t>
          </a:r>
          <a:endParaRPr lang="en-US"/>
        </a:p>
      </dgm:t>
    </dgm:pt>
    <dgm:pt modelId="{7E03F97A-B639-4A7E-9ADF-A8E52FC5FE1F}" type="parTrans" cxnId="{D4460401-9502-4EBF-938F-52BA55D2CFE4}">
      <dgm:prSet/>
      <dgm:spPr/>
      <dgm:t>
        <a:bodyPr/>
        <a:lstStyle/>
        <a:p>
          <a:endParaRPr lang="en-US"/>
        </a:p>
      </dgm:t>
    </dgm:pt>
    <dgm:pt modelId="{DD6FE81C-E596-45EB-A570-A0F40F9B52EF}" type="sibTrans" cxnId="{D4460401-9502-4EBF-938F-52BA55D2CFE4}">
      <dgm:prSet/>
      <dgm:spPr/>
      <dgm:t>
        <a:bodyPr/>
        <a:lstStyle/>
        <a:p>
          <a:endParaRPr lang="en-US"/>
        </a:p>
      </dgm:t>
    </dgm:pt>
    <dgm:pt modelId="{53AAD2FF-3E10-4304-A5BA-06501E933D4A}" type="pres">
      <dgm:prSet presAssocID="{E3488B9A-D609-4BA0-8FCF-677A14D7D369}" presName="matrix" presStyleCnt="0">
        <dgm:presLayoutVars>
          <dgm:chMax val="1"/>
          <dgm:dir/>
          <dgm:resizeHandles val="exact"/>
        </dgm:presLayoutVars>
      </dgm:prSet>
      <dgm:spPr/>
    </dgm:pt>
    <dgm:pt modelId="{1E01E54F-F0D2-402E-801F-A5D193139DA4}" type="pres">
      <dgm:prSet presAssocID="{E3488B9A-D609-4BA0-8FCF-677A14D7D369}" presName="diamond" presStyleLbl="bgShp" presStyleIdx="0" presStyleCnt="1"/>
      <dgm:spPr/>
    </dgm:pt>
    <dgm:pt modelId="{852376CB-C960-4825-8A00-EFFB1D57B0F7}" type="pres">
      <dgm:prSet presAssocID="{E3488B9A-D609-4BA0-8FCF-677A14D7D369}" presName="quad1" presStyleLbl="node1" presStyleIdx="0" presStyleCnt="4">
        <dgm:presLayoutVars>
          <dgm:chMax val="0"/>
          <dgm:chPref val="0"/>
          <dgm:bulletEnabled val="1"/>
        </dgm:presLayoutVars>
      </dgm:prSet>
      <dgm:spPr/>
    </dgm:pt>
    <dgm:pt modelId="{01D0C4CA-3182-4FAF-AE08-D7B03FFBCCCE}" type="pres">
      <dgm:prSet presAssocID="{E3488B9A-D609-4BA0-8FCF-677A14D7D369}" presName="quad2" presStyleLbl="node1" presStyleIdx="1" presStyleCnt="4">
        <dgm:presLayoutVars>
          <dgm:chMax val="0"/>
          <dgm:chPref val="0"/>
          <dgm:bulletEnabled val="1"/>
        </dgm:presLayoutVars>
      </dgm:prSet>
      <dgm:spPr/>
    </dgm:pt>
    <dgm:pt modelId="{1539B6E1-089E-4AA7-B2B7-30251654C70D}" type="pres">
      <dgm:prSet presAssocID="{E3488B9A-D609-4BA0-8FCF-677A14D7D369}" presName="quad3" presStyleLbl="node1" presStyleIdx="2" presStyleCnt="4">
        <dgm:presLayoutVars>
          <dgm:chMax val="0"/>
          <dgm:chPref val="0"/>
          <dgm:bulletEnabled val="1"/>
        </dgm:presLayoutVars>
      </dgm:prSet>
      <dgm:spPr/>
    </dgm:pt>
    <dgm:pt modelId="{69CCF4A6-70CC-486B-B2F5-6CD6CACAD2CC}" type="pres">
      <dgm:prSet presAssocID="{E3488B9A-D609-4BA0-8FCF-677A14D7D369}" presName="quad4" presStyleLbl="node1" presStyleIdx="3" presStyleCnt="4">
        <dgm:presLayoutVars>
          <dgm:chMax val="0"/>
          <dgm:chPref val="0"/>
          <dgm:bulletEnabled val="1"/>
        </dgm:presLayoutVars>
      </dgm:prSet>
      <dgm:spPr/>
    </dgm:pt>
  </dgm:ptLst>
  <dgm:cxnLst>
    <dgm:cxn modelId="{D4460401-9502-4EBF-938F-52BA55D2CFE4}" srcId="{E3488B9A-D609-4BA0-8FCF-677A14D7D369}" destId="{4E53E660-B1A2-4888-938A-E4E4D02DA26B}" srcOrd="3" destOrd="0" parTransId="{7E03F97A-B639-4A7E-9ADF-A8E52FC5FE1F}" sibTransId="{DD6FE81C-E596-45EB-A570-A0F40F9B52EF}"/>
    <dgm:cxn modelId="{4824C817-F9E7-4C7B-80F5-8C6814E94A44}" srcId="{E3488B9A-D609-4BA0-8FCF-677A14D7D369}" destId="{33D544BC-4393-4935-87EE-FB8D53269432}" srcOrd="1" destOrd="0" parTransId="{9F526CC5-1111-4FE4-834F-9495CF8DB22E}" sibTransId="{AF0D7D1B-CB39-47D5-8041-B7E9B0145856}"/>
    <dgm:cxn modelId="{4E7B3B50-3461-4BD1-ACBC-58594D780A5B}" type="presOf" srcId="{E3488B9A-D609-4BA0-8FCF-677A14D7D369}" destId="{53AAD2FF-3E10-4304-A5BA-06501E933D4A}" srcOrd="0" destOrd="0" presId="urn:microsoft.com/office/officeart/2005/8/layout/matrix3"/>
    <dgm:cxn modelId="{0789F459-6775-48D8-B87B-395BB016DE09}" type="presOf" srcId="{1BE78CA6-3660-44F0-B0CB-F200487A8F1F}" destId="{852376CB-C960-4825-8A00-EFFB1D57B0F7}" srcOrd="0" destOrd="0" presId="urn:microsoft.com/office/officeart/2005/8/layout/matrix3"/>
    <dgm:cxn modelId="{4B371B8F-D0AC-4DDF-A0CB-809A06875FF3}" type="presOf" srcId="{47E8EAA4-E404-4A00-9567-6A2E1223D55D}" destId="{1539B6E1-089E-4AA7-B2B7-30251654C70D}" srcOrd="0" destOrd="0" presId="urn:microsoft.com/office/officeart/2005/8/layout/matrix3"/>
    <dgm:cxn modelId="{C6AC7FB5-E26E-4A3E-9E44-F46EB9D583DC}" srcId="{E3488B9A-D609-4BA0-8FCF-677A14D7D369}" destId="{1BE78CA6-3660-44F0-B0CB-F200487A8F1F}" srcOrd="0" destOrd="0" parTransId="{A8ECED83-BE6D-4898-94DE-B1652F7011C5}" sibTransId="{F40898AF-4C0A-4293-AB99-B1C1B5728439}"/>
    <dgm:cxn modelId="{A4385EE1-A763-4720-972F-7EA627D0B3E9}" type="presOf" srcId="{33D544BC-4393-4935-87EE-FB8D53269432}" destId="{01D0C4CA-3182-4FAF-AE08-D7B03FFBCCCE}" srcOrd="0" destOrd="0" presId="urn:microsoft.com/office/officeart/2005/8/layout/matrix3"/>
    <dgm:cxn modelId="{44B1B4F0-C8CA-4E98-ABBF-E84BD332992B}" type="presOf" srcId="{4E53E660-B1A2-4888-938A-E4E4D02DA26B}" destId="{69CCF4A6-70CC-486B-B2F5-6CD6CACAD2CC}" srcOrd="0" destOrd="0" presId="urn:microsoft.com/office/officeart/2005/8/layout/matrix3"/>
    <dgm:cxn modelId="{928B67F8-B650-4882-9917-C85EB16AEB6C}" srcId="{E3488B9A-D609-4BA0-8FCF-677A14D7D369}" destId="{47E8EAA4-E404-4A00-9567-6A2E1223D55D}" srcOrd="2" destOrd="0" parTransId="{FAF9AD21-8FB9-4C96-ABA5-FD479866FFA1}" sibTransId="{39A92CC1-7AD9-4391-820B-C77E33483932}"/>
    <dgm:cxn modelId="{68AB8A08-D26A-47CD-AF12-7913F40D8FB5}" type="presParOf" srcId="{53AAD2FF-3E10-4304-A5BA-06501E933D4A}" destId="{1E01E54F-F0D2-402E-801F-A5D193139DA4}" srcOrd="0" destOrd="0" presId="urn:microsoft.com/office/officeart/2005/8/layout/matrix3"/>
    <dgm:cxn modelId="{B3FD3090-687E-48F9-9006-865248463634}" type="presParOf" srcId="{53AAD2FF-3E10-4304-A5BA-06501E933D4A}" destId="{852376CB-C960-4825-8A00-EFFB1D57B0F7}" srcOrd="1" destOrd="0" presId="urn:microsoft.com/office/officeart/2005/8/layout/matrix3"/>
    <dgm:cxn modelId="{F7421F1A-8400-407D-B8E5-458F16784CBA}" type="presParOf" srcId="{53AAD2FF-3E10-4304-A5BA-06501E933D4A}" destId="{01D0C4CA-3182-4FAF-AE08-D7B03FFBCCCE}" srcOrd="2" destOrd="0" presId="urn:microsoft.com/office/officeart/2005/8/layout/matrix3"/>
    <dgm:cxn modelId="{5D6E0321-D5D0-451F-8795-2B375E2947B4}" type="presParOf" srcId="{53AAD2FF-3E10-4304-A5BA-06501E933D4A}" destId="{1539B6E1-089E-4AA7-B2B7-30251654C70D}" srcOrd="3" destOrd="0" presId="urn:microsoft.com/office/officeart/2005/8/layout/matrix3"/>
    <dgm:cxn modelId="{87ED0AB8-4E96-42B6-8770-F12A77627C74}" type="presParOf" srcId="{53AAD2FF-3E10-4304-A5BA-06501E933D4A}" destId="{69CCF4A6-70CC-486B-B2F5-6CD6CACAD2CC}"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A0801F-D928-4A75-A509-284BB15397B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49F2B4E-A8F5-4F10-9F35-BF7EE0FB010D}">
      <dgm:prSet/>
      <dgm:spPr/>
      <dgm:t>
        <a:bodyPr/>
        <a:lstStyle/>
        <a:p>
          <a:r>
            <a:rPr lang="en-GB"/>
            <a:t>Monotropy: primary caregiver bond </a:t>
          </a:r>
          <a:endParaRPr lang="en-US"/>
        </a:p>
      </dgm:t>
    </dgm:pt>
    <dgm:pt modelId="{30A96263-6866-4D5F-9785-69D025466A94}" type="parTrans" cxnId="{80FB4F4F-F3DA-437D-AD57-D56873EEA505}">
      <dgm:prSet/>
      <dgm:spPr/>
      <dgm:t>
        <a:bodyPr/>
        <a:lstStyle/>
        <a:p>
          <a:endParaRPr lang="en-US"/>
        </a:p>
      </dgm:t>
    </dgm:pt>
    <dgm:pt modelId="{7BCDF5A7-B982-4A16-8C7A-9E5CAB2CBA1C}" type="sibTrans" cxnId="{80FB4F4F-F3DA-437D-AD57-D56873EEA505}">
      <dgm:prSet/>
      <dgm:spPr/>
      <dgm:t>
        <a:bodyPr/>
        <a:lstStyle/>
        <a:p>
          <a:endParaRPr lang="en-US"/>
        </a:p>
      </dgm:t>
    </dgm:pt>
    <dgm:pt modelId="{755FC790-FA71-4881-AA11-2A08B0F9407D}">
      <dgm:prSet/>
      <dgm:spPr/>
      <dgm:t>
        <a:bodyPr/>
        <a:lstStyle/>
        <a:p>
          <a:r>
            <a:rPr lang="en-GB"/>
            <a:t>Critical/sensitive period: early years </a:t>
          </a:r>
          <a:endParaRPr lang="en-US"/>
        </a:p>
      </dgm:t>
    </dgm:pt>
    <dgm:pt modelId="{2B074D1A-3293-4E6E-909A-374C23E81156}" type="parTrans" cxnId="{7CA8E0F4-42F8-4155-B668-DAF8928B4EE0}">
      <dgm:prSet/>
      <dgm:spPr/>
      <dgm:t>
        <a:bodyPr/>
        <a:lstStyle/>
        <a:p>
          <a:endParaRPr lang="en-US"/>
        </a:p>
      </dgm:t>
    </dgm:pt>
    <dgm:pt modelId="{25318C36-FCBF-480C-96E8-0797C42D586F}" type="sibTrans" cxnId="{7CA8E0F4-42F8-4155-B668-DAF8928B4EE0}">
      <dgm:prSet/>
      <dgm:spPr/>
      <dgm:t>
        <a:bodyPr/>
        <a:lstStyle/>
        <a:p>
          <a:endParaRPr lang="en-US"/>
        </a:p>
      </dgm:t>
    </dgm:pt>
    <dgm:pt modelId="{811A82FE-FC91-4047-9D0E-4D78CD7458D8}">
      <dgm:prSet/>
      <dgm:spPr/>
      <dgm:t>
        <a:bodyPr/>
        <a:lstStyle/>
        <a:p>
          <a:r>
            <a:rPr lang="en-GB"/>
            <a:t>Internal Working Model (IWM) </a:t>
          </a:r>
          <a:endParaRPr lang="en-US"/>
        </a:p>
      </dgm:t>
    </dgm:pt>
    <dgm:pt modelId="{3677F0DE-64DD-4F7C-A53A-1A6BDBB85FFD}" type="parTrans" cxnId="{966F561A-A655-4F3E-B05F-764C79CB73DF}">
      <dgm:prSet/>
      <dgm:spPr/>
      <dgm:t>
        <a:bodyPr/>
        <a:lstStyle/>
        <a:p>
          <a:endParaRPr lang="en-US"/>
        </a:p>
      </dgm:t>
    </dgm:pt>
    <dgm:pt modelId="{54964BAD-E8CB-461F-A794-83EDB78D4E57}" type="sibTrans" cxnId="{966F561A-A655-4F3E-B05F-764C79CB73DF}">
      <dgm:prSet/>
      <dgm:spPr/>
      <dgm:t>
        <a:bodyPr/>
        <a:lstStyle/>
        <a:p>
          <a:endParaRPr lang="en-US"/>
        </a:p>
      </dgm:t>
    </dgm:pt>
    <dgm:pt modelId="{287E5CBB-E627-473E-B90F-02B1366AF018}">
      <dgm:prSet/>
      <dgm:spPr/>
      <dgm:t>
        <a:bodyPr/>
        <a:lstStyle/>
        <a:p>
          <a:r>
            <a:rPr lang="en-GB"/>
            <a:t>Disruption: emotional/behavioural effects </a:t>
          </a:r>
          <a:endParaRPr lang="en-US"/>
        </a:p>
      </dgm:t>
    </dgm:pt>
    <dgm:pt modelId="{74A2D5DB-B190-4CAD-915B-DB5797E9044C}" type="parTrans" cxnId="{5A0143DC-C2A6-497C-B7F3-9A430D73861D}">
      <dgm:prSet/>
      <dgm:spPr/>
      <dgm:t>
        <a:bodyPr/>
        <a:lstStyle/>
        <a:p>
          <a:endParaRPr lang="en-US"/>
        </a:p>
      </dgm:t>
    </dgm:pt>
    <dgm:pt modelId="{A9F156DA-4F1E-4A03-BD93-3514FFFA6298}" type="sibTrans" cxnId="{5A0143DC-C2A6-497C-B7F3-9A430D73861D}">
      <dgm:prSet/>
      <dgm:spPr/>
      <dgm:t>
        <a:bodyPr/>
        <a:lstStyle/>
        <a:p>
          <a:endParaRPr lang="en-US"/>
        </a:p>
      </dgm:t>
    </dgm:pt>
    <dgm:pt modelId="{ED2B4F2E-8842-4A2E-9BA4-273BA969E1E2}" type="pres">
      <dgm:prSet presAssocID="{60A0801F-D928-4A75-A509-284BB15397BA}" presName="linear" presStyleCnt="0">
        <dgm:presLayoutVars>
          <dgm:animLvl val="lvl"/>
          <dgm:resizeHandles val="exact"/>
        </dgm:presLayoutVars>
      </dgm:prSet>
      <dgm:spPr/>
    </dgm:pt>
    <dgm:pt modelId="{69752109-7646-4125-B824-91BC2BC58CAA}" type="pres">
      <dgm:prSet presAssocID="{249F2B4E-A8F5-4F10-9F35-BF7EE0FB010D}" presName="parentText" presStyleLbl="node1" presStyleIdx="0" presStyleCnt="4">
        <dgm:presLayoutVars>
          <dgm:chMax val="0"/>
          <dgm:bulletEnabled val="1"/>
        </dgm:presLayoutVars>
      </dgm:prSet>
      <dgm:spPr/>
    </dgm:pt>
    <dgm:pt modelId="{06DDACE9-CF43-4AFE-A678-5DDDC648D59C}" type="pres">
      <dgm:prSet presAssocID="{7BCDF5A7-B982-4A16-8C7A-9E5CAB2CBA1C}" presName="spacer" presStyleCnt="0"/>
      <dgm:spPr/>
    </dgm:pt>
    <dgm:pt modelId="{F452BA29-8D4A-45DE-967D-7C8D1E286447}" type="pres">
      <dgm:prSet presAssocID="{755FC790-FA71-4881-AA11-2A08B0F9407D}" presName="parentText" presStyleLbl="node1" presStyleIdx="1" presStyleCnt="4">
        <dgm:presLayoutVars>
          <dgm:chMax val="0"/>
          <dgm:bulletEnabled val="1"/>
        </dgm:presLayoutVars>
      </dgm:prSet>
      <dgm:spPr/>
    </dgm:pt>
    <dgm:pt modelId="{3F50DDFE-9BB0-4FA8-A9E2-990A5659B3D8}" type="pres">
      <dgm:prSet presAssocID="{25318C36-FCBF-480C-96E8-0797C42D586F}" presName="spacer" presStyleCnt="0"/>
      <dgm:spPr/>
    </dgm:pt>
    <dgm:pt modelId="{C47B7E1E-B06C-44A8-8FD9-AAEAB49CA580}" type="pres">
      <dgm:prSet presAssocID="{811A82FE-FC91-4047-9D0E-4D78CD7458D8}" presName="parentText" presStyleLbl="node1" presStyleIdx="2" presStyleCnt="4">
        <dgm:presLayoutVars>
          <dgm:chMax val="0"/>
          <dgm:bulletEnabled val="1"/>
        </dgm:presLayoutVars>
      </dgm:prSet>
      <dgm:spPr/>
    </dgm:pt>
    <dgm:pt modelId="{4266BB90-829D-4502-90FE-A48B736D15D6}" type="pres">
      <dgm:prSet presAssocID="{54964BAD-E8CB-461F-A794-83EDB78D4E57}" presName="spacer" presStyleCnt="0"/>
      <dgm:spPr/>
    </dgm:pt>
    <dgm:pt modelId="{A521AA10-A785-4963-A14A-304ECAC3306A}" type="pres">
      <dgm:prSet presAssocID="{287E5CBB-E627-473E-B90F-02B1366AF018}" presName="parentText" presStyleLbl="node1" presStyleIdx="3" presStyleCnt="4">
        <dgm:presLayoutVars>
          <dgm:chMax val="0"/>
          <dgm:bulletEnabled val="1"/>
        </dgm:presLayoutVars>
      </dgm:prSet>
      <dgm:spPr/>
    </dgm:pt>
  </dgm:ptLst>
  <dgm:cxnLst>
    <dgm:cxn modelId="{8AA8DC01-A4E3-48AB-AEA7-686A852F44F5}" type="presOf" srcId="{249F2B4E-A8F5-4F10-9F35-BF7EE0FB010D}" destId="{69752109-7646-4125-B824-91BC2BC58CAA}" srcOrd="0" destOrd="0" presId="urn:microsoft.com/office/officeart/2005/8/layout/vList2"/>
    <dgm:cxn modelId="{BF1D5717-C2B3-4DDC-9313-8A06F915BC68}" type="presOf" srcId="{811A82FE-FC91-4047-9D0E-4D78CD7458D8}" destId="{C47B7E1E-B06C-44A8-8FD9-AAEAB49CA580}" srcOrd="0" destOrd="0" presId="urn:microsoft.com/office/officeart/2005/8/layout/vList2"/>
    <dgm:cxn modelId="{966F561A-A655-4F3E-B05F-764C79CB73DF}" srcId="{60A0801F-D928-4A75-A509-284BB15397BA}" destId="{811A82FE-FC91-4047-9D0E-4D78CD7458D8}" srcOrd="2" destOrd="0" parTransId="{3677F0DE-64DD-4F7C-A53A-1A6BDBB85FFD}" sibTransId="{54964BAD-E8CB-461F-A794-83EDB78D4E57}"/>
    <dgm:cxn modelId="{7A0DFE43-89AA-4D76-B2DD-CCFE58C30007}" type="presOf" srcId="{287E5CBB-E627-473E-B90F-02B1366AF018}" destId="{A521AA10-A785-4963-A14A-304ECAC3306A}" srcOrd="0" destOrd="0" presId="urn:microsoft.com/office/officeart/2005/8/layout/vList2"/>
    <dgm:cxn modelId="{32287545-D3C4-4D6A-8F7C-AFECE80BDC7F}" type="presOf" srcId="{755FC790-FA71-4881-AA11-2A08B0F9407D}" destId="{F452BA29-8D4A-45DE-967D-7C8D1E286447}" srcOrd="0" destOrd="0" presId="urn:microsoft.com/office/officeart/2005/8/layout/vList2"/>
    <dgm:cxn modelId="{429D3F46-C56A-47DD-A081-14D6A9CE1F08}" type="presOf" srcId="{60A0801F-D928-4A75-A509-284BB15397BA}" destId="{ED2B4F2E-8842-4A2E-9BA4-273BA969E1E2}" srcOrd="0" destOrd="0" presId="urn:microsoft.com/office/officeart/2005/8/layout/vList2"/>
    <dgm:cxn modelId="{80FB4F4F-F3DA-437D-AD57-D56873EEA505}" srcId="{60A0801F-D928-4A75-A509-284BB15397BA}" destId="{249F2B4E-A8F5-4F10-9F35-BF7EE0FB010D}" srcOrd="0" destOrd="0" parTransId="{30A96263-6866-4D5F-9785-69D025466A94}" sibTransId="{7BCDF5A7-B982-4A16-8C7A-9E5CAB2CBA1C}"/>
    <dgm:cxn modelId="{5A0143DC-C2A6-497C-B7F3-9A430D73861D}" srcId="{60A0801F-D928-4A75-A509-284BB15397BA}" destId="{287E5CBB-E627-473E-B90F-02B1366AF018}" srcOrd="3" destOrd="0" parTransId="{74A2D5DB-B190-4CAD-915B-DB5797E9044C}" sibTransId="{A9F156DA-4F1E-4A03-BD93-3514FFFA6298}"/>
    <dgm:cxn modelId="{7CA8E0F4-42F8-4155-B668-DAF8928B4EE0}" srcId="{60A0801F-D928-4A75-A509-284BB15397BA}" destId="{755FC790-FA71-4881-AA11-2A08B0F9407D}" srcOrd="1" destOrd="0" parTransId="{2B074D1A-3293-4E6E-909A-374C23E81156}" sibTransId="{25318C36-FCBF-480C-96E8-0797C42D586F}"/>
    <dgm:cxn modelId="{5E16D4EF-2394-4317-9608-CF2DA9E93B68}" type="presParOf" srcId="{ED2B4F2E-8842-4A2E-9BA4-273BA969E1E2}" destId="{69752109-7646-4125-B824-91BC2BC58CAA}" srcOrd="0" destOrd="0" presId="urn:microsoft.com/office/officeart/2005/8/layout/vList2"/>
    <dgm:cxn modelId="{277EAEE7-F55D-4DE6-8F3D-2C811B5A238C}" type="presParOf" srcId="{ED2B4F2E-8842-4A2E-9BA4-273BA969E1E2}" destId="{06DDACE9-CF43-4AFE-A678-5DDDC648D59C}" srcOrd="1" destOrd="0" presId="urn:microsoft.com/office/officeart/2005/8/layout/vList2"/>
    <dgm:cxn modelId="{27B170D4-C3F0-4C90-9B59-B20D39CBEFBD}" type="presParOf" srcId="{ED2B4F2E-8842-4A2E-9BA4-273BA969E1E2}" destId="{F452BA29-8D4A-45DE-967D-7C8D1E286447}" srcOrd="2" destOrd="0" presId="urn:microsoft.com/office/officeart/2005/8/layout/vList2"/>
    <dgm:cxn modelId="{6FA64272-BE5F-4CEA-9CED-B6AB3A52A194}" type="presParOf" srcId="{ED2B4F2E-8842-4A2E-9BA4-273BA969E1E2}" destId="{3F50DDFE-9BB0-4FA8-A9E2-990A5659B3D8}" srcOrd="3" destOrd="0" presId="urn:microsoft.com/office/officeart/2005/8/layout/vList2"/>
    <dgm:cxn modelId="{2E7E76CA-C52B-4E78-8545-3B520E263924}" type="presParOf" srcId="{ED2B4F2E-8842-4A2E-9BA4-273BA969E1E2}" destId="{C47B7E1E-B06C-44A8-8FD9-AAEAB49CA580}" srcOrd="4" destOrd="0" presId="urn:microsoft.com/office/officeart/2005/8/layout/vList2"/>
    <dgm:cxn modelId="{1842388C-C3EB-4287-9F84-506D2BD6DCBC}" type="presParOf" srcId="{ED2B4F2E-8842-4A2E-9BA4-273BA969E1E2}" destId="{4266BB90-829D-4502-90FE-A48B736D15D6}" srcOrd="5" destOrd="0" presId="urn:microsoft.com/office/officeart/2005/8/layout/vList2"/>
    <dgm:cxn modelId="{8A1CC71A-7624-48B9-A946-C980637201A3}" type="presParOf" srcId="{ED2B4F2E-8842-4A2E-9BA4-273BA969E1E2}" destId="{A521AA10-A785-4963-A14A-304ECAC3306A}"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07DC914-FAB2-43D6-8AD6-94635CF5E42B}"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A9DA9664-52D8-4418-8D6C-73273DBEC8DE}">
      <dgm:prSet/>
      <dgm:spPr/>
      <dgm:t>
        <a:bodyPr/>
        <a:lstStyle/>
        <a:p>
          <a:r>
            <a:rPr lang="en-GB"/>
            <a:t>Secure vs insecure attachment </a:t>
          </a:r>
          <a:endParaRPr lang="en-US"/>
        </a:p>
      </dgm:t>
    </dgm:pt>
    <dgm:pt modelId="{9B9DC1C6-8363-4B14-BC60-FD30A673FC13}" type="parTrans" cxnId="{DE061088-68D6-4DEB-B0EB-E84E9BE47FC4}">
      <dgm:prSet/>
      <dgm:spPr/>
      <dgm:t>
        <a:bodyPr/>
        <a:lstStyle/>
        <a:p>
          <a:endParaRPr lang="en-US"/>
        </a:p>
      </dgm:t>
    </dgm:pt>
    <dgm:pt modelId="{8B467835-1E59-4C7E-BFF9-3D64CAC5EE26}" type="sibTrans" cxnId="{DE061088-68D6-4DEB-B0EB-E84E9BE47FC4}">
      <dgm:prSet/>
      <dgm:spPr/>
      <dgm:t>
        <a:bodyPr/>
        <a:lstStyle/>
        <a:p>
          <a:endParaRPr lang="en-US"/>
        </a:p>
      </dgm:t>
    </dgm:pt>
    <dgm:pt modelId="{8395833B-BF88-4CB7-AB85-8DAAB2A8D1B9}">
      <dgm:prSet/>
      <dgm:spPr/>
      <dgm:t>
        <a:bodyPr/>
        <a:lstStyle/>
        <a:p>
          <a:r>
            <a:rPr lang="en-GB"/>
            <a:t>Role of caregiver sensitivity </a:t>
          </a:r>
          <a:endParaRPr lang="en-US"/>
        </a:p>
      </dgm:t>
    </dgm:pt>
    <dgm:pt modelId="{EC5969B0-86D2-4AF2-AEB2-846425AB1E65}" type="parTrans" cxnId="{FECA37E6-2D4D-46DC-AEE4-38E16E3B4BE5}">
      <dgm:prSet/>
      <dgm:spPr/>
      <dgm:t>
        <a:bodyPr/>
        <a:lstStyle/>
        <a:p>
          <a:endParaRPr lang="en-US"/>
        </a:p>
      </dgm:t>
    </dgm:pt>
    <dgm:pt modelId="{6870F56C-3A5D-45EA-A103-B15DBB0C1591}" type="sibTrans" cxnId="{FECA37E6-2D4D-46DC-AEE4-38E16E3B4BE5}">
      <dgm:prSet/>
      <dgm:spPr/>
      <dgm:t>
        <a:bodyPr/>
        <a:lstStyle/>
        <a:p>
          <a:endParaRPr lang="en-US"/>
        </a:p>
      </dgm:t>
    </dgm:pt>
    <dgm:pt modelId="{96E74C75-CCCE-4E87-8177-1583F20A70A5}">
      <dgm:prSet/>
      <dgm:spPr/>
      <dgm:t>
        <a:bodyPr/>
        <a:lstStyle/>
        <a:p>
          <a:r>
            <a:rPr lang="en-GB"/>
            <a:t>Impacts on emotional regulation </a:t>
          </a:r>
          <a:endParaRPr lang="en-US"/>
        </a:p>
      </dgm:t>
    </dgm:pt>
    <dgm:pt modelId="{B6BADCA4-887A-44E3-B534-701D7C08194F}" type="parTrans" cxnId="{21207067-5AAB-4225-A8B7-0D2C65AFA890}">
      <dgm:prSet/>
      <dgm:spPr/>
      <dgm:t>
        <a:bodyPr/>
        <a:lstStyle/>
        <a:p>
          <a:endParaRPr lang="en-US"/>
        </a:p>
      </dgm:t>
    </dgm:pt>
    <dgm:pt modelId="{F31DBDCB-BB14-498A-A6D4-3E9CFB2F55ED}" type="sibTrans" cxnId="{21207067-5AAB-4225-A8B7-0D2C65AFA890}">
      <dgm:prSet/>
      <dgm:spPr/>
      <dgm:t>
        <a:bodyPr/>
        <a:lstStyle/>
        <a:p>
          <a:endParaRPr lang="en-US"/>
        </a:p>
      </dgm:t>
    </dgm:pt>
    <dgm:pt modelId="{E34B4988-8942-42A3-954D-0978EEB4FC24}">
      <dgm:prSet/>
      <dgm:spPr/>
      <dgm:t>
        <a:bodyPr/>
        <a:lstStyle/>
        <a:p>
          <a:r>
            <a:rPr lang="en-GB"/>
            <a:t>Social/communication development links </a:t>
          </a:r>
          <a:endParaRPr lang="en-US"/>
        </a:p>
      </dgm:t>
    </dgm:pt>
    <dgm:pt modelId="{9B74875A-6C2A-42F6-B00E-BF077F457DCE}" type="parTrans" cxnId="{BE5A13B8-1602-40A7-80BB-2F859E1FFBCF}">
      <dgm:prSet/>
      <dgm:spPr/>
      <dgm:t>
        <a:bodyPr/>
        <a:lstStyle/>
        <a:p>
          <a:endParaRPr lang="en-US"/>
        </a:p>
      </dgm:t>
    </dgm:pt>
    <dgm:pt modelId="{B6C4AC52-83CF-4BC2-AF05-58A1E02858FC}" type="sibTrans" cxnId="{BE5A13B8-1602-40A7-80BB-2F859E1FFBCF}">
      <dgm:prSet/>
      <dgm:spPr/>
      <dgm:t>
        <a:bodyPr/>
        <a:lstStyle/>
        <a:p>
          <a:endParaRPr lang="en-US"/>
        </a:p>
      </dgm:t>
    </dgm:pt>
    <dgm:pt modelId="{128088B0-DDE5-4D69-8D40-F86C1F43A76D}" type="pres">
      <dgm:prSet presAssocID="{E07DC914-FAB2-43D6-8AD6-94635CF5E42B}" presName="linear" presStyleCnt="0">
        <dgm:presLayoutVars>
          <dgm:dir/>
          <dgm:animLvl val="lvl"/>
          <dgm:resizeHandles val="exact"/>
        </dgm:presLayoutVars>
      </dgm:prSet>
      <dgm:spPr/>
    </dgm:pt>
    <dgm:pt modelId="{A5077BF2-E8F8-436B-B59D-A2F88A7F336B}" type="pres">
      <dgm:prSet presAssocID="{A9DA9664-52D8-4418-8D6C-73273DBEC8DE}" presName="parentLin" presStyleCnt="0"/>
      <dgm:spPr/>
    </dgm:pt>
    <dgm:pt modelId="{DAC02DB5-C3AB-4D18-BA7A-E1CED5D77BB9}" type="pres">
      <dgm:prSet presAssocID="{A9DA9664-52D8-4418-8D6C-73273DBEC8DE}" presName="parentLeftMargin" presStyleLbl="node1" presStyleIdx="0" presStyleCnt="4"/>
      <dgm:spPr/>
    </dgm:pt>
    <dgm:pt modelId="{919FE2F5-BD86-4FB1-91B3-D2C4F9EB2D16}" type="pres">
      <dgm:prSet presAssocID="{A9DA9664-52D8-4418-8D6C-73273DBEC8DE}" presName="parentText" presStyleLbl="node1" presStyleIdx="0" presStyleCnt="4">
        <dgm:presLayoutVars>
          <dgm:chMax val="0"/>
          <dgm:bulletEnabled val="1"/>
        </dgm:presLayoutVars>
      </dgm:prSet>
      <dgm:spPr/>
    </dgm:pt>
    <dgm:pt modelId="{48253374-811D-444F-8831-E8811EFDC466}" type="pres">
      <dgm:prSet presAssocID="{A9DA9664-52D8-4418-8D6C-73273DBEC8DE}" presName="negativeSpace" presStyleCnt="0"/>
      <dgm:spPr/>
    </dgm:pt>
    <dgm:pt modelId="{7B51948A-9301-426D-B82D-292B0108D12D}" type="pres">
      <dgm:prSet presAssocID="{A9DA9664-52D8-4418-8D6C-73273DBEC8DE}" presName="childText" presStyleLbl="conFgAcc1" presStyleIdx="0" presStyleCnt="4">
        <dgm:presLayoutVars>
          <dgm:bulletEnabled val="1"/>
        </dgm:presLayoutVars>
      </dgm:prSet>
      <dgm:spPr/>
    </dgm:pt>
    <dgm:pt modelId="{B34DA234-CD55-466C-B60D-BD768D26B8BB}" type="pres">
      <dgm:prSet presAssocID="{8B467835-1E59-4C7E-BFF9-3D64CAC5EE26}" presName="spaceBetweenRectangles" presStyleCnt="0"/>
      <dgm:spPr/>
    </dgm:pt>
    <dgm:pt modelId="{B6D64A51-D6A4-4E10-80CF-43BE2DDEA795}" type="pres">
      <dgm:prSet presAssocID="{8395833B-BF88-4CB7-AB85-8DAAB2A8D1B9}" presName="parentLin" presStyleCnt="0"/>
      <dgm:spPr/>
    </dgm:pt>
    <dgm:pt modelId="{D51E7AA0-2377-4C44-A28A-F4E8B5B959DF}" type="pres">
      <dgm:prSet presAssocID="{8395833B-BF88-4CB7-AB85-8DAAB2A8D1B9}" presName="parentLeftMargin" presStyleLbl="node1" presStyleIdx="0" presStyleCnt="4"/>
      <dgm:spPr/>
    </dgm:pt>
    <dgm:pt modelId="{EBF6EE43-1407-47DE-BF53-810BD94EA201}" type="pres">
      <dgm:prSet presAssocID="{8395833B-BF88-4CB7-AB85-8DAAB2A8D1B9}" presName="parentText" presStyleLbl="node1" presStyleIdx="1" presStyleCnt="4">
        <dgm:presLayoutVars>
          <dgm:chMax val="0"/>
          <dgm:bulletEnabled val="1"/>
        </dgm:presLayoutVars>
      </dgm:prSet>
      <dgm:spPr/>
    </dgm:pt>
    <dgm:pt modelId="{135B8A3E-BFB4-4B89-B6FB-0254EC66E61B}" type="pres">
      <dgm:prSet presAssocID="{8395833B-BF88-4CB7-AB85-8DAAB2A8D1B9}" presName="negativeSpace" presStyleCnt="0"/>
      <dgm:spPr/>
    </dgm:pt>
    <dgm:pt modelId="{6CF85919-603A-49F8-B121-B850E73F2004}" type="pres">
      <dgm:prSet presAssocID="{8395833B-BF88-4CB7-AB85-8DAAB2A8D1B9}" presName="childText" presStyleLbl="conFgAcc1" presStyleIdx="1" presStyleCnt="4">
        <dgm:presLayoutVars>
          <dgm:bulletEnabled val="1"/>
        </dgm:presLayoutVars>
      </dgm:prSet>
      <dgm:spPr/>
    </dgm:pt>
    <dgm:pt modelId="{BD14E937-E15E-4734-8915-BF31C3A6E4E6}" type="pres">
      <dgm:prSet presAssocID="{6870F56C-3A5D-45EA-A103-B15DBB0C1591}" presName="spaceBetweenRectangles" presStyleCnt="0"/>
      <dgm:spPr/>
    </dgm:pt>
    <dgm:pt modelId="{FA15E9EB-451D-4442-8877-D6A2AE3734A3}" type="pres">
      <dgm:prSet presAssocID="{96E74C75-CCCE-4E87-8177-1583F20A70A5}" presName="parentLin" presStyleCnt="0"/>
      <dgm:spPr/>
    </dgm:pt>
    <dgm:pt modelId="{EA81A9F6-DDC8-4024-8521-0856C87DEEB9}" type="pres">
      <dgm:prSet presAssocID="{96E74C75-CCCE-4E87-8177-1583F20A70A5}" presName="parentLeftMargin" presStyleLbl="node1" presStyleIdx="1" presStyleCnt="4"/>
      <dgm:spPr/>
    </dgm:pt>
    <dgm:pt modelId="{AB9202BA-6862-476B-8DFF-50FC9438C139}" type="pres">
      <dgm:prSet presAssocID="{96E74C75-CCCE-4E87-8177-1583F20A70A5}" presName="parentText" presStyleLbl="node1" presStyleIdx="2" presStyleCnt="4">
        <dgm:presLayoutVars>
          <dgm:chMax val="0"/>
          <dgm:bulletEnabled val="1"/>
        </dgm:presLayoutVars>
      </dgm:prSet>
      <dgm:spPr/>
    </dgm:pt>
    <dgm:pt modelId="{DC4EF823-A2D5-4E14-8C22-E0BEABB7E5FF}" type="pres">
      <dgm:prSet presAssocID="{96E74C75-CCCE-4E87-8177-1583F20A70A5}" presName="negativeSpace" presStyleCnt="0"/>
      <dgm:spPr/>
    </dgm:pt>
    <dgm:pt modelId="{A1B490C0-012C-4EAA-A8AA-12F72B067969}" type="pres">
      <dgm:prSet presAssocID="{96E74C75-CCCE-4E87-8177-1583F20A70A5}" presName="childText" presStyleLbl="conFgAcc1" presStyleIdx="2" presStyleCnt="4">
        <dgm:presLayoutVars>
          <dgm:bulletEnabled val="1"/>
        </dgm:presLayoutVars>
      </dgm:prSet>
      <dgm:spPr/>
    </dgm:pt>
    <dgm:pt modelId="{95949E29-64D6-43FA-9AAA-F8AC694ECB10}" type="pres">
      <dgm:prSet presAssocID="{F31DBDCB-BB14-498A-A6D4-3E9CFB2F55ED}" presName="spaceBetweenRectangles" presStyleCnt="0"/>
      <dgm:spPr/>
    </dgm:pt>
    <dgm:pt modelId="{7E226B0B-39AA-4ADB-ABEC-2A026F13DCCC}" type="pres">
      <dgm:prSet presAssocID="{E34B4988-8942-42A3-954D-0978EEB4FC24}" presName="parentLin" presStyleCnt="0"/>
      <dgm:spPr/>
    </dgm:pt>
    <dgm:pt modelId="{21CA964B-7061-4109-BA4B-A939797DD79A}" type="pres">
      <dgm:prSet presAssocID="{E34B4988-8942-42A3-954D-0978EEB4FC24}" presName="parentLeftMargin" presStyleLbl="node1" presStyleIdx="2" presStyleCnt="4"/>
      <dgm:spPr/>
    </dgm:pt>
    <dgm:pt modelId="{16940DCB-28FD-4968-86E3-1CF71D0F5EB7}" type="pres">
      <dgm:prSet presAssocID="{E34B4988-8942-42A3-954D-0978EEB4FC24}" presName="parentText" presStyleLbl="node1" presStyleIdx="3" presStyleCnt="4">
        <dgm:presLayoutVars>
          <dgm:chMax val="0"/>
          <dgm:bulletEnabled val="1"/>
        </dgm:presLayoutVars>
      </dgm:prSet>
      <dgm:spPr/>
    </dgm:pt>
    <dgm:pt modelId="{7A541018-90DA-48D5-820A-5C0D73835DD0}" type="pres">
      <dgm:prSet presAssocID="{E34B4988-8942-42A3-954D-0978EEB4FC24}" presName="negativeSpace" presStyleCnt="0"/>
      <dgm:spPr/>
    </dgm:pt>
    <dgm:pt modelId="{50EDFA50-5D1C-42A5-BEA9-F337EE5A6747}" type="pres">
      <dgm:prSet presAssocID="{E34B4988-8942-42A3-954D-0978EEB4FC24}" presName="childText" presStyleLbl="conFgAcc1" presStyleIdx="3" presStyleCnt="4">
        <dgm:presLayoutVars>
          <dgm:bulletEnabled val="1"/>
        </dgm:presLayoutVars>
      </dgm:prSet>
      <dgm:spPr/>
    </dgm:pt>
  </dgm:ptLst>
  <dgm:cxnLst>
    <dgm:cxn modelId="{A3D7A918-6EE0-4835-9986-EB776B76CB7D}" type="presOf" srcId="{A9DA9664-52D8-4418-8D6C-73273DBEC8DE}" destId="{DAC02DB5-C3AB-4D18-BA7A-E1CED5D77BB9}" srcOrd="0" destOrd="0" presId="urn:microsoft.com/office/officeart/2005/8/layout/list1"/>
    <dgm:cxn modelId="{1A61923F-BA41-4BE4-99FB-640B8ADDF661}" type="presOf" srcId="{E34B4988-8942-42A3-954D-0978EEB4FC24}" destId="{16940DCB-28FD-4968-86E3-1CF71D0F5EB7}" srcOrd="1" destOrd="0" presId="urn:microsoft.com/office/officeart/2005/8/layout/list1"/>
    <dgm:cxn modelId="{7A232361-842A-40FF-835B-89AAB292DDE8}" type="presOf" srcId="{8395833B-BF88-4CB7-AB85-8DAAB2A8D1B9}" destId="{D51E7AA0-2377-4C44-A28A-F4E8B5B959DF}" srcOrd="0" destOrd="0" presId="urn:microsoft.com/office/officeart/2005/8/layout/list1"/>
    <dgm:cxn modelId="{21207067-5AAB-4225-A8B7-0D2C65AFA890}" srcId="{E07DC914-FAB2-43D6-8AD6-94635CF5E42B}" destId="{96E74C75-CCCE-4E87-8177-1583F20A70A5}" srcOrd="2" destOrd="0" parTransId="{B6BADCA4-887A-44E3-B534-701D7C08194F}" sibTransId="{F31DBDCB-BB14-498A-A6D4-3E9CFB2F55ED}"/>
    <dgm:cxn modelId="{78C2CD74-EF29-45CC-AA28-CD7199246674}" type="presOf" srcId="{96E74C75-CCCE-4E87-8177-1583F20A70A5}" destId="{EA81A9F6-DDC8-4024-8521-0856C87DEEB9}" srcOrd="0" destOrd="0" presId="urn:microsoft.com/office/officeart/2005/8/layout/list1"/>
    <dgm:cxn modelId="{8DCA6777-6436-4F78-BC4F-1CE848797177}" type="presOf" srcId="{96E74C75-CCCE-4E87-8177-1583F20A70A5}" destId="{AB9202BA-6862-476B-8DFF-50FC9438C139}" srcOrd="1" destOrd="0" presId="urn:microsoft.com/office/officeart/2005/8/layout/list1"/>
    <dgm:cxn modelId="{DE061088-68D6-4DEB-B0EB-E84E9BE47FC4}" srcId="{E07DC914-FAB2-43D6-8AD6-94635CF5E42B}" destId="{A9DA9664-52D8-4418-8D6C-73273DBEC8DE}" srcOrd="0" destOrd="0" parTransId="{9B9DC1C6-8363-4B14-BC60-FD30A673FC13}" sibTransId="{8B467835-1E59-4C7E-BFF9-3D64CAC5EE26}"/>
    <dgm:cxn modelId="{984B5295-CB51-495D-B0F5-43EF6C48C779}" type="presOf" srcId="{A9DA9664-52D8-4418-8D6C-73273DBEC8DE}" destId="{919FE2F5-BD86-4FB1-91B3-D2C4F9EB2D16}" srcOrd="1" destOrd="0" presId="urn:microsoft.com/office/officeart/2005/8/layout/list1"/>
    <dgm:cxn modelId="{BE5A13B8-1602-40A7-80BB-2F859E1FFBCF}" srcId="{E07DC914-FAB2-43D6-8AD6-94635CF5E42B}" destId="{E34B4988-8942-42A3-954D-0978EEB4FC24}" srcOrd="3" destOrd="0" parTransId="{9B74875A-6C2A-42F6-B00E-BF077F457DCE}" sibTransId="{B6C4AC52-83CF-4BC2-AF05-58A1E02858FC}"/>
    <dgm:cxn modelId="{B5F81BC6-7742-431B-9266-E52B28DDF970}" type="presOf" srcId="{E34B4988-8942-42A3-954D-0978EEB4FC24}" destId="{21CA964B-7061-4109-BA4B-A939797DD79A}" srcOrd="0" destOrd="0" presId="urn:microsoft.com/office/officeart/2005/8/layout/list1"/>
    <dgm:cxn modelId="{18FC81D4-79C9-4722-8941-772A09DA3793}" type="presOf" srcId="{8395833B-BF88-4CB7-AB85-8DAAB2A8D1B9}" destId="{EBF6EE43-1407-47DE-BF53-810BD94EA201}" srcOrd="1" destOrd="0" presId="urn:microsoft.com/office/officeart/2005/8/layout/list1"/>
    <dgm:cxn modelId="{FECA37E6-2D4D-46DC-AEE4-38E16E3B4BE5}" srcId="{E07DC914-FAB2-43D6-8AD6-94635CF5E42B}" destId="{8395833B-BF88-4CB7-AB85-8DAAB2A8D1B9}" srcOrd="1" destOrd="0" parTransId="{EC5969B0-86D2-4AF2-AEB2-846425AB1E65}" sibTransId="{6870F56C-3A5D-45EA-A103-B15DBB0C1591}"/>
    <dgm:cxn modelId="{BACEF3FF-CAE6-4C5B-AA35-6F1F0B37606F}" type="presOf" srcId="{E07DC914-FAB2-43D6-8AD6-94635CF5E42B}" destId="{128088B0-DDE5-4D69-8D40-F86C1F43A76D}" srcOrd="0" destOrd="0" presId="urn:microsoft.com/office/officeart/2005/8/layout/list1"/>
    <dgm:cxn modelId="{078D5007-AE2F-4EC7-9292-F35A185B947C}" type="presParOf" srcId="{128088B0-DDE5-4D69-8D40-F86C1F43A76D}" destId="{A5077BF2-E8F8-436B-B59D-A2F88A7F336B}" srcOrd="0" destOrd="0" presId="urn:microsoft.com/office/officeart/2005/8/layout/list1"/>
    <dgm:cxn modelId="{A17D5181-9946-4014-AC4F-D5AA8ABD641B}" type="presParOf" srcId="{A5077BF2-E8F8-436B-B59D-A2F88A7F336B}" destId="{DAC02DB5-C3AB-4D18-BA7A-E1CED5D77BB9}" srcOrd="0" destOrd="0" presId="urn:microsoft.com/office/officeart/2005/8/layout/list1"/>
    <dgm:cxn modelId="{6804519A-7318-4453-8343-9D5BDAE39410}" type="presParOf" srcId="{A5077BF2-E8F8-436B-B59D-A2F88A7F336B}" destId="{919FE2F5-BD86-4FB1-91B3-D2C4F9EB2D16}" srcOrd="1" destOrd="0" presId="urn:microsoft.com/office/officeart/2005/8/layout/list1"/>
    <dgm:cxn modelId="{D21542FC-A936-4BFA-9C79-CBDAD052F7DE}" type="presParOf" srcId="{128088B0-DDE5-4D69-8D40-F86C1F43A76D}" destId="{48253374-811D-444F-8831-E8811EFDC466}" srcOrd="1" destOrd="0" presId="urn:microsoft.com/office/officeart/2005/8/layout/list1"/>
    <dgm:cxn modelId="{5E6C6B1E-3C70-475C-BE71-73C6D4228892}" type="presParOf" srcId="{128088B0-DDE5-4D69-8D40-F86C1F43A76D}" destId="{7B51948A-9301-426D-B82D-292B0108D12D}" srcOrd="2" destOrd="0" presId="urn:microsoft.com/office/officeart/2005/8/layout/list1"/>
    <dgm:cxn modelId="{B06C4058-8793-4D04-A78E-0B4EBFB59024}" type="presParOf" srcId="{128088B0-DDE5-4D69-8D40-F86C1F43A76D}" destId="{B34DA234-CD55-466C-B60D-BD768D26B8BB}" srcOrd="3" destOrd="0" presId="urn:microsoft.com/office/officeart/2005/8/layout/list1"/>
    <dgm:cxn modelId="{AE658CCE-0DC9-41B8-9ABE-3E0464381E99}" type="presParOf" srcId="{128088B0-DDE5-4D69-8D40-F86C1F43A76D}" destId="{B6D64A51-D6A4-4E10-80CF-43BE2DDEA795}" srcOrd="4" destOrd="0" presId="urn:microsoft.com/office/officeart/2005/8/layout/list1"/>
    <dgm:cxn modelId="{41C18917-5274-467F-B7C2-CAC125F713A0}" type="presParOf" srcId="{B6D64A51-D6A4-4E10-80CF-43BE2DDEA795}" destId="{D51E7AA0-2377-4C44-A28A-F4E8B5B959DF}" srcOrd="0" destOrd="0" presId="urn:microsoft.com/office/officeart/2005/8/layout/list1"/>
    <dgm:cxn modelId="{CBCEF697-779B-46E6-A21A-E9CDB905A6A8}" type="presParOf" srcId="{B6D64A51-D6A4-4E10-80CF-43BE2DDEA795}" destId="{EBF6EE43-1407-47DE-BF53-810BD94EA201}" srcOrd="1" destOrd="0" presId="urn:microsoft.com/office/officeart/2005/8/layout/list1"/>
    <dgm:cxn modelId="{F8190431-5E6B-4260-9C26-525185701083}" type="presParOf" srcId="{128088B0-DDE5-4D69-8D40-F86C1F43A76D}" destId="{135B8A3E-BFB4-4B89-B6FB-0254EC66E61B}" srcOrd="5" destOrd="0" presId="urn:microsoft.com/office/officeart/2005/8/layout/list1"/>
    <dgm:cxn modelId="{059ED229-45A9-4FE2-822C-17FD0B87F9CD}" type="presParOf" srcId="{128088B0-DDE5-4D69-8D40-F86C1F43A76D}" destId="{6CF85919-603A-49F8-B121-B850E73F2004}" srcOrd="6" destOrd="0" presId="urn:microsoft.com/office/officeart/2005/8/layout/list1"/>
    <dgm:cxn modelId="{B6373B90-9F19-478F-8A16-09EDB2EF01D8}" type="presParOf" srcId="{128088B0-DDE5-4D69-8D40-F86C1F43A76D}" destId="{BD14E937-E15E-4734-8915-BF31C3A6E4E6}" srcOrd="7" destOrd="0" presId="urn:microsoft.com/office/officeart/2005/8/layout/list1"/>
    <dgm:cxn modelId="{F9A83D93-3050-4FA8-B5BF-7E9C6747F521}" type="presParOf" srcId="{128088B0-DDE5-4D69-8D40-F86C1F43A76D}" destId="{FA15E9EB-451D-4442-8877-D6A2AE3734A3}" srcOrd="8" destOrd="0" presId="urn:microsoft.com/office/officeart/2005/8/layout/list1"/>
    <dgm:cxn modelId="{5503E311-2BC8-492A-845A-08FC942D2475}" type="presParOf" srcId="{FA15E9EB-451D-4442-8877-D6A2AE3734A3}" destId="{EA81A9F6-DDC8-4024-8521-0856C87DEEB9}" srcOrd="0" destOrd="0" presId="urn:microsoft.com/office/officeart/2005/8/layout/list1"/>
    <dgm:cxn modelId="{74A6A05B-42BC-4F3C-980C-8FBEFBE08C7F}" type="presParOf" srcId="{FA15E9EB-451D-4442-8877-D6A2AE3734A3}" destId="{AB9202BA-6862-476B-8DFF-50FC9438C139}" srcOrd="1" destOrd="0" presId="urn:microsoft.com/office/officeart/2005/8/layout/list1"/>
    <dgm:cxn modelId="{A722196A-8389-44AC-BB96-2220AC2D51D2}" type="presParOf" srcId="{128088B0-DDE5-4D69-8D40-F86C1F43A76D}" destId="{DC4EF823-A2D5-4E14-8C22-E0BEABB7E5FF}" srcOrd="9" destOrd="0" presId="urn:microsoft.com/office/officeart/2005/8/layout/list1"/>
    <dgm:cxn modelId="{BA15DEF7-7F83-4326-8584-3591C0C0D7C4}" type="presParOf" srcId="{128088B0-DDE5-4D69-8D40-F86C1F43A76D}" destId="{A1B490C0-012C-4EAA-A8AA-12F72B067969}" srcOrd="10" destOrd="0" presId="urn:microsoft.com/office/officeart/2005/8/layout/list1"/>
    <dgm:cxn modelId="{41983875-D3A5-46F1-92E4-0E147ABE0F4E}" type="presParOf" srcId="{128088B0-DDE5-4D69-8D40-F86C1F43A76D}" destId="{95949E29-64D6-43FA-9AAA-F8AC694ECB10}" srcOrd="11" destOrd="0" presId="urn:microsoft.com/office/officeart/2005/8/layout/list1"/>
    <dgm:cxn modelId="{630DFB1A-B077-4EDD-AD20-1394D061B73F}" type="presParOf" srcId="{128088B0-DDE5-4D69-8D40-F86C1F43A76D}" destId="{7E226B0B-39AA-4ADB-ABEC-2A026F13DCCC}" srcOrd="12" destOrd="0" presId="urn:microsoft.com/office/officeart/2005/8/layout/list1"/>
    <dgm:cxn modelId="{F2749F63-4731-4CC6-B6A7-B26CF45DF638}" type="presParOf" srcId="{7E226B0B-39AA-4ADB-ABEC-2A026F13DCCC}" destId="{21CA964B-7061-4109-BA4B-A939797DD79A}" srcOrd="0" destOrd="0" presId="urn:microsoft.com/office/officeart/2005/8/layout/list1"/>
    <dgm:cxn modelId="{49F6E4A0-E7DF-407C-BC27-E9BDFF03993F}" type="presParOf" srcId="{7E226B0B-39AA-4ADB-ABEC-2A026F13DCCC}" destId="{16940DCB-28FD-4968-86E3-1CF71D0F5EB7}" srcOrd="1" destOrd="0" presId="urn:microsoft.com/office/officeart/2005/8/layout/list1"/>
    <dgm:cxn modelId="{89BE4CE3-70D9-41DF-83F7-3947F6ADFABD}" type="presParOf" srcId="{128088B0-DDE5-4D69-8D40-F86C1F43A76D}" destId="{7A541018-90DA-48D5-820A-5C0D73835DD0}" srcOrd="13" destOrd="0" presId="urn:microsoft.com/office/officeart/2005/8/layout/list1"/>
    <dgm:cxn modelId="{B2813AC5-78A3-403F-807B-FC640866C3F5}" type="presParOf" srcId="{128088B0-DDE5-4D69-8D40-F86C1F43A76D}" destId="{50EDFA50-5D1C-42A5-BEA9-F337EE5A6747}"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7F8217-3E7A-45BF-AF84-8995299A145F}"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72F92E5F-D163-4068-B8B9-8C3BBA4CEE4A}">
      <dgm:prSet/>
      <dgm:spPr/>
      <dgm:t>
        <a:bodyPr/>
        <a:lstStyle/>
        <a:p>
          <a:r>
            <a:rPr lang="en-GB"/>
            <a:t>Disrupted childcare history </a:t>
          </a:r>
          <a:endParaRPr lang="en-US"/>
        </a:p>
      </dgm:t>
    </dgm:pt>
    <dgm:pt modelId="{DC3ED43E-2632-4640-8FE7-7D8BEC26F4A3}" type="parTrans" cxnId="{1E72BFED-56F6-43CE-B2EF-12DF3FDF15E0}">
      <dgm:prSet/>
      <dgm:spPr/>
      <dgm:t>
        <a:bodyPr/>
        <a:lstStyle/>
        <a:p>
          <a:endParaRPr lang="en-US"/>
        </a:p>
      </dgm:t>
    </dgm:pt>
    <dgm:pt modelId="{E03A85AF-3E3C-4CC9-A0D3-798E6081CA55}" type="sibTrans" cxnId="{1E72BFED-56F6-43CE-B2EF-12DF3FDF15E0}">
      <dgm:prSet/>
      <dgm:spPr/>
      <dgm:t>
        <a:bodyPr/>
        <a:lstStyle/>
        <a:p>
          <a:endParaRPr lang="en-US"/>
        </a:p>
      </dgm:t>
    </dgm:pt>
    <dgm:pt modelId="{12DED340-0D1E-46AB-94B9-C622624060D1}">
      <dgm:prSet/>
      <dgm:spPr/>
      <dgm:t>
        <a:bodyPr/>
        <a:lstStyle/>
        <a:p>
          <a:r>
            <a:rPr lang="en-GB"/>
            <a:t>Maternal post‑natal depression </a:t>
          </a:r>
          <a:endParaRPr lang="en-US"/>
        </a:p>
      </dgm:t>
    </dgm:pt>
    <dgm:pt modelId="{89BF9BC1-4ED9-4640-B214-123E548DA850}" type="parTrans" cxnId="{74604A48-F677-4E53-95B0-2150C56ED16E}">
      <dgm:prSet/>
      <dgm:spPr/>
      <dgm:t>
        <a:bodyPr/>
        <a:lstStyle/>
        <a:p>
          <a:endParaRPr lang="en-US"/>
        </a:p>
      </dgm:t>
    </dgm:pt>
    <dgm:pt modelId="{31C28994-AC8F-4759-8BDA-7BC574B28973}" type="sibTrans" cxnId="{74604A48-F677-4E53-95B0-2150C56ED16E}">
      <dgm:prSet/>
      <dgm:spPr/>
      <dgm:t>
        <a:bodyPr/>
        <a:lstStyle/>
        <a:p>
          <a:endParaRPr lang="en-US"/>
        </a:p>
      </dgm:t>
    </dgm:pt>
    <dgm:pt modelId="{C2A99BB1-E510-4113-8F10-B0CD6040A493}">
      <dgm:prSet/>
      <dgm:spPr/>
      <dgm:t>
        <a:bodyPr/>
        <a:lstStyle/>
        <a:p>
          <a:r>
            <a:rPr lang="en-GB"/>
            <a:t>Withdrawal, clinginess, separation distress </a:t>
          </a:r>
          <a:endParaRPr lang="en-US"/>
        </a:p>
      </dgm:t>
    </dgm:pt>
    <dgm:pt modelId="{897AB46F-8D98-4DDD-9A8E-BE45F644616D}" type="parTrans" cxnId="{1FC989E3-2D73-4556-8D29-1E3955933318}">
      <dgm:prSet/>
      <dgm:spPr/>
      <dgm:t>
        <a:bodyPr/>
        <a:lstStyle/>
        <a:p>
          <a:endParaRPr lang="en-US"/>
        </a:p>
      </dgm:t>
    </dgm:pt>
    <dgm:pt modelId="{05A0378D-36A6-424C-BAAC-32DF4FFCE1EE}" type="sibTrans" cxnId="{1FC989E3-2D73-4556-8D29-1E3955933318}">
      <dgm:prSet/>
      <dgm:spPr/>
      <dgm:t>
        <a:bodyPr/>
        <a:lstStyle/>
        <a:p>
          <a:endParaRPr lang="en-US"/>
        </a:p>
      </dgm:t>
    </dgm:pt>
    <dgm:pt modelId="{0E671403-93E1-4EA4-A4E6-9549059B2FAD}">
      <dgm:prSet/>
      <dgm:spPr/>
      <dgm:t>
        <a:bodyPr/>
        <a:lstStyle/>
        <a:p>
          <a:r>
            <a:rPr lang="en-GB"/>
            <a:t>Language delay, limited peer play </a:t>
          </a:r>
          <a:endParaRPr lang="en-US"/>
        </a:p>
      </dgm:t>
    </dgm:pt>
    <dgm:pt modelId="{8FBCEA33-F0FC-452D-99D5-9BC7FCDA8576}" type="parTrans" cxnId="{283FFD55-48D0-4974-916B-26F964EFBE8D}">
      <dgm:prSet/>
      <dgm:spPr/>
      <dgm:t>
        <a:bodyPr/>
        <a:lstStyle/>
        <a:p>
          <a:endParaRPr lang="en-US"/>
        </a:p>
      </dgm:t>
    </dgm:pt>
    <dgm:pt modelId="{7358D362-D8CF-43CA-B369-77350167A652}" type="sibTrans" cxnId="{283FFD55-48D0-4974-916B-26F964EFBE8D}">
      <dgm:prSet/>
      <dgm:spPr/>
      <dgm:t>
        <a:bodyPr/>
        <a:lstStyle/>
        <a:p>
          <a:endParaRPr lang="en-US"/>
        </a:p>
      </dgm:t>
    </dgm:pt>
    <dgm:pt modelId="{9DC8D76B-7290-47EB-82F9-1ED10880893A}" type="pres">
      <dgm:prSet presAssocID="{957F8217-3E7A-45BF-AF84-8995299A145F}" presName="matrix" presStyleCnt="0">
        <dgm:presLayoutVars>
          <dgm:chMax val="1"/>
          <dgm:dir/>
          <dgm:resizeHandles val="exact"/>
        </dgm:presLayoutVars>
      </dgm:prSet>
      <dgm:spPr/>
    </dgm:pt>
    <dgm:pt modelId="{854D3CC2-91D5-4EC5-BD17-B46F727E4DB2}" type="pres">
      <dgm:prSet presAssocID="{957F8217-3E7A-45BF-AF84-8995299A145F}" presName="diamond" presStyleLbl="bgShp" presStyleIdx="0" presStyleCnt="1"/>
      <dgm:spPr/>
    </dgm:pt>
    <dgm:pt modelId="{63D94E61-0656-4FCD-BE84-B9AD7AABD285}" type="pres">
      <dgm:prSet presAssocID="{957F8217-3E7A-45BF-AF84-8995299A145F}" presName="quad1" presStyleLbl="node1" presStyleIdx="0" presStyleCnt="4">
        <dgm:presLayoutVars>
          <dgm:chMax val="0"/>
          <dgm:chPref val="0"/>
          <dgm:bulletEnabled val="1"/>
        </dgm:presLayoutVars>
      </dgm:prSet>
      <dgm:spPr/>
    </dgm:pt>
    <dgm:pt modelId="{8EDD48DA-A6DA-4E69-8AD3-A3B2E06DEA61}" type="pres">
      <dgm:prSet presAssocID="{957F8217-3E7A-45BF-AF84-8995299A145F}" presName="quad2" presStyleLbl="node1" presStyleIdx="1" presStyleCnt="4">
        <dgm:presLayoutVars>
          <dgm:chMax val="0"/>
          <dgm:chPref val="0"/>
          <dgm:bulletEnabled val="1"/>
        </dgm:presLayoutVars>
      </dgm:prSet>
      <dgm:spPr/>
    </dgm:pt>
    <dgm:pt modelId="{4B96C844-D53E-4006-B478-BBE06EEBE71F}" type="pres">
      <dgm:prSet presAssocID="{957F8217-3E7A-45BF-AF84-8995299A145F}" presName="quad3" presStyleLbl="node1" presStyleIdx="2" presStyleCnt="4">
        <dgm:presLayoutVars>
          <dgm:chMax val="0"/>
          <dgm:chPref val="0"/>
          <dgm:bulletEnabled val="1"/>
        </dgm:presLayoutVars>
      </dgm:prSet>
      <dgm:spPr/>
    </dgm:pt>
    <dgm:pt modelId="{99113C95-0468-4ED9-A4C6-0B9649227DF7}" type="pres">
      <dgm:prSet presAssocID="{957F8217-3E7A-45BF-AF84-8995299A145F}" presName="quad4" presStyleLbl="node1" presStyleIdx="3" presStyleCnt="4">
        <dgm:presLayoutVars>
          <dgm:chMax val="0"/>
          <dgm:chPref val="0"/>
          <dgm:bulletEnabled val="1"/>
        </dgm:presLayoutVars>
      </dgm:prSet>
      <dgm:spPr/>
    </dgm:pt>
  </dgm:ptLst>
  <dgm:cxnLst>
    <dgm:cxn modelId="{74604A48-F677-4E53-95B0-2150C56ED16E}" srcId="{957F8217-3E7A-45BF-AF84-8995299A145F}" destId="{12DED340-0D1E-46AB-94B9-C622624060D1}" srcOrd="1" destOrd="0" parTransId="{89BF9BC1-4ED9-4640-B214-123E548DA850}" sibTransId="{31C28994-AC8F-4759-8BDA-7BC574B28973}"/>
    <dgm:cxn modelId="{283FFD55-48D0-4974-916B-26F964EFBE8D}" srcId="{957F8217-3E7A-45BF-AF84-8995299A145F}" destId="{0E671403-93E1-4EA4-A4E6-9549059B2FAD}" srcOrd="3" destOrd="0" parTransId="{8FBCEA33-F0FC-452D-99D5-9BC7FCDA8576}" sibTransId="{7358D362-D8CF-43CA-B369-77350167A652}"/>
    <dgm:cxn modelId="{26A2EAA7-61CF-497F-85D8-081EA433B9A6}" type="presOf" srcId="{72F92E5F-D163-4068-B8B9-8C3BBA4CEE4A}" destId="{63D94E61-0656-4FCD-BE84-B9AD7AABD285}" srcOrd="0" destOrd="0" presId="urn:microsoft.com/office/officeart/2005/8/layout/matrix3"/>
    <dgm:cxn modelId="{50E207BD-84D3-437A-A2F1-CA13F34E68FF}" type="presOf" srcId="{0E671403-93E1-4EA4-A4E6-9549059B2FAD}" destId="{99113C95-0468-4ED9-A4C6-0B9649227DF7}" srcOrd="0" destOrd="0" presId="urn:microsoft.com/office/officeart/2005/8/layout/matrix3"/>
    <dgm:cxn modelId="{659E40CA-F475-48A4-9043-9A1FA32000B4}" type="presOf" srcId="{957F8217-3E7A-45BF-AF84-8995299A145F}" destId="{9DC8D76B-7290-47EB-82F9-1ED10880893A}" srcOrd="0" destOrd="0" presId="urn:microsoft.com/office/officeart/2005/8/layout/matrix3"/>
    <dgm:cxn modelId="{E3F07BDD-37B9-4649-B3ED-53D7ED2D39AC}" type="presOf" srcId="{12DED340-0D1E-46AB-94B9-C622624060D1}" destId="{8EDD48DA-A6DA-4E69-8AD3-A3B2E06DEA61}" srcOrd="0" destOrd="0" presId="urn:microsoft.com/office/officeart/2005/8/layout/matrix3"/>
    <dgm:cxn modelId="{1FC989E3-2D73-4556-8D29-1E3955933318}" srcId="{957F8217-3E7A-45BF-AF84-8995299A145F}" destId="{C2A99BB1-E510-4113-8F10-B0CD6040A493}" srcOrd="2" destOrd="0" parTransId="{897AB46F-8D98-4DDD-9A8E-BE45F644616D}" sibTransId="{05A0378D-36A6-424C-BAAC-32DF4FFCE1EE}"/>
    <dgm:cxn modelId="{1E72BFED-56F6-43CE-B2EF-12DF3FDF15E0}" srcId="{957F8217-3E7A-45BF-AF84-8995299A145F}" destId="{72F92E5F-D163-4068-B8B9-8C3BBA4CEE4A}" srcOrd="0" destOrd="0" parTransId="{DC3ED43E-2632-4640-8FE7-7D8BEC26F4A3}" sibTransId="{E03A85AF-3E3C-4CC9-A0D3-798E6081CA55}"/>
    <dgm:cxn modelId="{C8F4F2FE-372A-45D8-AEA2-9906319D72B4}" type="presOf" srcId="{C2A99BB1-E510-4113-8F10-B0CD6040A493}" destId="{4B96C844-D53E-4006-B478-BBE06EEBE71F}" srcOrd="0" destOrd="0" presId="urn:microsoft.com/office/officeart/2005/8/layout/matrix3"/>
    <dgm:cxn modelId="{78132EBA-4020-4190-95FC-910191D78623}" type="presParOf" srcId="{9DC8D76B-7290-47EB-82F9-1ED10880893A}" destId="{854D3CC2-91D5-4EC5-BD17-B46F727E4DB2}" srcOrd="0" destOrd="0" presId="urn:microsoft.com/office/officeart/2005/8/layout/matrix3"/>
    <dgm:cxn modelId="{9D49CC5F-E691-4C38-BAAB-B5EB2E73A549}" type="presParOf" srcId="{9DC8D76B-7290-47EB-82F9-1ED10880893A}" destId="{63D94E61-0656-4FCD-BE84-B9AD7AABD285}" srcOrd="1" destOrd="0" presId="urn:microsoft.com/office/officeart/2005/8/layout/matrix3"/>
    <dgm:cxn modelId="{F0D8A6BE-8D85-4DCC-BF9A-DB79F53BD43C}" type="presParOf" srcId="{9DC8D76B-7290-47EB-82F9-1ED10880893A}" destId="{8EDD48DA-A6DA-4E69-8AD3-A3B2E06DEA61}" srcOrd="2" destOrd="0" presId="urn:microsoft.com/office/officeart/2005/8/layout/matrix3"/>
    <dgm:cxn modelId="{12EDBB45-8387-4C48-BA2D-D94C4CC6FD85}" type="presParOf" srcId="{9DC8D76B-7290-47EB-82F9-1ED10880893A}" destId="{4B96C844-D53E-4006-B478-BBE06EEBE71F}" srcOrd="3" destOrd="0" presId="urn:microsoft.com/office/officeart/2005/8/layout/matrix3"/>
    <dgm:cxn modelId="{0935CD09-DCE8-448F-82A5-349DC24DE6E5}" type="presParOf" srcId="{9DC8D76B-7290-47EB-82F9-1ED10880893A}" destId="{99113C95-0468-4ED9-A4C6-0B9649227DF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1549862-324E-4ED9-A12D-98D799ED136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1E950D6-EEF4-4E20-A6F6-EA9D3CE85DF8}">
      <dgm:prSet/>
      <dgm:spPr/>
      <dgm:t>
        <a:bodyPr/>
        <a:lstStyle/>
        <a:p>
          <a:r>
            <a:rPr lang="en-US"/>
            <a:t>Internal Working Model formation </a:t>
          </a:r>
        </a:p>
      </dgm:t>
    </dgm:pt>
    <dgm:pt modelId="{490401FB-DC7E-441E-8A27-1FFCA5BADFB5}" type="parTrans" cxnId="{E0A0C79C-E504-47B6-96F2-4E2BB0C71CEE}">
      <dgm:prSet/>
      <dgm:spPr/>
      <dgm:t>
        <a:bodyPr/>
        <a:lstStyle/>
        <a:p>
          <a:endParaRPr lang="en-US"/>
        </a:p>
      </dgm:t>
    </dgm:pt>
    <dgm:pt modelId="{CEE40F45-7441-482E-8613-5C55C231F2AF}" type="sibTrans" cxnId="{E0A0C79C-E504-47B6-96F2-4E2BB0C71CEE}">
      <dgm:prSet/>
      <dgm:spPr/>
      <dgm:t>
        <a:bodyPr/>
        <a:lstStyle/>
        <a:p>
          <a:endParaRPr lang="en-US"/>
        </a:p>
      </dgm:t>
    </dgm:pt>
    <dgm:pt modelId="{CC9643CF-A7AD-4B90-851C-22229ACD27E2}">
      <dgm:prSet/>
      <dgm:spPr/>
      <dgm:t>
        <a:bodyPr/>
        <a:lstStyle/>
        <a:p>
          <a:r>
            <a:rPr lang="en-US"/>
            <a:t>Heightened distress during separation </a:t>
          </a:r>
        </a:p>
      </dgm:t>
    </dgm:pt>
    <dgm:pt modelId="{8C34CB74-5EEB-4868-A53D-FD036B40E0F7}" type="parTrans" cxnId="{7F39B35D-1036-4F9D-83FD-248771C7BF7D}">
      <dgm:prSet/>
      <dgm:spPr/>
      <dgm:t>
        <a:bodyPr/>
        <a:lstStyle/>
        <a:p>
          <a:endParaRPr lang="en-US"/>
        </a:p>
      </dgm:t>
    </dgm:pt>
    <dgm:pt modelId="{1D90CA73-7A2F-41B9-8041-A0A99B095A6C}" type="sibTrans" cxnId="{7F39B35D-1036-4F9D-83FD-248771C7BF7D}">
      <dgm:prSet/>
      <dgm:spPr/>
      <dgm:t>
        <a:bodyPr/>
        <a:lstStyle/>
        <a:p>
          <a:endParaRPr lang="en-US"/>
        </a:p>
      </dgm:t>
    </dgm:pt>
    <dgm:pt modelId="{1EAF7208-BE2E-4D0C-BCE6-EE31BC8CE048}">
      <dgm:prSet/>
      <dgm:spPr/>
      <dgm:t>
        <a:bodyPr/>
        <a:lstStyle/>
        <a:p>
          <a:r>
            <a:rPr lang="en-US"/>
            <a:t>Poor exploratory behaviour </a:t>
          </a:r>
        </a:p>
      </dgm:t>
    </dgm:pt>
    <dgm:pt modelId="{E473718F-3D4C-4A44-BFA8-D8291318E403}" type="parTrans" cxnId="{B0ED84A1-3A88-4294-8767-9BCE48D12414}">
      <dgm:prSet/>
      <dgm:spPr/>
      <dgm:t>
        <a:bodyPr/>
        <a:lstStyle/>
        <a:p>
          <a:endParaRPr lang="en-US"/>
        </a:p>
      </dgm:t>
    </dgm:pt>
    <dgm:pt modelId="{A325E5E0-4536-4B4D-8ADD-53267221E901}" type="sibTrans" cxnId="{B0ED84A1-3A88-4294-8767-9BCE48D12414}">
      <dgm:prSet/>
      <dgm:spPr/>
      <dgm:t>
        <a:bodyPr/>
        <a:lstStyle/>
        <a:p>
          <a:endParaRPr lang="en-US"/>
        </a:p>
      </dgm:t>
    </dgm:pt>
    <dgm:pt modelId="{05742298-B638-46B5-82A7-35353D52D616}">
      <dgm:prSet/>
      <dgm:spPr/>
      <dgm:t>
        <a:bodyPr/>
        <a:lstStyle/>
        <a:p>
          <a:r>
            <a:rPr lang="en-US"/>
            <a:t>Peer interaction difficulties </a:t>
          </a:r>
        </a:p>
      </dgm:t>
    </dgm:pt>
    <dgm:pt modelId="{C116C6DE-E18F-446C-B92F-B84069779840}" type="parTrans" cxnId="{FB6C0274-8CA0-4EC5-9712-3B00B1CF83E8}">
      <dgm:prSet/>
      <dgm:spPr/>
      <dgm:t>
        <a:bodyPr/>
        <a:lstStyle/>
        <a:p>
          <a:endParaRPr lang="en-US"/>
        </a:p>
      </dgm:t>
    </dgm:pt>
    <dgm:pt modelId="{F40B0453-93B2-4E67-95EC-E50564F93940}" type="sibTrans" cxnId="{FB6C0274-8CA0-4EC5-9712-3B00B1CF83E8}">
      <dgm:prSet/>
      <dgm:spPr/>
      <dgm:t>
        <a:bodyPr/>
        <a:lstStyle/>
        <a:p>
          <a:endParaRPr lang="en-US"/>
        </a:p>
      </dgm:t>
    </dgm:pt>
    <dgm:pt modelId="{5A546A22-2CDB-48FD-A0C0-62B560D53120}" type="pres">
      <dgm:prSet presAssocID="{31549862-324E-4ED9-A12D-98D799ED1364}" presName="linear" presStyleCnt="0">
        <dgm:presLayoutVars>
          <dgm:animLvl val="lvl"/>
          <dgm:resizeHandles val="exact"/>
        </dgm:presLayoutVars>
      </dgm:prSet>
      <dgm:spPr/>
    </dgm:pt>
    <dgm:pt modelId="{7C3B7388-EBB3-42BC-AC46-D8FBC9A145FD}" type="pres">
      <dgm:prSet presAssocID="{C1E950D6-EEF4-4E20-A6F6-EA9D3CE85DF8}" presName="parentText" presStyleLbl="node1" presStyleIdx="0" presStyleCnt="4">
        <dgm:presLayoutVars>
          <dgm:chMax val="0"/>
          <dgm:bulletEnabled val="1"/>
        </dgm:presLayoutVars>
      </dgm:prSet>
      <dgm:spPr/>
    </dgm:pt>
    <dgm:pt modelId="{0FF1D127-5E61-4FC8-80E5-0C2017C26CC0}" type="pres">
      <dgm:prSet presAssocID="{CEE40F45-7441-482E-8613-5C55C231F2AF}" presName="spacer" presStyleCnt="0"/>
      <dgm:spPr/>
    </dgm:pt>
    <dgm:pt modelId="{4EA1A2C7-65E2-4983-9361-4734AE3619B4}" type="pres">
      <dgm:prSet presAssocID="{CC9643CF-A7AD-4B90-851C-22229ACD27E2}" presName="parentText" presStyleLbl="node1" presStyleIdx="1" presStyleCnt="4">
        <dgm:presLayoutVars>
          <dgm:chMax val="0"/>
          <dgm:bulletEnabled val="1"/>
        </dgm:presLayoutVars>
      </dgm:prSet>
      <dgm:spPr/>
    </dgm:pt>
    <dgm:pt modelId="{9254219C-FAF8-4E6E-B18E-2AC3AA6CF034}" type="pres">
      <dgm:prSet presAssocID="{1D90CA73-7A2F-41B9-8041-A0A99B095A6C}" presName="spacer" presStyleCnt="0"/>
      <dgm:spPr/>
    </dgm:pt>
    <dgm:pt modelId="{601310C9-98D7-416C-A59D-6A1124D0C495}" type="pres">
      <dgm:prSet presAssocID="{1EAF7208-BE2E-4D0C-BCE6-EE31BC8CE048}" presName="parentText" presStyleLbl="node1" presStyleIdx="2" presStyleCnt="4">
        <dgm:presLayoutVars>
          <dgm:chMax val="0"/>
          <dgm:bulletEnabled val="1"/>
        </dgm:presLayoutVars>
      </dgm:prSet>
      <dgm:spPr/>
    </dgm:pt>
    <dgm:pt modelId="{042895C2-9B86-4223-8FC0-0F84A28CBA4A}" type="pres">
      <dgm:prSet presAssocID="{A325E5E0-4536-4B4D-8ADD-53267221E901}" presName="spacer" presStyleCnt="0"/>
      <dgm:spPr/>
    </dgm:pt>
    <dgm:pt modelId="{71A96A00-9B62-4A1A-8012-110B120E6120}" type="pres">
      <dgm:prSet presAssocID="{05742298-B638-46B5-82A7-35353D52D616}" presName="parentText" presStyleLbl="node1" presStyleIdx="3" presStyleCnt="4">
        <dgm:presLayoutVars>
          <dgm:chMax val="0"/>
          <dgm:bulletEnabled val="1"/>
        </dgm:presLayoutVars>
      </dgm:prSet>
      <dgm:spPr/>
    </dgm:pt>
  </dgm:ptLst>
  <dgm:cxnLst>
    <dgm:cxn modelId="{39B7CB4E-04A5-47B6-92CB-50125825A7CC}" type="presOf" srcId="{C1E950D6-EEF4-4E20-A6F6-EA9D3CE85DF8}" destId="{7C3B7388-EBB3-42BC-AC46-D8FBC9A145FD}" srcOrd="0" destOrd="0" presId="urn:microsoft.com/office/officeart/2005/8/layout/vList2"/>
    <dgm:cxn modelId="{9472AE53-264B-485B-87B2-08CC93E2CF97}" type="presOf" srcId="{CC9643CF-A7AD-4B90-851C-22229ACD27E2}" destId="{4EA1A2C7-65E2-4983-9361-4734AE3619B4}" srcOrd="0" destOrd="0" presId="urn:microsoft.com/office/officeart/2005/8/layout/vList2"/>
    <dgm:cxn modelId="{7F39B35D-1036-4F9D-83FD-248771C7BF7D}" srcId="{31549862-324E-4ED9-A12D-98D799ED1364}" destId="{CC9643CF-A7AD-4B90-851C-22229ACD27E2}" srcOrd="1" destOrd="0" parTransId="{8C34CB74-5EEB-4868-A53D-FD036B40E0F7}" sibTransId="{1D90CA73-7A2F-41B9-8041-A0A99B095A6C}"/>
    <dgm:cxn modelId="{FB6C0274-8CA0-4EC5-9712-3B00B1CF83E8}" srcId="{31549862-324E-4ED9-A12D-98D799ED1364}" destId="{05742298-B638-46B5-82A7-35353D52D616}" srcOrd="3" destOrd="0" parTransId="{C116C6DE-E18F-446C-B92F-B84069779840}" sibTransId="{F40B0453-93B2-4E67-95EC-E50564F93940}"/>
    <dgm:cxn modelId="{E0A0C79C-E504-47B6-96F2-4E2BB0C71CEE}" srcId="{31549862-324E-4ED9-A12D-98D799ED1364}" destId="{C1E950D6-EEF4-4E20-A6F6-EA9D3CE85DF8}" srcOrd="0" destOrd="0" parTransId="{490401FB-DC7E-441E-8A27-1FFCA5BADFB5}" sibTransId="{CEE40F45-7441-482E-8613-5C55C231F2AF}"/>
    <dgm:cxn modelId="{B0ED84A1-3A88-4294-8767-9BCE48D12414}" srcId="{31549862-324E-4ED9-A12D-98D799ED1364}" destId="{1EAF7208-BE2E-4D0C-BCE6-EE31BC8CE048}" srcOrd="2" destOrd="0" parTransId="{E473718F-3D4C-4A44-BFA8-D8291318E403}" sibTransId="{A325E5E0-4536-4B4D-8ADD-53267221E901}"/>
    <dgm:cxn modelId="{EB5586AA-86C2-4CAF-8C9D-10FE77D5DB07}" type="presOf" srcId="{31549862-324E-4ED9-A12D-98D799ED1364}" destId="{5A546A22-2CDB-48FD-A0C0-62B560D53120}" srcOrd="0" destOrd="0" presId="urn:microsoft.com/office/officeart/2005/8/layout/vList2"/>
    <dgm:cxn modelId="{B73E27E8-9A2B-4A37-AB9D-23CC4187CC48}" type="presOf" srcId="{1EAF7208-BE2E-4D0C-BCE6-EE31BC8CE048}" destId="{601310C9-98D7-416C-A59D-6A1124D0C495}" srcOrd="0" destOrd="0" presId="urn:microsoft.com/office/officeart/2005/8/layout/vList2"/>
    <dgm:cxn modelId="{ABAAABF2-4041-4D0B-A010-D1C14DBAB2B0}" type="presOf" srcId="{05742298-B638-46B5-82A7-35353D52D616}" destId="{71A96A00-9B62-4A1A-8012-110B120E6120}" srcOrd="0" destOrd="0" presId="urn:microsoft.com/office/officeart/2005/8/layout/vList2"/>
    <dgm:cxn modelId="{D4C93F45-7179-4857-AD14-FE0E008DD634}" type="presParOf" srcId="{5A546A22-2CDB-48FD-A0C0-62B560D53120}" destId="{7C3B7388-EBB3-42BC-AC46-D8FBC9A145FD}" srcOrd="0" destOrd="0" presId="urn:microsoft.com/office/officeart/2005/8/layout/vList2"/>
    <dgm:cxn modelId="{BE54FDC0-7998-4803-8B74-0D79A53D8454}" type="presParOf" srcId="{5A546A22-2CDB-48FD-A0C0-62B560D53120}" destId="{0FF1D127-5E61-4FC8-80E5-0C2017C26CC0}" srcOrd="1" destOrd="0" presId="urn:microsoft.com/office/officeart/2005/8/layout/vList2"/>
    <dgm:cxn modelId="{57887FEC-2796-436D-9E99-7AA0BC1E03DE}" type="presParOf" srcId="{5A546A22-2CDB-48FD-A0C0-62B560D53120}" destId="{4EA1A2C7-65E2-4983-9361-4734AE3619B4}" srcOrd="2" destOrd="0" presId="urn:microsoft.com/office/officeart/2005/8/layout/vList2"/>
    <dgm:cxn modelId="{7E5729C1-F402-4F11-B6DB-BE4767C389B3}" type="presParOf" srcId="{5A546A22-2CDB-48FD-A0C0-62B560D53120}" destId="{9254219C-FAF8-4E6E-B18E-2AC3AA6CF034}" srcOrd="3" destOrd="0" presId="urn:microsoft.com/office/officeart/2005/8/layout/vList2"/>
    <dgm:cxn modelId="{5716CAD2-ECA1-480D-ADA8-15F1B0CBAEDE}" type="presParOf" srcId="{5A546A22-2CDB-48FD-A0C0-62B560D53120}" destId="{601310C9-98D7-416C-A59D-6A1124D0C495}" srcOrd="4" destOrd="0" presId="urn:microsoft.com/office/officeart/2005/8/layout/vList2"/>
    <dgm:cxn modelId="{06994938-BF96-4DEC-9CA2-FA34811E13EC}" type="presParOf" srcId="{5A546A22-2CDB-48FD-A0C0-62B560D53120}" destId="{042895C2-9B86-4223-8FC0-0F84A28CBA4A}" srcOrd="5" destOrd="0" presId="urn:microsoft.com/office/officeart/2005/8/layout/vList2"/>
    <dgm:cxn modelId="{EBECBF88-39B2-4426-84DD-97E6BCEF0DA6}" type="presParOf" srcId="{5A546A22-2CDB-48FD-A0C0-62B560D53120}" destId="{71A96A00-9B62-4A1A-8012-110B120E6120}"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01E54F-F0D2-402E-801F-A5D193139DA4}">
      <dsp:nvSpPr>
        <dsp:cNvPr id="0" name=""/>
        <dsp:cNvSpPr/>
      </dsp:nvSpPr>
      <dsp:spPr>
        <a:xfrm>
          <a:off x="631984" y="0"/>
          <a:ext cx="3931920" cy="393192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2376CB-C960-4825-8A00-EFFB1D57B0F7}">
      <dsp:nvSpPr>
        <dsp:cNvPr id="0" name=""/>
        <dsp:cNvSpPr/>
      </dsp:nvSpPr>
      <dsp:spPr>
        <a:xfrm>
          <a:off x="1005516" y="373532"/>
          <a:ext cx="1533448" cy="15334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Developed by John Bowlby (British psychologist) </a:t>
          </a:r>
          <a:endParaRPr lang="en-US" sz="1700" kern="1200"/>
        </a:p>
      </dsp:txBody>
      <dsp:txXfrm>
        <a:off x="1080373" y="448389"/>
        <a:ext cx="1383734" cy="1383734"/>
      </dsp:txXfrm>
    </dsp:sp>
    <dsp:sp modelId="{01D0C4CA-3182-4FAF-AE08-D7B03FFBCCCE}">
      <dsp:nvSpPr>
        <dsp:cNvPr id="0" name=""/>
        <dsp:cNvSpPr/>
      </dsp:nvSpPr>
      <dsp:spPr>
        <a:xfrm>
          <a:off x="2656923" y="373532"/>
          <a:ext cx="1533448" cy="15334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Emphasises emotional bond with caregiver </a:t>
          </a:r>
          <a:endParaRPr lang="en-US" sz="1700" kern="1200"/>
        </a:p>
      </dsp:txBody>
      <dsp:txXfrm>
        <a:off x="2731780" y="448389"/>
        <a:ext cx="1383734" cy="1383734"/>
      </dsp:txXfrm>
    </dsp:sp>
    <dsp:sp modelId="{1539B6E1-089E-4AA7-B2B7-30251654C70D}">
      <dsp:nvSpPr>
        <dsp:cNvPr id="0" name=""/>
        <dsp:cNvSpPr/>
      </dsp:nvSpPr>
      <dsp:spPr>
        <a:xfrm>
          <a:off x="1005516" y="2024938"/>
          <a:ext cx="1533448" cy="15334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Attachment as </a:t>
          </a:r>
          <a:r>
            <a:rPr lang="en-GB" sz="1700" b="1" kern="1200"/>
            <a:t>innate, biologically driven</a:t>
          </a:r>
          <a:r>
            <a:rPr lang="en-GB" sz="1700" kern="1200"/>
            <a:t> </a:t>
          </a:r>
          <a:endParaRPr lang="en-US" sz="1700" kern="1200"/>
        </a:p>
      </dsp:txBody>
      <dsp:txXfrm>
        <a:off x="1080373" y="2099795"/>
        <a:ext cx="1383734" cy="1383734"/>
      </dsp:txXfrm>
    </dsp:sp>
    <dsp:sp modelId="{69CCF4A6-70CC-486B-B2F5-6CD6CACAD2CC}">
      <dsp:nvSpPr>
        <dsp:cNvPr id="0" name=""/>
        <dsp:cNvSpPr/>
      </dsp:nvSpPr>
      <dsp:spPr>
        <a:xfrm>
          <a:off x="2656923" y="2024938"/>
          <a:ext cx="1533448" cy="15334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Secure base and safe haven concepts </a:t>
          </a:r>
          <a:endParaRPr lang="en-US" sz="1700" kern="1200"/>
        </a:p>
      </dsp:txBody>
      <dsp:txXfrm>
        <a:off x="2731780" y="2099795"/>
        <a:ext cx="1383734" cy="13837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52109-7646-4125-B824-91BC2BC58CAA}">
      <dsp:nvSpPr>
        <dsp:cNvPr id="0" name=""/>
        <dsp:cNvSpPr/>
      </dsp:nvSpPr>
      <dsp:spPr>
        <a:xfrm>
          <a:off x="0" y="112853"/>
          <a:ext cx="4191001"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Monotropy: primary caregiver bond </a:t>
          </a:r>
          <a:endParaRPr lang="en-US" sz="2400" kern="1200"/>
        </a:p>
      </dsp:txBody>
      <dsp:txXfrm>
        <a:off x="45235" y="158088"/>
        <a:ext cx="4100531" cy="836169"/>
      </dsp:txXfrm>
    </dsp:sp>
    <dsp:sp modelId="{F452BA29-8D4A-45DE-967D-7C8D1E286447}">
      <dsp:nvSpPr>
        <dsp:cNvPr id="0" name=""/>
        <dsp:cNvSpPr/>
      </dsp:nvSpPr>
      <dsp:spPr>
        <a:xfrm>
          <a:off x="0" y="1108613"/>
          <a:ext cx="4191001"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Critical/sensitive period: early years </a:t>
          </a:r>
          <a:endParaRPr lang="en-US" sz="2400" kern="1200"/>
        </a:p>
      </dsp:txBody>
      <dsp:txXfrm>
        <a:off x="45235" y="1153848"/>
        <a:ext cx="4100531" cy="836169"/>
      </dsp:txXfrm>
    </dsp:sp>
    <dsp:sp modelId="{C47B7E1E-B06C-44A8-8FD9-AAEAB49CA580}">
      <dsp:nvSpPr>
        <dsp:cNvPr id="0" name=""/>
        <dsp:cNvSpPr/>
      </dsp:nvSpPr>
      <dsp:spPr>
        <a:xfrm>
          <a:off x="0" y="2104373"/>
          <a:ext cx="4191001"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Internal Working Model (IWM) </a:t>
          </a:r>
          <a:endParaRPr lang="en-US" sz="2400" kern="1200"/>
        </a:p>
      </dsp:txBody>
      <dsp:txXfrm>
        <a:off x="45235" y="2149608"/>
        <a:ext cx="4100531" cy="836169"/>
      </dsp:txXfrm>
    </dsp:sp>
    <dsp:sp modelId="{A521AA10-A785-4963-A14A-304ECAC3306A}">
      <dsp:nvSpPr>
        <dsp:cNvPr id="0" name=""/>
        <dsp:cNvSpPr/>
      </dsp:nvSpPr>
      <dsp:spPr>
        <a:xfrm>
          <a:off x="0" y="3100133"/>
          <a:ext cx="4191001"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Disruption: emotional/behavioural effects </a:t>
          </a:r>
          <a:endParaRPr lang="en-US" sz="2400" kern="1200"/>
        </a:p>
      </dsp:txBody>
      <dsp:txXfrm>
        <a:off x="45235" y="3145368"/>
        <a:ext cx="4100531" cy="8361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51948A-9301-426D-B82D-292B0108D12D}">
      <dsp:nvSpPr>
        <dsp:cNvPr id="0" name=""/>
        <dsp:cNvSpPr/>
      </dsp:nvSpPr>
      <dsp:spPr>
        <a:xfrm>
          <a:off x="0" y="358811"/>
          <a:ext cx="6239599" cy="554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9FE2F5-BD86-4FB1-91B3-D2C4F9EB2D16}">
      <dsp:nvSpPr>
        <dsp:cNvPr id="0" name=""/>
        <dsp:cNvSpPr/>
      </dsp:nvSpPr>
      <dsp:spPr>
        <a:xfrm>
          <a:off x="311979" y="34091"/>
          <a:ext cx="4367719" cy="6494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089" tIns="0" rIns="165089" bIns="0" numCol="1" spcCol="1270" anchor="ctr" anchorCtr="0">
          <a:noAutofit/>
        </a:bodyPr>
        <a:lstStyle/>
        <a:p>
          <a:pPr marL="0" lvl="0" indent="0" algn="l" defTabSz="977900">
            <a:lnSpc>
              <a:spcPct val="90000"/>
            </a:lnSpc>
            <a:spcBef>
              <a:spcPct val="0"/>
            </a:spcBef>
            <a:spcAft>
              <a:spcPct val="35000"/>
            </a:spcAft>
            <a:buNone/>
          </a:pPr>
          <a:r>
            <a:rPr lang="en-GB" sz="2200" kern="1200"/>
            <a:t>Secure vs insecure attachment </a:t>
          </a:r>
          <a:endParaRPr lang="en-US" sz="2200" kern="1200"/>
        </a:p>
      </dsp:txBody>
      <dsp:txXfrm>
        <a:off x="343682" y="65794"/>
        <a:ext cx="4304313" cy="586034"/>
      </dsp:txXfrm>
    </dsp:sp>
    <dsp:sp modelId="{6CF85919-603A-49F8-B121-B850E73F2004}">
      <dsp:nvSpPr>
        <dsp:cNvPr id="0" name=""/>
        <dsp:cNvSpPr/>
      </dsp:nvSpPr>
      <dsp:spPr>
        <a:xfrm>
          <a:off x="0" y="1356731"/>
          <a:ext cx="6239599" cy="554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F6EE43-1407-47DE-BF53-810BD94EA201}">
      <dsp:nvSpPr>
        <dsp:cNvPr id="0" name=""/>
        <dsp:cNvSpPr/>
      </dsp:nvSpPr>
      <dsp:spPr>
        <a:xfrm>
          <a:off x="311979" y="1032011"/>
          <a:ext cx="4367719" cy="6494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089" tIns="0" rIns="165089" bIns="0" numCol="1" spcCol="1270" anchor="ctr" anchorCtr="0">
          <a:noAutofit/>
        </a:bodyPr>
        <a:lstStyle/>
        <a:p>
          <a:pPr marL="0" lvl="0" indent="0" algn="l" defTabSz="977900">
            <a:lnSpc>
              <a:spcPct val="90000"/>
            </a:lnSpc>
            <a:spcBef>
              <a:spcPct val="0"/>
            </a:spcBef>
            <a:spcAft>
              <a:spcPct val="35000"/>
            </a:spcAft>
            <a:buNone/>
          </a:pPr>
          <a:r>
            <a:rPr lang="en-GB" sz="2200" kern="1200"/>
            <a:t>Role of caregiver sensitivity </a:t>
          </a:r>
          <a:endParaRPr lang="en-US" sz="2200" kern="1200"/>
        </a:p>
      </dsp:txBody>
      <dsp:txXfrm>
        <a:off x="343682" y="1063714"/>
        <a:ext cx="4304313" cy="586034"/>
      </dsp:txXfrm>
    </dsp:sp>
    <dsp:sp modelId="{A1B490C0-012C-4EAA-A8AA-12F72B067969}">
      <dsp:nvSpPr>
        <dsp:cNvPr id="0" name=""/>
        <dsp:cNvSpPr/>
      </dsp:nvSpPr>
      <dsp:spPr>
        <a:xfrm>
          <a:off x="0" y="2354652"/>
          <a:ext cx="6239599" cy="554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9202BA-6862-476B-8DFF-50FC9438C139}">
      <dsp:nvSpPr>
        <dsp:cNvPr id="0" name=""/>
        <dsp:cNvSpPr/>
      </dsp:nvSpPr>
      <dsp:spPr>
        <a:xfrm>
          <a:off x="311979" y="2029931"/>
          <a:ext cx="4367719" cy="6494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089" tIns="0" rIns="165089" bIns="0" numCol="1" spcCol="1270" anchor="ctr" anchorCtr="0">
          <a:noAutofit/>
        </a:bodyPr>
        <a:lstStyle/>
        <a:p>
          <a:pPr marL="0" lvl="0" indent="0" algn="l" defTabSz="977900">
            <a:lnSpc>
              <a:spcPct val="90000"/>
            </a:lnSpc>
            <a:spcBef>
              <a:spcPct val="0"/>
            </a:spcBef>
            <a:spcAft>
              <a:spcPct val="35000"/>
            </a:spcAft>
            <a:buNone/>
          </a:pPr>
          <a:r>
            <a:rPr lang="en-GB" sz="2200" kern="1200"/>
            <a:t>Impacts on emotional regulation </a:t>
          </a:r>
          <a:endParaRPr lang="en-US" sz="2200" kern="1200"/>
        </a:p>
      </dsp:txBody>
      <dsp:txXfrm>
        <a:off x="343682" y="2061634"/>
        <a:ext cx="4304313" cy="586034"/>
      </dsp:txXfrm>
    </dsp:sp>
    <dsp:sp modelId="{50EDFA50-5D1C-42A5-BEA9-F337EE5A6747}">
      <dsp:nvSpPr>
        <dsp:cNvPr id="0" name=""/>
        <dsp:cNvSpPr/>
      </dsp:nvSpPr>
      <dsp:spPr>
        <a:xfrm>
          <a:off x="0" y="3352572"/>
          <a:ext cx="6239599" cy="554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940DCB-28FD-4968-86E3-1CF71D0F5EB7}">
      <dsp:nvSpPr>
        <dsp:cNvPr id="0" name=""/>
        <dsp:cNvSpPr/>
      </dsp:nvSpPr>
      <dsp:spPr>
        <a:xfrm>
          <a:off x="311979" y="3027852"/>
          <a:ext cx="4367719" cy="6494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089" tIns="0" rIns="165089" bIns="0" numCol="1" spcCol="1270" anchor="ctr" anchorCtr="0">
          <a:noAutofit/>
        </a:bodyPr>
        <a:lstStyle/>
        <a:p>
          <a:pPr marL="0" lvl="0" indent="0" algn="l" defTabSz="977900">
            <a:lnSpc>
              <a:spcPct val="90000"/>
            </a:lnSpc>
            <a:spcBef>
              <a:spcPct val="0"/>
            </a:spcBef>
            <a:spcAft>
              <a:spcPct val="35000"/>
            </a:spcAft>
            <a:buNone/>
          </a:pPr>
          <a:r>
            <a:rPr lang="en-GB" sz="2200" kern="1200"/>
            <a:t>Social/communication development links </a:t>
          </a:r>
          <a:endParaRPr lang="en-US" sz="2200" kern="1200"/>
        </a:p>
      </dsp:txBody>
      <dsp:txXfrm>
        <a:off x="343682" y="3059555"/>
        <a:ext cx="4304313" cy="5860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4D3CC2-91D5-4EC5-BD17-B46F727E4DB2}">
      <dsp:nvSpPr>
        <dsp:cNvPr id="0" name=""/>
        <dsp:cNvSpPr/>
      </dsp:nvSpPr>
      <dsp:spPr>
        <a:xfrm>
          <a:off x="631984" y="0"/>
          <a:ext cx="3931920" cy="393192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D94E61-0656-4FCD-BE84-B9AD7AABD285}">
      <dsp:nvSpPr>
        <dsp:cNvPr id="0" name=""/>
        <dsp:cNvSpPr/>
      </dsp:nvSpPr>
      <dsp:spPr>
        <a:xfrm>
          <a:off x="1005516" y="373532"/>
          <a:ext cx="1533448" cy="15334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Disrupted childcare history </a:t>
          </a:r>
          <a:endParaRPr lang="en-US" sz="1800" kern="1200"/>
        </a:p>
      </dsp:txBody>
      <dsp:txXfrm>
        <a:off x="1080373" y="448389"/>
        <a:ext cx="1383734" cy="1383734"/>
      </dsp:txXfrm>
    </dsp:sp>
    <dsp:sp modelId="{8EDD48DA-A6DA-4E69-8AD3-A3B2E06DEA61}">
      <dsp:nvSpPr>
        <dsp:cNvPr id="0" name=""/>
        <dsp:cNvSpPr/>
      </dsp:nvSpPr>
      <dsp:spPr>
        <a:xfrm>
          <a:off x="2656923" y="373532"/>
          <a:ext cx="1533448" cy="15334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Maternal post‑natal depression </a:t>
          </a:r>
          <a:endParaRPr lang="en-US" sz="1800" kern="1200"/>
        </a:p>
      </dsp:txBody>
      <dsp:txXfrm>
        <a:off x="2731780" y="448389"/>
        <a:ext cx="1383734" cy="1383734"/>
      </dsp:txXfrm>
    </dsp:sp>
    <dsp:sp modelId="{4B96C844-D53E-4006-B478-BBE06EEBE71F}">
      <dsp:nvSpPr>
        <dsp:cNvPr id="0" name=""/>
        <dsp:cNvSpPr/>
      </dsp:nvSpPr>
      <dsp:spPr>
        <a:xfrm>
          <a:off x="1005516" y="2024938"/>
          <a:ext cx="1533448" cy="15334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Withdrawal, clinginess, separation distress </a:t>
          </a:r>
          <a:endParaRPr lang="en-US" sz="1800" kern="1200"/>
        </a:p>
      </dsp:txBody>
      <dsp:txXfrm>
        <a:off x="1080373" y="2099795"/>
        <a:ext cx="1383734" cy="1383734"/>
      </dsp:txXfrm>
    </dsp:sp>
    <dsp:sp modelId="{99113C95-0468-4ED9-A4C6-0B9649227DF7}">
      <dsp:nvSpPr>
        <dsp:cNvPr id="0" name=""/>
        <dsp:cNvSpPr/>
      </dsp:nvSpPr>
      <dsp:spPr>
        <a:xfrm>
          <a:off x="2656923" y="2024938"/>
          <a:ext cx="1533448" cy="15334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Language delay, limited peer play </a:t>
          </a:r>
          <a:endParaRPr lang="en-US" sz="1800" kern="1200"/>
        </a:p>
      </dsp:txBody>
      <dsp:txXfrm>
        <a:off x="2731780" y="2099795"/>
        <a:ext cx="1383734" cy="13837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3B7388-EBB3-42BC-AC46-D8FBC9A145FD}">
      <dsp:nvSpPr>
        <dsp:cNvPr id="0" name=""/>
        <dsp:cNvSpPr/>
      </dsp:nvSpPr>
      <dsp:spPr>
        <a:xfrm>
          <a:off x="0" y="39217"/>
          <a:ext cx="4819903" cy="8745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Internal Working Model formation </a:t>
          </a:r>
        </a:p>
      </dsp:txBody>
      <dsp:txXfrm>
        <a:off x="42693" y="81910"/>
        <a:ext cx="4734517" cy="789189"/>
      </dsp:txXfrm>
    </dsp:sp>
    <dsp:sp modelId="{4EA1A2C7-65E2-4983-9361-4734AE3619B4}">
      <dsp:nvSpPr>
        <dsp:cNvPr id="0" name=""/>
        <dsp:cNvSpPr/>
      </dsp:nvSpPr>
      <dsp:spPr>
        <a:xfrm>
          <a:off x="0" y="980032"/>
          <a:ext cx="4819903" cy="8745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Heightened distress during separation </a:t>
          </a:r>
        </a:p>
      </dsp:txBody>
      <dsp:txXfrm>
        <a:off x="42693" y="1022725"/>
        <a:ext cx="4734517" cy="789189"/>
      </dsp:txXfrm>
    </dsp:sp>
    <dsp:sp modelId="{601310C9-98D7-416C-A59D-6A1124D0C495}">
      <dsp:nvSpPr>
        <dsp:cNvPr id="0" name=""/>
        <dsp:cNvSpPr/>
      </dsp:nvSpPr>
      <dsp:spPr>
        <a:xfrm>
          <a:off x="0" y="1920848"/>
          <a:ext cx="4819903" cy="8745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Poor exploratory behaviour </a:t>
          </a:r>
        </a:p>
      </dsp:txBody>
      <dsp:txXfrm>
        <a:off x="42693" y="1963541"/>
        <a:ext cx="4734517" cy="789189"/>
      </dsp:txXfrm>
    </dsp:sp>
    <dsp:sp modelId="{71A96A00-9B62-4A1A-8012-110B120E6120}">
      <dsp:nvSpPr>
        <dsp:cNvPr id="0" name=""/>
        <dsp:cNvSpPr/>
      </dsp:nvSpPr>
      <dsp:spPr>
        <a:xfrm>
          <a:off x="0" y="2861663"/>
          <a:ext cx="4819903" cy="8745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Peer interaction difficulties </a:t>
          </a:r>
        </a:p>
      </dsp:txBody>
      <dsp:txXfrm>
        <a:off x="42693" y="2904356"/>
        <a:ext cx="4734517" cy="789189"/>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3DB636-7E3E-46F7-97B9-CE4CA8F85665}" type="datetimeFigureOut">
              <a:t>6/15/26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A96325-CD37-4F71-AC49-D877F4B4C8D9}" type="slidenum">
              <a:t>‹#›</a:t>
            </a:fld>
            <a:endParaRPr lang="en-US"/>
          </a:p>
        </p:txBody>
      </p:sp>
    </p:spTree>
    <p:extLst>
      <p:ext uri="{BB962C8B-B14F-4D97-AF65-F5344CB8AC3E}">
        <p14:creationId xmlns:p14="http://schemas.microsoft.com/office/powerpoint/2010/main" val="5159645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evaluates the developmental issues of Isaac in terms of the theory of attachment, as developed by John </a:t>
            </a:r>
            <a:r>
              <a:rPr lang="en-GB" dirty="0" err="1"/>
              <a:t>Bowlby</a:t>
            </a:r>
            <a:r>
              <a:rPr lang="en-GB" dirty="0"/>
              <a:t> as the main theoretical framework (McLeod, 2025). It will explain the core principles of the theory, apply these principles to Isaac’s early experiences and behaviours, critically evaluate strengths and limitations of the theory, and propose evidence informed support strategies. Attachment Theory is chosen due to its applicability to emotional control, parental attachment, and </a:t>
            </a:r>
            <a:r>
              <a:rPr lang="en-GB" dirty="0" err="1"/>
              <a:t>socialization</a:t>
            </a:r>
            <a:r>
              <a:rPr lang="en-GB" dirty="0"/>
              <a:t> during early childhood (</a:t>
            </a:r>
            <a:r>
              <a:rPr lang="en-GB" dirty="0" err="1"/>
              <a:t>Jethava</a:t>
            </a:r>
            <a:r>
              <a:rPr lang="en-GB" dirty="0"/>
              <a:t> et al., 2022).</a:t>
            </a:r>
            <a:endParaRPr lang="en-US" dirty="0"/>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7CA96325-CD37-4F71-AC49-D877F4B4C8D9}" type="slidenum">
              <a:t>2</a:t>
            </a:fld>
            <a:endParaRPr lang="en-US"/>
          </a:p>
        </p:txBody>
      </p:sp>
    </p:spTree>
    <p:extLst>
      <p:ext uri="{BB962C8B-B14F-4D97-AF65-F5344CB8AC3E}">
        <p14:creationId xmlns:p14="http://schemas.microsoft.com/office/powerpoint/2010/main" val="3256325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Bowlby suggested that children are biologically programmed to establish attachments with primary caregivers, which play survival and developmental purposes (McGarvie, 2024). A safe haven and a secure base are offered through a secure attachment, a safe haven to distress and explore, a secure base to benefit from exploration. Attachment patterns determine social and emotional lifespan functioning in that they form internal working models of self and others (Rees, 2007).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A96325-CD37-4F71-AC49-D877F4B4C8D9}" type="slidenum">
              <a:t>3</a:t>
            </a:fld>
            <a:endParaRPr lang="en-US"/>
          </a:p>
        </p:txBody>
      </p:sp>
    </p:spTree>
    <p:extLst>
      <p:ext uri="{BB962C8B-B14F-4D97-AF65-F5344CB8AC3E}">
        <p14:creationId xmlns:p14="http://schemas.microsoft.com/office/powerpoint/2010/main" val="3754006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Monotropy is a term that is used to describe the dominance of the main attachment figure in the child (Yassin, 2020). Although future studies regard this as sensitive and not necessarily essential, the first years are still the foundation of attachment development (Cassidy, Jones and Shaver, 2013). The child is guided by Internal Working Models based on childhood experiences in regards to their expectations of relationships, security and self-worth. Early care is disturbed which makes a person develop insecure attachment and developmental problems (National Collaborating Centre for Mental Health (UK), 2015).</a:t>
            </a:r>
            <a:endParaRPr lang="en-US" dirty="0"/>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7CA96325-CD37-4F71-AC49-D877F4B4C8D9}" type="slidenum">
              <a:t>4</a:t>
            </a:fld>
            <a:endParaRPr lang="en-US"/>
          </a:p>
        </p:txBody>
      </p:sp>
    </p:spTree>
    <p:extLst>
      <p:ext uri="{BB962C8B-B14F-4D97-AF65-F5344CB8AC3E}">
        <p14:creationId xmlns:p14="http://schemas.microsoft.com/office/powerpoint/2010/main" val="37865691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quality of attachment lies in responsiveness and sensitivity of the caregiver. Consistent and attuned care generally leads to secure attachment, which helps to think, behave in an exploratory manner, and regulate emotions (Karakaş and Dagli, 2019). Due to inconsistency or disrupted care giving, insecure forms develop  such as anxiety, being avoidant and disorganised which frequently, then results in problems in managing distress and problems in interactions with other people. Language and social competencies that are applicable in early childhood environments are also subject to these patterns (Lahousen, Unterrainer and Kapfhammer, 2019).</a:t>
            </a:r>
            <a:endParaRPr lang="en-US" dirty="0"/>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7CA96325-CD37-4F71-AC49-D877F4B4C8D9}" type="slidenum">
              <a:t>5</a:t>
            </a:fld>
            <a:endParaRPr lang="en-US"/>
          </a:p>
        </p:txBody>
      </p:sp>
    </p:spTree>
    <p:extLst>
      <p:ext uri="{BB962C8B-B14F-4D97-AF65-F5344CB8AC3E}">
        <p14:creationId xmlns:p14="http://schemas.microsoft.com/office/powerpoint/2010/main" val="33120325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Isaac exhibits a behavioural profile that is aligned with the concepts of attachment. What may have compromised consistent caregiver sensitivity was interrupted childcare and a lack of emotional availability in the mother by </a:t>
            </a:r>
            <a:r>
              <a:rPr lang="en-GB" b="1" dirty="0"/>
              <a:t>post-natal</a:t>
            </a:r>
            <a:r>
              <a:rPr lang="en-GB" dirty="0"/>
              <a:t> depression. The fact that he is very clingy and upset when they are apart, implies he is anxious about the availability of caregivers, which is another characteristic of insecure attachment processes. Less involvement in social play is associated with less practice of safe base behaviours (Cheah, Nelson and Rubin, 2001).</a:t>
            </a:r>
            <a:endParaRPr lang="en-US" dirty="0"/>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7CA96325-CD37-4F71-AC49-D877F4B4C8D9}" type="slidenum">
              <a:t>6</a:t>
            </a:fld>
            <a:endParaRPr lang="en-US"/>
          </a:p>
        </p:txBody>
      </p:sp>
    </p:spTree>
    <p:extLst>
      <p:ext uri="{BB962C8B-B14F-4D97-AF65-F5344CB8AC3E}">
        <p14:creationId xmlns:p14="http://schemas.microsoft.com/office/powerpoint/2010/main" val="483361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attachment theory, Paul (2011) believes that this inconsistent provision of care-giving cues might have shaped Isaac into having an internal working model that anticipates unavailability (The Attachment Project, 2025). As a result, he can become more distraught when not with his mother and may not be able to engage in exploratory play because of being insecure. This may also inhibit his communicative relations with peers, enhancing language delays and restraining social competence.</a:t>
            </a:r>
            <a:endParaRPr lang="en-US" dirty="0"/>
          </a:p>
        </p:txBody>
      </p:sp>
      <p:sp>
        <p:nvSpPr>
          <p:cNvPr id="4" name="Slide Number Placeholder 3"/>
          <p:cNvSpPr>
            <a:spLocks noGrp="1"/>
          </p:cNvSpPr>
          <p:nvPr>
            <p:ph type="sldNum" sz="quarter" idx="5"/>
          </p:nvPr>
        </p:nvSpPr>
        <p:spPr/>
        <p:txBody>
          <a:bodyPr/>
          <a:lstStyle/>
          <a:p>
            <a:fld id="{7CA96325-CD37-4F71-AC49-D877F4B4C8D9}" type="slidenum">
              <a:t>7</a:t>
            </a:fld>
            <a:endParaRPr lang="en-US"/>
          </a:p>
        </p:txBody>
      </p:sp>
    </p:spTree>
    <p:extLst>
      <p:ext uri="{BB962C8B-B14F-4D97-AF65-F5344CB8AC3E}">
        <p14:creationId xmlns:p14="http://schemas.microsoft.com/office/powerpoint/2010/main" val="2291243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developmental factors and genetic factors mix in the development of Isaac (Cherry, 2025). His responses to stressors may be mediated by his temperament traits, whereas caregiving quality and stability of regular routines are critical elements of environmental factors influencing attachment security. Maternal post-natal depression and childcare disruption is an example of nurture effect which hinders the formation of contingent, sensitive caregiving interactions which are critical in forming secure attachment relationships (La Rosa, </a:t>
            </a:r>
            <a:r>
              <a:rPr lang="en-GB" dirty="0" err="1"/>
              <a:t>Alparone</a:t>
            </a:r>
            <a:r>
              <a:rPr lang="en-GB" dirty="0"/>
              <a:t> and </a:t>
            </a:r>
            <a:r>
              <a:rPr lang="en-GB" dirty="0" err="1"/>
              <a:t>Commodari</a:t>
            </a:r>
            <a:r>
              <a:rPr lang="en-GB" dirty="0"/>
              <a:t>, 2025).</a:t>
            </a:r>
            <a:endParaRPr lang="en-US" dirty="0"/>
          </a:p>
        </p:txBody>
      </p:sp>
      <p:sp>
        <p:nvSpPr>
          <p:cNvPr id="4" name="Slide Number Placeholder 3"/>
          <p:cNvSpPr>
            <a:spLocks noGrp="1"/>
          </p:cNvSpPr>
          <p:nvPr>
            <p:ph type="sldNum" sz="quarter" idx="5"/>
          </p:nvPr>
        </p:nvSpPr>
        <p:spPr/>
        <p:txBody>
          <a:bodyPr/>
          <a:lstStyle/>
          <a:p>
            <a:fld id="{7CA96325-CD37-4F71-AC49-D877F4B4C8D9}" type="slidenum">
              <a:t>8</a:t>
            </a:fld>
            <a:endParaRPr lang="en-US"/>
          </a:p>
        </p:txBody>
      </p:sp>
    </p:spTree>
    <p:extLst>
      <p:ext uri="{BB962C8B-B14F-4D97-AF65-F5344CB8AC3E}">
        <p14:creationId xmlns:p14="http://schemas.microsoft.com/office/powerpoint/2010/main" val="18609379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cs typeface="+mn-lt"/>
              </a:rPr>
            </a:br>
            <a:r>
              <a:rPr lang="en-GB" dirty="0"/>
              <a:t>A facilitated language rich and play based early years education can support the social and communicative skills of Isaac. Play-based strategies endorse assurance and interpersonal relations. In partnership with the speech therapists, health visitors, and family support services, this will provide a coordinated action that will support attachment goals and developmental setbacks in a holistic care plan (Gibson, Pritchard and de Lemos, 2021).</a:t>
            </a:r>
            <a:endParaRPr lang="en-US" dirty="0"/>
          </a:p>
        </p:txBody>
      </p:sp>
      <p:sp>
        <p:nvSpPr>
          <p:cNvPr id="4" name="Slide Number Placeholder 3"/>
          <p:cNvSpPr>
            <a:spLocks noGrp="1"/>
          </p:cNvSpPr>
          <p:nvPr>
            <p:ph type="sldNum" sz="quarter" idx="5"/>
          </p:nvPr>
        </p:nvSpPr>
        <p:spPr/>
        <p:txBody>
          <a:bodyPr/>
          <a:lstStyle/>
          <a:p>
            <a:fld id="{7CA96325-CD37-4F71-AC49-D877F4B4C8D9}" type="slidenum">
              <a:rPr lang="en-GB"/>
              <a:t>9</a:t>
            </a:fld>
            <a:endParaRPr lang="en-GB"/>
          </a:p>
        </p:txBody>
      </p:sp>
    </p:spTree>
    <p:extLst>
      <p:ext uri="{BB962C8B-B14F-4D97-AF65-F5344CB8AC3E}">
        <p14:creationId xmlns:p14="http://schemas.microsoft.com/office/powerpoint/2010/main" val="13777817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Attachment Theory offers strong explanatory theories and codes and informed interventions. Critics, however, do point out its initial focus on monotropy and centrality of primary caregivers might also not give sufficient attention to the nature of extended caregiving networks contextually (Mehdi Abadi, 2023). Also, understanding the attachment assessments in practice should be done with proper cultural and situational sensitivity in order to prevent </a:t>
            </a:r>
            <a:r>
              <a:rPr lang="en-GB" dirty="0" err="1"/>
              <a:t>pathologicalization</a:t>
            </a:r>
            <a:r>
              <a:rPr lang="en-GB" dirty="0"/>
              <a:t> of normative variation in caregiving behaviours (Strand, Vossen and Savage, 2019).</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A96325-CD37-4F71-AC49-D877F4B4C8D9}" type="slidenum">
              <a:rPr lang="en-GB"/>
              <a:t>10</a:t>
            </a:fld>
            <a:endParaRPr lang="en-GB"/>
          </a:p>
        </p:txBody>
      </p:sp>
    </p:spTree>
    <p:extLst>
      <p:ext uri="{BB962C8B-B14F-4D97-AF65-F5344CB8AC3E}">
        <p14:creationId xmlns:p14="http://schemas.microsoft.com/office/powerpoint/2010/main" val="23994947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cs typeface="+mn-lt"/>
              </a:rPr>
            </a:br>
            <a:r>
              <a:rPr lang="en-GB" dirty="0"/>
              <a:t>The Attachment Theory by Bowlby offers a consistent framework to interpret and treat the attachment related behaviours exhibited by Isaac and intervene practically to increase the sensitivity of the caregiver and facilitate developmental advantages. Implementation needs to be contextually adjusted, closely monitored, and cross-service collaboration. Attachment progress and developmental milestones should be repeatedly assessed in the future.</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A96325-CD37-4F71-AC49-D877F4B4C8D9}" type="slidenum">
              <a:rPr lang="en-GB"/>
              <a:t>11</a:t>
            </a:fld>
            <a:endParaRPr lang="en-GB"/>
          </a:p>
        </p:txBody>
      </p:sp>
    </p:spTree>
    <p:extLst>
      <p:ext uri="{BB962C8B-B14F-4D97-AF65-F5344CB8AC3E}">
        <p14:creationId xmlns:p14="http://schemas.microsoft.com/office/powerpoint/2010/main" val="1852236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6/15/26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00018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6/15/26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44353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6/15/26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87997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6/15/26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88267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6/15/26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46543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6/15/26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40001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6/15/26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9999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6/15/26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08100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6/15/26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80672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6/15/26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38666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6/15/26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91885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6/15/26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936500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7.jpe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ncbi.nlm.nih.gov/pmc/articles/PMC2169321/" TargetMode="External"/><Relationship Id="rId3" Type="http://schemas.openxmlformats.org/officeDocument/2006/relationships/hyperlink" Target="https://www.verywellmind.com/what-is-nature-versus-nurture-2795392" TargetMode="External"/><Relationship Id="rId7" Type="http://schemas.openxmlformats.org/officeDocument/2006/relationships/hyperlink" Target="https://www.ncbi.nlm.nih.gov/books/NBK356196/" TargetMode="External"/><Relationship Id="rId2" Type="http://schemas.openxmlformats.org/officeDocument/2006/relationships/hyperlink" Target="https://www.researchgate.net/publication/236247338_Social_and_non-social_play" TargetMode="External"/><Relationship Id="rId1" Type="http://schemas.openxmlformats.org/officeDocument/2006/relationships/slideLayout" Target="../slideLayouts/slideLayout2.xml"/><Relationship Id="rId6" Type="http://schemas.openxmlformats.org/officeDocument/2006/relationships/hyperlink" Target="https://www.simplypsychology.org/bowlby.html" TargetMode="External"/><Relationship Id="rId5" Type="http://schemas.openxmlformats.org/officeDocument/2006/relationships/hyperlink" Target="https://positivepsychology.com/attachment-theory/" TargetMode="External"/><Relationship Id="rId10" Type="http://schemas.openxmlformats.org/officeDocument/2006/relationships/hyperlink" Target="https://thewaveclinic.com/blog/what-are-the-different-types-of-attachment/" TargetMode="External"/><Relationship Id="rId4" Type="http://schemas.openxmlformats.org/officeDocument/2006/relationships/hyperlink" Target="https://doi.org/10.3389/fpsyt.2019.00914" TargetMode="External"/><Relationship Id="rId9" Type="http://schemas.openxmlformats.org/officeDocument/2006/relationships/hyperlink" Target="https://www.attachmentproject.com/attachment-theory/internal-working-mod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wlby's Attachment Theory Explained - YouTube">
            <a:extLst>
              <a:ext uri="{FF2B5EF4-FFF2-40B4-BE49-F238E27FC236}">
                <a16:creationId xmlns:a16="http://schemas.microsoft.com/office/drawing/2014/main" id="{E47376AE-1213-1295-023E-0A0102454D6D}"/>
              </a:ext>
            </a:extLst>
          </p:cNvPr>
          <p:cNvPicPr>
            <a:picLocks noChangeAspect="1"/>
          </p:cNvPicPr>
          <p:nvPr/>
        </p:nvPicPr>
        <p:blipFill>
          <a:blip r:embed="rId2"/>
          <a:srcRect t="23096" b="2153"/>
          <a:stretch>
            <a:fillRect/>
          </a:stretch>
        </p:blipFill>
        <p:spPr>
          <a:xfrm>
            <a:off x="20" y="10"/>
            <a:ext cx="12191980" cy="6857990"/>
          </a:xfrm>
          <a:prstGeom prst="rect">
            <a:avLst/>
          </a:prstGeom>
        </p:spPr>
      </p:pic>
      <p:sp>
        <p:nvSpPr>
          <p:cNvPr id="32" name="Rectangle 31">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04088" y="871759"/>
            <a:ext cx="5067300" cy="3497042"/>
          </a:xfrm>
        </p:spPr>
        <p:txBody>
          <a:bodyPr vert="horz" lIns="91440" tIns="45720" rIns="91440" bIns="45720" rtlCol="0" anchor="t">
            <a:normAutofit/>
          </a:bodyPr>
          <a:lstStyle/>
          <a:p>
            <a:pPr>
              <a:lnSpc>
                <a:spcPct val="90000"/>
              </a:lnSpc>
            </a:pPr>
            <a:r>
              <a:rPr lang="en-GB" sz="3000" b="1">
                <a:solidFill>
                  <a:srgbClr val="FFFFFF"/>
                </a:solidFill>
                <a:latin typeface="Times New Roman"/>
                <a:cs typeface="Times New Roman"/>
              </a:rPr>
              <a:t>Attachment Theory in Health and Social Care Practice: Understanding and Supporting a Young Child’s Development</a:t>
            </a:r>
            <a:endParaRPr lang="en-US" sz="3000" b="1">
              <a:solidFill>
                <a:srgbClr val="FFFFFF"/>
              </a:solidFill>
              <a:latin typeface="Times New Roman"/>
              <a:cs typeface="Times New Roman"/>
            </a:endParaRPr>
          </a:p>
        </p:txBody>
      </p:sp>
      <p:cxnSp>
        <p:nvCxnSpPr>
          <p:cNvPr id="34" name="Straight Connector 33">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A79C5A9D-25F5-4FB7-0E49-E23F7F83D390}"/>
              </a:ext>
            </a:extLst>
          </p:cNvPr>
          <p:cNvSpPr txBox="1"/>
          <p:nvPr/>
        </p:nvSpPr>
        <p:spPr>
          <a:xfrm>
            <a:off x="331824" y="4516659"/>
            <a:ext cx="4141610" cy="923330"/>
          </a:xfrm>
          <a:prstGeom prst="rect">
            <a:avLst/>
          </a:prstGeom>
          <a:noFill/>
        </p:spPr>
        <p:txBody>
          <a:bodyPr wrap="square" rtlCol="0">
            <a:spAutoFit/>
          </a:bodyPr>
          <a:lstStyle/>
          <a:p>
            <a:pPr algn="l"/>
            <a:r>
              <a:rPr lang="en-GB" dirty="0"/>
              <a:t>Mehvish Ahmed (2513708)</a:t>
            </a:r>
          </a:p>
          <a:p>
            <a:pPr algn="l"/>
            <a:r>
              <a:rPr lang="en-GB" dirty="0"/>
              <a:t>Psychology in Health and Social care</a:t>
            </a:r>
          </a:p>
          <a:p>
            <a:pPr algn="l"/>
            <a:r>
              <a:rPr lang="en-GB" dirty="0"/>
              <a:t>( LCHS4010)</a:t>
            </a:r>
            <a:endParaRPr lang="en-US"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6A4142-361A-80BC-7159-1B44709BB1AA}"/>
              </a:ext>
            </a:extLst>
          </p:cNvPr>
          <p:cNvSpPr>
            <a:spLocks noGrp="1"/>
          </p:cNvSpPr>
          <p:nvPr>
            <p:ph type="title"/>
          </p:nvPr>
        </p:nvSpPr>
        <p:spPr>
          <a:xfrm>
            <a:off x="704088" y="914400"/>
            <a:ext cx="5195889" cy="1316736"/>
          </a:xfrm>
        </p:spPr>
        <p:txBody>
          <a:bodyPr vert="horz" lIns="91440" tIns="45720" rIns="91440" bIns="45720" rtlCol="0">
            <a:normAutofit/>
          </a:bodyPr>
          <a:lstStyle/>
          <a:p>
            <a:r>
              <a:rPr lang="en-GB" sz="3200" b="1" dirty="0">
                <a:latin typeface="Times New Roman"/>
                <a:cs typeface="Times New Roman"/>
              </a:rPr>
              <a:t>Introduction to </a:t>
            </a:r>
            <a:r>
              <a:rPr lang="en-GB" sz="3200" b="1">
                <a:latin typeface="Times New Roman"/>
                <a:cs typeface="Times New Roman"/>
              </a:rPr>
              <a:t>Case</a:t>
            </a:r>
            <a:endParaRPr lang="en-GB" sz="3200" b="1" dirty="0">
              <a:latin typeface="Times New Roman"/>
              <a:cs typeface="Times New Roman"/>
            </a:endParaRPr>
          </a:p>
        </p:txBody>
      </p:sp>
      <p:cxnSp>
        <p:nvCxnSpPr>
          <p:cNvPr id="18" name="Straight Connector 17">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15063E-4731-4696-6960-9F1BE8CA8E43}"/>
              </a:ext>
            </a:extLst>
          </p:cNvPr>
          <p:cNvSpPr>
            <a:spLocks noGrp="1"/>
          </p:cNvSpPr>
          <p:nvPr>
            <p:ph idx="1"/>
          </p:nvPr>
        </p:nvSpPr>
        <p:spPr>
          <a:xfrm>
            <a:off x="704088" y="2231136"/>
            <a:ext cx="5195889" cy="3931920"/>
          </a:xfrm>
        </p:spPr>
        <p:txBody>
          <a:bodyPr vert="horz" lIns="91440" tIns="45720" rIns="91440" bIns="45720" rtlCol="0" anchor="t">
            <a:normAutofit/>
          </a:bodyPr>
          <a:lstStyle/>
          <a:p>
            <a:r>
              <a:rPr lang="en-GB">
                <a:latin typeface="Aptos"/>
                <a:ea typeface="+mn-lt"/>
                <a:cs typeface="+mn-lt"/>
              </a:rPr>
              <a:t>This presentation examines the developmental challenges experienced by a 4‑year‑old child, Isaac, through the lens of </a:t>
            </a:r>
            <a:r>
              <a:rPr lang="en-GB" b="1">
                <a:latin typeface="Aptos"/>
                <a:ea typeface="+mn-lt"/>
                <a:cs typeface="+mn-lt"/>
              </a:rPr>
              <a:t>Bowlby’s Attachment Theory</a:t>
            </a:r>
            <a:r>
              <a:rPr lang="en-GB">
                <a:latin typeface="Aptos"/>
                <a:ea typeface="+mn-lt"/>
                <a:cs typeface="+mn-lt"/>
              </a:rPr>
              <a:t>,</a:t>
            </a:r>
          </a:p>
          <a:p>
            <a:endParaRPr lang="en-GB" dirty="0">
              <a:latin typeface="Aptos"/>
            </a:endParaRPr>
          </a:p>
        </p:txBody>
      </p:sp>
      <p:pic>
        <p:nvPicPr>
          <p:cNvPr id="6" name="Picture 5" descr="4 Years Old Behaviour Problems and Discipline Strategies">
            <a:extLst>
              <a:ext uri="{FF2B5EF4-FFF2-40B4-BE49-F238E27FC236}">
                <a16:creationId xmlns:a16="http://schemas.microsoft.com/office/drawing/2014/main" id="{10B4CB71-E8EE-BDF9-0A81-8ECD57CAF8EA}"/>
              </a:ext>
            </a:extLst>
          </p:cNvPr>
          <p:cNvPicPr>
            <a:picLocks noChangeAspect="1"/>
          </p:cNvPicPr>
          <p:nvPr/>
        </p:nvPicPr>
        <p:blipFill>
          <a:blip r:embed="rId3"/>
          <a:srcRect l="17908" r="24658"/>
          <a:stretch>
            <a:fillRect/>
          </a:stretch>
        </p:blipFill>
        <p:spPr>
          <a:xfrm>
            <a:off x="6420752" y="-1"/>
            <a:ext cx="5771248" cy="6857999"/>
          </a:xfrm>
          <a:prstGeom prst="rect">
            <a:avLst/>
          </a:prstGeom>
        </p:spPr>
      </p:pic>
    </p:spTree>
    <p:extLst>
      <p:ext uri="{BB962C8B-B14F-4D97-AF65-F5344CB8AC3E}">
        <p14:creationId xmlns:p14="http://schemas.microsoft.com/office/powerpoint/2010/main" val="1017278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4ACFFA-4954-2DFF-40B1-F3BB412F6AB4}"/>
              </a:ext>
            </a:extLst>
          </p:cNvPr>
          <p:cNvSpPr>
            <a:spLocks noGrp="1"/>
          </p:cNvSpPr>
          <p:nvPr>
            <p:ph type="title"/>
          </p:nvPr>
        </p:nvSpPr>
        <p:spPr>
          <a:xfrm>
            <a:off x="704088" y="914400"/>
            <a:ext cx="5195889" cy="1316736"/>
          </a:xfrm>
        </p:spPr>
        <p:txBody>
          <a:bodyPr>
            <a:normAutofit/>
          </a:bodyPr>
          <a:lstStyle/>
          <a:p>
            <a:r>
              <a:rPr lang="en-GB" sz="3200" b="1">
                <a:ea typeface="+mj-lt"/>
                <a:cs typeface="+mj-lt"/>
              </a:rPr>
              <a:t>Overview of Attachment Theory</a:t>
            </a:r>
            <a:endParaRPr lang="en-US" sz="3200" b="1"/>
          </a:p>
        </p:txBody>
      </p:sp>
      <p:cxnSp>
        <p:nvCxnSpPr>
          <p:cNvPr id="39" name="Straight Connector 38">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3" name="Content Placeholder 2">
            <a:extLst>
              <a:ext uri="{FF2B5EF4-FFF2-40B4-BE49-F238E27FC236}">
                <a16:creationId xmlns:a16="http://schemas.microsoft.com/office/drawing/2014/main" id="{CCD128A6-9A1A-B7D4-3C9A-876AA1BC9DC1}"/>
              </a:ext>
            </a:extLst>
          </p:cNvPr>
          <p:cNvGraphicFramePr>
            <a:graphicFrameLocks noGrp="1"/>
          </p:cNvGraphicFramePr>
          <p:nvPr>
            <p:ph idx="1"/>
          </p:nvPr>
        </p:nvGraphicFramePr>
        <p:xfrm>
          <a:off x="704088" y="2231136"/>
          <a:ext cx="5195889"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Understanding the Impact of Circle of Security on Relationship and Attachment Style By Susan George - New Directions Australia - Psychology Services Clinic / Practice">
            <a:extLst>
              <a:ext uri="{FF2B5EF4-FFF2-40B4-BE49-F238E27FC236}">
                <a16:creationId xmlns:a16="http://schemas.microsoft.com/office/drawing/2014/main" id="{FCEFA39E-4026-3678-F3C0-1A96AADD753A}"/>
              </a:ext>
            </a:extLst>
          </p:cNvPr>
          <p:cNvPicPr>
            <a:picLocks noChangeAspect="1"/>
          </p:cNvPicPr>
          <p:nvPr/>
        </p:nvPicPr>
        <p:blipFill>
          <a:blip r:embed="rId8"/>
          <a:srcRect l="4072" r="2690" b="3"/>
          <a:stretch>
            <a:fillRect/>
          </a:stretch>
        </p:blipFill>
        <p:spPr>
          <a:xfrm>
            <a:off x="6420752" y="731520"/>
            <a:ext cx="5055865" cy="5422392"/>
          </a:xfrm>
          <a:prstGeom prst="rect">
            <a:avLst/>
          </a:prstGeom>
        </p:spPr>
      </p:pic>
    </p:spTree>
    <p:extLst>
      <p:ext uri="{BB962C8B-B14F-4D97-AF65-F5344CB8AC3E}">
        <p14:creationId xmlns:p14="http://schemas.microsoft.com/office/powerpoint/2010/main" val="1854715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EFCE74-23CC-4672-EA2F-23387B11221B}"/>
              </a:ext>
            </a:extLst>
          </p:cNvPr>
          <p:cNvSpPr>
            <a:spLocks noGrp="1"/>
          </p:cNvSpPr>
          <p:nvPr>
            <p:ph type="title"/>
          </p:nvPr>
        </p:nvSpPr>
        <p:spPr>
          <a:xfrm>
            <a:off x="704088" y="914400"/>
            <a:ext cx="10687812" cy="798194"/>
          </a:xfrm>
        </p:spPr>
        <p:txBody>
          <a:bodyPr vert="horz" lIns="91440" tIns="45720" rIns="91440" bIns="45720" rtlCol="0">
            <a:normAutofit/>
          </a:bodyPr>
          <a:lstStyle/>
          <a:p>
            <a:r>
              <a:rPr lang="en-GB" b="1">
                <a:latin typeface="Times New Roman"/>
                <a:ea typeface="+mj-lt"/>
                <a:cs typeface="Times New Roman"/>
              </a:rPr>
              <a:t>Key Concepts</a:t>
            </a:r>
            <a:endParaRPr lang="en-US" b="1">
              <a:latin typeface="Times New Roman"/>
              <a:cs typeface="Times New Roman"/>
            </a:endParaRPr>
          </a:p>
        </p:txBody>
      </p:sp>
      <p:cxnSp>
        <p:nvCxnSpPr>
          <p:cNvPr id="23" name="Straight Connector 2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Bonding with newborns: 0-3 months | Raising Children Network">
            <a:extLst>
              <a:ext uri="{FF2B5EF4-FFF2-40B4-BE49-F238E27FC236}">
                <a16:creationId xmlns:a16="http://schemas.microsoft.com/office/drawing/2014/main" id="{25ED0D62-D29D-8833-9622-E79918BB7B89}"/>
              </a:ext>
            </a:extLst>
          </p:cNvPr>
          <p:cNvPicPr>
            <a:picLocks noChangeAspect="1"/>
          </p:cNvPicPr>
          <p:nvPr/>
        </p:nvPicPr>
        <p:blipFill>
          <a:blip r:embed="rId3"/>
          <a:stretch>
            <a:fillRect/>
          </a:stretch>
        </p:blipFill>
        <p:spPr>
          <a:xfrm>
            <a:off x="800100" y="2608639"/>
            <a:ext cx="6072188" cy="3400425"/>
          </a:xfrm>
          <a:prstGeom prst="rect">
            <a:avLst/>
          </a:prstGeom>
        </p:spPr>
      </p:pic>
      <p:graphicFrame>
        <p:nvGraphicFramePr>
          <p:cNvPr id="27" name="Content Placeholder 3">
            <a:extLst>
              <a:ext uri="{FF2B5EF4-FFF2-40B4-BE49-F238E27FC236}">
                <a16:creationId xmlns:a16="http://schemas.microsoft.com/office/drawing/2014/main" id="{A8A7192D-4290-0EB5-35A6-E927A4AAB779}"/>
              </a:ext>
            </a:extLst>
          </p:cNvPr>
          <p:cNvGraphicFramePr>
            <a:graphicFrameLocks noGrp="1"/>
          </p:cNvGraphicFramePr>
          <p:nvPr>
            <p:ph idx="1"/>
          </p:nvPr>
        </p:nvGraphicFramePr>
        <p:xfrm>
          <a:off x="7200900" y="1849121"/>
          <a:ext cx="4191001" cy="41396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25" name="Straight Connector 24">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95242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60E13F-AF66-E744-3EA5-B7C5FD25DE33}"/>
              </a:ext>
            </a:extLst>
          </p:cNvPr>
          <p:cNvSpPr>
            <a:spLocks noGrp="1"/>
          </p:cNvSpPr>
          <p:nvPr>
            <p:ph type="title"/>
          </p:nvPr>
        </p:nvSpPr>
        <p:spPr>
          <a:xfrm>
            <a:off x="704088" y="914400"/>
            <a:ext cx="6239599" cy="1307590"/>
          </a:xfrm>
        </p:spPr>
        <p:txBody>
          <a:bodyPr>
            <a:normAutofit/>
          </a:bodyPr>
          <a:lstStyle/>
          <a:p>
            <a:pPr>
              <a:lnSpc>
                <a:spcPct val="90000"/>
              </a:lnSpc>
            </a:pPr>
            <a:r>
              <a:rPr lang="en-GB" b="1">
                <a:latin typeface="Times New Roman"/>
                <a:ea typeface="+mj-lt"/>
                <a:cs typeface="Times New Roman"/>
              </a:rPr>
              <a:t>Attachment &amp; Early Development</a:t>
            </a:r>
            <a:endParaRPr lang="en-US" b="1">
              <a:latin typeface="Times New Roman"/>
              <a:cs typeface="Times New Roman"/>
            </a:endParaRPr>
          </a:p>
        </p:txBody>
      </p:sp>
      <p:cxnSp>
        <p:nvCxnSpPr>
          <p:cNvPr id="18" name="Straight Connector 17">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2">
            <a:extLst>
              <a:ext uri="{FF2B5EF4-FFF2-40B4-BE49-F238E27FC236}">
                <a16:creationId xmlns:a16="http://schemas.microsoft.com/office/drawing/2014/main" id="{A1387544-46C2-E9FF-ACC0-6040E49043AC}"/>
              </a:ext>
            </a:extLst>
          </p:cNvPr>
          <p:cNvGraphicFramePr>
            <a:graphicFrameLocks noGrp="1"/>
          </p:cNvGraphicFramePr>
          <p:nvPr>
            <p:ph idx="1"/>
          </p:nvPr>
        </p:nvGraphicFramePr>
        <p:xfrm>
          <a:off x="704088" y="2221992"/>
          <a:ext cx="6239599" cy="39410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A person holding a baby&#10;&#10;AI-generated content may be incorrect.">
            <a:extLst>
              <a:ext uri="{FF2B5EF4-FFF2-40B4-BE49-F238E27FC236}">
                <a16:creationId xmlns:a16="http://schemas.microsoft.com/office/drawing/2014/main" id="{9B90779E-8029-C329-E59E-7984701D4FD7}"/>
              </a:ext>
            </a:extLst>
          </p:cNvPr>
          <p:cNvPicPr>
            <a:picLocks noChangeAspect="1"/>
          </p:cNvPicPr>
          <p:nvPr/>
        </p:nvPicPr>
        <p:blipFill>
          <a:blip r:embed="rId8"/>
          <a:srcRect l="56809" r="5559"/>
          <a:stretch>
            <a:fillRect/>
          </a:stretch>
        </p:blipFill>
        <p:spPr>
          <a:xfrm>
            <a:off x="7583424" y="10"/>
            <a:ext cx="4608576" cy="6857990"/>
          </a:xfrm>
          <a:prstGeom prst="rect">
            <a:avLst/>
          </a:prstGeom>
        </p:spPr>
      </p:pic>
    </p:spTree>
    <p:extLst>
      <p:ext uri="{BB962C8B-B14F-4D97-AF65-F5344CB8AC3E}">
        <p14:creationId xmlns:p14="http://schemas.microsoft.com/office/powerpoint/2010/main" val="807432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04C2F5-14E2-2980-ACE1-EA12CF67F545}"/>
              </a:ext>
            </a:extLst>
          </p:cNvPr>
          <p:cNvSpPr>
            <a:spLocks noGrp="1"/>
          </p:cNvSpPr>
          <p:nvPr>
            <p:ph type="title"/>
          </p:nvPr>
        </p:nvSpPr>
        <p:spPr>
          <a:xfrm>
            <a:off x="704088" y="914400"/>
            <a:ext cx="5195889" cy="1316736"/>
          </a:xfrm>
        </p:spPr>
        <p:txBody>
          <a:bodyPr vert="horz" lIns="91440" tIns="45720" rIns="91440" bIns="45720" rtlCol="0">
            <a:normAutofit fontScale="90000"/>
          </a:bodyPr>
          <a:lstStyle/>
          <a:p>
            <a:r>
              <a:rPr lang="en-GB" b="1" dirty="0">
                <a:latin typeface="Times New Roman"/>
                <a:ea typeface="+mj-lt"/>
                <a:cs typeface="Times New Roman"/>
              </a:rPr>
              <a:t>Applying Theory </a:t>
            </a:r>
            <a:r>
              <a:rPr lang="en-GB" b="1">
                <a:latin typeface="Times New Roman"/>
                <a:ea typeface="+mj-lt"/>
                <a:cs typeface="Times New Roman"/>
              </a:rPr>
              <a:t>to Isaac: context</a:t>
            </a:r>
            <a:endParaRPr lang="en-US" b="1">
              <a:latin typeface="Times New Roman"/>
              <a:ea typeface="+mj-lt"/>
              <a:cs typeface="Times New Roman"/>
            </a:endParaRPr>
          </a:p>
        </p:txBody>
      </p:sp>
      <p:cxnSp>
        <p:nvCxnSpPr>
          <p:cNvPr id="23" name="Straight Connector 22">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5" name="Content Placeholder 8">
            <a:extLst>
              <a:ext uri="{FF2B5EF4-FFF2-40B4-BE49-F238E27FC236}">
                <a16:creationId xmlns:a16="http://schemas.microsoft.com/office/drawing/2014/main" id="{40AB7EB2-3156-2EBC-7AEC-36B2AE2CF0C7}"/>
              </a:ext>
            </a:extLst>
          </p:cNvPr>
          <p:cNvGraphicFramePr>
            <a:graphicFrameLocks noGrp="1"/>
          </p:cNvGraphicFramePr>
          <p:nvPr>
            <p:ph idx="1"/>
          </p:nvPr>
        </p:nvGraphicFramePr>
        <p:xfrm>
          <a:off x="704088" y="2231136"/>
          <a:ext cx="5195889"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descr="Childhood Trauma: Understanding the Signs and Getting Help">
            <a:extLst>
              <a:ext uri="{FF2B5EF4-FFF2-40B4-BE49-F238E27FC236}">
                <a16:creationId xmlns:a16="http://schemas.microsoft.com/office/drawing/2014/main" id="{1DE3A2E3-A77F-E0F9-DC52-F5FE161BD458}"/>
              </a:ext>
            </a:extLst>
          </p:cNvPr>
          <p:cNvPicPr>
            <a:picLocks noChangeAspect="1"/>
          </p:cNvPicPr>
          <p:nvPr/>
        </p:nvPicPr>
        <p:blipFill>
          <a:blip r:embed="rId8"/>
          <a:srcRect l="23959" r="19867" b="-2"/>
          <a:stretch>
            <a:fillRect/>
          </a:stretch>
        </p:blipFill>
        <p:spPr>
          <a:xfrm>
            <a:off x="6420752" y="-1"/>
            <a:ext cx="5771248" cy="6857999"/>
          </a:xfrm>
          <a:prstGeom prst="rect">
            <a:avLst/>
          </a:prstGeom>
        </p:spPr>
      </p:pic>
    </p:spTree>
    <p:extLst>
      <p:ext uri="{BB962C8B-B14F-4D97-AF65-F5344CB8AC3E}">
        <p14:creationId xmlns:p14="http://schemas.microsoft.com/office/powerpoint/2010/main" val="1681531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816288-E2F3-2F9F-F6BB-554E5BB572F3}"/>
              </a:ext>
            </a:extLst>
          </p:cNvPr>
          <p:cNvSpPr>
            <a:spLocks noGrp="1"/>
          </p:cNvSpPr>
          <p:nvPr>
            <p:ph type="title"/>
          </p:nvPr>
        </p:nvSpPr>
        <p:spPr>
          <a:xfrm>
            <a:off x="704088" y="914400"/>
            <a:ext cx="10780776" cy="1180210"/>
          </a:xfrm>
        </p:spPr>
        <p:txBody>
          <a:bodyPr vert="horz" lIns="91440" tIns="45720" rIns="91440" bIns="45720" rtlCol="0" anchor="t">
            <a:normAutofit/>
          </a:bodyPr>
          <a:lstStyle/>
          <a:p>
            <a:r>
              <a:rPr lang="en-US" sz="3200" b="1">
                <a:latin typeface="Times New Roman"/>
                <a:cs typeface="Times New Roman"/>
              </a:rPr>
              <a:t>Applying Theory to Isaac (2): Mechanisms</a:t>
            </a:r>
          </a:p>
        </p:txBody>
      </p:sp>
      <p:cxnSp>
        <p:nvCxnSpPr>
          <p:cNvPr id="50" name="Straight Connector 49">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descr="Why Focusing On Your Child's Bad Behavior Can Be So Wrong | CCGC">
            <a:extLst>
              <a:ext uri="{FF2B5EF4-FFF2-40B4-BE49-F238E27FC236}">
                <a16:creationId xmlns:a16="http://schemas.microsoft.com/office/drawing/2014/main" id="{A7DE534F-92B7-388D-B93D-D87FD749FC7E}"/>
              </a:ext>
            </a:extLst>
          </p:cNvPr>
          <p:cNvPicPr>
            <a:picLocks noChangeAspect="1"/>
          </p:cNvPicPr>
          <p:nvPr/>
        </p:nvPicPr>
        <p:blipFill>
          <a:blip r:embed="rId3"/>
          <a:stretch>
            <a:fillRect/>
          </a:stretch>
        </p:blipFill>
        <p:spPr>
          <a:xfrm>
            <a:off x="800098" y="2458495"/>
            <a:ext cx="5549902" cy="3704559"/>
          </a:xfrm>
          <a:prstGeom prst="rect">
            <a:avLst/>
          </a:prstGeom>
        </p:spPr>
      </p:pic>
      <p:graphicFrame>
        <p:nvGraphicFramePr>
          <p:cNvPr id="52" name="TextBox 4">
            <a:extLst>
              <a:ext uri="{FF2B5EF4-FFF2-40B4-BE49-F238E27FC236}">
                <a16:creationId xmlns:a16="http://schemas.microsoft.com/office/drawing/2014/main" id="{4B411571-4617-BF55-12C1-885C7CA8C348}"/>
              </a:ext>
            </a:extLst>
          </p:cNvPr>
          <p:cNvGraphicFramePr/>
          <p:nvPr/>
        </p:nvGraphicFramePr>
        <p:xfrm>
          <a:off x="6664960" y="2346960"/>
          <a:ext cx="4819903" cy="37754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72611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2E56B8-EF85-69E1-9256-B53F10D20F00}"/>
              </a:ext>
            </a:extLst>
          </p:cNvPr>
          <p:cNvSpPr>
            <a:spLocks noGrp="1"/>
          </p:cNvSpPr>
          <p:nvPr>
            <p:ph type="title"/>
          </p:nvPr>
        </p:nvSpPr>
        <p:spPr>
          <a:xfrm>
            <a:off x="704088" y="914400"/>
            <a:ext cx="3799763" cy="1473200"/>
          </a:xfrm>
        </p:spPr>
        <p:txBody>
          <a:bodyPr vert="horz" lIns="91440" tIns="45720" rIns="91440" bIns="45720" rtlCol="0" anchor="t">
            <a:normAutofit/>
          </a:bodyPr>
          <a:lstStyle/>
          <a:p>
            <a:pPr>
              <a:lnSpc>
                <a:spcPct val="90000"/>
              </a:lnSpc>
            </a:pPr>
            <a:r>
              <a:rPr lang="en-US" sz="3300" b="1"/>
              <a:t>Nature &amp; Nurture Analysis</a:t>
            </a:r>
          </a:p>
        </p:txBody>
      </p:sp>
      <p:cxnSp>
        <p:nvCxnSpPr>
          <p:cNvPr id="27" name="Straight Connector 26">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D262B688-F567-6C47-D8E6-A95894660D8B}"/>
              </a:ext>
            </a:extLst>
          </p:cNvPr>
          <p:cNvSpPr txBox="1"/>
          <p:nvPr/>
        </p:nvSpPr>
        <p:spPr>
          <a:xfrm>
            <a:off x="704088" y="2387600"/>
            <a:ext cx="3799763" cy="376732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a:t>Nature: temperament, neurodevelopment </a:t>
            </a:r>
          </a:p>
          <a:p>
            <a:pPr indent="-228600">
              <a:lnSpc>
                <a:spcPct val="110000"/>
              </a:lnSpc>
              <a:spcAft>
                <a:spcPts val="600"/>
              </a:spcAft>
              <a:buFont typeface="Arial" panose="020B0604020202020204" pitchFamily="34" charset="0"/>
              <a:buChar char="•"/>
            </a:pPr>
            <a:r>
              <a:rPr lang="en-US"/>
              <a:t>Nurture: caregiving quality, routine, maternal mental health </a:t>
            </a:r>
          </a:p>
          <a:p>
            <a:pPr indent="-228600">
              <a:lnSpc>
                <a:spcPct val="110000"/>
              </a:lnSpc>
              <a:spcAft>
                <a:spcPts val="600"/>
              </a:spcAft>
              <a:buFont typeface="Arial" panose="020B0604020202020204" pitchFamily="34" charset="0"/>
              <a:buChar char="•"/>
            </a:pPr>
            <a:r>
              <a:rPr lang="en-US"/>
              <a:t>Interaction of biological and environmental factors </a:t>
            </a:r>
          </a:p>
          <a:p>
            <a:pPr lvl="0" indent="-228600">
              <a:lnSpc>
                <a:spcPct val="110000"/>
              </a:lnSpc>
              <a:spcAft>
                <a:spcPts val="600"/>
              </a:spcAft>
              <a:buFont typeface="Arial" panose="020B0604020202020204" pitchFamily="34" charset="0"/>
              <a:buChar char="•"/>
            </a:pPr>
            <a:endParaRPr lang="en-US"/>
          </a:p>
        </p:txBody>
      </p:sp>
      <p:pic>
        <p:nvPicPr>
          <p:cNvPr id="13" name="Picture 12" descr="Nature v Nurture - VANESSA EVAGORA">
            <a:extLst>
              <a:ext uri="{FF2B5EF4-FFF2-40B4-BE49-F238E27FC236}">
                <a16:creationId xmlns:a16="http://schemas.microsoft.com/office/drawing/2014/main" id="{92066C46-77B7-A159-DF07-F2E37B115428}"/>
              </a:ext>
            </a:extLst>
          </p:cNvPr>
          <p:cNvPicPr>
            <a:picLocks noChangeAspect="1"/>
          </p:cNvPicPr>
          <p:nvPr/>
        </p:nvPicPr>
        <p:blipFill>
          <a:blip r:embed="rId3"/>
          <a:srcRect l="9611" r="268" b="-2"/>
          <a:stretch>
            <a:fillRect/>
          </a:stretch>
        </p:blipFill>
        <p:spPr>
          <a:xfrm>
            <a:off x="4981575" y="735286"/>
            <a:ext cx="6495042" cy="5419642"/>
          </a:xfrm>
          <a:prstGeom prst="rect">
            <a:avLst/>
          </a:prstGeom>
        </p:spPr>
      </p:pic>
    </p:spTree>
    <p:extLst>
      <p:ext uri="{BB962C8B-B14F-4D97-AF65-F5344CB8AC3E}">
        <p14:creationId xmlns:p14="http://schemas.microsoft.com/office/powerpoint/2010/main" val="1306856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035CFB12-1F75-15D8-C90B-E9DB3FA82B45}"/>
              </a:ext>
            </a:extLst>
          </p:cNvPr>
          <p:cNvSpPr>
            <a:spLocks noGrp="1"/>
          </p:cNvSpPr>
          <p:nvPr>
            <p:ph type="title"/>
          </p:nvPr>
        </p:nvSpPr>
        <p:spPr>
          <a:xfrm>
            <a:off x="8652507" y="1358671"/>
            <a:ext cx="2843711" cy="1493327"/>
          </a:xfrm>
        </p:spPr>
        <p:txBody>
          <a:bodyPr anchor="ctr">
            <a:normAutofit/>
          </a:bodyPr>
          <a:lstStyle/>
          <a:p>
            <a:pPr>
              <a:lnSpc>
                <a:spcPct val="90000"/>
              </a:lnSpc>
            </a:pPr>
            <a:r>
              <a:rPr lang="en-GB" sz="2500" b="1">
                <a:latin typeface="Times New Roman"/>
                <a:ea typeface="+mj-lt"/>
                <a:cs typeface="Times New Roman"/>
              </a:rPr>
              <a:t>Intervention Strategy: Early Years Practice</a:t>
            </a:r>
            <a:endParaRPr lang="en-US" sz="2500" b="1">
              <a:latin typeface="Times New Roman"/>
              <a:cs typeface="Times New Roman"/>
            </a:endParaRPr>
          </a:p>
        </p:txBody>
      </p:sp>
      <p:pic>
        <p:nvPicPr>
          <p:cNvPr id="5" name="Picture 4" descr="Setting Up an Early Intervention Program in Your Preschool - Peive Kids">
            <a:extLst>
              <a:ext uri="{FF2B5EF4-FFF2-40B4-BE49-F238E27FC236}">
                <a16:creationId xmlns:a16="http://schemas.microsoft.com/office/drawing/2014/main" id="{EAC30852-56DC-C11F-015B-8B0FD20FC90E}"/>
              </a:ext>
            </a:extLst>
          </p:cNvPr>
          <p:cNvPicPr>
            <a:picLocks noChangeAspect="1"/>
          </p:cNvPicPr>
          <p:nvPr/>
        </p:nvPicPr>
        <p:blipFill>
          <a:blip r:embed="rId3"/>
          <a:srcRect l="8220" r="13365" b="-1"/>
          <a:stretch>
            <a:fillRect/>
          </a:stretch>
        </p:blipFill>
        <p:spPr>
          <a:xfrm>
            <a:off x="-1" y="10"/>
            <a:ext cx="8056345" cy="6857990"/>
          </a:xfrm>
          <a:prstGeom prst="rect">
            <a:avLst/>
          </a:prstGeom>
        </p:spPr>
      </p:pic>
      <p:cxnSp>
        <p:nvCxnSpPr>
          <p:cNvPr id="12" name="Straight Connector 11">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41170" y="1172935"/>
            <a:ext cx="2653318"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41170" y="3105667"/>
            <a:ext cx="265331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78D8B4D-0A4B-3947-D0DF-DB5DD4FDE131}"/>
              </a:ext>
            </a:extLst>
          </p:cNvPr>
          <p:cNvSpPr>
            <a:spLocks noGrp="1"/>
          </p:cNvSpPr>
          <p:nvPr>
            <p:ph idx="1"/>
          </p:nvPr>
        </p:nvSpPr>
        <p:spPr>
          <a:xfrm>
            <a:off x="8652509" y="3359338"/>
            <a:ext cx="2843711" cy="2862072"/>
          </a:xfrm>
        </p:spPr>
        <p:txBody>
          <a:bodyPr vert="horz" lIns="91440" tIns="45720" rIns="91440" bIns="45720" rtlCol="0" anchor="t">
            <a:noAutofit/>
          </a:bodyPr>
          <a:lstStyle/>
          <a:p>
            <a:pPr>
              <a:lnSpc>
                <a:spcPct val="100000"/>
              </a:lnSpc>
            </a:pPr>
            <a:r>
              <a:rPr lang="en-GB">
                <a:ea typeface="+mn-lt"/>
                <a:cs typeface="+mn-lt"/>
              </a:rPr>
              <a:t>Play‑based social </a:t>
            </a:r>
            <a:r>
              <a:rPr lang="en-GB">
                <a:latin typeface="Aptos"/>
                <a:ea typeface="+mn-lt"/>
                <a:cs typeface="+mn-lt"/>
              </a:rPr>
              <a:t>engagement</a:t>
            </a:r>
            <a:r>
              <a:rPr lang="en-GB" dirty="0">
                <a:ea typeface="+mn-lt"/>
                <a:cs typeface="+mn-lt"/>
              </a:rPr>
              <a:t> </a:t>
            </a:r>
            <a:endParaRPr lang="en-GB" dirty="0"/>
          </a:p>
          <a:p>
            <a:pPr>
              <a:lnSpc>
                <a:spcPct val="100000"/>
              </a:lnSpc>
            </a:pPr>
            <a:r>
              <a:rPr lang="en-GB">
                <a:ea typeface="+mn-lt"/>
                <a:cs typeface="+mn-lt"/>
              </a:rPr>
              <a:t>Language‑rich interactions </a:t>
            </a:r>
            <a:endParaRPr lang="en-GB" dirty="0"/>
          </a:p>
          <a:p>
            <a:pPr>
              <a:lnSpc>
                <a:spcPct val="100000"/>
              </a:lnSpc>
            </a:pPr>
            <a:r>
              <a:rPr lang="en-GB">
                <a:ea typeface="+mn-lt"/>
                <a:cs typeface="+mn-lt"/>
              </a:rPr>
              <a:t>Peer‑supported activities </a:t>
            </a:r>
            <a:endParaRPr lang="en-GB" dirty="0"/>
          </a:p>
          <a:p>
            <a:pPr>
              <a:lnSpc>
                <a:spcPct val="100000"/>
              </a:lnSpc>
            </a:pPr>
            <a:r>
              <a:rPr lang="en-GB">
                <a:ea typeface="+mn-lt"/>
                <a:cs typeface="+mn-lt"/>
              </a:rPr>
              <a:t>Multi‑agency collaboration </a:t>
            </a:r>
            <a:endParaRPr lang="en-GB" dirty="0"/>
          </a:p>
          <a:p>
            <a:pPr>
              <a:lnSpc>
                <a:spcPct val="100000"/>
              </a:lnSpc>
            </a:pPr>
            <a:endParaRPr lang="en-GB" dirty="0"/>
          </a:p>
        </p:txBody>
      </p:sp>
    </p:spTree>
    <p:extLst>
      <p:ext uri="{BB962C8B-B14F-4D97-AF65-F5344CB8AC3E}">
        <p14:creationId xmlns:p14="http://schemas.microsoft.com/office/powerpoint/2010/main" val="3284072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0B3A3D-28CB-0002-DDDF-5FF53AC7B52B}"/>
              </a:ext>
            </a:extLst>
          </p:cNvPr>
          <p:cNvSpPr>
            <a:spLocks noGrp="1"/>
          </p:cNvSpPr>
          <p:nvPr>
            <p:ph type="title"/>
          </p:nvPr>
        </p:nvSpPr>
        <p:spPr>
          <a:xfrm>
            <a:off x="704087" y="909637"/>
            <a:ext cx="4800600" cy="1307592"/>
          </a:xfrm>
        </p:spPr>
        <p:txBody>
          <a:bodyPr>
            <a:normAutofit/>
          </a:bodyPr>
          <a:lstStyle/>
          <a:p>
            <a:pPr>
              <a:lnSpc>
                <a:spcPct val="90000"/>
              </a:lnSpc>
            </a:pPr>
            <a:r>
              <a:rPr lang="en-GB" sz="2800" b="1">
                <a:latin typeface="Times New Roman"/>
                <a:ea typeface="+mj-lt"/>
                <a:cs typeface="Times New Roman"/>
              </a:rPr>
              <a:t>Critical Evaluation of Theory</a:t>
            </a:r>
            <a:endParaRPr lang="en-US" sz="2800" b="1">
              <a:latin typeface="Times New Roman"/>
              <a:cs typeface="Times New Roman"/>
            </a:endParaRPr>
          </a:p>
        </p:txBody>
      </p:sp>
      <p:cxnSp>
        <p:nvCxnSpPr>
          <p:cNvPr id="39" name="Straight Connector 38">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6451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F436C7-4943-013F-0C36-C4A6A25361B1}"/>
              </a:ext>
            </a:extLst>
          </p:cNvPr>
          <p:cNvSpPr>
            <a:spLocks noGrp="1"/>
          </p:cNvSpPr>
          <p:nvPr>
            <p:ph idx="1"/>
          </p:nvPr>
        </p:nvSpPr>
        <p:spPr>
          <a:xfrm>
            <a:off x="704089" y="2221992"/>
            <a:ext cx="4800600" cy="3739896"/>
          </a:xfrm>
        </p:spPr>
        <p:txBody>
          <a:bodyPr vert="horz" lIns="91440" tIns="45720" rIns="91440" bIns="45720" rtlCol="0">
            <a:normAutofit/>
          </a:bodyPr>
          <a:lstStyle/>
          <a:p>
            <a:r>
              <a:rPr lang="en-GB">
                <a:latin typeface="Aptos"/>
                <a:ea typeface="+mn-lt"/>
                <a:cs typeface="+mn-lt"/>
              </a:rPr>
              <a:t>Strengths: explanatory power, intervention base </a:t>
            </a:r>
            <a:endParaRPr lang="en-GB">
              <a:latin typeface="Aptos"/>
            </a:endParaRPr>
          </a:p>
          <a:p>
            <a:r>
              <a:rPr lang="en-GB">
                <a:latin typeface="Aptos"/>
                <a:ea typeface="+mn-lt"/>
                <a:cs typeface="+mn-lt"/>
              </a:rPr>
              <a:t>Limitations: cultural assumptions, monotropic focus </a:t>
            </a:r>
            <a:endParaRPr lang="en-GB">
              <a:latin typeface="Aptos"/>
            </a:endParaRPr>
          </a:p>
          <a:p>
            <a:r>
              <a:rPr lang="en-GB">
                <a:latin typeface="Aptos"/>
                <a:ea typeface="+mn-lt"/>
                <a:cs typeface="+mn-lt"/>
              </a:rPr>
              <a:t>Application challenges in diverse contexts </a:t>
            </a:r>
            <a:endParaRPr lang="en-GB">
              <a:latin typeface="Aptos"/>
            </a:endParaRPr>
          </a:p>
          <a:p>
            <a:endParaRPr lang="en-GB" dirty="0">
              <a:latin typeface="Aptos"/>
            </a:endParaRPr>
          </a:p>
        </p:txBody>
      </p:sp>
      <p:cxnSp>
        <p:nvCxnSpPr>
          <p:cNvPr id="40" name="Straight Connector 39">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4645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Attachment Theory and Grief (John Bowlby &amp; Colin Parkes) - The Loss  Foundation">
            <a:extLst>
              <a:ext uri="{FF2B5EF4-FFF2-40B4-BE49-F238E27FC236}">
                <a16:creationId xmlns:a16="http://schemas.microsoft.com/office/drawing/2014/main" id="{6A0DE029-2B24-55C5-4FE0-C2301335A746}"/>
              </a:ext>
            </a:extLst>
          </p:cNvPr>
          <p:cNvPicPr>
            <a:picLocks noChangeAspect="1"/>
          </p:cNvPicPr>
          <p:nvPr/>
        </p:nvPicPr>
        <p:blipFill>
          <a:blip r:embed="rId3"/>
          <a:srcRect r="11863" b="-4"/>
          <a:stretch>
            <a:fillRect/>
          </a:stretch>
        </p:blipFill>
        <p:spPr>
          <a:xfrm>
            <a:off x="6147816" y="10"/>
            <a:ext cx="6044184" cy="6857990"/>
          </a:xfrm>
          <a:prstGeom prst="rect">
            <a:avLst/>
          </a:prstGeom>
        </p:spPr>
      </p:pic>
    </p:spTree>
    <p:extLst>
      <p:ext uri="{BB962C8B-B14F-4D97-AF65-F5344CB8AC3E}">
        <p14:creationId xmlns:p14="http://schemas.microsoft.com/office/powerpoint/2010/main" val="3437091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1BDC4C-1D55-DFF6-5D5A-5C3229C7E184}"/>
              </a:ext>
            </a:extLst>
          </p:cNvPr>
          <p:cNvSpPr>
            <a:spLocks noGrp="1"/>
          </p:cNvSpPr>
          <p:nvPr>
            <p:ph type="title"/>
          </p:nvPr>
        </p:nvSpPr>
        <p:spPr>
          <a:xfrm>
            <a:off x="704088" y="914400"/>
            <a:ext cx="3799763" cy="1473200"/>
          </a:xfrm>
        </p:spPr>
        <p:txBody>
          <a:bodyPr>
            <a:normAutofit/>
          </a:bodyPr>
          <a:lstStyle/>
          <a:p>
            <a:r>
              <a:rPr lang="en-GB" sz="3600" b="1">
                <a:latin typeface="Times New Roman"/>
                <a:ea typeface="+mj-lt"/>
                <a:cs typeface="Times New Roman"/>
              </a:rPr>
              <a:t>Conclusion</a:t>
            </a:r>
            <a:endParaRPr lang="en-US" sz="3600" b="1">
              <a:latin typeface="Times New Roman"/>
              <a:cs typeface="Times New Roman"/>
            </a:endParaRPr>
          </a:p>
        </p:txBody>
      </p:sp>
      <p:cxnSp>
        <p:nvCxnSpPr>
          <p:cNvPr id="35" name="Straight Connector 34">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C484ABE-71C9-BAD1-E723-A5FC03368343}"/>
              </a:ext>
            </a:extLst>
          </p:cNvPr>
          <p:cNvSpPr>
            <a:spLocks noGrp="1"/>
          </p:cNvSpPr>
          <p:nvPr>
            <p:ph idx="1"/>
          </p:nvPr>
        </p:nvSpPr>
        <p:spPr>
          <a:xfrm>
            <a:off x="704088" y="2387600"/>
            <a:ext cx="3799763" cy="3767328"/>
          </a:xfrm>
        </p:spPr>
        <p:txBody>
          <a:bodyPr vert="horz" lIns="91440" tIns="45720" rIns="91440" bIns="45720" rtlCol="0">
            <a:normAutofit/>
          </a:bodyPr>
          <a:lstStyle/>
          <a:p>
            <a:r>
              <a:rPr lang="en-GB">
                <a:latin typeface="Aptos"/>
                <a:ea typeface="+mn-lt"/>
                <a:cs typeface="+mn-lt"/>
              </a:rPr>
              <a:t>Bowlby’s theory explains Isaac’s difficulties </a:t>
            </a:r>
            <a:endParaRPr lang="en-GB">
              <a:latin typeface="Aptos"/>
            </a:endParaRPr>
          </a:p>
          <a:p>
            <a:r>
              <a:rPr lang="en-GB">
                <a:latin typeface="Aptos"/>
                <a:ea typeface="+mn-lt"/>
                <a:cs typeface="+mn-lt"/>
              </a:rPr>
              <a:t>Supports targeted interventions </a:t>
            </a:r>
            <a:endParaRPr lang="en-GB">
              <a:latin typeface="Aptos"/>
            </a:endParaRPr>
          </a:p>
          <a:p>
            <a:r>
              <a:rPr lang="en-GB">
                <a:latin typeface="Aptos"/>
                <a:ea typeface="+mn-lt"/>
                <a:cs typeface="+mn-lt"/>
              </a:rPr>
              <a:t>Need for ongoing assessment </a:t>
            </a:r>
            <a:endParaRPr lang="en-GB">
              <a:latin typeface="Aptos"/>
            </a:endParaRPr>
          </a:p>
          <a:p>
            <a:r>
              <a:rPr lang="en-GB">
                <a:latin typeface="Aptos"/>
                <a:ea typeface="+mn-lt"/>
                <a:cs typeface="+mn-lt"/>
              </a:rPr>
              <a:t>Implications for practice </a:t>
            </a:r>
            <a:endParaRPr lang="en-GB">
              <a:latin typeface="Aptos"/>
            </a:endParaRPr>
          </a:p>
          <a:p>
            <a:endParaRPr lang="en-GB">
              <a:latin typeface="Aptos"/>
            </a:endParaRPr>
          </a:p>
        </p:txBody>
      </p:sp>
      <p:pic>
        <p:nvPicPr>
          <p:cNvPr id="4" name="Picture 3" descr="Women's Community Matters » Attachment Theory">
            <a:extLst>
              <a:ext uri="{FF2B5EF4-FFF2-40B4-BE49-F238E27FC236}">
                <a16:creationId xmlns:a16="http://schemas.microsoft.com/office/drawing/2014/main" id="{384C9BA8-ACE8-4C43-3361-965F400E4B15}"/>
              </a:ext>
            </a:extLst>
          </p:cNvPr>
          <p:cNvPicPr>
            <a:picLocks noChangeAspect="1"/>
          </p:cNvPicPr>
          <p:nvPr/>
        </p:nvPicPr>
        <p:blipFill>
          <a:blip r:embed="rId3"/>
          <a:srcRect l="4130" r="11083" b="2"/>
          <a:stretch>
            <a:fillRect/>
          </a:stretch>
        </p:blipFill>
        <p:spPr>
          <a:xfrm>
            <a:off x="4981575" y="735286"/>
            <a:ext cx="6495042" cy="5419642"/>
          </a:xfrm>
          <a:prstGeom prst="rect">
            <a:avLst/>
          </a:prstGeom>
        </p:spPr>
      </p:pic>
    </p:spTree>
    <p:extLst>
      <p:ext uri="{BB962C8B-B14F-4D97-AF65-F5344CB8AC3E}">
        <p14:creationId xmlns:p14="http://schemas.microsoft.com/office/powerpoint/2010/main" val="3717053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3CA38D-7BB0-4D35-BE00-0F48766027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B0A61B-F01D-7967-3BC8-61035E4B62A4}"/>
              </a:ext>
            </a:extLst>
          </p:cNvPr>
          <p:cNvSpPr>
            <a:spLocks noGrp="1"/>
          </p:cNvSpPr>
          <p:nvPr>
            <p:ph type="title"/>
          </p:nvPr>
        </p:nvSpPr>
        <p:spPr>
          <a:xfrm>
            <a:off x="752296" y="719489"/>
            <a:ext cx="10691265" cy="1371030"/>
          </a:xfrm>
        </p:spPr>
        <p:txBody>
          <a:bodyPr>
            <a:normAutofit/>
          </a:bodyPr>
          <a:lstStyle/>
          <a:p>
            <a:r>
              <a:rPr lang="en-GB" b="1">
                <a:latin typeface="Times New Roman"/>
                <a:cs typeface="Times New Roman"/>
              </a:rPr>
              <a:t>References </a:t>
            </a:r>
            <a:endParaRPr lang="en-US" b="1" dirty="0">
              <a:latin typeface="Times New Roman"/>
              <a:cs typeface="Times New Roman"/>
            </a:endParaRPr>
          </a:p>
          <a:p>
            <a:endParaRPr lang="en-US" b="1" dirty="0">
              <a:latin typeface="Times New Roman"/>
              <a:cs typeface="Times New Roman"/>
            </a:endParaRPr>
          </a:p>
        </p:txBody>
      </p:sp>
      <p:sp>
        <p:nvSpPr>
          <p:cNvPr id="3" name="Content Placeholder 2">
            <a:extLst>
              <a:ext uri="{FF2B5EF4-FFF2-40B4-BE49-F238E27FC236}">
                <a16:creationId xmlns:a16="http://schemas.microsoft.com/office/drawing/2014/main" id="{8230E704-C5A3-8795-C18E-E63F0EC9630F}"/>
              </a:ext>
            </a:extLst>
          </p:cNvPr>
          <p:cNvSpPr>
            <a:spLocks noGrp="1"/>
          </p:cNvSpPr>
          <p:nvPr>
            <p:ph idx="1"/>
          </p:nvPr>
        </p:nvSpPr>
        <p:spPr>
          <a:xfrm>
            <a:off x="752296" y="1395416"/>
            <a:ext cx="10639604" cy="4566472"/>
          </a:xfrm>
        </p:spPr>
        <p:txBody>
          <a:bodyPr vert="horz" lIns="91440" tIns="45720" rIns="91440" bIns="45720" rtlCol="0" anchor="t">
            <a:noAutofit/>
          </a:bodyPr>
          <a:lstStyle/>
          <a:p>
            <a:pPr>
              <a:lnSpc>
                <a:spcPct val="100000"/>
              </a:lnSpc>
            </a:pPr>
            <a:r>
              <a:rPr lang="en-US" sz="800" dirty="0">
                <a:latin typeface="Aptos"/>
                <a:cs typeface="Times New Roman"/>
              </a:rPr>
              <a:t>Cassidy, J., Jones, J.D. and Shaver, P.R. (2013). Contributions of Attachment Theory and research: a Framework for Future research, translation, and Policy. </a:t>
            </a:r>
            <a:r>
              <a:rPr lang="en-US" sz="800" i="1" dirty="0">
                <a:latin typeface="Aptos"/>
                <a:cs typeface="Times New Roman"/>
              </a:rPr>
              <a:t>Development and Psychopathology</a:t>
            </a:r>
            <a:r>
              <a:rPr lang="en-US" sz="800" dirty="0">
                <a:latin typeface="Aptos"/>
                <a:cs typeface="Times New Roman"/>
              </a:rPr>
              <a:t>, [online] 25(4pt2), pp.1415–1434.</a:t>
            </a:r>
            <a:endParaRPr lang="en-US" sz="800" dirty="0">
              <a:latin typeface="Aptos"/>
            </a:endParaRPr>
          </a:p>
          <a:p>
            <a:pPr>
              <a:lnSpc>
                <a:spcPct val="100000"/>
              </a:lnSpc>
            </a:pPr>
            <a:r>
              <a:rPr lang="en-US" sz="800" dirty="0" err="1">
                <a:latin typeface="Aptos"/>
                <a:cs typeface="Times New Roman"/>
              </a:rPr>
              <a:t>Cheah</a:t>
            </a:r>
            <a:r>
              <a:rPr lang="en-US" sz="800" dirty="0">
                <a:latin typeface="Aptos"/>
                <a:cs typeface="Times New Roman"/>
              </a:rPr>
              <a:t>, C.S.L., Nelson, L.J. and Rubin, K.H. (2001). Social and non-social play. </a:t>
            </a:r>
            <a:r>
              <a:rPr lang="en-US" sz="800" i="1" dirty="0">
                <a:latin typeface="Aptos"/>
                <a:cs typeface="Times New Roman"/>
              </a:rPr>
              <a:t>ResearchGate</a:t>
            </a:r>
            <a:r>
              <a:rPr lang="en-US" sz="800" dirty="0">
                <a:latin typeface="Aptos"/>
                <a:cs typeface="Times New Roman"/>
              </a:rPr>
              <a:t>, [online] pp.39–71. Available at: </a:t>
            </a:r>
            <a:r>
              <a:rPr lang="en-US" sz="800" dirty="0">
                <a:latin typeface="Aptos"/>
                <a:cs typeface="Times New Roman"/>
                <a:hlinkClick r:id="rId2"/>
              </a:rPr>
              <a:t>  https://www.researchgate.net/publication/236247338_Social_and_non-social_play</a:t>
            </a:r>
            <a:r>
              <a:rPr lang="en-US" sz="800" dirty="0">
                <a:latin typeface="Aptos"/>
                <a:cs typeface="Times New Roman"/>
              </a:rPr>
              <a:t>.</a:t>
            </a:r>
            <a:endParaRPr lang="en-US" sz="800" dirty="0">
              <a:latin typeface="Aptos"/>
            </a:endParaRPr>
          </a:p>
          <a:p>
            <a:pPr>
              <a:lnSpc>
                <a:spcPct val="100000"/>
              </a:lnSpc>
            </a:pPr>
            <a:r>
              <a:rPr lang="en-US" sz="800" dirty="0">
                <a:latin typeface="Aptos"/>
                <a:cs typeface="Times New Roman"/>
              </a:rPr>
              <a:t>Cherry, K. (2025). </a:t>
            </a:r>
            <a:r>
              <a:rPr lang="en-US" sz="800" i="1" dirty="0">
                <a:latin typeface="Aptos"/>
                <a:cs typeface="Times New Roman"/>
              </a:rPr>
              <a:t>How Nature vs. Nurture Shapes Who We Become</a:t>
            </a:r>
            <a:r>
              <a:rPr lang="en-US" sz="800" dirty="0">
                <a:latin typeface="Aptos"/>
                <a:cs typeface="Times New Roman"/>
              </a:rPr>
              <a:t>. [online] </a:t>
            </a:r>
            <a:r>
              <a:rPr lang="en-US" sz="800" dirty="0" err="1">
                <a:latin typeface="Aptos"/>
                <a:cs typeface="Times New Roman"/>
              </a:rPr>
              <a:t>Verywell</a:t>
            </a:r>
            <a:r>
              <a:rPr lang="en-US" sz="800" dirty="0">
                <a:latin typeface="Aptos"/>
                <a:cs typeface="Times New Roman"/>
              </a:rPr>
              <a:t> Mind. Available at: </a:t>
            </a:r>
            <a:r>
              <a:rPr lang="en-US" sz="800" dirty="0">
                <a:latin typeface="Aptos"/>
                <a:cs typeface="Times New Roman"/>
                <a:hlinkClick r:id="rId3"/>
              </a:rPr>
              <a:t>  https://www.verywellmind.com/what-is-nature-versus-nurture-2795392</a:t>
            </a:r>
            <a:r>
              <a:rPr lang="en-US" sz="800" dirty="0">
                <a:latin typeface="Aptos"/>
                <a:cs typeface="Times New Roman"/>
              </a:rPr>
              <a:t>.</a:t>
            </a:r>
            <a:endParaRPr lang="en-US" sz="800" dirty="0">
              <a:latin typeface="Aptos"/>
            </a:endParaRPr>
          </a:p>
          <a:p>
            <a:pPr>
              <a:lnSpc>
                <a:spcPct val="100000"/>
              </a:lnSpc>
            </a:pPr>
            <a:r>
              <a:rPr lang="en-US" sz="800" dirty="0">
                <a:latin typeface="Aptos"/>
                <a:cs typeface="Times New Roman"/>
              </a:rPr>
              <a:t>Gibson, J.L., Pritchard, E. and de Lemos, C. (2021). Play-based interventions to support social and communication development in autistic children aged 2–8 years: A scoping review. </a:t>
            </a:r>
            <a:r>
              <a:rPr lang="en-US" sz="800" i="1" dirty="0">
                <a:latin typeface="Aptos"/>
                <a:cs typeface="Times New Roman"/>
              </a:rPr>
              <a:t>Autism &amp; Developmental Language Impairments</a:t>
            </a:r>
            <a:r>
              <a:rPr lang="en-US" sz="800" dirty="0">
                <a:latin typeface="Aptos"/>
                <a:cs typeface="Times New Roman"/>
              </a:rPr>
              <a:t>, [online] 6(1), pp.1–30.   </a:t>
            </a:r>
            <a:endParaRPr lang="en-US" sz="800" dirty="0">
              <a:latin typeface="Aptos"/>
            </a:endParaRPr>
          </a:p>
          <a:p>
            <a:pPr>
              <a:lnSpc>
                <a:spcPct val="100000"/>
              </a:lnSpc>
            </a:pPr>
            <a:r>
              <a:rPr lang="en-US" sz="800" dirty="0" err="1">
                <a:latin typeface="Aptos"/>
                <a:cs typeface="Times New Roman"/>
              </a:rPr>
              <a:t>Jethava</a:t>
            </a:r>
            <a:r>
              <a:rPr lang="en-US" sz="800" dirty="0">
                <a:latin typeface="Aptos"/>
                <a:cs typeface="Times New Roman"/>
              </a:rPr>
              <a:t>, V., Kadish, J., </a:t>
            </a:r>
            <a:r>
              <a:rPr lang="en-US" sz="800" dirty="0" err="1">
                <a:latin typeface="Aptos"/>
                <a:cs typeface="Times New Roman"/>
              </a:rPr>
              <a:t>Kakonge</a:t>
            </a:r>
            <a:r>
              <a:rPr lang="en-US" sz="800" dirty="0">
                <a:latin typeface="Aptos"/>
                <a:cs typeface="Times New Roman"/>
              </a:rPr>
              <a:t>, L. and Wiseman-Hakes, C. (2022). Early Attachment and the Development of Social Communication: A Neuropsychological Approach. </a:t>
            </a:r>
            <a:r>
              <a:rPr lang="en-US" sz="800" i="1" dirty="0">
                <a:latin typeface="Aptos"/>
                <a:cs typeface="Times New Roman"/>
              </a:rPr>
              <a:t>Frontiers in Psychiatry</a:t>
            </a:r>
            <a:r>
              <a:rPr lang="en-US" sz="800" dirty="0">
                <a:latin typeface="Aptos"/>
                <a:cs typeface="Times New Roman"/>
              </a:rPr>
              <a:t>, 13(13).</a:t>
            </a:r>
            <a:endParaRPr lang="en-US" sz="800" dirty="0">
              <a:latin typeface="Aptos"/>
            </a:endParaRPr>
          </a:p>
          <a:p>
            <a:pPr>
              <a:lnSpc>
                <a:spcPct val="100000"/>
              </a:lnSpc>
            </a:pPr>
            <a:r>
              <a:rPr lang="en-US" sz="800" dirty="0">
                <a:latin typeface="Aptos"/>
                <a:cs typeface="Times New Roman"/>
              </a:rPr>
              <a:t>Karakaş, N.M. and Dagli, F.S. (2019). The Importance of Attachment in Infant and Influencing Factors. </a:t>
            </a:r>
            <a:r>
              <a:rPr lang="en-US" sz="800" i="1" dirty="0">
                <a:latin typeface="Aptos"/>
                <a:cs typeface="Times New Roman"/>
              </a:rPr>
              <a:t>Türk Pediatri Arşivi</a:t>
            </a:r>
            <a:r>
              <a:rPr lang="en-US" sz="800" dirty="0">
                <a:latin typeface="Aptos"/>
                <a:cs typeface="Times New Roman"/>
              </a:rPr>
              <a:t>, [online] 54(2), pp.76–81. . </a:t>
            </a:r>
            <a:endParaRPr lang="en-US" sz="800" dirty="0">
              <a:latin typeface="Aptos"/>
            </a:endParaRPr>
          </a:p>
          <a:p>
            <a:pPr>
              <a:lnSpc>
                <a:spcPct val="100000"/>
              </a:lnSpc>
            </a:pPr>
            <a:r>
              <a:rPr lang="en-US" sz="800" dirty="0">
                <a:latin typeface="Aptos"/>
                <a:cs typeface="Times New Roman"/>
              </a:rPr>
              <a:t>La Rosa, V.L., Alparone, D. and </a:t>
            </a:r>
            <a:r>
              <a:rPr lang="en-US" sz="800" dirty="0" err="1">
                <a:latin typeface="Aptos"/>
                <a:cs typeface="Times New Roman"/>
              </a:rPr>
              <a:t>Commodari</a:t>
            </a:r>
            <a:r>
              <a:rPr lang="en-US" sz="800" dirty="0">
                <a:latin typeface="Aptos"/>
                <a:cs typeface="Times New Roman"/>
              </a:rPr>
              <a:t>, E. (2025). Psychological and social factors influencing mother–child bonding in the first year after birth: a model for promoting infant and maternal well-being. </a:t>
            </a:r>
            <a:r>
              <a:rPr lang="en-US" sz="800" i="1" dirty="0">
                <a:latin typeface="Aptos"/>
                <a:cs typeface="Times New Roman"/>
              </a:rPr>
              <a:t>Frontiers in Psychology</a:t>
            </a:r>
            <a:r>
              <a:rPr lang="en-US" sz="800" dirty="0">
                <a:latin typeface="Aptos"/>
                <a:cs typeface="Times New Roman"/>
              </a:rPr>
              <a:t>, [online] 16</a:t>
            </a:r>
            <a:endParaRPr lang="en-US" sz="800" dirty="0">
              <a:latin typeface="Aptos"/>
            </a:endParaRPr>
          </a:p>
          <a:p>
            <a:pPr>
              <a:lnSpc>
                <a:spcPct val="100000"/>
              </a:lnSpc>
            </a:pPr>
            <a:r>
              <a:rPr lang="en-US" sz="800" dirty="0" err="1">
                <a:latin typeface="Aptos"/>
                <a:cs typeface="Times New Roman"/>
              </a:rPr>
              <a:t>Lahousen</a:t>
            </a:r>
            <a:r>
              <a:rPr lang="en-US" sz="800" dirty="0">
                <a:latin typeface="Aptos"/>
                <a:cs typeface="Times New Roman"/>
              </a:rPr>
              <a:t>, T., </a:t>
            </a:r>
            <a:r>
              <a:rPr lang="en-US" sz="800" dirty="0" err="1">
                <a:latin typeface="Aptos"/>
                <a:cs typeface="Times New Roman"/>
              </a:rPr>
              <a:t>Unterrainer</a:t>
            </a:r>
            <a:r>
              <a:rPr lang="en-US" sz="800" dirty="0">
                <a:latin typeface="Aptos"/>
                <a:cs typeface="Times New Roman"/>
              </a:rPr>
              <a:t>, H.F. and Kapfhammer, H.-P. (2019). Psychobiology of attachment and trauma—some general remarks from a clinical perspective. </a:t>
            </a:r>
            <a:r>
              <a:rPr lang="en-US" sz="800" i="1" dirty="0">
                <a:latin typeface="Aptos"/>
                <a:cs typeface="Times New Roman"/>
              </a:rPr>
              <a:t>Frontiers in Psychiatry</a:t>
            </a:r>
            <a:r>
              <a:rPr lang="en-US" sz="800" dirty="0">
                <a:latin typeface="Aptos"/>
                <a:cs typeface="Times New Roman"/>
              </a:rPr>
              <a:t>, [online] 10(914). </a:t>
            </a:r>
            <a:r>
              <a:rPr lang="en-US" sz="800" dirty="0" err="1">
                <a:latin typeface="Aptos"/>
                <a:cs typeface="Times New Roman"/>
              </a:rPr>
              <a:t>doi</a:t>
            </a:r>
            <a:r>
              <a:rPr lang="en-US" sz="800" dirty="0">
                <a:latin typeface="Aptos"/>
                <a:cs typeface="Times New Roman"/>
              </a:rPr>
              <a:t>:  </a:t>
            </a:r>
            <a:r>
              <a:rPr lang="en-US" sz="800" dirty="0">
                <a:latin typeface="Aptos"/>
                <a:cs typeface="Times New Roman"/>
                <a:hlinkClick r:id="rId4"/>
              </a:rPr>
              <a:t>https://doi.org/10.3389/fpsyt.2019.00914</a:t>
            </a:r>
            <a:r>
              <a:rPr lang="en-US" sz="800" dirty="0">
                <a:latin typeface="Aptos"/>
                <a:cs typeface="Times New Roman"/>
              </a:rPr>
              <a:t>. </a:t>
            </a:r>
            <a:endParaRPr lang="en-US" sz="800" dirty="0">
              <a:latin typeface="Aptos"/>
            </a:endParaRPr>
          </a:p>
          <a:p>
            <a:pPr>
              <a:lnSpc>
                <a:spcPct val="100000"/>
              </a:lnSpc>
            </a:pPr>
            <a:r>
              <a:rPr lang="en-US" sz="800" dirty="0" err="1">
                <a:latin typeface="Aptos"/>
                <a:cs typeface="Times New Roman"/>
              </a:rPr>
              <a:t>McGarvie</a:t>
            </a:r>
            <a:r>
              <a:rPr lang="en-US" sz="800" dirty="0">
                <a:latin typeface="Aptos"/>
                <a:cs typeface="Times New Roman"/>
              </a:rPr>
              <a:t>, S. (2024). </a:t>
            </a:r>
            <a:r>
              <a:rPr lang="en-US" sz="800" i="1" dirty="0">
                <a:latin typeface="Aptos"/>
                <a:cs typeface="Times New Roman"/>
              </a:rPr>
              <a:t>Attachment theory, </a:t>
            </a:r>
            <a:r>
              <a:rPr lang="en-US" sz="800" i="1" dirty="0" err="1">
                <a:latin typeface="Aptos"/>
                <a:cs typeface="Times New Roman"/>
              </a:rPr>
              <a:t>Bowlby’s</a:t>
            </a:r>
            <a:r>
              <a:rPr lang="en-US" sz="800" i="1" dirty="0">
                <a:latin typeface="Aptos"/>
                <a:cs typeface="Times New Roman"/>
              </a:rPr>
              <a:t> stages &amp; attachment styles</a:t>
            </a:r>
            <a:r>
              <a:rPr lang="en-US" sz="800" dirty="0">
                <a:latin typeface="Aptos"/>
                <a:cs typeface="Times New Roman"/>
              </a:rPr>
              <a:t>. [online] Positive Psychology. Available at: </a:t>
            </a:r>
            <a:r>
              <a:rPr lang="en-US" sz="800" dirty="0">
                <a:latin typeface="Aptos"/>
                <a:cs typeface="Times New Roman"/>
                <a:hlinkClick r:id="rId5"/>
              </a:rPr>
              <a:t>  https://positivepsychology.com/attachment-theory/</a:t>
            </a:r>
            <a:r>
              <a:rPr lang="en-US" sz="800" dirty="0">
                <a:latin typeface="Aptos"/>
                <a:cs typeface="Times New Roman"/>
              </a:rPr>
              <a:t>.</a:t>
            </a:r>
            <a:endParaRPr lang="en-US" sz="800" dirty="0">
              <a:latin typeface="Aptos"/>
            </a:endParaRPr>
          </a:p>
          <a:p>
            <a:pPr>
              <a:lnSpc>
                <a:spcPct val="100000"/>
              </a:lnSpc>
            </a:pPr>
            <a:r>
              <a:rPr lang="en-US" sz="800" dirty="0">
                <a:latin typeface="Aptos"/>
                <a:cs typeface="Times New Roman"/>
              </a:rPr>
              <a:t>McLeod, S. (2025). </a:t>
            </a:r>
            <a:r>
              <a:rPr lang="en-US" sz="800" i="1" dirty="0">
                <a:latin typeface="Aptos"/>
                <a:cs typeface="Times New Roman"/>
              </a:rPr>
              <a:t>John </a:t>
            </a:r>
            <a:r>
              <a:rPr lang="en-US" sz="800" i="1" dirty="0" err="1">
                <a:latin typeface="Aptos"/>
                <a:cs typeface="Times New Roman"/>
              </a:rPr>
              <a:t>Bowlby’s</a:t>
            </a:r>
            <a:r>
              <a:rPr lang="en-US" sz="800" i="1" dirty="0">
                <a:latin typeface="Aptos"/>
                <a:cs typeface="Times New Roman"/>
              </a:rPr>
              <a:t> Attachment Theory</a:t>
            </a:r>
            <a:r>
              <a:rPr lang="en-US" sz="800" dirty="0">
                <a:latin typeface="Aptos"/>
                <a:cs typeface="Times New Roman"/>
              </a:rPr>
              <a:t>. [online] Simply Psychology. Available at: </a:t>
            </a:r>
            <a:r>
              <a:rPr lang="en-US" sz="800" dirty="0">
                <a:latin typeface="Aptos"/>
                <a:cs typeface="Times New Roman"/>
                <a:hlinkClick r:id="rId6"/>
              </a:rPr>
              <a:t>  https://www.simplypsychology.org/bowlby.html</a:t>
            </a:r>
            <a:r>
              <a:rPr lang="en-US" sz="800" dirty="0">
                <a:latin typeface="Aptos"/>
                <a:cs typeface="Times New Roman"/>
              </a:rPr>
              <a:t>.</a:t>
            </a:r>
            <a:endParaRPr lang="en-US" sz="800" dirty="0">
              <a:latin typeface="Aptos"/>
            </a:endParaRPr>
          </a:p>
          <a:p>
            <a:pPr>
              <a:lnSpc>
                <a:spcPct val="100000"/>
              </a:lnSpc>
            </a:pPr>
            <a:r>
              <a:rPr lang="en-US" sz="800" dirty="0">
                <a:latin typeface="Aptos"/>
                <a:cs typeface="Times New Roman"/>
              </a:rPr>
              <a:t>Mehdi Abadi, P. (2023). Critique of attachment theory: A positive psychology perspective. </a:t>
            </a:r>
            <a:r>
              <a:rPr lang="en-US" sz="800" i="1" dirty="0">
                <a:latin typeface="Aptos"/>
                <a:cs typeface="Times New Roman"/>
              </a:rPr>
              <a:t>Journal of Personality and Psychosomatic Research (JPPR)</a:t>
            </a:r>
            <a:r>
              <a:rPr lang="en-US" sz="800" dirty="0">
                <a:latin typeface="Aptos"/>
                <a:cs typeface="Times New Roman"/>
              </a:rPr>
              <a:t>, [online] 1(2), pp.1–6.</a:t>
            </a:r>
            <a:endParaRPr lang="en-US" sz="800" dirty="0">
              <a:latin typeface="Aptos"/>
            </a:endParaRPr>
          </a:p>
          <a:p>
            <a:pPr>
              <a:lnSpc>
                <a:spcPct val="100000"/>
              </a:lnSpc>
            </a:pPr>
            <a:r>
              <a:rPr lang="en-US" sz="800" dirty="0">
                <a:latin typeface="Aptos"/>
                <a:cs typeface="Times New Roman"/>
              </a:rPr>
              <a:t>National Collaborating Centre for Mental Health (UK) (2015). </a:t>
            </a:r>
            <a:r>
              <a:rPr lang="en-US" sz="800" i="1" dirty="0">
                <a:latin typeface="Aptos"/>
                <a:cs typeface="Times New Roman"/>
              </a:rPr>
              <a:t>Introduction to children’s attachment</a:t>
            </a:r>
            <a:r>
              <a:rPr lang="en-US" sz="800" dirty="0">
                <a:latin typeface="Aptos"/>
                <a:cs typeface="Times New Roman"/>
              </a:rPr>
              <a:t>. [online] National Library of Medicine. Available at: </a:t>
            </a:r>
            <a:r>
              <a:rPr lang="en-US" sz="800" dirty="0">
                <a:latin typeface="Aptos"/>
                <a:cs typeface="Times New Roman"/>
                <a:hlinkClick r:id="rId7"/>
              </a:rPr>
              <a:t>  https://www.ncbi.nlm.nih.gov/books/NBK356196/</a:t>
            </a:r>
            <a:r>
              <a:rPr lang="en-US" sz="800" dirty="0">
                <a:latin typeface="Aptos"/>
                <a:cs typeface="Times New Roman"/>
              </a:rPr>
              <a:t>.</a:t>
            </a:r>
            <a:endParaRPr lang="en-US" sz="800" dirty="0">
              <a:latin typeface="Aptos"/>
            </a:endParaRPr>
          </a:p>
          <a:p>
            <a:pPr>
              <a:lnSpc>
                <a:spcPct val="100000"/>
              </a:lnSpc>
            </a:pPr>
            <a:r>
              <a:rPr lang="en-US" sz="800" dirty="0">
                <a:latin typeface="Aptos"/>
                <a:cs typeface="Times New Roman"/>
              </a:rPr>
              <a:t>Rees, C. (2007). Childhood Attachment. </a:t>
            </a:r>
            <a:r>
              <a:rPr lang="en-US" sz="800" i="1" dirty="0">
                <a:latin typeface="Aptos"/>
                <a:cs typeface="Times New Roman"/>
              </a:rPr>
              <a:t>British Journal of General Practice</a:t>
            </a:r>
            <a:r>
              <a:rPr lang="en-US" sz="800" dirty="0">
                <a:latin typeface="Aptos"/>
                <a:cs typeface="Times New Roman"/>
              </a:rPr>
              <a:t>, [online] 57(544), pp.920–922. Available at: </a:t>
            </a:r>
            <a:r>
              <a:rPr lang="en-US" sz="800" dirty="0">
                <a:latin typeface="Aptos"/>
                <a:cs typeface="Times New Roman"/>
                <a:hlinkClick r:id="rId8"/>
              </a:rPr>
              <a:t>  https://www.ncbi.nlm.nih.gov/pmc/articles/PMC2169321/</a:t>
            </a:r>
            <a:r>
              <a:rPr lang="en-US" sz="800" dirty="0">
                <a:latin typeface="Aptos"/>
                <a:cs typeface="Times New Roman"/>
              </a:rPr>
              <a:t>.</a:t>
            </a:r>
            <a:endParaRPr lang="en-US" sz="800" dirty="0">
              <a:latin typeface="Aptos"/>
            </a:endParaRPr>
          </a:p>
          <a:p>
            <a:pPr>
              <a:lnSpc>
                <a:spcPct val="100000"/>
              </a:lnSpc>
            </a:pPr>
            <a:r>
              <a:rPr lang="en-US" sz="800" dirty="0">
                <a:latin typeface="Aptos"/>
                <a:cs typeface="Times New Roman"/>
              </a:rPr>
              <a:t>Strand, P.S., Vossen, J.J. and Savage, E. (2019). Culture and Child Attachment Patterns: a Behavioral Systems Synthesis. </a:t>
            </a:r>
            <a:r>
              <a:rPr lang="en-US" sz="800" i="1" dirty="0">
                <a:latin typeface="Aptos"/>
                <a:cs typeface="Times New Roman"/>
              </a:rPr>
              <a:t>Perspectives on Behavior Science</a:t>
            </a:r>
            <a:r>
              <a:rPr lang="en-US" sz="800" dirty="0">
                <a:latin typeface="Aptos"/>
                <a:cs typeface="Times New Roman"/>
              </a:rPr>
              <a:t>, [online] 42(4), pp.835–850.. </a:t>
            </a:r>
            <a:endParaRPr lang="en-US" sz="800" dirty="0">
              <a:latin typeface="Aptos"/>
            </a:endParaRPr>
          </a:p>
          <a:p>
            <a:pPr>
              <a:lnSpc>
                <a:spcPct val="100000"/>
              </a:lnSpc>
            </a:pPr>
            <a:r>
              <a:rPr lang="en-US" sz="800" dirty="0">
                <a:latin typeface="Aptos"/>
                <a:cs typeface="Times New Roman"/>
              </a:rPr>
              <a:t>The Attachment Project (2025). </a:t>
            </a:r>
            <a:r>
              <a:rPr lang="en-US" sz="800" i="1" dirty="0">
                <a:latin typeface="Aptos"/>
                <a:cs typeface="Times New Roman"/>
              </a:rPr>
              <a:t>Internal Working Model of Attachment &amp; Its Impact</a:t>
            </a:r>
            <a:r>
              <a:rPr lang="en-US" sz="800" dirty="0">
                <a:latin typeface="Aptos"/>
                <a:cs typeface="Times New Roman"/>
              </a:rPr>
              <a:t>. [online] Attachment Project. Available at: </a:t>
            </a:r>
            <a:r>
              <a:rPr lang="en-US" sz="800" dirty="0">
                <a:latin typeface="Aptos"/>
                <a:cs typeface="Times New Roman"/>
                <a:hlinkClick r:id="rId9"/>
              </a:rPr>
              <a:t>  https://www.attachmentproject.com/attachment-theory/internal-working-model/</a:t>
            </a:r>
            <a:r>
              <a:rPr lang="en-US" sz="800" dirty="0">
                <a:latin typeface="Aptos"/>
                <a:cs typeface="Times New Roman"/>
              </a:rPr>
              <a:t>.</a:t>
            </a:r>
            <a:endParaRPr lang="en-US" sz="800" dirty="0">
              <a:latin typeface="Aptos"/>
            </a:endParaRPr>
          </a:p>
          <a:p>
            <a:pPr>
              <a:lnSpc>
                <a:spcPct val="100000"/>
              </a:lnSpc>
            </a:pPr>
            <a:r>
              <a:rPr lang="en-US" sz="800" dirty="0">
                <a:latin typeface="Aptos"/>
                <a:cs typeface="Times New Roman"/>
              </a:rPr>
              <a:t>Yassin, F. (2020). </a:t>
            </a:r>
            <a:r>
              <a:rPr lang="en-US" sz="800" i="1" dirty="0">
                <a:latin typeface="Aptos"/>
                <a:cs typeface="Times New Roman"/>
              </a:rPr>
              <a:t>What are the different types of attachment?</a:t>
            </a:r>
            <a:r>
              <a:rPr lang="en-US" sz="800" dirty="0">
                <a:latin typeface="Aptos"/>
                <a:cs typeface="Times New Roman"/>
              </a:rPr>
              <a:t> [online] The Wave Clinic. Available at: </a:t>
            </a:r>
            <a:r>
              <a:rPr lang="en-US" sz="800" dirty="0">
                <a:latin typeface="Aptos"/>
                <a:cs typeface="Times New Roman"/>
                <a:hlinkClick r:id="rId10"/>
              </a:rPr>
              <a:t>  https://thewaveclinic.com/blog/what-are-the-different-types-of-attachment/</a:t>
            </a:r>
            <a:r>
              <a:rPr lang="en-US" sz="800" dirty="0">
                <a:latin typeface="Aptos"/>
                <a:cs typeface="Times New Roman"/>
              </a:rPr>
              <a:t>.</a:t>
            </a:r>
            <a:endParaRPr lang="en-US" sz="800" dirty="0">
              <a:latin typeface="Aptos"/>
            </a:endParaRPr>
          </a:p>
        </p:txBody>
      </p:sp>
      <p:cxnSp>
        <p:nvCxnSpPr>
          <p:cNvPr id="10" name="Straight Connector 9">
            <a:extLst>
              <a:ext uri="{FF2B5EF4-FFF2-40B4-BE49-F238E27FC236}">
                <a16:creationId xmlns:a16="http://schemas.microsoft.com/office/drawing/2014/main" id="{4514FD1B-A0BF-4C73-A68E-4B1F7299F6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8B100A6-1EBC-40AB-BB7E-26807F3CF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9850538"/>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10</Notes>
  <HiddenSlides>1</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ChronicleVTI</vt:lpstr>
      <vt:lpstr>Attachment Theory in Health and Social Care Practice: Understanding and Supporting a Young Child’s Development</vt:lpstr>
      <vt:lpstr>Introduction to Case</vt:lpstr>
      <vt:lpstr>Overview of Attachment Theory</vt:lpstr>
      <vt:lpstr>Key Concepts</vt:lpstr>
      <vt:lpstr>Attachment &amp; Early Development</vt:lpstr>
      <vt:lpstr>Applying Theory to Isaac: context</vt:lpstr>
      <vt:lpstr>Applying Theory to Isaac (2): Mechanisms</vt:lpstr>
      <vt:lpstr>Nature &amp; Nurture Analysis</vt:lpstr>
      <vt:lpstr>Intervention Strategy: Early Years Practice</vt:lpstr>
      <vt:lpstr>Critical Evaluation of Theory</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Mehvish Ahmed (2513708)</cp:lastModifiedBy>
  <cp:revision>375</cp:revision>
  <dcterms:created xsi:type="dcterms:W3CDTF">2013-07-15T20:26:40Z</dcterms:created>
  <dcterms:modified xsi:type="dcterms:W3CDTF">2026-06-15T07:09:32Z</dcterms:modified>
</cp:coreProperties>
</file>