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56" r:id="rId1"/>
  </p:sldMasterIdLst>
  <p:notesMasterIdLst>
    <p:notesMasterId r:id="rId13"/>
  </p:notesMasterIdLst>
  <p:handoutMasterIdLst>
    <p:handoutMasterId r:id="rId14"/>
  </p:handoutMasterIdLst>
  <p:sldIdLst>
    <p:sldId id="259" r:id="rId2"/>
    <p:sldId id="258" r:id="rId3"/>
    <p:sldId id="271" r:id="rId4"/>
    <p:sldId id="272" r:id="rId5"/>
    <p:sldId id="260" r:id="rId6"/>
    <p:sldId id="273" r:id="rId7"/>
    <p:sldId id="262" r:id="rId8"/>
    <p:sldId id="263" r:id="rId9"/>
    <p:sldId id="266" r:id="rId10"/>
    <p:sldId id="269" r:id="rId11"/>
    <p:sldId id="270"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7587" autoAdjust="0"/>
  </p:normalViewPr>
  <p:slideViewPr>
    <p:cSldViewPr snapToGrid="0">
      <p:cViewPr varScale="1">
        <p:scale>
          <a:sx n="42" d="100"/>
          <a:sy n="42" d="100"/>
        </p:scale>
        <p:origin x="1580"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handoutMaster" Target="handoutMasters/handout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B11FC7B-63E9-49D6-84ED-98428A9AA47A}"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GB"/>
        </a:p>
      </dgm:t>
    </dgm:pt>
    <dgm:pt modelId="{B9575E9D-FDA2-48DE-ABCF-B8F08177DA90}">
      <dgm:prSet phldrT="[Text]" custT="1"/>
      <dgm:spPr/>
      <dgm:t>
        <a:bodyPr/>
        <a:lstStyle/>
        <a:p>
          <a:r>
            <a:rPr lang="en-GB" sz="3200" b="1" i="0" dirty="0">
              <a:solidFill>
                <a:schemeClr val="tx1"/>
              </a:solidFill>
            </a:rPr>
            <a:t>Target Market</a:t>
          </a:r>
          <a:endParaRPr lang="en-GB" sz="3200" b="1" dirty="0">
            <a:solidFill>
              <a:schemeClr val="tx1"/>
            </a:solidFill>
          </a:endParaRPr>
        </a:p>
      </dgm:t>
    </dgm:pt>
    <dgm:pt modelId="{48DF78C5-43C0-4CCA-8D1A-BC005443277B}" type="parTrans" cxnId="{FD60822E-7717-492F-BBFD-536B2466B91A}">
      <dgm:prSet/>
      <dgm:spPr/>
      <dgm:t>
        <a:bodyPr/>
        <a:lstStyle/>
        <a:p>
          <a:endParaRPr lang="en-GB"/>
        </a:p>
      </dgm:t>
    </dgm:pt>
    <dgm:pt modelId="{D4AED5AD-7BE6-49D4-9B87-EDF06C5DD691}" type="sibTrans" cxnId="{FD60822E-7717-492F-BBFD-536B2466B91A}">
      <dgm:prSet/>
      <dgm:spPr/>
      <dgm:t>
        <a:bodyPr/>
        <a:lstStyle/>
        <a:p>
          <a:endParaRPr lang="en-GB"/>
        </a:p>
      </dgm:t>
    </dgm:pt>
    <dgm:pt modelId="{9CD56777-B780-4CE4-9C8E-6E76200B4959}">
      <dgm:prSet phldrT="[Text]" custT="1"/>
      <dgm:spPr/>
      <dgm:t>
        <a:bodyPr/>
        <a:lstStyle/>
        <a:p>
          <a:r>
            <a:rPr lang="en-US" sz="2000" b="1" i="0" dirty="0">
              <a:solidFill>
                <a:schemeClr val="tx1"/>
              </a:solidFill>
            </a:rPr>
            <a:t>Affluent individuals and discerning travelers seeking the epitome of luxury and sophistication</a:t>
          </a:r>
          <a:endParaRPr lang="en-GB" sz="2000" b="1" dirty="0">
            <a:solidFill>
              <a:schemeClr val="tx1"/>
            </a:solidFill>
          </a:endParaRPr>
        </a:p>
      </dgm:t>
    </dgm:pt>
    <dgm:pt modelId="{9CD042C8-9482-4DF0-8808-7F52191D2B49}" type="parTrans" cxnId="{E2CA5F60-66DC-4ED0-8F6A-EE4A010009B4}">
      <dgm:prSet/>
      <dgm:spPr/>
      <dgm:t>
        <a:bodyPr/>
        <a:lstStyle/>
        <a:p>
          <a:endParaRPr lang="en-GB"/>
        </a:p>
      </dgm:t>
    </dgm:pt>
    <dgm:pt modelId="{65829760-3646-47AB-8345-E2EADA438E28}" type="sibTrans" cxnId="{E2CA5F60-66DC-4ED0-8F6A-EE4A010009B4}">
      <dgm:prSet/>
      <dgm:spPr/>
      <dgm:t>
        <a:bodyPr/>
        <a:lstStyle/>
        <a:p>
          <a:endParaRPr lang="en-GB"/>
        </a:p>
      </dgm:t>
    </dgm:pt>
    <dgm:pt modelId="{42803CEC-0D74-4D3C-83ED-B0CD8D6CADF7}">
      <dgm:prSet phldrT="[Text]" custT="1"/>
      <dgm:spPr/>
      <dgm:t>
        <a:bodyPr/>
        <a:lstStyle/>
        <a:p>
          <a:r>
            <a:rPr lang="en-US" sz="2000" b="1" i="0" dirty="0">
              <a:solidFill>
                <a:schemeClr val="tx1"/>
              </a:solidFill>
            </a:rPr>
            <a:t>Primarily catering to high-income brackets and luxury travelers</a:t>
          </a:r>
          <a:endParaRPr lang="en-GB" sz="2000" b="1" dirty="0">
            <a:solidFill>
              <a:schemeClr val="tx1"/>
            </a:solidFill>
          </a:endParaRPr>
        </a:p>
      </dgm:t>
    </dgm:pt>
    <dgm:pt modelId="{19203CA6-54A5-4F2E-B572-295EA9CC17CC}" type="parTrans" cxnId="{4066BC3C-8C58-4D05-BDB6-BB2749A53D4F}">
      <dgm:prSet/>
      <dgm:spPr/>
      <dgm:t>
        <a:bodyPr/>
        <a:lstStyle/>
        <a:p>
          <a:endParaRPr lang="en-GB"/>
        </a:p>
      </dgm:t>
    </dgm:pt>
    <dgm:pt modelId="{3C518302-FA99-4C5D-B924-D1B220150805}" type="sibTrans" cxnId="{4066BC3C-8C58-4D05-BDB6-BB2749A53D4F}">
      <dgm:prSet/>
      <dgm:spPr/>
      <dgm:t>
        <a:bodyPr/>
        <a:lstStyle/>
        <a:p>
          <a:endParaRPr lang="en-GB"/>
        </a:p>
      </dgm:t>
    </dgm:pt>
    <dgm:pt modelId="{A3FDB124-CB09-4498-A6B5-812B5F16214F}" type="pres">
      <dgm:prSet presAssocID="{2B11FC7B-63E9-49D6-84ED-98428A9AA47A}" presName="vert0" presStyleCnt="0">
        <dgm:presLayoutVars>
          <dgm:dir/>
          <dgm:animOne val="branch"/>
          <dgm:animLvl val="lvl"/>
        </dgm:presLayoutVars>
      </dgm:prSet>
      <dgm:spPr/>
    </dgm:pt>
    <dgm:pt modelId="{B80BB8FF-E1AB-4855-98AF-522CEA515C1A}" type="pres">
      <dgm:prSet presAssocID="{B9575E9D-FDA2-48DE-ABCF-B8F08177DA90}" presName="thickLine" presStyleLbl="alignNode1" presStyleIdx="0" presStyleCnt="1"/>
      <dgm:spPr/>
    </dgm:pt>
    <dgm:pt modelId="{27A498A5-0E51-4607-A89A-77C03F5AF916}" type="pres">
      <dgm:prSet presAssocID="{B9575E9D-FDA2-48DE-ABCF-B8F08177DA90}" presName="horz1" presStyleCnt="0"/>
      <dgm:spPr/>
    </dgm:pt>
    <dgm:pt modelId="{0959C5F6-9FB2-4371-808F-621E1C7319D7}" type="pres">
      <dgm:prSet presAssocID="{B9575E9D-FDA2-48DE-ABCF-B8F08177DA90}" presName="tx1" presStyleLbl="revTx" presStyleIdx="0" presStyleCnt="3"/>
      <dgm:spPr/>
    </dgm:pt>
    <dgm:pt modelId="{55812279-51D4-4AE2-853D-E54D154E8FB9}" type="pres">
      <dgm:prSet presAssocID="{B9575E9D-FDA2-48DE-ABCF-B8F08177DA90}" presName="vert1" presStyleCnt="0"/>
      <dgm:spPr/>
    </dgm:pt>
    <dgm:pt modelId="{B00F17D0-A18F-4CD1-9DDC-4098AE75A067}" type="pres">
      <dgm:prSet presAssocID="{9CD56777-B780-4CE4-9C8E-6E76200B4959}" presName="vertSpace2a" presStyleCnt="0"/>
      <dgm:spPr/>
    </dgm:pt>
    <dgm:pt modelId="{1E68CCCE-E20A-4258-AAB5-AD7201A3D697}" type="pres">
      <dgm:prSet presAssocID="{9CD56777-B780-4CE4-9C8E-6E76200B4959}" presName="horz2" presStyleCnt="0"/>
      <dgm:spPr/>
    </dgm:pt>
    <dgm:pt modelId="{E682549A-A75A-40C9-ADA3-D7CD67800D70}" type="pres">
      <dgm:prSet presAssocID="{9CD56777-B780-4CE4-9C8E-6E76200B4959}" presName="horzSpace2" presStyleCnt="0"/>
      <dgm:spPr/>
    </dgm:pt>
    <dgm:pt modelId="{B95E4D27-4B23-48BC-B524-9D99B58554B4}" type="pres">
      <dgm:prSet presAssocID="{9CD56777-B780-4CE4-9C8E-6E76200B4959}" presName="tx2" presStyleLbl="revTx" presStyleIdx="1" presStyleCnt="3"/>
      <dgm:spPr/>
    </dgm:pt>
    <dgm:pt modelId="{3B58A166-D940-4CBA-9468-1ADE1EA202B0}" type="pres">
      <dgm:prSet presAssocID="{9CD56777-B780-4CE4-9C8E-6E76200B4959}" presName="vert2" presStyleCnt="0"/>
      <dgm:spPr/>
    </dgm:pt>
    <dgm:pt modelId="{262FA5E4-D71C-4D56-87EB-02BA66B25A62}" type="pres">
      <dgm:prSet presAssocID="{9CD56777-B780-4CE4-9C8E-6E76200B4959}" presName="thinLine2b" presStyleLbl="callout" presStyleIdx="0" presStyleCnt="2"/>
      <dgm:spPr/>
    </dgm:pt>
    <dgm:pt modelId="{AF09FE05-D8F5-4429-BAD7-8E2199EB113E}" type="pres">
      <dgm:prSet presAssocID="{9CD56777-B780-4CE4-9C8E-6E76200B4959}" presName="vertSpace2b" presStyleCnt="0"/>
      <dgm:spPr/>
    </dgm:pt>
    <dgm:pt modelId="{3A6AC97D-B291-46D1-82F8-99429EC5C1B4}" type="pres">
      <dgm:prSet presAssocID="{42803CEC-0D74-4D3C-83ED-B0CD8D6CADF7}" presName="horz2" presStyleCnt="0"/>
      <dgm:spPr/>
    </dgm:pt>
    <dgm:pt modelId="{D6F793CF-1D99-4778-BD6D-E71A7468E2C9}" type="pres">
      <dgm:prSet presAssocID="{42803CEC-0D74-4D3C-83ED-B0CD8D6CADF7}" presName="horzSpace2" presStyleCnt="0"/>
      <dgm:spPr/>
    </dgm:pt>
    <dgm:pt modelId="{8A6286B7-54C1-4528-9F56-2C612C42E6F0}" type="pres">
      <dgm:prSet presAssocID="{42803CEC-0D74-4D3C-83ED-B0CD8D6CADF7}" presName="tx2" presStyleLbl="revTx" presStyleIdx="2" presStyleCnt="3"/>
      <dgm:spPr/>
    </dgm:pt>
    <dgm:pt modelId="{F9D2C9B8-CA69-458F-8054-E8E9EF24F89C}" type="pres">
      <dgm:prSet presAssocID="{42803CEC-0D74-4D3C-83ED-B0CD8D6CADF7}" presName="vert2" presStyleCnt="0"/>
      <dgm:spPr/>
    </dgm:pt>
    <dgm:pt modelId="{669DC063-A0DE-4B88-8D5C-03EBF1D9E146}" type="pres">
      <dgm:prSet presAssocID="{42803CEC-0D74-4D3C-83ED-B0CD8D6CADF7}" presName="thinLine2b" presStyleLbl="callout" presStyleIdx="1" presStyleCnt="2"/>
      <dgm:spPr/>
    </dgm:pt>
    <dgm:pt modelId="{E45C6B87-E053-4CBA-BC5E-40FCA4B6BC3B}" type="pres">
      <dgm:prSet presAssocID="{42803CEC-0D74-4D3C-83ED-B0CD8D6CADF7}" presName="vertSpace2b" presStyleCnt="0"/>
      <dgm:spPr/>
    </dgm:pt>
  </dgm:ptLst>
  <dgm:cxnLst>
    <dgm:cxn modelId="{FD60822E-7717-492F-BBFD-536B2466B91A}" srcId="{2B11FC7B-63E9-49D6-84ED-98428A9AA47A}" destId="{B9575E9D-FDA2-48DE-ABCF-B8F08177DA90}" srcOrd="0" destOrd="0" parTransId="{48DF78C5-43C0-4CCA-8D1A-BC005443277B}" sibTransId="{D4AED5AD-7BE6-49D4-9B87-EDF06C5DD691}"/>
    <dgm:cxn modelId="{4066BC3C-8C58-4D05-BDB6-BB2749A53D4F}" srcId="{B9575E9D-FDA2-48DE-ABCF-B8F08177DA90}" destId="{42803CEC-0D74-4D3C-83ED-B0CD8D6CADF7}" srcOrd="1" destOrd="0" parTransId="{19203CA6-54A5-4F2E-B572-295EA9CC17CC}" sibTransId="{3C518302-FA99-4C5D-B924-D1B220150805}"/>
    <dgm:cxn modelId="{E2CA5F60-66DC-4ED0-8F6A-EE4A010009B4}" srcId="{B9575E9D-FDA2-48DE-ABCF-B8F08177DA90}" destId="{9CD56777-B780-4CE4-9C8E-6E76200B4959}" srcOrd="0" destOrd="0" parTransId="{9CD042C8-9482-4DF0-8808-7F52191D2B49}" sibTransId="{65829760-3646-47AB-8345-E2EADA438E28}"/>
    <dgm:cxn modelId="{BA612C67-0006-457A-BD0B-F81CAB03FB60}" type="presOf" srcId="{9CD56777-B780-4CE4-9C8E-6E76200B4959}" destId="{B95E4D27-4B23-48BC-B524-9D99B58554B4}" srcOrd="0" destOrd="0" presId="urn:microsoft.com/office/officeart/2008/layout/LinedList"/>
    <dgm:cxn modelId="{876B3974-4AFC-4CD2-8D21-5DFAD2B71AAF}" type="presOf" srcId="{B9575E9D-FDA2-48DE-ABCF-B8F08177DA90}" destId="{0959C5F6-9FB2-4371-808F-621E1C7319D7}" srcOrd="0" destOrd="0" presId="urn:microsoft.com/office/officeart/2008/layout/LinedList"/>
    <dgm:cxn modelId="{720E96A2-D280-4329-80FE-2EA134FB4F3E}" type="presOf" srcId="{42803CEC-0D74-4D3C-83ED-B0CD8D6CADF7}" destId="{8A6286B7-54C1-4528-9F56-2C612C42E6F0}" srcOrd="0" destOrd="0" presId="urn:microsoft.com/office/officeart/2008/layout/LinedList"/>
    <dgm:cxn modelId="{173FE6AA-5BB0-4800-86F1-F4D69BF8A45F}" type="presOf" srcId="{2B11FC7B-63E9-49D6-84ED-98428A9AA47A}" destId="{A3FDB124-CB09-4498-A6B5-812B5F16214F}" srcOrd="0" destOrd="0" presId="urn:microsoft.com/office/officeart/2008/layout/LinedList"/>
    <dgm:cxn modelId="{59E2483B-58E2-4E7C-B829-B8368D83FE56}" type="presParOf" srcId="{A3FDB124-CB09-4498-A6B5-812B5F16214F}" destId="{B80BB8FF-E1AB-4855-98AF-522CEA515C1A}" srcOrd="0" destOrd="0" presId="urn:microsoft.com/office/officeart/2008/layout/LinedList"/>
    <dgm:cxn modelId="{671EE77F-2089-4983-BAF7-59E14F27274C}" type="presParOf" srcId="{A3FDB124-CB09-4498-A6B5-812B5F16214F}" destId="{27A498A5-0E51-4607-A89A-77C03F5AF916}" srcOrd="1" destOrd="0" presId="urn:microsoft.com/office/officeart/2008/layout/LinedList"/>
    <dgm:cxn modelId="{C8038CF6-17BF-4DE1-92D4-B62DF3F5F549}" type="presParOf" srcId="{27A498A5-0E51-4607-A89A-77C03F5AF916}" destId="{0959C5F6-9FB2-4371-808F-621E1C7319D7}" srcOrd="0" destOrd="0" presId="urn:microsoft.com/office/officeart/2008/layout/LinedList"/>
    <dgm:cxn modelId="{3855C68E-D65E-443A-8C7A-603D9626DF4E}" type="presParOf" srcId="{27A498A5-0E51-4607-A89A-77C03F5AF916}" destId="{55812279-51D4-4AE2-853D-E54D154E8FB9}" srcOrd="1" destOrd="0" presId="urn:microsoft.com/office/officeart/2008/layout/LinedList"/>
    <dgm:cxn modelId="{A3F4C614-02A8-4C71-A447-4A3819E13137}" type="presParOf" srcId="{55812279-51D4-4AE2-853D-E54D154E8FB9}" destId="{B00F17D0-A18F-4CD1-9DDC-4098AE75A067}" srcOrd="0" destOrd="0" presId="urn:microsoft.com/office/officeart/2008/layout/LinedList"/>
    <dgm:cxn modelId="{EB852B4E-E3C2-4AFC-9496-7B956494115A}" type="presParOf" srcId="{55812279-51D4-4AE2-853D-E54D154E8FB9}" destId="{1E68CCCE-E20A-4258-AAB5-AD7201A3D697}" srcOrd="1" destOrd="0" presId="urn:microsoft.com/office/officeart/2008/layout/LinedList"/>
    <dgm:cxn modelId="{B956D9E5-54C6-48A2-B5D4-764FD528767F}" type="presParOf" srcId="{1E68CCCE-E20A-4258-AAB5-AD7201A3D697}" destId="{E682549A-A75A-40C9-ADA3-D7CD67800D70}" srcOrd="0" destOrd="0" presId="urn:microsoft.com/office/officeart/2008/layout/LinedList"/>
    <dgm:cxn modelId="{1E7A33B6-301D-43E6-8BD4-12A1B6250C2B}" type="presParOf" srcId="{1E68CCCE-E20A-4258-AAB5-AD7201A3D697}" destId="{B95E4D27-4B23-48BC-B524-9D99B58554B4}" srcOrd="1" destOrd="0" presId="urn:microsoft.com/office/officeart/2008/layout/LinedList"/>
    <dgm:cxn modelId="{28AC37D2-403A-4B02-933F-23C5965C0C78}" type="presParOf" srcId="{1E68CCCE-E20A-4258-AAB5-AD7201A3D697}" destId="{3B58A166-D940-4CBA-9468-1ADE1EA202B0}" srcOrd="2" destOrd="0" presId="urn:microsoft.com/office/officeart/2008/layout/LinedList"/>
    <dgm:cxn modelId="{FDC549D2-5CB6-403E-ACBF-59A10CF73EB3}" type="presParOf" srcId="{55812279-51D4-4AE2-853D-E54D154E8FB9}" destId="{262FA5E4-D71C-4D56-87EB-02BA66B25A62}" srcOrd="2" destOrd="0" presId="urn:microsoft.com/office/officeart/2008/layout/LinedList"/>
    <dgm:cxn modelId="{3F9E9EC3-0A0A-41E2-8B49-7D16C3D9161C}" type="presParOf" srcId="{55812279-51D4-4AE2-853D-E54D154E8FB9}" destId="{AF09FE05-D8F5-4429-BAD7-8E2199EB113E}" srcOrd="3" destOrd="0" presId="urn:microsoft.com/office/officeart/2008/layout/LinedList"/>
    <dgm:cxn modelId="{833AF4AE-324C-4BDB-B988-7C0F31D7BE6E}" type="presParOf" srcId="{55812279-51D4-4AE2-853D-E54D154E8FB9}" destId="{3A6AC97D-B291-46D1-82F8-99429EC5C1B4}" srcOrd="4" destOrd="0" presId="urn:microsoft.com/office/officeart/2008/layout/LinedList"/>
    <dgm:cxn modelId="{85DC523B-2E49-4F9E-967D-D4FDD1A0B2D7}" type="presParOf" srcId="{3A6AC97D-B291-46D1-82F8-99429EC5C1B4}" destId="{D6F793CF-1D99-4778-BD6D-E71A7468E2C9}" srcOrd="0" destOrd="0" presId="urn:microsoft.com/office/officeart/2008/layout/LinedList"/>
    <dgm:cxn modelId="{0FD2883C-7B32-4F2E-9604-CCB1C7308BE1}" type="presParOf" srcId="{3A6AC97D-B291-46D1-82F8-99429EC5C1B4}" destId="{8A6286B7-54C1-4528-9F56-2C612C42E6F0}" srcOrd="1" destOrd="0" presId="urn:microsoft.com/office/officeart/2008/layout/LinedList"/>
    <dgm:cxn modelId="{1A924571-65A3-4B10-80AC-F0800CD7E8A6}" type="presParOf" srcId="{3A6AC97D-B291-46D1-82F8-99429EC5C1B4}" destId="{F9D2C9B8-CA69-458F-8054-E8E9EF24F89C}" srcOrd="2" destOrd="0" presId="urn:microsoft.com/office/officeart/2008/layout/LinedList"/>
    <dgm:cxn modelId="{0A151D97-C8F9-47A1-93BE-7B545B2F8C5C}" type="presParOf" srcId="{55812279-51D4-4AE2-853D-E54D154E8FB9}" destId="{669DC063-A0DE-4B88-8D5C-03EBF1D9E146}" srcOrd="5" destOrd="0" presId="urn:microsoft.com/office/officeart/2008/layout/LinedList"/>
    <dgm:cxn modelId="{33F83B19-60E7-40DE-BD8E-69C9AD70A39A}" type="presParOf" srcId="{55812279-51D4-4AE2-853D-E54D154E8FB9}" destId="{E45C6B87-E053-4CBA-BC5E-40FCA4B6BC3B}" srcOrd="6"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B11FC7B-63E9-49D6-84ED-98428A9AA47A}"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GB"/>
        </a:p>
      </dgm:t>
    </dgm:pt>
    <dgm:pt modelId="{B9575E9D-FDA2-48DE-ABCF-B8F08177DA90}">
      <dgm:prSet phldrT="[Text]" custT="1"/>
      <dgm:spPr/>
      <dgm:t>
        <a:bodyPr/>
        <a:lstStyle/>
        <a:p>
          <a:r>
            <a:rPr lang="en-US" sz="2000" b="1" i="0" dirty="0">
              <a:solidFill>
                <a:schemeClr val="tx1"/>
              </a:solidFill>
            </a:rPr>
            <a:t>Demographic, Psychographic, and Behavioral Characteristics</a:t>
          </a:r>
          <a:endParaRPr lang="en-GB" sz="3600" b="1" dirty="0">
            <a:solidFill>
              <a:schemeClr val="tx1"/>
            </a:solidFill>
          </a:endParaRPr>
        </a:p>
      </dgm:t>
    </dgm:pt>
    <dgm:pt modelId="{48DF78C5-43C0-4CCA-8D1A-BC005443277B}" type="parTrans" cxnId="{FD60822E-7717-492F-BBFD-536B2466B91A}">
      <dgm:prSet/>
      <dgm:spPr/>
      <dgm:t>
        <a:bodyPr/>
        <a:lstStyle/>
        <a:p>
          <a:endParaRPr lang="en-GB"/>
        </a:p>
      </dgm:t>
    </dgm:pt>
    <dgm:pt modelId="{D4AED5AD-7BE6-49D4-9B87-EDF06C5DD691}" type="sibTrans" cxnId="{FD60822E-7717-492F-BBFD-536B2466B91A}">
      <dgm:prSet/>
      <dgm:spPr/>
      <dgm:t>
        <a:bodyPr/>
        <a:lstStyle/>
        <a:p>
          <a:endParaRPr lang="en-GB"/>
        </a:p>
      </dgm:t>
    </dgm:pt>
    <dgm:pt modelId="{9CD56777-B780-4CE4-9C8E-6E76200B4959}">
      <dgm:prSet phldrT="[Text]" custT="1"/>
      <dgm:spPr/>
      <dgm:t>
        <a:bodyPr/>
        <a:lstStyle/>
        <a:p>
          <a:r>
            <a:rPr lang="en-US" sz="2000" b="1" i="0" dirty="0">
              <a:solidFill>
                <a:schemeClr val="tx1"/>
              </a:solidFill>
            </a:rPr>
            <a:t>Upper-middle to high-income individuals, often business travelers and tourists</a:t>
          </a:r>
          <a:endParaRPr lang="en-GB" sz="2000" b="1" dirty="0">
            <a:solidFill>
              <a:schemeClr val="tx1"/>
            </a:solidFill>
          </a:endParaRPr>
        </a:p>
      </dgm:t>
    </dgm:pt>
    <dgm:pt modelId="{9CD042C8-9482-4DF0-8808-7F52191D2B49}" type="parTrans" cxnId="{E2CA5F60-66DC-4ED0-8F6A-EE4A010009B4}">
      <dgm:prSet/>
      <dgm:spPr/>
      <dgm:t>
        <a:bodyPr/>
        <a:lstStyle/>
        <a:p>
          <a:endParaRPr lang="en-GB"/>
        </a:p>
      </dgm:t>
    </dgm:pt>
    <dgm:pt modelId="{65829760-3646-47AB-8345-E2EADA438E28}" type="sibTrans" cxnId="{E2CA5F60-66DC-4ED0-8F6A-EE4A010009B4}">
      <dgm:prSet/>
      <dgm:spPr/>
      <dgm:t>
        <a:bodyPr/>
        <a:lstStyle/>
        <a:p>
          <a:endParaRPr lang="en-GB"/>
        </a:p>
      </dgm:t>
    </dgm:pt>
    <dgm:pt modelId="{42803CEC-0D74-4D3C-83ED-B0CD8D6CADF7}">
      <dgm:prSet phldrT="[Text]" custT="1"/>
      <dgm:spPr/>
      <dgm:t>
        <a:bodyPr/>
        <a:lstStyle/>
        <a:p>
          <a:r>
            <a:rPr lang="en-US" sz="2000" b="1" i="0" dirty="0">
              <a:solidFill>
                <a:schemeClr val="tx1"/>
              </a:solidFill>
            </a:rPr>
            <a:t>Value luxury, refinement, and personalized experiences</a:t>
          </a:r>
          <a:endParaRPr lang="en-GB" sz="2000" b="1" dirty="0">
            <a:solidFill>
              <a:schemeClr val="tx1"/>
            </a:solidFill>
          </a:endParaRPr>
        </a:p>
      </dgm:t>
    </dgm:pt>
    <dgm:pt modelId="{19203CA6-54A5-4F2E-B572-295EA9CC17CC}" type="parTrans" cxnId="{4066BC3C-8C58-4D05-BDB6-BB2749A53D4F}">
      <dgm:prSet/>
      <dgm:spPr/>
      <dgm:t>
        <a:bodyPr/>
        <a:lstStyle/>
        <a:p>
          <a:endParaRPr lang="en-GB"/>
        </a:p>
      </dgm:t>
    </dgm:pt>
    <dgm:pt modelId="{3C518302-FA99-4C5D-B924-D1B220150805}" type="sibTrans" cxnId="{4066BC3C-8C58-4D05-BDB6-BB2749A53D4F}">
      <dgm:prSet/>
      <dgm:spPr/>
      <dgm:t>
        <a:bodyPr/>
        <a:lstStyle/>
        <a:p>
          <a:endParaRPr lang="en-GB"/>
        </a:p>
      </dgm:t>
    </dgm:pt>
    <dgm:pt modelId="{98415E00-CFC6-4689-B4C8-2AA884D551ED}">
      <dgm:prSet phldrT="[Text]" custT="1"/>
      <dgm:spPr/>
      <dgm:t>
        <a:bodyPr/>
        <a:lstStyle/>
        <a:p>
          <a:r>
            <a:rPr lang="en-US" sz="2000" b="1" i="0" dirty="0">
              <a:solidFill>
                <a:schemeClr val="tx1"/>
              </a:solidFill>
            </a:rPr>
            <a:t>Seek exclusive and tailored experiences, prioritize quality and excellence in hospitality</a:t>
          </a:r>
          <a:endParaRPr lang="en-GB" sz="2000" b="1" dirty="0">
            <a:solidFill>
              <a:schemeClr val="tx1"/>
            </a:solidFill>
          </a:endParaRPr>
        </a:p>
      </dgm:t>
    </dgm:pt>
    <dgm:pt modelId="{14750E0F-FDB4-4DD2-85FC-1092EE28F436}" type="parTrans" cxnId="{59344B8D-D1F6-4093-845F-5B5ABD6A4208}">
      <dgm:prSet/>
      <dgm:spPr/>
      <dgm:t>
        <a:bodyPr/>
        <a:lstStyle/>
        <a:p>
          <a:endParaRPr lang="en-GB"/>
        </a:p>
      </dgm:t>
    </dgm:pt>
    <dgm:pt modelId="{4D6A4EDE-486F-4051-8F49-44C122C54EF4}" type="sibTrans" cxnId="{59344B8D-D1F6-4093-845F-5B5ABD6A4208}">
      <dgm:prSet/>
      <dgm:spPr/>
      <dgm:t>
        <a:bodyPr/>
        <a:lstStyle/>
        <a:p>
          <a:endParaRPr lang="en-GB"/>
        </a:p>
      </dgm:t>
    </dgm:pt>
    <dgm:pt modelId="{A3FDB124-CB09-4498-A6B5-812B5F16214F}" type="pres">
      <dgm:prSet presAssocID="{2B11FC7B-63E9-49D6-84ED-98428A9AA47A}" presName="vert0" presStyleCnt="0">
        <dgm:presLayoutVars>
          <dgm:dir/>
          <dgm:animOne val="branch"/>
          <dgm:animLvl val="lvl"/>
        </dgm:presLayoutVars>
      </dgm:prSet>
      <dgm:spPr/>
    </dgm:pt>
    <dgm:pt modelId="{B80BB8FF-E1AB-4855-98AF-522CEA515C1A}" type="pres">
      <dgm:prSet presAssocID="{B9575E9D-FDA2-48DE-ABCF-B8F08177DA90}" presName="thickLine" presStyleLbl="alignNode1" presStyleIdx="0" presStyleCnt="1"/>
      <dgm:spPr/>
    </dgm:pt>
    <dgm:pt modelId="{27A498A5-0E51-4607-A89A-77C03F5AF916}" type="pres">
      <dgm:prSet presAssocID="{B9575E9D-FDA2-48DE-ABCF-B8F08177DA90}" presName="horz1" presStyleCnt="0"/>
      <dgm:spPr/>
    </dgm:pt>
    <dgm:pt modelId="{0959C5F6-9FB2-4371-808F-621E1C7319D7}" type="pres">
      <dgm:prSet presAssocID="{B9575E9D-FDA2-48DE-ABCF-B8F08177DA90}" presName="tx1" presStyleLbl="revTx" presStyleIdx="0" presStyleCnt="4"/>
      <dgm:spPr/>
    </dgm:pt>
    <dgm:pt modelId="{55812279-51D4-4AE2-853D-E54D154E8FB9}" type="pres">
      <dgm:prSet presAssocID="{B9575E9D-FDA2-48DE-ABCF-B8F08177DA90}" presName="vert1" presStyleCnt="0"/>
      <dgm:spPr/>
    </dgm:pt>
    <dgm:pt modelId="{B00F17D0-A18F-4CD1-9DDC-4098AE75A067}" type="pres">
      <dgm:prSet presAssocID="{9CD56777-B780-4CE4-9C8E-6E76200B4959}" presName="vertSpace2a" presStyleCnt="0"/>
      <dgm:spPr/>
    </dgm:pt>
    <dgm:pt modelId="{1E68CCCE-E20A-4258-AAB5-AD7201A3D697}" type="pres">
      <dgm:prSet presAssocID="{9CD56777-B780-4CE4-9C8E-6E76200B4959}" presName="horz2" presStyleCnt="0"/>
      <dgm:spPr/>
    </dgm:pt>
    <dgm:pt modelId="{E682549A-A75A-40C9-ADA3-D7CD67800D70}" type="pres">
      <dgm:prSet presAssocID="{9CD56777-B780-4CE4-9C8E-6E76200B4959}" presName="horzSpace2" presStyleCnt="0"/>
      <dgm:spPr/>
    </dgm:pt>
    <dgm:pt modelId="{B95E4D27-4B23-48BC-B524-9D99B58554B4}" type="pres">
      <dgm:prSet presAssocID="{9CD56777-B780-4CE4-9C8E-6E76200B4959}" presName="tx2" presStyleLbl="revTx" presStyleIdx="1" presStyleCnt="4"/>
      <dgm:spPr/>
    </dgm:pt>
    <dgm:pt modelId="{3B58A166-D940-4CBA-9468-1ADE1EA202B0}" type="pres">
      <dgm:prSet presAssocID="{9CD56777-B780-4CE4-9C8E-6E76200B4959}" presName="vert2" presStyleCnt="0"/>
      <dgm:spPr/>
    </dgm:pt>
    <dgm:pt modelId="{262FA5E4-D71C-4D56-87EB-02BA66B25A62}" type="pres">
      <dgm:prSet presAssocID="{9CD56777-B780-4CE4-9C8E-6E76200B4959}" presName="thinLine2b" presStyleLbl="callout" presStyleIdx="0" presStyleCnt="3"/>
      <dgm:spPr/>
    </dgm:pt>
    <dgm:pt modelId="{AF09FE05-D8F5-4429-BAD7-8E2199EB113E}" type="pres">
      <dgm:prSet presAssocID="{9CD56777-B780-4CE4-9C8E-6E76200B4959}" presName="vertSpace2b" presStyleCnt="0"/>
      <dgm:spPr/>
    </dgm:pt>
    <dgm:pt modelId="{3A6AC97D-B291-46D1-82F8-99429EC5C1B4}" type="pres">
      <dgm:prSet presAssocID="{42803CEC-0D74-4D3C-83ED-B0CD8D6CADF7}" presName="horz2" presStyleCnt="0"/>
      <dgm:spPr/>
    </dgm:pt>
    <dgm:pt modelId="{D6F793CF-1D99-4778-BD6D-E71A7468E2C9}" type="pres">
      <dgm:prSet presAssocID="{42803CEC-0D74-4D3C-83ED-B0CD8D6CADF7}" presName="horzSpace2" presStyleCnt="0"/>
      <dgm:spPr/>
    </dgm:pt>
    <dgm:pt modelId="{8A6286B7-54C1-4528-9F56-2C612C42E6F0}" type="pres">
      <dgm:prSet presAssocID="{42803CEC-0D74-4D3C-83ED-B0CD8D6CADF7}" presName="tx2" presStyleLbl="revTx" presStyleIdx="2" presStyleCnt="4"/>
      <dgm:spPr/>
    </dgm:pt>
    <dgm:pt modelId="{F9D2C9B8-CA69-458F-8054-E8E9EF24F89C}" type="pres">
      <dgm:prSet presAssocID="{42803CEC-0D74-4D3C-83ED-B0CD8D6CADF7}" presName="vert2" presStyleCnt="0"/>
      <dgm:spPr/>
    </dgm:pt>
    <dgm:pt modelId="{669DC063-A0DE-4B88-8D5C-03EBF1D9E146}" type="pres">
      <dgm:prSet presAssocID="{42803CEC-0D74-4D3C-83ED-B0CD8D6CADF7}" presName="thinLine2b" presStyleLbl="callout" presStyleIdx="1" presStyleCnt="3"/>
      <dgm:spPr/>
    </dgm:pt>
    <dgm:pt modelId="{E45C6B87-E053-4CBA-BC5E-40FCA4B6BC3B}" type="pres">
      <dgm:prSet presAssocID="{42803CEC-0D74-4D3C-83ED-B0CD8D6CADF7}" presName="vertSpace2b" presStyleCnt="0"/>
      <dgm:spPr/>
    </dgm:pt>
    <dgm:pt modelId="{5D9B75BC-CF0D-4922-B039-63D736F7AC05}" type="pres">
      <dgm:prSet presAssocID="{98415E00-CFC6-4689-B4C8-2AA884D551ED}" presName="horz2" presStyleCnt="0"/>
      <dgm:spPr/>
    </dgm:pt>
    <dgm:pt modelId="{024F0C77-5843-4A7A-9C84-0D3A215C50E1}" type="pres">
      <dgm:prSet presAssocID="{98415E00-CFC6-4689-B4C8-2AA884D551ED}" presName="horzSpace2" presStyleCnt="0"/>
      <dgm:spPr/>
    </dgm:pt>
    <dgm:pt modelId="{6498319F-69FE-4322-AC3C-BBE439CDC470}" type="pres">
      <dgm:prSet presAssocID="{98415E00-CFC6-4689-B4C8-2AA884D551ED}" presName="tx2" presStyleLbl="revTx" presStyleIdx="3" presStyleCnt="4"/>
      <dgm:spPr/>
    </dgm:pt>
    <dgm:pt modelId="{26811E18-7FDD-4639-8639-DD52F1621416}" type="pres">
      <dgm:prSet presAssocID="{98415E00-CFC6-4689-B4C8-2AA884D551ED}" presName="vert2" presStyleCnt="0"/>
      <dgm:spPr/>
    </dgm:pt>
    <dgm:pt modelId="{EA1370F1-0515-4F3F-A7FF-4600550F0C5C}" type="pres">
      <dgm:prSet presAssocID="{98415E00-CFC6-4689-B4C8-2AA884D551ED}" presName="thinLine2b" presStyleLbl="callout" presStyleIdx="2" presStyleCnt="3"/>
      <dgm:spPr/>
    </dgm:pt>
    <dgm:pt modelId="{93FA400D-89C0-4FFC-B80A-97E9BC3CF376}" type="pres">
      <dgm:prSet presAssocID="{98415E00-CFC6-4689-B4C8-2AA884D551ED}" presName="vertSpace2b" presStyleCnt="0"/>
      <dgm:spPr/>
    </dgm:pt>
  </dgm:ptLst>
  <dgm:cxnLst>
    <dgm:cxn modelId="{FD60822E-7717-492F-BBFD-536B2466B91A}" srcId="{2B11FC7B-63E9-49D6-84ED-98428A9AA47A}" destId="{B9575E9D-FDA2-48DE-ABCF-B8F08177DA90}" srcOrd="0" destOrd="0" parTransId="{48DF78C5-43C0-4CCA-8D1A-BC005443277B}" sibTransId="{D4AED5AD-7BE6-49D4-9B87-EDF06C5DD691}"/>
    <dgm:cxn modelId="{4066BC3C-8C58-4D05-BDB6-BB2749A53D4F}" srcId="{B9575E9D-FDA2-48DE-ABCF-B8F08177DA90}" destId="{42803CEC-0D74-4D3C-83ED-B0CD8D6CADF7}" srcOrd="1" destOrd="0" parTransId="{19203CA6-54A5-4F2E-B572-295EA9CC17CC}" sibTransId="{3C518302-FA99-4C5D-B924-D1B220150805}"/>
    <dgm:cxn modelId="{E2CA5F60-66DC-4ED0-8F6A-EE4A010009B4}" srcId="{B9575E9D-FDA2-48DE-ABCF-B8F08177DA90}" destId="{9CD56777-B780-4CE4-9C8E-6E76200B4959}" srcOrd="0" destOrd="0" parTransId="{9CD042C8-9482-4DF0-8808-7F52191D2B49}" sibTransId="{65829760-3646-47AB-8345-E2EADA438E28}"/>
    <dgm:cxn modelId="{BA612C67-0006-457A-BD0B-F81CAB03FB60}" type="presOf" srcId="{9CD56777-B780-4CE4-9C8E-6E76200B4959}" destId="{B95E4D27-4B23-48BC-B524-9D99B58554B4}" srcOrd="0" destOrd="0" presId="urn:microsoft.com/office/officeart/2008/layout/LinedList"/>
    <dgm:cxn modelId="{876B3974-4AFC-4CD2-8D21-5DFAD2B71AAF}" type="presOf" srcId="{B9575E9D-FDA2-48DE-ABCF-B8F08177DA90}" destId="{0959C5F6-9FB2-4371-808F-621E1C7319D7}" srcOrd="0" destOrd="0" presId="urn:microsoft.com/office/officeart/2008/layout/LinedList"/>
    <dgm:cxn modelId="{59344B8D-D1F6-4093-845F-5B5ABD6A4208}" srcId="{B9575E9D-FDA2-48DE-ABCF-B8F08177DA90}" destId="{98415E00-CFC6-4689-B4C8-2AA884D551ED}" srcOrd="2" destOrd="0" parTransId="{14750E0F-FDB4-4DD2-85FC-1092EE28F436}" sibTransId="{4D6A4EDE-486F-4051-8F49-44C122C54EF4}"/>
    <dgm:cxn modelId="{720E96A2-D280-4329-80FE-2EA134FB4F3E}" type="presOf" srcId="{42803CEC-0D74-4D3C-83ED-B0CD8D6CADF7}" destId="{8A6286B7-54C1-4528-9F56-2C612C42E6F0}" srcOrd="0" destOrd="0" presId="urn:microsoft.com/office/officeart/2008/layout/LinedList"/>
    <dgm:cxn modelId="{173FE6AA-5BB0-4800-86F1-F4D69BF8A45F}" type="presOf" srcId="{2B11FC7B-63E9-49D6-84ED-98428A9AA47A}" destId="{A3FDB124-CB09-4498-A6B5-812B5F16214F}" srcOrd="0" destOrd="0" presId="urn:microsoft.com/office/officeart/2008/layout/LinedList"/>
    <dgm:cxn modelId="{B218C9D7-C04A-4B19-9C08-303E66C400FB}" type="presOf" srcId="{98415E00-CFC6-4689-B4C8-2AA884D551ED}" destId="{6498319F-69FE-4322-AC3C-BBE439CDC470}" srcOrd="0" destOrd="0" presId="urn:microsoft.com/office/officeart/2008/layout/LinedList"/>
    <dgm:cxn modelId="{59E2483B-58E2-4E7C-B829-B8368D83FE56}" type="presParOf" srcId="{A3FDB124-CB09-4498-A6B5-812B5F16214F}" destId="{B80BB8FF-E1AB-4855-98AF-522CEA515C1A}" srcOrd="0" destOrd="0" presId="urn:microsoft.com/office/officeart/2008/layout/LinedList"/>
    <dgm:cxn modelId="{671EE77F-2089-4983-BAF7-59E14F27274C}" type="presParOf" srcId="{A3FDB124-CB09-4498-A6B5-812B5F16214F}" destId="{27A498A5-0E51-4607-A89A-77C03F5AF916}" srcOrd="1" destOrd="0" presId="urn:microsoft.com/office/officeart/2008/layout/LinedList"/>
    <dgm:cxn modelId="{C8038CF6-17BF-4DE1-92D4-B62DF3F5F549}" type="presParOf" srcId="{27A498A5-0E51-4607-A89A-77C03F5AF916}" destId="{0959C5F6-9FB2-4371-808F-621E1C7319D7}" srcOrd="0" destOrd="0" presId="urn:microsoft.com/office/officeart/2008/layout/LinedList"/>
    <dgm:cxn modelId="{3855C68E-D65E-443A-8C7A-603D9626DF4E}" type="presParOf" srcId="{27A498A5-0E51-4607-A89A-77C03F5AF916}" destId="{55812279-51D4-4AE2-853D-E54D154E8FB9}" srcOrd="1" destOrd="0" presId="urn:microsoft.com/office/officeart/2008/layout/LinedList"/>
    <dgm:cxn modelId="{A3F4C614-02A8-4C71-A447-4A3819E13137}" type="presParOf" srcId="{55812279-51D4-4AE2-853D-E54D154E8FB9}" destId="{B00F17D0-A18F-4CD1-9DDC-4098AE75A067}" srcOrd="0" destOrd="0" presId="urn:microsoft.com/office/officeart/2008/layout/LinedList"/>
    <dgm:cxn modelId="{EB852B4E-E3C2-4AFC-9496-7B956494115A}" type="presParOf" srcId="{55812279-51D4-4AE2-853D-E54D154E8FB9}" destId="{1E68CCCE-E20A-4258-AAB5-AD7201A3D697}" srcOrd="1" destOrd="0" presId="urn:microsoft.com/office/officeart/2008/layout/LinedList"/>
    <dgm:cxn modelId="{B956D9E5-54C6-48A2-B5D4-764FD528767F}" type="presParOf" srcId="{1E68CCCE-E20A-4258-AAB5-AD7201A3D697}" destId="{E682549A-A75A-40C9-ADA3-D7CD67800D70}" srcOrd="0" destOrd="0" presId="urn:microsoft.com/office/officeart/2008/layout/LinedList"/>
    <dgm:cxn modelId="{1E7A33B6-301D-43E6-8BD4-12A1B6250C2B}" type="presParOf" srcId="{1E68CCCE-E20A-4258-AAB5-AD7201A3D697}" destId="{B95E4D27-4B23-48BC-B524-9D99B58554B4}" srcOrd="1" destOrd="0" presId="urn:microsoft.com/office/officeart/2008/layout/LinedList"/>
    <dgm:cxn modelId="{28AC37D2-403A-4B02-933F-23C5965C0C78}" type="presParOf" srcId="{1E68CCCE-E20A-4258-AAB5-AD7201A3D697}" destId="{3B58A166-D940-4CBA-9468-1ADE1EA202B0}" srcOrd="2" destOrd="0" presId="urn:microsoft.com/office/officeart/2008/layout/LinedList"/>
    <dgm:cxn modelId="{FDC549D2-5CB6-403E-ACBF-59A10CF73EB3}" type="presParOf" srcId="{55812279-51D4-4AE2-853D-E54D154E8FB9}" destId="{262FA5E4-D71C-4D56-87EB-02BA66B25A62}" srcOrd="2" destOrd="0" presId="urn:microsoft.com/office/officeart/2008/layout/LinedList"/>
    <dgm:cxn modelId="{3F9E9EC3-0A0A-41E2-8B49-7D16C3D9161C}" type="presParOf" srcId="{55812279-51D4-4AE2-853D-E54D154E8FB9}" destId="{AF09FE05-D8F5-4429-BAD7-8E2199EB113E}" srcOrd="3" destOrd="0" presId="urn:microsoft.com/office/officeart/2008/layout/LinedList"/>
    <dgm:cxn modelId="{833AF4AE-324C-4BDB-B988-7C0F31D7BE6E}" type="presParOf" srcId="{55812279-51D4-4AE2-853D-E54D154E8FB9}" destId="{3A6AC97D-B291-46D1-82F8-99429EC5C1B4}" srcOrd="4" destOrd="0" presId="urn:microsoft.com/office/officeart/2008/layout/LinedList"/>
    <dgm:cxn modelId="{85DC523B-2E49-4F9E-967D-D4FDD1A0B2D7}" type="presParOf" srcId="{3A6AC97D-B291-46D1-82F8-99429EC5C1B4}" destId="{D6F793CF-1D99-4778-BD6D-E71A7468E2C9}" srcOrd="0" destOrd="0" presId="urn:microsoft.com/office/officeart/2008/layout/LinedList"/>
    <dgm:cxn modelId="{0FD2883C-7B32-4F2E-9604-CCB1C7308BE1}" type="presParOf" srcId="{3A6AC97D-B291-46D1-82F8-99429EC5C1B4}" destId="{8A6286B7-54C1-4528-9F56-2C612C42E6F0}" srcOrd="1" destOrd="0" presId="urn:microsoft.com/office/officeart/2008/layout/LinedList"/>
    <dgm:cxn modelId="{1A924571-65A3-4B10-80AC-F0800CD7E8A6}" type="presParOf" srcId="{3A6AC97D-B291-46D1-82F8-99429EC5C1B4}" destId="{F9D2C9B8-CA69-458F-8054-E8E9EF24F89C}" srcOrd="2" destOrd="0" presId="urn:microsoft.com/office/officeart/2008/layout/LinedList"/>
    <dgm:cxn modelId="{0A151D97-C8F9-47A1-93BE-7B545B2F8C5C}" type="presParOf" srcId="{55812279-51D4-4AE2-853D-E54D154E8FB9}" destId="{669DC063-A0DE-4B88-8D5C-03EBF1D9E146}" srcOrd="5" destOrd="0" presId="urn:microsoft.com/office/officeart/2008/layout/LinedList"/>
    <dgm:cxn modelId="{33F83B19-60E7-40DE-BD8E-69C9AD70A39A}" type="presParOf" srcId="{55812279-51D4-4AE2-853D-E54D154E8FB9}" destId="{E45C6B87-E053-4CBA-BC5E-40FCA4B6BC3B}" srcOrd="6" destOrd="0" presId="urn:microsoft.com/office/officeart/2008/layout/LinedList"/>
    <dgm:cxn modelId="{11DAE83D-B740-4B98-BBBA-E77174FC6E66}" type="presParOf" srcId="{55812279-51D4-4AE2-853D-E54D154E8FB9}" destId="{5D9B75BC-CF0D-4922-B039-63D736F7AC05}" srcOrd="7" destOrd="0" presId="urn:microsoft.com/office/officeart/2008/layout/LinedList"/>
    <dgm:cxn modelId="{FBBF2C55-7598-4783-87B3-7419F246E8BC}" type="presParOf" srcId="{5D9B75BC-CF0D-4922-B039-63D736F7AC05}" destId="{024F0C77-5843-4A7A-9C84-0D3A215C50E1}" srcOrd="0" destOrd="0" presId="urn:microsoft.com/office/officeart/2008/layout/LinedList"/>
    <dgm:cxn modelId="{A5D87915-B6E7-4FC5-B2F7-90E88E650BAC}" type="presParOf" srcId="{5D9B75BC-CF0D-4922-B039-63D736F7AC05}" destId="{6498319F-69FE-4322-AC3C-BBE439CDC470}" srcOrd="1" destOrd="0" presId="urn:microsoft.com/office/officeart/2008/layout/LinedList"/>
    <dgm:cxn modelId="{05E0D5A3-8576-48CD-81A6-97D105F245A2}" type="presParOf" srcId="{5D9B75BC-CF0D-4922-B039-63D736F7AC05}" destId="{26811E18-7FDD-4639-8639-DD52F1621416}" srcOrd="2" destOrd="0" presId="urn:microsoft.com/office/officeart/2008/layout/LinedList"/>
    <dgm:cxn modelId="{5859E883-C83F-4C75-838F-44DFB61939BE}" type="presParOf" srcId="{55812279-51D4-4AE2-853D-E54D154E8FB9}" destId="{EA1370F1-0515-4F3F-A7FF-4600550F0C5C}" srcOrd="8" destOrd="0" presId="urn:microsoft.com/office/officeart/2008/layout/LinedList"/>
    <dgm:cxn modelId="{F9315A83-5167-41B1-BB1D-A8DD704D123F}" type="presParOf" srcId="{55812279-51D4-4AE2-853D-E54D154E8FB9}" destId="{93FA400D-89C0-4FFC-B80A-97E9BC3CF376}" srcOrd="9" destOrd="0" presId="urn:microsoft.com/office/officeart/2008/layout/LinedLis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D8ABE19-8555-4F6E-AD40-F60F095B49B3}" type="doc">
      <dgm:prSet loTypeId="urn:microsoft.com/office/officeart/2005/8/layout/list1" loCatId="list" qsTypeId="urn:microsoft.com/office/officeart/2005/8/quickstyle/simple1" qsCatId="simple" csTypeId="urn:microsoft.com/office/officeart/2005/8/colors/colorful1" csCatId="colorful" phldr="1"/>
      <dgm:spPr/>
      <dgm:t>
        <a:bodyPr/>
        <a:lstStyle/>
        <a:p>
          <a:endParaRPr lang="en-GB"/>
        </a:p>
      </dgm:t>
    </dgm:pt>
    <dgm:pt modelId="{4A49D6D1-E201-4477-9371-BF1435A063DE}">
      <dgm:prSet phldrT="[Text]"/>
      <dgm:spPr/>
      <dgm:t>
        <a:bodyPr/>
        <a:lstStyle/>
        <a:p>
          <a:r>
            <a:rPr lang="en-GB" b="0" i="0" dirty="0">
              <a:latin typeface="Abadi" panose="020B0604020104020204" pitchFamily="34" charset="0"/>
            </a:rPr>
            <a:t>Afternoon Tea Ceremony</a:t>
          </a:r>
          <a:endParaRPr lang="en-GB" dirty="0">
            <a:latin typeface="Abadi" panose="020B0604020104020204" pitchFamily="34" charset="0"/>
          </a:endParaRPr>
        </a:p>
      </dgm:t>
    </dgm:pt>
    <dgm:pt modelId="{E75F8181-FA5F-4EDA-9F09-D459C7C8579E}" type="parTrans" cxnId="{DF61F678-E9F4-4850-88AE-EE673A6504D4}">
      <dgm:prSet/>
      <dgm:spPr/>
      <dgm:t>
        <a:bodyPr/>
        <a:lstStyle/>
        <a:p>
          <a:endParaRPr lang="en-GB"/>
        </a:p>
      </dgm:t>
    </dgm:pt>
    <dgm:pt modelId="{C2CE5F83-6FE9-4677-8D11-8492EF402D72}" type="sibTrans" cxnId="{DF61F678-E9F4-4850-88AE-EE673A6504D4}">
      <dgm:prSet/>
      <dgm:spPr/>
      <dgm:t>
        <a:bodyPr/>
        <a:lstStyle/>
        <a:p>
          <a:endParaRPr lang="en-GB"/>
        </a:p>
      </dgm:t>
    </dgm:pt>
    <dgm:pt modelId="{F87E9397-172F-4DFB-BC95-0075EA5F430E}">
      <dgm:prSet phldrT="[Text]"/>
      <dgm:spPr/>
      <dgm:t>
        <a:bodyPr/>
        <a:lstStyle/>
        <a:p>
          <a:r>
            <a:rPr lang="en-GB" b="0" i="0" dirty="0">
              <a:latin typeface="Abadi" panose="020B0604020104020204" pitchFamily="34" charset="0"/>
            </a:rPr>
            <a:t>Champagne Sabring Ritual</a:t>
          </a:r>
          <a:endParaRPr lang="en-GB" dirty="0">
            <a:latin typeface="Abadi" panose="020B0604020104020204" pitchFamily="34" charset="0"/>
          </a:endParaRPr>
        </a:p>
      </dgm:t>
    </dgm:pt>
    <dgm:pt modelId="{DB18E797-C808-4845-849D-E06F9D2338DB}" type="parTrans" cxnId="{A9D24708-11AC-4332-9F3D-94DE56FFF139}">
      <dgm:prSet/>
      <dgm:spPr/>
      <dgm:t>
        <a:bodyPr/>
        <a:lstStyle/>
        <a:p>
          <a:endParaRPr lang="en-GB"/>
        </a:p>
      </dgm:t>
    </dgm:pt>
    <dgm:pt modelId="{FBB33AC1-1C33-45D9-A28F-B03ADF627269}" type="sibTrans" cxnId="{A9D24708-11AC-4332-9F3D-94DE56FFF139}">
      <dgm:prSet/>
      <dgm:spPr/>
      <dgm:t>
        <a:bodyPr/>
        <a:lstStyle/>
        <a:p>
          <a:endParaRPr lang="en-GB"/>
        </a:p>
      </dgm:t>
    </dgm:pt>
    <dgm:pt modelId="{769E3636-4137-4160-9359-847B115FA86A}">
      <dgm:prSet phldrT="[Text]"/>
      <dgm:spPr/>
      <dgm:t>
        <a:bodyPr/>
        <a:lstStyle/>
        <a:p>
          <a:r>
            <a:rPr lang="en-GB" b="0" i="0" dirty="0">
              <a:latin typeface="Abadi" panose="020B0604020104020204" pitchFamily="34" charset="0"/>
            </a:rPr>
            <a:t>Bespoke Experiences</a:t>
          </a:r>
          <a:endParaRPr lang="en-GB" dirty="0">
            <a:latin typeface="Abadi" panose="020B0604020104020204" pitchFamily="34" charset="0"/>
          </a:endParaRPr>
        </a:p>
      </dgm:t>
    </dgm:pt>
    <dgm:pt modelId="{DBFE676F-E3EA-4C73-992C-2B860BF08C68}" type="parTrans" cxnId="{23886548-D31B-41A0-AB1A-DA0603F73FE9}">
      <dgm:prSet/>
      <dgm:spPr/>
      <dgm:t>
        <a:bodyPr/>
        <a:lstStyle/>
        <a:p>
          <a:endParaRPr lang="en-GB"/>
        </a:p>
      </dgm:t>
    </dgm:pt>
    <dgm:pt modelId="{490D626E-483D-4E15-9554-E1FFE9EB35FF}" type="sibTrans" cxnId="{23886548-D31B-41A0-AB1A-DA0603F73FE9}">
      <dgm:prSet/>
      <dgm:spPr/>
      <dgm:t>
        <a:bodyPr/>
        <a:lstStyle/>
        <a:p>
          <a:endParaRPr lang="en-GB"/>
        </a:p>
      </dgm:t>
    </dgm:pt>
    <dgm:pt modelId="{A7871018-1609-4FF3-BE8D-D00A73142114}" type="pres">
      <dgm:prSet presAssocID="{FD8ABE19-8555-4F6E-AD40-F60F095B49B3}" presName="linear" presStyleCnt="0">
        <dgm:presLayoutVars>
          <dgm:dir/>
          <dgm:animLvl val="lvl"/>
          <dgm:resizeHandles val="exact"/>
        </dgm:presLayoutVars>
      </dgm:prSet>
      <dgm:spPr/>
    </dgm:pt>
    <dgm:pt modelId="{7B4D6736-F56A-4652-BF0B-52CA6929291A}" type="pres">
      <dgm:prSet presAssocID="{4A49D6D1-E201-4477-9371-BF1435A063DE}" presName="parentLin" presStyleCnt="0"/>
      <dgm:spPr/>
    </dgm:pt>
    <dgm:pt modelId="{3EDDE7C9-C3AC-4C7B-976B-B3C5DE3FB33E}" type="pres">
      <dgm:prSet presAssocID="{4A49D6D1-E201-4477-9371-BF1435A063DE}" presName="parentLeftMargin" presStyleLbl="node1" presStyleIdx="0" presStyleCnt="3"/>
      <dgm:spPr/>
    </dgm:pt>
    <dgm:pt modelId="{76EE43B1-934D-4442-BDA4-7AE5AB1D2807}" type="pres">
      <dgm:prSet presAssocID="{4A49D6D1-E201-4477-9371-BF1435A063DE}" presName="parentText" presStyleLbl="node1" presStyleIdx="0" presStyleCnt="3">
        <dgm:presLayoutVars>
          <dgm:chMax val="0"/>
          <dgm:bulletEnabled val="1"/>
        </dgm:presLayoutVars>
      </dgm:prSet>
      <dgm:spPr/>
    </dgm:pt>
    <dgm:pt modelId="{82DEC9B9-DBA6-4E1A-9DDA-A61D7A047321}" type="pres">
      <dgm:prSet presAssocID="{4A49D6D1-E201-4477-9371-BF1435A063DE}" presName="negativeSpace" presStyleCnt="0"/>
      <dgm:spPr/>
    </dgm:pt>
    <dgm:pt modelId="{22260D99-7883-44B0-8D4B-A599FC8BA2D8}" type="pres">
      <dgm:prSet presAssocID="{4A49D6D1-E201-4477-9371-BF1435A063DE}" presName="childText" presStyleLbl="conFgAcc1" presStyleIdx="0" presStyleCnt="3">
        <dgm:presLayoutVars>
          <dgm:bulletEnabled val="1"/>
        </dgm:presLayoutVars>
      </dgm:prSet>
      <dgm:spPr/>
    </dgm:pt>
    <dgm:pt modelId="{77C4DAB9-8254-4D14-B54D-5A7909A37E2D}" type="pres">
      <dgm:prSet presAssocID="{C2CE5F83-6FE9-4677-8D11-8492EF402D72}" presName="spaceBetweenRectangles" presStyleCnt="0"/>
      <dgm:spPr/>
    </dgm:pt>
    <dgm:pt modelId="{A749554A-429F-426B-9BA9-C6636F645CCD}" type="pres">
      <dgm:prSet presAssocID="{F87E9397-172F-4DFB-BC95-0075EA5F430E}" presName="parentLin" presStyleCnt="0"/>
      <dgm:spPr/>
    </dgm:pt>
    <dgm:pt modelId="{B5A7EFE5-EAC5-4F10-B6EF-9A5E808E9D33}" type="pres">
      <dgm:prSet presAssocID="{F87E9397-172F-4DFB-BC95-0075EA5F430E}" presName="parentLeftMargin" presStyleLbl="node1" presStyleIdx="0" presStyleCnt="3"/>
      <dgm:spPr/>
    </dgm:pt>
    <dgm:pt modelId="{970CA812-B0DB-4D58-8AD9-09060633293E}" type="pres">
      <dgm:prSet presAssocID="{F87E9397-172F-4DFB-BC95-0075EA5F430E}" presName="parentText" presStyleLbl="node1" presStyleIdx="1" presStyleCnt="3">
        <dgm:presLayoutVars>
          <dgm:chMax val="0"/>
          <dgm:bulletEnabled val="1"/>
        </dgm:presLayoutVars>
      </dgm:prSet>
      <dgm:spPr/>
    </dgm:pt>
    <dgm:pt modelId="{DBCC6627-9404-4B70-9534-372C1FBBD4A4}" type="pres">
      <dgm:prSet presAssocID="{F87E9397-172F-4DFB-BC95-0075EA5F430E}" presName="negativeSpace" presStyleCnt="0"/>
      <dgm:spPr/>
    </dgm:pt>
    <dgm:pt modelId="{C7B1082D-6C5D-4EAB-9A95-756CEAE10B9C}" type="pres">
      <dgm:prSet presAssocID="{F87E9397-172F-4DFB-BC95-0075EA5F430E}" presName="childText" presStyleLbl="conFgAcc1" presStyleIdx="1" presStyleCnt="3">
        <dgm:presLayoutVars>
          <dgm:bulletEnabled val="1"/>
        </dgm:presLayoutVars>
      </dgm:prSet>
      <dgm:spPr/>
    </dgm:pt>
    <dgm:pt modelId="{AF83EAA8-565B-4ED7-9905-5B1788E9DB77}" type="pres">
      <dgm:prSet presAssocID="{FBB33AC1-1C33-45D9-A28F-B03ADF627269}" presName="spaceBetweenRectangles" presStyleCnt="0"/>
      <dgm:spPr/>
    </dgm:pt>
    <dgm:pt modelId="{15AF607D-F562-4C4D-B895-B5B3B8BE84C8}" type="pres">
      <dgm:prSet presAssocID="{769E3636-4137-4160-9359-847B115FA86A}" presName="parentLin" presStyleCnt="0"/>
      <dgm:spPr/>
    </dgm:pt>
    <dgm:pt modelId="{FDD54D55-B9FF-4E7B-AF09-0AD8E2799372}" type="pres">
      <dgm:prSet presAssocID="{769E3636-4137-4160-9359-847B115FA86A}" presName="parentLeftMargin" presStyleLbl="node1" presStyleIdx="1" presStyleCnt="3"/>
      <dgm:spPr/>
    </dgm:pt>
    <dgm:pt modelId="{33F5FF53-3A4D-45E6-9D59-B0A77F21682E}" type="pres">
      <dgm:prSet presAssocID="{769E3636-4137-4160-9359-847B115FA86A}" presName="parentText" presStyleLbl="node1" presStyleIdx="2" presStyleCnt="3">
        <dgm:presLayoutVars>
          <dgm:chMax val="0"/>
          <dgm:bulletEnabled val="1"/>
        </dgm:presLayoutVars>
      </dgm:prSet>
      <dgm:spPr/>
    </dgm:pt>
    <dgm:pt modelId="{35BC5477-77AC-4A3E-9C0D-182FE95EE939}" type="pres">
      <dgm:prSet presAssocID="{769E3636-4137-4160-9359-847B115FA86A}" presName="negativeSpace" presStyleCnt="0"/>
      <dgm:spPr/>
    </dgm:pt>
    <dgm:pt modelId="{D623F20D-A119-4814-861E-4D358C9A2EB0}" type="pres">
      <dgm:prSet presAssocID="{769E3636-4137-4160-9359-847B115FA86A}" presName="childText" presStyleLbl="conFgAcc1" presStyleIdx="2" presStyleCnt="3">
        <dgm:presLayoutVars>
          <dgm:bulletEnabled val="1"/>
        </dgm:presLayoutVars>
      </dgm:prSet>
      <dgm:spPr/>
    </dgm:pt>
  </dgm:ptLst>
  <dgm:cxnLst>
    <dgm:cxn modelId="{A9D24708-11AC-4332-9F3D-94DE56FFF139}" srcId="{FD8ABE19-8555-4F6E-AD40-F60F095B49B3}" destId="{F87E9397-172F-4DFB-BC95-0075EA5F430E}" srcOrd="1" destOrd="0" parTransId="{DB18E797-C808-4845-849D-E06F9D2338DB}" sibTransId="{FBB33AC1-1C33-45D9-A28F-B03ADF627269}"/>
    <dgm:cxn modelId="{35192325-402D-4CBF-A000-E5D1E94FCDCF}" type="presOf" srcId="{4A49D6D1-E201-4477-9371-BF1435A063DE}" destId="{76EE43B1-934D-4442-BDA4-7AE5AB1D2807}" srcOrd="1" destOrd="0" presId="urn:microsoft.com/office/officeart/2005/8/layout/list1"/>
    <dgm:cxn modelId="{8F274B33-A5A6-4A8B-B571-FB392E8AC8EC}" type="presOf" srcId="{769E3636-4137-4160-9359-847B115FA86A}" destId="{FDD54D55-B9FF-4E7B-AF09-0AD8E2799372}" srcOrd="0" destOrd="0" presId="urn:microsoft.com/office/officeart/2005/8/layout/list1"/>
    <dgm:cxn modelId="{96E49E5C-CA0B-4709-BC36-989CBEE3403B}" type="presOf" srcId="{4A49D6D1-E201-4477-9371-BF1435A063DE}" destId="{3EDDE7C9-C3AC-4C7B-976B-B3C5DE3FB33E}" srcOrd="0" destOrd="0" presId="urn:microsoft.com/office/officeart/2005/8/layout/list1"/>
    <dgm:cxn modelId="{23886548-D31B-41A0-AB1A-DA0603F73FE9}" srcId="{FD8ABE19-8555-4F6E-AD40-F60F095B49B3}" destId="{769E3636-4137-4160-9359-847B115FA86A}" srcOrd="2" destOrd="0" parTransId="{DBFE676F-E3EA-4C73-992C-2B860BF08C68}" sibTransId="{490D626E-483D-4E15-9554-E1FFE9EB35FF}"/>
    <dgm:cxn modelId="{1F19366B-618E-46E6-BCB8-8EC7357E84DD}" type="presOf" srcId="{FD8ABE19-8555-4F6E-AD40-F60F095B49B3}" destId="{A7871018-1609-4FF3-BE8D-D00A73142114}" srcOrd="0" destOrd="0" presId="urn:microsoft.com/office/officeart/2005/8/layout/list1"/>
    <dgm:cxn modelId="{A5D7F44F-A5DE-422F-8F04-274E4E9AA816}" type="presOf" srcId="{F87E9397-172F-4DFB-BC95-0075EA5F430E}" destId="{B5A7EFE5-EAC5-4F10-B6EF-9A5E808E9D33}" srcOrd="0" destOrd="0" presId="urn:microsoft.com/office/officeart/2005/8/layout/list1"/>
    <dgm:cxn modelId="{31A57655-59E1-457D-999C-B8FFAEC45D2A}" type="presOf" srcId="{F87E9397-172F-4DFB-BC95-0075EA5F430E}" destId="{970CA812-B0DB-4D58-8AD9-09060633293E}" srcOrd="1" destOrd="0" presId="urn:microsoft.com/office/officeart/2005/8/layout/list1"/>
    <dgm:cxn modelId="{DF61F678-E9F4-4850-88AE-EE673A6504D4}" srcId="{FD8ABE19-8555-4F6E-AD40-F60F095B49B3}" destId="{4A49D6D1-E201-4477-9371-BF1435A063DE}" srcOrd="0" destOrd="0" parTransId="{E75F8181-FA5F-4EDA-9F09-D459C7C8579E}" sibTransId="{C2CE5F83-6FE9-4677-8D11-8492EF402D72}"/>
    <dgm:cxn modelId="{511E89F2-78BA-4C44-AACE-30404D34F1C7}" type="presOf" srcId="{769E3636-4137-4160-9359-847B115FA86A}" destId="{33F5FF53-3A4D-45E6-9D59-B0A77F21682E}" srcOrd="1" destOrd="0" presId="urn:microsoft.com/office/officeart/2005/8/layout/list1"/>
    <dgm:cxn modelId="{87500731-2B25-4C6A-BAC1-32FB72A285F3}" type="presParOf" srcId="{A7871018-1609-4FF3-BE8D-D00A73142114}" destId="{7B4D6736-F56A-4652-BF0B-52CA6929291A}" srcOrd="0" destOrd="0" presId="urn:microsoft.com/office/officeart/2005/8/layout/list1"/>
    <dgm:cxn modelId="{3FB8651C-8A0E-4764-84FA-1BBCB12F22C6}" type="presParOf" srcId="{7B4D6736-F56A-4652-BF0B-52CA6929291A}" destId="{3EDDE7C9-C3AC-4C7B-976B-B3C5DE3FB33E}" srcOrd="0" destOrd="0" presId="urn:microsoft.com/office/officeart/2005/8/layout/list1"/>
    <dgm:cxn modelId="{42E317F9-1B97-4C8A-9185-216E5963FCFC}" type="presParOf" srcId="{7B4D6736-F56A-4652-BF0B-52CA6929291A}" destId="{76EE43B1-934D-4442-BDA4-7AE5AB1D2807}" srcOrd="1" destOrd="0" presId="urn:microsoft.com/office/officeart/2005/8/layout/list1"/>
    <dgm:cxn modelId="{469498DA-75C9-48CA-9E5A-D33F39074DC6}" type="presParOf" srcId="{A7871018-1609-4FF3-BE8D-D00A73142114}" destId="{82DEC9B9-DBA6-4E1A-9DDA-A61D7A047321}" srcOrd="1" destOrd="0" presId="urn:microsoft.com/office/officeart/2005/8/layout/list1"/>
    <dgm:cxn modelId="{5AAC10F2-6606-48B8-804E-E3FD8CF850F3}" type="presParOf" srcId="{A7871018-1609-4FF3-BE8D-D00A73142114}" destId="{22260D99-7883-44B0-8D4B-A599FC8BA2D8}" srcOrd="2" destOrd="0" presId="urn:microsoft.com/office/officeart/2005/8/layout/list1"/>
    <dgm:cxn modelId="{6F0B233B-CC18-4468-81F7-F43458123980}" type="presParOf" srcId="{A7871018-1609-4FF3-BE8D-D00A73142114}" destId="{77C4DAB9-8254-4D14-B54D-5A7909A37E2D}" srcOrd="3" destOrd="0" presId="urn:microsoft.com/office/officeart/2005/8/layout/list1"/>
    <dgm:cxn modelId="{89B0A38A-0DDB-4FD5-9C1C-BD9213C83B59}" type="presParOf" srcId="{A7871018-1609-4FF3-BE8D-D00A73142114}" destId="{A749554A-429F-426B-9BA9-C6636F645CCD}" srcOrd="4" destOrd="0" presId="urn:microsoft.com/office/officeart/2005/8/layout/list1"/>
    <dgm:cxn modelId="{DD1BE697-F676-4B37-8956-B2FB296505F1}" type="presParOf" srcId="{A749554A-429F-426B-9BA9-C6636F645CCD}" destId="{B5A7EFE5-EAC5-4F10-B6EF-9A5E808E9D33}" srcOrd="0" destOrd="0" presId="urn:microsoft.com/office/officeart/2005/8/layout/list1"/>
    <dgm:cxn modelId="{6CF88D76-E1DB-47EF-8779-B837F5BD07EE}" type="presParOf" srcId="{A749554A-429F-426B-9BA9-C6636F645CCD}" destId="{970CA812-B0DB-4D58-8AD9-09060633293E}" srcOrd="1" destOrd="0" presId="urn:microsoft.com/office/officeart/2005/8/layout/list1"/>
    <dgm:cxn modelId="{AB22EB8F-0B4D-40F5-A676-3C3D37776B21}" type="presParOf" srcId="{A7871018-1609-4FF3-BE8D-D00A73142114}" destId="{DBCC6627-9404-4B70-9534-372C1FBBD4A4}" srcOrd="5" destOrd="0" presId="urn:microsoft.com/office/officeart/2005/8/layout/list1"/>
    <dgm:cxn modelId="{64D2B53A-35C2-4D30-B4AF-0824540AE9AF}" type="presParOf" srcId="{A7871018-1609-4FF3-BE8D-D00A73142114}" destId="{C7B1082D-6C5D-4EAB-9A95-756CEAE10B9C}" srcOrd="6" destOrd="0" presId="urn:microsoft.com/office/officeart/2005/8/layout/list1"/>
    <dgm:cxn modelId="{4AC98900-A800-4189-A548-FBF24B886167}" type="presParOf" srcId="{A7871018-1609-4FF3-BE8D-D00A73142114}" destId="{AF83EAA8-565B-4ED7-9905-5B1788E9DB77}" srcOrd="7" destOrd="0" presId="urn:microsoft.com/office/officeart/2005/8/layout/list1"/>
    <dgm:cxn modelId="{25692D97-CCAB-4615-B4B4-02DA8E219571}" type="presParOf" srcId="{A7871018-1609-4FF3-BE8D-D00A73142114}" destId="{15AF607D-F562-4C4D-B895-B5B3B8BE84C8}" srcOrd="8" destOrd="0" presId="urn:microsoft.com/office/officeart/2005/8/layout/list1"/>
    <dgm:cxn modelId="{47B96235-A97E-4CE0-B5FD-DDFAC83BD3BD}" type="presParOf" srcId="{15AF607D-F562-4C4D-B895-B5B3B8BE84C8}" destId="{FDD54D55-B9FF-4E7B-AF09-0AD8E2799372}" srcOrd="0" destOrd="0" presId="urn:microsoft.com/office/officeart/2005/8/layout/list1"/>
    <dgm:cxn modelId="{D95FEF56-59A7-4CB1-B5B4-3E2AB2089E79}" type="presParOf" srcId="{15AF607D-F562-4C4D-B895-B5B3B8BE84C8}" destId="{33F5FF53-3A4D-45E6-9D59-B0A77F21682E}" srcOrd="1" destOrd="0" presId="urn:microsoft.com/office/officeart/2005/8/layout/list1"/>
    <dgm:cxn modelId="{EEDFF3E3-D9C2-4FBF-BB2D-BBCF1B2BC4FB}" type="presParOf" srcId="{A7871018-1609-4FF3-BE8D-D00A73142114}" destId="{35BC5477-77AC-4A3E-9C0D-182FE95EE939}" srcOrd="9" destOrd="0" presId="urn:microsoft.com/office/officeart/2005/8/layout/list1"/>
    <dgm:cxn modelId="{E3C21CDC-694B-458C-8E09-235D2C51EB11}" type="presParOf" srcId="{A7871018-1609-4FF3-BE8D-D00A73142114}" destId="{D623F20D-A119-4814-861E-4D358C9A2EB0}"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0BB8FF-E1AB-4855-98AF-522CEA515C1A}">
      <dsp:nvSpPr>
        <dsp:cNvPr id="0" name=""/>
        <dsp:cNvSpPr/>
      </dsp:nvSpPr>
      <dsp:spPr>
        <a:xfrm>
          <a:off x="0" y="0"/>
          <a:ext cx="868506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959C5F6-9FB2-4371-808F-621E1C7319D7}">
      <dsp:nvSpPr>
        <dsp:cNvPr id="0" name=""/>
        <dsp:cNvSpPr/>
      </dsp:nvSpPr>
      <dsp:spPr>
        <a:xfrm>
          <a:off x="0" y="0"/>
          <a:ext cx="1737013" cy="19507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b="1" i="0" kern="1200" dirty="0">
              <a:solidFill>
                <a:schemeClr val="tx1"/>
              </a:solidFill>
            </a:rPr>
            <a:t>Target Market</a:t>
          </a:r>
          <a:endParaRPr lang="en-GB" sz="3200" b="1" kern="1200" dirty="0">
            <a:solidFill>
              <a:schemeClr val="tx1"/>
            </a:solidFill>
          </a:endParaRPr>
        </a:p>
      </dsp:txBody>
      <dsp:txXfrm>
        <a:off x="0" y="0"/>
        <a:ext cx="1737013" cy="1950785"/>
      </dsp:txXfrm>
    </dsp:sp>
    <dsp:sp modelId="{B95E4D27-4B23-48BC-B524-9D99B58554B4}">
      <dsp:nvSpPr>
        <dsp:cNvPr id="0" name=""/>
        <dsp:cNvSpPr/>
      </dsp:nvSpPr>
      <dsp:spPr>
        <a:xfrm>
          <a:off x="1867289" y="45340"/>
          <a:ext cx="6817778" cy="9068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b="1" i="0" kern="1200" dirty="0">
              <a:solidFill>
                <a:schemeClr val="tx1"/>
              </a:solidFill>
            </a:rPr>
            <a:t>Affluent individuals and discerning travelers seeking the epitome of luxury and sophistication</a:t>
          </a:r>
          <a:endParaRPr lang="en-GB" sz="2000" b="1" kern="1200" dirty="0">
            <a:solidFill>
              <a:schemeClr val="tx1"/>
            </a:solidFill>
          </a:endParaRPr>
        </a:p>
      </dsp:txBody>
      <dsp:txXfrm>
        <a:off x="1867289" y="45340"/>
        <a:ext cx="6817778" cy="906810"/>
      </dsp:txXfrm>
    </dsp:sp>
    <dsp:sp modelId="{262FA5E4-D71C-4D56-87EB-02BA66B25A62}">
      <dsp:nvSpPr>
        <dsp:cNvPr id="0" name=""/>
        <dsp:cNvSpPr/>
      </dsp:nvSpPr>
      <dsp:spPr>
        <a:xfrm>
          <a:off x="1737013" y="952150"/>
          <a:ext cx="6948054"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A6286B7-54C1-4528-9F56-2C612C42E6F0}">
      <dsp:nvSpPr>
        <dsp:cNvPr id="0" name=""/>
        <dsp:cNvSpPr/>
      </dsp:nvSpPr>
      <dsp:spPr>
        <a:xfrm>
          <a:off x="1867289" y="997491"/>
          <a:ext cx="6817778" cy="9068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b="1" i="0" kern="1200" dirty="0">
              <a:solidFill>
                <a:schemeClr val="tx1"/>
              </a:solidFill>
            </a:rPr>
            <a:t>Primarily catering to high-income brackets and luxury travelers</a:t>
          </a:r>
          <a:endParaRPr lang="en-GB" sz="2000" b="1" kern="1200" dirty="0">
            <a:solidFill>
              <a:schemeClr val="tx1"/>
            </a:solidFill>
          </a:endParaRPr>
        </a:p>
      </dsp:txBody>
      <dsp:txXfrm>
        <a:off x="1867289" y="997491"/>
        <a:ext cx="6817778" cy="906810"/>
      </dsp:txXfrm>
    </dsp:sp>
    <dsp:sp modelId="{669DC063-A0DE-4B88-8D5C-03EBF1D9E146}">
      <dsp:nvSpPr>
        <dsp:cNvPr id="0" name=""/>
        <dsp:cNvSpPr/>
      </dsp:nvSpPr>
      <dsp:spPr>
        <a:xfrm>
          <a:off x="1737013" y="1904301"/>
          <a:ext cx="6948054"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0BB8FF-E1AB-4855-98AF-522CEA515C1A}">
      <dsp:nvSpPr>
        <dsp:cNvPr id="0" name=""/>
        <dsp:cNvSpPr/>
      </dsp:nvSpPr>
      <dsp:spPr>
        <a:xfrm>
          <a:off x="0" y="1050"/>
          <a:ext cx="868506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959C5F6-9FB2-4371-808F-621E1C7319D7}">
      <dsp:nvSpPr>
        <dsp:cNvPr id="0" name=""/>
        <dsp:cNvSpPr/>
      </dsp:nvSpPr>
      <dsp:spPr>
        <a:xfrm>
          <a:off x="0" y="1050"/>
          <a:ext cx="1737013" cy="21490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b="1" i="0" kern="1200" dirty="0">
              <a:solidFill>
                <a:schemeClr val="tx1"/>
              </a:solidFill>
            </a:rPr>
            <a:t>Demographic, Psychographic, and Behavioral Characteristics</a:t>
          </a:r>
          <a:endParaRPr lang="en-GB" sz="3600" b="1" kern="1200" dirty="0">
            <a:solidFill>
              <a:schemeClr val="tx1"/>
            </a:solidFill>
          </a:endParaRPr>
        </a:p>
      </dsp:txBody>
      <dsp:txXfrm>
        <a:off x="0" y="1050"/>
        <a:ext cx="1737013" cy="2149074"/>
      </dsp:txXfrm>
    </dsp:sp>
    <dsp:sp modelId="{B95E4D27-4B23-48BC-B524-9D99B58554B4}">
      <dsp:nvSpPr>
        <dsp:cNvPr id="0" name=""/>
        <dsp:cNvSpPr/>
      </dsp:nvSpPr>
      <dsp:spPr>
        <a:xfrm>
          <a:off x="1867289" y="34629"/>
          <a:ext cx="6817778" cy="6715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b="1" i="0" kern="1200" dirty="0">
              <a:solidFill>
                <a:schemeClr val="tx1"/>
              </a:solidFill>
            </a:rPr>
            <a:t>Upper-middle to high-income individuals, often business travelers and tourists</a:t>
          </a:r>
          <a:endParaRPr lang="en-GB" sz="2000" b="1" kern="1200" dirty="0">
            <a:solidFill>
              <a:schemeClr val="tx1"/>
            </a:solidFill>
          </a:endParaRPr>
        </a:p>
      </dsp:txBody>
      <dsp:txXfrm>
        <a:off x="1867289" y="34629"/>
        <a:ext cx="6817778" cy="671585"/>
      </dsp:txXfrm>
    </dsp:sp>
    <dsp:sp modelId="{262FA5E4-D71C-4D56-87EB-02BA66B25A62}">
      <dsp:nvSpPr>
        <dsp:cNvPr id="0" name=""/>
        <dsp:cNvSpPr/>
      </dsp:nvSpPr>
      <dsp:spPr>
        <a:xfrm>
          <a:off x="1737013" y="706215"/>
          <a:ext cx="6948054"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A6286B7-54C1-4528-9F56-2C612C42E6F0}">
      <dsp:nvSpPr>
        <dsp:cNvPr id="0" name=""/>
        <dsp:cNvSpPr/>
      </dsp:nvSpPr>
      <dsp:spPr>
        <a:xfrm>
          <a:off x="1867289" y="739794"/>
          <a:ext cx="6817778" cy="6715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b="1" i="0" kern="1200" dirty="0">
              <a:solidFill>
                <a:schemeClr val="tx1"/>
              </a:solidFill>
            </a:rPr>
            <a:t>Value luxury, refinement, and personalized experiences</a:t>
          </a:r>
          <a:endParaRPr lang="en-GB" sz="2000" b="1" kern="1200" dirty="0">
            <a:solidFill>
              <a:schemeClr val="tx1"/>
            </a:solidFill>
          </a:endParaRPr>
        </a:p>
      </dsp:txBody>
      <dsp:txXfrm>
        <a:off x="1867289" y="739794"/>
        <a:ext cx="6817778" cy="671585"/>
      </dsp:txXfrm>
    </dsp:sp>
    <dsp:sp modelId="{669DC063-A0DE-4B88-8D5C-03EBF1D9E146}">
      <dsp:nvSpPr>
        <dsp:cNvPr id="0" name=""/>
        <dsp:cNvSpPr/>
      </dsp:nvSpPr>
      <dsp:spPr>
        <a:xfrm>
          <a:off x="1737013" y="1411380"/>
          <a:ext cx="6948054"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498319F-69FE-4322-AC3C-BBE439CDC470}">
      <dsp:nvSpPr>
        <dsp:cNvPr id="0" name=""/>
        <dsp:cNvSpPr/>
      </dsp:nvSpPr>
      <dsp:spPr>
        <a:xfrm>
          <a:off x="1867289" y="1444959"/>
          <a:ext cx="6817778" cy="6715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b="1" i="0" kern="1200" dirty="0">
              <a:solidFill>
                <a:schemeClr val="tx1"/>
              </a:solidFill>
            </a:rPr>
            <a:t>Seek exclusive and tailored experiences, prioritize quality and excellence in hospitality</a:t>
          </a:r>
          <a:endParaRPr lang="en-GB" sz="2000" b="1" kern="1200" dirty="0">
            <a:solidFill>
              <a:schemeClr val="tx1"/>
            </a:solidFill>
          </a:endParaRPr>
        </a:p>
      </dsp:txBody>
      <dsp:txXfrm>
        <a:off x="1867289" y="1444959"/>
        <a:ext cx="6817778" cy="671585"/>
      </dsp:txXfrm>
    </dsp:sp>
    <dsp:sp modelId="{EA1370F1-0515-4F3F-A7FF-4600550F0C5C}">
      <dsp:nvSpPr>
        <dsp:cNvPr id="0" name=""/>
        <dsp:cNvSpPr/>
      </dsp:nvSpPr>
      <dsp:spPr>
        <a:xfrm>
          <a:off x="1737013" y="2116545"/>
          <a:ext cx="6948054"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260D99-7883-44B0-8D4B-A599FC8BA2D8}">
      <dsp:nvSpPr>
        <dsp:cNvPr id="0" name=""/>
        <dsp:cNvSpPr/>
      </dsp:nvSpPr>
      <dsp:spPr>
        <a:xfrm>
          <a:off x="0" y="505385"/>
          <a:ext cx="8567226" cy="8568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6EE43B1-934D-4442-BDA4-7AE5AB1D2807}">
      <dsp:nvSpPr>
        <dsp:cNvPr id="0" name=""/>
        <dsp:cNvSpPr/>
      </dsp:nvSpPr>
      <dsp:spPr>
        <a:xfrm>
          <a:off x="428361" y="3544"/>
          <a:ext cx="5997058" cy="10036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6675" tIns="0" rIns="226675" bIns="0" numCol="1" spcCol="1270" anchor="ctr" anchorCtr="0">
          <a:noAutofit/>
        </a:bodyPr>
        <a:lstStyle/>
        <a:p>
          <a:pPr marL="0" lvl="0" indent="0" algn="l" defTabSz="1511300">
            <a:lnSpc>
              <a:spcPct val="90000"/>
            </a:lnSpc>
            <a:spcBef>
              <a:spcPct val="0"/>
            </a:spcBef>
            <a:spcAft>
              <a:spcPct val="35000"/>
            </a:spcAft>
            <a:buNone/>
          </a:pPr>
          <a:r>
            <a:rPr lang="en-GB" sz="3400" b="0" i="0" kern="1200" dirty="0">
              <a:latin typeface="Abadi" panose="020B0604020104020204" pitchFamily="34" charset="0"/>
            </a:rPr>
            <a:t>Afternoon Tea Ceremony</a:t>
          </a:r>
          <a:endParaRPr lang="en-GB" sz="3400" kern="1200" dirty="0">
            <a:latin typeface="Abadi" panose="020B0604020104020204" pitchFamily="34" charset="0"/>
          </a:endParaRPr>
        </a:p>
      </dsp:txBody>
      <dsp:txXfrm>
        <a:off x="477357" y="52540"/>
        <a:ext cx="5899066" cy="905688"/>
      </dsp:txXfrm>
    </dsp:sp>
    <dsp:sp modelId="{C7B1082D-6C5D-4EAB-9A95-756CEAE10B9C}">
      <dsp:nvSpPr>
        <dsp:cNvPr id="0" name=""/>
        <dsp:cNvSpPr/>
      </dsp:nvSpPr>
      <dsp:spPr>
        <a:xfrm>
          <a:off x="0" y="2047625"/>
          <a:ext cx="8567226" cy="85680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70CA812-B0DB-4D58-8AD9-09060633293E}">
      <dsp:nvSpPr>
        <dsp:cNvPr id="0" name=""/>
        <dsp:cNvSpPr/>
      </dsp:nvSpPr>
      <dsp:spPr>
        <a:xfrm>
          <a:off x="428361" y="1545785"/>
          <a:ext cx="5997058" cy="100368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6675" tIns="0" rIns="226675" bIns="0" numCol="1" spcCol="1270" anchor="ctr" anchorCtr="0">
          <a:noAutofit/>
        </a:bodyPr>
        <a:lstStyle/>
        <a:p>
          <a:pPr marL="0" lvl="0" indent="0" algn="l" defTabSz="1511300">
            <a:lnSpc>
              <a:spcPct val="90000"/>
            </a:lnSpc>
            <a:spcBef>
              <a:spcPct val="0"/>
            </a:spcBef>
            <a:spcAft>
              <a:spcPct val="35000"/>
            </a:spcAft>
            <a:buNone/>
          </a:pPr>
          <a:r>
            <a:rPr lang="en-GB" sz="3400" b="0" i="0" kern="1200" dirty="0">
              <a:latin typeface="Abadi" panose="020B0604020104020204" pitchFamily="34" charset="0"/>
            </a:rPr>
            <a:t>Champagne Sabring Ritual</a:t>
          </a:r>
          <a:endParaRPr lang="en-GB" sz="3400" kern="1200" dirty="0">
            <a:latin typeface="Abadi" panose="020B0604020104020204" pitchFamily="34" charset="0"/>
          </a:endParaRPr>
        </a:p>
      </dsp:txBody>
      <dsp:txXfrm>
        <a:off x="477357" y="1594781"/>
        <a:ext cx="5899066" cy="905688"/>
      </dsp:txXfrm>
    </dsp:sp>
    <dsp:sp modelId="{D623F20D-A119-4814-861E-4D358C9A2EB0}">
      <dsp:nvSpPr>
        <dsp:cNvPr id="0" name=""/>
        <dsp:cNvSpPr/>
      </dsp:nvSpPr>
      <dsp:spPr>
        <a:xfrm>
          <a:off x="0" y="3589865"/>
          <a:ext cx="8567226" cy="856800"/>
        </a:xfrm>
        <a:prstGeom prst="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3F5FF53-3A4D-45E6-9D59-B0A77F21682E}">
      <dsp:nvSpPr>
        <dsp:cNvPr id="0" name=""/>
        <dsp:cNvSpPr/>
      </dsp:nvSpPr>
      <dsp:spPr>
        <a:xfrm>
          <a:off x="428361" y="3088024"/>
          <a:ext cx="5997058" cy="100368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6675" tIns="0" rIns="226675" bIns="0" numCol="1" spcCol="1270" anchor="ctr" anchorCtr="0">
          <a:noAutofit/>
        </a:bodyPr>
        <a:lstStyle/>
        <a:p>
          <a:pPr marL="0" lvl="0" indent="0" algn="l" defTabSz="1511300">
            <a:lnSpc>
              <a:spcPct val="90000"/>
            </a:lnSpc>
            <a:spcBef>
              <a:spcPct val="0"/>
            </a:spcBef>
            <a:spcAft>
              <a:spcPct val="35000"/>
            </a:spcAft>
            <a:buNone/>
          </a:pPr>
          <a:r>
            <a:rPr lang="en-GB" sz="3400" b="0" i="0" kern="1200" dirty="0">
              <a:latin typeface="Abadi" panose="020B0604020104020204" pitchFamily="34" charset="0"/>
            </a:rPr>
            <a:t>Bespoke Experiences</a:t>
          </a:r>
          <a:endParaRPr lang="en-GB" sz="3400" kern="1200" dirty="0">
            <a:latin typeface="Abadi" panose="020B0604020104020204" pitchFamily="34" charset="0"/>
          </a:endParaRPr>
        </a:p>
      </dsp:txBody>
      <dsp:txXfrm>
        <a:off x="477357" y="3137020"/>
        <a:ext cx="5899066" cy="905688"/>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AB5FD26-0D87-B160-8895-EA957DB79B25}"/>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200" b="0" i="0" u="none" strike="noStrike" kern="1200" cap="none" spc="0" baseline="0">
              <a:solidFill>
                <a:srgbClr val="000000"/>
              </a:solidFill>
              <a:uFillTx/>
              <a:latin typeface="Calibri"/>
            </a:endParaRPr>
          </a:p>
        </p:txBody>
      </p:sp>
      <p:sp>
        <p:nvSpPr>
          <p:cNvPr id="3" name="Date Placeholder 2">
            <a:extLst>
              <a:ext uri="{FF2B5EF4-FFF2-40B4-BE49-F238E27FC236}">
                <a16:creationId xmlns:a16="http://schemas.microsoft.com/office/drawing/2014/main" id="{A3B3C1DB-3D20-228B-89B0-3261E4C0FD09}"/>
              </a:ext>
            </a:extLst>
          </p:cNvPr>
          <p:cNvSpPr txBox="1">
            <a:spLocks noGrp="1"/>
          </p:cNvSpPr>
          <p:nvPr>
            <p:ph type="dt" sz="quarter"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637D4D34-7FDE-477F-AFB3-C182546D4891}" type="datetime1">
              <a:rPr lang="en-US" sz="1200" b="0" i="0" u="none" strike="noStrike" kern="1200" cap="none" spc="0" baseline="0">
                <a:solidFill>
                  <a:srgbClr val="000000"/>
                </a:solidFill>
                <a:uFillTx/>
                <a:latin typeface="Calibri"/>
              </a:rPr>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t>5/22/2023</a:t>
            </a:fld>
            <a:endParaRPr lang="en-US" sz="1200" b="0" i="0" u="none" strike="noStrike" kern="1200" cap="none" spc="0" baseline="0">
              <a:solidFill>
                <a:srgbClr val="000000"/>
              </a:solidFill>
              <a:uFillTx/>
              <a:latin typeface="Calibri"/>
            </a:endParaRPr>
          </a:p>
        </p:txBody>
      </p:sp>
      <p:sp>
        <p:nvSpPr>
          <p:cNvPr id="4" name="Footer Placeholder 3">
            <a:extLst>
              <a:ext uri="{FF2B5EF4-FFF2-40B4-BE49-F238E27FC236}">
                <a16:creationId xmlns:a16="http://schemas.microsoft.com/office/drawing/2014/main" id="{779FC1FF-69F2-6E17-4A76-493AD83AAAEF}"/>
              </a:ext>
            </a:extLst>
          </p:cNvPr>
          <p:cNvSpPr txBox="1">
            <a:spLocks noGrp="1"/>
          </p:cNvSpPr>
          <p:nvPr>
            <p:ph type="ftr" sz="quarter" idx="2"/>
          </p:nvPr>
        </p:nvSpPr>
        <p:spPr>
          <a:xfrm>
            <a:off x="0" y="8685208"/>
            <a:ext cx="2971800" cy="458791"/>
          </a:xfrm>
          <a:prstGeom prst="rect">
            <a:avLst/>
          </a:prstGeom>
          <a:noFill/>
          <a:ln>
            <a:noFill/>
          </a:ln>
        </p:spPr>
        <p:txBody>
          <a:bodyPr vert="horz" wrap="square" lIns="91440" tIns="45720" rIns="91440" bIns="45720" anchor="b"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200" b="0" i="0" u="none" strike="noStrike" kern="1200" cap="none" spc="0" baseline="0">
              <a:solidFill>
                <a:srgbClr val="000000"/>
              </a:solidFill>
              <a:uFillTx/>
              <a:latin typeface="Calibri"/>
            </a:endParaRPr>
          </a:p>
        </p:txBody>
      </p:sp>
      <p:sp>
        <p:nvSpPr>
          <p:cNvPr id="5" name="Slide Number Placeholder 4">
            <a:extLst>
              <a:ext uri="{FF2B5EF4-FFF2-40B4-BE49-F238E27FC236}">
                <a16:creationId xmlns:a16="http://schemas.microsoft.com/office/drawing/2014/main" id="{F0710605-EF91-67B9-3F6B-6CF64C5D253D}"/>
              </a:ext>
            </a:extLst>
          </p:cNvPr>
          <p:cNvSpPr txBox="1">
            <a:spLocks noGrp="1"/>
          </p:cNvSpPr>
          <p:nvPr>
            <p:ph type="sldNum" sz="quarter" idx="3"/>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C7FFD049-3494-4CB5-A259-C319DC8F78F0}" type="slidenum">
              <a:t>‹#›</a:t>
            </a:fld>
            <a:endParaRPr lang="en-US"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155305966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D0191FF-53F6-548E-6D51-4CCADC384F33}"/>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endParaRPr lang="en-US"/>
          </a:p>
        </p:txBody>
      </p:sp>
      <p:sp>
        <p:nvSpPr>
          <p:cNvPr id="3" name="Date Placeholder 2">
            <a:extLst>
              <a:ext uri="{FF2B5EF4-FFF2-40B4-BE49-F238E27FC236}">
                <a16:creationId xmlns:a16="http://schemas.microsoft.com/office/drawing/2014/main" id="{70C67BFD-FBA6-14C2-AC81-F67F5BFD13EB}"/>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fld id="{79DC8E8B-CEB4-40CA-83DD-882BFC8AEC7F}" type="datetime1">
              <a:rPr lang="en-US"/>
              <a:pPr lvl="0"/>
              <a:t>5/22/2023</a:t>
            </a:fld>
            <a:endParaRPr lang="en-US"/>
          </a:p>
        </p:txBody>
      </p:sp>
      <p:sp>
        <p:nvSpPr>
          <p:cNvPr id="4" name="Slide Image Placeholder 3">
            <a:extLst>
              <a:ext uri="{FF2B5EF4-FFF2-40B4-BE49-F238E27FC236}">
                <a16:creationId xmlns:a16="http://schemas.microsoft.com/office/drawing/2014/main" id="{D93BA04C-89E1-C425-7363-9873246FB95E}"/>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BEC4A9EB-D059-9243-4C65-87DA300E0D7D}"/>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GB"/>
              <a:t>Click to edit Master text styles</a:t>
            </a:r>
            <a:endParaRPr lang="en-US"/>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a:extLst>
              <a:ext uri="{FF2B5EF4-FFF2-40B4-BE49-F238E27FC236}">
                <a16:creationId xmlns:a16="http://schemas.microsoft.com/office/drawing/2014/main" id="{19FDEAB0-458D-A2DD-ACCC-9FF4CDD490BF}"/>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endParaRPr lang="en-US"/>
          </a:p>
        </p:txBody>
      </p:sp>
      <p:sp>
        <p:nvSpPr>
          <p:cNvPr id="7" name="Slide Number Placeholder 6">
            <a:extLst>
              <a:ext uri="{FF2B5EF4-FFF2-40B4-BE49-F238E27FC236}">
                <a16:creationId xmlns:a16="http://schemas.microsoft.com/office/drawing/2014/main" id="{88967001-64D6-2A53-CB71-4B59B5454524}"/>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fld id="{F61F16C6-420F-4D2C-8780-56C71A09E43B}" type="slidenum">
              <a:t>‹#›</a:t>
            </a:fld>
            <a:endParaRPr lang="en-US"/>
          </a:p>
        </p:txBody>
      </p:sp>
    </p:spTree>
    <p:extLst>
      <p:ext uri="{BB962C8B-B14F-4D97-AF65-F5344CB8AC3E}">
        <p14:creationId xmlns:p14="http://schemas.microsoft.com/office/powerpoint/2010/main" val="2652697004"/>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Hello everyone.  Hope you are feeling well.  This presentation is on St. Regis which is a luxury hotel brand under Marriott International. </a:t>
            </a:r>
          </a:p>
          <a:p>
            <a:endParaRPr lang="en-GB" dirty="0"/>
          </a:p>
        </p:txBody>
      </p:sp>
      <p:sp>
        <p:nvSpPr>
          <p:cNvPr id="4" name="Slide Number Placeholder 3"/>
          <p:cNvSpPr>
            <a:spLocks noGrp="1"/>
          </p:cNvSpPr>
          <p:nvPr>
            <p:ph type="sldNum" sz="quarter" idx="5"/>
          </p:nvPr>
        </p:nvSpPr>
        <p:spPr/>
        <p:txBody>
          <a:bodyPr/>
          <a:lstStyle/>
          <a:p>
            <a:pPr lvl="0"/>
            <a:fld id="{F61F16C6-420F-4D2C-8780-56C71A09E43B}" type="slidenum">
              <a:rPr lang="en-US" smtClean="0"/>
              <a:t>1</a:t>
            </a:fld>
            <a:endParaRPr lang="en-US"/>
          </a:p>
        </p:txBody>
      </p:sp>
    </p:spTree>
    <p:extLst>
      <p:ext uri="{BB962C8B-B14F-4D97-AF65-F5344CB8AC3E}">
        <p14:creationId xmlns:p14="http://schemas.microsoft.com/office/powerpoint/2010/main" val="37554004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algn="just">
              <a:lnSpc>
                <a:spcPct val="107000"/>
              </a:lnSpc>
              <a:spcAft>
                <a:spcPts val="800"/>
              </a:spcAft>
            </a:pPr>
            <a:r>
              <a:rPr lang="en-GB" sz="1800"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Moving on,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Marriott International is the driving force behind this prestigious hotel chain. Marriott International was founded in 1927. It has 30 different brands and is present in over 133 different countries and territories. With such a comprehensive portfolio of hotels, Marriott International is able to provide memorable stays for visitors from all walks of life.</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pPr lvl="0"/>
            <a:fld id="{F61F16C6-420F-4D2C-8780-56C71A09E43B}" type="slidenum">
              <a:rPr lang="en-US" smtClean="0"/>
              <a:t>2</a:t>
            </a:fld>
            <a:endParaRPr lang="en-US"/>
          </a:p>
        </p:txBody>
      </p:sp>
    </p:spTree>
    <p:extLst>
      <p:ext uri="{BB962C8B-B14F-4D97-AF65-F5344CB8AC3E}">
        <p14:creationId xmlns:p14="http://schemas.microsoft.com/office/powerpoint/2010/main" val="2264063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sz="1800" kern="0" dirty="0">
                <a:effectLst/>
                <a:latin typeface="Times New Roman" panose="02020603050405020304" pitchFamily="18" charset="0"/>
                <a:ea typeface="Calibri" panose="020F0502020204030204" pitchFamily="34" charset="0"/>
              </a:rPr>
              <a:t>Let's shift our focus to the St. Regis, the crown jewel of Marriott International's premium offerings. St. Regis is well-known for its classic style, exquisite decor, and superb service. Each St. Regis hotel has its own charming atmosphere thanks to the incorporation of local art and design. When you get into a St. Regis hotel, you know you're in for something special because of the opulent, luxurious ambience</a:t>
            </a:r>
            <a:endParaRPr lang="en-GB" dirty="0"/>
          </a:p>
        </p:txBody>
      </p:sp>
      <p:sp>
        <p:nvSpPr>
          <p:cNvPr id="4" name="Slide Number Placeholder 3"/>
          <p:cNvSpPr>
            <a:spLocks noGrp="1"/>
          </p:cNvSpPr>
          <p:nvPr>
            <p:ph type="sldNum" sz="quarter" idx="5"/>
          </p:nvPr>
        </p:nvSpPr>
        <p:spPr/>
        <p:txBody>
          <a:bodyPr/>
          <a:lstStyle/>
          <a:p>
            <a:pPr lvl="0"/>
            <a:fld id="{F61F16C6-420F-4D2C-8780-56C71A09E43B}" type="slidenum">
              <a:rPr lang="en-US" smtClean="0"/>
              <a:t>3</a:t>
            </a:fld>
            <a:endParaRPr lang="en-US"/>
          </a:p>
        </p:txBody>
      </p:sp>
    </p:spTree>
    <p:extLst>
      <p:ext uri="{BB962C8B-B14F-4D97-AF65-F5344CB8AC3E}">
        <p14:creationId xmlns:p14="http://schemas.microsoft.com/office/powerpoint/2010/main" val="1106781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sz="1800" kern="0" dirty="0">
                <a:effectLst/>
                <a:latin typeface="Times New Roman" panose="02020603050405020304" pitchFamily="18" charset="0"/>
                <a:ea typeface="Calibri" panose="020F0502020204030204" pitchFamily="34" charset="0"/>
              </a:rPr>
              <a:t>Those who seek the height of elegance and refinement are the target audience for St. Regis, therefore it's important to get to know them if you want to grasp the brand's essence. St. Regis generally targets wealthy people and discriminating travellers who are interested in and able to appreciate luxury services and amenities. These visitors, who might be either businesspeople or people on vacation, tend to come from middle class to affluent backgrounds. Their personalities and preferences are congruent with a pursuit of high-end, high-end, high-personalization interactions, and their actions are centred on finding such encounters</a:t>
            </a:r>
            <a:endParaRPr lang="en-GB" dirty="0"/>
          </a:p>
        </p:txBody>
      </p:sp>
      <p:sp>
        <p:nvSpPr>
          <p:cNvPr id="4" name="Slide Number Placeholder 3"/>
          <p:cNvSpPr>
            <a:spLocks noGrp="1"/>
          </p:cNvSpPr>
          <p:nvPr>
            <p:ph type="sldNum" sz="quarter" idx="5"/>
          </p:nvPr>
        </p:nvSpPr>
        <p:spPr/>
        <p:txBody>
          <a:bodyPr/>
          <a:lstStyle/>
          <a:p>
            <a:pPr lvl="0"/>
            <a:fld id="{F61F16C6-420F-4D2C-8780-56C71A09E43B}" type="slidenum">
              <a:rPr lang="en-US" smtClean="0"/>
              <a:t>4</a:t>
            </a:fld>
            <a:endParaRPr lang="en-US"/>
          </a:p>
        </p:txBody>
      </p:sp>
    </p:spTree>
    <p:extLst>
      <p:ext uri="{BB962C8B-B14F-4D97-AF65-F5344CB8AC3E}">
        <p14:creationId xmlns:p14="http://schemas.microsoft.com/office/powerpoint/2010/main" val="41538811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services and facilities provided to guests at the St. Regis are designed to please even the most discriminating of guests. The breadth of the brand's offerings and amenities reflects its dedication to providing memorable experiences. The staff at the St. Regis go above and beyond to make sure each guest has a wonderful experience. This includes everything from personalised and anticipatory service to local suggestions and help from a dedicated concierge service. The streamlined check-in and check-out procedures, 24-hour room service, and friendly personnel at St. Regis only add to the luxury of the stay. In terms of amenities, visitors may spoil themselves in stylish rooms outfitted with the best conveniences. There are spas and wellness centres for those who want to unwind and recharge, and cutting-edge gyms for those who want to stay in shape. The luxury of staying at a St. Regis hotel is enhanced by its many unique features.</a:t>
            </a:r>
          </a:p>
          <a:p>
            <a:endParaRPr lang="en-GB" dirty="0"/>
          </a:p>
        </p:txBody>
      </p:sp>
      <p:sp>
        <p:nvSpPr>
          <p:cNvPr id="4" name="Slide Number Placeholder 3"/>
          <p:cNvSpPr>
            <a:spLocks noGrp="1"/>
          </p:cNvSpPr>
          <p:nvPr>
            <p:ph type="sldNum" sz="quarter" idx="5"/>
          </p:nvPr>
        </p:nvSpPr>
        <p:spPr/>
        <p:txBody>
          <a:bodyPr/>
          <a:lstStyle/>
          <a:p>
            <a:pPr lvl="0"/>
            <a:fld id="{F61F16C6-420F-4D2C-8780-56C71A09E43B}" type="slidenum">
              <a:rPr lang="en-US" smtClean="0"/>
              <a:t>5</a:t>
            </a:fld>
            <a:endParaRPr lang="en-US"/>
          </a:p>
        </p:txBody>
      </p:sp>
    </p:spTree>
    <p:extLst>
      <p:ext uri="{BB962C8B-B14F-4D97-AF65-F5344CB8AC3E}">
        <p14:creationId xmlns:p14="http://schemas.microsoft.com/office/powerpoint/2010/main" val="1866173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services and amenities provided to guests at the St. Regis are designed to please even the most discriminating of guests. The breadth of the brand's offerings and amenities reflects its dedication to providing memorable experiences. The staff at the St. Regis go above and beyond to make sure each guest has a wonderful experience. This includes everything from personalised and anticipatory service to local suggestions and help from a dedicated concierge service. The streamlined check-in and check-out procedures, 24-hour room service, and friendly personnel at St. Regis only add to the luxury of the stay. In terms of amenities, visitors may spoil themselves in stylish rooms outfitted with the best conveniences. There are spas and wellness centres for those who want to unwind and recharge, and cutting-edge gyms for those who want to stay in shape. The luxury of staying at a St. Regis hotel is enhanced by its many unique features.</a:t>
            </a:r>
          </a:p>
          <a:p>
            <a:endParaRPr lang="en-GB" dirty="0"/>
          </a:p>
        </p:txBody>
      </p:sp>
      <p:sp>
        <p:nvSpPr>
          <p:cNvPr id="4" name="Slide Number Placeholder 3"/>
          <p:cNvSpPr>
            <a:spLocks noGrp="1"/>
          </p:cNvSpPr>
          <p:nvPr>
            <p:ph type="sldNum" sz="quarter" idx="5"/>
          </p:nvPr>
        </p:nvSpPr>
        <p:spPr/>
        <p:txBody>
          <a:bodyPr/>
          <a:lstStyle/>
          <a:p>
            <a:pPr lvl="0"/>
            <a:fld id="{F61F16C6-420F-4D2C-8780-56C71A09E43B}" type="slidenum">
              <a:rPr lang="en-US" smtClean="0"/>
              <a:t>6</a:t>
            </a:fld>
            <a:endParaRPr lang="en-US"/>
          </a:p>
        </p:txBody>
      </p:sp>
    </p:spTree>
    <p:extLst>
      <p:ext uri="{BB962C8B-B14F-4D97-AF65-F5344CB8AC3E}">
        <p14:creationId xmlns:p14="http://schemas.microsoft.com/office/powerpoint/2010/main" val="2033120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sz="1800" kern="0" dirty="0">
                <a:effectLst/>
                <a:latin typeface="Times New Roman" panose="02020603050405020304" pitchFamily="18" charset="0"/>
                <a:ea typeface="Calibri" panose="020F0502020204030204" pitchFamily="34" charset="0"/>
              </a:rPr>
              <a:t>Dining at the St. Regis is more than simply a meal; it's a sensual experience that delights the senses and forges enduring memories. The company's dedication to great cuisine is shown through its trademark culinary experiences. The St. Regis provides a variety of gastronomic pleasures that highlight both foreign flavours and local cuisine thanks to its well-known restaurants run by elite chefs. Visitors are treated to a symphony of flavours and excellent displays in everything from upscale fine dining venues to modest restaurants. Each dish is meticulously and passionately prepared, making every dining experience a celebration of the best ingredients and culinary prowess. During their stay at the St. Regis, guests engage on a gastronomic journey that enhances their experience.</a:t>
            </a:r>
            <a:endParaRPr lang="en-GB" dirty="0"/>
          </a:p>
        </p:txBody>
      </p:sp>
      <p:sp>
        <p:nvSpPr>
          <p:cNvPr id="4" name="Slide Number Placeholder 3"/>
          <p:cNvSpPr>
            <a:spLocks noGrp="1"/>
          </p:cNvSpPr>
          <p:nvPr>
            <p:ph type="sldNum" sz="quarter" idx="5"/>
          </p:nvPr>
        </p:nvSpPr>
        <p:spPr/>
        <p:txBody>
          <a:bodyPr/>
          <a:lstStyle/>
          <a:p>
            <a:pPr lvl="0"/>
            <a:fld id="{F61F16C6-420F-4D2C-8780-56C71A09E43B}" type="slidenum">
              <a:rPr lang="en-US" smtClean="0"/>
              <a:t>7</a:t>
            </a:fld>
            <a:endParaRPr lang="en-US"/>
          </a:p>
        </p:txBody>
      </p:sp>
    </p:spTree>
    <p:extLst>
      <p:ext uri="{BB962C8B-B14F-4D97-AF65-F5344CB8AC3E}">
        <p14:creationId xmlns:p14="http://schemas.microsoft.com/office/powerpoint/2010/main" val="5645881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St. Regis's trademark rituals and experiences are what set the hotel apart and are meant to fascinate and delight visitors. The brand's Afternoon Tea Ceremony is an established custom, including a variety of premium teas and delicious treats presented with the utmost care and finesse. This ritual, available to guests, embodies the company's dedication to high-mindedness and elegance. The Champagne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Sabering</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Ritual is a staple of special events at the St. Regis, and it involves a team of expert sommeliers using a sabre to open bottles of champagne. Each and every stay at the St. Regis is certain to be magical and memorable thanks to these unique rituals and other individualised experiences.</a:t>
            </a:r>
          </a:p>
          <a:p>
            <a:endParaRPr lang="en-GB" dirty="0"/>
          </a:p>
        </p:txBody>
      </p:sp>
      <p:sp>
        <p:nvSpPr>
          <p:cNvPr id="4" name="Slide Number Placeholder 3"/>
          <p:cNvSpPr>
            <a:spLocks noGrp="1"/>
          </p:cNvSpPr>
          <p:nvPr>
            <p:ph type="sldNum" sz="quarter" idx="5"/>
          </p:nvPr>
        </p:nvSpPr>
        <p:spPr/>
        <p:txBody>
          <a:bodyPr/>
          <a:lstStyle/>
          <a:p>
            <a:pPr lvl="0"/>
            <a:fld id="{F61F16C6-420F-4D2C-8780-56C71A09E43B}" type="slidenum">
              <a:rPr lang="en-US" smtClean="0"/>
              <a:t>8</a:t>
            </a:fld>
            <a:endParaRPr lang="en-US"/>
          </a:p>
        </p:txBody>
      </p:sp>
    </p:spTree>
    <p:extLst>
      <p:ext uri="{BB962C8B-B14F-4D97-AF65-F5344CB8AC3E}">
        <p14:creationId xmlns:p14="http://schemas.microsoft.com/office/powerpoint/2010/main" val="38571805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St. Regis's guest services are the backbone of the hotel, and they're crucial in the company's efforts to elevate the premium hospitality sector as a whole. The highest priority for the brand is to provide exceptional service that is both tailored to each individual and one step ahead of the customer's needs. St. Regis makes it a priority to make each visitor feel like a cherished member of the family with streamlined check-in and check-out procedures, personalised concierge service, and around-the-clock room service. Providing outstanding service to guests has a multiplicative effect on the success of a business, increasing both customer happiness and brand loyalty. St. Regis is a pioneer in the premium hotel industry because of its constant dedication to providing unforgettable experiences.</a:t>
            </a:r>
          </a:p>
          <a:p>
            <a:endParaRPr lang="en-GB" dirty="0"/>
          </a:p>
        </p:txBody>
      </p:sp>
      <p:sp>
        <p:nvSpPr>
          <p:cNvPr id="4" name="Slide Number Placeholder 3"/>
          <p:cNvSpPr>
            <a:spLocks noGrp="1"/>
          </p:cNvSpPr>
          <p:nvPr>
            <p:ph type="sldNum" sz="quarter" idx="5"/>
          </p:nvPr>
        </p:nvSpPr>
        <p:spPr/>
        <p:txBody>
          <a:bodyPr/>
          <a:lstStyle/>
          <a:p>
            <a:pPr lvl="0"/>
            <a:fld id="{F61F16C6-420F-4D2C-8780-56C71A09E43B}" type="slidenum">
              <a:rPr lang="en-US" smtClean="0"/>
              <a:t>9</a:t>
            </a:fld>
            <a:endParaRPr lang="en-US"/>
          </a:p>
        </p:txBody>
      </p:sp>
    </p:spTree>
    <p:extLst>
      <p:ext uri="{BB962C8B-B14F-4D97-AF65-F5344CB8AC3E}">
        <p14:creationId xmlns:p14="http://schemas.microsoft.com/office/powerpoint/2010/main" val="22386717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sz="1800" kern="0" dirty="0">
                <a:effectLst/>
                <a:latin typeface="Times New Roman" panose="02020603050405020304" pitchFamily="18" charset="0"/>
                <a:ea typeface="Calibri" panose="020F0502020204030204" pitchFamily="34" charset="0"/>
              </a:rPr>
              <a:t>Let's review the highlights as we wrap up our presentation on St. Regis. The name "St. Regis" is synonymous with the highest standards of luxury and service provided by Marriott International. St. Regis is the gold standard in five-star hospitality because to its trademark rituals, personalised experiences, and opulent homes. Every stay at the St. Regis is remarkable because of the brand's dedication to going above and beyond for guests and providing them with unique and memorable experiences. Whether visiting on vacation or for business, guests of the St. Regis are always treated like members of the royal family.</a:t>
            </a:r>
            <a:endParaRPr lang="en-GB" dirty="0"/>
          </a:p>
        </p:txBody>
      </p:sp>
      <p:sp>
        <p:nvSpPr>
          <p:cNvPr id="4" name="Slide Number Placeholder 3"/>
          <p:cNvSpPr>
            <a:spLocks noGrp="1"/>
          </p:cNvSpPr>
          <p:nvPr>
            <p:ph type="sldNum" sz="quarter" idx="5"/>
          </p:nvPr>
        </p:nvSpPr>
        <p:spPr/>
        <p:txBody>
          <a:bodyPr/>
          <a:lstStyle/>
          <a:p>
            <a:pPr lvl="0"/>
            <a:fld id="{F61F16C6-420F-4D2C-8780-56C71A09E43B}" type="slidenum">
              <a:rPr lang="en-US" smtClean="0"/>
              <a:t>10</a:t>
            </a:fld>
            <a:endParaRPr lang="en-US"/>
          </a:p>
        </p:txBody>
      </p:sp>
    </p:spTree>
    <p:extLst>
      <p:ext uri="{BB962C8B-B14F-4D97-AF65-F5344CB8AC3E}">
        <p14:creationId xmlns:p14="http://schemas.microsoft.com/office/powerpoint/2010/main" val="8766568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lvl="0"/>
            <a:fld id="{F61F16C6-420F-4D2C-8780-56C71A09E43B}" type="slidenum">
              <a:rPr lang="en-US" smtClean="0"/>
              <a:t>11</a:t>
            </a:fld>
            <a:endParaRPr lang="en-US"/>
          </a:p>
        </p:txBody>
      </p:sp>
    </p:spTree>
    <p:extLst>
      <p:ext uri="{BB962C8B-B14F-4D97-AF65-F5344CB8AC3E}">
        <p14:creationId xmlns:p14="http://schemas.microsoft.com/office/powerpoint/2010/main" val="29934734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lvl="0"/>
            <a:fld id="{AE43E773-4BE9-4DBE-B6B5-856D0D0A9BA7}" type="datetime1">
              <a:rPr lang="en-US" smtClean="0"/>
              <a:pPr lvl="0"/>
              <a:t>5/22/2023</a:t>
            </a:fld>
            <a:endParaRPr lang="en-US"/>
          </a:p>
        </p:txBody>
      </p:sp>
      <p:sp>
        <p:nvSpPr>
          <p:cNvPr id="5" name="Footer Placeholder 4"/>
          <p:cNvSpPr>
            <a:spLocks noGrp="1"/>
          </p:cNvSpPr>
          <p:nvPr>
            <p:ph type="ftr" sz="quarter" idx="11"/>
          </p:nvPr>
        </p:nvSpPr>
        <p:spPr/>
        <p:txBody>
          <a:bodyPr/>
          <a:lstStyle/>
          <a:p>
            <a:pPr lvl="0"/>
            <a:endParaRPr lang="en-US"/>
          </a:p>
        </p:txBody>
      </p:sp>
      <p:sp>
        <p:nvSpPr>
          <p:cNvPr id="6" name="Slide Number Placeholder 5"/>
          <p:cNvSpPr>
            <a:spLocks noGrp="1"/>
          </p:cNvSpPr>
          <p:nvPr>
            <p:ph type="sldNum" sz="quarter" idx="12"/>
          </p:nvPr>
        </p:nvSpPr>
        <p:spPr/>
        <p:txBody>
          <a:bodyPr/>
          <a:lstStyle/>
          <a:p>
            <a:pPr lvl="0"/>
            <a:fld id="{746B07C1-F3F1-4323-9499-BDF621BB3C6C}" type="slidenum">
              <a:rPr lang="en-US" smtClean="0"/>
              <a:t>‹#›</a:t>
            </a:fld>
            <a:endParaRPr lang="en-US"/>
          </a:p>
        </p:txBody>
      </p:sp>
    </p:spTree>
    <p:extLst>
      <p:ext uri="{BB962C8B-B14F-4D97-AF65-F5344CB8AC3E}">
        <p14:creationId xmlns:p14="http://schemas.microsoft.com/office/powerpoint/2010/main" val="1033506976"/>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lvl="0"/>
            <a:fld id="{A1CCB5D9-72E3-42AD-8653-D6D0CF67F322}" type="datetime1">
              <a:rPr lang="en-US" smtClean="0"/>
              <a:pPr lvl="0"/>
              <a:t>5/22/2023</a:t>
            </a:fld>
            <a:endParaRPr lang="en-US"/>
          </a:p>
        </p:txBody>
      </p:sp>
      <p:sp>
        <p:nvSpPr>
          <p:cNvPr id="5" name="Footer Placeholder 4"/>
          <p:cNvSpPr>
            <a:spLocks noGrp="1"/>
          </p:cNvSpPr>
          <p:nvPr>
            <p:ph type="ftr" sz="quarter" idx="11"/>
          </p:nvPr>
        </p:nvSpPr>
        <p:spPr/>
        <p:txBody>
          <a:bodyPr/>
          <a:lstStyle/>
          <a:p>
            <a:pPr lvl="0"/>
            <a:endParaRPr lang="en-US"/>
          </a:p>
        </p:txBody>
      </p:sp>
      <p:sp>
        <p:nvSpPr>
          <p:cNvPr id="6" name="Slide Number Placeholder 5"/>
          <p:cNvSpPr>
            <a:spLocks noGrp="1"/>
          </p:cNvSpPr>
          <p:nvPr>
            <p:ph type="sldNum" sz="quarter" idx="12"/>
          </p:nvPr>
        </p:nvSpPr>
        <p:spPr/>
        <p:txBody>
          <a:bodyPr/>
          <a:lstStyle/>
          <a:p>
            <a:pPr lvl="0"/>
            <a:fld id="{C1206026-87C5-4312-9B2A-0923BCD2A448}" type="slidenum">
              <a:rPr lang="en-US" smtClean="0"/>
              <a:t>‹#›</a:t>
            </a:fld>
            <a:endParaRPr lang="en-US"/>
          </a:p>
        </p:txBody>
      </p:sp>
    </p:spTree>
    <p:extLst>
      <p:ext uri="{BB962C8B-B14F-4D97-AF65-F5344CB8AC3E}">
        <p14:creationId xmlns:p14="http://schemas.microsoft.com/office/powerpoint/2010/main" val="2633283554"/>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lvl="0"/>
            <a:fld id="{71636614-B12D-4F5D-9E55-95D4838FF9E8}" type="datetime1">
              <a:rPr lang="en-US" smtClean="0"/>
              <a:pPr lvl="0"/>
              <a:t>5/22/2023</a:t>
            </a:fld>
            <a:endParaRPr lang="en-US"/>
          </a:p>
        </p:txBody>
      </p:sp>
      <p:sp>
        <p:nvSpPr>
          <p:cNvPr id="5" name="Footer Placeholder 4"/>
          <p:cNvSpPr>
            <a:spLocks noGrp="1"/>
          </p:cNvSpPr>
          <p:nvPr>
            <p:ph type="ftr" sz="quarter" idx="11"/>
          </p:nvPr>
        </p:nvSpPr>
        <p:spPr/>
        <p:txBody>
          <a:bodyPr/>
          <a:lstStyle/>
          <a:p>
            <a:pPr lvl="0"/>
            <a:endParaRPr lang="en-US"/>
          </a:p>
        </p:txBody>
      </p:sp>
      <p:sp>
        <p:nvSpPr>
          <p:cNvPr id="6" name="Slide Number Placeholder 5"/>
          <p:cNvSpPr>
            <a:spLocks noGrp="1"/>
          </p:cNvSpPr>
          <p:nvPr>
            <p:ph type="sldNum" sz="quarter" idx="12"/>
          </p:nvPr>
        </p:nvSpPr>
        <p:spPr/>
        <p:txBody>
          <a:bodyPr/>
          <a:lstStyle/>
          <a:p>
            <a:pPr lvl="0"/>
            <a:fld id="{A5990ED0-E23E-47B2-B397-CADD0A2B0766}" type="slidenum">
              <a:rPr lang="en-US" smtClean="0"/>
              <a:t>‹#›</a:t>
            </a:fld>
            <a:endParaRPr lang="en-US"/>
          </a:p>
        </p:txBody>
      </p:sp>
    </p:spTree>
    <p:extLst>
      <p:ext uri="{BB962C8B-B14F-4D97-AF65-F5344CB8AC3E}">
        <p14:creationId xmlns:p14="http://schemas.microsoft.com/office/powerpoint/2010/main" val="13976907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lvl="0"/>
            <a:fld id="{ED437627-AC31-465D-9198-927F21EC9589}" type="datetime1">
              <a:rPr lang="en-US" smtClean="0"/>
              <a:pPr lvl="0"/>
              <a:t>5/22/2023</a:t>
            </a:fld>
            <a:endParaRPr lang="en-US"/>
          </a:p>
        </p:txBody>
      </p:sp>
      <p:sp>
        <p:nvSpPr>
          <p:cNvPr id="6" name="Footer Placeholder 5"/>
          <p:cNvSpPr>
            <a:spLocks noGrp="1"/>
          </p:cNvSpPr>
          <p:nvPr>
            <p:ph type="ftr" sz="quarter" idx="11"/>
          </p:nvPr>
        </p:nvSpPr>
        <p:spPr/>
        <p:txBody>
          <a:bodyPr/>
          <a:lstStyle/>
          <a:p>
            <a:pPr lvl="0"/>
            <a:endParaRPr lang="en-US"/>
          </a:p>
        </p:txBody>
      </p:sp>
      <p:sp>
        <p:nvSpPr>
          <p:cNvPr id="7" name="Slide Number Placeholder 6"/>
          <p:cNvSpPr>
            <a:spLocks noGrp="1"/>
          </p:cNvSpPr>
          <p:nvPr>
            <p:ph type="sldNum" sz="quarter" idx="12"/>
          </p:nvPr>
        </p:nvSpPr>
        <p:spPr/>
        <p:txBody>
          <a:bodyPr/>
          <a:lstStyle/>
          <a:p>
            <a:pPr lvl="0"/>
            <a:fld id="{16BB29D8-7F42-4824-A493-65A0BC2DA153}" type="slidenum">
              <a:rPr lang="en-US" smtClean="0"/>
              <a:t>‹#›</a:t>
            </a:fld>
            <a:endParaRPr lang="en-US"/>
          </a:p>
        </p:txBody>
      </p:sp>
    </p:spTree>
    <p:extLst>
      <p:ext uri="{BB962C8B-B14F-4D97-AF65-F5344CB8AC3E}">
        <p14:creationId xmlns:p14="http://schemas.microsoft.com/office/powerpoint/2010/main" val="42391907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lvl="0"/>
            <a:fld id="{1FDB27B1-F2D3-4586-B2AC-5AD82AEA0D04}" type="datetime1">
              <a:rPr lang="en-US" smtClean="0"/>
              <a:pPr lvl="0"/>
              <a:t>5/22/2023</a:t>
            </a:fld>
            <a:endParaRPr lang="en-US"/>
          </a:p>
        </p:txBody>
      </p:sp>
      <p:sp>
        <p:nvSpPr>
          <p:cNvPr id="8" name="Footer Placeholder 7"/>
          <p:cNvSpPr>
            <a:spLocks noGrp="1"/>
          </p:cNvSpPr>
          <p:nvPr>
            <p:ph type="ftr" sz="quarter" idx="11"/>
          </p:nvPr>
        </p:nvSpPr>
        <p:spPr/>
        <p:txBody>
          <a:bodyPr/>
          <a:lstStyle/>
          <a:p>
            <a:pPr lvl="0"/>
            <a:endParaRPr lang="en-US"/>
          </a:p>
        </p:txBody>
      </p:sp>
      <p:sp>
        <p:nvSpPr>
          <p:cNvPr id="9" name="Slide Number Placeholder 8"/>
          <p:cNvSpPr>
            <a:spLocks noGrp="1"/>
          </p:cNvSpPr>
          <p:nvPr>
            <p:ph type="sldNum" sz="quarter" idx="12"/>
          </p:nvPr>
        </p:nvSpPr>
        <p:spPr/>
        <p:txBody>
          <a:bodyPr/>
          <a:lstStyle/>
          <a:p>
            <a:pPr lvl="0"/>
            <a:fld id="{B5F7B154-D80A-41C4-A346-328656CB7C8D}" type="slidenum">
              <a:rPr lang="en-US" smtClean="0"/>
              <a:t>‹#›</a:t>
            </a:fld>
            <a:endParaRPr lang="en-US"/>
          </a:p>
        </p:txBody>
      </p:sp>
    </p:spTree>
    <p:extLst>
      <p:ext uri="{BB962C8B-B14F-4D97-AF65-F5344CB8AC3E}">
        <p14:creationId xmlns:p14="http://schemas.microsoft.com/office/powerpoint/2010/main" val="16286573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lvl="0"/>
            <a:fld id="{3E37F538-91AE-4335-9086-0771DF98EA62}" type="datetime1">
              <a:rPr lang="en-US" smtClean="0"/>
              <a:pPr lvl="0"/>
              <a:t>5/22/2023</a:t>
            </a:fld>
            <a:endParaRPr lang="en-US"/>
          </a:p>
        </p:txBody>
      </p:sp>
      <p:sp>
        <p:nvSpPr>
          <p:cNvPr id="4" name="Footer Placeholder 3"/>
          <p:cNvSpPr>
            <a:spLocks noGrp="1"/>
          </p:cNvSpPr>
          <p:nvPr>
            <p:ph type="ftr" sz="quarter" idx="11"/>
          </p:nvPr>
        </p:nvSpPr>
        <p:spPr/>
        <p:txBody>
          <a:bodyPr/>
          <a:lstStyle/>
          <a:p>
            <a:pPr lvl="0"/>
            <a:endParaRPr lang="en-US"/>
          </a:p>
        </p:txBody>
      </p:sp>
      <p:sp>
        <p:nvSpPr>
          <p:cNvPr id="5" name="Slide Number Placeholder 4"/>
          <p:cNvSpPr>
            <a:spLocks noGrp="1"/>
          </p:cNvSpPr>
          <p:nvPr>
            <p:ph type="sldNum" sz="quarter" idx="12"/>
          </p:nvPr>
        </p:nvSpPr>
        <p:spPr/>
        <p:txBody>
          <a:bodyPr/>
          <a:lstStyle/>
          <a:p>
            <a:pPr lvl="0"/>
            <a:fld id="{A6048F47-0637-4C78-BCB9-BCEDFAE8A7A2}" type="slidenum">
              <a:rPr lang="en-US" smtClean="0"/>
              <a:t>‹#›</a:t>
            </a:fld>
            <a:endParaRPr lang="en-US"/>
          </a:p>
        </p:txBody>
      </p:sp>
    </p:spTree>
    <p:extLst>
      <p:ext uri="{BB962C8B-B14F-4D97-AF65-F5344CB8AC3E}">
        <p14:creationId xmlns:p14="http://schemas.microsoft.com/office/powerpoint/2010/main" val="25003412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lvl="0"/>
            <a:fld id="{B383DECA-147E-49F2-BE24-42590C9A989B}" type="datetime1">
              <a:rPr lang="en-US" smtClean="0"/>
              <a:pPr lvl="0"/>
              <a:t>5/22/2023</a:t>
            </a:fld>
            <a:endParaRPr lang="en-US"/>
          </a:p>
        </p:txBody>
      </p:sp>
      <p:sp>
        <p:nvSpPr>
          <p:cNvPr id="3" name="Footer Placeholder 2"/>
          <p:cNvSpPr>
            <a:spLocks noGrp="1"/>
          </p:cNvSpPr>
          <p:nvPr>
            <p:ph type="ftr" sz="quarter" idx="11"/>
          </p:nvPr>
        </p:nvSpPr>
        <p:spPr/>
        <p:txBody>
          <a:bodyPr/>
          <a:lstStyle/>
          <a:p>
            <a:pPr lvl="0"/>
            <a:endParaRPr lang="en-US"/>
          </a:p>
        </p:txBody>
      </p:sp>
      <p:sp>
        <p:nvSpPr>
          <p:cNvPr id="4" name="Slide Number Placeholder 3"/>
          <p:cNvSpPr>
            <a:spLocks noGrp="1"/>
          </p:cNvSpPr>
          <p:nvPr>
            <p:ph type="sldNum" sz="quarter" idx="12"/>
          </p:nvPr>
        </p:nvSpPr>
        <p:spPr/>
        <p:txBody>
          <a:bodyPr/>
          <a:lstStyle/>
          <a:p>
            <a:pPr lvl="0"/>
            <a:fld id="{64EFE3CB-0121-47CB-BCB3-8C7B6BE3D929}" type="slidenum">
              <a:rPr lang="en-US" smtClean="0"/>
              <a:t>‹#›</a:t>
            </a:fld>
            <a:endParaRPr lang="en-US"/>
          </a:p>
        </p:txBody>
      </p:sp>
    </p:spTree>
    <p:extLst>
      <p:ext uri="{BB962C8B-B14F-4D97-AF65-F5344CB8AC3E}">
        <p14:creationId xmlns:p14="http://schemas.microsoft.com/office/powerpoint/2010/main" val="20645244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lvl="0"/>
            <a:fld id="{F1B8A6EC-E7FA-4DE3-9847-39CB2497288D}" type="datetime1">
              <a:rPr lang="en-US" smtClean="0"/>
              <a:pPr lvl="0"/>
              <a:t>5/22/2023</a:t>
            </a:fld>
            <a:endParaRPr lang="en-US"/>
          </a:p>
        </p:txBody>
      </p:sp>
      <p:sp>
        <p:nvSpPr>
          <p:cNvPr id="6" name="Footer Placeholder 5"/>
          <p:cNvSpPr>
            <a:spLocks noGrp="1"/>
          </p:cNvSpPr>
          <p:nvPr>
            <p:ph type="ftr" sz="quarter" idx="11"/>
          </p:nvPr>
        </p:nvSpPr>
        <p:spPr/>
        <p:txBody>
          <a:bodyPr/>
          <a:lstStyle/>
          <a:p>
            <a:pPr lvl="0"/>
            <a:endParaRPr lang="en-US"/>
          </a:p>
        </p:txBody>
      </p:sp>
      <p:sp>
        <p:nvSpPr>
          <p:cNvPr id="7" name="Slide Number Placeholder 6"/>
          <p:cNvSpPr>
            <a:spLocks noGrp="1"/>
          </p:cNvSpPr>
          <p:nvPr>
            <p:ph type="sldNum" sz="quarter" idx="12"/>
          </p:nvPr>
        </p:nvSpPr>
        <p:spPr/>
        <p:txBody>
          <a:bodyPr/>
          <a:lstStyle/>
          <a:p>
            <a:pPr lvl="0"/>
            <a:fld id="{2C8168C1-4580-4EEE-84A1-0FCF2066F02E}" type="slidenum">
              <a:rPr lang="en-US" smtClean="0"/>
              <a:t>‹#›</a:t>
            </a:fld>
            <a:endParaRPr lang="en-US"/>
          </a:p>
        </p:txBody>
      </p:sp>
    </p:spTree>
    <p:extLst>
      <p:ext uri="{BB962C8B-B14F-4D97-AF65-F5344CB8AC3E}">
        <p14:creationId xmlns:p14="http://schemas.microsoft.com/office/powerpoint/2010/main" val="29865575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lvl="0"/>
            <a:fld id="{1466D7AA-137A-4511-A037-DCEDC7A5FE4F}" type="datetime1">
              <a:rPr lang="en-US" smtClean="0"/>
              <a:pPr lvl="0"/>
              <a:t>5/22/2023</a:t>
            </a:fld>
            <a:endParaRPr lang="en-US"/>
          </a:p>
        </p:txBody>
      </p:sp>
      <p:sp>
        <p:nvSpPr>
          <p:cNvPr id="6" name="Footer Placeholder 5"/>
          <p:cNvSpPr>
            <a:spLocks noGrp="1"/>
          </p:cNvSpPr>
          <p:nvPr>
            <p:ph type="ftr" sz="quarter" idx="11"/>
          </p:nvPr>
        </p:nvSpPr>
        <p:spPr/>
        <p:txBody>
          <a:bodyPr/>
          <a:lstStyle/>
          <a:p>
            <a:pPr lvl="0"/>
            <a:endParaRPr lang="en-US"/>
          </a:p>
        </p:txBody>
      </p:sp>
      <p:sp>
        <p:nvSpPr>
          <p:cNvPr id="7" name="Slide Number Placeholder 6"/>
          <p:cNvSpPr>
            <a:spLocks noGrp="1"/>
          </p:cNvSpPr>
          <p:nvPr>
            <p:ph type="sldNum" sz="quarter" idx="12"/>
          </p:nvPr>
        </p:nvSpPr>
        <p:spPr/>
        <p:txBody>
          <a:bodyPr/>
          <a:lstStyle/>
          <a:p>
            <a:pPr lvl="0"/>
            <a:fld id="{50F7F118-E183-4A88-B3E7-2D90102BD1CA}" type="slidenum">
              <a:rPr lang="en-US" smtClean="0"/>
              <a:t>‹#›</a:t>
            </a:fld>
            <a:endParaRPr lang="en-US"/>
          </a:p>
        </p:txBody>
      </p:sp>
    </p:spTree>
    <p:extLst>
      <p:ext uri="{BB962C8B-B14F-4D97-AF65-F5344CB8AC3E}">
        <p14:creationId xmlns:p14="http://schemas.microsoft.com/office/powerpoint/2010/main" val="27819319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lvl="0"/>
            <a:fld id="{568B2273-9630-41F6-A7D2-A1B53D3FCC1B}" type="datetime1">
              <a:rPr lang="en-US" smtClean="0"/>
              <a:pPr lvl="0"/>
              <a:t>5/22/2023</a:t>
            </a:fld>
            <a:endParaRPr lang="en-US"/>
          </a:p>
        </p:txBody>
      </p:sp>
      <p:sp>
        <p:nvSpPr>
          <p:cNvPr id="5" name="Footer Placeholder 4"/>
          <p:cNvSpPr>
            <a:spLocks noGrp="1"/>
          </p:cNvSpPr>
          <p:nvPr>
            <p:ph type="ftr" sz="quarter" idx="11"/>
          </p:nvPr>
        </p:nvSpPr>
        <p:spPr/>
        <p:txBody>
          <a:bodyPr/>
          <a:lstStyle/>
          <a:p>
            <a:pPr lvl="0"/>
            <a:endParaRPr lang="en-US"/>
          </a:p>
        </p:txBody>
      </p:sp>
      <p:sp>
        <p:nvSpPr>
          <p:cNvPr id="6" name="Slide Number Placeholder 5"/>
          <p:cNvSpPr>
            <a:spLocks noGrp="1"/>
          </p:cNvSpPr>
          <p:nvPr>
            <p:ph type="sldNum" sz="quarter" idx="12"/>
          </p:nvPr>
        </p:nvSpPr>
        <p:spPr/>
        <p:txBody>
          <a:bodyPr/>
          <a:lstStyle/>
          <a:p>
            <a:pPr lvl="0"/>
            <a:fld id="{F9212ED1-6228-462A-9A59-1712A9F84C65}" type="slidenum">
              <a:rPr lang="en-US" smtClean="0"/>
              <a:t>‹#›</a:t>
            </a:fld>
            <a:endParaRPr lang="en-US"/>
          </a:p>
        </p:txBody>
      </p:sp>
    </p:spTree>
    <p:extLst>
      <p:ext uri="{BB962C8B-B14F-4D97-AF65-F5344CB8AC3E}">
        <p14:creationId xmlns:p14="http://schemas.microsoft.com/office/powerpoint/2010/main" val="28950762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lvl="0"/>
            <a:fld id="{D50EEA0F-7F14-4153-AFA2-71BED9A9372C}" type="datetime1">
              <a:rPr lang="en-US" smtClean="0"/>
              <a:pPr lvl="0"/>
              <a:t>5/22/2023</a:t>
            </a:fld>
            <a:endParaRPr lang="en-US"/>
          </a:p>
        </p:txBody>
      </p:sp>
      <p:sp>
        <p:nvSpPr>
          <p:cNvPr id="5" name="Footer Placeholder 4"/>
          <p:cNvSpPr>
            <a:spLocks noGrp="1"/>
          </p:cNvSpPr>
          <p:nvPr>
            <p:ph type="ftr" sz="quarter" idx="11"/>
          </p:nvPr>
        </p:nvSpPr>
        <p:spPr/>
        <p:txBody>
          <a:bodyPr/>
          <a:lstStyle/>
          <a:p>
            <a:pPr lvl="0"/>
            <a:endParaRPr lang="en-US"/>
          </a:p>
        </p:txBody>
      </p:sp>
      <p:sp>
        <p:nvSpPr>
          <p:cNvPr id="6" name="Slide Number Placeholder 5"/>
          <p:cNvSpPr>
            <a:spLocks noGrp="1"/>
          </p:cNvSpPr>
          <p:nvPr>
            <p:ph type="sldNum" sz="quarter" idx="12"/>
          </p:nvPr>
        </p:nvSpPr>
        <p:spPr/>
        <p:txBody>
          <a:bodyPr/>
          <a:lstStyle/>
          <a:p>
            <a:pPr lvl="0"/>
            <a:fld id="{E00A8F71-17BF-4C86-8BAF-A1EC78E2AC14}" type="slidenum">
              <a:rPr lang="en-US" smtClean="0"/>
              <a:t>‹#›</a:t>
            </a:fld>
            <a:endParaRPr lang="en-US"/>
          </a:p>
        </p:txBody>
      </p:sp>
    </p:spTree>
    <p:extLst>
      <p:ext uri="{BB962C8B-B14F-4D97-AF65-F5344CB8AC3E}">
        <p14:creationId xmlns:p14="http://schemas.microsoft.com/office/powerpoint/2010/main" val="7621108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lvl="0"/>
            <a:fld id="{1FDB27B1-F2D3-4586-B2AC-5AD82AEA0D04}" type="datetime1">
              <a:rPr lang="en-US" smtClean="0"/>
              <a:pPr lvl="0"/>
              <a:t>5/22/2023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lvl="0"/>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lvl="0"/>
            <a:fld id="{B5F7B154-D80A-41C4-A346-328656CB7C8D}" type="slidenum">
              <a:rPr lang="en-US" smtClean="0"/>
              <a:t>‹#›</a:t>
            </a:fld>
            <a:endParaRPr lang="en-US"/>
          </a:p>
        </p:txBody>
      </p:sp>
    </p:spTree>
    <p:extLst>
      <p:ext uri="{BB962C8B-B14F-4D97-AF65-F5344CB8AC3E}">
        <p14:creationId xmlns:p14="http://schemas.microsoft.com/office/powerpoint/2010/main" val="261675057"/>
      </p:ext>
    </p:extLst>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diagramData" Target="../diagrams/data2.xml"/><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DF26B4E4-46E6-91B4-6BA4-110C40DD8617}"/>
              </a:ext>
            </a:extLst>
          </p:cNvPr>
          <p:cNvPicPr>
            <a:picLocks noChangeAspect="1"/>
          </p:cNvPicPr>
          <p:nvPr/>
        </p:nvPicPr>
        <p:blipFill rotWithShape="1">
          <a:blip r:embed="rId3">
            <a:alphaModFix amt="50000"/>
          </a:blip>
          <a:srcRect l="4480" r="6631"/>
          <a:stretch/>
        </p:blipFill>
        <p:spPr>
          <a:xfrm>
            <a:off x="20" y="-30479"/>
            <a:ext cx="12191980" cy="6857999"/>
          </a:xfrm>
          <a:prstGeom prst="rect">
            <a:avLst/>
          </a:prstGeom>
        </p:spPr>
      </p:pic>
      <p:sp>
        <p:nvSpPr>
          <p:cNvPr id="3" name="Title 1">
            <a:extLst>
              <a:ext uri="{FF2B5EF4-FFF2-40B4-BE49-F238E27FC236}">
                <a16:creationId xmlns:a16="http://schemas.microsoft.com/office/drawing/2014/main" id="{6ED19FE5-6528-A4BB-2B67-D2F3242A66DD}"/>
              </a:ext>
            </a:extLst>
          </p:cNvPr>
          <p:cNvSpPr txBox="1">
            <a:spLocks noGrp="1"/>
          </p:cNvSpPr>
          <p:nvPr>
            <p:ph type="ctrTitle"/>
          </p:nvPr>
        </p:nvSpPr>
        <p:spPr>
          <a:xfrm>
            <a:off x="1524000" y="528002"/>
            <a:ext cx="9144000" cy="2900518"/>
          </a:xfrm>
        </p:spPr>
        <p:txBody>
          <a:bodyPr>
            <a:noAutofit/>
          </a:bodyPr>
          <a:lstStyle/>
          <a:p>
            <a:pPr lvl="0"/>
            <a:r>
              <a:rPr lang="en-US" sz="4400" dirty="0">
                <a:solidFill>
                  <a:srgbClr val="FFFFFF"/>
                </a:solidFill>
                <a:latin typeface="Abadi" panose="020B0604020104020204" pitchFamily="34" charset="0"/>
              </a:rPr>
              <a:t>The role and Importance of</a:t>
            </a:r>
            <a:br>
              <a:rPr lang="en-US" sz="4400" dirty="0">
                <a:solidFill>
                  <a:srgbClr val="FFFFFF"/>
                </a:solidFill>
                <a:latin typeface="Abadi" panose="020B0604020104020204" pitchFamily="34" charset="0"/>
              </a:rPr>
            </a:br>
            <a:r>
              <a:rPr lang="en-US" sz="4400" dirty="0">
                <a:solidFill>
                  <a:srgbClr val="FFFFFF"/>
                </a:solidFill>
                <a:latin typeface="Abadi" panose="020B0604020104020204" pitchFamily="34" charset="0"/>
              </a:rPr>
              <a:t>quality service, hospitality,</a:t>
            </a:r>
            <a:br>
              <a:rPr lang="en-US" sz="4400" dirty="0">
                <a:solidFill>
                  <a:srgbClr val="FFFFFF"/>
                </a:solidFill>
                <a:latin typeface="Abadi" panose="020B0604020104020204" pitchFamily="34" charset="0"/>
              </a:rPr>
            </a:br>
            <a:r>
              <a:rPr lang="en-US" sz="4400" dirty="0">
                <a:solidFill>
                  <a:srgbClr val="FFFFFF"/>
                </a:solidFill>
                <a:latin typeface="Abadi" panose="020B0604020104020204" pitchFamily="34" charset="0"/>
              </a:rPr>
              <a:t>and guest services within the</a:t>
            </a:r>
            <a:br>
              <a:rPr lang="en-US" sz="4400" dirty="0">
                <a:solidFill>
                  <a:srgbClr val="FFFFFF"/>
                </a:solidFill>
                <a:latin typeface="Abadi" panose="020B0604020104020204" pitchFamily="34" charset="0"/>
              </a:rPr>
            </a:br>
            <a:r>
              <a:rPr lang="en-US" sz="4400" dirty="0">
                <a:solidFill>
                  <a:srgbClr val="FFFFFF"/>
                </a:solidFill>
                <a:latin typeface="Abadi" panose="020B0604020104020204" pitchFamily="34" charset="0"/>
              </a:rPr>
              <a:t>hotel industry</a:t>
            </a:r>
            <a:endParaRPr lang="en-GB" sz="4400" dirty="0">
              <a:solidFill>
                <a:srgbClr val="FFFFFF"/>
              </a:solidFill>
              <a:latin typeface="Abadi" panose="020B0604020104020204" pitchFamily="34" charset="0"/>
            </a:endParaRPr>
          </a:p>
        </p:txBody>
      </p:sp>
      <p:sp>
        <p:nvSpPr>
          <p:cNvPr id="4" name="Subtitle 2">
            <a:extLst>
              <a:ext uri="{FF2B5EF4-FFF2-40B4-BE49-F238E27FC236}">
                <a16:creationId xmlns:a16="http://schemas.microsoft.com/office/drawing/2014/main" id="{AD01E659-F0B7-2F2B-09D2-45BAA34A198B}"/>
              </a:ext>
            </a:extLst>
          </p:cNvPr>
          <p:cNvSpPr txBox="1">
            <a:spLocks noGrp="1"/>
          </p:cNvSpPr>
          <p:nvPr>
            <p:ph type="subTitle" idx="1"/>
          </p:nvPr>
        </p:nvSpPr>
        <p:spPr>
          <a:xfrm>
            <a:off x="1524000" y="3641004"/>
            <a:ext cx="9144000" cy="1098395"/>
          </a:xfrm>
        </p:spPr>
        <p:txBody>
          <a:bodyPr>
            <a:normAutofit/>
          </a:bodyPr>
          <a:lstStyle/>
          <a:p>
            <a:pPr lvl="0">
              <a:spcBef>
                <a:spcPts val="900"/>
              </a:spcBef>
            </a:pPr>
            <a:r>
              <a:rPr lang="en-US" sz="3200" b="1" dirty="0">
                <a:solidFill>
                  <a:srgbClr val="FFFFFF"/>
                </a:solidFill>
                <a:latin typeface="Abadi" panose="020B0604020104020204" pitchFamily="34" charset="0"/>
              </a:rPr>
              <a:t>‘</a:t>
            </a:r>
            <a:r>
              <a:rPr lang="en-US" sz="3200" b="1" i="0" dirty="0">
                <a:solidFill>
                  <a:srgbClr val="FFFFFF"/>
                </a:solidFill>
                <a:effectLst/>
                <a:latin typeface="Abadi" panose="020B0604020104020204" pitchFamily="34" charset="0"/>
              </a:rPr>
              <a:t>Marriott International - St. Regis: Elevating Luxury Hospitality</a:t>
            </a:r>
            <a:r>
              <a:rPr lang="en-US" sz="2800" b="1" dirty="0">
                <a:solidFill>
                  <a:srgbClr val="FFFFFF"/>
                </a:solidFill>
                <a:latin typeface="Abadi" panose="020B0604020104020204" pitchFamily="34" charset="0"/>
              </a:rPr>
              <a:t>’’</a:t>
            </a:r>
            <a:endParaRPr lang="en-GB" sz="2800" dirty="0">
              <a:solidFill>
                <a:srgbClr val="FFFFFF"/>
              </a:solidFill>
              <a:latin typeface="Abadi" panose="020B0604020104020204" pitchFamily="34" charset="0"/>
            </a:endParaRPr>
          </a:p>
        </p:txBody>
      </p:sp>
      <p:sp>
        <p:nvSpPr>
          <p:cNvPr id="6" name="TextBox 5">
            <a:extLst>
              <a:ext uri="{FF2B5EF4-FFF2-40B4-BE49-F238E27FC236}">
                <a16:creationId xmlns:a16="http://schemas.microsoft.com/office/drawing/2014/main" id="{4EB2D261-1357-69C5-5EBF-F6E2D3CB83E9}"/>
              </a:ext>
            </a:extLst>
          </p:cNvPr>
          <p:cNvSpPr txBox="1"/>
          <p:nvPr/>
        </p:nvSpPr>
        <p:spPr>
          <a:xfrm>
            <a:off x="2743200" y="4725799"/>
            <a:ext cx="6248400" cy="1384995"/>
          </a:xfrm>
          <a:prstGeom prst="rect">
            <a:avLst/>
          </a:prstGeom>
          <a:noFill/>
        </p:spPr>
        <p:txBody>
          <a:bodyPr wrap="square">
            <a:spAutoFit/>
          </a:bodyPr>
          <a:lstStyle/>
          <a:p>
            <a:pPr algn="ctr">
              <a:spcBef>
                <a:spcPts val="1200"/>
              </a:spcBef>
              <a:spcAft>
                <a:spcPts val="1200"/>
              </a:spcAft>
            </a:pPr>
            <a:r>
              <a:rPr lang="en-GB" sz="3200" b="1" kern="100" dirty="0">
                <a:effectLst/>
                <a:latin typeface="Times New Roman" panose="02020603050405020304" pitchFamily="18" charset="0"/>
                <a:ea typeface="Times New Roman" panose="02020603050405020304" pitchFamily="18" charset="0"/>
                <a:cs typeface="Calibri" panose="020F0502020204030204" pitchFamily="34" charset="0"/>
              </a:rPr>
              <a:t>Rabia Begum</a:t>
            </a:r>
            <a:endParaRPr lang="en-GB" sz="2800" b="1" kern="100" dirty="0">
              <a:effectLst/>
              <a:latin typeface="Times New Roman" panose="02020603050405020304" pitchFamily="18" charset="0"/>
              <a:ea typeface="Times New Roman" panose="02020603050405020304" pitchFamily="18" charset="0"/>
            </a:endParaRPr>
          </a:p>
          <a:p>
            <a:pPr algn="ctr">
              <a:spcBef>
                <a:spcPts val="1200"/>
              </a:spcBef>
              <a:spcAft>
                <a:spcPts val="1200"/>
              </a:spcAft>
            </a:pPr>
            <a:r>
              <a:rPr lang="en-GB" sz="3200" b="1" kern="100" dirty="0">
                <a:effectLst/>
                <a:latin typeface="Times New Roman" panose="02020603050405020304" pitchFamily="18" charset="0"/>
                <a:ea typeface="Times New Roman" panose="02020603050405020304" pitchFamily="18" charset="0"/>
                <a:cs typeface="Calibri" panose="020F0502020204030204" pitchFamily="34" charset="0"/>
              </a:rPr>
              <a:t>Student ID: 2113035</a:t>
            </a:r>
            <a:endParaRPr lang="en-GB" sz="2800" b="1" kern="100" dirty="0">
              <a:effectLst/>
              <a:latin typeface="Times New Roman" panose="02020603050405020304" pitchFamily="18" charset="0"/>
              <a:ea typeface="Times New Roman" panose="02020603050405020304"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400"/>
                                        <p:tgtEl>
                                          <p:spTgt spid="4">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3"/>
                                        </p:tgtEl>
                                        <p:attrNameLst>
                                          <p:attrName>style.visibility</p:attrName>
                                        </p:attrNameLst>
                                      </p:cBhvr>
                                      <p:to>
                                        <p:strVal val="visible"/>
                                      </p:to>
                                    </p:set>
                                    <p:animEffect transition="in" filter="fade">
                                      <p:cBhvr>
                                        <p:cTn id="10" dur="4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613823-61EB-6C89-D7E7-A2C093B81BCE}"/>
              </a:ext>
            </a:extLst>
          </p:cNvPr>
          <p:cNvSpPr txBox="1">
            <a:spLocks noGrp="1"/>
          </p:cNvSpPr>
          <p:nvPr>
            <p:ph type="title"/>
          </p:nvPr>
        </p:nvSpPr>
        <p:spPr>
          <a:xfrm>
            <a:off x="915204" y="256362"/>
            <a:ext cx="10383321" cy="1752599"/>
          </a:xfrm>
        </p:spPr>
        <p:txBody>
          <a:bodyPr/>
          <a:lstStyle/>
          <a:p>
            <a:pPr lvl="0" algn="ctr"/>
            <a:r>
              <a:rPr lang="en-GB" b="1" i="0" dirty="0">
                <a:effectLst/>
                <a:latin typeface="Abadi" panose="020B0604020104020204" pitchFamily="34" charset="0"/>
              </a:rPr>
              <a:t>Marriott International Overview</a:t>
            </a:r>
            <a:endParaRPr lang="en-GB" b="1" dirty="0">
              <a:latin typeface="Abadi" panose="020B0604020104020204" pitchFamily="34" charset="0"/>
            </a:endParaRPr>
          </a:p>
        </p:txBody>
      </p:sp>
      <p:grpSp>
        <p:nvGrpSpPr>
          <p:cNvPr id="3" name="Content Placeholder 2">
            <a:extLst>
              <a:ext uri="{FF2B5EF4-FFF2-40B4-BE49-F238E27FC236}">
                <a16:creationId xmlns:a16="http://schemas.microsoft.com/office/drawing/2014/main" id="{EBFC9236-6A5A-01E0-7637-B4E917B9C9DE}"/>
              </a:ext>
            </a:extLst>
          </p:cNvPr>
          <p:cNvGrpSpPr/>
          <p:nvPr/>
        </p:nvGrpSpPr>
        <p:grpSpPr>
          <a:xfrm>
            <a:off x="485666" y="1920973"/>
            <a:ext cx="3275966" cy="4452128"/>
            <a:chOff x="915204" y="2076446"/>
            <a:chExt cx="3275966" cy="4452128"/>
          </a:xfrm>
        </p:grpSpPr>
        <p:sp>
          <p:nvSpPr>
            <p:cNvPr id="5" name="Freeform: Shape 4">
              <a:extLst>
                <a:ext uri="{FF2B5EF4-FFF2-40B4-BE49-F238E27FC236}">
                  <a16:creationId xmlns:a16="http://schemas.microsoft.com/office/drawing/2014/main" id="{E5D85B17-3E6E-F5B5-61C7-277F504DDF18}"/>
                </a:ext>
              </a:extLst>
            </p:cNvPr>
            <p:cNvSpPr/>
            <p:nvPr/>
          </p:nvSpPr>
          <p:spPr>
            <a:xfrm>
              <a:off x="915204" y="2076446"/>
              <a:ext cx="3275966" cy="1485900"/>
            </a:xfrm>
            <a:custGeom>
              <a:avLst/>
              <a:gdLst>
                <a:gd name="f0" fmla="val 10800000"/>
                <a:gd name="f1" fmla="val 5400000"/>
                <a:gd name="f2" fmla="val 180"/>
                <a:gd name="f3" fmla="val w"/>
                <a:gd name="f4" fmla="val h"/>
                <a:gd name="f5" fmla="val 0"/>
                <a:gd name="f6" fmla="val 3275967"/>
                <a:gd name="f7" fmla="val 1485900"/>
                <a:gd name="f8" fmla="+- 0 0 -90"/>
                <a:gd name="f9" fmla="*/ f3 1 3275967"/>
                <a:gd name="f10" fmla="*/ f4 1 1485900"/>
                <a:gd name="f11" fmla="val f5"/>
                <a:gd name="f12" fmla="val f6"/>
                <a:gd name="f13" fmla="val f7"/>
                <a:gd name="f14" fmla="*/ f8 f0 1"/>
                <a:gd name="f15" fmla="+- f13 0 f11"/>
                <a:gd name="f16" fmla="+- f12 0 f11"/>
                <a:gd name="f17" fmla="*/ f14 1 f2"/>
                <a:gd name="f18" fmla="*/ f16 1 3275967"/>
                <a:gd name="f19" fmla="*/ f15 1 1485900"/>
                <a:gd name="f20" fmla="*/ 0 f16 1"/>
                <a:gd name="f21" fmla="*/ 0 f15 1"/>
                <a:gd name="f22" fmla="*/ 3275967 f16 1"/>
                <a:gd name="f23" fmla="*/ 1485900 f15 1"/>
                <a:gd name="f24" fmla="+- f17 0 f1"/>
                <a:gd name="f25" fmla="*/ f20 1 3275967"/>
                <a:gd name="f26" fmla="*/ f21 1 1485900"/>
                <a:gd name="f27" fmla="*/ f22 1 3275967"/>
                <a:gd name="f28" fmla="*/ f23 1 1485900"/>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3275967" h="1485900">
                  <a:moveTo>
                    <a:pt x="f5" y="f5"/>
                  </a:moveTo>
                  <a:lnTo>
                    <a:pt x="f6" y="f5"/>
                  </a:lnTo>
                  <a:lnTo>
                    <a:pt x="f6" y="f7"/>
                  </a:lnTo>
                  <a:lnTo>
                    <a:pt x="f5" y="f7"/>
                  </a:lnTo>
                  <a:lnTo>
                    <a:pt x="f5" y="f5"/>
                  </a:lnTo>
                  <a:close/>
                </a:path>
              </a:pathLst>
            </a:custGeom>
            <a:noFill/>
            <a:ln cap="rnd">
              <a:noFill/>
              <a:prstDash val="solid"/>
            </a:ln>
          </p:spPr>
          <p:txBody>
            <a:bodyPr vert="horz" wrap="square" lIns="323597" tIns="165104" rIns="323597" bIns="165104" anchor="ctr" anchorCtr="0" compatLnSpc="1">
              <a:noAutofit/>
            </a:bodyPr>
            <a:lstStyle/>
            <a:p>
              <a:pPr marL="0" marR="0" lvl="0" indent="0" algn="l" defTabSz="2933696" rtl="0" fontAlgn="auto" hangingPunct="1">
                <a:lnSpc>
                  <a:spcPct val="90000"/>
                </a:lnSpc>
                <a:spcBef>
                  <a:spcPts val="0"/>
                </a:spcBef>
                <a:spcAft>
                  <a:spcPts val="2800"/>
                </a:spcAft>
                <a:buNone/>
                <a:tabLst/>
                <a:defRPr sz="1800" b="0" i="0" u="none" strike="noStrike" kern="0" cap="none" spc="0" baseline="0">
                  <a:solidFill>
                    <a:srgbClr val="000000"/>
                  </a:solidFill>
                  <a:uFillTx/>
                </a:defRPr>
              </a:pPr>
              <a:r>
                <a:rPr lang="en-GB" sz="6600" i="0" u="none" strike="noStrike" kern="1200" cap="none" spc="0" baseline="0" dirty="0">
                  <a:uFillTx/>
                  <a:latin typeface="Abadi" panose="020B0604020104020204" pitchFamily="34" charset="0"/>
                </a:rPr>
                <a:t>01</a:t>
              </a:r>
            </a:p>
          </p:txBody>
        </p:sp>
        <p:sp>
          <p:nvSpPr>
            <p:cNvPr id="7" name="Freeform: Shape 6">
              <a:extLst>
                <a:ext uri="{FF2B5EF4-FFF2-40B4-BE49-F238E27FC236}">
                  <a16:creationId xmlns:a16="http://schemas.microsoft.com/office/drawing/2014/main" id="{C27C7BAD-2C2C-18A3-5042-733DD9240D40}"/>
                </a:ext>
              </a:extLst>
            </p:cNvPr>
            <p:cNvSpPr/>
            <p:nvPr/>
          </p:nvSpPr>
          <p:spPr>
            <a:xfrm>
              <a:off x="915204" y="3556774"/>
              <a:ext cx="3275966" cy="1485900"/>
            </a:xfrm>
            <a:custGeom>
              <a:avLst/>
              <a:gdLst>
                <a:gd name="f0" fmla="val 10800000"/>
                <a:gd name="f1" fmla="val 5400000"/>
                <a:gd name="f2" fmla="val 180"/>
                <a:gd name="f3" fmla="val w"/>
                <a:gd name="f4" fmla="val h"/>
                <a:gd name="f5" fmla="val 0"/>
                <a:gd name="f6" fmla="val 3275967"/>
                <a:gd name="f7" fmla="val 1485900"/>
                <a:gd name="f8" fmla="+- 0 0 -90"/>
                <a:gd name="f9" fmla="*/ f3 1 3275967"/>
                <a:gd name="f10" fmla="*/ f4 1 1485900"/>
                <a:gd name="f11" fmla="val f5"/>
                <a:gd name="f12" fmla="val f6"/>
                <a:gd name="f13" fmla="val f7"/>
                <a:gd name="f14" fmla="*/ f8 f0 1"/>
                <a:gd name="f15" fmla="+- f13 0 f11"/>
                <a:gd name="f16" fmla="+- f12 0 f11"/>
                <a:gd name="f17" fmla="*/ f14 1 f2"/>
                <a:gd name="f18" fmla="*/ f16 1 3275967"/>
                <a:gd name="f19" fmla="*/ f15 1 1485900"/>
                <a:gd name="f20" fmla="*/ 0 f16 1"/>
                <a:gd name="f21" fmla="*/ 0 f15 1"/>
                <a:gd name="f22" fmla="*/ 3275967 f16 1"/>
                <a:gd name="f23" fmla="*/ 1485900 f15 1"/>
                <a:gd name="f24" fmla="+- f17 0 f1"/>
                <a:gd name="f25" fmla="*/ f20 1 3275967"/>
                <a:gd name="f26" fmla="*/ f21 1 1485900"/>
                <a:gd name="f27" fmla="*/ f22 1 3275967"/>
                <a:gd name="f28" fmla="*/ f23 1 1485900"/>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3275967" h="1485900">
                  <a:moveTo>
                    <a:pt x="f5" y="f5"/>
                  </a:moveTo>
                  <a:lnTo>
                    <a:pt x="f6" y="f5"/>
                  </a:lnTo>
                  <a:lnTo>
                    <a:pt x="f6" y="f7"/>
                  </a:lnTo>
                  <a:lnTo>
                    <a:pt x="f5" y="f7"/>
                  </a:lnTo>
                  <a:lnTo>
                    <a:pt x="f5" y="f5"/>
                  </a:lnTo>
                  <a:close/>
                </a:path>
              </a:pathLst>
            </a:custGeom>
            <a:noFill/>
            <a:ln cap="rnd">
              <a:noFill/>
              <a:prstDash val="solid"/>
            </a:ln>
          </p:spPr>
          <p:txBody>
            <a:bodyPr vert="horz" wrap="square" lIns="323597" tIns="165104" rIns="323597" bIns="165104" anchor="ctr" anchorCtr="0" compatLnSpc="1">
              <a:noAutofit/>
            </a:bodyPr>
            <a:lstStyle/>
            <a:p>
              <a:pPr marL="0" marR="0" lvl="0" indent="0" algn="l" defTabSz="2933696" rtl="0" fontAlgn="auto" hangingPunct="1">
                <a:lnSpc>
                  <a:spcPct val="90000"/>
                </a:lnSpc>
                <a:spcBef>
                  <a:spcPts val="0"/>
                </a:spcBef>
                <a:spcAft>
                  <a:spcPts val="2800"/>
                </a:spcAft>
                <a:buNone/>
                <a:tabLst/>
                <a:defRPr sz="1800" b="0" i="0" u="none" strike="noStrike" kern="0" cap="none" spc="0" baseline="0">
                  <a:solidFill>
                    <a:srgbClr val="000000"/>
                  </a:solidFill>
                  <a:uFillTx/>
                </a:defRPr>
              </a:pPr>
              <a:r>
                <a:rPr lang="en-GB" sz="6600" i="0" u="none" strike="noStrike" kern="1200" cap="none" spc="0" baseline="0" dirty="0">
                  <a:uFillTx/>
                  <a:latin typeface="Abadi" panose="020B0604020104020204" pitchFamily="34" charset="0"/>
                </a:rPr>
                <a:t>02</a:t>
              </a:r>
            </a:p>
          </p:txBody>
        </p:sp>
        <p:sp>
          <p:nvSpPr>
            <p:cNvPr id="9" name="Freeform: Shape 8">
              <a:extLst>
                <a:ext uri="{FF2B5EF4-FFF2-40B4-BE49-F238E27FC236}">
                  <a16:creationId xmlns:a16="http://schemas.microsoft.com/office/drawing/2014/main" id="{E98DC88A-3DD1-785A-1402-00994A072973}"/>
                </a:ext>
              </a:extLst>
            </p:cNvPr>
            <p:cNvSpPr/>
            <p:nvPr/>
          </p:nvSpPr>
          <p:spPr>
            <a:xfrm>
              <a:off x="915204" y="5042674"/>
              <a:ext cx="3275966" cy="1485900"/>
            </a:xfrm>
            <a:custGeom>
              <a:avLst/>
              <a:gdLst>
                <a:gd name="f0" fmla="val 10800000"/>
                <a:gd name="f1" fmla="val 5400000"/>
                <a:gd name="f2" fmla="val 180"/>
                <a:gd name="f3" fmla="val w"/>
                <a:gd name="f4" fmla="val h"/>
                <a:gd name="f5" fmla="val 0"/>
                <a:gd name="f6" fmla="val 3275967"/>
                <a:gd name="f7" fmla="val 1485900"/>
                <a:gd name="f8" fmla="+- 0 0 -90"/>
                <a:gd name="f9" fmla="*/ f3 1 3275967"/>
                <a:gd name="f10" fmla="*/ f4 1 1485900"/>
                <a:gd name="f11" fmla="val f5"/>
                <a:gd name="f12" fmla="val f6"/>
                <a:gd name="f13" fmla="val f7"/>
                <a:gd name="f14" fmla="*/ f8 f0 1"/>
                <a:gd name="f15" fmla="+- f13 0 f11"/>
                <a:gd name="f16" fmla="+- f12 0 f11"/>
                <a:gd name="f17" fmla="*/ f14 1 f2"/>
                <a:gd name="f18" fmla="*/ f16 1 3275967"/>
                <a:gd name="f19" fmla="*/ f15 1 1485900"/>
                <a:gd name="f20" fmla="*/ 0 f16 1"/>
                <a:gd name="f21" fmla="*/ 0 f15 1"/>
                <a:gd name="f22" fmla="*/ 3275967 f16 1"/>
                <a:gd name="f23" fmla="*/ 1485900 f15 1"/>
                <a:gd name="f24" fmla="+- f17 0 f1"/>
                <a:gd name="f25" fmla="*/ f20 1 3275967"/>
                <a:gd name="f26" fmla="*/ f21 1 1485900"/>
                <a:gd name="f27" fmla="*/ f22 1 3275967"/>
                <a:gd name="f28" fmla="*/ f23 1 1485900"/>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3275967" h="1485900">
                  <a:moveTo>
                    <a:pt x="f5" y="f5"/>
                  </a:moveTo>
                  <a:lnTo>
                    <a:pt x="f6" y="f5"/>
                  </a:lnTo>
                  <a:lnTo>
                    <a:pt x="f6" y="f7"/>
                  </a:lnTo>
                  <a:lnTo>
                    <a:pt x="f5" y="f7"/>
                  </a:lnTo>
                  <a:lnTo>
                    <a:pt x="f5" y="f5"/>
                  </a:lnTo>
                  <a:close/>
                </a:path>
              </a:pathLst>
            </a:custGeom>
            <a:noFill/>
            <a:ln cap="rnd">
              <a:noFill/>
              <a:prstDash val="solid"/>
            </a:ln>
          </p:spPr>
          <p:txBody>
            <a:bodyPr vert="horz" wrap="square" lIns="323597" tIns="165104" rIns="323597" bIns="165104" anchor="ctr" anchorCtr="0" compatLnSpc="1">
              <a:noAutofit/>
            </a:bodyPr>
            <a:lstStyle/>
            <a:p>
              <a:pPr marL="0" marR="0" lvl="0" indent="0" algn="l" defTabSz="2933696" rtl="0" fontAlgn="auto" hangingPunct="1">
                <a:lnSpc>
                  <a:spcPct val="90000"/>
                </a:lnSpc>
                <a:spcBef>
                  <a:spcPts val="0"/>
                </a:spcBef>
                <a:spcAft>
                  <a:spcPts val="2800"/>
                </a:spcAft>
                <a:buNone/>
                <a:tabLst/>
                <a:defRPr sz="1800" b="0" i="0" u="none" strike="noStrike" kern="0" cap="none" spc="0" baseline="0">
                  <a:solidFill>
                    <a:srgbClr val="000000"/>
                  </a:solidFill>
                  <a:uFillTx/>
                </a:defRPr>
              </a:pPr>
              <a:r>
                <a:rPr lang="en-GB" sz="6600" i="0" u="none" strike="noStrike" kern="1200" cap="none" spc="0" baseline="0" dirty="0">
                  <a:uFillTx/>
                  <a:latin typeface="Abadi" panose="020B0604020104020204" pitchFamily="34" charset="0"/>
                </a:rPr>
                <a:t>03</a:t>
              </a:r>
            </a:p>
          </p:txBody>
        </p:sp>
      </p:grpSp>
      <p:sp>
        <p:nvSpPr>
          <p:cNvPr id="10" name="Rectangle 9">
            <a:extLst>
              <a:ext uri="{FF2B5EF4-FFF2-40B4-BE49-F238E27FC236}">
                <a16:creationId xmlns:a16="http://schemas.microsoft.com/office/drawing/2014/main" id="{B036EE70-42EA-D832-1AEA-60E3FADB66E8}"/>
              </a:ext>
            </a:extLst>
          </p:cNvPr>
          <p:cNvSpPr/>
          <p:nvPr/>
        </p:nvSpPr>
        <p:spPr>
          <a:xfrm>
            <a:off x="2261409" y="2254776"/>
            <a:ext cx="8899356" cy="951921"/>
          </a:xfrm>
          <a:prstGeom prst="rect">
            <a:avLst/>
          </a:prstGeom>
          <a:noFill/>
          <a:ln w="9525" cap="flat" cmpd="sng" algn="ctr">
            <a:solidFill>
              <a:srgbClr val="00B0F0"/>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endParaRPr lang="en-GB">
              <a:solidFill>
                <a:schemeClr val="tx1"/>
              </a:solidFill>
              <a:latin typeface="Abadi" panose="020B0604020104020204" pitchFamily="34" charset="0"/>
            </a:endParaRPr>
          </a:p>
        </p:txBody>
      </p:sp>
      <p:sp>
        <p:nvSpPr>
          <p:cNvPr id="11" name="Rectangle 10">
            <a:extLst>
              <a:ext uri="{FF2B5EF4-FFF2-40B4-BE49-F238E27FC236}">
                <a16:creationId xmlns:a16="http://schemas.microsoft.com/office/drawing/2014/main" id="{5DC93704-9B72-8F19-A2CA-05F32F031F61}"/>
              </a:ext>
            </a:extLst>
          </p:cNvPr>
          <p:cNvSpPr/>
          <p:nvPr/>
        </p:nvSpPr>
        <p:spPr>
          <a:xfrm>
            <a:off x="2261409" y="3704486"/>
            <a:ext cx="8899356" cy="951921"/>
          </a:xfrm>
          <a:prstGeom prst="rect">
            <a:avLst/>
          </a:prstGeom>
          <a:noFill/>
          <a:ln w="9525" cap="flat" cmpd="sng" algn="ctr">
            <a:solidFill>
              <a:srgbClr val="00B0F0"/>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endParaRPr lang="en-GB">
              <a:solidFill>
                <a:schemeClr val="tx1"/>
              </a:solidFill>
              <a:latin typeface="Abadi" panose="020B0604020104020204" pitchFamily="34" charset="0"/>
            </a:endParaRPr>
          </a:p>
        </p:txBody>
      </p:sp>
      <p:sp>
        <p:nvSpPr>
          <p:cNvPr id="12" name="Rectangle 11">
            <a:extLst>
              <a:ext uri="{FF2B5EF4-FFF2-40B4-BE49-F238E27FC236}">
                <a16:creationId xmlns:a16="http://schemas.microsoft.com/office/drawing/2014/main" id="{4CB8E2BF-A87B-60CB-2EF8-04EA547BDCBC}"/>
              </a:ext>
            </a:extLst>
          </p:cNvPr>
          <p:cNvSpPr/>
          <p:nvPr/>
        </p:nvSpPr>
        <p:spPr>
          <a:xfrm>
            <a:off x="2261409" y="5114186"/>
            <a:ext cx="8899356" cy="951921"/>
          </a:xfrm>
          <a:prstGeom prst="rect">
            <a:avLst/>
          </a:prstGeom>
          <a:noFill/>
          <a:ln w="9525" cap="flat" cmpd="sng" algn="ctr">
            <a:solidFill>
              <a:srgbClr val="00B0F0"/>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endParaRPr lang="en-GB">
              <a:solidFill>
                <a:schemeClr val="tx1"/>
              </a:solidFill>
              <a:latin typeface="Abadi" panose="020B0604020104020204" pitchFamily="34" charset="0"/>
            </a:endParaRPr>
          </a:p>
        </p:txBody>
      </p:sp>
      <p:sp>
        <p:nvSpPr>
          <p:cNvPr id="16" name="TextBox 15">
            <a:extLst>
              <a:ext uri="{FF2B5EF4-FFF2-40B4-BE49-F238E27FC236}">
                <a16:creationId xmlns:a16="http://schemas.microsoft.com/office/drawing/2014/main" id="{2B1DF49E-7C76-4067-1502-A5F39FB924EF}"/>
              </a:ext>
            </a:extLst>
          </p:cNvPr>
          <p:cNvSpPr txBox="1"/>
          <p:nvPr/>
        </p:nvSpPr>
        <p:spPr>
          <a:xfrm>
            <a:off x="2261409" y="2351607"/>
            <a:ext cx="8637562" cy="830997"/>
          </a:xfrm>
          <a:prstGeom prst="rect">
            <a:avLst/>
          </a:prstGeom>
          <a:noFill/>
        </p:spPr>
        <p:txBody>
          <a:bodyPr wrap="square">
            <a:spAutoFit/>
          </a:bodyPr>
          <a:lstStyle/>
          <a:p>
            <a:r>
              <a:rPr lang="en-US" sz="2400" i="0" dirty="0">
                <a:effectLst/>
                <a:latin typeface="Abadi" panose="020B0604020104020204" pitchFamily="34" charset="0"/>
              </a:rPr>
              <a:t>Established in 1927, a leading global hospitality company with a rich history</a:t>
            </a:r>
            <a:endParaRPr lang="en-GB" sz="2400" dirty="0">
              <a:latin typeface="Abadi" panose="020B0604020104020204" pitchFamily="34" charset="0"/>
            </a:endParaRPr>
          </a:p>
        </p:txBody>
      </p:sp>
      <p:sp>
        <p:nvSpPr>
          <p:cNvPr id="18" name="TextBox 17">
            <a:extLst>
              <a:ext uri="{FF2B5EF4-FFF2-40B4-BE49-F238E27FC236}">
                <a16:creationId xmlns:a16="http://schemas.microsoft.com/office/drawing/2014/main" id="{B09C58D6-E1CB-BB12-E346-B9F0002E4829}"/>
              </a:ext>
            </a:extLst>
          </p:cNvPr>
          <p:cNvSpPr txBox="1"/>
          <p:nvPr/>
        </p:nvSpPr>
        <p:spPr>
          <a:xfrm>
            <a:off x="2261409" y="3829045"/>
            <a:ext cx="8858155" cy="830997"/>
          </a:xfrm>
          <a:prstGeom prst="rect">
            <a:avLst/>
          </a:prstGeom>
          <a:noFill/>
        </p:spPr>
        <p:txBody>
          <a:bodyPr wrap="square">
            <a:spAutoFit/>
          </a:bodyPr>
          <a:lstStyle/>
          <a:p>
            <a:r>
              <a:rPr lang="en-US" sz="2400" i="0" dirty="0">
                <a:effectLst/>
                <a:latin typeface="Abadi" panose="020B0604020104020204" pitchFamily="34" charset="0"/>
              </a:rPr>
              <a:t>Global presence with over 7,600 properties across 133 countries and territories</a:t>
            </a:r>
            <a:endParaRPr lang="en-GB" sz="2400" dirty="0">
              <a:latin typeface="Abadi" panose="020B0604020104020204" pitchFamily="34" charset="0"/>
            </a:endParaRPr>
          </a:p>
        </p:txBody>
      </p:sp>
      <p:sp>
        <p:nvSpPr>
          <p:cNvPr id="20" name="TextBox 19">
            <a:extLst>
              <a:ext uri="{FF2B5EF4-FFF2-40B4-BE49-F238E27FC236}">
                <a16:creationId xmlns:a16="http://schemas.microsoft.com/office/drawing/2014/main" id="{1C893E75-8DB1-980B-132A-7D31D0CBDB36}"/>
              </a:ext>
            </a:extLst>
          </p:cNvPr>
          <p:cNvSpPr txBox="1"/>
          <p:nvPr/>
        </p:nvSpPr>
        <p:spPr>
          <a:xfrm>
            <a:off x="2261410" y="5368476"/>
            <a:ext cx="8899355" cy="830997"/>
          </a:xfrm>
          <a:prstGeom prst="rect">
            <a:avLst/>
          </a:prstGeom>
          <a:noFill/>
        </p:spPr>
        <p:txBody>
          <a:bodyPr wrap="square">
            <a:spAutoFit/>
          </a:bodyPr>
          <a:lstStyle/>
          <a:p>
            <a:r>
              <a:rPr lang="en-US" sz="2400" i="0" dirty="0">
                <a:effectLst/>
                <a:latin typeface="Abadi" panose="020B0604020104020204" pitchFamily="34" charset="0"/>
              </a:rPr>
              <a:t>Diverse portfolio of 30 brands, ranging from luxury to select-service</a:t>
            </a:r>
            <a:endParaRPr lang="en-GB" sz="2400" dirty="0">
              <a:latin typeface="Abadi" panose="020B0604020104020204" pitchFamily="34" charset="0"/>
            </a:endParaRPr>
          </a:p>
        </p:txBody>
      </p:sp>
      <p:sp>
        <p:nvSpPr>
          <p:cNvPr id="21" name="Rectangle 20">
            <a:extLst>
              <a:ext uri="{FF2B5EF4-FFF2-40B4-BE49-F238E27FC236}">
                <a16:creationId xmlns:a16="http://schemas.microsoft.com/office/drawing/2014/main" id="{81638716-59BD-36D9-0600-9ABC2892D271}"/>
              </a:ext>
            </a:extLst>
          </p:cNvPr>
          <p:cNvSpPr/>
          <p:nvPr/>
        </p:nvSpPr>
        <p:spPr>
          <a:xfrm>
            <a:off x="2123649" y="2115458"/>
            <a:ext cx="9174876" cy="1259443"/>
          </a:xfrm>
          <a:prstGeom prst="rect">
            <a:avLst/>
          </a:prstGeom>
          <a:noFill/>
          <a:ln w="9525" cap="flat" cmpd="sng" algn="ctr">
            <a:solidFill>
              <a:schemeClr val="bg1">
                <a:lumMod val="50000"/>
              </a:schemeClr>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endParaRPr lang="en-GB">
              <a:solidFill>
                <a:schemeClr val="tx1"/>
              </a:solidFill>
              <a:latin typeface="Abadi" panose="020B0604020104020204" pitchFamily="34" charset="0"/>
            </a:endParaRPr>
          </a:p>
        </p:txBody>
      </p:sp>
      <p:sp>
        <p:nvSpPr>
          <p:cNvPr id="22" name="Rectangle 21">
            <a:extLst>
              <a:ext uri="{FF2B5EF4-FFF2-40B4-BE49-F238E27FC236}">
                <a16:creationId xmlns:a16="http://schemas.microsoft.com/office/drawing/2014/main" id="{46356865-D243-4028-ECC9-0B88CA1BFF9F}"/>
              </a:ext>
            </a:extLst>
          </p:cNvPr>
          <p:cNvSpPr/>
          <p:nvPr/>
        </p:nvSpPr>
        <p:spPr>
          <a:xfrm>
            <a:off x="2123649" y="3517316"/>
            <a:ext cx="9174876" cy="1259443"/>
          </a:xfrm>
          <a:prstGeom prst="rect">
            <a:avLst/>
          </a:prstGeom>
          <a:noFill/>
          <a:ln w="9525" cap="flat" cmpd="sng" algn="ctr">
            <a:solidFill>
              <a:schemeClr val="bg1">
                <a:lumMod val="50000"/>
              </a:schemeClr>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endParaRPr lang="en-GB">
              <a:solidFill>
                <a:schemeClr val="tx1"/>
              </a:solidFill>
              <a:latin typeface="Abadi" panose="020B0604020104020204" pitchFamily="34" charset="0"/>
            </a:endParaRPr>
          </a:p>
        </p:txBody>
      </p:sp>
      <p:sp>
        <p:nvSpPr>
          <p:cNvPr id="23" name="Rectangle 22">
            <a:extLst>
              <a:ext uri="{FF2B5EF4-FFF2-40B4-BE49-F238E27FC236}">
                <a16:creationId xmlns:a16="http://schemas.microsoft.com/office/drawing/2014/main" id="{38964682-6995-047D-ABC1-DA4CE5EB3E42}"/>
              </a:ext>
            </a:extLst>
          </p:cNvPr>
          <p:cNvSpPr/>
          <p:nvPr/>
        </p:nvSpPr>
        <p:spPr>
          <a:xfrm>
            <a:off x="2123649" y="4969586"/>
            <a:ext cx="9174876" cy="1259443"/>
          </a:xfrm>
          <a:prstGeom prst="rect">
            <a:avLst/>
          </a:prstGeom>
          <a:noFill/>
          <a:ln w="9525" cap="flat" cmpd="sng" algn="ctr">
            <a:solidFill>
              <a:schemeClr val="bg1">
                <a:lumMod val="50000"/>
              </a:schemeClr>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endParaRPr lang="en-GB">
              <a:solidFill>
                <a:schemeClr val="tx1"/>
              </a:solidFill>
              <a:latin typeface="Abadi" panose="020B0604020104020204" pitchFamily="34" charset="0"/>
            </a:endParaRPr>
          </a:p>
        </p:txBody>
      </p:sp>
      <p:sp>
        <p:nvSpPr>
          <p:cNvPr id="24" name="Rectangle 23">
            <a:extLst>
              <a:ext uri="{FF2B5EF4-FFF2-40B4-BE49-F238E27FC236}">
                <a16:creationId xmlns:a16="http://schemas.microsoft.com/office/drawing/2014/main" id="{15CEB58D-7D93-F8EE-C01E-ED98088A8463}"/>
              </a:ext>
            </a:extLst>
          </p:cNvPr>
          <p:cNvSpPr/>
          <p:nvPr/>
        </p:nvSpPr>
        <p:spPr>
          <a:xfrm>
            <a:off x="9566031" y="6335148"/>
            <a:ext cx="2625969" cy="43614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a:solidFill>
                  <a:schemeClr val="tx1"/>
                </a:solidFill>
                <a:latin typeface="Abadi" panose="020B0604020104020204" pitchFamily="34" charset="0"/>
              </a:rPr>
              <a:t>(</a:t>
            </a:r>
            <a:r>
              <a:rPr lang="en-US" sz="2000" dirty="0" err="1">
                <a:solidFill>
                  <a:schemeClr val="tx1"/>
                </a:solidFill>
                <a:latin typeface="Abadi" panose="020B0604020104020204" pitchFamily="34" charset="0"/>
              </a:rPr>
              <a:t>Spechler</a:t>
            </a:r>
            <a:r>
              <a:rPr lang="en-US" sz="2000" dirty="0">
                <a:solidFill>
                  <a:schemeClr val="tx1"/>
                </a:solidFill>
                <a:latin typeface="Abadi" panose="020B0604020104020204" pitchFamily="34" charset="0"/>
              </a:rPr>
              <a:t>, 2017)</a:t>
            </a:r>
            <a:endParaRPr lang="en-GB" sz="2000" dirty="0">
              <a:solidFill>
                <a:schemeClr val="tx1"/>
              </a:solidFill>
              <a:latin typeface="Abadi" panose="020B060402010402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613823-61EB-6C89-D7E7-A2C093B81BCE}"/>
              </a:ext>
            </a:extLst>
          </p:cNvPr>
          <p:cNvSpPr txBox="1">
            <a:spLocks noGrp="1"/>
          </p:cNvSpPr>
          <p:nvPr>
            <p:ph type="title"/>
          </p:nvPr>
        </p:nvSpPr>
        <p:spPr>
          <a:xfrm>
            <a:off x="915205" y="237070"/>
            <a:ext cx="10674342" cy="1752599"/>
          </a:xfrm>
        </p:spPr>
        <p:txBody>
          <a:bodyPr/>
          <a:lstStyle/>
          <a:p>
            <a:pPr lvl="0" algn="ctr"/>
            <a:r>
              <a:rPr lang="en-GB" b="1" i="0" dirty="0">
                <a:effectLst/>
                <a:latin typeface="Abadi" panose="020B0604020104020204" pitchFamily="34" charset="0"/>
              </a:rPr>
              <a:t>St. Regis Overview</a:t>
            </a:r>
            <a:endParaRPr lang="en-GB" b="1" dirty="0">
              <a:latin typeface="Abadi" panose="020B0604020104020204" pitchFamily="34" charset="0"/>
            </a:endParaRPr>
          </a:p>
        </p:txBody>
      </p:sp>
      <p:grpSp>
        <p:nvGrpSpPr>
          <p:cNvPr id="3" name="Content Placeholder 2">
            <a:extLst>
              <a:ext uri="{FF2B5EF4-FFF2-40B4-BE49-F238E27FC236}">
                <a16:creationId xmlns:a16="http://schemas.microsoft.com/office/drawing/2014/main" id="{EBFC9236-6A5A-01E0-7637-B4E917B9C9DE}"/>
              </a:ext>
            </a:extLst>
          </p:cNvPr>
          <p:cNvGrpSpPr/>
          <p:nvPr/>
        </p:nvGrpSpPr>
        <p:grpSpPr>
          <a:xfrm>
            <a:off x="623426" y="1989669"/>
            <a:ext cx="3275966" cy="4452128"/>
            <a:chOff x="915204" y="2076446"/>
            <a:chExt cx="3275966" cy="4452128"/>
          </a:xfrm>
        </p:grpSpPr>
        <p:sp>
          <p:nvSpPr>
            <p:cNvPr id="5" name="Freeform: Shape 4">
              <a:extLst>
                <a:ext uri="{FF2B5EF4-FFF2-40B4-BE49-F238E27FC236}">
                  <a16:creationId xmlns:a16="http://schemas.microsoft.com/office/drawing/2014/main" id="{E5D85B17-3E6E-F5B5-61C7-277F504DDF18}"/>
                </a:ext>
              </a:extLst>
            </p:cNvPr>
            <p:cNvSpPr/>
            <p:nvPr/>
          </p:nvSpPr>
          <p:spPr>
            <a:xfrm>
              <a:off x="915204" y="2076446"/>
              <a:ext cx="3275966" cy="1485900"/>
            </a:xfrm>
            <a:custGeom>
              <a:avLst/>
              <a:gdLst>
                <a:gd name="f0" fmla="val 10800000"/>
                <a:gd name="f1" fmla="val 5400000"/>
                <a:gd name="f2" fmla="val 180"/>
                <a:gd name="f3" fmla="val w"/>
                <a:gd name="f4" fmla="val h"/>
                <a:gd name="f5" fmla="val 0"/>
                <a:gd name="f6" fmla="val 3275967"/>
                <a:gd name="f7" fmla="val 1485900"/>
                <a:gd name="f8" fmla="+- 0 0 -90"/>
                <a:gd name="f9" fmla="*/ f3 1 3275967"/>
                <a:gd name="f10" fmla="*/ f4 1 1485900"/>
                <a:gd name="f11" fmla="val f5"/>
                <a:gd name="f12" fmla="val f6"/>
                <a:gd name="f13" fmla="val f7"/>
                <a:gd name="f14" fmla="*/ f8 f0 1"/>
                <a:gd name="f15" fmla="+- f13 0 f11"/>
                <a:gd name="f16" fmla="+- f12 0 f11"/>
                <a:gd name="f17" fmla="*/ f14 1 f2"/>
                <a:gd name="f18" fmla="*/ f16 1 3275967"/>
                <a:gd name="f19" fmla="*/ f15 1 1485900"/>
                <a:gd name="f20" fmla="*/ 0 f16 1"/>
                <a:gd name="f21" fmla="*/ 0 f15 1"/>
                <a:gd name="f22" fmla="*/ 3275967 f16 1"/>
                <a:gd name="f23" fmla="*/ 1485900 f15 1"/>
                <a:gd name="f24" fmla="+- f17 0 f1"/>
                <a:gd name="f25" fmla="*/ f20 1 3275967"/>
                <a:gd name="f26" fmla="*/ f21 1 1485900"/>
                <a:gd name="f27" fmla="*/ f22 1 3275967"/>
                <a:gd name="f28" fmla="*/ f23 1 1485900"/>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3275967" h="1485900">
                  <a:moveTo>
                    <a:pt x="f5" y="f5"/>
                  </a:moveTo>
                  <a:lnTo>
                    <a:pt x="f6" y="f5"/>
                  </a:lnTo>
                  <a:lnTo>
                    <a:pt x="f6" y="f7"/>
                  </a:lnTo>
                  <a:lnTo>
                    <a:pt x="f5" y="f7"/>
                  </a:lnTo>
                  <a:lnTo>
                    <a:pt x="f5" y="f5"/>
                  </a:lnTo>
                  <a:close/>
                </a:path>
              </a:pathLst>
            </a:custGeom>
            <a:noFill/>
            <a:ln cap="rnd">
              <a:noFill/>
              <a:prstDash val="solid"/>
            </a:ln>
          </p:spPr>
          <p:txBody>
            <a:bodyPr vert="horz" wrap="square" lIns="323597" tIns="165104" rIns="323597" bIns="165104" anchor="ctr" anchorCtr="0" compatLnSpc="1">
              <a:noAutofit/>
            </a:bodyPr>
            <a:lstStyle/>
            <a:p>
              <a:pPr marL="0" marR="0" lvl="0" indent="0" algn="l" defTabSz="2933696" rtl="0" fontAlgn="auto" hangingPunct="1">
                <a:lnSpc>
                  <a:spcPct val="90000"/>
                </a:lnSpc>
                <a:spcBef>
                  <a:spcPts val="0"/>
                </a:spcBef>
                <a:spcAft>
                  <a:spcPts val="2800"/>
                </a:spcAft>
                <a:buNone/>
                <a:tabLst/>
                <a:defRPr sz="1800" b="0" i="0" u="none" strike="noStrike" kern="0" cap="none" spc="0" baseline="0">
                  <a:solidFill>
                    <a:srgbClr val="000000"/>
                  </a:solidFill>
                  <a:uFillTx/>
                </a:defRPr>
              </a:pPr>
              <a:r>
                <a:rPr lang="en-GB" sz="6600" i="0" u="none" strike="noStrike" kern="1200" cap="none" spc="0" baseline="0">
                  <a:uFillTx/>
                  <a:latin typeface="Abadi" panose="020B0604020104020204" pitchFamily="34" charset="0"/>
                </a:rPr>
                <a:t>01</a:t>
              </a:r>
            </a:p>
          </p:txBody>
        </p:sp>
        <p:sp>
          <p:nvSpPr>
            <p:cNvPr id="7" name="Freeform: Shape 6">
              <a:extLst>
                <a:ext uri="{FF2B5EF4-FFF2-40B4-BE49-F238E27FC236}">
                  <a16:creationId xmlns:a16="http://schemas.microsoft.com/office/drawing/2014/main" id="{C27C7BAD-2C2C-18A3-5042-733DD9240D40}"/>
                </a:ext>
              </a:extLst>
            </p:cNvPr>
            <p:cNvSpPr/>
            <p:nvPr/>
          </p:nvSpPr>
          <p:spPr>
            <a:xfrm>
              <a:off x="915204" y="3556774"/>
              <a:ext cx="3275966" cy="1485900"/>
            </a:xfrm>
            <a:custGeom>
              <a:avLst/>
              <a:gdLst>
                <a:gd name="f0" fmla="val 10800000"/>
                <a:gd name="f1" fmla="val 5400000"/>
                <a:gd name="f2" fmla="val 180"/>
                <a:gd name="f3" fmla="val w"/>
                <a:gd name="f4" fmla="val h"/>
                <a:gd name="f5" fmla="val 0"/>
                <a:gd name="f6" fmla="val 3275967"/>
                <a:gd name="f7" fmla="val 1485900"/>
                <a:gd name="f8" fmla="+- 0 0 -90"/>
                <a:gd name="f9" fmla="*/ f3 1 3275967"/>
                <a:gd name="f10" fmla="*/ f4 1 1485900"/>
                <a:gd name="f11" fmla="val f5"/>
                <a:gd name="f12" fmla="val f6"/>
                <a:gd name="f13" fmla="val f7"/>
                <a:gd name="f14" fmla="*/ f8 f0 1"/>
                <a:gd name="f15" fmla="+- f13 0 f11"/>
                <a:gd name="f16" fmla="+- f12 0 f11"/>
                <a:gd name="f17" fmla="*/ f14 1 f2"/>
                <a:gd name="f18" fmla="*/ f16 1 3275967"/>
                <a:gd name="f19" fmla="*/ f15 1 1485900"/>
                <a:gd name="f20" fmla="*/ 0 f16 1"/>
                <a:gd name="f21" fmla="*/ 0 f15 1"/>
                <a:gd name="f22" fmla="*/ 3275967 f16 1"/>
                <a:gd name="f23" fmla="*/ 1485900 f15 1"/>
                <a:gd name="f24" fmla="+- f17 0 f1"/>
                <a:gd name="f25" fmla="*/ f20 1 3275967"/>
                <a:gd name="f26" fmla="*/ f21 1 1485900"/>
                <a:gd name="f27" fmla="*/ f22 1 3275967"/>
                <a:gd name="f28" fmla="*/ f23 1 1485900"/>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3275967" h="1485900">
                  <a:moveTo>
                    <a:pt x="f5" y="f5"/>
                  </a:moveTo>
                  <a:lnTo>
                    <a:pt x="f6" y="f5"/>
                  </a:lnTo>
                  <a:lnTo>
                    <a:pt x="f6" y="f7"/>
                  </a:lnTo>
                  <a:lnTo>
                    <a:pt x="f5" y="f7"/>
                  </a:lnTo>
                  <a:lnTo>
                    <a:pt x="f5" y="f5"/>
                  </a:lnTo>
                  <a:close/>
                </a:path>
              </a:pathLst>
            </a:custGeom>
            <a:noFill/>
            <a:ln cap="rnd">
              <a:noFill/>
              <a:prstDash val="solid"/>
            </a:ln>
          </p:spPr>
          <p:txBody>
            <a:bodyPr vert="horz" wrap="square" lIns="323597" tIns="165104" rIns="323597" bIns="165104" anchor="ctr" anchorCtr="0" compatLnSpc="1">
              <a:noAutofit/>
            </a:bodyPr>
            <a:lstStyle/>
            <a:p>
              <a:pPr marL="0" marR="0" lvl="0" indent="0" algn="l" defTabSz="2933696" rtl="0" fontAlgn="auto" hangingPunct="1">
                <a:lnSpc>
                  <a:spcPct val="90000"/>
                </a:lnSpc>
                <a:spcBef>
                  <a:spcPts val="0"/>
                </a:spcBef>
                <a:spcAft>
                  <a:spcPts val="2800"/>
                </a:spcAft>
                <a:buNone/>
                <a:tabLst/>
                <a:defRPr sz="1800" b="0" i="0" u="none" strike="noStrike" kern="0" cap="none" spc="0" baseline="0">
                  <a:solidFill>
                    <a:srgbClr val="000000"/>
                  </a:solidFill>
                  <a:uFillTx/>
                </a:defRPr>
              </a:pPr>
              <a:r>
                <a:rPr lang="en-GB" sz="6600" i="0" u="none" strike="noStrike" kern="1200" cap="none" spc="0" baseline="0" dirty="0">
                  <a:uFillTx/>
                  <a:latin typeface="Abadi" panose="020B0604020104020204" pitchFamily="34" charset="0"/>
                </a:rPr>
                <a:t>02</a:t>
              </a:r>
            </a:p>
          </p:txBody>
        </p:sp>
        <p:sp>
          <p:nvSpPr>
            <p:cNvPr id="9" name="Freeform: Shape 8">
              <a:extLst>
                <a:ext uri="{FF2B5EF4-FFF2-40B4-BE49-F238E27FC236}">
                  <a16:creationId xmlns:a16="http://schemas.microsoft.com/office/drawing/2014/main" id="{E98DC88A-3DD1-785A-1402-00994A072973}"/>
                </a:ext>
              </a:extLst>
            </p:cNvPr>
            <p:cNvSpPr/>
            <p:nvPr/>
          </p:nvSpPr>
          <p:spPr>
            <a:xfrm>
              <a:off x="915204" y="5042674"/>
              <a:ext cx="3275966" cy="1485900"/>
            </a:xfrm>
            <a:custGeom>
              <a:avLst/>
              <a:gdLst>
                <a:gd name="f0" fmla="val 10800000"/>
                <a:gd name="f1" fmla="val 5400000"/>
                <a:gd name="f2" fmla="val 180"/>
                <a:gd name="f3" fmla="val w"/>
                <a:gd name="f4" fmla="val h"/>
                <a:gd name="f5" fmla="val 0"/>
                <a:gd name="f6" fmla="val 3275967"/>
                <a:gd name="f7" fmla="val 1485900"/>
                <a:gd name="f8" fmla="+- 0 0 -90"/>
                <a:gd name="f9" fmla="*/ f3 1 3275967"/>
                <a:gd name="f10" fmla="*/ f4 1 1485900"/>
                <a:gd name="f11" fmla="val f5"/>
                <a:gd name="f12" fmla="val f6"/>
                <a:gd name="f13" fmla="val f7"/>
                <a:gd name="f14" fmla="*/ f8 f0 1"/>
                <a:gd name="f15" fmla="+- f13 0 f11"/>
                <a:gd name="f16" fmla="+- f12 0 f11"/>
                <a:gd name="f17" fmla="*/ f14 1 f2"/>
                <a:gd name="f18" fmla="*/ f16 1 3275967"/>
                <a:gd name="f19" fmla="*/ f15 1 1485900"/>
                <a:gd name="f20" fmla="*/ 0 f16 1"/>
                <a:gd name="f21" fmla="*/ 0 f15 1"/>
                <a:gd name="f22" fmla="*/ 3275967 f16 1"/>
                <a:gd name="f23" fmla="*/ 1485900 f15 1"/>
                <a:gd name="f24" fmla="+- f17 0 f1"/>
                <a:gd name="f25" fmla="*/ f20 1 3275967"/>
                <a:gd name="f26" fmla="*/ f21 1 1485900"/>
                <a:gd name="f27" fmla="*/ f22 1 3275967"/>
                <a:gd name="f28" fmla="*/ f23 1 1485900"/>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3275967" h="1485900">
                  <a:moveTo>
                    <a:pt x="f5" y="f5"/>
                  </a:moveTo>
                  <a:lnTo>
                    <a:pt x="f6" y="f5"/>
                  </a:lnTo>
                  <a:lnTo>
                    <a:pt x="f6" y="f7"/>
                  </a:lnTo>
                  <a:lnTo>
                    <a:pt x="f5" y="f7"/>
                  </a:lnTo>
                  <a:lnTo>
                    <a:pt x="f5" y="f5"/>
                  </a:lnTo>
                  <a:close/>
                </a:path>
              </a:pathLst>
            </a:custGeom>
            <a:noFill/>
            <a:ln cap="rnd">
              <a:noFill/>
              <a:prstDash val="solid"/>
            </a:ln>
          </p:spPr>
          <p:txBody>
            <a:bodyPr vert="horz" wrap="square" lIns="323597" tIns="165104" rIns="323597" bIns="165104" anchor="ctr" anchorCtr="0" compatLnSpc="1">
              <a:noAutofit/>
            </a:bodyPr>
            <a:lstStyle/>
            <a:p>
              <a:pPr marL="0" marR="0" lvl="0" indent="0" algn="l" defTabSz="2933696" rtl="0" fontAlgn="auto" hangingPunct="1">
                <a:lnSpc>
                  <a:spcPct val="90000"/>
                </a:lnSpc>
                <a:spcBef>
                  <a:spcPts val="0"/>
                </a:spcBef>
                <a:spcAft>
                  <a:spcPts val="2800"/>
                </a:spcAft>
                <a:buNone/>
                <a:tabLst/>
                <a:defRPr sz="1800" b="0" i="0" u="none" strike="noStrike" kern="0" cap="none" spc="0" baseline="0">
                  <a:solidFill>
                    <a:srgbClr val="000000"/>
                  </a:solidFill>
                  <a:uFillTx/>
                </a:defRPr>
              </a:pPr>
              <a:r>
                <a:rPr lang="en-GB" sz="6600" i="0" u="none" strike="noStrike" kern="1200" cap="none" spc="0" baseline="0" dirty="0">
                  <a:uFillTx/>
                  <a:latin typeface="Abadi" panose="020B0604020104020204" pitchFamily="34" charset="0"/>
                </a:rPr>
                <a:t>03</a:t>
              </a:r>
            </a:p>
          </p:txBody>
        </p:sp>
      </p:grpSp>
      <p:sp>
        <p:nvSpPr>
          <p:cNvPr id="10" name="Rectangle 9">
            <a:extLst>
              <a:ext uri="{FF2B5EF4-FFF2-40B4-BE49-F238E27FC236}">
                <a16:creationId xmlns:a16="http://schemas.microsoft.com/office/drawing/2014/main" id="{B036EE70-42EA-D832-1AEA-60E3FADB66E8}"/>
              </a:ext>
            </a:extLst>
          </p:cNvPr>
          <p:cNvSpPr/>
          <p:nvPr/>
        </p:nvSpPr>
        <p:spPr>
          <a:xfrm>
            <a:off x="2261409" y="2254776"/>
            <a:ext cx="8899356" cy="951921"/>
          </a:xfrm>
          <a:prstGeom prst="rect">
            <a:avLst/>
          </a:prstGeom>
          <a:noFill/>
          <a:ln w="9525" cap="flat" cmpd="sng" algn="ctr">
            <a:solidFill>
              <a:srgbClr val="00B0F0"/>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endParaRPr lang="en-GB">
              <a:solidFill>
                <a:schemeClr val="tx1"/>
              </a:solidFill>
              <a:latin typeface="Abadi" panose="020B0604020104020204" pitchFamily="34" charset="0"/>
            </a:endParaRPr>
          </a:p>
        </p:txBody>
      </p:sp>
      <p:sp>
        <p:nvSpPr>
          <p:cNvPr id="11" name="Rectangle 10">
            <a:extLst>
              <a:ext uri="{FF2B5EF4-FFF2-40B4-BE49-F238E27FC236}">
                <a16:creationId xmlns:a16="http://schemas.microsoft.com/office/drawing/2014/main" id="{5DC93704-9B72-8F19-A2CA-05F32F031F61}"/>
              </a:ext>
            </a:extLst>
          </p:cNvPr>
          <p:cNvSpPr/>
          <p:nvPr/>
        </p:nvSpPr>
        <p:spPr>
          <a:xfrm>
            <a:off x="2261409" y="3704486"/>
            <a:ext cx="8899356" cy="951921"/>
          </a:xfrm>
          <a:prstGeom prst="rect">
            <a:avLst/>
          </a:prstGeom>
          <a:noFill/>
          <a:ln w="9525" cap="flat" cmpd="sng" algn="ctr">
            <a:solidFill>
              <a:srgbClr val="00B0F0"/>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endParaRPr lang="en-GB">
              <a:solidFill>
                <a:schemeClr val="tx1"/>
              </a:solidFill>
              <a:latin typeface="Abadi" panose="020B0604020104020204" pitchFamily="34" charset="0"/>
            </a:endParaRPr>
          </a:p>
        </p:txBody>
      </p:sp>
      <p:sp>
        <p:nvSpPr>
          <p:cNvPr id="12" name="Rectangle 11">
            <a:extLst>
              <a:ext uri="{FF2B5EF4-FFF2-40B4-BE49-F238E27FC236}">
                <a16:creationId xmlns:a16="http://schemas.microsoft.com/office/drawing/2014/main" id="{4CB8E2BF-A87B-60CB-2EF8-04EA547BDCBC}"/>
              </a:ext>
            </a:extLst>
          </p:cNvPr>
          <p:cNvSpPr/>
          <p:nvPr/>
        </p:nvSpPr>
        <p:spPr>
          <a:xfrm>
            <a:off x="2261409" y="5114186"/>
            <a:ext cx="8899356" cy="951921"/>
          </a:xfrm>
          <a:prstGeom prst="rect">
            <a:avLst/>
          </a:prstGeom>
          <a:noFill/>
          <a:ln w="9525" cap="flat" cmpd="sng" algn="ctr">
            <a:solidFill>
              <a:srgbClr val="00B0F0"/>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endParaRPr lang="en-GB">
              <a:solidFill>
                <a:schemeClr val="tx1"/>
              </a:solidFill>
              <a:latin typeface="Abadi" panose="020B0604020104020204" pitchFamily="34" charset="0"/>
            </a:endParaRPr>
          </a:p>
        </p:txBody>
      </p:sp>
      <p:sp>
        <p:nvSpPr>
          <p:cNvPr id="16" name="TextBox 15">
            <a:extLst>
              <a:ext uri="{FF2B5EF4-FFF2-40B4-BE49-F238E27FC236}">
                <a16:creationId xmlns:a16="http://schemas.microsoft.com/office/drawing/2014/main" id="{2B1DF49E-7C76-4067-1502-A5F39FB924EF}"/>
              </a:ext>
            </a:extLst>
          </p:cNvPr>
          <p:cNvSpPr txBox="1"/>
          <p:nvPr/>
        </p:nvSpPr>
        <p:spPr>
          <a:xfrm>
            <a:off x="2261409" y="2514200"/>
            <a:ext cx="8637562" cy="461665"/>
          </a:xfrm>
          <a:prstGeom prst="rect">
            <a:avLst/>
          </a:prstGeom>
          <a:noFill/>
        </p:spPr>
        <p:txBody>
          <a:bodyPr wrap="square">
            <a:spAutoFit/>
          </a:bodyPr>
          <a:lstStyle/>
          <a:p>
            <a:r>
              <a:rPr lang="en-US" sz="2400" i="0" dirty="0">
                <a:effectLst/>
                <a:latin typeface="Abadi" panose="020B0604020104020204" pitchFamily="34" charset="0"/>
              </a:rPr>
              <a:t>A luxury brand within Marriott International's portfolio</a:t>
            </a:r>
            <a:endParaRPr lang="en-GB" sz="2400" dirty="0">
              <a:latin typeface="Abadi" panose="020B0604020104020204" pitchFamily="34" charset="0"/>
            </a:endParaRPr>
          </a:p>
        </p:txBody>
      </p:sp>
      <p:sp>
        <p:nvSpPr>
          <p:cNvPr id="18" name="TextBox 17">
            <a:extLst>
              <a:ext uri="{FF2B5EF4-FFF2-40B4-BE49-F238E27FC236}">
                <a16:creationId xmlns:a16="http://schemas.microsoft.com/office/drawing/2014/main" id="{B09C58D6-E1CB-BB12-E346-B9F0002E4829}"/>
              </a:ext>
            </a:extLst>
          </p:cNvPr>
          <p:cNvSpPr txBox="1"/>
          <p:nvPr/>
        </p:nvSpPr>
        <p:spPr>
          <a:xfrm>
            <a:off x="2261409" y="3949613"/>
            <a:ext cx="8858155" cy="461665"/>
          </a:xfrm>
          <a:prstGeom prst="rect">
            <a:avLst/>
          </a:prstGeom>
          <a:noFill/>
        </p:spPr>
        <p:txBody>
          <a:bodyPr wrap="square">
            <a:spAutoFit/>
          </a:bodyPr>
          <a:lstStyle/>
          <a:p>
            <a:r>
              <a:rPr lang="en-US" sz="2400" i="0" dirty="0">
                <a:effectLst/>
                <a:latin typeface="Abadi" panose="020B0604020104020204" pitchFamily="34" charset="0"/>
              </a:rPr>
              <a:t>Timeless elegance, impeccable design, and exceptional service</a:t>
            </a:r>
            <a:endParaRPr lang="en-GB" sz="2400" dirty="0">
              <a:latin typeface="Abadi" panose="020B0604020104020204" pitchFamily="34" charset="0"/>
            </a:endParaRPr>
          </a:p>
        </p:txBody>
      </p:sp>
      <p:sp>
        <p:nvSpPr>
          <p:cNvPr id="20" name="TextBox 19">
            <a:extLst>
              <a:ext uri="{FF2B5EF4-FFF2-40B4-BE49-F238E27FC236}">
                <a16:creationId xmlns:a16="http://schemas.microsoft.com/office/drawing/2014/main" id="{1C893E75-8DB1-980B-132A-7D31D0CBDB36}"/>
              </a:ext>
            </a:extLst>
          </p:cNvPr>
          <p:cNvSpPr txBox="1"/>
          <p:nvPr/>
        </p:nvSpPr>
        <p:spPr>
          <a:xfrm>
            <a:off x="2261410" y="5174647"/>
            <a:ext cx="8899355" cy="830997"/>
          </a:xfrm>
          <a:prstGeom prst="rect">
            <a:avLst/>
          </a:prstGeom>
          <a:noFill/>
        </p:spPr>
        <p:txBody>
          <a:bodyPr wrap="square">
            <a:spAutoFit/>
          </a:bodyPr>
          <a:lstStyle/>
          <a:p>
            <a:r>
              <a:rPr lang="en-US" sz="2400" i="0" dirty="0">
                <a:effectLst/>
                <a:latin typeface="Abadi" panose="020B0604020104020204" pitchFamily="34" charset="0"/>
              </a:rPr>
              <a:t>Each St. Regis property reflects the local culture and offers a refined and sophisticated atmosphere</a:t>
            </a:r>
            <a:endParaRPr lang="en-GB" sz="2400" dirty="0">
              <a:latin typeface="Abadi" panose="020B0604020104020204" pitchFamily="34" charset="0"/>
            </a:endParaRPr>
          </a:p>
        </p:txBody>
      </p:sp>
      <p:sp>
        <p:nvSpPr>
          <p:cNvPr id="21" name="Rectangle 20">
            <a:extLst>
              <a:ext uri="{FF2B5EF4-FFF2-40B4-BE49-F238E27FC236}">
                <a16:creationId xmlns:a16="http://schemas.microsoft.com/office/drawing/2014/main" id="{81638716-59BD-36D9-0600-9ABC2892D271}"/>
              </a:ext>
            </a:extLst>
          </p:cNvPr>
          <p:cNvSpPr/>
          <p:nvPr/>
        </p:nvSpPr>
        <p:spPr>
          <a:xfrm>
            <a:off x="2123649" y="2115458"/>
            <a:ext cx="9174876" cy="1259443"/>
          </a:xfrm>
          <a:prstGeom prst="rect">
            <a:avLst/>
          </a:prstGeom>
          <a:noFill/>
          <a:ln w="9525" cap="flat" cmpd="sng" algn="ctr">
            <a:solidFill>
              <a:schemeClr val="bg1">
                <a:lumMod val="50000"/>
              </a:schemeClr>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endParaRPr lang="en-GB">
              <a:solidFill>
                <a:schemeClr val="tx1"/>
              </a:solidFill>
              <a:latin typeface="Abadi" panose="020B0604020104020204" pitchFamily="34" charset="0"/>
            </a:endParaRPr>
          </a:p>
        </p:txBody>
      </p:sp>
      <p:sp>
        <p:nvSpPr>
          <p:cNvPr id="22" name="Rectangle 21">
            <a:extLst>
              <a:ext uri="{FF2B5EF4-FFF2-40B4-BE49-F238E27FC236}">
                <a16:creationId xmlns:a16="http://schemas.microsoft.com/office/drawing/2014/main" id="{46356865-D243-4028-ECC9-0B88CA1BFF9F}"/>
              </a:ext>
            </a:extLst>
          </p:cNvPr>
          <p:cNvSpPr/>
          <p:nvPr/>
        </p:nvSpPr>
        <p:spPr>
          <a:xfrm>
            <a:off x="2123649" y="3517316"/>
            <a:ext cx="9174876" cy="1259443"/>
          </a:xfrm>
          <a:prstGeom prst="rect">
            <a:avLst/>
          </a:prstGeom>
          <a:noFill/>
          <a:ln w="9525" cap="flat" cmpd="sng" algn="ctr">
            <a:solidFill>
              <a:schemeClr val="bg1">
                <a:lumMod val="50000"/>
              </a:schemeClr>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endParaRPr lang="en-GB">
              <a:solidFill>
                <a:schemeClr val="tx1"/>
              </a:solidFill>
              <a:latin typeface="Abadi" panose="020B0604020104020204" pitchFamily="34" charset="0"/>
            </a:endParaRPr>
          </a:p>
        </p:txBody>
      </p:sp>
      <p:sp>
        <p:nvSpPr>
          <p:cNvPr id="23" name="Rectangle 22">
            <a:extLst>
              <a:ext uri="{FF2B5EF4-FFF2-40B4-BE49-F238E27FC236}">
                <a16:creationId xmlns:a16="http://schemas.microsoft.com/office/drawing/2014/main" id="{38964682-6995-047D-ABC1-DA4CE5EB3E42}"/>
              </a:ext>
            </a:extLst>
          </p:cNvPr>
          <p:cNvSpPr/>
          <p:nvPr/>
        </p:nvSpPr>
        <p:spPr>
          <a:xfrm>
            <a:off x="2123649" y="4969586"/>
            <a:ext cx="9174876" cy="1259443"/>
          </a:xfrm>
          <a:prstGeom prst="rect">
            <a:avLst/>
          </a:prstGeom>
          <a:noFill/>
          <a:ln w="9525" cap="flat" cmpd="sng" algn="ctr">
            <a:solidFill>
              <a:schemeClr val="bg1">
                <a:lumMod val="50000"/>
              </a:schemeClr>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endParaRPr lang="en-GB">
              <a:solidFill>
                <a:schemeClr val="tx1"/>
              </a:solidFill>
              <a:latin typeface="Abadi" panose="020B0604020104020204" pitchFamily="34" charset="0"/>
            </a:endParaRPr>
          </a:p>
        </p:txBody>
      </p:sp>
      <p:sp>
        <p:nvSpPr>
          <p:cNvPr id="4" name="Rectangle 3">
            <a:extLst>
              <a:ext uri="{FF2B5EF4-FFF2-40B4-BE49-F238E27FC236}">
                <a16:creationId xmlns:a16="http://schemas.microsoft.com/office/drawing/2014/main" id="{F285EFF5-DD48-4026-DEC3-C3DC2841BF2A}"/>
              </a:ext>
            </a:extLst>
          </p:cNvPr>
          <p:cNvSpPr/>
          <p:nvPr/>
        </p:nvSpPr>
        <p:spPr>
          <a:xfrm>
            <a:off x="8292611" y="6330462"/>
            <a:ext cx="3899390" cy="52753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i="0" dirty="0">
                <a:solidFill>
                  <a:schemeClr val="tx1"/>
                </a:solidFill>
                <a:effectLst/>
                <a:latin typeface="Abadi" panose="020B0604020104020204" pitchFamily="34" charset="0"/>
              </a:rPr>
              <a:t>(</a:t>
            </a:r>
            <a:r>
              <a:rPr lang="en-GB" sz="2000" i="0" dirty="0" err="1">
                <a:solidFill>
                  <a:schemeClr val="tx1"/>
                </a:solidFill>
                <a:effectLst/>
                <a:latin typeface="Abadi" panose="020B0604020104020204" pitchFamily="34" charset="0"/>
              </a:rPr>
              <a:t>Nyangwe</a:t>
            </a:r>
            <a:r>
              <a:rPr lang="en-GB" sz="2000" i="0" dirty="0">
                <a:solidFill>
                  <a:schemeClr val="tx1"/>
                </a:solidFill>
                <a:effectLst/>
                <a:latin typeface="Abadi" panose="020B0604020104020204" pitchFamily="34" charset="0"/>
              </a:rPr>
              <a:t> and </a:t>
            </a:r>
            <a:r>
              <a:rPr lang="en-GB" sz="2000" i="0" dirty="0" err="1">
                <a:solidFill>
                  <a:schemeClr val="tx1"/>
                </a:solidFill>
                <a:effectLst/>
                <a:latin typeface="Abadi" panose="020B0604020104020204" pitchFamily="34" charset="0"/>
              </a:rPr>
              <a:t>Buhalis</a:t>
            </a:r>
            <a:r>
              <a:rPr lang="en-GB" sz="2000" dirty="0">
                <a:solidFill>
                  <a:schemeClr val="tx1"/>
                </a:solidFill>
                <a:latin typeface="Abadi" panose="020B0604020104020204" pitchFamily="34" charset="0"/>
              </a:rPr>
              <a:t>,</a:t>
            </a:r>
            <a:r>
              <a:rPr lang="en-GB" sz="2000" i="0" dirty="0">
                <a:solidFill>
                  <a:schemeClr val="tx1"/>
                </a:solidFill>
                <a:effectLst/>
                <a:latin typeface="Abadi" panose="020B0604020104020204" pitchFamily="34" charset="0"/>
              </a:rPr>
              <a:t> 2018)</a:t>
            </a:r>
            <a:endParaRPr lang="en-GB" sz="2000" dirty="0">
              <a:solidFill>
                <a:schemeClr val="tx1"/>
              </a:solidFill>
              <a:latin typeface="Abadi" panose="020B0604020104020204" pitchFamily="34" charset="0"/>
            </a:endParaRPr>
          </a:p>
        </p:txBody>
      </p:sp>
    </p:spTree>
    <p:extLst>
      <p:ext uri="{BB962C8B-B14F-4D97-AF65-F5344CB8AC3E}">
        <p14:creationId xmlns:p14="http://schemas.microsoft.com/office/powerpoint/2010/main" val="35907886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6B0F1-9587-0888-191C-64976E3FC8F9}"/>
              </a:ext>
            </a:extLst>
          </p:cNvPr>
          <p:cNvSpPr>
            <a:spLocks noGrp="1"/>
          </p:cNvSpPr>
          <p:nvPr>
            <p:ph type="title"/>
          </p:nvPr>
        </p:nvSpPr>
        <p:spPr>
          <a:xfrm>
            <a:off x="1280771" y="376778"/>
            <a:ext cx="10018713" cy="1058594"/>
          </a:xfrm>
        </p:spPr>
        <p:txBody>
          <a:bodyPr/>
          <a:lstStyle/>
          <a:p>
            <a:pPr algn="ctr"/>
            <a:r>
              <a:rPr lang="en-US" b="1" i="0" dirty="0">
                <a:effectLst/>
                <a:latin typeface="Abadi" panose="020B0604020104020204" pitchFamily="34" charset="0"/>
              </a:rPr>
              <a:t>Main Consumers of St. Regis</a:t>
            </a:r>
            <a:endParaRPr lang="en-GB" b="1" dirty="0">
              <a:latin typeface="Abadi" panose="020B0604020104020204" pitchFamily="34" charset="0"/>
            </a:endParaRPr>
          </a:p>
        </p:txBody>
      </p:sp>
      <p:graphicFrame>
        <p:nvGraphicFramePr>
          <p:cNvPr id="13" name="Diagram 12">
            <a:extLst>
              <a:ext uri="{FF2B5EF4-FFF2-40B4-BE49-F238E27FC236}">
                <a16:creationId xmlns:a16="http://schemas.microsoft.com/office/drawing/2014/main" id="{3FC963CB-C86E-8029-CD89-A9C556163760}"/>
              </a:ext>
            </a:extLst>
          </p:cNvPr>
          <p:cNvGraphicFramePr/>
          <p:nvPr>
            <p:extLst>
              <p:ext uri="{D42A27DB-BD31-4B8C-83A1-F6EECF244321}">
                <p14:modId xmlns:p14="http://schemas.microsoft.com/office/powerpoint/2010/main" val="186623371"/>
              </p:ext>
            </p:extLst>
          </p:nvPr>
        </p:nvGraphicFramePr>
        <p:xfrm>
          <a:off x="1947594" y="1650544"/>
          <a:ext cx="8685068" cy="195078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4" name="Diagram 13">
            <a:extLst>
              <a:ext uri="{FF2B5EF4-FFF2-40B4-BE49-F238E27FC236}">
                <a16:creationId xmlns:a16="http://schemas.microsoft.com/office/drawing/2014/main" id="{FB5F47E8-F898-4702-864C-374137B358A1}"/>
              </a:ext>
            </a:extLst>
          </p:cNvPr>
          <p:cNvGraphicFramePr/>
          <p:nvPr>
            <p:extLst>
              <p:ext uri="{D42A27DB-BD31-4B8C-83A1-F6EECF244321}">
                <p14:modId xmlns:p14="http://schemas.microsoft.com/office/powerpoint/2010/main" val="1099252294"/>
              </p:ext>
            </p:extLst>
          </p:nvPr>
        </p:nvGraphicFramePr>
        <p:xfrm>
          <a:off x="1947594" y="4031673"/>
          <a:ext cx="8685068" cy="2151175"/>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15" name="Rectangle 14">
            <a:extLst>
              <a:ext uri="{FF2B5EF4-FFF2-40B4-BE49-F238E27FC236}">
                <a16:creationId xmlns:a16="http://schemas.microsoft.com/office/drawing/2014/main" id="{74836681-5223-D68C-14E5-D794016741BA}"/>
              </a:ext>
            </a:extLst>
          </p:cNvPr>
          <p:cNvSpPr/>
          <p:nvPr/>
        </p:nvSpPr>
        <p:spPr>
          <a:xfrm>
            <a:off x="9369083" y="6330462"/>
            <a:ext cx="2822917" cy="52753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0" i="0" dirty="0">
                <a:solidFill>
                  <a:schemeClr val="tx1"/>
                </a:solidFill>
                <a:effectLst/>
                <a:latin typeface="Abadi" panose="020B0604020104020204" pitchFamily="34" charset="0"/>
              </a:rPr>
              <a:t>(</a:t>
            </a:r>
            <a:r>
              <a:rPr lang="en-US" b="1" i="0" dirty="0" err="1">
                <a:solidFill>
                  <a:schemeClr val="tx1"/>
                </a:solidFill>
                <a:effectLst/>
                <a:latin typeface="Abadi" panose="020B0604020104020204" pitchFamily="34" charset="0"/>
              </a:rPr>
              <a:t>Mazen</a:t>
            </a:r>
            <a:r>
              <a:rPr lang="en-US" b="1" i="0" dirty="0">
                <a:solidFill>
                  <a:schemeClr val="tx1"/>
                </a:solidFill>
                <a:effectLst/>
                <a:latin typeface="Abadi" panose="020B0604020104020204" pitchFamily="34" charset="0"/>
              </a:rPr>
              <a:t> </a:t>
            </a:r>
            <a:r>
              <a:rPr lang="en-US" b="1" i="0" dirty="0" err="1">
                <a:solidFill>
                  <a:schemeClr val="tx1"/>
                </a:solidFill>
                <a:effectLst/>
                <a:latin typeface="Abadi" panose="020B0604020104020204" pitchFamily="34" charset="0"/>
              </a:rPr>
              <a:t>Alomari</a:t>
            </a:r>
            <a:r>
              <a:rPr lang="en-US" b="1" i="0" dirty="0">
                <a:solidFill>
                  <a:schemeClr val="tx1"/>
                </a:solidFill>
                <a:effectLst/>
                <a:latin typeface="Abadi" panose="020B0604020104020204" pitchFamily="34" charset="0"/>
              </a:rPr>
              <a:t>, 2017)</a:t>
            </a:r>
            <a:endParaRPr lang="en-GB" dirty="0">
              <a:solidFill>
                <a:schemeClr val="tx1"/>
              </a:solidFill>
              <a:latin typeface="Abadi" panose="020B0604020104020204" pitchFamily="34" charset="0"/>
            </a:endParaRPr>
          </a:p>
        </p:txBody>
      </p:sp>
    </p:spTree>
    <p:extLst>
      <p:ext uri="{BB962C8B-B14F-4D97-AF65-F5344CB8AC3E}">
        <p14:creationId xmlns:p14="http://schemas.microsoft.com/office/powerpoint/2010/main" val="16473756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grpSp>
        <p:nvGrpSpPr>
          <p:cNvPr id="3" name="Content Placeholder 2">
            <a:extLst>
              <a:ext uri="{FF2B5EF4-FFF2-40B4-BE49-F238E27FC236}">
                <a16:creationId xmlns:a16="http://schemas.microsoft.com/office/drawing/2014/main" id="{1CCB0F41-0E12-34FD-E4B0-0886BD198F51}"/>
              </a:ext>
            </a:extLst>
          </p:cNvPr>
          <p:cNvGrpSpPr/>
          <p:nvPr/>
        </p:nvGrpSpPr>
        <p:grpSpPr>
          <a:xfrm>
            <a:off x="374074" y="1262607"/>
            <a:ext cx="11553212" cy="2276377"/>
            <a:chOff x="914692" y="2858329"/>
            <a:chExt cx="10352051" cy="3714752"/>
          </a:xfrm>
        </p:grpSpPr>
        <p:sp>
          <p:nvSpPr>
            <p:cNvPr id="4" name="Freeform: Shape 3">
              <a:extLst>
                <a:ext uri="{FF2B5EF4-FFF2-40B4-BE49-F238E27FC236}">
                  <a16:creationId xmlns:a16="http://schemas.microsoft.com/office/drawing/2014/main" id="{FC3925F5-76B7-DB7D-C019-2DC23AE863D1}"/>
                </a:ext>
              </a:extLst>
            </p:cNvPr>
            <p:cNvSpPr/>
            <p:nvPr/>
          </p:nvSpPr>
          <p:spPr>
            <a:xfrm>
              <a:off x="914692" y="2858332"/>
              <a:ext cx="3275966" cy="3714749"/>
            </a:xfrm>
            <a:custGeom>
              <a:avLst/>
              <a:gdLst>
                <a:gd name="f0" fmla="val 10800000"/>
                <a:gd name="f1" fmla="val 5400000"/>
                <a:gd name="f2" fmla="val 180"/>
                <a:gd name="f3" fmla="val w"/>
                <a:gd name="f4" fmla="val h"/>
                <a:gd name="f5" fmla="val 0"/>
                <a:gd name="f6" fmla="val 3275967"/>
                <a:gd name="f7" fmla="val 3714750"/>
                <a:gd name="f8" fmla="+- 0 0 -90"/>
                <a:gd name="f9" fmla="*/ f3 1 3275967"/>
                <a:gd name="f10" fmla="*/ f4 1 3714750"/>
                <a:gd name="f11" fmla="val f5"/>
                <a:gd name="f12" fmla="val f6"/>
                <a:gd name="f13" fmla="val f7"/>
                <a:gd name="f14" fmla="*/ f8 f0 1"/>
                <a:gd name="f15" fmla="+- f13 0 f11"/>
                <a:gd name="f16" fmla="+- f12 0 f11"/>
                <a:gd name="f17" fmla="*/ f14 1 f2"/>
                <a:gd name="f18" fmla="*/ f16 1 3275967"/>
                <a:gd name="f19" fmla="*/ f15 1 3714750"/>
                <a:gd name="f20" fmla="*/ 0 f16 1"/>
                <a:gd name="f21" fmla="*/ 0 f15 1"/>
                <a:gd name="f22" fmla="*/ 3275967 f16 1"/>
                <a:gd name="f23" fmla="*/ 3714750 f15 1"/>
                <a:gd name="f24" fmla="+- f17 0 f1"/>
                <a:gd name="f25" fmla="*/ f20 1 3275967"/>
                <a:gd name="f26" fmla="*/ f21 1 3714750"/>
                <a:gd name="f27" fmla="*/ f22 1 3275967"/>
                <a:gd name="f28" fmla="*/ f23 1 3714750"/>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3275967" h="3714750">
                  <a:moveTo>
                    <a:pt x="f5" y="f5"/>
                  </a:moveTo>
                  <a:lnTo>
                    <a:pt x="f6" y="f5"/>
                  </a:lnTo>
                  <a:lnTo>
                    <a:pt x="f6" y="f7"/>
                  </a:lnTo>
                  <a:lnTo>
                    <a:pt x="f5" y="f7"/>
                  </a:lnTo>
                  <a:lnTo>
                    <a:pt x="f5" y="f5"/>
                  </a:lnTo>
                  <a:close/>
                </a:path>
              </a:pathLst>
            </a:custGeom>
            <a:solidFill>
              <a:srgbClr val="B54C2D"/>
            </a:solidFill>
            <a:ln w="15873" cap="rnd">
              <a:solidFill>
                <a:srgbClr val="B54C2D"/>
              </a:solidFill>
              <a:prstDash val="solid"/>
            </a:ln>
          </p:spPr>
          <p:txBody>
            <a:bodyPr vert="horz" wrap="square" lIns="323597" tIns="1485900" rIns="323597" bIns="330198" anchor="t" anchorCtr="0" compatLnSpc="1">
              <a:noAutofit/>
            </a:bodyPr>
            <a:lstStyle/>
            <a:p>
              <a:pPr marL="0" marR="0" lvl="0" indent="0" algn="l" defTabSz="711202" rtl="0" fontAlgn="auto" hangingPunct="1">
                <a:lnSpc>
                  <a:spcPct val="90000"/>
                </a:lnSpc>
                <a:spcBef>
                  <a:spcPts val="0"/>
                </a:spcBef>
                <a:spcAft>
                  <a:spcPts val="700"/>
                </a:spcAft>
                <a:buNone/>
                <a:tabLst/>
                <a:defRPr sz="1800" b="0" i="0" u="none" strike="noStrike" kern="0" cap="all" spc="0" baseline="0">
                  <a:solidFill>
                    <a:srgbClr val="000000"/>
                  </a:solidFill>
                  <a:uFillTx/>
                </a:defRPr>
              </a:pPr>
              <a:endParaRPr lang="en-GB" sz="1600" b="0" i="0" u="none" strike="noStrike" kern="1200" cap="all" spc="0" baseline="0" dirty="0">
                <a:solidFill>
                  <a:srgbClr val="FFFFFF"/>
                </a:solidFill>
                <a:uFillTx/>
                <a:latin typeface="Abadi" panose="020B0604020104020204" pitchFamily="34" charset="0"/>
              </a:endParaRPr>
            </a:p>
          </p:txBody>
        </p:sp>
        <p:sp>
          <p:nvSpPr>
            <p:cNvPr id="5" name="Freeform: Shape 4">
              <a:extLst>
                <a:ext uri="{FF2B5EF4-FFF2-40B4-BE49-F238E27FC236}">
                  <a16:creationId xmlns:a16="http://schemas.microsoft.com/office/drawing/2014/main" id="{D1F301AA-E595-B1A5-8311-5219AA3FE553}"/>
                </a:ext>
              </a:extLst>
            </p:cNvPr>
            <p:cNvSpPr/>
            <p:nvPr/>
          </p:nvSpPr>
          <p:spPr>
            <a:xfrm>
              <a:off x="914692" y="2858332"/>
              <a:ext cx="3275966" cy="1485900"/>
            </a:xfrm>
            <a:custGeom>
              <a:avLst/>
              <a:gdLst>
                <a:gd name="f0" fmla="val 10800000"/>
                <a:gd name="f1" fmla="val 5400000"/>
                <a:gd name="f2" fmla="val 180"/>
                <a:gd name="f3" fmla="val w"/>
                <a:gd name="f4" fmla="val h"/>
                <a:gd name="f5" fmla="val 0"/>
                <a:gd name="f6" fmla="val 3275967"/>
                <a:gd name="f7" fmla="val 1485900"/>
                <a:gd name="f8" fmla="+- 0 0 -90"/>
                <a:gd name="f9" fmla="*/ f3 1 3275967"/>
                <a:gd name="f10" fmla="*/ f4 1 1485900"/>
                <a:gd name="f11" fmla="val f5"/>
                <a:gd name="f12" fmla="val f6"/>
                <a:gd name="f13" fmla="val f7"/>
                <a:gd name="f14" fmla="*/ f8 f0 1"/>
                <a:gd name="f15" fmla="+- f13 0 f11"/>
                <a:gd name="f16" fmla="+- f12 0 f11"/>
                <a:gd name="f17" fmla="*/ f14 1 f2"/>
                <a:gd name="f18" fmla="*/ f16 1 3275967"/>
                <a:gd name="f19" fmla="*/ f15 1 1485900"/>
                <a:gd name="f20" fmla="*/ 0 f16 1"/>
                <a:gd name="f21" fmla="*/ 0 f15 1"/>
                <a:gd name="f22" fmla="*/ 3275967 f16 1"/>
                <a:gd name="f23" fmla="*/ 1485900 f15 1"/>
                <a:gd name="f24" fmla="+- f17 0 f1"/>
                <a:gd name="f25" fmla="*/ f20 1 3275967"/>
                <a:gd name="f26" fmla="*/ f21 1 1485900"/>
                <a:gd name="f27" fmla="*/ f22 1 3275967"/>
                <a:gd name="f28" fmla="*/ f23 1 1485900"/>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3275967" h="1485900">
                  <a:moveTo>
                    <a:pt x="f5" y="f5"/>
                  </a:moveTo>
                  <a:lnTo>
                    <a:pt x="f6" y="f5"/>
                  </a:lnTo>
                  <a:lnTo>
                    <a:pt x="f6" y="f7"/>
                  </a:lnTo>
                  <a:lnTo>
                    <a:pt x="f5" y="f7"/>
                  </a:lnTo>
                  <a:lnTo>
                    <a:pt x="f5" y="f5"/>
                  </a:lnTo>
                  <a:close/>
                </a:path>
              </a:pathLst>
            </a:custGeom>
            <a:noFill/>
            <a:ln cap="rnd">
              <a:noFill/>
              <a:prstDash val="solid"/>
            </a:ln>
          </p:spPr>
          <p:txBody>
            <a:bodyPr vert="horz" wrap="square" lIns="323597" tIns="165104" rIns="323597" bIns="165104" anchor="ctr" anchorCtr="0" compatLnSpc="1">
              <a:noAutofit/>
            </a:bodyPr>
            <a:lstStyle/>
            <a:p>
              <a:pPr marL="0" marR="0" lvl="0" indent="0" algn="l" defTabSz="2933696" rtl="0" fontAlgn="auto" hangingPunct="1">
                <a:lnSpc>
                  <a:spcPct val="90000"/>
                </a:lnSpc>
                <a:spcBef>
                  <a:spcPts val="0"/>
                </a:spcBef>
                <a:spcAft>
                  <a:spcPts val="2800"/>
                </a:spcAft>
                <a:buNone/>
                <a:tabLst/>
                <a:defRPr sz="1800" b="0" i="0" u="none" strike="noStrike" kern="0" cap="none" spc="0" baseline="0">
                  <a:solidFill>
                    <a:srgbClr val="000000"/>
                  </a:solidFill>
                  <a:uFillTx/>
                </a:defRPr>
              </a:pPr>
              <a:r>
                <a:rPr lang="en-GB" sz="3600" b="0" i="0" u="none" strike="noStrike" kern="1200" cap="none" spc="0" baseline="0" dirty="0">
                  <a:solidFill>
                    <a:srgbClr val="FFFFFF"/>
                  </a:solidFill>
                  <a:uFillTx/>
                  <a:latin typeface="Abadi" panose="020B0604020104020204" pitchFamily="34" charset="0"/>
                </a:rPr>
                <a:t>01</a:t>
              </a:r>
            </a:p>
          </p:txBody>
        </p:sp>
        <p:sp>
          <p:nvSpPr>
            <p:cNvPr id="6" name="Freeform: Shape 5">
              <a:extLst>
                <a:ext uri="{FF2B5EF4-FFF2-40B4-BE49-F238E27FC236}">
                  <a16:creationId xmlns:a16="http://schemas.microsoft.com/office/drawing/2014/main" id="{C02DC618-A3CF-4D71-D2D3-3CF70B782A47}"/>
                </a:ext>
              </a:extLst>
            </p:cNvPr>
            <p:cNvSpPr/>
            <p:nvPr/>
          </p:nvSpPr>
          <p:spPr>
            <a:xfrm>
              <a:off x="4434827" y="2858329"/>
              <a:ext cx="3275966" cy="3714749"/>
            </a:xfrm>
            <a:custGeom>
              <a:avLst/>
              <a:gdLst>
                <a:gd name="f0" fmla="val 10800000"/>
                <a:gd name="f1" fmla="val 5400000"/>
                <a:gd name="f2" fmla="val 180"/>
                <a:gd name="f3" fmla="val w"/>
                <a:gd name="f4" fmla="val h"/>
                <a:gd name="f5" fmla="val 0"/>
                <a:gd name="f6" fmla="val 3275967"/>
                <a:gd name="f7" fmla="val 3714750"/>
                <a:gd name="f8" fmla="+- 0 0 -90"/>
                <a:gd name="f9" fmla="*/ f3 1 3275967"/>
                <a:gd name="f10" fmla="*/ f4 1 3714750"/>
                <a:gd name="f11" fmla="val f5"/>
                <a:gd name="f12" fmla="val f6"/>
                <a:gd name="f13" fmla="val f7"/>
                <a:gd name="f14" fmla="*/ f8 f0 1"/>
                <a:gd name="f15" fmla="+- f13 0 f11"/>
                <a:gd name="f16" fmla="+- f12 0 f11"/>
                <a:gd name="f17" fmla="*/ f14 1 f2"/>
                <a:gd name="f18" fmla="*/ f16 1 3275967"/>
                <a:gd name="f19" fmla="*/ f15 1 3714750"/>
                <a:gd name="f20" fmla="*/ 0 f16 1"/>
                <a:gd name="f21" fmla="*/ 0 f15 1"/>
                <a:gd name="f22" fmla="*/ 3275967 f16 1"/>
                <a:gd name="f23" fmla="*/ 3714750 f15 1"/>
                <a:gd name="f24" fmla="+- f17 0 f1"/>
                <a:gd name="f25" fmla="*/ f20 1 3275967"/>
                <a:gd name="f26" fmla="*/ f21 1 3714750"/>
                <a:gd name="f27" fmla="*/ f22 1 3275967"/>
                <a:gd name="f28" fmla="*/ f23 1 3714750"/>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3275967" h="3714750">
                  <a:moveTo>
                    <a:pt x="f5" y="f5"/>
                  </a:moveTo>
                  <a:lnTo>
                    <a:pt x="f6" y="f5"/>
                  </a:lnTo>
                  <a:lnTo>
                    <a:pt x="f6" y="f7"/>
                  </a:lnTo>
                  <a:lnTo>
                    <a:pt x="f5" y="f7"/>
                  </a:lnTo>
                  <a:lnTo>
                    <a:pt x="f5" y="f5"/>
                  </a:lnTo>
                  <a:close/>
                </a:path>
              </a:pathLst>
            </a:custGeom>
            <a:solidFill>
              <a:srgbClr val="99570C"/>
            </a:solidFill>
            <a:ln w="15873" cap="rnd">
              <a:solidFill>
                <a:srgbClr val="99570C"/>
              </a:solidFill>
              <a:prstDash val="solid"/>
            </a:ln>
          </p:spPr>
          <p:txBody>
            <a:bodyPr vert="horz" wrap="square" lIns="323597" tIns="1485900" rIns="323597" bIns="330198" anchor="t" anchorCtr="0" compatLnSpc="1">
              <a:noAutofit/>
            </a:bodyPr>
            <a:lstStyle/>
            <a:p>
              <a:pPr marL="0" marR="0" lvl="0" indent="0" algn="l" defTabSz="711202" rtl="0" fontAlgn="auto" hangingPunct="1">
                <a:lnSpc>
                  <a:spcPct val="90000"/>
                </a:lnSpc>
                <a:spcBef>
                  <a:spcPts val="0"/>
                </a:spcBef>
                <a:spcAft>
                  <a:spcPts val="700"/>
                </a:spcAft>
                <a:buNone/>
                <a:tabLst/>
                <a:defRPr sz="1800" b="0" i="0" u="none" strike="noStrike" kern="0" cap="all" spc="0" baseline="0">
                  <a:solidFill>
                    <a:srgbClr val="000000"/>
                  </a:solidFill>
                  <a:uFillTx/>
                </a:defRPr>
              </a:pPr>
              <a:endParaRPr lang="en-GB" sz="1600" b="0" i="0" u="none" strike="noStrike" kern="1200" cap="all" spc="0" baseline="0" dirty="0">
                <a:solidFill>
                  <a:srgbClr val="FFFFFF"/>
                </a:solidFill>
                <a:uFillTx/>
                <a:latin typeface="Abadi" panose="020B0604020104020204" pitchFamily="34" charset="0"/>
              </a:endParaRPr>
            </a:p>
          </p:txBody>
        </p:sp>
        <p:sp>
          <p:nvSpPr>
            <p:cNvPr id="7" name="Freeform: Shape 6">
              <a:extLst>
                <a:ext uri="{FF2B5EF4-FFF2-40B4-BE49-F238E27FC236}">
                  <a16:creationId xmlns:a16="http://schemas.microsoft.com/office/drawing/2014/main" id="{5150FD67-C444-729C-42F2-58850166A66B}"/>
                </a:ext>
              </a:extLst>
            </p:cNvPr>
            <p:cNvSpPr/>
            <p:nvPr/>
          </p:nvSpPr>
          <p:spPr>
            <a:xfrm>
              <a:off x="4452734" y="2858332"/>
              <a:ext cx="3275966" cy="1485900"/>
            </a:xfrm>
            <a:custGeom>
              <a:avLst/>
              <a:gdLst>
                <a:gd name="f0" fmla="val 10800000"/>
                <a:gd name="f1" fmla="val 5400000"/>
                <a:gd name="f2" fmla="val 180"/>
                <a:gd name="f3" fmla="val w"/>
                <a:gd name="f4" fmla="val h"/>
                <a:gd name="f5" fmla="val 0"/>
                <a:gd name="f6" fmla="val 3275967"/>
                <a:gd name="f7" fmla="val 1485900"/>
                <a:gd name="f8" fmla="+- 0 0 -90"/>
                <a:gd name="f9" fmla="*/ f3 1 3275967"/>
                <a:gd name="f10" fmla="*/ f4 1 1485900"/>
                <a:gd name="f11" fmla="val f5"/>
                <a:gd name="f12" fmla="val f6"/>
                <a:gd name="f13" fmla="val f7"/>
                <a:gd name="f14" fmla="*/ f8 f0 1"/>
                <a:gd name="f15" fmla="+- f13 0 f11"/>
                <a:gd name="f16" fmla="+- f12 0 f11"/>
                <a:gd name="f17" fmla="*/ f14 1 f2"/>
                <a:gd name="f18" fmla="*/ f16 1 3275967"/>
                <a:gd name="f19" fmla="*/ f15 1 1485900"/>
                <a:gd name="f20" fmla="*/ 0 f16 1"/>
                <a:gd name="f21" fmla="*/ 0 f15 1"/>
                <a:gd name="f22" fmla="*/ 3275967 f16 1"/>
                <a:gd name="f23" fmla="*/ 1485900 f15 1"/>
                <a:gd name="f24" fmla="+- f17 0 f1"/>
                <a:gd name="f25" fmla="*/ f20 1 3275967"/>
                <a:gd name="f26" fmla="*/ f21 1 1485900"/>
                <a:gd name="f27" fmla="*/ f22 1 3275967"/>
                <a:gd name="f28" fmla="*/ f23 1 1485900"/>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3275967" h="1485900">
                  <a:moveTo>
                    <a:pt x="f5" y="f5"/>
                  </a:moveTo>
                  <a:lnTo>
                    <a:pt x="f6" y="f5"/>
                  </a:lnTo>
                  <a:lnTo>
                    <a:pt x="f6" y="f7"/>
                  </a:lnTo>
                  <a:lnTo>
                    <a:pt x="f5" y="f7"/>
                  </a:lnTo>
                  <a:lnTo>
                    <a:pt x="f5" y="f5"/>
                  </a:lnTo>
                  <a:close/>
                </a:path>
              </a:pathLst>
            </a:custGeom>
            <a:noFill/>
            <a:ln cap="rnd">
              <a:noFill/>
              <a:prstDash val="solid"/>
            </a:ln>
          </p:spPr>
          <p:txBody>
            <a:bodyPr vert="horz" wrap="square" lIns="323597" tIns="165104" rIns="323597" bIns="165104" anchor="ctr" anchorCtr="0" compatLnSpc="1">
              <a:noAutofit/>
            </a:bodyPr>
            <a:lstStyle/>
            <a:p>
              <a:pPr marL="0" marR="0" lvl="0" indent="0" algn="l" defTabSz="2933696" rtl="0" fontAlgn="auto" hangingPunct="1">
                <a:lnSpc>
                  <a:spcPct val="90000"/>
                </a:lnSpc>
                <a:spcBef>
                  <a:spcPts val="0"/>
                </a:spcBef>
                <a:spcAft>
                  <a:spcPts val="2800"/>
                </a:spcAft>
                <a:buNone/>
                <a:tabLst/>
                <a:defRPr sz="1800" b="0" i="0" u="none" strike="noStrike" kern="0" cap="none" spc="0" baseline="0">
                  <a:solidFill>
                    <a:srgbClr val="000000"/>
                  </a:solidFill>
                  <a:uFillTx/>
                </a:defRPr>
              </a:pPr>
              <a:r>
                <a:rPr lang="en-GB" sz="3600" b="0" i="0" u="none" strike="noStrike" kern="1200" cap="none" spc="0" baseline="0" dirty="0">
                  <a:solidFill>
                    <a:srgbClr val="FFFFFF"/>
                  </a:solidFill>
                  <a:uFillTx/>
                  <a:latin typeface="Abadi" panose="020B0604020104020204" pitchFamily="34" charset="0"/>
                </a:rPr>
                <a:t>02</a:t>
              </a:r>
            </a:p>
          </p:txBody>
        </p:sp>
        <p:sp>
          <p:nvSpPr>
            <p:cNvPr id="8" name="Freeform: Shape 7">
              <a:extLst>
                <a:ext uri="{FF2B5EF4-FFF2-40B4-BE49-F238E27FC236}">
                  <a16:creationId xmlns:a16="http://schemas.microsoft.com/office/drawing/2014/main" id="{0257AB44-DECE-97D0-EDCD-854C4601EBA1}"/>
                </a:ext>
              </a:extLst>
            </p:cNvPr>
            <p:cNvSpPr/>
            <p:nvPr/>
          </p:nvSpPr>
          <p:spPr>
            <a:xfrm>
              <a:off x="7929817" y="2858329"/>
              <a:ext cx="3275966" cy="3714748"/>
            </a:xfrm>
            <a:custGeom>
              <a:avLst/>
              <a:gdLst>
                <a:gd name="f0" fmla="val 10800000"/>
                <a:gd name="f1" fmla="val 5400000"/>
                <a:gd name="f2" fmla="val 180"/>
                <a:gd name="f3" fmla="val w"/>
                <a:gd name="f4" fmla="val h"/>
                <a:gd name="f5" fmla="val 0"/>
                <a:gd name="f6" fmla="val 3275967"/>
                <a:gd name="f7" fmla="val 3714750"/>
                <a:gd name="f8" fmla="+- 0 0 -90"/>
                <a:gd name="f9" fmla="*/ f3 1 3275967"/>
                <a:gd name="f10" fmla="*/ f4 1 3714750"/>
                <a:gd name="f11" fmla="val f5"/>
                <a:gd name="f12" fmla="val f6"/>
                <a:gd name="f13" fmla="val f7"/>
                <a:gd name="f14" fmla="*/ f8 f0 1"/>
                <a:gd name="f15" fmla="+- f13 0 f11"/>
                <a:gd name="f16" fmla="+- f12 0 f11"/>
                <a:gd name="f17" fmla="*/ f14 1 f2"/>
                <a:gd name="f18" fmla="*/ f16 1 3275967"/>
                <a:gd name="f19" fmla="*/ f15 1 3714750"/>
                <a:gd name="f20" fmla="*/ 0 f16 1"/>
                <a:gd name="f21" fmla="*/ 0 f15 1"/>
                <a:gd name="f22" fmla="*/ 3275967 f16 1"/>
                <a:gd name="f23" fmla="*/ 3714750 f15 1"/>
                <a:gd name="f24" fmla="+- f17 0 f1"/>
                <a:gd name="f25" fmla="*/ f20 1 3275967"/>
                <a:gd name="f26" fmla="*/ f21 1 3714750"/>
                <a:gd name="f27" fmla="*/ f22 1 3275967"/>
                <a:gd name="f28" fmla="*/ f23 1 3714750"/>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3275967" h="3714750">
                  <a:moveTo>
                    <a:pt x="f5" y="f5"/>
                  </a:moveTo>
                  <a:lnTo>
                    <a:pt x="f6" y="f5"/>
                  </a:lnTo>
                  <a:lnTo>
                    <a:pt x="f6" y="f7"/>
                  </a:lnTo>
                  <a:lnTo>
                    <a:pt x="f5" y="f7"/>
                  </a:lnTo>
                  <a:lnTo>
                    <a:pt x="f5" y="f5"/>
                  </a:lnTo>
                  <a:close/>
                </a:path>
              </a:pathLst>
            </a:custGeom>
            <a:solidFill>
              <a:srgbClr val="C17529"/>
            </a:solidFill>
            <a:ln w="15873" cap="rnd">
              <a:solidFill>
                <a:srgbClr val="C17529"/>
              </a:solidFill>
              <a:prstDash val="solid"/>
            </a:ln>
          </p:spPr>
          <p:txBody>
            <a:bodyPr vert="horz" wrap="square" lIns="323597" tIns="1485900" rIns="323597" bIns="330198" anchor="t" anchorCtr="0" compatLnSpc="1">
              <a:noAutofit/>
            </a:bodyPr>
            <a:lstStyle/>
            <a:p>
              <a:pPr marL="0" marR="0" lvl="0" indent="0" algn="l" defTabSz="711202" rtl="0" fontAlgn="auto" hangingPunct="1">
                <a:lnSpc>
                  <a:spcPct val="90000"/>
                </a:lnSpc>
                <a:spcBef>
                  <a:spcPts val="0"/>
                </a:spcBef>
                <a:spcAft>
                  <a:spcPts val="700"/>
                </a:spcAft>
                <a:buNone/>
                <a:tabLst/>
                <a:defRPr sz="1800" b="0" i="0" u="none" strike="noStrike" kern="0" cap="all" spc="0" baseline="0">
                  <a:solidFill>
                    <a:srgbClr val="000000"/>
                  </a:solidFill>
                  <a:uFillTx/>
                </a:defRPr>
              </a:pPr>
              <a:endParaRPr lang="en-GB" sz="1600" b="0" i="0" u="none" strike="noStrike" kern="1200" cap="all" spc="0" baseline="0" dirty="0">
                <a:solidFill>
                  <a:srgbClr val="FFFFFF"/>
                </a:solidFill>
                <a:uFillTx/>
                <a:latin typeface="Abadi" panose="020B0604020104020204" pitchFamily="34" charset="0"/>
              </a:endParaRPr>
            </a:p>
          </p:txBody>
        </p:sp>
        <p:sp>
          <p:nvSpPr>
            <p:cNvPr id="9" name="Freeform: Shape 8">
              <a:extLst>
                <a:ext uri="{FF2B5EF4-FFF2-40B4-BE49-F238E27FC236}">
                  <a16:creationId xmlns:a16="http://schemas.microsoft.com/office/drawing/2014/main" id="{DBE0C8B1-0072-5853-0E67-4A3A951383B2}"/>
                </a:ext>
              </a:extLst>
            </p:cNvPr>
            <p:cNvSpPr/>
            <p:nvPr/>
          </p:nvSpPr>
          <p:spPr>
            <a:xfrm>
              <a:off x="7990777" y="2858332"/>
              <a:ext cx="3275966" cy="1485900"/>
            </a:xfrm>
            <a:custGeom>
              <a:avLst/>
              <a:gdLst>
                <a:gd name="f0" fmla="val 10800000"/>
                <a:gd name="f1" fmla="val 5400000"/>
                <a:gd name="f2" fmla="val 180"/>
                <a:gd name="f3" fmla="val w"/>
                <a:gd name="f4" fmla="val h"/>
                <a:gd name="f5" fmla="val 0"/>
                <a:gd name="f6" fmla="val 3275967"/>
                <a:gd name="f7" fmla="val 1485900"/>
                <a:gd name="f8" fmla="+- 0 0 -90"/>
                <a:gd name="f9" fmla="*/ f3 1 3275967"/>
                <a:gd name="f10" fmla="*/ f4 1 1485900"/>
                <a:gd name="f11" fmla="val f5"/>
                <a:gd name="f12" fmla="val f6"/>
                <a:gd name="f13" fmla="val f7"/>
                <a:gd name="f14" fmla="*/ f8 f0 1"/>
                <a:gd name="f15" fmla="+- f13 0 f11"/>
                <a:gd name="f16" fmla="+- f12 0 f11"/>
                <a:gd name="f17" fmla="*/ f14 1 f2"/>
                <a:gd name="f18" fmla="*/ f16 1 3275967"/>
                <a:gd name="f19" fmla="*/ f15 1 1485900"/>
                <a:gd name="f20" fmla="*/ 0 f16 1"/>
                <a:gd name="f21" fmla="*/ 0 f15 1"/>
                <a:gd name="f22" fmla="*/ 3275967 f16 1"/>
                <a:gd name="f23" fmla="*/ 1485900 f15 1"/>
                <a:gd name="f24" fmla="+- f17 0 f1"/>
                <a:gd name="f25" fmla="*/ f20 1 3275967"/>
                <a:gd name="f26" fmla="*/ f21 1 1485900"/>
                <a:gd name="f27" fmla="*/ f22 1 3275967"/>
                <a:gd name="f28" fmla="*/ f23 1 1485900"/>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3275967" h="1485900">
                  <a:moveTo>
                    <a:pt x="f5" y="f5"/>
                  </a:moveTo>
                  <a:lnTo>
                    <a:pt x="f6" y="f5"/>
                  </a:lnTo>
                  <a:lnTo>
                    <a:pt x="f6" y="f7"/>
                  </a:lnTo>
                  <a:lnTo>
                    <a:pt x="f5" y="f7"/>
                  </a:lnTo>
                  <a:lnTo>
                    <a:pt x="f5" y="f5"/>
                  </a:lnTo>
                  <a:close/>
                </a:path>
              </a:pathLst>
            </a:custGeom>
            <a:noFill/>
            <a:ln cap="rnd">
              <a:noFill/>
              <a:prstDash val="solid"/>
            </a:ln>
          </p:spPr>
          <p:txBody>
            <a:bodyPr vert="horz" wrap="square" lIns="323597" tIns="165104" rIns="323597" bIns="165104" anchor="ctr" anchorCtr="0" compatLnSpc="1">
              <a:noAutofit/>
            </a:bodyPr>
            <a:lstStyle/>
            <a:p>
              <a:pPr marL="0" marR="0" lvl="0" indent="0" algn="l" defTabSz="2933696" rtl="0" fontAlgn="auto" hangingPunct="1">
                <a:lnSpc>
                  <a:spcPct val="90000"/>
                </a:lnSpc>
                <a:spcBef>
                  <a:spcPts val="0"/>
                </a:spcBef>
                <a:spcAft>
                  <a:spcPts val="2800"/>
                </a:spcAft>
                <a:buNone/>
                <a:tabLst/>
                <a:defRPr sz="1800" b="0" i="0" u="none" strike="noStrike" kern="0" cap="none" spc="0" baseline="0">
                  <a:solidFill>
                    <a:srgbClr val="000000"/>
                  </a:solidFill>
                  <a:uFillTx/>
                </a:defRPr>
              </a:pPr>
              <a:r>
                <a:rPr lang="en-GB" sz="3600" b="0" i="0" u="none" strike="noStrike" kern="1200" cap="none" spc="0" baseline="0" dirty="0">
                  <a:solidFill>
                    <a:srgbClr val="FFFFFF"/>
                  </a:solidFill>
                  <a:uFillTx/>
                  <a:latin typeface="Abadi" panose="020B0604020104020204" pitchFamily="34" charset="0"/>
                </a:rPr>
                <a:t>03</a:t>
              </a:r>
            </a:p>
          </p:txBody>
        </p:sp>
      </p:grpSp>
      <p:sp>
        <p:nvSpPr>
          <p:cNvPr id="12" name="Title 11">
            <a:extLst>
              <a:ext uri="{FF2B5EF4-FFF2-40B4-BE49-F238E27FC236}">
                <a16:creationId xmlns:a16="http://schemas.microsoft.com/office/drawing/2014/main" id="{E7C24F3E-91DB-3608-D40A-C75DA976F5B5}"/>
              </a:ext>
            </a:extLst>
          </p:cNvPr>
          <p:cNvSpPr>
            <a:spLocks noGrp="1"/>
          </p:cNvSpPr>
          <p:nvPr>
            <p:ph type="title"/>
          </p:nvPr>
        </p:nvSpPr>
        <p:spPr>
          <a:xfrm>
            <a:off x="955964" y="114254"/>
            <a:ext cx="10884685" cy="1030458"/>
          </a:xfrm>
        </p:spPr>
        <p:txBody>
          <a:bodyPr>
            <a:normAutofit fontScale="90000"/>
          </a:bodyPr>
          <a:lstStyle/>
          <a:p>
            <a:r>
              <a:rPr lang="en-US" b="1" i="0" dirty="0">
                <a:effectLst/>
                <a:latin typeface="Abadi" panose="020B0604020104020204" pitchFamily="34" charset="0"/>
              </a:rPr>
              <a:t>Nature and Scope of Guest Services and Facilities</a:t>
            </a:r>
            <a:endParaRPr lang="en-GB" b="1" dirty="0">
              <a:latin typeface="Abadi" panose="020B0604020104020204" pitchFamily="34" charset="0"/>
            </a:endParaRPr>
          </a:p>
        </p:txBody>
      </p:sp>
      <p:sp>
        <p:nvSpPr>
          <p:cNvPr id="14" name="TextBox 13">
            <a:extLst>
              <a:ext uri="{FF2B5EF4-FFF2-40B4-BE49-F238E27FC236}">
                <a16:creationId xmlns:a16="http://schemas.microsoft.com/office/drawing/2014/main" id="{22088B0C-F0AF-7410-241F-9DB1B30FB90B}"/>
              </a:ext>
            </a:extLst>
          </p:cNvPr>
          <p:cNvSpPr txBox="1"/>
          <p:nvPr/>
        </p:nvSpPr>
        <p:spPr>
          <a:xfrm>
            <a:off x="1488598" y="955620"/>
            <a:ext cx="6098344" cy="369332"/>
          </a:xfrm>
          <a:prstGeom prst="rect">
            <a:avLst/>
          </a:prstGeom>
          <a:noFill/>
        </p:spPr>
        <p:txBody>
          <a:bodyPr wrap="square">
            <a:spAutoFit/>
          </a:bodyPr>
          <a:lstStyle/>
          <a:p>
            <a:r>
              <a:rPr lang="en-GB" b="1" i="0" dirty="0">
                <a:solidFill>
                  <a:schemeClr val="bg1"/>
                </a:solidFill>
                <a:effectLst/>
                <a:latin typeface="Abadi" panose="020B0604020104020204" pitchFamily="34" charset="0"/>
              </a:rPr>
              <a:t>Range of Guest Services</a:t>
            </a:r>
            <a:r>
              <a:rPr lang="en-GB" b="0" i="0" dirty="0">
                <a:solidFill>
                  <a:srgbClr val="D1D5DB"/>
                </a:solidFill>
                <a:effectLst/>
                <a:latin typeface="Abadi" panose="020B0604020104020204" pitchFamily="34" charset="0"/>
              </a:rPr>
              <a:t>:</a:t>
            </a:r>
            <a:endParaRPr lang="en-GB" dirty="0">
              <a:latin typeface="Abadi" panose="020B0604020104020204" pitchFamily="34" charset="0"/>
            </a:endParaRPr>
          </a:p>
        </p:txBody>
      </p:sp>
      <p:sp>
        <p:nvSpPr>
          <p:cNvPr id="16" name="TextBox 15">
            <a:extLst>
              <a:ext uri="{FF2B5EF4-FFF2-40B4-BE49-F238E27FC236}">
                <a16:creationId xmlns:a16="http://schemas.microsoft.com/office/drawing/2014/main" id="{49ECC977-7024-E599-D632-27FBE49CCBA7}"/>
              </a:ext>
            </a:extLst>
          </p:cNvPr>
          <p:cNvSpPr txBox="1"/>
          <p:nvPr/>
        </p:nvSpPr>
        <p:spPr>
          <a:xfrm>
            <a:off x="864182" y="2101956"/>
            <a:ext cx="2848055" cy="1200329"/>
          </a:xfrm>
          <a:prstGeom prst="rect">
            <a:avLst/>
          </a:prstGeom>
          <a:noFill/>
        </p:spPr>
        <p:txBody>
          <a:bodyPr wrap="square">
            <a:spAutoFit/>
          </a:bodyPr>
          <a:lstStyle/>
          <a:p>
            <a:r>
              <a:rPr lang="en-US" b="1" i="0" dirty="0">
                <a:solidFill>
                  <a:srgbClr val="D1D5DB"/>
                </a:solidFill>
                <a:effectLst/>
                <a:latin typeface="Abadi" panose="020B0604020104020204" pitchFamily="34" charset="0"/>
              </a:rPr>
              <a:t>Personalized and anticipatory service to meet guests' individual needs and preferences</a:t>
            </a:r>
            <a:endParaRPr lang="en-GB" b="1" dirty="0">
              <a:latin typeface="Abadi" panose="020B0604020104020204" pitchFamily="34" charset="0"/>
            </a:endParaRPr>
          </a:p>
        </p:txBody>
      </p:sp>
      <p:sp>
        <p:nvSpPr>
          <p:cNvPr id="18" name="TextBox 17">
            <a:extLst>
              <a:ext uri="{FF2B5EF4-FFF2-40B4-BE49-F238E27FC236}">
                <a16:creationId xmlns:a16="http://schemas.microsoft.com/office/drawing/2014/main" id="{04F33870-8101-321C-261E-B834BA20E67E}"/>
              </a:ext>
            </a:extLst>
          </p:cNvPr>
          <p:cNvSpPr txBox="1"/>
          <p:nvPr/>
        </p:nvSpPr>
        <p:spPr>
          <a:xfrm>
            <a:off x="4926080" y="2101956"/>
            <a:ext cx="2449197" cy="1200329"/>
          </a:xfrm>
          <a:prstGeom prst="rect">
            <a:avLst/>
          </a:prstGeom>
          <a:noFill/>
        </p:spPr>
        <p:txBody>
          <a:bodyPr wrap="square">
            <a:spAutoFit/>
          </a:bodyPr>
          <a:lstStyle/>
          <a:p>
            <a:r>
              <a:rPr lang="en-US" b="1" i="0" dirty="0">
                <a:solidFill>
                  <a:srgbClr val="D1D5DB"/>
                </a:solidFill>
                <a:effectLst/>
                <a:latin typeface="Abadi" panose="020B0604020104020204" pitchFamily="34" charset="0"/>
              </a:rPr>
              <a:t>Dedicated concierge services offering local recommendations and assistance</a:t>
            </a:r>
            <a:endParaRPr lang="en-GB" b="1" dirty="0">
              <a:latin typeface="Abadi" panose="020B0604020104020204" pitchFamily="34" charset="0"/>
            </a:endParaRPr>
          </a:p>
        </p:txBody>
      </p:sp>
      <p:sp>
        <p:nvSpPr>
          <p:cNvPr id="20" name="TextBox 19">
            <a:extLst>
              <a:ext uri="{FF2B5EF4-FFF2-40B4-BE49-F238E27FC236}">
                <a16:creationId xmlns:a16="http://schemas.microsoft.com/office/drawing/2014/main" id="{B14B794B-439C-F3BE-6321-87F93533EE48}"/>
              </a:ext>
            </a:extLst>
          </p:cNvPr>
          <p:cNvSpPr txBox="1"/>
          <p:nvPr/>
        </p:nvSpPr>
        <p:spPr>
          <a:xfrm>
            <a:off x="8732921" y="2091068"/>
            <a:ext cx="2732650" cy="923330"/>
          </a:xfrm>
          <a:prstGeom prst="rect">
            <a:avLst/>
          </a:prstGeom>
          <a:noFill/>
        </p:spPr>
        <p:txBody>
          <a:bodyPr wrap="square">
            <a:spAutoFit/>
          </a:bodyPr>
          <a:lstStyle/>
          <a:p>
            <a:r>
              <a:rPr lang="en-US" b="0" i="0" dirty="0">
                <a:solidFill>
                  <a:srgbClr val="D1D5DB"/>
                </a:solidFill>
                <a:effectLst/>
                <a:latin typeface="Abadi" panose="020B0604020104020204" pitchFamily="34" charset="0"/>
              </a:rPr>
              <a:t>24/7 room service and attentive staff to ensure a memorable stay</a:t>
            </a:r>
            <a:endParaRPr lang="en-GB" dirty="0">
              <a:latin typeface="Abadi" panose="020B0604020104020204" pitchFamily="34" charset="0"/>
            </a:endParaRPr>
          </a:p>
        </p:txBody>
      </p:sp>
      <p:grpSp>
        <p:nvGrpSpPr>
          <p:cNvPr id="21" name="Content Placeholder 2">
            <a:extLst>
              <a:ext uri="{FF2B5EF4-FFF2-40B4-BE49-F238E27FC236}">
                <a16:creationId xmlns:a16="http://schemas.microsoft.com/office/drawing/2014/main" id="{3B692D5E-65FF-E388-FD9E-0BE571E43782}"/>
              </a:ext>
            </a:extLst>
          </p:cNvPr>
          <p:cNvGrpSpPr/>
          <p:nvPr/>
        </p:nvGrpSpPr>
        <p:grpSpPr>
          <a:xfrm>
            <a:off x="374074" y="4431299"/>
            <a:ext cx="11535303" cy="2276377"/>
            <a:chOff x="914692" y="2858329"/>
            <a:chExt cx="10352051" cy="3714752"/>
          </a:xfrm>
        </p:grpSpPr>
        <p:sp>
          <p:nvSpPr>
            <p:cNvPr id="22" name="Freeform: Shape 21">
              <a:extLst>
                <a:ext uri="{FF2B5EF4-FFF2-40B4-BE49-F238E27FC236}">
                  <a16:creationId xmlns:a16="http://schemas.microsoft.com/office/drawing/2014/main" id="{C235D6DE-DD48-DCC8-77DB-CBD39D44A5CB}"/>
                </a:ext>
              </a:extLst>
            </p:cNvPr>
            <p:cNvSpPr/>
            <p:nvPr/>
          </p:nvSpPr>
          <p:spPr>
            <a:xfrm>
              <a:off x="914692" y="2858332"/>
              <a:ext cx="3275966" cy="3714749"/>
            </a:xfrm>
            <a:custGeom>
              <a:avLst/>
              <a:gdLst>
                <a:gd name="f0" fmla="val 10800000"/>
                <a:gd name="f1" fmla="val 5400000"/>
                <a:gd name="f2" fmla="val 180"/>
                <a:gd name="f3" fmla="val w"/>
                <a:gd name="f4" fmla="val h"/>
                <a:gd name="f5" fmla="val 0"/>
                <a:gd name="f6" fmla="val 3275967"/>
                <a:gd name="f7" fmla="val 3714750"/>
                <a:gd name="f8" fmla="+- 0 0 -90"/>
                <a:gd name="f9" fmla="*/ f3 1 3275967"/>
                <a:gd name="f10" fmla="*/ f4 1 3714750"/>
                <a:gd name="f11" fmla="val f5"/>
                <a:gd name="f12" fmla="val f6"/>
                <a:gd name="f13" fmla="val f7"/>
                <a:gd name="f14" fmla="*/ f8 f0 1"/>
                <a:gd name="f15" fmla="+- f13 0 f11"/>
                <a:gd name="f16" fmla="+- f12 0 f11"/>
                <a:gd name="f17" fmla="*/ f14 1 f2"/>
                <a:gd name="f18" fmla="*/ f16 1 3275967"/>
                <a:gd name="f19" fmla="*/ f15 1 3714750"/>
                <a:gd name="f20" fmla="*/ 0 f16 1"/>
                <a:gd name="f21" fmla="*/ 0 f15 1"/>
                <a:gd name="f22" fmla="*/ 3275967 f16 1"/>
                <a:gd name="f23" fmla="*/ 3714750 f15 1"/>
                <a:gd name="f24" fmla="+- f17 0 f1"/>
                <a:gd name="f25" fmla="*/ f20 1 3275967"/>
                <a:gd name="f26" fmla="*/ f21 1 3714750"/>
                <a:gd name="f27" fmla="*/ f22 1 3275967"/>
                <a:gd name="f28" fmla="*/ f23 1 3714750"/>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3275967" h="3714750">
                  <a:moveTo>
                    <a:pt x="f5" y="f5"/>
                  </a:moveTo>
                  <a:lnTo>
                    <a:pt x="f6" y="f5"/>
                  </a:lnTo>
                  <a:lnTo>
                    <a:pt x="f6" y="f7"/>
                  </a:lnTo>
                  <a:lnTo>
                    <a:pt x="f5" y="f7"/>
                  </a:lnTo>
                  <a:lnTo>
                    <a:pt x="f5" y="f5"/>
                  </a:lnTo>
                  <a:close/>
                </a:path>
              </a:pathLst>
            </a:custGeom>
            <a:solidFill>
              <a:srgbClr val="B54C2D"/>
            </a:solidFill>
            <a:ln w="15873" cap="rnd">
              <a:solidFill>
                <a:srgbClr val="B54C2D"/>
              </a:solidFill>
              <a:prstDash val="solid"/>
            </a:ln>
          </p:spPr>
          <p:txBody>
            <a:bodyPr vert="horz" wrap="square" lIns="323597" tIns="1485900" rIns="323597" bIns="330198" anchor="t" anchorCtr="0" compatLnSpc="1">
              <a:noAutofit/>
            </a:bodyPr>
            <a:lstStyle/>
            <a:p>
              <a:pPr marL="0" marR="0" lvl="0" indent="0" algn="l" defTabSz="711202" rtl="0" fontAlgn="auto" hangingPunct="1">
                <a:lnSpc>
                  <a:spcPct val="90000"/>
                </a:lnSpc>
                <a:spcBef>
                  <a:spcPts val="0"/>
                </a:spcBef>
                <a:spcAft>
                  <a:spcPts val="700"/>
                </a:spcAft>
                <a:buNone/>
                <a:tabLst/>
                <a:defRPr sz="1800" b="0" i="0" u="none" strike="noStrike" kern="0" cap="all" spc="0" baseline="0">
                  <a:solidFill>
                    <a:srgbClr val="000000"/>
                  </a:solidFill>
                  <a:uFillTx/>
                </a:defRPr>
              </a:pPr>
              <a:endParaRPr lang="en-GB" sz="1600" b="0" i="0" u="none" strike="noStrike" kern="1200" cap="all" spc="0" baseline="0" dirty="0">
                <a:solidFill>
                  <a:srgbClr val="FFFFFF"/>
                </a:solidFill>
                <a:uFillTx/>
                <a:latin typeface="Abadi" panose="020B0604020104020204" pitchFamily="34" charset="0"/>
              </a:endParaRPr>
            </a:p>
          </p:txBody>
        </p:sp>
        <p:sp>
          <p:nvSpPr>
            <p:cNvPr id="23" name="Freeform: Shape 22">
              <a:extLst>
                <a:ext uri="{FF2B5EF4-FFF2-40B4-BE49-F238E27FC236}">
                  <a16:creationId xmlns:a16="http://schemas.microsoft.com/office/drawing/2014/main" id="{DA511E57-86C6-78E2-8D28-A90CCC2C7E9C}"/>
                </a:ext>
              </a:extLst>
            </p:cNvPr>
            <p:cNvSpPr/>
            <p:nvPr/>
          </p:nvSpPr>
          <p:spPr>
            <a:xfrm>
              <a:off x="914692" y="2858332"/>
              <a:ext cx="3275966" cy="1485900"/>
            </a:xfrm>
            <a:custGeom>
              <a:avLst/>
              <a:gdLst>
                <a:gd name="f0" fmla="val 10800000"/>
                <a:gd name="f1" fmla="val 5400000"/>
                <a:gd name="f2" fmla="val 180"/>
                <a:gd name="f3" fmla="val w"/>
                <a:gd name="f4" fmla="val h"/>
                <a:gd name="f5" fmla="val 0"/>
                <a:gd name="f6" fmla="val 3275967"/>
                <a:gd name="f7" fmla="val 1485900"/>
                <a:gd name="f8" fmla="+- 0 0 -90"/>
                <a:gd name="f9" fmla="*/ f3 1 3275967"/>
                <a:gd name="f10" fmla="*/ f4 1 1485900"/>
                <a:gd name="f11" fmla="val f5"/>
                <a:gd name="f12" fmla="val f6"/>
                <a:gd name="f13" fmla="val f7"/>
                <a:gd name="f14" fmla="*/ f8 f0 1"/>
                <a:gd name="f15" fmla="+- f13 0 f11"/>
                <a:gd name="f16" fmla="+- f12 0 f11"/>
                <a:gd name="f17" fmla="*/ f14 1 f2"/>
                <a:gd name="f18" fmla="*/ f16 1 3275967"/>
                <a:gd name="f19" fmla="*/ f15 1 1485900"/>
                <a:gd name="f20" fmla="*/ 0 f16 1"/>
                <a:gd name="f21" fmla="*/ 0 f15 1"/>
                <a:gd name="f22" fmla="*/ 3275967 f16 1"/>
                <a:gd name="f23" fmla="*/ 1485900 f15 1"/>
                <a:gd name="f24" fmla="+- f17 0 f1"/>
                <a:gd name="f25" fmla="*/ f20 1 3275967"/>
                <a:gd name="f26" fmla="*/ f21 1 1485900"/>
                <a:gd name="f27" fmla="*/ f22 1 3275967"/>
                <a:gd name="f28" fmla="*/ f23 1 1485900"/>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3275967" h="1485900">
                  <a:moveTo>
                    <a:pt x="f5" y="f5"/>
                  </a:moveTo>
                  <a:lnTo>
                    <a:pt x="f6" y="f5"/>
                  </a:lnTo>
                  <a:lnTo>
                    <a:pt x="f6" y="f7"/>
                  </a:lnTo>
                  <a:lnTo>
                    <a:pt x="f5" y="f7"/>
                  </a:lnTo>
                  <a:lnTo>
                    <a:pt x="f5" y="f5"/>
                  </a:lnTo>
                  <a:close/>
                </a:path>
              </a:pathLst>
            </a:custGeom>
            <a:noFill/>
            <a:ln cap="rnd">
              <a:noFill/>
              <a:prstDash val="solid"/>
            </a:ln>
          </p:spPr>
          <p:txBody>
            <a:bodyPr vert="horz" wrap="square" lIns="323597" tIns="165104" rIns="323597" bIns="165104" anchor="ctr" anchorCtr="0" compatLnSpc="1">
              <a:noAutofit/>
            </a:bodyPr>
            <a:lstStyle/>
            <a:p>
              <a:pPr marL="0" marR="0" lvl="0" indent="0" algn="l" defTabSz="2933696" rtl="0" fontAlgn="auto" hangingPunct="1">
                <a:lnSpc>
                  <a:spcPct val="90000"/>
                </a:lnSpc>
                <a:spcBef>
                  <a:spcPts val="0"/>
                </a:spcBef>
                <a:spcAft>
                  <a:spcPts val="2800"/>
                </a:spcAft>
                <a:buNone/>
                <a:tabLst/>
                <a:defRPr sz="1800" b="0" i="0" u="none" strike="noStrike" kern="0" cap="none" spc="0" baseline="0">
                  <a:solidFill>
                    <a:srgbClr val="000000"/>
                  </a:solidFill>
                  <a:uFillTx/>
                </a:defRPr>
              </a:pPr>
              <a:r>
                <a:rPr lang="en-GB" sz="3600" b="0" i="0" u="none" strike="noStrike" kern="1200" cap="none" spc="0" baseline="0" dirty="0">
                  <a:solidFill>
                    <a:srgbClr val="FFFFFF"/>
                  </a:solidFill>
                  <a:uFillTx/>
                  <a:latin typeface="Abadi" panose="020B0604020104020204" pitchFamily="34" charset="0"/>
                </a:rPr>
                <a:t>01</a:t>
              </a:r>
            </a:p>
          </p:txBody>
        </p:sp>
        <p:sp>
          <p:nvSpPr>
            <p:cNvPr id="24" name="Freeform: Shape 23">
              <a:extLst>
                <a:ext uri="{FF2B5EF4-FFF2-40B4-BE49-F238E27FC236}">
                  <a16:creationId xmlns:a16="http://schemas.microsoft.com/office/drawing/2014/main" id="{EB4C5C78-945B-27E9-5B63-8645142C502F}"/>
                </a:ext>
              </a:extLst>
            </p:cNvPr>
            <p:cNvSpPr/>
            <p:nvPr/>
          </p:nvSpPr>
          <p:spPr>
            <a:xfrm>
              <a:off x="4434827" y="2858329"/>
              <a:ext cx="3275966" cy="3714749"/>
            </a:xfrm>
            <a:custGeom>
              <a:avLst/>
              <a:gdLst>
                <a:gd name="f0" fmla="val 10800000"/>
                <a:gd name="f1" fmla="val 5400000"/>
                <a:gd name="f2" fmla="val 180"/>
                <a:gd name="f3" fmla="val w"/>
                <a:gd name="f4" fmla="val h"/>
                <a:gd name="f5" fmla="val 0"/>
                <a:gd name="f6" fmla="val 3275967"/>
                <a:gd name="f7" fmla="val 3714750"/>
                <a:gd name="f8" fmla="+- 0 0 -90"/>
                <a:gd name="f9" fmla="*/ f3 1 3275967"/>
                <a:gd name="f10" fmla="*/ f4 1 3714750"/>
                <a:gd name="f11" fmla="val f5"/>
                <a:gd name="f12" fmla="val f6"/>
                <a:gd name="f13" fmla="val f7"/>
                <a:gd name="f14" fmla="*/ f8 f0 1"/>
                <a:gd name="f15" fmla="+- f13 0 f11"/>
                <a:gd name="f16" fmla="+- f12 0 f11"/>
                <a:gd name="f17" fmla="*/ f14 1 f2"/>
                <a:gd name="f18" fmla="*/ f16 1 3275967"/>
                <a:gd name="f19" fmla="*/ f15 1 3714750"/>
                <a:gd name="f20" fmla="*/ 0 f16 1"/>
                <a:gd name="f21" fmla="*/ 0 f15 1"/>
                <a:gd name="f22" fmla="*/ 3275967 f16 1"/>
                <a:gd name="f23" fmla="*/ 3714750 f15 1"/>
                <a:gd name="f24" fmla="+- f17 0 f1"/>
                <a:gd name="f25" fmla="*/ f20 1 3275967"/>
                <a:gd name="f26" fmla="*/ f21 1 3714750"/>
                <a:gd name="f27" fmla="*/ f22 1 3275967"/>
                <a:gd name="f28" fmla="*/ f23 1 3714750"/>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3275967" h="3714750">
                  <a:moveTo>
                    <a:pt x="f5" y="f5"/>
                  </a:moveTo>
                  <a:lnTo>
                    <a:pt x="f6" y="f5"/>
                  </a:lnTo>
                  <a:lnTo>
                    <a:pt x="f6" y="f7"/>
                  </a:lnTo>
                  <a:lnTo>
                    <a:pt x="f5" y="f7"/>
                  </a:lnTo>
                  <a:lnTo>
                    <a:pt x="f5" y="f5"/>
                  </a:lnTo>
                  <a:close/>
                </a:path>
              </a:pathLst>
            </a:custGeom>
            <a:solidFill>
              <a:srgbClr val="99570C"/>
            </a:solidFill>
            <a:ln w="15873" cap="rnd">
              <a:solidFill>
                <a:srgbClr val="99570C"/>
              </a:solidFill>
              <a:prstDash val="solid"/>
            </a:ln>
          </p:spPr>
          <p:txBody>
            <a:bodyPr vert="horz" wrap="square" lIns="323597" tIns="1485900" rIns="323597" bIns="330198" anchor="t" anchorCtr="0" compatLnSpc="1">
              <a:noAutofit/>
            </a:bodyPr>
            <a:lstStyle/>
            <a:p>
              <a:pPr marL="0" marR="0" lvl="0" indent="0" algn="l" defTabSz="711202" rtl="0" fontAlgn="auto" hangingPunct="1">
                <a:lnSpc>
                  <a:spcPct val="90000"/>
                </a:lnSpc>
                <a:spcBef>
                  <a:spcPts val="0"/>
                </a:spcBef>
                <a:spcAft>
                  <a:spcPts val="700"/>
                </a:spcAft>
                <a:buNone/>
                <a:tabLst/>
                <a:defRPr sz="1800" b="0" i="0" u="none" strike="noStrike" kern="0" cap="all" spc="0" baseline="0">
                  <a:solidFill>
                    <a:srgbClr val="000000"/>
                  </a:solidFill>
                  <a:uFillTx/>
                </a:defRPr>
              </a:pPr>
              <a:endParaRPr lang="en-GB" sz="1600" b="0" i="0" u="none" strike="noStrike" kern="1200" cap="all" spc="0" baseline="0" dirty="0">
                <a:solidFill>
                  <a:srgbClr val="FFFFFF"/>
                </a:solidFill>
                <a:uFillTx/>
                <a:latin typeface="Abadi" panose="020B0604020104020204" pitchFamily="34" charset="0"/>
              </a:endParaRPr>
            </a:p>
          </p:txBody>
        </p:sp>
        <p:sp>
          <p:nvSpPr>
            <p:cNvPr id="25" name="Freeform: Shape 24">
              <a:extLst>
                <a:ext uri="{FF2B5EF4-FFF2-40B4-BE49-F238E27FC236}">
                  <a16:creationId xmlns:a16="http://schemas.microsoft.com/office/drawing/2014/main" id="{860F18A2-9E6A-6EF0-5912-AB2F4E5D4106}"/>
                </a:ext>
              </a:extLst>
            </p:cNvPr>
            <p:cNvSpPr/>
            <p:nvPr/>
          </p:nvSpPr>
          <p:spPr>
            <a:xfrm>
              <a:off x="4452734" y="2858332"/>
              <a:ext cx="3275966" cy="1485900"/>
            </a:xfrm>
            <a:custGeom>
              <a:avLst/>
              <a:gdLst>
                <a:gd name="f0" fmla="val 10800000"/>
                <a:gd name="f1" fmla="val 5400000"/>
                <a:gd name="f2" fmla="val 180"/>
                <a:gd name="f3" fmla="val w"/>
                <a:gd name="f4" fmla="val h"/>
                <a:gd name="f5" fmla="val 0"/>
                <a:gd name="f6" fmla="val 3275967"/>
                <a:gd name="f7" fmla="val 1485900"/>
                <a:gd name="f8" fmla="+- 0 0 -90"/>
                <a:gd name="f9" fmla="*/ f3 1 3275967"/>
                <a:gd name="f10" fmla="*/ f4 1 1485900"/>
                <a:gd name="f11" fmla="val f5"/>
                <a:gd name="f12" fmla="val f6"/>
                <a:gd name="f13" fmla="val f7"/>
                <a:gd name="f14" fmla="*/ f8 f0 1"/>
                <a:gd name="f15" fmla="+- f13 0 f11"/>
                <a:gd name="f16" fmla="+- f12 0 f11"/>
                <a:gd name="f17" fmla="*/ f14 1 f2"/>
                <a:gd name="f18" fmla="*/ f16 1 3275967"/>
                <a:gd name="f19" fmla="*/ f15 1 1485900"/>
                <a:gd name="f20" fmla="*/ 0 f16 1"/>
                <a:gd name="f21" fmla="*/ 0 f15 1"/>
                <a:gd name="f22" fmla="*/ 3275967 f16 1"/>
                <a:gd name="f23" fmla="*/ 1485900 f15 1"/>
                <a:gd name="f24" fmla="+- f17 0 f1"/>
                <a:gd name="f25" fmla="*/ f20 1 3275967"/>
                <a:gd name="f26" fmla="*/ f21 1 1485900"/>
                <a:gd name="f27" fmla="*/ f22 1 3275967"/>
                <a:gd name="f28" fmla="*/ f23 1 1485900"/>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3275967" h="1485900">
                  <a:moveTo>
                    <a:pt x="f5" y="f5"/>
                  </a:moveTo>
                  <a:lnTo>
                    <a:pt x="f6" y="f5"/>
                  </a:lnTo>
                  <a:lnTo>
                    <a:pt x="f6" y="f7"/>
                  </a:lnTo>
                  <a:lnTo>
                    <a:pt x="f5" y="f7"/>
                  </a:lnTo>
                  <a:lnTo>
                    <a:pt x="f5" y="f5"/>
                  </a:lnTo>
                  <a:close/>
                </a:path>
              </a:pathLst>
            </a:custGeom>
            <a:noFill/>
            <a:ln cap="rnd">
              <a:noFill/>
              <a:prstDash val="solid"/>
            </a:ln>
          </p:spPr>
          <p:txBody>
            <a:bodyPr vert="horz" wrap="square" lIns="323597" tIns="165104" rIns="323597" bIns="165104" anchor="ctr" anchorCtr="0" compatLnSpc="1">
              <a:noAutofit/>
            </a:bodyPr>
            <a:lstStyle/>
            <a:p>
              <a:pPr marL="0" marR="0" lvl="0" indent="0" algn="l" defTabSz="2933696" rtl="0" fontAlgn="auto" hangingPunct="1">
                <a:lnSpc>
                  <a:spcPct val="90000"/>
                </a:lnSpc>
                <a:spcBef>
                  <a:spcPts val="0"/>
                </a:spcBef>
                <a:spcAft>
                  <a:spcPts val="2800"/>
                </a:spcAft>
                <a:buNone/>
                <a:tabLst/>
                <a:defRPr sz="1800" b="0" i="0" u="none" strike="noStrike" kern="0" cap="none" spc="0" baseline="0">
                  <a:solidFill>
                    <a:srgbClr val="000000"/>
                  </a:solidFill>
                  <a:uFillTx/>
                </a:defRPr>
              </a:pPr>
              <a:r>
                <a:rPr lang="en-GB" sz="3600" b="0" i="0" u="none" strike="noStrike" kern="1200" cap="none" spc="0" baseline="0" dirty="0">
                  <a:solidFill>
                    <a:srgbClr val="FFFFFF"/>
                  </a:solidFill>
                  <a:uFillTx/>
                  <a:latin typeface="Abadi" panose="020B0604020104020204" pitchFamily="34" charset="0"/>
                </a:rPr>
                <a:t>02</a:t>
              </a:r>
            </a:p>
          </p:txBody>
        </p:sp>
        <p:sp>
          <p:nvSpPr>
            <p:cNvPr id="26" name="Freeform: Shape 25">
              <a:extLst>
                <a:ext uri="{FF2B5EF4-FFF2-40B4-BE49-F238E27FC236}">
                  <a16:creationId xmlns:a16="http://schemas.microsoft.com/office/drawing/2014/main" id="{0DAF5DDC-1FBA-ED56-2113-71E3C6277C58}"/>
                </a:ext>
              </a:extLst>
            </p:cNvPr>
            <p:cNvSpPr/>
            <p:nvPr/>
          </p:nvSpPr>
          <p:spPr>
            <a:xfrm>
              <a:off x="7929817" y="2858329"/>
              <a:ext cx="3275966" cy="3714748"/>
            </a:xfrm>
            <a:custGeom>
              <a:avLst/>
              <a:gdLst>
                <a:gd name="f0" fmla="val 10800000"/>
                <a:gd name="f1" fmla="val 5400000"/>
                <a:gd name="f2" fmla="val 180"/>
                <a:gd name="f3" fmla="val w"/>
                <a:gd name="f4" fmla="val h"/>
                <a:gd name="f5" fmla="val 0"/>
                <a:gd name="f6" fmla="val 3275967"/>
                <a:gd name="f7" fmla="val 3714750"/>
                <a:gd name="f8" fmla="+- 0 0 -90"/>
                <a:gd name="f9" fmla="*/ f3 1 3275967"/>
                <a:gd name="f10" fmla="*/ f4 1 3714750"/>
                <a:gd name="f11" fmla="val f5"/>
                <a:gd name="f12" fmla="val f6"/>
                <a:gd name="f13" fmla="val f7"/>
                <a:gd name="f14" fmla="*/ f8 f0 1"/>
                <a:gd name="f15" fmla="+- f13 0 f11"/>
                <a:gd name="f16" fmla="+- f12 0 f11"/>
                <a:gd name="f17" fmla="*/ f14 1 f2"/>
                <a:gd name="f18" fmla="*/ f16 1 3275967"/>
                <a:gd name="f19" fmla="*/ f15 1 3714750"/>
                <a:gd name="f20" fmla="*/ 0 f16 1"/>
                <a:gd name="f21" fmla="*/ 0 f15 1"/>
                <a:gd name="f22" fmla="*/ 3275967 f16 1"/>
                <a:gd name="f23" fmla="*/ 3714750 f15 1"/>
                <a:gd name="f24" fmla="+- f17 0 f1"/>
                <a:gd name="f25" fmla="*/ f20 1 3275967"/>
                <a:gd name="f26" fmla="*/ f21 1 3714750"/>
                <a:gd name="f27" fmla="*/ f22 1 3275967"/>
                <a:gd name="f28" fmla="*/ f23 1 3714750"/>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3275967" h="3714750">
                  <a:moveTo>
                    <a:pt x="f5" y="f5"/>
                  </a:moveTo>
                  <a:lnTo>
                    <a:pt x="f6" y="f5"/>
                  </a:lnTo>
                  <a:lnTo>
                    <a:pt x="f6" y="f7"/>
                  </a:lnTo>
                  <a:lnTo>
                    <a:pt x="f5" y="f7"/>
                  </a:lnTo>
                  <a:lnTo>
                    <a:pt x="f5" y="f5"/>
                  </a:lnTo>
                  <a:close/>
                </a:path>
              </a:pathLst>
            </a:custGeom>
            <a:solidFill>
              <a:srgbClr val="C17529"/>
            </a:solidFill>
            <a:ln w="15873" cap="rnd">
              <a:solidFill>
                <a:srgbClr val="C17529"/>
              </a:solidFill>
              <a:prstDash val="solid"/>
            </a:ln>
          </p:spPr>
          <p:txBody>
            <a:bodyPr vert="horz" wrap="square" lIns="323597" tIns="1485900" rIns="323597" bIns="330198" anchor="t" anchorCtr="0" compatLnSpc="1">
              <a:noAutofit/>
            </a:bodyPr>
            <a:lstStyle/>
            <a:p>
              <a:pPr marL="0" marR="0" lvl="0" indent="0" algn="l" defTabSz="711202" rtl="0" fontAlgn="auto" hangingPunct="1">
                <a:lnSpc>
                  <a:spcPct val="90000"/>
                </a:lnSpc>
                <a:spcBef>
                  <a:spcPts val="0"/>
                </a:spcBef>
                <a:spcAft>
                  <a:spcPts val="700"/>
                </a:spcAft>
                <a:buNone/>
                <a:tabLst/>
                <a:defRPr sz="1800" b="0" i="0" u="none" strike="noStrike" kern="0" cap="all" spc="0" baseline="0">
                  <a:solidFill>
                    <a:srgbClr val="000000"/>
                  </a:solidFill>
                  <a:uFillTx/>
                </a:defRPr>
              </a:pPr>
              <a:endParaRPr lang="en-GB" sz="1600" b="0" i="0" u="none" strike="noStrike" kern="1200" cap="all" spc="0" baseline="0" dirty="0">
                <a:solidFill>
                  <a:srgbClr val="FFFFFF"/>
                </a:solidFill>
                <a:uFillTx/>
                <a:latin typeface="Abadi" panose="020B0604020104020204" pitchFamily="34" charset="0"/>
              </a:endParaRPr>
            </a:p>
          </p:txBody>
        </p:sp>
        <p:sp>
          <p:nvSpPr>
            <p:cNvPr id="27" name="Freeform: Shape 26">
              <a:extLst>
                <a:ext uri="{FF2B5EF4-FFF2-40B4-BE49-F238E27FC236}">
                  <a16:creationId xmlns:a16="http://schemas.microsoft.com/office/drawing/2014/main" id="{90FDB0A8-B8A8-6380-295A-7330E00D0225}"/>
                </a:ext>
              </a:extLst>
            </p:cNvPr>
            <p:cNvSpPr/>
            <p:nvPr/>
          </p:nvSpPr>
          <p:spPr>
            <a:xfrm>
              <a:off x="7990777" y="2858332"/>
              <a:ext cx="3275966" cy="1485900"/>
            </a:xfrm>
            <a:custGeom>
              <a:avLst/>
              <a:gdLst>
                <a:gd name="f0" fmla="val 10800000"/>
                <a:gd name="f1" fmla="val 5400000"/>
                <a:gd name="f2" fmla="val 180"/>
                <a:gd name="f3" fmla="val w"/>
                <a:gd name="f4" fmla="val h"/>
                <a:gd name="f5" fmla="val 0"/>
                <a:gd name="f6" fmla="val 3275967"/>
                <a:gd name="f7" fmla="val 1485900"/>
                <a:gd name="f8" fmla="+- 0 0 -90"/>
                <a:gd name="f9" fmla="*/ f3 1 3275967"/>
                <a:gd name="f10" fmla="*/ f4 1 1485900"/>
                <a:gd name="f11" fmla="val f5"/>
                <a:gd name="f12" fmla="val f6"/>
                <a:gd name="f13" fmla="val f7"/>
                <a:gd name="f14" fmla="*/ f8 f0 1"/>
                <a:gd name="f15" fmla="+- f13 0 f11"/>
                <a:gd name="f16" fmla="+- f12 0 f11"/>
                <a:gd name="f17" fmla="*/ f14 1 f2"/>
                <a:gd name="f18" fmla="*/ f16 1 3275967"/>
                <a:gd name="f19" fmla="*/ f15 1 1485900"/>
                <a:gd name="f20" fmla="*/ 0 f16 1"/>
                <a:gd name="f21" fmla="*/ 0 f15 1"/>
                <a:gd name="f22" fmla="*/ 3275967 f16 1"/>
                <a:gd name="f23" fmla="*/ 1485900 f15 1"/>
                <a:gd name="f24" fmla="+- f17 0 f1"/>
                <a:gd name="f25" fmla="*/ f20 1 3275967"/>
                <a:gd name="f26" fmla="*/ f21 1 1485900"/>
                <a:gd name="f27" fmla="*/ f22 1 3275967"/>
                <a:gd name="f28" fmla="*/ f23 1 1485900"/>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3275967" h="1485900">
                  <a:moveTo>
                    <a:pt x="f5" y="f5"/>
                  </a:moveTo>
                  <a:lnTo>
                    <a:pt x="f6" y="f5"/>
                  </a:lnTo>
                  <a:lnTo>
                    <a:pt x="f6" y="f7"/>
                  </a:lnTo>
                  <a:lnTo>
                    <a:pt x="f5" y="f7"/>
                  </a:lnTo>
                  <a:lnTo>
                    <a:pt x="f5" y="f5"/>
                  </a:lnTo>
                  <a:close/>
                </a:path>
              </a:pathLst>
            </a:custGeom>
            <a:noFill/>
            <a:ln cap="rnd">
              <a:noFill/>
              <a:prstDash val="solid"/>
            </a:ln>
          </p:spPr>
          <p:txBody>
            <a:bodyPr vert="horz" wrap="square" lIns="323597" tIns="165104" rIns="323597" bIns="165104" anchor="ctr" anchorCtr="0" compatLnSpc="1">
              <a:noAutofit/>
            </a:bodyPr>
            <a:lstStyle/>
            <a:p>
              <a:pPr marL="0" marR="0" lvl="0" indent="0" algn="l" defTabSz="2933696" rtl="0" fontAlgn="auto" hangingPunct="1">
                <a:lnSpc>
                  <a:spcPct val="90000"/>
                </a:lnSpc>
                <a:spcBef>
                  <a:spcPts val="0"/>
                </a:spcBef>
                <a:spcAft>
                  <a:spcPts val="2800"/>
                </a:spcAft>
                <a:buNone/>
                <a:tabLst/>
                <a:defRPr sz="1800" b="0" i="0" u="none" strike="noStrike" kern="0" cap="none" spc="0" baseline="0">
                  <a:solidFill>
                    <a:srgbClr val="000000"/>
                  </a:solidFill>
                  <a:uFillTx/>
                </a:defRPr>
              </a:pPr>
              <a:r>
                <a:rPr lang="en-GB" sz="3600" b="0" i="0" u="none" strike="noStrike" kern="1200" cap="none" spc="0" baseline="0" dirty="0">
                  <a:solidFill>
                    <a:srgbClr val="FFFFFF"/>
                  </a:solidFill>
                  <a:uFillTx/>
                  <a:latin typeface="Abadi" panose="020B0604020104020204" pitchFamily="34" charset="0"/>
                </a:rPr>
                <a:t>03</a:t>
              </a:r>
            </a:p>
          </p:txBody>
        </p:sp>
      </p:grpSp>
      <p:sp>
        <p:nvSpPr>
          <p:cNvPr id="29" name="TextBox 28">
            <a:extLst>
              <a:ext uri="{FF2B5EF4-FFF2-40B4-BE49-F238E27FC236}">
                <a16:creationId xmlns:a16="http://schemas.microsoft.com/office/drawing/2014/main" id="{2072D21A-7BBD-FD52-B1E4-EC7DA5BED6A8}"/>
              </a:ext>
            </a:extLst>
          </p:cNvPr>
          <p:cNvSpPr txBox="1"/>
          <p:nvPr/>
        </p:nvSpPr>
        <p:spPr>
          <a:xfrm>
            <a:off x="374074" y="3775415"/>
            <a:ext cx="6098344" cy="461665"/>
          </a:xfrm>
          <a:prstGeom prst="rect">
            <a:avLst/>
          </a:prstGeom>
          <a:noFill/>
        </p:spPr>
        <p:txBody>
          <a:bodyPr wrap="square">
            <a:spAutoFit/>
          </a:bodyPr>
          <a:lstStyle/>
          <a:p>
            <a:r>
              <a:rPr lang="en-GB" sz="2400" b="1" i="0" dirty="0">
                <a:effectLst/>
                <a:latin typeface="Abadi" panose="020B0604020104020204" pitchFamily="34" charset="0"/>
              </a:rPr>
              <a:t>Facilities:</a:t>
            </a:r>
            <a:endParaRPr lang="en-GB" sz="2400" b="1" dirty="0">
              <a:latin typeface="Abadi" panose="020B0604020104020204" pitchFamily="34" charset="0"/>
            </a:endParaRPr>
          </a:p>
        </p:txBody>
      </p:sp>
      <p:sp>
        <p:nvSpPr>
          <p:cNvPr id="31" name="TextBox 30">
            <a:extLst>
              <a:ext uri="{FF2B5EF4-FFF2-40B4-BE49-F238E27FC236}">
                <a16:creationId xmlns:a16="http://schemas.microsoft.com/office/drawing/2014/main" id="{868D4E44-B68D-DAAD-134A-A554BA06D12D}"/>
              </a:ext>
            </a:extLst>
          </p:cNvPr>
          <p:cNvSpPr txBox="1"/>
          <p:nvPr/>
        </p:nvSpPr>
        <p:spPr>
          <a:xfrm>
            <a:off x="1009307" y="5237790"/>
            <a:ext cx="2557803" cy="1200329"/>
          </a:xfrm>
          <a:prstGeom prst="rect">
            <a:avLst/>
          </a:prstGeom>
          <a:noFill/>
        </p:spPr>
        <p:txBody>
          <a:bodyPr wrap="square">
            <a:spAutoFit/>
          </a:bodyPr>
          <a:lstStyle/>
          <a:p>
            <a:r>
              <a:rPr lang="en-US" b="1" i="0" dirty="0">
                <a:solidFill>
                  <a:srgbClr val="D1D5DB"/>
                </a:solidFill>
                <a:effectLst/>
                <a:latin typeface="Abadi" panose="020B0604020104020204" pitchFamily="34" charset="0"/>
              </a:rPr>
              <a:t>Luxurious accommodations with elegant designs and premium amenities</a:t>
            </a:r>
            <a:endParaRPr lang="en-GB" b="1" dirty="0">
              <a:latin typeface="Abadi" panose="020B0604020104020204" pitchFamily="34" charset="0"/>
            </a:endParaRPr>
          </a:p>
        </p:txBody>
      </p:sp>
      <p:sp>
        <p:nvSpPr>
          <p:cNvPr id="33" name="TextBox 32">
            <a:extLst>
              <a:ext uri="{FF2B5EF4-FFF2-40B4-BE49-F238E27FC236}">
                <a16:creationId xmlns:a16="http://schemas.microsoft.com/office/drawing/2014/main" id="{78E1F511-8DE7-0C46-23D6-859AEFB0A3B4}"/>
              </a:ext>
            </a:extLst>
          </p:cNvPr>
          <p:cNvSpPr txBox="1"/>
          <p:nvPr/>
        </p:nvSpPr>
        <p:spPr>
          <a:xfrm>
            <a:off x="4926080" y="5310838"/>
            <a:ext cx="2718582" cy="923330"/>
          </a:xfrm>
          <a:prstGeom prst="rect">
            <a:avLst/>
          </a:prstGeom>
          <a:noFill/>
        </p:spPr>
        <p:txBody>
          <a:bodyPr wrap="square">
            <a:spAutoFit/>
          </a:bodyPr>
          <a:lstStyle/>
          <a:p>
            <a:r>
              <a:rPr lang="en-US" b="0" i="0" dirty="0">
                <a:solidFill>
                  <a:srgbClr val="D1D5DB"/>
                </a:solidFill>
                <a:effectLst/>
                <a:latin typeface="Abadi" panose="020B0604020104020204" pitchFamily="34" charset="0"/>
              </a:rPr>
              <a:t>Spa and wellness centers for relaxation and rejuvenation</a:t>
            </a:r>
            <a:endParaRPr lang="en-GB" dirty="0">
              <a:latin typeface="Abadi" panose="020B0604020104020204" pitchFamily="34" charset="0"/>
            </a:endParaRPr>
          </a:p>
        </p:txBody>
      </p:sp>
      <p:sp>
        <p:nvSpPr>
          <p:cNvPr id="35" name="TextBox 34">
            <a:extLst>
              <a:ext uri="{FF2B5EF4-FFF2-40B4-BE49-F238E27FC236}">
                <a16:creationId xmlns:a16="http://schemas.microsoft.com/office/drawing/2014/main" id="{B71CE0EE-DF5B-F8FB-EB54-B8C1B346AC47}"/>
              </a:ext>
            </a:extLst>
          </p:cNvPr>
          <p:cNvSpPr txBox="1"/>
          <p:nvPr/>
        </p:nvSpPr>
        <p:spPr>
          <a:xfrm>
            <a:off x="8766723" y="4998080"/>
            <a:ext cx="3073926" cy="923330"/>
          </a:xfrm>
          <a:prstGeom prst="rect">
            <a:avLst/>
          </a:prstGeom>
          <a:noFill/>
        </p:spPr>
        <p:txBody>
          <a:bodyPr wrap="square">
            <a:spAutoFit/>
          </a:bodyPr>
          <a:lstStyle/>
          <a:p>
            <a:r>
              <a:rPr lang="en-US" b="0" i="0" dirty="0">
                <a:solidFill>
                  <a:srgbClr val="D1D5DB"/>
                </a:solidFill>
                <a:effectLst/>
                <a:latin typeface="Abadi" panose="020B0604020104020204" pitchFamily="34" charset="0"/>
              </a:rPr>
              <a:t>Fitness centers equipped with state-of-the-art equipment and </a:t>
            </a:r>
            <a:endParaRPr lang="en-GB" dirty="0">
              <a:latin typeface="Abadi" panose="020B0604020104020204" pitchFamily="34" charset="0"/>
            </a:endParaRPr>
          </a:p>
        </p:txBody>
      </p:sp>
      <p:sp>
        <p:nvSpPr>
          <p:cNvPr id="37" name="TextBox 36">
            <a:extLst>
              <a:ext uri="{FF2B5EF4-FFF2-40B4-BE49-F238E27FC236}">
                <a16:creationId xmlns:a16="http://schemas.microsoft.com/office/drawing/2014/main" id="{04B8308E-FC40-3B20-5D65-F7CEAB386307}"/>
              </a:ext>
            </a:extLst>
          </p:cNvPr>
          <p:cNvSpPr txBox="1"/>
          <p:nvPr/>
        </p:nvSpPr>
        <p:spPr>
          <a:xfrm>
            <a:off x="8775409" y="5806959"/>
            <a:ext cx="3259512" cy="923330"/>
          </a:xfrm>
          <a:prstGeom prst="rect">
            <a:avLst/>
          </a:prstGeom>
          <a:noFill/>
        </p:spPr>
        <p:txBody>
          <a:bodyPr wrap="square">
            <a:spAutoFit/>
          </a:bodyPr>
          <a:lstStyle/>
          <a:p>
            <a:r>
              <a:rPr lang="en-US" b="0" i="0" dirty="0">
                <a:solidFill>
                  <a:srgbClr val="D1D5DB"/>
                </a:solidFill>
                <a:effectLst/>
                <a:latin typeface="Abadi" panose="020B0604020104020204" pitchFamily="34" charset="0"/>
              </a:rPr>
              <a:t>Exclusive access to amenities such as swimming pools and lounges</a:t>
            </a:r>
            <a:endParaRPr lang="en-GB" dirty="0">
              <a:latin typeface="Abadi" panose="020B0604020104020204" pitchFamily="34" charset="0"/>
            </a:endParaRPr>
          </a:p>
        </p:txBody>
      </p:sp>
      <p:sp>
        <p:nvSpPr>
          <p:cNvPr id="38" name="Rectangle 37">
            <a:extLst>
              <a:ext uri="{FF2B5EF4-FFF2-40B4-BE49-F238E27FC236}">
                <a16:creationId xmlns:a16="http://schemas.microsoft.com/office/drawing/2014/main" id="{D1A9555C-76ED-CCD8-FDE8-01B47F884A85}"/>
              </a:ext>
            </a:extLst>
          </p:cNvPr>
          <p:cNvSpPr/>
          <p:nvPr/>
        </p:nvSpPr>
        <p:spPr>
          <a:xfrm>
            <a:off x="9416374" y="3872221"/>
            <a:ext cx="2775626" cy="33447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0" i="0" dirty="0">
                <a:solidFill>
                  <a:srgbClr val="222222"/>
                </a:solidFill>
                <a:effectLst/>
                <a:latin typeface="Abadi" panose="020B0604020104020204" pitchFamily="34" charset="0"/>
              </a:rPr>
              <a:t>(</a:t>
            </a:r>
            <a:r>
              <a:rPr lang="en-US" b="1" i="0" dirty="0" err="1">
                <a:solidFill>
                  <a:schemeClr val="tx1"/>
                </a:solidFill>
                <a:effectLst/>
                <a:latin typeface="Abadi" panose="020B0604020104020204" pitchFamily="34" charset="0"/>
              </a:rPr>
              <a:t>Mazen</a:t>
            </a:r>
            <a:r>
              <a:rPr lang="en-US" b="1" i="0" dirty="0">
                <a:solidFill>
                  <a:schemeClr val="tx1"/>
                </a:solidFill>
                <a:effectLst/>
                <a:latin typeface="Abadi" panose="020B0604020104020204" pitchFamily="34" charset="0"/>
              </a:rPr>
              <a:t> </a:t>
            </a:r>
            <a:r>
              <a:rPr lang="en-US" b="1" i="0" dirty="0" err="1">
                <a:solidFill>
                  <a:schemeClr val="tx1"/>
                </a:solidFill>
                <a:effectLst/>
                <a:latin typeface="Abadi" panose="020B0604020104020204" pitchFamily="34" charset="0"/>
              </a:rPr>
              <a:t>Alomari</a:t>
            </a:r>
            <a:r>
              <a:rPr lang="en-US" b="1" i="0" dirty="0">
                <a:solidFill>
                  <a:schemeClr val="tx1"/>
                </a:solidFill>
                <a:effectLst/>
                <a:latin typeface="Abadi" panose="020B0604020104020204" pitchFamily="34" charset="0"/>
              </a:rPr>
              <a:t>, 2017)</a:t>
            </a:r>
            <a:endParaRPr lang="en-GB" dirty="0">
              <a:latin typeface="Abadi" panose="020B0604020104020204"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81DFA4-438E-7DF2-5CBF-E6C303E2A0E8}"/>
              </a:ext>
            </a:extLst>
          </p:cNvPr>
          <p:cNvSpPr>
            <a:spLocks noGrp="1"/>
          </p:cNvSpPr>
          <p:nvPr>
            <p:ph type="title"/>
          </p:nvPr>
        </p:nvSpPr>
        <p:spPr>
          <a:xfrm>
            <a:off x="1086643" y="398327"/>
            <a:ext cx="10018713" cy="791308"/>
          </a:xfrm>
        </p:spPr>
        <p:txBody>
          <a:bodyPr/>
          <a:lstStyle/>
          <a:p>
            <a:pPr algn="ctr"/>
            <a:r>
              <a:rPr lang="en-GB" b="1" i="0" dirty="0">
                <a:effectLst/>
                <a:latin typeface="Abadi" panose="020B0604020104020204" pitchFamily="34" charset="0"/>
              </a:rPr>
              <a:t>Accommodation and Amenities</a:t>
            </a:r>
            <a:endParaRPr lang="en-GB" b="1" dirty="0">
              <a:latin typeface="Abadi" panose="020B0604020104020204" pitchFamily="34" charset="0"/>
            </a:endParaRPr>
          </a:p>
        </p:txBody>
      </p:sp>
      <p:grpSp>
        <p:nvGrpSpPr>
          <p:cNvPr id="6" name="Diagram 4">
            <a:extLst>
              <a:ext uri="{FF2B5EF4-FFF2-40B4-BE49-F238E27FC236}">
                <a16:creationId xmlns:a16="http://schemas.microsoft.com/office/drawing/2014/main" id="{8695CA6E-CFDA-4144-B690-DF4F77457A56}"/>
              </a:ext>
            </a:extLst>
          </p:cNvPr>
          <p:cNvGrpSpPr/>
          <p:nvPr/>
        </p:nvGrpSpPr>
        <p:grpSpPr>
          <a:xfrm>
            <a:off x="2305900" y="1632261"/>
            <a:ext cx="4333570" cy="5132691"/>
            <a:chOff x="3992992" y="1629625"/>
            <a:chExt cx="4333570" cy="5132691"/>
          </a:xfrm>
          <a:solidFill>
            <a:schemeClr val="tx1">
              <a:lumMod val="75000"/>
              <a:lumOff val="25000"/>
            </a:schemeClr>
          </a:solidFill>
        </p:grpSpPr>
        <p:sp>
          <p:nvSpPr>
            <p:cNvPr id="7" name="Freeform: Shape 6">
              <a:extLst>
                <a:ext uri="{FF2B5EF4-FFF2-40B4-BE49-F238E27FC236}">
                  <a16:creationId xmlns:a16="http://schemas.microsoft.com/office/drawing/2014/main" id="{5DCF0398-C29C-C20B-5668-3FF0478DB266}"/>
                </a:ext>
              </a:extLst>
            </p:cNvPr>
            <p:cNvSpPr/>
            <p:nvPr/>
          </p:nvSpPr>
          <p:spPr>
            <a:xfrm>
              <a:off x="5780763" y="1629625"/>
              <a:ext cx="1655338" cy="1902692"/>
            </a:xfrm>
            <a:custGeom>
              <a:avLst/>
              <a:gdLst>
                <a:gd name="f0" fmla="val 10800000"/>
                <a:gd name="f1" fmla="val 5400000"/>
                <a:gd name="f2" fmla="val 180"/>
                <a:gd name="f3" fmla="val w"/>
                <a:gd name="f4" fmla="val h"/>
                <a:gd name="f5" fmla="val 0"/>
                <a:gd name="f6" fmla="val 1902689"/>
                <a:gd name="f7" fmla="val 1655339"/>
                <a:gd name="f8" fmla="val 951344"/>
                <a:gd name="f9" fmla="val 1902688"/>
                <a:gd name="f10" fmla="val 360036"/>
                <a:gd name="f11" fmla="val 1295303"/>
                <a:gd name="f12" fmla="val 1"/>
                <a:gd name="f13" fmla="+- 0 0 -90"/>
                <a:gd name="f14" fmla="*/ f3 1 1902689"/>
                <a:gd name="f15" fmla="*/ f4 1 1655339"/>
                <a:gd name="f16" fmla="val f5"/>
                <a:gd name="f17" fmla="val f6"/>
                <a:gd name="f18" fmla="val f7"/>
                <a:gd name="f19" fmla="*/ f13 f0 1"/>
                <a:gd name="f20" fmla="+- f18 0 f16"/>
                <a:gd name="f21" fmla="+- f17 0 f16"/>
                <a:gd name="f22" fmla="*/ f19 1 f2"/>
                <a:gd name="f23" fmla="*/ f21 1 1902689"/>
                <a:gd name="f24" fmla="*/ f20 1 1655339"/>
                <a:gd name="f25" fmla="*/ 0 f21 1"/>
                <a:gd name="f26" fmla="*/ 827670 f20 1"/>
                <a:gd name="f27" fmla="*/ 413835 f21 1"/>
                <a:gd name="f28" fmla="*/ 0 f20 1"/>
                <a:gd name="f29" fmla="*/ 1488854 f21 1"/>
                <a:gd name="f30" fmla="*/ 1902689 f21 1"/>
                <a:gd name="f31" fmla="*/ 1655339 f20 1"/>
                <a:gd name="f32" fmla="+- f22 0 f1"/>
                <a:gd name="f33" fmla="*/ f25 1 1902689"/>
                <a:gd name="f34" fmla="*/ f26 1 1655339"/>
                <a:gd name="f35" fmla="*/ f27 1 1902689"/>
                <a:gd name="f36" fmla="*/ f28 1 1655339"/>
                <a:gd name="f37" fmla="*/ f29 1 1902689"/>
                <a:gd name="f38" fmla="*/ f30 1 1902689"/>
                <a:gd name="f39" fmla="*/ f31 1 1655339"/>
                <a:gd name="f40" fmla="*/ f16 1 f23"/>
                <a:gd name="f41" fmla="*/ f17 1 f23"/>
                <a:gd name="f42" fmla="*/ f16 1 f24"/>
                <a:gd name="f43" fmla="*/ f18 1 f24"/>
                <a:gd name="f44" fmla="*/ f33 1 f23"/>
                <a:gd name="f45" fmla="*/ f34 1 f24"/>
                <a:gd name="f46" fmla="*/ f35 1 f23"/>
                <a:gd name="f47" fmla="*/ f36 1 f24"/>
                <a:gd name="f48" fmla="*/ f37 1 f23"/>
                <a:gd name="f49" fmla="*/ f38 1 f23"/>
                <a:gd name="f50" fmla="*/ f39 1 f24"/>
                <a:gd name="f51" fmla="*/ f40 f14 1"/>
                <a:gd name="f52" fmla="*/ f41 f14 1"/>
                <a:gd name="f53" fmla="*/ f43 f15 1"/>
                <a:gd name="f54" fmla="*/ f42 f15 1"/>
                <a:gd name="f55" fmla="*/ f44 f14 1"/>
                <a:gd name="f56" fmla="*/ f45 f15 1"/>
                <a:gd name="f57" fmla="*/ f46 f14 1"/>
                <a:gd name="f58" fmla="*/ f47 f15 1"/>
                <a:gd name="f59" fmla="*/ f48 f14 1"/>
                <a:gd name="f60" fmla="*/ f49 f14 1"/>
                <a:gd name="f61" fmla="*/ f50 f15 1"/>
              </a:gdLst>
              <a:ahLst/>
              <a:cxnLst>
                <a:cxn ang="3cd4">
                  <a:pos x="hc" y="t"/>
                </a:cxn>
                <a:cxn ang="0">
                  <a:pos x="r" y="vc"/>
                </a:cxn>
                <a:cxn ang="cd4">
                  <a:pos x="hc" y="b"/>
                </a:cxn>
                <a:cxn ang="cd2">
                  <a:pos x="l" y="vc"/>
                </a:cxn>
                <a:cxn ang="f32">
                  <a:pos x="f55" y="f56"/>
                </a:cxn>
                <a:cxn ang="f32">
                  <a:pos x="f57" y="f58"/>
                </a:cxn>
                <a:cxn ang="f32">
                  <a:pos x="f59" y="f58"/>
                </a:cxn>
                <a:cxn ang="f32">
                  <a:pos x="f60" y="f56"/>
                </a:cxn>
                <a:cxn ang="f32">
                  <a:pos x="f59" y="f61"/>
                </a:cxn>
                <a:cxn ang="f32">
                  <a:pos x="f57" y="f61"/>
                </a:cxn>
                <a:cxn ang="f32">
                  <a:pos x="f55" y="f56"/>
                </a:cxn>
              </a:cxnLst>
              <a:rect l="f51" t="f54" r="f52" b="f53"/>
              <a:pathLst>
                <a:path w="1902689" h="1655339">
                  <a:moveTo>
                    <a:pt x="f8" y="f5"/>
                  </a:moveTo>
                  <a:lnTo>
                    <a:pt x="f9" y="f10"/>
                  </a:lnTo>
                  <a:lnTo>
                    <a:pt x="f9" y="f11"/>
                  </a:lnTo>
                  <a:lnTo>
                    <a:pt x="f8" y="f7"/>
                  </a:lnTo>
                  <a:lnTo>
                    <a:pt x="f12" y="f11"/>
                  </a:lnTo>
                  <a:lnTo>
                    <a:pt x="f12" y="f10"/>
                  </a:lnTo>
                  <a:lnTo>
                    <a:pt x="f8" y="f5"/>
                  </a:lnTo>
                  <a:close/>
                </a:path>
              </a:pathLst>
            </a:custGeom>
            <a:grpFill/>
            <a:ln w="15873" cap="rnd">
              <a:solidFill>
                <a:srgbClr val="FFFFFF"/>
              </a:solidFill>
              <a:prstDash val="solid"/>
            </a:ln>
          </p:spPr>
          <p:txBody>
            <a:bodyPr vert="horz" wrap="square" lIns="330345" tIns="368896" rIns="330345" bIns="368896" anchor="ctr" anchorCtr="1" compatLnSpc="1">
              <a:noAutofit/>
            </a:bodyPr>
            <a:lstStyle/>
            <a:p>
              <a:pPr marL="0" marR="0" lvl="0" indent="0" algn="ctr" defTabSz="844548"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2000" b="1" i="0" dirty="0">
                  <a:solidFill>
                    <a:schemeClr val="bg1"/>
                  </a:solidFill>
                  <a:effectLst/>
                  <a:latin typeface="Abadi" panose="020B0604020104020204" pitchFamily="34" charset="0"/>
                </a:rPr>
                <a:t>Spacious rooms and suites</a:t>
              </a:r>
              <a:endParaRPr lang="en-GB" sz="1900" b="1" i="0" u="none" strike="noStrike" kern="1200" cap="none" spc="0" baseline="0" dirty="0">
                <a:solidFill>
                  <a:schemeClr val="bg1"/>
                </a:solidFill>
                <a:uFillTx/>
                <a:latin typeface="Abadi" panose="020B0604020104020204" pitchFamily="34" charset="0"/>
              </a:endParaRPr>
            </a:p>
          </p:txBody>
        </p:sp>
        <p:sp>
          <p:nvSpPr>
            <p:cNvPr id="9" name="Freeform: Shape 8">
              <a:extLst>
                <a:ext uri="{FF2B5EF4-FFF2-40B4-BE49-F238E27FC236}">
                  <a16:creationId xmlns:a16="http://schemas.microsoft.com/office/drawing/2014/main" id="{71567C8D-1E0D-ECDB-9AF5-00E1EBDD74C4}"/>
                </a:ext>
              </a:extLst>
            </p:cNvPr>
            <p:cNvSpPr/>
            <p:nvPr/>
          </p:nvSpPr>
          <p:spPr>
            <a:xfrm>
              <a:off x="3992992" y="1629625"/>
              <a:ext cx="1655338" cy="1902692"/>
            </a:xfrm>
            <a:custGeom>
              <a:avLst/>
              <a:gdLst>
                <a:gd name="f0" fmla="val 10800000"/>
                <a:gd name="f1" fmla="val 5400000"/>
                <a:gd name="f2" fmla="val 180"/>
                <a:gd name="f3" fmla="val w"/>
                <a:gd name="f4" fmla="val h"/>
                <a:gd name="f5" fmla="val 0"/>
                <a:gd name="f6" fmla="val 1902689"/>
                <a:gd name="f7" fmla="val 1655339"/>
                <a:gd name="f8" fmla="val 951344"/>
                <a:gd name="f9" fmla="val 1902688"/>
                <a:gd name="f10" fmla="val 360036"/>
                <a:gd name="f11" fmla="val 1295303"/>
                <a:gd name="f12" fmla="val 1"/>
                <a:gd name="f13" fmla="+- 0 0 -90"/>
                <a:gd name="f14" fmla="*/ f3 1 1902689"/>
                <a:gd name="f15" fmla="*/ f4 1 1655339"/>
                <a:gd name="f16" fmla="val f5"/>
                <a:gd name="f17" fmla="val f6"/>
                <a:gd name="f18" fmla="val f7"/>
                <a:gd name="f19" fmla="*/ f13 f0 1"/>
                <a:gd name="f20" fmla="+- f18 0 f16"/>
                <a:gd name="f21" fmla="+- f17 0 f16"/>
                <a:gd name="f22" fmla="*/ f19 1 f2"/>
                <a:gd name="f23" fmla="*/ f21 1 1902689"/>
                <a:gd name="f24" fmla="*/ f20 1 1655339"/>
                <a:gd name="f25" fmla="*/ 0 f21 1"/>
                <a:gd name="f26" fmla="*/ 827670 f20 1"/>
                <a:gd name="f27" fmla="*/ 413835 f21 1"/>
                <a:gd name="f28" fmla="*/ 0 f20 1"/>
                <a:gd name="f29" fmla="*/ 1488854 f21 1"/>
                <a:gd name="f30" fmla="*/ 1902689 f21 1"/>
                <a:gd name="f31" fmla="*/ 1655339 f20 1"/>
                <a:gd name="f32" fmla="+- f22 0 f1"/>
                <a:gd name="f33" fmla="*/ f25 1 1902689"/>
                <a:gd name="f34" fmla="*/ f26 1 1655339"/>
                <a:gd name="f35" fmla="*/ f27 1 1902689"/>
                <a:gd name="f36" fmla="*/ f28 1 1655339"/>
                <a:gd name="f37" fmla="*/ f29 1 1902689"/>
                <a:gd name="f38" fmla="*/ f30 1 1902689"/>
                <a:gd name="f39" fmla="*/ f31 1 1655339"/>
                <a:gd name="f40" fmla="*/ f16 1 f23"/>
                <a:gd name="f41" fmla="*/ f17 1 f23"/>
                <a:gd name="f42" fmla="*/ f16 1 f24"/>
                <a:gd name="f43" fmla="*/ f18 1 f24"/>
                <a:gd name="f44" fmla="*/ f33 1 f23"/>
                <a:gd name="f45" fmla="*/ f34 1 f24"/>
                <a:gd name="f46" fmla="*/ f35 1 f23"/>
                <a:gd name="f47" fmla="*/ f36 1 f24"/>
                <a:gd name="f48" fmla="*/ f37 1 f23"/>
                <a:gd name="f49" fmla="*/ f38 1 f23"/>
                <a:gd name="f50" fmla="*/ f39 1 f24"/>
                <a:gd name="f51" fmla="*/ f40 f14 1"/>
                <a:gd name="f52" fmla="*/ f41 f14 1"/>
                <a:gd name="f53" fmla="*/ f43 f15 1"/>
                <a:gd name="f54" fmla="*/ f42 f15 1"/>
                <a:gd name="f55" fmla="*/ f44 f14 1"/>
                <a:gd name="f56" fmla="*/ f45 f15 1"/>
                <a:gd name="f57" fmla="*/ f46 f14 1"/>
                <a:gd name="f58" fmla="*/ f47 f15 1"/>
                <a:gd name="f59" fmla="*/ f48 f14 1"/>
                <a:gd name="f60" fmla="*/ f49 f14 1"/>
                <a:gd name="f61" fmla="*/ f50 f15 1"/>
              </a:gdLst>
              <a:ahLst/>
              <a:cxnLst>
                <a:cxn ang="3cd4">
                  <a:pos x="hc" y="t"/>
                </a:cxn>
                <a:cxn ang="0">
                  <a:pos x="r" y="vc"/>
                </a:cxn>
                <a:cxn ang="cd4">
                  <a:pos x="hc" y="b"/>
                </a:cxn>
                <a:cxn ang="cd2">
                  <a:pos x="l" y="vc"/>
                </a:cxn>
                <a:cxn ang="f32">
                  <a:pos x="f55" y="f56"/>
                </a:cxn>
                <a:cxn ang="f32">
                  <a:pos x="f57" y="f58"/>
                </a:cxn>
                <a:cxn ang="f32">
                  <a:pos x="f59" y="f58"/>
                </a:cxn>
                <a:cxn ang="f32">
                  <a:pos x="f60" y="f56"/>
                </a:cxn>
                <a:cxn ang="f32">
                  <a:pos x="f59" y="f61"/>
                </a:cxn>
                <a:cxn ang="f32">
                  <a:pos x="f57" y="f61"/>
                </a:cxn>
                <a:cxn ang="f32">
                  <a:pos x="f55" y="f56"/>
                </a:cxn>
              </a:cxnLst>
              <a:rect l="f51" t="f54" r="f52" b="f53"/>
              <a:pathLst>
                <a:path w="1902689" h="1655339">
                  <a:moveTo>
                    <a:pt x="f8" y="f5"/>
                  </a:moveTo>
                  <a:lnTo>
                    <a:pt x="f9" y="f10"/>
                  </a:lnTo>
                  <a:lnTo>
                    <a:pt x="f9" y="f11"/>
                  </a:lnTo>
                  <a:lnTo>
                    <a:pt x="f8" y="f7"/>
                  </a:lnTo>
                  <a:lnTo>
                    <a:pt x="f12" y="f11"/>
                  </a:lnTo>
                  <a:lnTo>
                    <a:pt x="f12" y="f10"/>
                  </a:lnTo>
                  <a:lnTo>
                    <a:pt x="f8" y="f5"/>
                  </a:lnTo>
                  <a:close/>
                </a:path>
              </a:pathLst>
            </a:custGeom>
            <a:solidFill>
              <a:schemeClr val="bg1">
                <a:lumMod val="75000"/>
              </a:schemeClr>
            </a:solidFill>
            <a:ln w="15873" cap="rnd">
              <a:solidFill>
                <a:srgbClr val="FFFFFF"/>
              </a:solidFill>
              <a:prstDash val="solid"/>
            </a:ln>
          </p:spPr>
          <p:txBody>
            <a:bodyPr vert="horz" wrap="square" lIns="257961" tIns="296503" rIns="257961" bIns="296503" anchor="ctr" anchorCtr="1" compatLnSpc="1">
              <a:noAutofit/>
            </a:bodyPr>
            <a:lstStyle/>
            <a:p>
              <a:pPr marL="0" marR="0" lvl="0" indent="0" algn="ctr" defTabSz="1600200" rtl="0" fontAlgn="auto" hangingPunct="1">
                <a:lnSpc>
                  <a:spcPct val="90000"/>
                </a:lnSpc>
                <a:spcBef>
                  <a:spcPts val="0"/>
                </a:spcBef>
                <a:spcAft>
                  <a:spcPts val="1500"/>
                </a:spcAft>
                <a:buNone/>
                <a:tabLst/>
                <a:defRPr sz="1800" b="0" i="0" u="none" strike="noStrike" kern="0" cap="none" spc="0" baseline="0">
                  <a:solidFill>
                    <a:srgbClr val="000000"/>
                  </a:solidFill>
                  <a:uFillTx/>
                </a:defRPr>
              </a:pPr>
              <a:endParaRPr lang="en-GB" sz="3600" b="0" i="0" u="none" strike="noStrike" kern="1200" cap="none" spc="0" baseline="0">
                <a:solidFill>
                  <a:srgbClr val="FFFFFF"/>
                </a:solidFill>
                <a:uFillTx/>
                <a:latin typeface="Abadi" panose="020B0604020104020204" pitchFamily="34" charset="0"/>
              </a:endParaRPr>
            </a:p>
          </p:txBody>
        </p:sp>
        <p:sp>
          <p:nvSpPr>
            <p:cNvPr id="10" name="Freeform: Shape 9">
              <a:extLst>
                <a:ext uri="{FF2B5EF4-FFF2-40B4-BE49-F238E27FC236}">
                  <a16:creationId xmlns:a16="http://schemas.microsoft.com/office/drawing/2014/main" id="{97F362F9-6B05-A6C8-79B1-7847B8F68069}"/>
                </a:ext>
              </a:extLst>
            </p:cNvPr>
            <p:cNvSpPr/>
            <p:nvPr/>
          </p:nvSpPr>
          <p:spPr>
            <a:xfrm>
              <a:off x="4883453" y="3244620"/>
              <a:ext cx="1655338" cy="1902692"/>
            </a:xfrm>
            <a:custGeom>
              <a:avLst/>
              <a:gdLst>
                <a:gd name="f0" fmla="val 10800000"/>
                <a:gd name="f1" fmla="val 5400000"/>
                <a:gd name="f2" fmla="val 180"/>
                <a:gd name="f3" fmla="val w"/>
                <a:gd name="f4" fmla="val h"/>
                <a:gd name="f5" fmla="val 0"/>
                <a:gd name="f6" fmla="val 1902689"/>
                <a:gd name="f7" fmla="val 1655339"/>
                <a:gd name="f8" fmla="val 951344"/>
                <a:gd name="f9" fmla="val 1902688"/>
                <a:gd name="f10" fmla="val 360036"/>
                <a:gd name="f11" fmla="val 1295303"/>
                <a:gd name="f12" fmla="val 1"/>
                <a:gd name="f13" fmla="+- 0 0 -90"/>
                <a:gd name="f14" fmla="*/ f3 1 1902689"/>
                <a:gd name="f15" fmla="*/ f4 1 1655339"/>
                <a:gd name="f16" fmla="val f5"/>
                <a:gd name="f17" fmla="val f6"/>
                <a:gd name="f18" fmla="val f7"/>
                <a:gd name="f19" fmla="*/ f13 f0 1"/>
                <a:gd name="f20" fmla="+- f18 0 f16"/>
                <a:gd name="f21" fmla="+- f17 0 f16"/>
                <a:gd name="f22" fmla="*/ f19 1 f2"/>
                <a:gd name="f23" fmla="*/ f21 1 1902689"/>
                <a:gd name="f24" fmla="*/ f20 1 1655339"/>
                <a:gd name="f25" fmla="*/ 0 f21 1"/>
                <a:gd name="f26" fmla="*/ 827670 f20 1"/>
                <a:gd name="f27" fmla="*/ 413835 f21 1"/>
                <a:gd name="f28" fmla="*/ 0 f20 1"/>
                <a:gd name="f29" fmla="*/ 1488854 f21 1"/>
                <a:gd name="f30" fmla="*/ 1902689 f21 1"/>
                <a:gd name="f31" fmla="*/ 1655339 f20 1"/>
                <a:gd name="f32" fmla="+- f22 0 f1"/>
                <a:gd name="f33" fmla="*/ f25 1 1902689"/>
                <a:gd name="f34" fmla="*/ f26 1 1655339"/>
                <a:gd name="f35" fmla="*/ f27 1 1902689"/>
                <a:gd name="f36" fmla="*/ f28 1 1655339"/>
                <a:gd name="f37" fmla="*/ f29 1 1902689"/>
                <a:gd name="f38" fmla="*/ f30 1 1902689"/>
                <a:gd name="f39" fmla="*/ f31 1 1655339"/>
                <a:gd name="f40" fmla="*/ f16 1 f23"/>
                <a:gd name="f41" fmla="*/ f17 1 f23"/>
                <a:gd name="f42" fmla="*/ f16 1 f24"/>
                <a:gd name="f43" fmla="*/ f18 1 f24"/>
                <a:gd name="f44" fmla="*/ f33 1 f23"/>
                <a:gd name="f45" fmla="*/ f34 1 f24"/>
                <a:gd name="f46" fmla="*/ f35 1 f23"/>
                <a:gd name="f47" fmla="*/ f36 1 f24"/>
                <a:gd name="f48" fmla="*/ f37 1 f23"/>
                <a:gd name="f49" fmla="*/ f38 1 f23"/>
                <a:gd name="f50" fmla="*/ f39 1 f24"/>
                <a:gd name="f51" fmla="*/ f40 f14 1"/>
                <a:gd name="f52" fmla="*/ f41 f14 1"/>
                <a:gd name="f53" fmla="*/ f43 f15 1"/>
                <a:gd name="f54" fmla="*/ f42 f15 1"/>
                <a:gd name="f55" fmla="*/ f44 f14 1"/>
                <a:gd name="f56" fmla="*/ f45 f15 1"/>
                <a:gd name="f57" fmla="*/ f46 f14 1"/>
                <a:gd name="f58" fmla="*/ f47 f15 1"/>
                <a:gd name="f59" fmla="*/ f48 f14 1"/>
                <a:gd name="f60" fmla="*/ f49 f14 1"/>
                <a:gd name="f61" fmla="*/ f50 f15 1"/>
              </a:gdLst>
              <a:ahLst/>
              <a:cxnLst>
                <a:cxn ang="3cd4">
                  <a:pos x="hc" y="t"/>
                </a:cxn>
                <a:cxn ang="0">
                  <a:pos x="r" y="vc"/>
                </a:cxn>
                <a:cxn ang="cd4">
                  <a:pos x="hc" y="b"/>
                </a:cxn>
                <a:cxn ang="cd2">
                  <a:pos x="l" y="vc"/>
                </a:cxn>
                <a:cxn ang="f32">
                  <a:pos x="f55" y="f56"/>
                </a:cxn>
                <a:cxn ang="f32">
                  <a:pos x="f57" y="f58"/>
                </a:cxn>
                <a:cxn ang="f32">
                  <a:pos x="f59" y="f58"/>
                </a:cxn>
                <a:cxn ang="f32">
                  <a:pos x="f60" y="f56"/>
                </a:cxn>
                <a:cxn ang="f32">
                  <a:pos x="f59" y="f61"/>
                </a:cxn>
                <a:cxn ang="f32">
                  <a:pos x="f57" y="f61"/>
                </a:cxn>
                <a:cxn ang="f32">
                  <a:pos x="f55" y="f56"/>
                </a:cxn>
              </a:cxnLst>
              <a:rect l="f51" t="f54" r="f52" b="f53"/>
              <a:pathLst>
                <a:path w="1902689" h="1655339">
                  <a:moveTo>
                    <a:pt x="f8" y="f5"/>
                  </a:moveTo>
                  <a:lnTo>
                    <a:pt x="f9" y="f10"/>
                  </a:lnTo>
                  <a:lnTo>
                    <a:pt x="f9" y="f11"/>
                  </a:lnTo>
                  <a:lnTo>
                    <a:pt x="f8" y="f7"/>
                  </a:lnTo>
                  <a:lnTo>
                    <a:pt x="f12" y="f11"/>
                  </a:lnTo>
                  <a:lnTo>
                    <a:pt x="f12" y="f10"/>
                  </a:lnTo>
                  <a:lnTo>
                    <a:pt x="f8" y="f5"/>
                  </a:lnTo>
                  <a:close/>
                </a:path>
              </a:pathLst>
            </a:custGeom>
            <a:grpFill/>
            <a:ln w="15873" cap="rnd">
              <a:solidFill>
                <a:srgbClr val="FFFFFF"/>
              </a:solidFill>
              <a:prstDash val="solid"/>
            </a:ln>
          </p:spPr>
          <p:txBody>
            <a:bodyPr vert="horz" wrap="square" lIns="330345" tIns="368896" rIns="330345" bIns="368896" anchor="ctr" anchorCtr="1" compatLnSpc="1">
              <a:noAutofit/>
            </a:bodyPr>
            <a:lstStyle/>
            <a:p>
              <a:pPr marL="0" marR="0" lvl="0" indent="0" algn="ctr" defTabSz="844548"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2000" b="1" i="0" dirty="0">
                  <a:solidFill>
                    <a:schemeClr val="bg1"/>
                  </a:solidFill>
                  <a:effectLst/>
                  <a:latin typeface="Abadi" panose="020B0604020104020204" pitchFamily="34" charset="0"/>
                </a:rPr>
                <a:t>High-quality bedding and linens</a:t>
              </a:r>
              <a:endParaRPr lang="en-GB" sz="1900" b="1" i="0" u="none" strike="noStrike" kern="1200" cap="none" spc="0" baseline="0" dirty="0">
                <a:solidFill>
                  <a:schemeClr val="bg1"/>
                </a:solidFill>
                <a:uFillTx/>
                <a:latin typeface="Abadi" panose="020B0604020104020204" pitchFamily="34" charset="0"/>
              </a:endParaRPr>
            </a:p>
          </p:txBody>
        </p:sp>
        <p:sp>
          <p:nvSpPr>
            <p:cNvPr id="12" name="Freeform: Shape 11">
              <a:extLst>
                <a:ext uri="{FF2B5EF4-FFF2-40B4-BE49-F238E27FC236}">
                  <a16:creationId xmlns:a16="http://schemas.microsoft.com/office/drawing/2014/main" id="{DF964010-6214-E30A-1166-CC5BC017C0B2}"/>
                </a:ext>
              </a:extLst>
            </p:cNvPr>
            <p:cNvSpPr/>
            <p:nvPr/>
          </p:nvSpPr>
          <p:spPr>
            <a:xfrm>
              <a:off x="6671224" y="3244620"/>
              <a:ext cx="1655338" cy="1902692"/>
            </a:xfrm>
            <a:custGeom>
              <a:avLst/>
              <a:gdLst>
                <a:gd name="f0" fmla="val 10800000"/>
                <a:gd name="f1" fmla="val 5400000"/>
                <a:gd name="f2" fmla="val 180"/>
                <a:gd name="f3" fmla="val w"/>
                <a:gd name="f4" fmla="val h"/>
                <a:gd name="f5" fmla="val 0"/>
                <a:gd name="f6" fmla="val 1902689"/>
                <a:gd name="f7" fmla="val 1655339"/>
                <a:gd name="f8" fmla="val 951344"/>
                <a:gd name="f9" fmla="val 1902688"/>
                <a:gd name="f10" fmla="val 360036"/>
                <a:gd name="f11" fmla="val 1295303"/>
                <a:gd name="f12" fmla="val 1"/>
                <a:gd name="f13" fmla="+- 0 0 -90"/>
                <a:gd name="f14" fmla="*/ f3 1 1902689"/>
                <a:gd name="f15" fmla="*/ f4 1 1655339"/>
                <a:gd name="f16" fmla="val f5"/>
                <a:gd name="f17" fmla="val f6"/>
                <a:gd name="f18" fmla="val f7"/>
                <a:gd name="f19" fmla="*/ f13 f0 1"/>
                <a:gd name="f20" fmla="+- f18 0 f16"/>
                <a:gd name="f21" fmla="+- f17 0 f16"/>
                <a:gd name="f22" fmla="*/ f19 1 f2"/>
                <a:gd name="f23" fmla="*/ f21 1 1902689"/>
                <a:gd name="f24" fmla="*/ f20 1 1655339"/>
                <a:gd name="f25" fmla="*/ 0 f21 1"/>
                <a:gd name="f26" fmla="*/ 827670 f20 1"/>
                <a:gd name="f27" fmla="*/ 413835 f21 1"/>
                <a:gd name="f28" fmla="*/ 0 f20 1"/>
                <a:gd name="f29" fmla="*/ 1488854 f21 1"/>
                <a:gd name="f30" fmla="*/ 1902689 f21 1"/>
                <a:gd name="f31" fmla="*/ 1655339 f20 1"/>
                <a:gd name="f32" fmla="+- f22 0 f1"/>
                <a:gd name="f33" fmla="*/ f25 1 1902689"/>
                <a:gd name="f34" fmla="*/ f26 1 1655339"/>
                <a:gd name="f35" fmla="*/ f27 1 1902689"/>
                <a:gd name="f36" fmla="*/ f28 1 1655339"/>
                <a:gd name="f37" fmla="*/ f29 1 1902689"/>
                <a:gd name="f38" fmla="*/ f30 1 1902689"/>
                <a:gd name="f39" fmla="*/ f31 1 1655339"/>
                <a:gd name="f40" fmla="*/ f16 1 f23"/>
                <a:gd name="f41" fmla="*/ f17 1 f23"/>
                <a:gd name="f42" fmla="*/ f16 1 f24"/>
                <a:gd name="f43" fmla="*/ f18 1 f24"/>
                <a:gd name="f44" fmla="*/ f33 1 f23"/>
                <a:gd name="f45" fmla="*/ f34 1 f24"/>
                <a:gd name="f46" fmla="*/ f35 1 f23"/>
                <a:gd name="f47" fmla="*/ f36 1 f24"/>
                <a:gd name="f48" fmla="*/ f37 1 f23"/>
                <a:gd name="f49" fmla="*/ f38 1 f23"/>
                <a:gd name="f50" fmla="*/ f39 1 f24"/>
                <a:gd name="f51" fmla="*/ f40 f14 1"/>
                <a:gd name="f52" fmla="*/ f41 f14 1"/>
                <a:gd name="f53" fmla="*/ f43 f15 1"/>
                <a:gd name="f54" fmla="*/ f42 f15 1"/>
                <a:gd name="f55" fmla="*/ f44 f14 1"/>
                <a:gd name="f56" fmla="*/ f45 f15 1"/>
                <a:gd name="f57" fmla="*/ f46 f14 1"/>
                <a:gd name="f58" fmla="*/ f47 f15 1"/>
                <a:gd name="f59" fmla="*/ f48 f14 1"/>
                <a:gd name="f60" fmla="*/ f49 f14 1"/>
                <a:gd name="f61" fmla="*/ f50 f15 1"/>
              </a:gdLst>
              <a:ahLst/>
              <a:cxnLst>
                <a:cxn ang="3cd4">
                  <a:pos x="hc" y="t"/>
                </a:cxn>
                <a:cxn ang="0">
                  <a:pos x="r" y="vc"/>
                </a:cxn>
                <a:cxn ang="cd4">
                  <a:pos x="hc" y="b"/>
                </a:cxn>
                <a:cxn ang="cd2">
                  <a:pos x="l" y="vc"/>
                </a:cxn>
                <a:cxn ang="f32">
                  <a:pos x="f55" y="f56"/>
                </a:cxn>
                <a:cxn ang="f32">
                  <a:pos x="f57" y="f58"/>
                </a:cxn>
                <a:cxn ang="f32">
                  <a:pos x="f59" y="f58"/>
                </a:cxn>
                <a:cxn ang="f32">
                  <a:pos x="f60" y="f56"/>
                </a:cxn>
                <a:cxn ang="f32">
                  <a:pos x="f59" y="f61"/>
                </a:cxn>
                <a:cxn ang="f32">
                  <a:pos x="f57" y="f61"/>
                </a:cxn>
                <a:cxn ang="f32">
                  <a:pos x="f55" y="f56"/>
                </a:cxn>
              </a:cxnLst>
              <a:rect l="f51" t="f54" r="f52" b="f53"/>
              <a:pathLst>
                <a:path w="1902689" h="1655339">
                  <a:moveTo>
                    <a:pt x="f8" y="f5"/>
                  </a:moveTo>
                  <a:lnTo>
                    <a:pt x="f9" y="f10"/>
                  </a:lnTo>
                  <a:lnTo>
                    <a:pt x="f9" y="f11"/>
                  </a:lnTo>
                  <a:lnTo>
                    <a:pt x="f8" y="f7"/>
                  </a:lnTo>
                  <a:lnTo>
                    <a:pt x="f12" y="f11"/>
                  </a:lnTo>
                  <a:lnTo>
                    <a:pt x="f12" y="f10"/>
                  </a:lnTo>
                  <a:lnTo>
                    <a:pt x="f8" y="f5"/>
                  </a:lnTo>
                  <a:close/>
                </a:path>
              </a:pathLst>
            </a:custGeom>
            <a:grpFill/>
            <a:ln w="15873" cap="rnd">
              <a:solidFill>
                <a:srgbClr val="FFFFFF"/>
              </a:solidFill>
              <a:prstDash val="solid"/>
            </a:ln>
          </p:spPr>
          <p:txBody>
            <a:bodyPr vert="horz" wrap="square" lIns="257961" tIns="296503" rIns="257961" bIns="296503" anchor="ctr" anchorCtr="1" compatLnSpc="1">
              <a:noAutofit/>
            </a:bodyPr>
            <a:lstStyle/>
            <a:p>
              <a:pPr marL="0" marR="0" lvl="0" indent="0" algn="ctr" defTabSz="1600200" rtl="0" fontAlgn="auto" hangingPunct="1">
                <a:lnSpc>
                  <a:spcPct val="90000"/>
                </a:lnSpc>
                <a:spcBef>
                  <a:spcPts val="0"/>
                </a:spcBef>
                <a:spcAft>
                  <a:spcPts val="1500"/>
                </a:spcAft>
                <a:buNone/>
                <a:tabLst/>
                <a:defRPr sz="1800" b="0" i="0" u="none" strike="noStrike" kern="0" cap="none" spc="0" baseline="0">
                  <a:solidFill>
                    <a:srgbClr val="000000"/>
                  </a:solidFill>
                  <a:uFillTx/>
                </a:defRPr>
              </a:pPr>
              <a:endParaRPr lang="en-GB" sz="3600" b="0" i="0" u="none" strike="noStrike" kern="1200" cap="none" spc="0" baseline="0">
                <a:solidFill>
                  <a:srgbClr val="FFFFFF"/>
                </a:solidFill>
                <a:uFillTx/>
                <a:latin typeface="Abadi" panose="020B0604020104020204" pitchFamily="34" charset="0"/>
              </a:endParaRPr>
            </a:p>
          </p:txBody>
        </p:sp>
        <p:sp>
          <p:nvSpPr>
            <p:cNvPr id="13" name="Freeform: Shape 12">
              <a:extLst>
                <a:ext uri="{FF2B5EF4-FFF2-40B4-BE49-F238E27FC236}">
                  <a16:creationId xmlns:a16="http://schemas.microsoft.com/office/drawing/2014/main" id="{1C66AFAE-94C3-4953-2580-D7F912754800}"/>
                </a:ext>
              </a:extLst>
            </p:cNvPr>
            <p:cNvSpPr/>
            <p:nvPr/>
          </p:nvSpPr>
          <p:spPr>
            <a:xfrm>
              <a:off x="5739660" y="4859624"/>
              <a:ext cx="1655338" cy="1902692"/>
            </a:xfrm>
            <a:custGeom>
              <a:avLst/>
              <a:gdLst>
                <a:gd name="f0" fmla="val 10800000"/>
                <a:gd name="f1" fmla="val 5400000"/>
                <a:gd name="f2" fmla="val 180"/>
                <a:gd name="f3" fmla="val w"/>
                <a:gd name="f4" fmla="val h"/>
                <a:gd name="f5" fmla="val 0"/>
                <a:gd name="f6" fmla="val 1902689"/>
                <a:gd name="f7" fmla="val 1655339"/>
                <a:gd name="f8" fmla="val 951344"/>
                <a:gd name="f9" fmla="val 1902688"/>
                <a:gd name="f10" fmla="val 360036"/>
                <a:gd name="f11" fmla="val 1295303"/>
                <a:gd name="f12" fmla="val 1"/>
                <a:gd name="f13" fmla="+- 0 0 -90"/>
                <a:gd name="f14" fmla="*/ f3 1 1902689"/>
                <a:gd name="f15" fmla="*/ f4 1 1655339"/>
                <a:gd name="f16" fmla="val f5"/>
                <a:gd name="f17" fmla="val f6"/>
                <a:gd name="f18" fmla="val f7"/>
                <a:gd name="f19" fmla="*/ f13 f0 1"/>
                <a:gd name="f20" fmla="+- f18 0 f16"/>
                <a:gd name="f21" fmla="+- f17 0 f16"/>
                <a:gd name="f22" fmla="*/ f19 1 f2"/>
                <a:gd name="f23" fmla="*/ f21 1 1902689"/>
                <a:gd name="f24" fmla="*/ f20 1 1655339"/>
                <a:gd name="f25" fmla="*/ 0 f21 1"/>
                <a:gd name="f26" fmla="*/ 827670 f20 1"/>
                <a:gd name="f27" fmla="*/ 413835 f21 1"/>
                <a:gd name="f28" fmla="*/ 0 f20 1"/>
                <a:gd name="f29" fmla="*/ 1488854 f21 1"/>
                <a:gd name="f30" fmla="*/ 1902689 f21 1"/>
                <a:gd name="f31" fmla="*/ 1655339 f20 1"/>
                <a:gd name="f32" fmla="+- f22 0 f1"/>
                <a:gd name="f33" fmla="*/ f25 1 1902689"/>
                <a:gd name="f34" fmla="*/ f26 1 1655339"/>
                <a:gd name="f35" fmla="*/ f27 1 1902689"/>
                <a:gd name="f36" fmla="*/ f28 1 1655339"/>
                <a:gd name="f37" fmla="*/ f29 1 1902689"/>
                <a:gd name="f38" fmla="*/ f30 1 1902689"/>
                <a:gd name="f39" fmla="*/ f31 1 1655339"/>
                <a:gd name="f40" fmla="*/ f16 1 f23"/>
                <a:gd name="f41" fmla="*/ f17 1 f23"/>
                <a:gd name="f42" fmla="*/ f16 1 f24"/>
                <a:gd name="f43" fmla="*/ f18 1 f24"/>
                <a:gd name="f44" fmla="*/ f33 1 f23"/>
                <a:gd name="f45" fmla="*/ f34 1 f24"/>
                <a:gd name="f46" fmla="*/ f35 1 f23"/>
                <a:gd name="f47" fmla="*/ f36 1 f24"/>
                <a:gd name="f48" fmla="*/ f37 1 f23"/>
                <a:gd name="f49" fmla="*/ f38 1 f23"/>
                <a:gd name="f50" fmla="*/ f39 1 f24"/>
                <a:gd name="f51" fmla="*/ f40 f14 1"/>
                <a:gd name="f52" fmla="*/ f41 f14 1"/>
                <a:gd name="f53" fmla="*/ f43 f15 1"/>
                <a:gd name="f54" fmla="*/ f42 f15 1"/>
                <a:gd name="f55" fmla="*/ f44 f14 1"/>
                <a:gd name="f56" fmla="*/ f45 f15 1"/>
                <a:gd name="f57" fmla="*/ f46 f14 1"/>
                <a:gd name="f58" fmla="*/ f47 f15 1"/>
                <a:gd name="f59" fmla="*/ f48 f14 1"/>
                <a:gd name="f60" fmla="*/ f49 f14 1"/>
                <a:gd name="f61" fmla="*/ f50 f15 1"/>
              </a:gdLst>
              <a:ahLst/>
              <a:cxnLst>
                <a:cxn ang="3cd4">
                  <a:pos x="hc" y="t"/>
                </a:cxn>
                <a:cxn ang="0">
                  <a:pos x="r" y="vc"/>
                </a:cxn>
                <a:cxn ang="cd4">
                  <a:pos x="hc" y="b"/>
                </a:cxn>
                <a:cxn ang="cd2">
                  <a:pos x="l" y="vc"/>
                </a:cxn>
                <a:cxn ang="f32">
                  <a:pos x="f55" y="f56"/>
                </a:cxn>
                <a:cxn ang="f32">
                  <a:pos x="f57" y="f58"/>
                </a:cxn>
                <a:cxn ang="f32">
                  <a:pos x="f59" y="f58"/>
                </a:cxn>
                <a:cxn ang="f32">
                  <a:pos x="f60" y="f56"/>
                </a:cxn>
                <a:cxn ang="f32">
                  <a:pos x="f59" y="f61"/>
                </a:cxn>
                <a:cxn ang="f32">
                  <a:pos x="f57" y="f61"/>
                </a:cxn>
                <a:cxn ang="f32">
                  <a:pos x="f55" y="f56"/>
                </a:cxn>
              </a:cxnLst>
              <a:rect l="f51" t="f54" r="f52" b="f53"/>
              <a:pathLst>
                <a:path w="1902689" h="1655339">
                  <a:moveTo>
                    <a:pt x="f8" y="f5"/>
                  </a:moveTo>
                  <a:lnTo>
                    <a:pt x="f9" y="f10"/>
                  </a:lnTo>
                  <a:lnTo>
                    <a:pt x="f9" y="f11"/>
                  </a:lnTo>
                  <a:lnTo>
                    <a:pt x="f8" y="f7"/>
                  </a:lnTo>
                  <a:lnTo>
                    <a:pt x="f12" y="f11"/>
                  </a:lnTo>
                  <a:lnTo>
                    <a:pt x="f12" y="f10"/>
                  </a:lnTo>
                  <a:lnTo>
                    <a:pt x="f8" y="f5"/>
                  </a:lnTo>
                  <a:close/>
                </a:path>
              </a:pathLst>
            </a:custGeom>
            <a:grpFill/>
            <a:ln w="15873" cap="rnd">
              <a:solidFill>
                <a:srgbClr val="FFFFFF"/>
              </a:solidFill>
              <a:prstDash val="solid"/>
            </a:ln>
          </p:spPr>
          <p:txBody>
            <a:bodyPr vert="horz" wrap="square" lIns="330345" tIns="368896" rIns="330345" bIns="368896" anchor="ctr" anchorCtr="1" compatLnSpc="1">
              <a:noAutofit/>
            </a:bodyPr>
            <a:lstStyle/>
            <a:p>
              <a:pPr marL="0" marR="0" lvl="0" indent="0" algn="ctr" defTabSz="844548"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US" sz="1600" b="1" i="0" dirty="0">
                  <a:solidFill>
                    <a:schemeClr val="bg1"/>
                  </a:solidFill>
                  <a:effectLst/>
                  <a:latin typeface="Abadi" panose="020B0604020104020204" pitchFamily="34" charset="0"/>
                </a:rPr>
                <a:t> </a:t>
              </a:r>
              <a:r>
                <a:rPr lang="en-US" b="1" dirty="0">
                  <a:solidFill>
                    <a:schemeClr val="bg1"/>
                  </a:solidFill>
                  <a:latin typeface="Abadi" panose="020B0604020104020204" pitchFamily="34" charset="0"/>
                </a:rPr>
                <a:t>T</a:t>
              </a:r>
              <a:r>
                <a:rPr lang="en-US" b="1" i="0" dirty="0">
                  <a:solidFill>
                    <a:schemeClr val="bg1"/>
                  </a:solidFill>
                  <a:effectLst/>
                  <a:latin typeface="Abadi" panose="020B0604020104020204" pitchFamily="34" charset="0"/>
                </a:rPr>
                <a:t>echnology and entertainment systems</a:t>
              </a:r>
              <a:endParaRPr lang="en-GB" sz="1600" b="1" i="0" u="none" strike="noStrike" kern="1200" cap="none" spc="0" baseline="0" dirty="0">
                <a:solidFill>
                  <a:schemeClr val="bg1"/>
                </a:solidFill>
                <a:uFillTx/>
                <a:latin typeface="Abadi" panose="020B0604020104020204" pitchFamily="34" charset="0"/>
              </a:endParaRPr>
            </a:p>
          </p:txBody>
        </p:sp>
        <p:sp>
          <p:nvSpPr>
            <p:cNvPr id="15" name="Freeform: Shape 14">
              <a:extLst>
                <a:ext uri="{FF2B5EF4-FFF2-40B4-BE49-F238E27FC236}">
                  <a16:creationId xmlns:a16="http://schemas.microsoft.com/office/drawing/2014/main" id="{01A7D914-FF9A-4427-E3E5-CE91BBF47269}"/>
                </a:ext>
              </a:extLst>
            </p:cNvPr>
            <p:cNvSpPr/>
            <p:nvPr/>
          </p:nvSpPr>
          <p:spPr>
            <a:xfrm>
              <a:off x="3992992" y="4859624"/>
              <a:ext cx="1655338" cy="1902692"/>
            </a:xfrm>
            <a:custGeom>
              <a:avLst/>
              <a:gdLst>
                <a:gd name="f0" fmla="val 10800000"/>
                <a:gd name="f1" fmla="val 5400000"/>
                <a:gd name="f2" fmla="val 180"/>
                <a:gd name="f3" fmla="val w"/>
                <a:gd name="f4" fmla="val h"/>
                <a:gd name="f5" fmla="val 0"/>
                <a:gd name="f6" fmla="val 1902689"/>
                <a:gd name="f7" fmla="val 1655339"/>
                <a:gd name="f8" fmla="val 951344"/>
                <a:gd name="f9" fmla="val 1902688"/>
                <a:gd name="f10" fmla="val 360036"/>
                <a:gd name="f11" fmla="val 1295303"/>
                <a:gd name="f12" fmla="val 1"/>
                <a:gd name="f13" fmla="+- 0 0 -90"/>
                <a:gd name="f14" fmla="*/ f3 1 1902689"/>
                <a:gd name="f15" fmla="*/ f4 1 1655339"/>
                <a:gd name="f16" fmla="val f5"/>
                <a:gd name="f17" fmla="val f6"/>
                <a:gd name="f18" fmla="val f7"/>
                <a:gd name="f19" fmla="*/ f13 f0 1"/>
                <a:gd name="f20" fmla="+- f18 0 f16"/>
                <a:gd name="f21" fmla="+- f17 0 f16"/>
                <a:gd name="f22" fmla="*/ f19 1 f2"/>
                <a:gd name="f23" fmla="*/ f21 1 1902689"/>
                <a:gd name="f24" fmla="*/ f20 1 1655339"/>
                <a:gd name="f25" fmla="*/ 0 f21 1"/>
                <a:gd name="f26" fmla="*/ 827670 f20 1"/>
                <a:gd name="f27" fmla="*/ 413835 f21 1"/>
                <a:gd name="f28" fmla="*/ 0 f20 1"/>
                <a:gd name="f29" fmla="*/ 1488854 f21 1"/>
                <a:gd name="f30" fmla="*/ 1902689 f21 1"/>
                <a:gd name="f31" fmla="*/ 1655339 f20 1"/>
                <a:gd name="f32" fmla="+- f22 0 f1"/>
                <a:gd name="f33" fmla="*/ f25 1 1902689"/>
                <a:gd name="f34" fmla="*/ f26 1 1655339"/>
                <a:gd name="f35" fmla="*/ f27 1 1902689"/>
                <a:gd name="f36" fmla="*/ f28 1 1655339"/>
                <a:gd name="f37" fmla="*/ f29 1 1902689"/>
                <a:gd name="f38" fmla="*/ f30 1 1902689"/>
                <a:gd name="f39" fmla="*/ f31 1 1655339"/>
                <a:gd name="f40" fmla="*/ f16 1 f23"/>
                <a:gd name="f41" fmla="*/ f17 1 f23"/>
                <a:gd name="f42" fmla="*/ f16 1 f24"/>
                <a:gd name="f43" fmla="*/ f18 1 f24"/>
                <a:gd name="f44" fmla="*/ f33 1 f23"/>
                <a:gd name="f45" fmla="*/ f34 1 f24"/>
                <a:gd name="f46" fmla="*/ f35 1 f23"/>
                <a:gd name="f47" fmla="*/ f36 1 f24"/>
                <a:gd name="f48" fmla="*/ f37 1 f23"/>
                <a:gd name="f49" fmla="*/ f38 1 f23"/>
                <a:gd name="f50" fmla="*/ f39 1 f24"/>
                <a:gd name="f51" fmla="*/ f40 f14 1"/>
                <a:gd name="f52" fmla="*/ f41 f14 1"/>
                <a:gd name="f53" fmla="*/ f43 f15 1"/>
                <a:gd name="f54" fmla="*/ f42 f15 1"/>
                <a:gd name="f55" fmla="*/ f44 f14 1"/>
                <a:gd name="f56" fmla="*/ f45 f15 1"/>
                <a:gd name="f57" fmla="*/ f46 f14 1"/>
                <a:gd name="f58" fmla="*/ f47 f15 1"/>
                <a:gd name="f59" fmla="*/ f48 f14 1"/>
                <a:gd name="f60" fmla="*/ f49 f14 1"/>
                <a:gd name="f61" fmla="*/ f50 f15 1"/>
              </a:gdLst>
              <a:ahLst/>
              <a:cxnLst>
                <a:cxn ang="3cd4">
                  <a:pos x="hc" y="t"/>
                </a:cxn>
                <a:cxn ang="0">
                  <a:pos x="r" y="vc"/>
                </a:cxn>
                <a:cxn ang="cd4">
                  <a:pos x="hc" y="b"/>
                </a:cxn>
                <a:cxn ang="cd2">
                  <a:pos x="l" y="vc"/>
                </a:cxn>
                <a:cxn ang="f32">
                  <a:pos x="f55" y="f56"/>
                </a:cxn>
                <a:cxn ang="f32">
                  <a:pos x="f57" y="f58"/>
                </a:cxn>
                <a:cxn ang="f32">
                  <a:pos x="f59" y="f58"/>
                </a:cxn>
                <a:cxn ang="f32">
                  <a:pos x="f60" y="f56"/>
                </a:cxn>
                <a:cxn ang="f32">
                  <a:pos x="f59" y="f61"/>
                </a:cxn>
                <a:cxn ang="f32">
                  <a:pos x="f57" y="f61"/>
                </a:cxn>
                <a:cxn ang="f32">
                  <a:pos x="f55" y="f56"/>
                </a:cxn>
              </a:cxnLst>
              <a:rect l="f51" t="f54" r="f52" b="f53"/>
              <a:pathLst>
                <a:path w="1902689" h="1655339">
                  <a:moveTo>
                    <a:pt x="f8" y="f5"/>
                  </a:moveTo>
                  <a:lnTo>
                    <a:pt x="f9" y="f10"/>
                  </a:lnTo>
                  <a:lnTo>
                    <a:pt x="f9" y="f11"/>
                  </a:lnTo>
                  <a:lnTo>
                    <a:pt x="f8" y="f7"/>
                  </a:lnTo>
                  <a:lnTo>
                    <a:pt x="f12" y="f11"/>
                  </a:lnTo>
                  <a:lnTo>
                    <a:pt x="f12" y="f10"/>
                  </a:lnTo>
                  <a:lnTo>
                    <a:pt x="f8" y="f5"/>
                  </a:lnTo>
                  <a:close/>
                </a:path>
              </a:pathLst>
            </a:custGeom>
            <a:solidFill>
              <a:schemeClr val="bg1">
                <a:lumMod val="75000"/>
              </a:schemeClr>
            </a:solidFill>
            <a:ln w="15873" cap="rnd">
              <a:solidFill>
                <a:srgbClr val="FFFFFF"/>
              </a:solidFill>
              <a:prstDash val="solid"/>
            </a:ln>
          </p:spPr>
          <p:txBody>
            <a:bodyPr vert="horz" wrap="square" lIns="257961" tIns="296503" rIns="257961" bIns="296503" anchor="ctr" anchorCtr="1" compatLnSpc="1">
              <a:noAutofit/>
            </a:bodyPr>
            <a:lstStyle/>
            <a:p>
              <a:pPr marL="0" marR="0" lvl="0" indent="0" algn="ctr" defTabSz="1600200" rtl="0" fontAlgn="auto" hangingPunct="1">
                <a:lnSpc>
                  <a:spcPct val="90000"/>
                </a:lnSpc>
                <a:spcBef>
                  <a:spcPts val="0"/>
                </a:spcBef>
                <a:spcAft>
                  <a:spcPts val="1500"/>
                </a:spcAft>
                <a:buNone/>
                <a:tabLst/>
                <a:defRPr sz="1800" b="0" i="0" u="none" strike="noStrike" kern="0" cap="none" spc="0" baseline="0">
                  <a:solidFill>
                    <a:srgbClr val="000000"/>
                  </a:solidFill>
                  <a:uFillTx/>
                </a:defRPr>
              </a:pPr>
              <a:endParaRPr lang="en-GB" sz="3600" b="0" i="0" u="none" strike="noStrike" kern="1200" cap="none" spc="0" baseline="0">
                <a:solidFill>
                  <a:srgbClr val="FFFFFF"/>
                </a:solidFill>
                <a:uFillTx/>
                <a:latin typeface="Abadi" panose="020B0604020104020204" pitchFamily="34" charset="0"/>
              </a:endParaRPr>
            </a:p>
          </p:txBody>
        </p:sp>
      </p:grpSp>
      <p:sp>
        <p:nvSpPr>
          <p:cNvPr id="17" name="TextBox 16">
            <a:extLst>
              <a:ext uri="{FF2B5EF4-FFF2-40B4-BE49-F238E27FC236}">
                <a16:creationId xmlns:a16="http://schemas.microsoft.com/office/drawing/2014/main" id="{1FFEED3D-BBC3-7377-9C8C-E35EA6B2A6CF}"/>
              </a:ext>
            </a:extLst>
          </p:cNvPr>
          <p:cNvSpPr txBox="1"/>
          <p:nvPr/>
        </p:nvSpPr>
        <p:spPr>
          <a:xfrm>
            <a:off x="108962" y="3651069"/>
            <a:ext cx="2954966" cy="954107"/>
          </a:xfrm>
          <a:prstGeom prst="rect">
            <a:avLst/>
          </a:prstGeom>
        </p:spPr>
        <p:style>
          <a:lnRef idx="3">
            <a:schemeClr val="lt1"/>
          </a:lnRef>
          <a:fillRef idx="1">
            <a:schemeClr val="accent5"/>
          </a:fillRef>
          <a:effectRef idx="1">
            <a:schemeClr val="accent5"/>
          </a:effectRef>
          <a:fontRef idx="minor">
            <a:schemeClr val="lt1"/>
          </a:fontRef>
        </p:style>
        <p:txBody>
          <a:bodyPr wrap="square">
            <a:spAutoFit/>
          </a:bodyPr>
          <a:lstStyle/>
          <a:p>
            <a:pPr algn="ctr"/>
            <a:r>
              <a:rPr lang="en-GB" sz="2800" b="1" i="0" dirty="0">
                <a:solidFill>
                  <a:schemeClr val="bg1"/>
                </a:solidFill>
                <a:effectLst/>
                <a:latin typeface="Abadi" panose="020B0604020104020204" pitchFamily="34" charset="0"/>
              </a:rPr>
              <a:t>Luxurious Accommodations</a:t>
            </a:r>
            <a:endParaRPr lang="en-GB" sz="2800" b="1" dirty="0">
              <a:solidFill>
                <a:schemeClr val="bg1"/>
              </a:solidFill>
              <a:latin typeface="Abadi" panose="020B0604020104020204" pitchFamily="34" charset="0"/>
            </a:endParaRPr>
          </a:p>
        </p:txBody>
      </p:sp>
      <p:sp>
        <p:nvSpPr>
          <p:cNvPr id="19" name="TextBox 18">
            <a:extLst>
              <a:ext uri="{FF2B5EF4-FFF2-40B4-BE49-F238E27FC236}">
                <a16:creationId xmlns:a16="http://schemas.microsoft.com/office/drawing/2014/main" id="{ADC0D7F7-A845-0127-72F4-1DAE136D065E}"/>
              </a:ext>
            </a:extLst>
          </p:cNvPr>
          <p:cNvSpPr txBox="1"/>
          <p:nvPr/>
        </p:nvSpPr>
        <p:spPr>
          <a:xfrm>
            <a:off x="5086069" y="3844658"/>
            <a:ext cx="1553401" cy="646331"/>
          </a:xfrm>
          <a:prstGeom prst="rect">
            <a:avLst/>
          </a:prstGeom>
          <a:noFill/>
        </p:spPr>
        <p:txBody>
          <a:bodyPr wrap="square">
            <a:spAutoFit/>
          </a:bodyPr>
          <a:lstStyle/>
          <a:p>
            <a:r>
              <a:rPr lang="en-GB" b="1" i="0" dirty="0">
                <a:solidFill>
                  <a:schemeClr val="bg1"/>
                </a:solidFill>
                <a:effectLst/>
                <a:latin typeface="Abadi" panose="020B0604020104020204" pitchFamily="34" charset="0"/>
              </a:rPr>
              <a:t>Breath-taking views</a:t>
            </a:r>
            <a:endParaRPr lang="en-GB" b="1" dirty="0">
              <a:solidFill>
                <a:schemeClr val="bg1"/>
              </a:solidFill>
              <a:latin typeface="Abadi" panose="020B0604020104020204" pitchFamily="34" charset="0"/>
            </a:endParaRPr>
          </a:p>
        </p:txBody>
      </p:sp>
      <p:grpSp>
        <p:nvGrpSpPr>
          <p:cNvPr id="20" name="Diagram 4">
            <a:extLst>
              <a:ext uri="{FF2B5EF4-FFF2-40B4-BE49-F238E27FC236}">
                <a16:creationId xmlns:a16="http://schemas.microsoft.com/office/drawing/2014/main" id="{72E63D31-90F4-2937-13C3-8F9944D4A1CB}"/>
              </a:ext>
            </a:extLst>
          </p:cNvPr>
          <p:cNvGrpSpPr/>
          <p:nvPr/>
        </p:nvGrpSpPr>
        <p:grpSpPr>
          <a:xfrm>
            <a:off x="6473089" y="1601483"/>
            <a:ext cx="4333570" cy="5132691"/>
            <a:chOff x="3992992" y="1629625"/>
            <a:chExt cx="4333570" cy="5132691"/>
          </a:xfrm>
          <a:solidFill>
            <a:schemeClr val="bg1">
              <a:lumMod val="65000"/>
            </a:schemeClr>
          </a:solidFill>
        </p:grpSpPr>
        <p:sp>
          <p:nvSpPr>
            <p:cNvPr id="21" name="Freeform: Shape 20">
              <a:extLst>
                <a:ext uri="{FF2B5EF4-FFF2-40B4-BE49-F238E27FC236}">
                  <a16:creationId xmlns:a16="http://schemas.microsoft.com/office/drawing/2014/main" id="{DD9680C9-B60A-5222-B97D-715F799B6B13}"/>
                </a:ext>
              </a:extLst>
            </p:cNvPr>
            <p:cNvSpPr/>
            <p:nvPr/>
          </p:nvSpPr>
          <p:spPr>
            <a:xfrm>
              <a:off x="5780763" y="1629625"/>
              <a:ext cx="1655338" cy="1902692"/>
            </a:xfrm>
            <a:custGeom>
              <a:avLst/>
              <a:gdLst>
                <a:gd name="f0" fmla="val 10800000"/>
                <a:gd name="f1" fmla="val 5400000"/>
                <a:gd name="f2" fmla="val 180"/>
                <a:gd name="f3" fmla="val w"/>
                <a:gd name="f4" fmla="val h"/>
                <a:gd name="f5" fmla="val 0"/>
                <a:gd name="f6" fmla="val 1902689"/>
                <a:gd name="f7" fmla="val 1655339"/>
                <a:gd name="f8" fmla="val 951344"/>
                <a:gd name="f9" fmla="val 1902688"/>
                <a:gd name="f10" fmla="val 360036"/>
                <a:gd name="f11" fmla="val 1295303"/>
                <a:gd name="f12" fmla="val 1"/>
                <a:gd name="f13" fmla="+- 0 0 -90"/>
                <a:gd name="f14" fmla="*/ f3 1 1902689"/>
                <a:gd name="f15" fmla="*/ f4 1 1655339"/>
                <a:gd name="f16" fmla="val f5"/>
                <a:gd name="f17" fmla="val f6"/>
                <a:gd name="f18" fmla="val f7"/>
                <a:gd name="f19" fmla="*/ f13 f0 1"/>
                <a:gd name="f20" fmla="+- f18 0 f16"/>
                <a:gd name="f21" fmla="+- f17 0 f16"/>
                <a:gd name="f22" fmla="*/ f19 1 f2"/>
                <a:gd name="f23" fmla="*/ f21 1 1902689"/>
                <a:gd name="f24" fmla="*/ f20 1 1655339"/>
                <a:gd name="f25" fmla="*/ 0 f21 1"/>
                <a:gd name="f26" fmla="*/ 827670 f20 1"/>
                <a:gd name="f27" fmla="*/ 413835 f21 1"/>
                <a:gd name="f28" fmla="*/ 0 f20 1"/>
                <a:gd name="f29" fmla="*/ 1488854 f21 1"/>
                <a:gd name="f30" fmla="*/ 1902689 f21 1"/>
                <a:gd name="f31" fmla="*/ 1655339 f20 1"/>
                <a:gd name="f32" fmla="+- f22 0 f1"/>
                <a:gd name="f33" fmla="*/ f25 1 1902689"/>
                <a:gd name="f34" fmla="*/ f26 1 1655339"/>
                <a:gd name="f35" fmla="*/ f27 1 1902689"/>
                <a:gd name="f36" fmla="*/ f28 1 1655339"/>
                <a:gd name="f37" fmla="*/ f29 1 1902689"/>
                <a:gd name="f38" fmla="*/ f30 1 1902689"/>
                <a:gd name="f39" fmla="*/ f31 1 1655339"/>
                <a:gd name="f40" fmla="*/ f16 1 f23"/>
                <a:gd name="f41" fmla="*/ f17 1 f23"/>
                <a:gd name="f42" fmla="*/ f16 1 f24"/>
                <a:gd name="f43" fmla="*/ f18 1 f24"/>
                <a:gd name="f44" fmla="*/ f33 1 f23"/>
                <a:gd name="f45" fmla="*/ f34 1 f24"/>
                <a:gd name="f46" fmla="*/ f35 1 f23"/>
                <a:gd name="f47" fmla="*/ f36 1 f24"/>
                <a:gd name="f48" fmla="*/ f37 1 f23"/>
                <a:gd name="f49" fmla="*/ f38 1 f23"/>
                <a:gd name="f50" fmla="*/ f39 1 f24"/>
                <a:gd name="f51" fmla="*/ f40 f14 1"/>
                <a:gd name="f52" fmla="*/ f41 f14 1"/>
                <a:gd name="f53" fmla="*/ f43 f15 1"/>
                <a:gd name="f54" fmla="*/ f42 f15 1"/>
                <a:gd name="f55" fmla="*/ f44 f14 1"/>
                <a:gd name="f56" fmla="*/ f45 f15 1"/>
                <a:gd name="f57" fmla="*/ f46 f14 1"/>
                <a:gd name="f58" fmla="*/ f47 f15 1"/>
                <a:gd name="f59" fmla="*/ f48 f14 1"/>
                <a:gd name="f60" fmla="*/ f49 f14 1"/>
                <a:gd name="f61" fmla="*/ f50 f15 1"/>
              </a:gdLst>
              <a:ahLst/>
              <a:cxnLst>
                <a:cxn ang="3cd4">
                  <a:pos x="hc" y="t"/>
                </a:cxn>
                <a:cxn ang="0">
                  <a:pos x="r" y="vc"/>
                </a:cxn>
                <a:cxn ang="cd4">
                  <a:pos x="hc" y="b"/>
                </a:cxn>
                <a:cxn ang="cd2">
                  <a:pos x="l" y="vc"/>
                </a:cxn>
                <a:cxn ang="f32">
                  <a:pos x="f55" y="f56"/>
                </a:cxn>
                <a:cxn ang="f32">
                  <a:pos x="f57" y="f58"/>
                </a:cxn>
                <a:cxn ang="f32">
                  <a:pos x="f59" y="f58"/>
                </a:cxn>
                <a:cxn ang="f32">
                  <a:pos x="f60" y="f56"/>
                </a:cxn>
                <a:cxn ang="f32">
                  <a:pos x="f59" y="f61"/>
                </a:cxn>
                <a:cxn ang="f32">
                  <a:pos x="f57" y="f61"/>
                </a:cxn>
                <a:cxn ang="f32">
                  <a:pos x="f55" y="f56"/>
                </a:cxn>
              </a:cxnLst>
              <a:rect l="f51" t="f54" r="f52" b="f53"/>
              <a:pathLst>
                <a:path w="1902689" h="1655339">
                  <a:moveTo>
                    <a:pt x="f8" y="f5"/>
                  </a:moveTo>
                  <a:lnTo>
                    <a:pt x="f9" y="f10"/>
                  </a:lnTo>
                  <a:lnTo>
                    <a:pt x="f9" y="f11"/>
                  </a:lnTo>
                  <a:lnTo>
                    <a:pt x="f8" y="f7"/>
                  </a:lnTo>
                  <a:lnTo>
                    <a:pt x="f12" y="f11"/>
                  </a:lnTo>
                  <a:lnTo>
                    <a:pt x="f12" y="f10"/>
                  </a:lnTo>
                  <a:lnTo>
                    <a:pt x="f8" y="f5"/>
                  </a:lnTo>
                  <a:close/>
                </a:path>
              </a:pathLst>
            </a:custGeom>
            <a:grpFill/>
            <a:ln w="15873" cap="rnd">
              <a:solidFill>
                <a:srgbClr val="FFFFFF"/>
              </a:solidFill>
              <a:prstDash val="solid"/>
            </a:ln>
          </p:spPr>
          <p:txBody>
            <a:bodyPr vert="horz" wrap="square" lIns="330345" tIns="368896" rIns="330345" bIns="368896" anchor="ctr" anchorCtr="1" compatLnSpc="1">
              <a:noAutofit/>
            </a:bodyPr>
            <a:lstStyle/>
            <a:p>
              <a:pPr marL="0" marR="0" lvl="0" indent="0" algn="ctr" defTabSz="844548"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2000" b="1" i="0" dirty="0">
                  <a:effectLst/>
                  <a:latin typeface="Abadi" panose="020B0604020104020204" pitchFamily="34" charset="0"/>
                </a:rPr>
                <a:t>Spa Facilities</a:t>
              </a:r>
              <a:endParaRPr lang="en-GB" sz="2000" b="1" i="0" u="none" strike="noStrike" kern="1200" cap="none" spc="0" baseline="0" dirty="0">
                <a:uFillTx/>
                <a:latin typeface="Abadi" panose="020B0604020104020204" pitchFamily="34" charset="0"/>
              </a:endParaRPr>
            </a:p>
          </p:txBody>
        </p:sp>
        <p:sp>
          <p:nvSpPr>
            <p:cNvPr id="23" name="Freeform: Shape 22">
              <a:extLst>
                <a:ext uri="{FF2B5EF4-FFF2-40B4-BE49-F238E27FC236}">
                  <a16:creationId xmlns:a16="http://schemas.microsoft.com/office/drawing/2014/main" id="{26057920-4B25-128F-826A-5A28BB80B648}"/>
                </a:ext>
              </a:extLst>
            </p:cNvPr>
            <p:cNvSpPr/>
            <p:nvPr/>
          </p:nvSpPr>
          <p:spPr>
            <a:xfrm>
              <a:off x="3992992" y="1629625"/>
              <a:ext cx="1655338" cy="1902692"/>
            </a:xfrm>
            <a:custGeom>
              <a:avLst/>
              <a:gdLst>
                <a:gd name="f0" fmla="val 10800000"/>
                <a:gd name="f1" fmla="val 5400000"/>
                <a:gd name="f2" fmla="val 180"/>
                <a:gd name="f3" fmla="val w"/>
                <a:gd name="f4" fmla="val h"/>
                <a:gd name="f5" fmla="val 0"/>
                <a:gd name="f6" fmla="val 1902689"/>
                <a:gd name="f7" fmla="val 1655339"/>
                <a:gd name="f8" fmla="val 951344"/>
                <a:gd name="f9" fmla="val 1902688"/>
                <a:gd name="f10" fmla="val 360036"/>
                <a:gd name="f11" fmla="val 1295303"/>
                <a:gd name="f12" fmla="val 1"/>
                <a:gd name="f13" fmla="+- 0 0 -90"/>
                <a:gd name="f14" fmla="*/ f3 1 1902689"/>
                <a:gd name="f15" fmla="*/ f4 1 1655339"/>
                <a:gd name="f16" fmla="val f5"/>
                <a:gd name="f17" fmla="val f6"/>
                <a:gd name="f18" fmla="val f7"/>
                <a:gd name="f19" fmla="*/ f13 f0 1"/>
                <a:gd name="f20" fmla="+- f18 0 f16"/>
                <a:gd name="f21" fmla="+- f17 0 f16"/>
                <a:gd name="f22" fmla="*/ f19 1 f2"/>
                <a:gd name="f23" fmla="*/ f21 1 1902689"/>
                <a:gd name="f24" fmla="*/ f20 1 1655339"/>
                <a:gd name="f25" fmla="*/ 0 f21 1"/>
                <a:gd name="f26" fmla="*/ 827670 f20 1"/>
                <a:gd name="f27" fmla="*/ 413835 f21 1"/>
                <a:gd name="f28" fmla="*/ 0 f20 1"/>
                <a:gd name="f29" fmla="*/ 1488854 f21 1"/>
                <a:gd name="f30" fmla="*/ 1902689 f21 1"/>
                <a:gd name="f31" fmla="*/ 1655339 f20 1"/>
                <a:gd name="f32" fmla="+- f22 0 f1"/>
                <a:gd name="f33" fmla="*/ f25 1 1902689"/>
                <a:gd name="f34" fmla="*/ f26 1 1655339"/>
                <a:gd name="f35" fmla="*/ f27 1 1902689"/>
                <a:gd name="f36" fmla="*/ f28 1 1655339"/>
                <a:gd name="f37" fmla="*/ f29 1 1902689"/>
                <a:gd name="f38" fmla="*/ f30 1 1902689"/>
                <a:gd name="f39" fmla="*/ f31 1 1655339"/>
                <a:gd name="f40" fmla="*/ f16 1 f23"/>
                <a:gd name="f41" fmla="*/ f17 1 f23"/>
                <a:gd name="f42" fmla="*/ f16 1 f24"/>
                <a:gd name="f43" fmla="*/ f18 1 f24"/>
                <a:gd name="f44" fmla="*/ f33 1 f23"/>
                <a:gd name="f45" fmla="*/ f34 1 f24"/>
                <a:gd name="f46" fmla="*/ f35 1 f23"/>
                <a:gd name="f47" fmla="*/ f36 1 f24"/>
                <a:gd name="f48" fmla="*/ f37 1 f23"/>
                <a:gd name="f49" fmla="*/ f38 1 f23"/>
                <a:gd name="f50" fmla="*/ f39 1 f24"/>
                <a:gd name="f51" fmla="*/ f40 f14 1"/>
                <a:gd name="f52" fmla="*/ f41 f14 1"/>
                <a:gd name="f53" fmla="*/ f43 f15 1"/>
                <a:gd name="f54" fmla="*/ f42 f15 1"/>
                <a:gd name="f55" fmla="*/ f44 f14 1"/>
                <a:gd name="f56" fmla="*/ f45 f15 1"/>
                <a:gd name="f57" fmla="*/ f46 f14 1"/>
                <a:gd name="f58" fmla="*/ f47 f15 1"/>
                <a:gd name="f59" fmla="*/ f48 f14 1"/>
                <a:gd name="f60" fmla="*/ f49 f14 1"/>
                <a:gd name="f61" fmla="*/ f50 f15 1"/>
              </a:gdLst>
              <a:ahLst/>
              <a:cxnLst>
                <a:cxn ang="3cd4">
                  <a:pos x="hc" y="t"/>
                </a:cxn>
                <a:cxn ang="0">
                  <a:pos x="r" y="vc"/>
                </a:cxn>
                <a:cxn ang="cd4">
                  <a:pos x="hc" y="b"/>
                </a:cxn>
                <a:cxn ang="cd2">
                  <a:pos x="l" y="vc"/>
                </a:cxn>
                <a:cxn ang="f32">
                  <a:pos x="f55" y="f56"/>
                </a:cxn>
                <a:cxn ang="f32">
                  <a:pos x="f57" y="f58"/>
                </a:cxn>
                <a:cxn ang="f32">
                  <a:pos x="f59" y="f58"/>
                </a:cxn>
                <a:cxn ang="f32">
                  <a:pos x="f60" y="f56"/>
                </a:cxn>
                <a:cxn ang="f32">
                  <a:pos x="f59" y="f61"/>
                </a:cxn>
                <a:cxn ang="f32">
                  <a:pos x="f57" y="f61"/>
                </a:cxn>
                <a:cxn ang="f32">
                  <a:pos x="f55" y="f56"/>
                </a:cxn>
              </a:cxnLst>
              <a:rect l="f51" t="f54" r="f52" b="f53"/>
              <a:pathLst>
                <a:path w="1902689" h="1655339">
                  <a:moveTo>
                    <a:pt x="f8" y="f5"/>
                  </a:moveTo>
                  <a:lnTo>
                    <a:pt x="f9" y="f10"/>
                  </a:lnTo>
                  <a:lnTo>
                    <a:pt x="f9" y="f11"/>
                  </a:lnTo>
                  <a:lnTo>
                    <a:pt x="f8" y="f7"/>
                  </a:lnTo>
                  <a:lnTo>
                    <a:pt x="f12" y="f11"/>
                  </a:lnTo>
                  <a:lnTo>
                    <a:pt x="f12" y="f10"/>
                  </a:lnTo>
                  <a:lnTo>
                    <a:pt x="f8" y="f5"/>
                  </a:lnTo>
                  <a:close/>
                </a:path>
              </a:pathLst>
            </a:custGeom>
            <a:solidFill>
              <a:schemeClr val="tx1">
                <a:lumMod val="75000"/>
                <a:lumOff val="25000"/>
              </a:schemeClr>
            </a:solidFill>
            <a:ln w="15873" cap="rnd">
              <a:solidFill>
                <a:srgbClr val="FFFFFF"/>
              </a:solidFill>
              <a:prstDash val="solid"/>
            </a:ln>
          </p:spPr>
          <p:txBody>
            <a:bodyPr vert="horz" wrap="square" lIns="257961" tIns="296503" rIns="257961" bIns="296503" anchor="ctr" anchorCtr="1" compatLnSpc="1">
              <a:noAutofit/>
            </a:bodyPr>
            <a:lstStyle/>
            <a:p>
              <a:pPr marL="0" marR="0" lvl="0" indent="0" algn="ctr" defTabSz="1600200" rtl="0" fontAlgn="auto" hangingPunct="1">
                <a:lnSpc>
                  <a:spcPct val="90000"/>
                </a:lnSpc>
                <a:spcBef>
                  <a:spcPts val="0"/>
                </a:spcBef>
                <a:spcAft>
                  <a:spcPts val="1500"/>
                </a:spcAft>
                <a:buNone/>
                <a:tabLst/>
                <a:defRPr sz="1800" b="0" i="0" u="none" strike="noStrike" kern="0" cap="none" spc="0" baseline="0">
                  <a:solidFill>
                    <a:srgbClr val="000000"/>
                  </a:solidFill>
                  <a:uFillTx/>
                </a:defRPr>
              </a:pPr>
              <a:endParaRPr lang="en-GB" sz="3600" b="0" i="0" u="none" strike="noStrike" kern="1200" cap="none" spc="0" baseline="0">
                <a:solidFill>
                  <a:srgbClr val="FFFFFF"/>
                </a:solidFill>
                <a:uFillTx/>
                <a:latin typeface="Abadi" panose="020B0604020104020204" pitchFamily="34" charset="0"/>
              </a:endParaRPr>
            </a:p>
          </p:txBody>
        </p:sp>
        <p:sp>
          <p:nvSpPr>
            <p:cNvPr id="24" name="Freeform: Shape 23">
              <a:extLst>
                <a:ext uri="{FF2B5EF4-FFF2-40B4-BE49-F238E27FC236}">
                  <a16:creationId xmlns:a16="http://schemas.microsoft.com/office/drawing/2014/main" id="{7057F09F-486E-9A1A-35F3-28A6A137A82D}"/>
                </a:ext>
              </a:extLst>
            </p:cNvPr>
            <p:cNvSpPr/>
            <p:nvPr/>
          </p:nvSpPr>
          <p:spPr>
            <a:xfrm>
              <a:off x="4883453" y="3244620"/>
              <a:ext cx="1655338" cy="1902692"/>
            </a:xfrm>
            <a:custGeom>
              <a:avLst/>
              <a:gdLst>
                <a:gd name="f0" fmla="val 10800000"/>
                <a:gd name="f1" fmla="val 5400000"/>
                <a:gd name="f2" fmla="val 180"/>
                <a:gd name="f3" fmla="val w"/>
                <a:gd name="f4" fmla="val h"/>
                <a:gd name="f5" fmla="val 0"/>
                <a:gd name="f6" fmla="val 1902689"/>
                <a:gd name="f7" fmla="val 1655339"/>
                <a:gd name="f8" fmla="val 951344"/>
                <a:gd name="f9" fmla="val 1902688"/>
                <a:gd name="f10" fmla="val 360036"/>
                <a:gd name="f11" fmla="val 1295303"/>
                <a:gd name="f12" fmla="val 1"/>
                <a:gd name="f13" fmla="+- 0 0 -90"/>
                <a:gd name="f14" fmla="*/ f3 1 1902689"/>
                <a:gd name="f15" fmla="*/ f4 1 1655339"/>
                <a:gd name="f16" fmla="val f5"/>
                <a:gd name="f17" fmla="val f6"/>
                <a:gd name="f18" fmla="val f7"/>
                <a:gd name="f19" fmla="*/ f13 f0 1"/>
                <a:gd name="f20" fmla="+- f18 0 f16"/>
                <a:gd name="f21" fmla="+- f17 0 f16"/>
                <a:gd name="f22" fmla="*/ f19 1 f2"/>
                <a:gd name="f23" fmla="*/ f21 1 1902689"/>
                <a:gd name="f24" fmla="*/ f20 1 1655339"/>
                <a:gd name="f25" fmla="*/ 0 f21 1"/>
                <a:gd name="f26" fmla="*/ 827670 f20 1"/>
                <a:gd name="f27" fmla="*/ 413835 f21 1"/>
                <a:gd name="f28" fmla="*/ 0 f20 1"/>
                <a:gd name="f29" fmla="*/ 1488854 f21 1"/>
                <a:gd name="f30" fmla="*/ 1902689 f21 1"/>
                <a:gd name="f31" fmla="*/ 1655339 f20 1"/>
                <a:gd name="f32" fmla="+- f22 0 f1"/>
                <a:gd name="f33" fmla="*/ f25 1 1902689"/>
                <a:gd name="f34" fmla="*/ f26 1 1655339"/>
                <a:gd name="f35" fmla="*/ f27 1 1902689"/>
                <a:gd name="f36" fmla="*/ f28 1 1655339"/>
                <a:gd name="f37" fmla="*/ f29 1 1902689"/>
                <a:gd name="f38" fmla="*/ f30 1 1902689"/>
                <a:gd name="f39" fmla="*/ f31 1 1655339"/>
                <a:gd name="f40" fmla="*/ f16 1 f23"/>
                <a:gd name="f41" fmla="*/ f17 1 f23"/>
                <a:gd name="f42" fmla="*/ f16 1 f24"/>
                <a:gd name="f43" fmla="*/ f18 1 f24"/>
                <a:gd name="f44" fmla="*/ f33 1 f23"/>
                <a:gd name="f45" fmla="*/ f34 1 f24"/>
                <a:gd name="f46" fmla="*/ f35 1 f23"/>
                <a:gd name="f47" fmla="*/ f36 1 f24"/>
                <a:gd name="f48" fmla="*/ f37 1 f23"/>
                <a:gd name="f49" fmla="*/ f38 1 f23"/>
                <a:gd name="f50" fmla="*/ f39 1 f24"/>
                <a:gd name="f51" fmla="*/ f40 f14 1"/>
                <a:gd name="f52" fmla="*/ f41 f14 1"/>
                <a:gd name="f53" fmla="*/ f43 f15 1"/>
                <a:gd name="f54" fmla="*/ f42 f15 1"/>
                <a:gd name="f55" fmla="*/ f44 f14 1"/>
                <a:gd name="f56" fmla="*/ f45 f15 1"/>
                <a:gd name="f57" fmla="*/ f46 f14 1"/>
                <a:gd name="f58" fmla="*/ f47 f15 1"/>
                <a:gd name="f59" fmla="*/ f48 f14 1"/>
                <a:gd name="f60" fmla="*/ f49 f14 1"/>
                <a:gd name="f61" fmla="*/ f50 f15 1"/>
              </a:gdLst>
              <a:ahLst/>
              <a:cxnLst>
                <a:cxn ang="3cd4">
                  <a:pos x="hc" y="t"/>
                </a:cxn>
                <a:cxn ang="0">
                  <a:pos x="r" y="vc"/>
                </a:cxn>
                <a:cxn ang="cd4">
                  <a:pos x="hc" y="b"/>
                </a:cxn>
                <a:cxn ang="cd2">
                  <a:pos x="l" y="vc"/>
                </a:cxn>
                <a:cxn ang="f32">
                  <a:pos x="f55" y="f56"/>
                </a:cxn>
                <a:cxn ang="f32">
                  <a:pos x="f57" y="f58"/>
                </a:cxn>
                <a:cxn ang="f32">
                  <a:pos x="f59" y="f58"/>
                </a:cxn>
                <a:cxn ang="f32">
                  <a:pos x="f60" y="f56"/>
                </a:cxn>
                <a:cxn ang="f32">
                  <a:pos x="f59" y="f61"/>
                </a:cxn>
                <a:cxn ang="f32">
                  <a:pos x="f57" y="f61"/>
                </a:cxn>
                <a:cxn ang="f32">
                  <a:pos x="f55" y="f56"/>
                </a:cxn>
              </a:cxnLst>
              <a:rect l="f51" t="f54" r="f52" b="f53"/>
              <a:pathLst>
                <a:path w="1902689" h="1655339">
                  <a:moveTo>
                    <a:pt x="f8" y="f5"/>
                  </a:moveTo>
                  <a:lnTo>
                    <a:pt x="f9" y="f10"/>
                  </a:lnTo>
                  <a:lnTo>
                    <a:pt x="f9" y="f11"/>
                  </a:lnTo>
                  <a:lnTo>
                    <a:pt x="f8" y="f7"/>
                  </a:lnTo>
                  <a:lnTo>
                    <a:pt x="f12" y="f11"/>
                  </a:lnTo>
                  <a:lnTo>
                    <a:pt x="f12" y="f10"/>
                  </a:lnTo>
                  <a:lnTo>
                    <a:pt x="f8" y="f5"/>
                  </a:lnTo>
                  <a:close/>
                </a:path>
              </a:pathLst>
            </a:custGeom>
            <a:grpFill/>
            <a:ln w="15873" cap="rnd">
              <a:solidFill>
                <a:srgbClr val="FFFFFF"/>
              </a:solidFill>
              <a:prstDash val="solid"/>
            </a:ln>
          </p:spPr>
          <p:txBody>
            <a:bodyPr vert="horz" wrap="square" lIns="330345" tIns="368896" rIns="330345" bIns="368896" anchor="ctr" anchorCtr="1" compatLnSpc="1">
              <a:noAutofit/>
            </a:bodyPr>
            <a:lstStyle/>
            <a:p>
              <a:pPr marL="0" marR="0" lvl="0" indent="0" algn="ctr" defTabSz="844548"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2400" b="1" i="0" dirty="0">
                  <a:effectLst/>
                  <a:latin typeface="Abadi" panose="020B0604020104020204" pitchFamily="34" charset="0"/>
                </a:rPr>
                <a:t>Fitness Centres</a:t>
              </a:r>
              <a:endParaRPr lang="en-GB" sz="2000" b="1" i="0" u="none" strike="noStrike" kern="1200" cap="none" spc="0" baseline="0" dirty="0">
                <a:uFillTx/>
                <a:latin typeface="Abadi" panose="020B0604020104020204" pitchFamily="34" charset="0"/>
              </a:endParaRPr>
            </a:p>
          </p:txBody>
        </p:sp>
        <p:sp>
          <p:nvSpPr>
            <p:cNvPr id="26" name="Freeform: Shape 25">
              <a:extLst>
                <a:ext uri="{FF2B5EF4-FFF2-40B4-BE49-F238E27FC236}">
                  <a16:creationId xmlns:a16="http://schemas.microsoft.com/office/drawing/2014/main" id="{4BD61504-95DA-D74D-09CA-11A7EB90DFDD}"/>
                </a:ext>
              </a:extLst>
            </p:cNvPr>
            <p:cNvSpPr/>
            <p:nvPr/>
          </p:nvSpPr>
          <p:spPr>
            <a:xfrm>
              <a:off x="6671224" y="3244620"/>
              <a:ext cx="1655338" cy="1902692"/>
            </a:xfrm>
            <a:custGeom>
              <a:avLst/>
              <a:gdLst>
                <a:gd name="f0" fmla="val 10800000"/>
                <a:gd name="f1" fmla="val 5400000"/>
                <a:gd name="f2" fmla="val 180"/>
                <a:gd name="f3" fmla="val w"/>
                <a:gd name="f4" fmla="val h"/>
                <a:gd name="f5" fmla="val 0"/>
                <a:gd name="f6" fmla="val 1902689"/>
                <a:gd name="f7" fmla="val 1655339"/>
                <a:gd name="f8" fmla="val 951344"/>
                <a:gd name="f9" fmla="val 1902688"/>
                <a:gd name="f10" fmla="val 360036"/>
                <a:gd name="f11" fmla="val 1295303"/>
                <a:gd name="f12" fmla="val 1"/>
                <a:gd name="f13" fmla="+- 0 0 -90"/>
                <a:gd name="f14" fmla="*/ f3 1 1902689"/>
                <a:gd name="f15" fmla="*/ f4 1 1655339"/>
                <a:gd name="f16" fmla="val f5"/>
                <a:gd name="f17" fmla="val f6"/>
                <a:gd name="f18" fmla="val f7"/>
                <a:gd name="f19" fmla="*/ f13 f0 1"/>
                <a:gd name="f20" fmla="+- f18 0 f16"/>
                <a:gd name="f21" fmla="+- f17 0 f16"/>
                <a:gd name="f22" fmla="*/ f19 1 f2"/>
                <a:gd name="f23" fmla="*/ f21 1 1902689"/>
                <a:gd name="f24" fmla="*/ f20 1 1655339"/>
                <a:gd name="f25" fmla="*/ 0 f21 1"/>
                <a:gd name="f26" fmla="*/ 827670 f20 1"/>
                <a:gd name="f27" fmla="*/ 413835 f21 1"/>
                <a:gd name="f28" fmla="*/ 0 f20 1"/>
                <a:gd name="f29" fmla="*/ 1488854 f21 1"/>
                <a:gd name="f30" fmla="*/ 1902689 f21 1"/>
                <a:gd name="f31" fmla="*/ 1655339 f20 1"/>
                <a:gd name="f32" fmla="+- f22 0 f1"/>
                <a:gd name="f33" fmla="*/ f25 1 1902689"/>
                <a:gd name="f34" fmla="*/ f26 1 1655339"/>
                <a:gd name="f35" fmla="*/ f27 1 1902689"/>
                <a:gd name="f36" fmla="*/ f28 1 1655339"/>
                <a:gd name="f37" fmla="*/ f29 1 1902689"/>
                <a:gd name="f38" fmla="*/ f30 1 1902689"/>
                <a:gd name="f39" fmla="*/ f31 1 1655339"/>
                <a:gd name="f40" fmla="*/ f16 1 f23"/>
                <a:gd name="f41" fmla="*/ f17 1 f23"/>
                <a:gd name="f42" fmla="*/ f16 1 f24"/>
                <a:gd name="f43" fmla="*/ f18 1 f24"/>
                <a:gd name="f44" fmla="*/ f33 1 f23"/>
                <a:gd name="f45" fmla="*/ f34 1 f24"/>
                <a:gd name="f46" fmla="*/ f35 1 f23"/>
                <a:gd name="f47" fmla="*/ f36 1 f24"/>
                <a:gd name="f48" fmla="*/ f37 1 f23"/>
                <a:gd name="f49" fmla="*/ f38 1 f23"/>
                <a:gd name="f50" fmla="*/ f39 1 f24"/>
                <a:gd name="f51" fmla="*/ f40 f14 1"/>
                <a:gd name="f52" fmla="*/ f41 f14 1"/>
                <a:gd name="f53" fmla="*/ f43 f15 1"/>
                <a:gd name="f54" fmla="*/ f42 f15 1"/>
                <a:gd name="f55" fmla="*/ f44 f14 1"/>
                <a:gd name="f56" fmla="*/ f45 f15 1"/>
                <a:gd name="f57" fmla="*/ f46 f14 1"/>
                <a:gd name="f58" fmla="*/ f47 f15 1"/>
                <a:gd name="f59" fmla="*/ f48 f14 1"/>
                <a:gd name="f60" fmla="*/ f49 f14 1"/>
                <a:gd name="f61" fmla="*/ f50 f15 1"/>
              </a:gdLst>
              <a:ahLst/>
              <a:cxnLst>
                <a:cxn ang="3cd4">
                  <a:pos x="hc" y="t"/>
                </a:cxn>
                <a:cxn ang="0">
                  <a:pos x="r" y="vc"/>
                </a:cxn>
                <a:cxn ang="cd4">
                  <a:pos x="hc" y="b"/>
                </a:cxn>
                <a:cxn ang="cd2">
                  <a:pos x="l" y="vc"/>
                </a:cxn>
                <a:cxn ang="f32">
                  <a:pos x="f55" y="f56"/>
                </a:cxn>
                <a:cxn ang="f32">
                  <a:pos x="f57" y="f58"/>
                </a:cxn>
                <a:cxn ang="f32">
                  <a:pos x="f59" y="f58"/>
                </a:cxn>
                <a:cxn ang="f32">
                  <a:pos x="f60" y="f56"/>
                </a:cxn>
                <a:cxn ang="f32">
                  <a:pos x="f59" y="f61"/>
                </a:cxn>
                <a:cxn ang="f32">
                  <a:pos x="f57" y="f61"/>
                </a:cxn>
                <a:cxn ang="f32">
                  <a:pos x="f55" y="f56"/>
                </a:cxn>
              </a:cxnLst>
              <a:rect l="f51" t="f54" r="f52" b="f53"/>
              <a:pathLst>
                <a:path w="1902689" h="1655339">
                  <a:moveTo>
                    <a:pt x="f8" y="f5"/>
                  </a:moveTo>
                  <a:lnTo>
                    <a:pt x="f9" y="f10"/>
                  </a:lnTo>
                  <a:lnTo>
                    <a:pt x="f9" y="f11"/>
                  </a:lnTo>
                  <a:lnTo>
                    <a:pt x="f8" y="f7"/>
                  </a:lnTo>
                  <a:lnTo>
                    <a:pt x="f12" y="f11"/>
                  </a:lnTo>
                  <a:lnTo>
                    <a:pt x="f12" y="f10"/>
                  </a:lnTo>
                  <a:lnTo>
                    <a:pt x="f8" y="f5"/>
                  </a:lnTo>
                  <a:close/>
                </a:path>
              </a:pathLst>
            </a:custGeom>
            <a:grpFill/>
            <a:ln w="15873" cap="rnd">
              <a:solidFill>
                <a:srgbClr val="FFFFFF"/>
              </a:solidFill>
              <a:prstDash val="solid"/>
            </a:ln>
          </p:spPr>
          <p:txBody>
            <a:bodyPr vert="horz" wrap="square" lIns="257961" tIns="296503" rIns="257961" bIns="296503" anchor="ctr" anchorCtr="1" compatLnSpc="1">
              <a:noAutofit/>
            </a:bodyPr>
            <a:lstStyle/>
            <a:p>
              <a:pPr marL="0" marR="0" lvl="0" indent="0" algn="ctr" defTabSz="1600200" rtl="0" fontAlgn="auto" hangingPunct="1">
                <a:lnSpc>
                  <a:spcPct val="90000"/>
                </a:lnSpc>
                <a:spcBef>
                  <a:spcPts val="0"/>
                </a:spcBef>
                <a:spcAft>
                  <a:spcPts val="1500"/>
                </a:spcAft>
                <a:buNone/>
                <a:tabLst/>
                <a:defRPr sz="1800" b="0" i="0" u="none" strike="noStrike" kern="0" cap="none" spc="0" baseline="0">
                  <a:solidFill>
                    <a:srgbClr val="000000"/>
                  </a:solidFill>
                  <a:uFillTx/>
                </a:defRPr>
              </a:pPr>
              <a:endParaRPr lang="en-GB" sz="3600" b="0" i="0" u="none" strike="noStrike" kern="1200" cap="none" spc="0" baseline="0">
                <a:solidFill>
                  <a:srgbClr val="FFFFFF"/>
                </a:solidFill>
                <a:uFillTx/>
                <a:latin typeface="Abadi" panose="020B0604020104020204" pitchFamily="34" charset="0"/>
              </a:endParaRPr>
            </a:p>
          </p:txBody>
        </p:sp>
        <p:sp>
          <p:nvSpPr>
            <p:cNvPr id="27" name="Freeform: Shape 26">
              <a:extLst>
                <a:ext uri="{FF2B5EF4-FFF2-40B4-BE49-F238E27FC236}">
                  <a16:creationId xmlns:a16="http://schemas.microsoft.com/office/drawing/2014/main" id="{AF6DF62A-5B86-C7B9-53BE-A1485C17E178}"/>
                </a:ext>
              </a:extLst>
            </p:cNvPr>
            <p:cNvSpPr/>
            <p:nvPr/>
          </p:nvSpPr>
          <p:spPr>
            <a:xfrm>
              <a:off x="5739660" y="4859624"/>
              <a:ext cx="1655338" cy="1902692"/>
            </a:xfrm>
            <a:custGeom>
              <a:avLst/>
              <a:gdLst>
                <a:gd name="f0" fmla="val 10800000"/>
                <a:gd name="f1" fmla="val 5400000"/>
                <a:gd name="f2" fmla="val 180"/>
                <a:gd name="f3" fmla="val w"/>
                <a:gd name="f4" fmla="val h"/>
                <a:gd name="f5" fmla="val 0"/>
                <a:gd name="f6" fmla="val 1902689"/>
                <a:gd name="f7" fmla="val 1655339"/>
                <a:gd name="f8" fmla="val 951344"/>
                <a:gd name="f9" fmla="val 1902688"/>
                <a:gd name="f10" fmla="val 360036"/>
                <a:gd name="f11" fmla="val 1295303"/>
                <a:gd name="f12" fmla="val 1"/>
                <a:gd name="f13" fmla="+- 0 0 -90"/>
                <a:gd name="f14" fmla="*/ f3 1 1902689"/>
                <a:gd name="f15" fmla="*/ f4 1 1655339"/>
                <a:gd name="f16" fmla="val f5"/>
                <a:gd name="f17" fmla="val f6"/>
                <a:gd name="f18" fmla="val f7"/>
                <a:gd name="f19" fmla="*/ f13 f0 1"/>
                <a:gd name="f20" fmla="+- f18 0 f16"/>
                <a:gd name="f21" fmla="+- f17 0 f16"/>
                <a:gd name="f22" fmla="*/ f19 1 f2"/>
                <a:gd name="f23" fmla="*/ f21 1 1902689"/>
                <a:gd name="f24" fmla="*/ f20 1 1655339"/>
                <a:gd name="f25" fmla="*/ 0 f21 1"/>
                <a:gd name="f26" fmla="*/ 827670 f20 1"/>
                <a:gd name="f27" fmla="*/ 413835 f21 1"/>
                <a:gd name="f28" fmla="*/ 0 f20 1"/>
                <a:gd name="f29" fmla="*/ 1488854 f21 1"/>
                <a:gd name="f30" fmla="*/ 1902689 f21 1"/>
                <a:gd name="f31" fmla="*/ 1655339 f20 1"/>
                <a:gd name="f32" fmla="+- f22 0 f1"/>
                <a:gd name="f33" fmla="*/ f25 1 1902689"/>
                <a:gd name="f34" fmla="*/ f26 1 1655339"/>
                <a:gd name="f35" fmla="*/ f27 1 1902689"/>
                <a:gd name="f36" fmla="*/ f28 1 1655339"/>
                <a:gd name="f37" fmla="*/ f29 1 1902689"/>
                <a:gd name="f38" fmla="*/ f30 1 1902689"/>
                <a:gd name="f39" fmla="*/ f31 1 1655339"/>
                <a:gd name="f40" fmla="*/ f16 1 f23"/>
                <a:gd name="f41" fmla="*/ f17 1 f23"/>
                <a:gd name="f42" fmla="*/ f16 1 f24"/>
                <a:gd name="f43" fmla="*/ f18 1 f24"/>
                <a:gd name="f44" fmla="*/ f33 1 f23"/>
                <a:gd name="f45" fmla="*/ f34 1 f24"/>
                <a:gd name="f46" fmla="*/ f35 1 f23"/>
                <a:gd name="f47" fmla="*/ f36 1 f24"/>
                <a:gd name="f48" fmla="*/ f37 1 f23"/>
                <a:gd name="f49" fmla="*/ f38 1 f23"/>
                <a:gd name="f50" fmla="*/ f39 1 f24"/>
                <a:gd name="f51" fmla="*/ f40 f14 1"/>
                <a:gd name="f52" fmla="*/ f41 f14 1"/>
                <a:gd name="f53" fmla="*/ f43 f15 1"/>
                <a:gd name="f54" fmla="*/ f42 f15 1"/>
                <a:gd name="f55" fmla="*/ f44 f14 1"/>
                <a:gd name="f56" fmla="*/ f45 f15 1"/>
                <a:gd name="f57" fmla="*/ f46 f14 1"/>
                <a:gd name="f58" fmla="*/ f47 f15 1"/>
                <a:gd name="f59" fmla="*/ f48 f14 1"/>
                <a:gd name="f60" fmla="*/ f49 f14 1"/>
                <a:gd name="f61" fmla="*/ f50 f15 1"/>
              </a:gdLst>
              <a:ahLst/>
              <a:cxnLst>
                <a:cxn ang="3cd4">
                  <a:pos x="hc" y="t"/>
                </a:cxn>
                <a:cxn ang="0">
                  <a:pos x="r" y="vc"/>
                </a:cxn>
                <a:cxn ang="cd4">
                  <a:pos x="hc" y="b"/>
                </a:cxn>
                <a:cxn ang="cd2">
                  <a:pos x="l" y="vc"/>
                </a:cxn>
                <a:cxn ang="f32">
                  <a:pos x="f55" y="f56"/>
                </a:cxn>
                <a:cxn ang="f32">
                  <a:pos x="f57" y="f58"/>
                </a:cxn>
                <a:cxn ang="f32">
                  <a:pos x="f59" y="f58"/>
                </a:cxn>
                <a:cxn ang="f32">
                  <a:pos x="f60" y="f56"/>
                </a:cxn>
                <a:cxn ang="f32">
                  <a:pos x="f59" y="f61"/>
                </a:cxn>
                <a:cxn ang="f32">
                  <a:pos x="f57" y="f61"/>
                </a:cxn>
                <a:cxn ang="f32">
                  <a:pos x="f55" y="f56"/>
                </a:cxn>
              </a:cxnLst>
              <a:rect l="f51" t="f54" r="f52" b="f53"/>
              <a:pathLst>
                <a:path w="1902689" h="1655339">
                  <a:moveTo>
                    <a:pt x="f8" y="f5"/>
                  </a:moveTo>
                  <a:lnTo>
                    <a:pt x="f9" y="f10"/>
                  </a:lnTo>
                  <a:lnTo>
                    <a:pt x="f9" y="f11"/>
                  </a:lnTo>
                  <a:lnTo>
                    <a:pt x="f8" y="f7"/>
                  </a:lnTo>
                  <a:lnTo>
                    <a:pt x="f12" y="f11"/>
                  </a:lnTo>
                  <a:lnTo>
                    <a:pt x="f12" y="f10"/>
                  </a:lnTo>
                  <a:lnTo>
                    <a:pt x="f8" y="f5"/>
                  </a:lnTo>
                  <a:close/>
                </a:path>
              </a:pathLst>
            </a:custGeom>
            <a:grpFill/>
            <a:ln w="15873" cap="rnd">
              <a:solidFill>
                <a:srgbClr val="FFFFFF"/>
              </a:solidFill>
              <a:prstDash val="solid"/>
            </a:ln>
          </p:spPr>
          <p:txBody>
            <a:bodyPr vert="horz" wrap="square" lIns="330345" tIns="368896" rIns="330345" bIns="368896" anchor="ctr" anchorCtr="1" compatLnSpc="1">
              <a:noAutofit/>
            </a:bodyPr>
            <a:lstStyle/>
            <a:p>
              <a:pPr marL="0" marR="0" lvl="0" indent="0" algn="ctr" defTabSz="844548"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US" sz="2000" b="1" i="0" dirty="0">
                  <a:effectLst/>
                  <a:latin typeface="Abadi" panose="020B0604020104020204" pitchFamily="34" charset="0"/>
                </a:rPr>
                <a:t> </a:t>
              </a:r>
              <a:r>
                <a:rPr lang="en-GB" sz="2400" b="1" i="0" dirty="0">
                  <a:effectLst/>
                  <a:latin typeface="Abadi" panose="020B0604020104020204" pitchFamily="34" charset="0"/>
                </a:rPr>
                <a:t>Butler Service</a:t>
              </a:r>
              <a:endParaRPr lang="en-GB" sz="2000" b="1" i="0" u="none" strike="noStrike" kern="1200" cap="none" spc="0" baseline="0" dirty="0">
                <a:uFillTx/>
                <a:latin typeface="Abadi" panose="020B0604020104020204" pitchFamily="34" charset="0"/>
              </a:endParaRPr>
            </a:p>
          </p:txBody>
        </p:sp>
        <p:sp>
          <p:nvSpPr>
            <p:cNvPr id="29" name="Freeform: Shape 28">
              <a:extLst>
                <a:ext uri="{FF2B5EF4-FFF2-40B4-BE49-F238E27FC236}">
                  <a16:creationId xmlns:a16="http://schemas.microsoft.com/office/drawing/2014/main" id="{C3553B0B-F68B-0480-E8C2-19E223D65058}"/>
                </a:ext>
              </a:extLst>
            </p:cNvPr>
            <p:cNvSpPr/>
            <p:nvPr/>
          </p:nvSpPr>
          <p:spPr>
            <a:xfrm>
              <a:off x="3992992" y="4859624"/>
              <a:ext cx="1655338" cy="1902692"/>
            </a:xfrm>
            <a:custGeom>
              <a:avLst/>
              <a:gdLst>
                <a:gd name="f0" fmla="val 10800000"/>
                <a:gd name="f1" fmla="val 5400000"/>
                <a:gd name="f2" fmla="val 180"/>
                <a:gd name="f3" fmla="val w"/>
                <a:gd name="f4" fmla="val h"/>
                <a:gd name="f5" fmla="val 0"/>
                <a:gd name="f6" fmla="val 1902689"/>
                <a:gd name="f7" fmla="val 1655339"/>
                <a:gd name="f8" fmla="val 951344"/>
                <a:gd name="f9" fmla="val 1902688"/>
                <a:gd name="f10" fmla="val 360036"/>
                <a:gd name="f11" fmla="val 1295303"/>
                <a:gd name="f12" fmla="val 1"/>
                <a:gd name="f13" fmla="+- 0 0 -90"/>
                <a:gd name="f14" fmla="*/ f3 1 1902689"/>
                <a:gd name="f15" fmla="*/ f4 1 1655339"/>
                <a:gd name="f16" fmla="val f5"/>
                <a:gd name="f17" fmla="val f6"/>
                <a:gd name="f18" fmla="val f7"/>
                <a:gd name="f19" fmla="*/ f13 f0 1"/>
                <a:gd name="f20" fmla="+- f18 0 f16"/>
                <a:gd name="f21" fmla="+- f17 0 f16"/>
                <a:gd name="f22" fmla="*/ f19 1 f2"/>
                <a:gd name="f23" fmla="*/ f21 1 1902689"/>
                <a:gd name="f24" fmla="*/ f20 1 1655339"/>
                <a:gd name="f25" fmla="*/ 0 f21 1"/>
                <a:gd name="f26" fmla="*/ 827670 f20 1"/>
                <a:gd name="f27" fmla="*/ 413835 f21 1"/>
                <a:gd name="f28" fmla="*/ 0 f20 1"/>
                <a:gd name="f29" fmla="*/ 1488854 f21 1"/>
                <a:gd name="f30" fmla="*/ 1902689 f21 1"/>
                <a:gd name="f31" fmla="*/ 1655339 f20 1"/>
                <a:gd name="f32" fmla="+- f22 0 f1"/>
                <a:gd name="f33" fmla="*/ f25 1 1902689"/>
                <a:gd name="f34" fmla="*/ f26 1 1655339"/>
                <a:gd name="f35" fmla="*/ f27 1 1902689"/>
                <a:gd name="f36" fmla="*/ f28 1 1655339"/>
                <a:gd name="f37" fmla="*/ f29 1 1902689"/>
                <a:gd name="f38" fmla="*/ f30 1 1902689"/>
                <a:gd name="f39" fmla="*/ f31 1 1655339"/>
                <a:gd name="f40" fmla="*/ f16 1 f23"/>
                <a:gd name="f41" fmla="*/ f17 1 f23"/>
                <a:gd name="f42" fmla="*/ f16 1 f24"/>
                <a:gd name="f43" fmla="*/ f18 1 f24"/>
                <a:gd name="f44" fmla="*/ f33 1 f23"/>
                <a:gd name="f45" fmla="*/ f34 1 f24"/>
                <a:gd name="f46" fmla="*/ f35 1 f23"/>
                <a:gd name="f47" fmla="*/ f36 1 f24"/>
                <a:gd name="f48" fmla="*/ f37 1 f23"/>
                <a:gd name="f49" fmla="*/ f38 1 f23"/>
                <a:gd name="f50" fmla="*/ f39 1 f24"/>
                <a:gd name="f51" fmla="*/ f40 f14 1"/>
                <a:gd name="f52" fmla="*/ f41 f14 1"/>
                <a:gd name="f53" fmla="*/ f43 f15 1"/>
                <a:gd name="f54" fmla="*/ f42 f15 1"/>
                <a:gd name="f55" fmla="*/ f44 f14 1"/>
                <a:gd name="f56" fmla="*/ f45 f15 1"/>
                <a:gd name="f57" fmla="*/ f46 f14 1"/>
                <a:gd name="f58" fmla="*/ f47 f15 1"/>
                <a:gd name="f59" fmla="*/ f48 f14 1"/>
                <a:gd name="f60" fmla="*/ f49 f14 1"/>
                <a:gd name="f61" fmla="*/ f50 f15 1"/>
              </a:gdLst>
              <a:ahLst/>
              <a:cxnLst>
                <a:cxn ang="3cd4">
                  <a:pos x="hc" y="t"/>
                </a:cxn>
                <a:cxn ang="0">
                  <a:pos x="r" y="vc"/>
                </a:cxn>
                <a:cxn ang="cd4">
                  <a:pos x="hc" y="b"/>
                </a:cxn>
                <a:cxn ang="cd2">
                  <a:pos x="l" y="vc"/>
                </a:cxn>
                <a:cxn ang="f32">
                  <a:pos x="f55" y="f56"/>
                </a:cxn>
                <a:cxn ang="f32">
                  <a:pos x="f57" y="f58"/>
                </a:cxn>
                <a:cxn ang="f32">
                  <a:pos x="f59" y="f58"/>
                </a:cxn>
                <a:cxn ang="f32">
                  <a:pos x="f60" y="f56"/>
                </a:cxn>
                <a:cxn ang="f32">
                  <a:pos x="f59" y="f61"/>
                </a:cxn>
                <a:cxn ang="f32">
                  <a:pos x="f57" y="f61"/>
                </a:cxn>
                <a:cxn ang="f32">
                  <a:pos x="f55" y="f56"/>
                </a:cxn>
              </a:cxnLst>
              <a:rect l="f51" t="f54" r="f52" b="f53"/>
              <a:pathLst>
                <a:path w="1902689" h="1655339">
                  <a:moveTo>
                    <a:pt x="f8" y="f5"/>
                  </a:moveTo>
                  <a:lnTo>
                    <a:pt x="f9" y="f10"/>
                  </a:lnTo>
                  <a:lnTo>
                    <a:pt x="f9" y="f11"/>
                  </a:lnTo>
                  <a:lnTo>
                    <a:pt x="f8" y="f7"/>
                  </a:lnTo>
                  <a:lnTo>
                    <a:pt x="f12" y="f11"/>
                  </a:lnTo>
                  <a:lnTo>
                    <a:pt x="f12" y="f10"/>
                  </a:lnTo>
                  <a:lnTo>
                    <a:pt x="f8" y="f5"/>
                  </a:lnTo>
                  <a:close/>
                </a:path>
              </a:pathLst>
            </a:custGeom>
            <a:solidFill>
              <a:schemeClr val="tx1">
                <a:lumMod val="75000"/>
                <a:lumOff val="25000"/>
              </a:schemeClr>
            </a:solidFill>
            <a:ln w="15873" cap="rnd">
              <a:solidFill>
                <a:srgbClr val="FFFFFF"/>
              </a:solidFill>
              <a:prstDash val="solid"/>
            </a:ln>
          </p:spPr>
          <p:txBody>
            <a:bodyPr vert="horz" wrap="square" lIns="257961" tIns="296503" rIns="257961" bIns="296503" anchor="ctr" anchorCtr="1" compatLnSpc="1">
              <a:noAutofit/>
            </a:bodyPr>
            <a:lstStyle/>
            <a:p>
              <a:pPr marL="0" marR="0" lvl="0" indent="0" algn="ctr" defTabSz="1600200" rtl="0" fontAlgn="auto" hangingPunct="1">
                <a:lnSpc>
                  <a:spcPct val="90000"/>
                </a:lnSpc>
                <a:spcBef>
                  <a:spcPts val="0"/>
                </a:spcBef>
                <a:spcAft>
                  <a:spcPts val="1500"/>
                </a:spcAft>
                <a:buNone/>
                <a:tabLst/>
                <a:defRPr sz="1800" b="0" i="0" u="none" strike="noStrike" kern="0" cap="none" spc="0" baseline="0">
                  <a:solidFill>
                    <a:srgbClr val="000000"/>
                  </a:solidFill>
                  <a:uFillTx/>
                </a:defRPr>
              </a:pPr>
              <a:endParaRPr lang="en-GB" sz="3600" b="0" i="0" u="none" strike="noStrike" kern="1200" cap="none" spc="0" baseline="0">
                <a:solidFill>
                  <a:srgbClr val="FFFFFF"/>
                </a:solidFill>
                <a:uFillTx/>
                <a:latin typeface="Abadi" panose="020B0604020104020204" pitchFamily="34" charset="0"/>
              </a:endParaRPr>
            </a:p>
          </p:txBody>
        </p:sp>
      </p:grpSp>
      <p:sp>
        <p:nvSpPr>
          <p:cNvPr id="31" name="TextBox 30">
            <a:extLst>
              <a:ext uri="{FF2B5EF4-FFF2-40B4-BE49-F238E27FC236}">
                <a16:creationId xmlns:a16="http://schemas.microsoft.com/office/drawing/2014/main" id="{0C0A088B-E154-D95E-872C-9390F6309A97}"/>
              </a:ext>
            </a:extLst>
          </p:cNvPr>
          <p:cNvSpPr txBox="1"/>
          <p:nvPr/>
        </p:nvSpPr>
        <p:spPr>
          <a:xfrm>
            <a:off x="10027544" y="2627013"/>
            <a:ext cx="1994567" cy="523220"/>
          </a:xfrm>
          <a:prstGeom prst="rect">
            <a:avLst/>
          </a:prstGeom>
        </p:spPr>
        <p:style>
          <a:lnRef idx="1">
            <a:schemeClr val="accent5"/>
          </a:lnRef>
          <a:fillRef idx="3">
            <a:schemeClr val="accent5"/>
          </a:fillRef>
          <a:effectRef idx="2">
            <a:schemeClr val="accent5"/>
          </a:effectRef>
          <a:fontRef idx="minor">
            <a:schemeClr val="lt1"/>
          </a:fontRef>
        </p:style>
        <p:txBody>
          <a:bodyPr wrap="square">
            <a:spAutoFit/>
          </a:bodyPr>
          <a:lstStyle/>
          <a:p>
            <a:pPr algn="ctr"/>
            <a:r>
              <a:rPr lang="en-GB" sz="2800" b="1" i="0" dirty="0">
                <a:solidFill>
                  <a:schemeClr val="bg1"/>
                </a:solidFill>
                <a:effectLst/>
                <a:latin typeface="Abadi" panose="020B0604020104020204" pitchFamily="34" charset="0"/>
              </a:rPr>
              <a:t>Amenities</a:t>
            </a:r>
            <a:endParaRPr lang="en-GB" sz="2800" b="1" dirty="0">
              <a:solidFill>
                <a:schemeClr val="bg1"/>
              </a:solidFill>
              <a:latin typeface="Abadi" panose="020B0604020104020204" pitchFamily="34" charset="0"/>
            </a:endParaRPr>
          </a:p>
        </p:txBody>
      </p:sp>
      <p:sp>
        <p:nvSpPr>
          <p:cNvPr id="33" name="TextBox 32">
            <a:extLst>
              <a:ext uri="{FF2B5EF4-FFF2-40B4-BE49-F238E27FC236}">
                <a16:creationId xmlns:a16="http://schemas.microsoft.com/office/drawing/2014/main" id="{189BD1E9-E44B-045F-965F-BDD5000EBC8C}"/>
              </a:ext>
            </a:extLst>
          </p:cNvPr>
          <p:cNvSpPr txBox="1"/>
          <p:nvPr/>
        </p:nvSpPr>
        <p:spPr>
          <a:xfrm>
            <a:off x="9355732" y="3844664"/>
            <a:ext cx="1343625" cy="707886"/>
          </a:xfrm>
          <a:prstGeom prst="rect">
            <a:avLst/>
          </a:prstGeom>
          <a:noFill/>
        </p:spPr>
        <p:txBody>
          <a:bodyPr wrap="square">
            <a:spAutoFit/>
          </a:bodyPr>
          <a:lstStyle/>
          <a:p>
            <a:r>
              <a:rPr lang="en-GB" sz="2000" b="1" i="0" dirty="0">
                <a:effectLst/>
                <a:latin typeface="Abadi" panose="020B0604020104020204" pitchFamily="34" charset="0"/>
              </a:rPr>
              <a:t>Concierge Services</a:t>
            </a:r>
            <a:endParaRPr lang="en-GB" sz="2000" b="1" dirty="0">
              <a:latin typeface="Abadi" panose="020B0604020104020204" pitchFamily="34" charset="0"/>
            </a:endParaRPr>
          </a:p>
        </p:txBody>
      </p:sp>
      <p:sp>
        <p:nvSpPr>
          <p:cNvPr id="34" name="Rectangle 33">
            <a:extLst>
              <a:ext uri="{FF2B5EF4-FFF2-40B4-BE49-F238E27FC236}">
                <a16:creationId xmlns:a16="http://schemas.microsoft.com/office/drawing/2014/main" id="{98738D47-6913-1245-26E6-BF87FE388473}"/>
              </a:ext>
            </a:extLst>
          </p:cNvPr>
          <p:cNvSpPr/>
          <p:nvPr/>
        </p:nvSpPr>
        <p:spPr>
          <a:xfrm>
            <a:off x="9481625" y="6446476"/>
            <a:ext cx="2710375" cy="41152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0" i="0" dirty="0">
                <a:solidFill>
                  <a:srgbClr val="222222"/>
                </a:solidFill>
                <a:effectLst/>
                <a:latin typeface="Abadi" panose="020B0604020104020204" pitchFamily="34" charset="0"/>
              </a:rPr>
              <a:t>(</a:t>
            </a:r>
            <a:r>
              <a:rPr lang="en-US" b="1" i="0" dirty="0" err="1">
                <a:solidFill>
                  <a:schemeClr val="tx1"/>
                </a:solidFill>
                <a:effectLst/>
                <a:latin typeface="Abadi" panose="020B0604020104020204" pitchFamily="34" charset="0"/>
              </a:rPr>
              <a:t>Mazen</a:t>
            </a:r>
            <a:r>
              <a:rPr lang="en-US" b="1" i="0" dirty="0">
                <a:solidFill>
                  <a:schemeClr val="tx1"/>
                </a:solidFill>
                <a:effectLst/>
                <a:latin typeface="Abadi" panose="020B0604020104020204" pitchFamily="34" charset="0"/>
              </a:rPr>
              <a:t> </a:t>
            </a:r>
            <a:r>
              <a:rPr lang="en-US" b="1" i="0" dirty="0" err="1">
                <a:solidFill>
                  <a:schemeClr val="tx1"/>
                </a:solidFill>
                <a:effectLst/>
                <a:latin typeface="Abadi" panose="020B0604020104020204" pitchFamily="34" charset="0"/>
              </a:rPr>
              <a:t>Alomari</a:t>
            </a:r>
            <a:r>
              <a:rPr lang="en-US" b="1" i="0" dirty="0">
                <a:solidFill>
                  <a:schemeClr val="tx1"/>
                </a:solidFill>
                <a:effectLst/>
                <a:latin typeface="Abadi" panose="020B0604020104020204" pitchFamily="34" charset="0"/>
              </a:rPr>
              <a:t>, 2017)</a:t>
            </a:r>
            <a:endParaRPr lang="en-GB" b="1" dirty="0">
              <a:solidFill>
                <a:schemeClr val="tx1"/>
              </a:solidFill>
              <a:latin typeface="Abadi" panose="020B0604020104020204" pitchFamily="34" charset="0"/>
            </a:endParaRPr>
          </a:p>
        </p:txBody>
      </p:sp>
    </p:spTree>
    <p:extLst>
      <p:ext uri="{BB962C8B-B14F-4D97-AF65-F5344CB8AC3E}">
        <p14:creationId xmlns:p14="http://schemas.microsoft.com/office/powerpoint/2010/main" val="6415393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A32B4C-B6B9-DC4C-DA7C-636E1D9D4388}"/>
              </a:ext>
            </a:extLst>
          </p:cNvPr>
          <p:cNvSpPr txBox="1">
            <a:spLocks noGrp="1"/>
          </p:cNvSpPr>
          <p:nvPr>
            <p:ph type="title"/>
          </p:nvPr>
        </p:nvSpPr>
        <p:spPr>
          <a:xfrm>
            <a:off x="741514" y="265047"/>
            <a:ext cx="10353760" cy="1257300"/>
          </a:xfrm>
        </p:spPr>
        <p:txBody>
          <a:bodyPr>
            <a:normAutofit/>
          </a:bodyPr>
          <a:lstStyle/>
          <a:p>
            <a:pPr lvl="0" algn="ctr"/>
            <a:r>
              <a:rPr lang="en-GB" sz="4000" b="1" i="0" dirty="0">
                <a:effectLst/>
                <a:latin typeface="Abadi" panose="020B0604020104020204" pitchFamily="34" charset="0"/>
              </a:rPr>
              <a:t>Culinary Excellence</a:t>
            </a:r>
            <a:endParaRPr lang="en-GB" sz="6600" b="1" dirty="0">
              <a:latin typeface="Abadi" panose="020B0604020104020204" pitchFamily="34" charset="0"/>
            </a:endParaRPr>
          </a:p>
        </p:txBody>
      </p:sp>
      <p:pic>
        <p:nvPicPr>
          <p:cNvPr id="12" name="Picture 11">
            <a:extLst>
              <a:ext uri="{FF2B5EF4-FFF2-40B4-BE49-F238E27FC236}">
                <a16:creationId xmlns:a16="http://schemas.microsoft.com/office/drawing/2014/main" id="{30B6313D-7489-B264-BF29-DF41910B4CE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17330" y="1391807"/>
            <a:ext cx="4991797" cy="2848373"/>
          </a:xfrm>
          <a:prstGeom prst="rect">
            <a:avLst/>
          </a:prstGeom>
        </p:spPr>
      </p:pic>
      <p:grpSp>
        <p:nvGrpSpPr>
          <p:cNvPr id="3" name="Diagram 6">
            <a:extLst>
              <a:ext uri="{FF2B5EF4-FFF2-40B4-BE49-F238E27FC236}">
                <a16:creationId xmlns:a16="http://schemas.microsoft.com/office/drawing/2014/main" id="{40CB9555-40D1-8300-9E18-1A4138016F2E}"/>
              </a:ext>
            </a:extLst>
          </p:cNvPr>
          <p:cNvGrpSpPr/>
          <p:nvPr/>
        </p:nvGrpSpPr>
        <p:grpSpPr>
          <a:xfrm>
            <a:off x="2421794" y="4109640"/>
            <a:ext cx="8239279" cy="2220822"/>
            <a:chOff x="2098237" y="3848672"/>
            <a:chExt cx="7592255" cy="2220822"/>
          </a:xfrm>
          <a:effectLst>
            <a:glow rad="101600">
              <a:schemeClr val="accent6">
                <a:satMod val="175000"/>
                <a:alpha val="40000"/>
              </a:schemeClr>
            </a:glow>
          </a:effectLst>
        </p:grpSpPr>
        <p:sp>
          <p:nvSpPr>
            <p:cNvPr id="6" name="Freeform: Shape 5">
              <a:extLst>
                <a:ext uri="{FF2B5EF4-FFF2-40B4-BE49-F238E27FC236}">
                  <a16:creationId xmlns:a16="http://schemas.microsoft.com/office/drawing/2014/main" id="{A72946E0-FBA9-C3E3-6684-7023FBA2CDB7}"/>
                </a:ext>
              </a:extLst>
            </p:cNvPr>
            <p:cNvSpPr/>
            <p:nvPr/>
          </p:nvSpPr>
          <p:spPr>
            <a:xfrm>
              <a:off x="2098237" y="3848673"/>
              <a:ext cx="2387598" cy="2220821"/>
            </a:xfrm>
            <a:custGeom>
              <a:avLst/>
              <a:gdLst>
                <a:gd name="f0" fmla="val 10800000"/>
                <a:gd name="f1" fmla="val 5400000"/>
                <a:gd name="f2" fmla="val 180"/>
                <a:gd name="f3" fmla="val w"/>
                <a:gd name="f4" fmla="val h"/>
                <a:gd name="f5" fmla="val 0"/>
                <a:gd name="f6" fmla="val 2387600"/>
                <a:gd name="f7" fmla="val 2220825"/>
                <a:gd name="f8" fmla="val 2154413"/>
                <a:gd name="f9" fmla="val 233187"/>
                <a:gd name="f10" fmla="val 104401"/>
                <a:gd name="f11" fmla="val 2116424"/>
                <a:gd name="f12" fmla="val 1987638"/>
                <a:gd name="f13" fmla="val 2283199"/>
                <a:gd name="f14" fmla="+- 0 0 -90"/>
                <a:gd name="f15" fmla="*/ f3 1 2387600"/>
                <a:gd name="f16" fmla="*/ f4 1 2220825"/>
                <a:gd name="f17" fmla="val f5"/>
                <a:gd name="f18" fmla="val f6"/>
                <a:gd name="f19" fmla="val f7"/>
                <a:gd name="f20" fmla="*/ f14 f0 1"/>
                <a:gd name="f21" fmla="+- f19 0 f17"/>
                <a:gd name="f22" fmla="+- f18 0 f17"/>
                <a:gd name="f23" fmla="*/ f20 1 f2"/>
                <a:gd name="f24" fmla="*/ f22 1 2387600"/>
                <a:gd name="f25" fmla="*/ f21 1 2220825"/>
                <a:gd name="f26" fmla="*/ 233187 f22 1"/>
                <a:gd name="f27" fmla="*/ 0 f21 1"/>
                <a:gd name="f28" fmla="*/ 2154413 f22 1"/>
                <a:gd name="f29" fmla="*/ 2387600 f22 1"/>
                <a:gd name="f30" fmla="*/ 233187 f21 1"/>
                <a:gd name="f31" fmla="*/ 2220825 f21 1"/>
                <a:gd name="f32" fmla="*/ 0 f22 1"/>
                <a:gd name="f33" fmla="+- f23 0 f1"/>
                <a:gd name="f34" fmla="*/ f26 1 2387600"/>
                <a:gd name="f35" fmla="*/ f27 1 2220825"/>
                <a:gd name="f36" fmla="*/ f28 1 2387600"/>
                <a:gd name="f37" fmla="*/ f29 1 2387600"/>
                <a:gd name="f38" fmla="*/ f30 1 2220825"/>
                <a:gd name="f39" fmla="*/ f31 1 2220825"/>
                <a:gd name="f40" fmla="*/ f32 1 2387600"/>
                <a:gd name="f41" fmla="*/ f17 1 f24"/>
                <a:gd name="f42" fmla="*/ f18 1 f24"/>
                <a:gd name="f43" fmla="*/ f17 1 f25"/>
                <a:gd name="f44" fmla="*/ f19 1 f25"/>
                <a:gd name="f45" fmla="*/ f34 1 f24"/>
                <a:gd name="f46" fmla="*/ f35 1 f25"/>
                <a:gd name="f47" fmla="*/ f36 1 f24"/>
                <a:gd name="f48" fmla="*/ f37 1 f24"/>
                <a:gd name="f49" fmla="*/ f38 1 f25"/>
                <a:gd name="f50" fmla="*/ f39 1 f25"/>
                <a:gd name="f51" fmla="*/ f40 1 f24"/>
                <a:gd name="f52" fmla="*/ f41 f15 1"/>
                <a:gd name="f53" fmla="*/ f42 f15 1"/>
                <a:gd name="f54" fmla="*/ f44 f16 1"/>
                <a:gd name="f55" fmla="*/ f43 f16 1"/>
                <a:gd name="f56" fmla="*/ f45 f15 1"/>
                <a:gd name="f57" fmla="*/ f46 f16 1"/>
                <a:gd name="f58" fmla="*/ f47 f15 1"/>
                <a:gd name="f59" fmla="*/ f48 f15 1"/>
                <a:gd name="f60" fmla="*/ f49 f16 1"/>
                <a:gd name="f61" fmla="*/ f50 f16 1"/>
                <a:gd name="f62" fmla="*/ f51 f15 1"/>
              </a:gdLst>
              <a:ahLst/>
              <a:cxnLst>
                <a:cxn ang="3cd4">
                  <a:pos x="hc" y="t"/>
                </a:cxn>
                <a:cxn ang="0">
                  <a:pos x="r" y="vc"/>
                </a:cxn>
                <a:cxn ang="cd4">
                  <a:pos x="hc" y="b"/>
                </a:cxn>
                <a:cxn ang="cd2">
                  <a:pos x="l" y="vc"/>
                </a:cxn>
                <a:cxn ang="f33">
                  <a:pos x="f56" y="f57"/>
                </a:cxn>
                <a:cxn ang="f33">
                  <a:pos x="f58" y="f57"/>
                </a:cxn>
                <a:cxn ang="f33">
                  <a:pos x="f59" y="f60"/>
                </a:cxn>
                <a:cxn ang="f33">
                  <a:pos x="f59" y="f61"/>
                </a:cxn>
                <a:cxn ang="f33">
                  <a:pos x="f59" y="f61"/>
                </a:cxn>
                <a:cxn ang="f33">
                  <a:pos x="f62" y="f61"/>
                </a:cxn>
                <a:cxn ang="f33">
                  <a:pos x="f62" y="f61"/>
                </a:cxn>
                <a:cxn ang="f33">
                  <a:pos x="f62" y="f60"/>
                </a:cxn>
                <a:cxn ang="f33">
                  <a:pos x="f56" y="f57"/>
                </a:cxn>
              </a:cxnLst>
              <a:rect l="f52" t="f55" r="f53" b="f54"/>
              <a:pathLst>
                <a:path w="2387600" h="2220825">
                  <a:moveTo>
                    <a:pt x="f8" y="f7"/>
                  </a:moveTo>
                  <a:lnTo>
                    <a:pt x="f9" y="f7"/>
                  </a:lnTo>
                  <a:cubicBezTo>
                    <a:pt x="f10" y="f7"/>
                    <a:pt x="f5" y="f11"/>
                    <a:pt x="f5" y="f12"/>
                  </a:cubicBezTo>
                  <a:lnTo>
                    <a:pt x="f5" y="f5"/>
                  </a:lnTo>
                  <a:lnTo>
                    <a:pt x="f5" y="f5"/>
                  </a:lnTo>
                  <a:lnTo>
                    <a:pt x="f6" y="f5"/>
                  </a:lnTo>
                  <a:lnTo>
                    <a:pt x="f6" y="f5"/>
                  </a:lnTo>
                  <a:lnTo>
                    <a:pt x="f6" y="f12"/>
                  </a:lnTo>
                  <a:cubicBezTo>
                    <a:pt x="f6" y="f11"/>
                    <a:pt x="f13" y="f7"/>
                    <a:pt x="f8" y="f7"/>
                  </a:cubicBezTo>
                  <a:close/>
                </a:path>
              </a:pathLst>
            </a:custGeom>
            <a:ln/>
            <a:scene3d>
              <a:camera prst="perspectiveLeft"/>
              <a:lightRig rig="threePt" dir="t"/>
            </a:scene3d>
          </p:spPr>
          <p:style>
            <a:lnRef idx="1">
              <a:schemeClr val="accent3"/>
            </a:lnRef>
            <a:fillRef idx="2">
              <a:schemeClr val="accent3"/>
            </a:fillRef>
            <a:effectRef idx="1">
              <a:schemeClr val="accent3"/>
            </a:effectRef>
            <a:fontRef idx="minor">
              <a:schemeClr val="dk1"/>
            </a:fontRef>
          </p:style>
          <p:txBody>
            <a:bodyPr vert="horz" wrap="square" lIns="231873" tIns="163577" rIns="231873" bIns="231873" anchor="t" anchorCtr="1" compatLnSpc="1">
              <a:noAutofit/>
            </a:bodyPr>
            <a:lstStyle/>
            <a:p>
              <a:pPr marL="0" marR="0" lvl="0" indent="0" algn="ctr" defTabSz="1022354" rtl="0" fontAlgn="auto" hangingPunct="1">
                <a:lnSpc>
                  <a:spcPct val="90000"/>
                </a:lnSpc>
                <a:spcBef>
                  <a:spcPts val="0"/>
                </a:spcBef>
                <a:spcAft>
                  <a:spcPts val="1000"/>
                </a:spcAft>
                <a:buNone/>
                <a:tabLst/>
                <a:defRPr sz="1800" b="0" i="0" u="none" strike="noStrike" kern="0" cap="none" spc="0" baseline="0">
                  <a:solidFill>
                    <a:srgbClr val="000000"/>
                  </a:solidFill>
                  <a:uFillTx/>
                </a:defRPr>
              </a:pPr>
              <a:r>
                <a:rPr lang="en-GB" sz="2400" b="1" i="0" dirty="0">
                  <a:effectLst/>
                  <a:latin typeface="Abadi" panose="020B0604020104020204" pitchFamily="34" charset="0"/>
                </a:rPr>
                <a:t>Exceptional Dining Experiences</a:t>
              </a:r>
              <a:endParaRPr lang="en-GB" sz="2300" b="1" i="0" u="none" strike="noStrike" kern="1200" cap="none" spc="0" baseline="0" dirty="0">
                <a:uFillTx/>
                <a:latin typeface="Abadi" panose="020B0604020104020204" pitchFamily="34" charset="0"/>
              </a:endParaRPr>
            </a:p>
          </p:txBody>
        </p:sp>
        <p:sp>
          <p:nvSpPr>
            <p:cNvPr id="8" name="Freeform: Shape 7">
              <a:extLst>
                <a:ext uri="{FF2B5EF4-FFF2-40B4-BE49-F238E27FC236}">
                  <a16:creationId xmlns:a16="http://schemas.microsoft.com/office/drawing/2014/main" id="{21F45C9B-6C72-B313-C975-26C623403B50}"/>
                </a:ext>
              </a:extLst>
            </p:cNvPr>
            <p:cNvSpPr/>
            <p:nvPr/>
          </p:nvSpPr>
          <p:spPr>
            <a:xfrm>
              <a:off x="7302894" y="3848672"/>
              <a:ext cx="2387598" cy="2220821"/>
            </a:xfrm>
            <a:custGeom>
              <a:avLst/>
              <a:gdLst>
                <a:gd name="f0" fmla="val 10800000"/>
                <a:gd name="f1" fmla="val 5400000"/>
                <a:gd name="f2" fmla="val 180"/>
                <a:gd name="f3" fmla="val w"/>
                <a:gd name="f4" fmla="val h"/>
                <a:gd name="f5" fmla="val 0"/>
                <a:gd name="f6" fmla="val 2387600"/>
                <a:gd name="f7" fmla="val 2220825"/>
                <a:gd name="f8" fmla="val 2154413"/>
                <a:gd name="f9" fmla="val 233187"/>
                <a:gd name="f10" fmla="val 104401"/>
                <a:gd name="f11" fmla="val 2116424"/>
                <a:gd name="f12" fmla="val 1987638"/>
                <a:gd name="f13" fmla="val 2283199"/>
                <a:gd name="f14" fmla="+- 0 0 -90"/>
                <a:gd name="f15" fmla="*/ f3 1 2387600"/>
                <a:gd name="f16" fmla="*/ f4 1 2220825"/>
                <a:gd name="f17" fmla="val f5"/>
                <a:gd name="f18" fmla="val f6"/>
                <a:gd name="f19" fmla="val f7"/>
                <a:gd name="f20" fmla="*/ f14 f0 1"/>
                <a:gd name="f21" fmla="+- f19 0 f17"/>
                <a:gd name="f22" fmla="+- f18 0 f17"/>
                <a:gd name="f23" fmla="*/ f20 1 f2"/>
                <a:gd name="f24" fmla="*/ f22 1 2387600"/>
                <a:gd name="f25" fmla="*/ f21 1 2220825"/>
                <a:gd name="f26" fmla="*/ 233187 f22 1"/>
                <a:gd name="f27" fmla="*/ 0 f21 1"/>
                <a:gd name="f28" fmla="*/ 2154413 f22 1"/>
                <a:gd name="f29" fmla="*/ 2387600 f22 1"/>
                <a:gd name="f30" fmla="*/ 233187 f21 1"/>
                <a:gd name="f31" fmla="*/ 2220825 f21 1"/>
                <a:gd name="f32" fmla="*/ 0 f22 1"/>
                <a:gd name="f33" fmla="+- f23 0 f1"/>
                <a:gd name="f34" fmla="*/ f26 1 2387600"/>
                <a:gd name="f35" fmla="*/ f27 1 2220825"/>
                <a:gd name="f36" fmla="*/ f28 1 2387600"/>
                <a:gd name="f37" fmla="*/ f29 1 2387600"/>
                <a:gd name="f38" fmla="*/ f30 1 2220825"/>
                <a:gd name="f39" fmla="*/ f31 1 2220825"/>
                <a:gd name="f40" fmla="*/ f32 1 2387600"/>
                <a:gd name="f41" fmla="*/ f17 1 f24"/>
                <a:gd name="f42" fmla="*/ f18 1 f24"/>
                <a:gd name="f43" fmla="*/ f17 1 f25"/>
                <a:gd name="f44" fmla="*/ f19 1 f25"/>
                <a:gd name="f45" fmla="*/ f34 1 f24"/>
                <a:gd name="f46" fmla="*/ f35 1 f25"/>
                <a:gd name="f47" fmla="*/ f36 1 f24"/>
                <a:gd name="f48" fmla="*/ f37 1 f24"/>
                <a:gd name="f49" fmla="*/ f38 1 f25"/>
                <a:gd name="f50" fmla="*/ f39 1 f25"/>
                <a:gd name="f51" fmla="*/ f40 1 f24"/>
                <a:gd name="f52" fmla="*/ f41 f15 1"/>
                <a:gd name="f53" fmla="*/ f42 f15 1"/>
                <a:gd name="f54" fmla="*/ f44 f16 1"/>
                <a:gd name="f55" fmla="*/ f43 f16 1"/>
                <a:gd name="f56" fmla="*/ f45 f15 1"/>
                <a:gd name="f57" fmla="*/ f46 f16 1"/>
                <a:gd name="f58" fmla="*/ f47 f15 1"/>
                <a:gd name="f59" fmla="*/ f48 f15 1"/>
                <a:gd name="f60" fmla="*/ f49 f16 1"/>
                <a:gd name="f61" fmla="*/ f50 f16 1"/>
                <a:gd name="f62" fmla="*/ f51 f15 1"/>
              </a:gdLst>
              <a:ahLst/>
              <a:cxnLst>
                <a:cxn ang="3cd4">
                  <a:pos x="hc" y="t"/>
                </a:cxn>
                <a:cxn ang="0">
                  <a:pos x="r" y="vc"/>
                </a:cxn>
                <a:cxn ang="cd4">
                  <a:pos x="hc" y="b"/>
                </a:cxn>
                <a:cxn ang="cd2">
                  <a:pos x="l" y="vc"/>
                </a:cxn>
                <a:cxn ang="f33">
                  <a:pos x="f56" y="f57"/>
                </a:cxn>
                <a:cxn ang="f33">
                  <a:pos x="f58" y="f57"/>
                </a:cxn>
                <a:cxn ang="f33">
                  <a:pos x="f59" y="f60"/>
                </a:cxn>
                <a:cxn ang="f33">
                  <a:pos x="f59" y="f61"/>
                </a:cxn>
                <a:cxn ang="f33">
                  <a:pos x="f59" y="f61"/>
                </a:cxn>
                <a:cxn ang="f33">
                  <a:pos x="f62" y="f61"/>
                </a:cxn>
                <a:cxn ang="f33">
                  <a:pos x="f62" y="f61"/>
                </a:cxn>
                <a:cxn ang="f33">
                  <a:pos x="f62" y="f60"/>
                </a:cxn>
                <a:cxn ang="f33">
                  <a:pos x="f56" y="f57"/>
                </a:cxn>
              </a:cxnLst>
              <a:rect l="f52" t="f55" r="f53" b="f54"/>
              <a:pathLst>
                <a:path w="2387600" h="2220825">
                  <a:moveTo>
                    <a:pt x="f8" y="f7"/>
                  </a:moveTo>
                  <a:lnTo>
                    <a:pt x="f9" y="f7"/>
                  </a:lnTo>
                  <a:cubicBezTo>
                    <a:pt x="f10" y="f7"/>
                    <a:pt x="f5" y="f11"/>
                    <a:pt x="f5" y="f12"/>
                  </a:cubicBezTo>
                  <a:lnTo>
                    <a:pt x="f5" y="f5"/>
                  </a:lnTo>
                  <a:lnTo>
                    <a:pt x="f5" y="f5"/>
                  </a:lnTo>
                  <a:lnTo>
                    <a:pt x="f6" y="f5"/>
                  </a:lnTo>
                  <a:lnTo>
                    <a:pt x="f6" y="f5"/>
                  </a:lnTo>
                  <a:lnTo>
                    <a:pt x="f6" y="f12"/>
                  </a:lnTo>
                  <a:cubicBezTo>
                    <a:pt x="f6" y="f11"/>
                    <a:pt x="f13" y="f7"/>
                    <a:pt x="f8" y="f7"/>
                  </a:cubicBezTo>
                  <a:close/>
                </a:path>
              </a:pathLst>
            </a:custGeom>
            <a:ln/>
            <a:scene3d>
              <a:camera prst="perspectiveHeroicExtremeRightFacing"/>
              <a:lightRig rig="threePt" dir="t"/>
            </a:scene3d>
          </p:spPr>
          <p:style>
            <a:lnRef idx="1">
              <a:schemeClr val="accent3"/>
            </a:lnRef>
            <a:fillRef idx="2">
              <a:schemeClr val="accent3"/>
            </a:fillRef>
            <a:effectRef idx="1">
              <a:schemeClr val="accent3"/>
            </a:effectRef>
            <a:fontRef idx="minor">
              <a:schemeClr val="dk1"/>
            </a:fontRef>
          </p:style>
          <p:txBody>
            <a:bodyPr vert="horz" wrap="square" lIns="231873" tIns="163577" rIns="231873" bIns="231873" anchor="t" anchorCtr="1" compatLnSpc="1">
              <a:noAutofit/>
            </a:bodyPr>
            <a:lstStyle/>
            <a:p>
              <a:pPr marL="0" marR="0" lvl="0" indent="0" algn="ctr" defTabSz="1022354" rtl="0" fontAlgn="auto" hangingPunct="1">
                <a:lnSpc>
                  <a:spcPct val="90000"/>
                </a:lnSpc>
                <a:spcBef>
                  <a:spcPts val="0"/>
                </a:spcBef>
                <a:spcAft>
                  <a:spcPts val="1000"/>
                </a:spcAft>
                <a:buNone/>
                <a:tabLst/>
                <a:defRPr sz="1800" b="0" i="0" u="none" strike="noStrike" kern="0" cap="none" spc="0" baseline="0">
                  <a:solidFill>
                    <a:srgbClr val="000000"/>
                  </a:solidFill>
                  <a:uFillTx/>
                </a:defRPr>
              </a:pPr>
              <a:r>
                <a:rPr lang="en-GB" sz="2400" b="1" i="0" dirty="0">
                  <a:effectLst/>
                  <a:latin typeface="Abadi" panose="020B0604020104020204" pitchFamily="34" charset="0"/>
                </a:rPr>
                <a:t>Collaboration with Renowned Chefs</a:t>
              </a:r>
              <a:endParaRPr lang="en-GB" sz="2300" b="1" i="0" u="none" strike="noStrike" kern="1200" cap="none" spc="0" baseline="0" dirty="0">
                <a:uFillTx/>
                <a:latin typeface="Abadi" panose="020B0604020104020204" pitchFamily="34" charset="0"/>
              </a:endParaRPr>
            </a:p>
          </p:txBody>
        </p:sp>
      </p:grpSp>
      <p:sp>
        <p:nvSpPr>
          <p:cNvPr id="13" name="Rectangle 12">
            <a:extLst>
              <a:ext uri="{FF2B5EF4-FFF2-40B4-BE49-F238E27FC236}">
                <a16:creationId xmlns:a16="http://schemas.microsoft.com/office/drawing/2014/main" id="{8D35357D-30E6-B581-A7B9-8CCDE768AAD9}"/>
              </a:ext>
            </a:extLst>
          </p:cNvPr>
          <p:cNvSpPr/>
          <p:nvPr/>
        </p:nvSpPr>
        <p:spPr>
          <a:xfrm>
            <a:off x="4906116" y="6065415"/>
            <a:ext cx="3385625" cy="52753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i="0" dirty="0">
                <a:solidFill>
                  <a:schemeClr val="tx1"/>
                </a:solidFill>
                <a:effectLst/>
                <a:latin typeface="Abadi" panose="020B0604020104020204" pitchFamily="34" charset="0"/>
              </a:rPr>
              <a:t>(</a:t>
            </a:r>
            <a:r>
              <a:rPr lang="en-GB" sz="2000" b="1" i="0" dirty="0" err="1">
                <a:solidFill>
                  <a:schemeClr val="tx1"/>
                </a:solidFill>
                <a:effectLst/>
                <a:latin typeface="Abadi" panose="020B0604020104020204" pitchFamily="34" charset="0"/>
              </a:rPr>
              <a:t>Nyangwe</a:t>
            </a:r>
            <a:r>
              <a:rPr lang="en-GB" sz="2000" b="1" i="0" dirty="0">
                <a:solidFill>
                  <a:schemeClr val="tx1"/>
                </a:solidFill>
                <a:effectLst/>
                <a:latin typeface="Abadi" panose="020B0604020104020204" pitchFamily="34" charset="0"/>
              </a:rPr>
              <a:t> and </a:t>
            </a:r>
            <a:r>
              <a:rPr lang="en-GB" sz="2000" b="1" i="0" dirty="0" err="1">
                <a:solidFill>
                  <a:schemeClr val="tx1"/>
                </a:solidFill>
                <a:effectLst/>
                <a:latin typeface="Abadi" panose="020B0604020104020204" pitchFamily="34" charset="0"/>
              </a:rPr>
              <a:t>Buhalis</a:t>
            </a:r>
            <a:r>
              <a:rPr lang="en-GB" sz="2000" b="1" dirty="0">
                <a:solidFill>
                  <a:schemeClr val="tx1"/>
                </a:solidFill>
                <a:latin typeface="Abadi" panose="020B0604020104020204" pitchFamily="34" charset="0"/>
              </a:rPr>
              <a:t>,</a:t>
            </a:r>
            <a:r>
              <a:rPr lang="en-GB" sz="2000" b="1" i="0" dirty="0">
                <a:solidFill>
                  <a:schemeClr val="tx1"/>
                </a:solidFill>
                <a:effectLst/>
                <a:latin typeface="Abadi" panose="020B0604020104020204" pitchFamily="34" charset="0"/>
              </a:rPr>
              <a:t> 2018)</a:t>
            </a:r>
            <a:endParaRPr lang="en-GB" sz="2000" dirty="0">
              <a:solidFill>
                <a:schemeClr val="tx1"/>
              </a:solidFill>
              <a:latin typeface="Abadi" panose="020B0604020104020204" pitchFamily="3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40E934-A25D-9C33-99DE-7B18D65BBFFA}"/>
              </a:ext>
            </a:extLst>
          </p:cNvPr>
          <p:cNvSpPr txBox="1">
            <a:spLocks noGrp="1"/>
          </p:cNvSpPr>
          <p:nvPr>
            <p:ph type="title"/>
          </p:nvPr>
        </p:nvSpPr>
        <p:spPr>
          <a:xfrm>
            <a:off x="919120" y="292556"/>
            <a:ext cx="10353760" cy="1257300"/>
          </a:xfrm>
          <a:noFill/>
        </p:spPr>
        <p:txBody>
          <a:bodyPr/>
          <a:lstStyle/>
          <a:p>
            <a:pPr lvl="0" algn="ctr"/>
            <a:r>
              <a:rPr lang="en-GB" b="1" i="0" dirty="0">
                <a:effectLst/>
                <a:latin typeface="Abadi" panose="020B0604020104020204" pitchFamily="34" charset="0"/>
              </a:rPr>
              <a:t>Signature Rituals and Experiences</a:t>
            </a:r>
            <a:endParaRPr lang="en-GB" b="1" dirty="0">
              <a:latin typeface="Abadi" panose="020B0604020104020204" pitchFamily="34" charset="0"/>
            </a:endParaRPr>
          </a:p>
        </p:txBody>
      </p:sp>
      <p:graphicFrame>
        <p:nvGraphicFramePr>
          <p:cNvPr id="4" name="Diagram 3">
            <a:extLst>
              <a:ext uri="{FF2B5EF4-FFF2-40B4-BE49-F238E27FC236}">
                <a16:creationId xmlns:a16="http://schemas.microsoft.com/office/drawing/2014/main" id="{3CDAA8DA-C7F4-3A02-6960-3D61FF4E65A2}"/>
              </a:ext>
            </a:extLst>
          </p:cNvPr>
          <p:cNvGraphicFramePr/>
          <p:nvPr>
            <p:extLst>
              <p:ext uri="{D42A27DB-BD31-4B8C-83A1-F6EECF244321}">
                <p14:modId xmlns:p14="http://schemas.microsoft.com/office/powerpoint/2010/main" val="194311731"/>
              </p:ext>
            </p:extLst>
          </p:nvPr>
        </p:nvGraphicFramePr>
        <p:xfrm>
          <a:off x="2826939" y="1659988"/>
          <a:ext cx="8567226" cy="445021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Rectangle 4">
            <a:extLst>
              <a:ext uri="{FF2B5EF4-FFF2-40B4-BE49-F238E27FC236}">
                <a16:creationId xmlns:a16="http://schemas.microsoft.com/office/drawing/2014/main" id="{DBBBCEB9-7BE8-0E7D-D158-897C11B6F4B7}"/>
              </a:ext>
            </a:extLst>
          </p:cNvPr>
          <p:cNvSpPr/>
          <p:nvPr/>
        </p:nvSpPr>
        <p:spPr>
          <a:xfrm>
            <a:off x="7294418" y="6330462"/>
            <a:ext cx="4897583" cy="52753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i="0" dirty="0">
                <a:solidFill>
                  <a:schemeClr val="tx1"/>
                </a:solidFill>
                <a:effectLst/>
                <a:latin typeface="Abadi" panose="020B0604020104020204" pitchFamily="34" charset="0"/>
              </a:rPr>
              <a:t>(</a:t>
            </a:r>
            <a:r>
              <a:rPr lang="en-GB" sz="2000" b="1" i="0" dirty="0" err="1">
                <a:solidFill>
                  <a:schemeClr val="tx1"/>
                </a:solidFill>
                <a:effectLst/>
                <a:latin typeface="Abadi" panose="020B0604020104020204" pitchFamily="34" charset="0"/>
              </a:rPr>
              <a:t>Dirgayusa</a:t>
            </a:r>
            <a:r>
              <a:rPr lang="en-GB" sz="2000" b="1" i="0" dirty="0">
                <a:solidFill>
                  <a:schemeClr val="tx1"/>
                </a:solidFill>
                <a:effectLst/>
                <a:latin typeface="Abadi" panose="020B0604020104020204" pitchFamily="34" charset="0"/>
              </a:rPr>
              <a:t>, </a:t>
            </a:r>
            <a:r>
              <a:rPr lang="en-GB" sz="2000" b="1" i="0" dirty="0" err="1">
                <a:solidFill>
                  <a:schemeClr val="tx1"/>
                </a:solidFill>
                <a:effectLst/>
                <a:latin typeface="Abadi" panose="020B0604020104020204" pitchFamily="34" charset="0"/>
              </a:rPr>
              <a:t>Triyuni</a:t>
            </a:r>
            <a:r>
              <a:rPr lang="en-GB" sz="2000" b="1" dirty="0">
                <a:solidFill>
                  <a:schemeClr val="tx1"/>
                </a:solidFill>
                <a:latin typeface="Abadi" panose="020B0604020104020204" pitchFamily="34" charset="0"/>
              </a:rPr>
              <a:t> </a:t>
            </a:r>
            <a:r>
              <a:rPr lang="en-GB" sz="2000" b="1" i="0" dirty="0">
                <a:solidFill>
                  <a:schemeClr val="tx1"/>
                </a:solidFill>
                <a:effectLst/>
                <a:latin typeface="Abadi" panose="020B0604020104020204" pitchFamily="34" charset="0"/>
              </a:rPr>
              <a:t>and Nadra, 2022)</a:t>
            </a:r>
            <a:endParaRPr lang="en-GB" sz="2000" b="1" dirty="0">
              <a:solidFill>
                <a:schemeClr val="tx1"/>
              </a:solidFill>
              <a:latin typeface="Abadi" panose="020B0604020104020204" pitchFamily="3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E04C0-D636-60AB-6FF5-3A49AA9AB226}"/>
              </a:ext>
            </a:extLst>
          </p:cNvPr>
          <p:cNvSpPr txBox="1">
            <a:spLocks noGrp="1"/>
          </p:cNvSpPr>
          <p:nvPr>
            <p:ph type="title"/>
          </p:nvPr>
        </p:nvSpPr>
        <p:spPr>
          <a:xfrm>
            <a:off x="565829" y="0"/>
            <a:ext cx="10353760" cy="1257300"/>
          </a:xfrm>
        </p:spPr>
        <p:txBody>
          <a:bodyPr/>
          <a:lstStyle/>
          <a:p>
            <a:pPr lvl="0" algn="ctr"/>
            <a:r>
              <a:rPr lang="en-GB" b="1" dirty="0">
                <a:latin typeface="Abadi" panose="020B0604020104020204" pitchFamily="34" charset="0"/>
              </a:rPr>
              <a:t>Importance of Guest Services</a:t>
            </a:r>
          </a:p>
        </p:txBody>
      </p:sp>
      <p:grpSp>
        <p:nvGrpSpPr>
          <p:cNvPr id="3" name="Diagram 2">
            <a:extLst>
              <a:ext uri="{FF2B5EF4-FFF2-40B4-BE49-F238E27FC236}">
                <a16:creationId xmlns:a16="http://schemas.microsoft.com/office/drawing/2014/main" id="{72FEBB62-BCE3-41E7-4FD3-1C6D9495CE2F}"/>
              </a:ext>
            </a:extLst>
          </p:cNvPr>
          <p:cNvGrpSpPr/>
          <p:nvPr/>
        </p:nvGrpSpPr>
        <p:grpSpPr>
          <a:xfrm>
            <a:off x="2073081" y="1026836"/>
            <a:ext cx="8045837" cy="5413513"/>
            <a:chOff x="2983234" y="903880"/>
            <a:chExt cx="6225532" cy="5413513"/>
          </a:xfrm>
        </p:grpSpPr>
        <p:sp>
          <p:nvSpPr>
            <p:cNvPr id="4" name="Freeform: Shape 3">
              <a:extLst>
                <a:ext uri="{FF2B5EF4-FFF2-40B4-BE49-F238E27FC236}">
                  <a16:creationId xmlns:a16="http://schemas.microsoft.com/office/drawing/2014/main" id="{BB86D227-8EB5-42A8-645B-DB9A8A761938}"/>
                </a:ext>
              </a:extLst>
            </p:cNvPr>
            <p:cNvSpPr/>
            <p:nvPr/>
          </p:nvSpPr>
          <p:spPr>
            <a:xfrm>
              <a:off x="2983234" y="903880"/>
              <a:ext cx="5413513" cy="5413513"/>
            </a:xfrm>
            <a:custGeom>
              <a:avLst>
                <a:gd name="f8" fmla="val 50000"/>
              </a:avLst>
              <a:gdLst>
                <a:gd name="f1" fmla="val 10800000"/>
                <a:gd name="f2" fmla="val 5400000"/>
                <a:gd name="f3" fmla="val 180"/>
                <a:gd name="f4" fmla="val w"/>
                <a:gd name="f5" fmla="val h"/>
                <a:gd name="f6" fmla="val ss"/>
                <a:gd name="f7" fmla="val 0"/>
                <a:gd name="f8" fmla="val 50000"/>
                <a:gd name="f9" fmla="+- 0 0 -360"/>
                <a:gd name="f10" fmla="+- 0 0 -270"/>
                <a:gd name="f11" fmla="+- 0 0 -180"/>
                <a:gd name="f12" fmla="+- 0 0 -90"/>
                <a:gd name="f13" fmla="abs f4"/>
                <a:gd name="f14" fmla="abs f5"/>
                <a:gd name="f15" fmla="abs f6"/>
                <a:gd name="f16" fmla="val f7"/>
                <a:gd name="f17" fmla="val f8"/>
                <a:gd name="f18" fmla="*/ f9 f1 1"/>
                <a:gd name="f19" fmla="*/ f10 f1 1"/>
                <a:gd name="f20" fmla="*/ f11 f1 1"/>
                <a:gd name="f21" fmla="*/ f12 f1 1"/>
                <a:gd name="f22" fmla="?: f13 f4 1"/>
                <a:gd name="f23" fmla="?: f14 f5 1"/>
                <a:gd name="f24" fmla="?: f15 f6 1"/>
                <a:gd name="f25" fmla="*/ f18 1 f3"/>
                <a:gd name="f26" fmla="*/ f19 1 f3"/>
                <a:gd name="f27" fmla="*/ f20 1 f3"/>
                <a:gd name="f28" fmla="*/ f21 1 f3"/>
                <a:gd name="f29" fmla="*/ f22 1 21600"/>
                <a:gd name="f30" fmla="*/ f23 1 21600"/>
                <a:gd name="f31" fmla="*/ 21600 f22 1"/>
                <a:gd name="f32" fmla="*/ 21600 f23 1"/>
                <a:gd name="f33" fmla="+- f25 0 f2"/>
                <a:gd name="f34" fmla="+- f26 0 f2"/>
                <a:gd name="f35" fmla="+- f27 0 f2"/>
                <a:gd name="f36" fmla="+- f28 0 f2"/>
                <a:gd name="f37" fmla="min f30 f29"/>
                <a:gd name="f38" fmla="*/ f31 1 f24"/>
                <a:gd name="f39" fmla="*/ f32 1 f24"/>
                <a:gd name="f40" fmla="val f38"/>
                <a:gd name="f41" fmla="val f39"/>
                <a:gd name="f42" fmla="*/ f16 f37 1"/>
                <a:gd name="f43" fmla="+- f41 0 f16"/>
                <a:gd name="f44" fmla="+- f40 0 f16"/>
                <a:gd name="f45" fmla="*/ f41 f37 1"/>
                <a:gd name="f46" fmla="*/ f40 f37 1"/>
                <a:gd name="f47" fmla="*/ f43 1 2"/>
                <a:gd name="f48" fmla="*/ f44 1 2"/>
                <a:gd name="f49" fmla="*/ f44 f17 1"/>
                <a:gd name="f50" fmla="+- f16 f47 0"/>
                <a:gd name="f51" fmla="*/ f49 1 200000"/>
                <a:gd name="f52" fmla="*/ f49 1 100000"/>
                <a:gd name="f53" fmla="+- f51 f48 0"/>
                <a:gd name="f54" fmla="*/ f51 f37 1"/>
                <a:gd name="f55" fmla="*/ f50 f37 1"/>
                <a:gd name="f56" fmla="*/ f52 f37 1"/>
                <a:gd name="f57" fmla="*/ f53 f37 1"/>
              </a:gdLst>
              <a:ahLst/>
              <a:cxnLst>
                <a:cxn ang="3cd4">
                  <a:pos x="hc" y="t"/>
                </a:cxn>
                <a:cxn ang="0">
                  <a:pos x="r" y="vc"/>
                </a:cxn>
                <a:cxn ang="cd4">
                  <a:pos x="hc" y="b"/>
                </a:cxn>
                <a:cxn ang="cd2">
                  <a:pos x="l" y="vc"/>
                </a:cxn>
                <a:cxn ang="f33">
                  <a:pos x="f56" y="f42"/>
                </a:cxn>
                <a:cxn ang="f34">
                  <a:pos x="f54" y="f55"/>
                </a:cxn>
                <a:cxn ang="f35">
                  <a:pos x="f42" y="f45"/>
                </a:cxn>
                <a:cxn ang="f35">
                  <a:pos x="f56" y="f45"/>
                </a:cxn>
                <a:cxn ang="f35">
                  <a:pos x="f46" y="f45"/>
                </a:cxn>
                <a:cxn ang="f36">
                  <a:pos x="f57" y="f55"/>
                </a:cxn>
              </a:cxnLst>
              <a:rect l="f54" t="f55" r="f57" b="f45"/>
              <a:pathLst>
                <a:path>
                  <a:moveTo>
                    <a:pt x="f42" y="f45"/>
                  </a:moveTo>
                  <a:lnTo>
                    <a:pt x="f56" y="f42"/>
                  </a:lnTo>
                  <a:lnTo>
                    <a:pt x="f46" y="f45"/>
                  </a:lnTo>
                  <a:close/>
                </a:path>
              </a:pathLst>
            </a:custGeom>
            <a:ln/>
          </p:spPr>
          <p:style>
            <a:lnRef idx="1">
              <a:schemeClr val="accent1"/>
            </a:lnRef>
            <a:fillRef idx="2">
              <a:schemeClr val="accent1"/>
            </a:fillRef>
            <a:effectRef idx="1">
              <a:schemeClr val="accent1"/>
            </a:effectRef>
            <a:fontRef idx="minor">
              <a:schemeClr val="dk1"/>
            </a:fontRef>
          </p:style>
          <p:txBody>
            <a:bodyPr lIns="0" tIns="0" rIns="0" bIns="0"/>
            <a:lstStyle/>
            <a:p>
              <a:endParaRPr lang="en-GB">
                <a:latin typeface="Abadi" panose="020B0604020104020204" pitchFamily="34" charset="0"/>
              </a:endParaRPr>
            </a:p>
          </p:txBody>
        </p:sp>
        <p:sp>
          <p:nvSpPr>
            <p:cNvPr id="5" name="Freeform: Shape 4">
              <a:extLst>
                <a:ext uri="{FF2B5EF4-FFF2-40B4-BE49-F238E27FC236}">
                  <a16:creationId xmlns:a16="http://schemas.microsoft.com/office/drawing/2014/main" id="{A34918DF-955A-4FA3-9749-53ED7316C145}"/>
                </a:ext>
              </a:extLst>
            </p:cNvPr>
            <p:cNvSpPr/>
            <p:nvPr/>
          </p:nvSpPr>
          <p:spPr>
            <a:xfrm>
              <a:off x="5689982" y="1988746"/>
              <a:ext cx="3518784" cy="640738"/>
            </a:xfrm>
            <a:custGeom>
              <a:avLst/>
              <a:gdLst>
                <a:gd name="f0" fmla="val 10800000"/>
                <a:gd name="f1" fmla="val 5400000"/>
                <a:gd name="f2" fmla="val 180"/>
                <a:gd name="f3" fmla="val w"/>
                <a:gd name="f4" fmla="val h"/>
                <a:gd name="f5" fmla="val 0"/>
                <a:gd name="f6" fmla="val 3518782"/>
                <a:gd name="f7" fmla="val 640739"/>
                <a:gd name="f8" fmla="val 106792"/>
                <a:gd name="f9" fmla="val 47812"/>
                <a:gd name="f10" fmla="val 3411990"/>
                <a:gd name="f11" fmla="val 3470970"/>
                <a:gd name="f12" fmla="val 533947"/>
                <a:gd name="f13" fmla="val 592927"/>
                <a:gd name="f14" fmla="+- 0 0 -90"/>
                <a:gd name="f15" fmla="*/ f3 1 3518782"/>
                <a:gd name="f16" fmla="*/ f4 1 640739"/>
                <a:gd name="f17" fmla="val f5"/>
                <a:gd name="f18" fmla="val f6"/>
                <a:gd name="f19" fmla="val f7"/>
                <a:gd name="f20" fmla="*/ f14 f0 1"/>
                <a:gd name="f21" fmla="+- f19 0 f17"/>
                <a:gd name="f22" fmla="+- f18 0 f17"/>
                <a:gd name="f23" fmla="*/ f20 1 f2"/>
                <a:gd name="f24" fmla="*/ f22 1 3518782"/>
                <a:gd name="f25" fmla="*/ f21 1 640739"/>
                <a:gd name="f26" fmla="*/ 0 f22 1"/>
                <a:gd name="f27" fmla="*/ 106792 f21 1"/>
                <a:gd name="f28" fmla="*/ 106792 f22 1"/>
                <a:gd name="f29" fmla="*/ 0 f21 1"/>
                <a:gd name="f30" fmla="*/ 3411990 f22 1"/>
                <a:gd name="f31" fmla="*/ 3518782 f22 1"/>
                <a:gd name="f32" fmla="*/ 533947 f21 1"/>
                <a:gd name="f33" fmla="*/ 640739 f21 1"/>
                <a:gd name="f34" fmla="+- f23 0 f1"/>
                <a:gd name="f35" fmla="*/ f26 1 3518782"/>
                <a:gd name="f36" fmla="*/ f27 1 640739"/>
                <a:gd name="f37" fmla="*/ f28 1 3518782"/>
                <a:gd name="f38" fmla="*/ f29 1 640739"/>
                <a:gd name="f39" fmla="*/ f30 1 3518782"/>
                <a:gd name="f40" fmla="*/ f31 1 3518782"/>
                <a:gd name="f41" fmla="*/ f32 1 640739"/>
                <a:gd name="f42" fmla="*/ f33 1 640739"/>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3518782" h="640739">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chemeClr val="accent6">
                <a:lumMod val="60000"/>
                <a:lumOff val="40000"/>
              </a:schemeClr>
            </a:solidFill>
            <a:ln/>
          </p:spPr>
          <p:style>
            <a:lnRef idx="1">
              <a:schemeClr val="accent1"/>
            </a:lnRef>
            <a:fillRef idx="2">
              <a:schemeClr val="accent1"/>
            </a:fillRef>
            <a:effectRef idx="1">
              <a:schemeClr val="accent1"/>
            </a:effectRef>
            <a:fontRef idx="minor">
              <a:schemeClr val="dk1"/>
            </a:fontRef>
          </p:style>
          <p:txBody>
            <a:bodyPr vert="horz" wrap="square" lIns="96048" tIns="96048" rIns="96048" bIns="96048" anchor="ctr" anchorCtr="1" compatLnSpc="1">
              <a:noAutofit/>
            </a:bodyPr>
            <a:lstStyle/>
            <a:p>
              <a:pPr marL="0" marR="0" lvl="0" indent="0" algn="ctr" defTabSz="755651"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b="1" dirty="0">
                  <a:latin typeface="Abadi" panose="020B0604020104020204" pitchFamily="34" charset="0"/>
                </a:rPr>
                <a:t>C</a:t>
              </a:r>
              <a:r>
                <a:rPr lang="en-GB" b="1" i="0" dirty="0">
                  <a:latin typeface="Abadi" panose="020B0604020104020204" pitchFamily="34" charset="0"/>
                </a:rPr>
                <a:t>reating exceptional experiences</a:t>
              </a:r>
              <a:endParaRPr lang="en-GB" b="1" i="0" u="none" strike="noStrike" kern="1200" baseline="0" dirty="0">
                <a:uFillTx/>
                <a:latin typeface="Abadi" panose="020B0604020104020204" pitchFamily="34" charset="0"/>
              </a:endParaRPr>
            </a:p>
          </p:txBody>
        </p:sp>
        <p:sp>
          <p:nvSpPr>
            <p:cNvPr id="6" name="Freeform: Shape 5">
              <a:extLst>
                <a:ext uri="{FF2B5EF4-FFF2-40B4-BE49-F238E27FC236}">
                  <a16:creationId xmlns:a16="http://schemas.microsoft.com/office/drawing/2014/main" id="{3117E50B-CE96-0429-0641-5AC611DF82DA}"/>
                </a:ext>
              </a:extLst>
            </p:cNvPr>
            <p:cNvSpPr/>
            <p:nvPr/>
          </p:nvSpPr>
          <p:spPr>
            <a:xfrm>
              <a:off x="5689982" y="2709577"/>
              <a:ext cx="3518784" cy="640738"/>
            </a:xfrm>
            <a:custGeom>
              <a:avLst/>
              <a:gdLst>
                <a:gd name="f0" fmla="val 10800000"/>
                <a:gd name="f1" fmla="val 5400000"/>
                <a:gd name="f2" fmla="val 180"/>
                <a:gd name="f3" fmla="val w"/>
                <a:gd name="f4" fmla="val h"/>
                <a:gd name="f5" fmla="val 0"/>
                <a:gd name="f6" fmla="val 3518782"/>
                <a:gd name="f7" fmla="val 640739"/>
                <a:gd name="f8" fmla="val 106792"/>
                <a:gd name="f9" fmla="val 47812"/>
                <a:gd name="f10" fmla="val 3411990"/>
                <a:gd name="f11" fmla="val 3470970"/>
                <a:gd name="f12" fmla="val 533947"/>
                <a:gd name="f13" fmla="val 592927"/>
                <a:gd name="f14" fmla="+- 0 0 -90"/>
                <a:gd name="f15" fmla="*/ f3 1 3518782"/>
                <a:gd name="f16" fmla="*/ f4 1 640739"/>
                <a:gd name="f17" fmla="val f5"/>
                <a:gd name="f18" fmla="val f6"/>
                <a:gd name="f19" fmla="val f7"/>
                <a:gd name="f20" fmla="*/ f14 f0 1"/>
                <a:gd name="f21" fmla="+- f19 0 f17"/>
                <a:gd name="f22" fmla="+- f18 0 f17"/>
                <a:gd name="f23" fmla="*/ f20 1 f2"/>
                <a:gd name="f24" fmla="*/ f22 1 3518782"/>
                <a:gd name="f25" fmla="*/ f21 1 640739"/>
                <a:gd name="f26" fmla="*/ 0 f22 1"/>
                <a:gd name="f27" fmla="*/ 106792 f21 1"/>
                <a:gd name="f28" fmla="*/ 106792 f22 1"/>
                <a:gd name="f29" fmla="*/ 0 f21 1"/>
                <a:gd name="f30" fmla="*/ 3411990 f22 1"/>
                <a:gd name="f31" fmla="*/ 3518782 f22 1"/>
                <a:gd name="f32" fmla="*/ 533947 f21 1"/>
                <a:gd name="f33" fmla="*/ 640739 f21 1"/>
                <a:gd name="f34" fmla="+- f23 0 f1"/>
                <a:gd name="f35" fmla="*/ f26 1 3518782"/>
                <a:gd name="f36" fmla="*/ f27 1 640739"/>
                <a:gd name="f37" fmla="*/ f28 1 3518782"/>
                <a:gd name="f38" fmla="*/ f29 1 640739"/>
                <a:gd name="f39" fmla="*/ f30 1 3518782"/>
                <a:gd name="f40" fmla="*/ f31 1 3518782"/>
                <a:gd name="f41" fmla="*/ f32 1 640739"/>
                <a:gd name="f42" fmla="*/ f33 1 640739"/>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3518782" h="640739">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chemeClr val="accent6">
                <a:lumMod val="60000"/>
                <a:lumOff val="40000"/>
              </a:schemeClr>
            </a:solidFill>
            <a:ln/>
          </p:spPr>
          <p:style>
            <a:lnRef idx="1">
              <a:schemeClr val="accent1"/>
            </a:lnRef>
            <a:fillRef idx="2">
              <a:schemeClr val="accent1"/>
            </a:fillRef>
            <a:effectRef idx="1">
              <a:schemeClr val="accent1"/>
            </a:effectRef>
            <a:fontRef idx="minor">
              <a:schemeClr val="dk1"/>
            </a:fontRef>
          </p:style>
          <p:txBody>
            <a:bodyPr vert="horz" wrap="square" lIns="96048" tIns="96048" rIns="96048" bIns="96048" anchor="ctr" anchorCtr="1" compatLnSpc="1">
              <a:noAutofit/>
            </a:bodyPr>
            <a:lstStyle/>
            <a:p>
              <a:pPr marL="0" marR="0" lvl="0" indent="0" algn="ctr" defTabSz="755651"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US" b="1" dirty="0">
                  <a:latin typeface="Abadi" panose="020B0604020104020204" pitchFamily="34" charset="0"/>
                </a:rPr>
                <a:t>E</a:t>
              </a:r>
              <a:r>
                <a:rPr lang="en-US" b="1" i="0" dirty="0">
                  <a:latin typeface="Abadi" panose="020B0604020104020204" pitchFamily="34" charset="0"/>
                </a:rPr>
                <a:t>mphasis on personalized and anticipatory service</a:t>
              </a:r>
              <a:endParaRPr lang="en-GB" b="1" i="0" u="none" strike="noStrike" kern="1200" baseline="0" dirty="0">
                <a:uFillTx/>
                <a:latin typeface="Abadi" panose="020B0604020104020204" pitchFamily="34" charset="0"/>
              </a:endParaRPr>
            </a:p>
          </p:txBody>
        </p:sp>
        <p:sp>
          <p:nvSpPr>
            <p:cNvPr id="7" name="Freeform: Shape 6">
              <a:extLst>
                <a:ext uri="{FF2B5EF4-FFF2-40B4-BE49-F238E27FC236}">
                  <a16:creationId xmlns:a16="http://schemas.microsoft.com/office/drawing/2014/main" id="{7FB27ED5-8B21-FD13-F39B-352EE7EE5C9B}"/>
                </a:ext>
              </a:extLst>
            </p:cNvPr>
            <p:cNvSpPr/>
            <p:nvPr/>
          </p:nvSpPr>
          <p:spPr>
            <a:xfrm>
              <a:off x="5689982" y="3430408"/>
              <a:ext cx="3518784" cy="640738"/>
            </a:xfrm>
            <a:custGeom>
              <a:avLst/>
              <a:gdLst>
                <a:gd name="f0" fmla="val 10800000"/>
                <a:gd name="f1" fmla="val 5400000"/>
                <a:gd name="f2" fmla="val 180"/>
                <a:gd name="f3" fmla="val w"/>
                <a:gd name="f4" fmla="val h"/>
                <a:gd name="f5" fmla="val 0"/>
                <a:gd name="f6" fmla="val 3518782"/>
                <a:gd name="f7" fmla="val 640739"/>
                <a:gd name="f8" fmla="val 106792"/>
                <a:gd name="f9" fmla="val 47812"/>
                <a:gd name="f10" fmla="val 3411990"/>
                <a:gd name="f11" fmla="val 3470970"/>
                <a:gd name="f12" fmla="val 533947"/>
                <a:gd name="f13" fmla="val 592927"/>
                <a:gd name="f14" fmla="+- 0 0 -90"/>
                <a:gd name="f15" fmla="*/ f3 1 3518782"/>
                <a:gd name="f16" fmla="*/ f4 1 640739"/>
                <a:gd name="f17" fmla="val f5"/>
                <a:gd name="f18" fmla="val f6"/>
                <a:gd name="f19" fmla="val f7"/>
                <a:gd name="f20" fmla="*/ f14 f0 1"/>
                <a:gd name="f21" fmla="+- f19 0 f17"/>
                <a:gd name="f22" fmla="+- f18 0 f17"/>
                <a:gd name="f23" fmla="*/ f20 1 f2"/>
                <a:gd name="f24" fmla="*/ f22 1 3518782"/>
                <a:gd name="f25" fmla="*/ f21 1 640739"/>
                <a:gd name="f26" fmla="*/ 0 f22 1"/>
                <a:gd name="f27" fmla="*/ 106792 f21 1"/>
                <a:gd name="f28" fmla="*/ 106792 f22 1"/>
                <a:gd name="f29" fmla="*/ 0 f21 1"/>
                <a:gd name="f30" fmla="*/ 3411990 f22 1"/>
                <a:gd name="f31" fmla="*/ 3518782 f22 1"/>
                <a:gd name="f32" fmla="*/ 533947 f21 1"/>
                <a:gd name="f33" fmla="*/ 640739 f21 1"/>
                <a:gd name="f34" fmla="+- f23 0 f1"/>
                <a:gd name="f35" fmla="*/ f26 1 3518782"/>
                <a:gd name="f36" fmla="*/ f27 1 640739"/>
                <a:gd name="f37" fmla="*/ f28 1 3518782"/>
                <a:gd name="f38" fmla="*/ f29 1 640739"/>
                <a:gd name="f39" fmla="*/ f30 1 3518782"/>
                <a:gd name="f40" fmla="*/ f31 1 3518782"/>
                <a:gd name="f41" fmla="*/ f32 1 640739"/>
                <a:gd name="f42" fmla="*/ f33 1 640739"/>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3518782" h="640739">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chemeClr val="accent6">
                <a:lumMod val="60000"/>
                <a:lumOff val="40000"/>
              </a:schemeClr>
            </a:solidFill>
            <a:ln/>
          </p:spPr>
          <p:style>
            <a:lnRef idx="1">
              <a:schemeClr val="accent1"/>
            </a:lnRef>
            <a:fillRef idx="2">
              <a:schemeClr val="accent1"/>
            </a:fillRef>
            <a:effectRef idx="1">
              <a:schemeClr val="accent1"/>
            </a:effectRef>
            <a:fontRef idx="minor">
              <a:schemeClr val="dk1"/>
            </a:fontRef>
          </p:style>
          <p:txBody>
            <a:bodyPr vert="horz" wrap="square" lIns="96048" tIns="96048" rIns="96048" bIns="96048" anchor="ctr" anchorCtr="1" compatLnSpc="1">
              <a:noAutofit/>
            </a:bodyPr>
            <a:lstStyle/>
            <a:p>
              <a:pPr marL="0" marR="0" lvl="0" indent="0" algn="ctr" defTabSz="755651"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US" b="1" dirty="0">
                  <a:latin typeface="Abadi" panose="020B0604020104020204" pitchFamily="34" charset="0"/>
                </a:rPr>
                <a:t>G</a:t>
              </a:r>
              <a:r>
                <a:rPr lang="en-US" b="1" i="0" dirty="0">
                  <a:latin typeface="Abadi" panose="020B0604020104020204" pitchFamily="34" charset="0"/>
                </a:rPr>
                <a:t>uest satisfaction, loyalty</a:t>
              </a:r>
              <a:endParaRPr lang="en-GB" b="1" i="0" u="none" strike="noStrike" kern="1200" baseline="0" dirty="0">
                <a:uFillTx/>
                <a:latin typeface="Abadi" panose="020B0604020104020204" pitchFamily="34" charset="0"/>
              </a:endParaRPr>
            </a:p>
          </p:txBody>
        </p:sp>
        <p:sp>
          <p:nvSpPr>
            <p:cNvPr id="8" name="Freeform: Shape 7">
              <a:extLst>
                <a:ext uri="{FF2B5EF4-FFF2-40B4-BE49-F238E27FC236}">
                  <a16:creationId xmlns:a16="http://schemas.microsoft.com/office/drawing/2014/main" id="{C6D9D802-4442-EEF6-AE4D-46E7D8C68427}"/>
                </a:ext>
              </a:extLst>
            </p:cNvPr>
            <p:cNvSpPr/>
            <p:nvPr/>
          </p:nvSpPr>
          <p:spPr>
            <a:xfrm>
              <a:off x="5689982" y="4151238"/>
              <a:ext cx="3518784" cy="640738"/>
            </a:xfrm>
            <a:custGeom>
              <a:avLst/>
              <a:gdLst>
                <a:gd name="f0" fmla="val 10800000"/>
                <a:gd name="f1" fmla="val 5400000"/>
                <a:gd name="f2" fmla="val 180"/>
                <a:gd name="f3" fmla="val w"/>
                <a:gd name="f4" fmla="val h"/>
                <a:gd name="f5" fmla="val 0"/>
                <a:gd name="f6" fmla="val 3518782"/>
                <a:gd name="f7" fmla="val 640739"/>
                <a:gd name="f8" fmla="val 106792"/>
                <a:gd name="f9" fmla="val 47812"/>
                <a:gd name="f10" fmla="val 3411990"/>
                <a:gd name="f11" fmla="val 3470970"/>
                <a:gd name="f12" fmla="val 533947"/>
                <a:gd name="f13" fmla="val 592927"/>
                <a:gd name="f14" fmla="+- 0 0 -90"/>
                <a:gd name="f15" fmla="*/ f3 1 3518782"/>
                <a:gd name="f16" fmla="*/ f4 1 640739"/>
                <a:gd name="f17" fmla="val f5"/>
                <a:gd name="f18" fmla="val f6"/>
                <a:gd name="f19" fmla="val f7"/>
                <a:gd name="f20" fmla="*/ f14 f0 1"/>
                <a:gd name="f21" fmla="+- f19 0 f17"/>
                <a:gd name="f22" fmla="+- f18 0 f17"/>
                <a:gd name="f23" fmla="*/ f20 1 f2"/>
                <a:gd name="f24" fmla="*/ f22 1 3518782"/>
                <a:gd name="f25" fmla="*/ f21 1 640739"/>
                <a:gd name="f26" fmla="*/ 0 f22 1"/>
                <a:gd name="f27" fmla="*/ 106792 f21 1"/>
                <a:gd name="f28" fmla="*/ 106792 f22 1"/>
                <a:gd name="f29" fmla="*/ 0 f21 1"/>
                <a:gd name="f30" fmla="*/ 3411990 f22 1"/>
                <a:gd name="f31" fmla="*/ 3518782 f22 1"/>
                <a:gd name="f32" fmla="*/ 533947 f21 1"/>
                <a:gd name="f33" fmla="*/ 640739 f21 1"/>
                <a:gd name="f34" fmla="+- f23 0 f1"/>
                <a:gd name="f35" fmla="*/ f26 1 3518782"/>
                <a:gd name="f36" fmla="*/ f27 1 640739"/>
                <a:gd name="f37" fmla="*/ f28 1 3518782"/>
                <a:gd name="f38" fmla="*/ f29 1 640739"/>
                <a:gd name="f39" fmla="*/ f30 1 3518782"/>
                <a:gd name="f40" fmla="*/ f31 1 3518782"/>
                <a:gd name="f41" fmla="*/ f32 1 640739"/>
                <a:gd name="f42" fmla="*/ f33 1 640739"/>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3518782" h="640739">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chemeClr val="accent6">
                <a:lumMod val="60000"/>
                <a:lumOff val="40000"/>
              </a:schemeClr>
            </a:solidFill>
            <a:ln/>
          </p:spPr>
          <p:style>
            <a:lnRef idx="1">
              <a:schemeClr val="accent1"/>
            </a:lnRef>
            <a:fillRef idx="2">
              <a:schemeClr val="accent1"/>
            </a:fillRef>
            <a:effectRef idx="1">
              <a:schemeClr val="accent1"/>
            </a:effectRef>
            <a:fontRef idx="minor">
              <a:schemeClr val="dk1"/>
            </a:fontRef>
          </p:style>
          <p:txBody>
            <a:bodyPr vert="horz" wrap="square" lIns="96048" tIns="96048" rIns="96048" bIns="96048" anchor="ctr" anchorCtr="1" compatLnSpc="1">
              <a:noAutofit/>
            </a:bodyPr>
            <a:lstStyle/>
            <a:p>
              <a:pPr marL="0" marR="0" lvl="0" indent="0" algn="ctr" defTabSz="755651"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b="1" dirty="0">
                  <a:latin typeface="Abadi" panose="020B0604020104020204" pitchFamily="34" charset="0"/>
                </a:rPr>
                <a:t>C</a:t>
              </a:r>
              <a:r>
                <a:rPr lang="en-GB" b="1" i="0" dirty="0">
                  <a:latin typeface="Abadi" panose="020B0604020104020204" pitchFamily="34" charset="0"/>
                </a:rPr>
                <a:t>ontributes to its reputation</a:t>
              </a:r>
              <a:endParaRPr lang="en-GB" b="1" i="0" u="none" strike="noStrike" kern="1200" baseline="0" dirty="0">
                <a:uFillTx/>
                <a:latin typeface="Abadi" panose="020B0604020104020204" pitchFamily="34" charset="0"/>
              </a:endParaRPr>
            </a:p>
          </p:txBody>
        </p:sp>
        <p:sp>
          <p:nvSpPr>
            <p:cNvPr id="9" name="Freeform: Shape 8">
              <a:extLst>
                <a:ext uri="{FF2B5EF4-FFF2-40B4-BE49-F238E27FC236}">
                  <a16:creationId xmlns:a16="http://schemas.microsoft.com/office/drawing/2014/main" id="{E5811556-826F-E187-6CF0-5EECCA62551E}"/>
                </a:ext>
              </a:extLst>
            </p:cNvPr>
            <p:cNvSpPr/>
            <p:nvPr/>
          </p:nvSpPr>
          <p:spPr>
            <a:xfrm>
              <a:off x="5689982" y="4872078"/>
              <a:ext cx="3518784" cy="640738"/>
            </a:xfrm>
            <a:custGeom>
              <a:avLst/>
              <a:gdLst>
                <a:gd name="f0" fmla="val 10800000"/>
                <a:gd name="f1" fmla="val 5400000"/>
                <a:gd name="f2" fmla="val 180"/>
                <a:gd name="f3" fmla="val w"/>
                <a:gd name="f4" fmla="val h"/>
                <a:gd name="f5" fmla="val 0"/>
                <a:gd name="f6" fmla="val 3518782"/>
                <a:gd name="f7" fmla="val 640739"/>
                <a:gd name="f8" fmla="val 106792"/>
                <a:gd name="f9" fmla="val 47812"/>
                <a:gd name="f10" fmla="val 3411990"/>
                <a:gd name="f11" fmla="val 3470970"/>
                <a:gd name="f12" fmla="val 533947"/>
                <a:gd name="f13" fmla="val 592927"/>
                <a:gd name="f14" fmla="+- 0 0 -90"/>
                <a:gd name="f15" fmla="*/ f3 1 3518782"/>
                <a:gd name="f16" fmla="*/ f4 1 640739"/>
                <a:gd name="f17" fmla="val f5"/>
                <a:gd name="f18" fmla="val f6"/>
                <a:gd name="f19" fmla="val f7"/>
                <a:gd name="f20" fmla="*/ f14 f0 1"/>
                <a:gd name="f21" fmla="+- f19 0 f17"/>
                <a:gd name="f22" fmla="+- f18 0 f17"/>
                <a:gd name="f23" fmla="*/ f20 1 f2"/>
                <a:gd name="f24" fmla="*/ f22 1 3518782"/>
                <a:gd name="f25" fmla="*/ f21 1 640739"/>
                <a:gd name="f26" fmla="*/ 0 f22 1"/>
                <a:gd name="f27" fmla="*/ 106792 f21 1"/>
                <a:gd name="f28" fmla="*/ 106792 f22 1"/>
                <a:gd name="f29" fmla="*/ 0 f21 1"/>
                <a:gd name="f30" fmla="*/ 3411990 f22 1"/>
                <a:gd name="f31" fmla="*/ 3518782 f22 1"/>
                <a:gd name="f32" fmla="*/ 533947 f21 1"/>
                <a:gd name="f33" fmla="*/ 640739 f21 1"/>
                <a:gd name="f34" fmla="+- f23 0 f1"/>
                <a:gd name="f35" fmla="*/ f26 1 3518782"/>
                <a:gd name="f36" fmla="*/ f27 1 640739"/>
                <a:gd name="f37" fmla="*/ f28 1 3518782"/>
                <a:gd name="f38" fmla="*/ f29 1 640739"/>
                <a:gd name="f39" fmla="*/ f30 1 3518782"/>
                <a:gd name="f40" fmla="*/ f31 1 3518782"/>
                <a:gd name="f41" fmla="*/ f32 1 640739"/>
                <a:gd name="f42" fmla="*/ f33 1 640739"/>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3518782" h="640739">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chemeClr val="accent6">
                <a:lumMod val="60000"/>
                <a:lumOff val="40000"/>
              </a:schemeClr>
            </a:solidFill>
            <a:ln/>
          </p:spPr>
          <p:style>
            <a:lnRef idx="1">
              <a:schemeClr val="accent1"/>
            </a:lnRef>
            <a:fillRef idx="2">
              <a:schemeClr val="accent1"/>
            </a:fillRef>
            <a:effectRef idx="1">
              <a:schemeClr val="accent1"/>
            </a:effectRef>
            <a:fontRef idx="minor">
              <a:schemeClr val="dk1"/>
            </a:fontRef>
          </p:style>
          <p:txBody>
            <a:bodyPr vert="horz" wrap="square" lIns="96048" tIns="96048" rIns="96048" bIns="96048" anchor="ctr" anchorCtr="1" compatLnSpc="1">
              <a:noAutofit/>
            </a:bodyPr>
            <a:lstStyle/>
            <a:p>
              <a:pPr marL="0" marR="0" lvl="0" indent="0" algn="ctr" defTabSz="755651"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b="1" dirty="0">
                  <a:latin typeface="Abadi" panose="020B0604020104020204" pitchFamily="34" charset="0"/>
                </a:rPr>
                <a:t>C</a:t>
              </a:r>
              <a:r>
                <a:rPr lang="en-GB" b="1" i="0" dirty="0">
                  <a:latin typeface="Abadi" panose="020B0604020104020204" pitchFamily="34" charset="0"/>
                </a:rPr>
                <a:t>reate a positive impression</a:t>
              </a:r>
              <a:endParaRPr lang="en-US" b="1" i="0" u="none" strike="noStrike" kern="1200" baseline="0" dirty="0">
                <a:uFillTx/>
                <a:latin typeface="Abadi" panose="020B0604020104020204" pitchFamily="34" charset="0"/>
              </a:endParaRPr>
            </a:p>
          </p:txBody>
        </p:sp>
        <p:sp>
          <p:nvSpPr>
            <p:cNvPr id="10" name="Freeform: Shape 9">
              <a:extLst>
                <a:ext uri="{FF2B5EF4-FFF2-40B4-BE49-F238E27FC236}">
                  <a16:creationId xmlns:a16="http://schemas.microsoft.com/office/drawing/2014/main" id="{B3B5CCA0-B0E9-2514-8E68-6761ABBDF161}"/>
                </a:ext>
              </a:extLst>
            </p:cNvPr>
            <p:cNvSpPr/>
            <p:nvPr/>
          </p:nvSpPr>
          <p:spPr>
            <a:xfrm>
              <a:off x="5689982" y="5592909"/>
              <a:ext cx="3518784" cy="640738"/>
            </a:xfrm>
            <a:custGeom>
              <a:avLst/>
              <a:gdLst>
                <a:gd name="f0" fmla="val 10800000"/>
                <a:gd name="f1" fmla="val 5400000"/>
                <a:gd name="f2" fmla="val 180"/>
                <a:gd name="f3" fmla="val w"/>
                <a:gd name="f4" fmla="val h"/>
                <a:gd name="f5" fmla="val 0"/>
                <a:gd name="f6" fmla="val 3518782"/>
                <a:gd name="f7" fmla="val 640739"/>
                <a:gd name="f8" fmla="val 106792"/>
                <a:gd name="f9" fmla="val 47812"/>
                <a:gd name="f10" fmla="val 3411990"/>
                <a:gd name="f11" fmla="val 3470970"/>
                <a:gd name="f12" fmla="val 533947"/>
                <a:gd name="f13" fmla="val 592927"/>
                <a:gd name="f14" fmla="+- 0 0 -90"/>
                <a:gd name="f15" fmla="*/ f3 1 3518782"/>
                <a:gd name="f16" fmla="*/ f4 1 640739"/>
                <a:gd name="f17" fmla="val f5"/>
                <a:gd name="f18" fmla="val f6"/>
                <a:gd name="f19" fmla="val f7"/>
                <a:gd name="f20" fmla="*/ f14 f0 1"/>
                <a:gd name="f21" fmla="+- f19 0 f17"/>
                <a:gd name="f22" fmla="+- f18 0 f17"/>
                <a:gd name="f23" fmla="*/ f20 1 f2"/>
                <a:gd name="f24" fmla="*/ f22 1 3518782"/>
                <a:gd name="f25" fmla="*/ f21 1 640739"/>
                <a:gd name="f26" fmla="*/ 0 f22 1"/>
                <a:gd name="f27" fmla="*/ 106792 f21 1"/>
                <a:gd name="f28" fmla="*/ 106792 f22 1"/>
                <a:gd name="f29" fmla="*/ 0 f21 1"/>
                <a:gd name="f30" fmla="*/ 3411990 f22 1"/>
                <a:gd name="f31" fmla="*/ 3518782 f22 1"/>
                <a:gd name="f32" fmla="*/ 533947 f21 1"/>
                <a:gd name="f33" fmla="*/ 640739 f21 1"/>
                <a:gd name="f34" fmla="+- f23 0 f1"/>
                <a:gd name="f35" fmla="*/ f26 1 3518782"/>
                <a:gd name="f36" fmla="*/ f27 1 640739"/>
                <a:gd name="f37" fmla="*/ f28 1 3518782"/>
                <a:gd name="f38" fmla="*/ f29 1 640739"/>
                <a:gd name="f39" fmla="*/ f30 1 3518782"/>
                <a:gd name="f40" fmla="*/ f31 1 3518782"/>
                <a:gd name="f41" fmla="*/ f32 1 640739"/>
                <a:gd name="f42" fmla="*/ f33 1 640739"/>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3518782" h="640739">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chemeClr val="accent6">
                <a:lumMod val="60000"/>
                <a:lumOff val="40000"/>
              </a:schemeClr>
            </a:solidFill>
            <a:ln/>
          </p:spPr>
          <p:style>
            <a:lnRef idx="1">
              <a:schemeClr val="accent1"/>
            </a:lnRef>
            <a:fillRef idx="2">
              <a:schemeClr val="accent1"/>
            </a:fillRef>
            <a:effectRef idx="1">
              <a:schemeClr val="accent1"/>
            </a:effectRef>
            <a:fontRef idx="minor">
              <a:schemeClr val="dk1"/>
            </a:fontRef>
          </p:style>
          <p:txBody>
            <a:bodyPr vert="horz" wrap="square" lIns="96048" tIns="96048" rIns="96048" bIns="96048" anchor="ctr" anchorCtr="1" compatLnSpc="1">
              <a:noAutofit/>
            </a:bodyPr>
            <a:lstStyle/>
            <a:p>
              <a:pPr marL="0" marR="0" lvl="0" indent="0" algn="ctr" defTabSz="755651"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US" b="1" dirty="0">
                  <a:latin typeface="Abadi" panose="020B0604020104020204" pitchFamily="34" charset="0"/>
                </a:rPr>
                <a:t>P</a:t>
              </a:r>
              <a:r>
                <a:rPr lang="en-US" b="1" i="0" dirty="0">
                  <a:latin typeface="Abadi" panose="020B0604020104020204" pitchFamily="34" charset="0"/>
                </a:rPr>
                <a:t>ositioning as a leader in luxury hospitality</a:t>
              </a:r>
              <a:endParaRPr lang="en-US" b="1" i="0" u="none" strike="noStrike" kern="1200" baseline="0" dirty="0">
                <a:uFillTx/>
                <a:latin typeface="Abadi" panose="020B0604020104020204" pitchFamily="34" charset="0"/>
              </a:endParaRPr>
            </a:p>
          </p:txBody>
        </p:sp>
      </p:grpSp>
      <p:sp>
        <p:nvSpPr>
          <p:cNvPr id="11" name="Rectangle 10">
            <a:extLst>
              <a:ext uri="{FF2B5EF4-FFF2-40B4-BE49-F238E27FC236}">
                <a16:creationId xmlns:a16="http://schemas.microsoft.com/office/drawing/2014/main" id="{5D641758-C910-D1BC-C1C5-2D4FB1249E11}"/>
              </a:ext>
            </a:extLst>
          </p:cNvPr>
          <p:cNvSpPr/>
          <p:nvPr/>
        </p:nvSpPr>
        <p:spPr>
          <a:xfrm>
            <a:off x="10249776" y="6440349"/>
            <a:ext cx="1942224" cy="41765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i="0" dirty="0">
                <a:solidFill>
                  <a:schemeClr val="tx1"/>
                </a:solidFill>
                <a:effectLst/>
                <a:latin typeface="Abadi" panose="020B0604020104020204" pitchFamily="34" charset="0"/>
              </a:rPr>
              <a:t>(</a:t>
            </a:r>
            <a:r>
              <a:rPr lang="en-US" sz="2000" b="1" i="0" dirty="0" err="1">
                <a:solidFill>
                  <a:schemeClr val="tx1"/>
                </a:solidFill>
                <a:effectLst/>
                <a:latin typeface="Abadi" panose="020B0604020104020204" pitchFamily="34" charset="0"/>
              </a:rPr>
              <a:t>Tesone</a:t>
            </a:r>
            <a:r>
              <a:rPr lang="en-US" sz="2000" b="1" i="0" dirty="0">
                <a:solidFill>
                  <a:schemeClr val="tx1"/>
                </a:solidFill>
                <a:effectLst/>
                <a:latin typeface="Abadi" panose="020B0604020104020204" pitchFamily="34" charset="0"/>
              </a:rPr>
              <a:t>, 2012)</a:t>
            </a:r>
            <a:endParaRPr lang="en-GB" sz="2000" b="1" dirty="0">
              <a:solidFill>
                <a:schemeClr val="tx1"/>
              </a:solidFill>
              <a:latin typeface="Abadi" panose="020B0604020104020204"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95963A-5D4C-3114-CCFC-31066066DB63}"/>
              </a:ext>
            </a:extLst>
          </p:cNvPr>
          <p:cNvSpPr txBox="1">
            <a:spLocks noGrp="1"/>
          </p:cNvSpPr>
          <p:nvPr>
            <p:ph type="title"/>
          </p:nvPr>
        </p:nvSpPr>
        <p:spPr>
          <a:xfrm>
            <a:off x="1137033" y="670559"/>
            <a:ext cx="4683321" cy="2148841"/>
          </a:xfrm>
        </p:spPr>
        <p:txBody>
          <a:bodyPr vert="horz" lIns="91440" tIns="45720" rIns="91440" bIns="45720" rtlCol="0" anchor="t">
            <a:normAutofit/>
          </a:bodyPr>
          <a:lstStyle/>
          <a:p>
            <a:pPr lvl="0"/>
            <a:r>
              <a:rPr lang="en-US" b="1" dirty="0">
                <a:latin typeface="Abadi" panose="020B0604020104020204" pitchFamily="34" charset="0"/>
              </a:rPr>
              <a:t>Conclusion</a:t>
            </a:r>
          </a:p>
        </p:txBody>
      </p:sp>
      <p:pic>
        <p:nvPicPr>
          <p:cNvPr id="3" name="Picture 2">
            <a:extLst>
              <a:ext uri="{FF2B5EF4-FFF2-40B4-BE49-F238E27FC236}">
                <a16:creationId xmlns:a16="http://schemas.microsoft.com/office/drawing/2014/main" id="{7EDFC715-7F5D-8D7B-8CAB-8D4A4F1B710C}"/>
              </a:ext>
            </a:extLst>
          </p:cNvPr>
          <p:cNvPicPr>
            <a:picLocks noChangeAspect="1"/>
          </p:cNvPicPr>
          <p:nvPr/>
        </p:nvPicPr>
        <p:blipFill rotWithShape="1">
          <a:blip r:embed="rId3"/>
          <a:srcRect l="1740" r="2035" b="-2"/>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5" name="TextBox 4">
            <a:extLst>
              <a:ext uri="{FF2B5EF4-FFF2-40B4-BE49-F238E27FC236}">
                <a16:creationId xmlns:a16="http://schemas.microsoft.com/office/drawing/2014/main" id="{19FAA56E-305C-DCE5-644A-ADB98E50A687}"/>
              </a:ext>
            </a:extLst>
          </p:cNvPr>
          <p:cNvSpPr txBox="1"/>
          <p:nvPr/>
        </p:nvSpPr>
        <p:spPr>
          <a:xfrm>
            <a:off x="6797004" y="670559"/>
            <a:ext cx="4555782" cy="5445076"/>
          </a:xfrm>
          <a:prstGeom prst="rect">
            <a:avLst/>
          </a:prstGeom>
        </p:spPr>
        <p:txBody>
          <a:bodyPr vert="horz" lIns="91440" tIns="45720" rIns="91440" bIns="45720" rtlCol="0" anchor="t">
            <a:normAutofit/>
          </a:bodyPr>
          <a:lstStyle/>
          <a:p>
            <a:pPr indent="-228600" algn="just" defTabSz="914400">
              <a:lnSpc>
                <a:spcPct val="90000"/>
              </a:lnSpc>
              <a:spcAft>
                <a:spcPts val="600"/>
              </a:spcAft>
              <a:buFont typeface="Arial" panose="020B0604020202020204" pitchFamily="34" charset="0"/>
              <a:buChar char="•"/>
            </a:pPr>
            <a:r>
              <a:rPr lang="en-US" sz="2400" dirty="0">
                <a:latin typeface="Abadi" panose="020B0604020104020204" pitchFamily="34" charset="0"/>
              </a:rPr>
              <a:t> St. Regis is the gold standard in five-star hospitality because to its trademark rituals, </a:t>
            </a:r>
            <a:r>
              <a:rPr lang="en-US" sz="2400" dirty="0" err="1">
                <a:latin typeface="Abadi" panose="020B0604020104020204" pitchFamily="34" charset="0"/>
              </a:rPr>
              <a:t>personalised</a:t>
            </a:r>
            <a:r>
              <a:rPr lang="en-US" sz="2400" dirty="0">
                <a:latin typeface="Abadi" panose="020B0604020104020204" pitchFamily="34" charset="0"/>
              </a:rPr>
              <a:t> experiences, and opulent homes. Every stay at the St. Regis is remarkable because of the brand's dedication to going above and beyond for guests and providing them with unique and memorable experiences. Whether visiting on vacation or for business, guests of the St. Regis are always treated like members of the royal family.</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DE2F1A-8680-4F5A-3D21-43763B67E159}"/>
              </a:ext>
            </a:extLst>
          </p:cNvPr>
          <p:cNvSpPr txBox="1">
            <a:spLocks noGrp="1"/>
          </p:cNvSpPr>
          <p:nvPr>
            <p:ph type="title"/>
          </p:nvPr>
        </p:nvSpPr>
        <p:spPr>
          <a:xfrm>
            <a:off x="794822" y="110834"/>
            <a:ext cx="10353760" cy="1257300"/>
          </a:xfrm>
        </p:spPr>
        <p:txBody>
          <a:bodyPr/>
          <a:lstStyle/>
          <a:p>
            <a:pPr lvl="0"/>
            <a:r>
              <a:rPr lang="en-GB" b="1" dirty="0">
                <a:latin typeface="Abadi" panose="020B0604020104020204" pitchFamily="34" charset="0"/>
              </a:rPr>
              <a:t>References</a:t>
            </a:r>
          </a:p>
        </p:txBody>
      </p:sp>
      <p:sp>
        <p:nvSpPr>
          <p:cNvPr id="4" name="Rectangle 3">
            <a:extLst>
              <a:ext uri="{FF2B5EF4-FFF2-40B4-BE49-F238E27FC236}">
                <a16:creationId xmlns:a16="http://schemas.microsoft.com/office/drawing/2014/main" id="{8AF6FE35-46E4-25DA-7BDD-C101B4B02E4B}"/>
              </a:ext>
            </a:extLst>
          </p:cNvPr>
          <p:cNvSpPr/>
          <p:nvPr/>
        </p:nvSpPr>
        <p:spPr>
          <a:xfrm>
            <a:off x="1059763" y="1350601"/>
            <a:ext cx="10072468" cy="5146812"/>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marL="285750" indent="-285750" algn="just">
              <a:buFont typeface="Arial" panose="020B0604020202020204" pitchFamily="34" charset="0"/>
              <a:buChar char="•"/>
            </a:pPr>
            <a:r>
              <a:rPr lang="en-GB" sz="2000" b="0" i="0" dirty="0" err="1">
                <a:solidFill>
                  <a:schemeClr val="tx1"/>
                </a:solidFill>
                <a:effectLst/>
                <a:latin typeface="Abadi" panose="020B0604020104020204" pitchFamily="34" charset="0"/>
              </a:rPr>
              <a:t>Dirgayusa</a:t>
            </a:r>
            <a:r>
              <a:rPr lang="en-GB" sz="2000" b="0" i="0" dirty="0">
                <a:solidFill>
                  <a:schemeClr val="tx1"/>
                </a:solidFill>
                <a:effectLst/>
                <a:latin typeface="Abadi" panose="020B0604020104020204" pitchFamily="34" charset="0"/>
              </a:rPr>
              <a:t>, I., </a:t>
            </a:r>
            <a:r>
              <a:rPr lang="en-GB" sz="2000" b="0" i="0" dirty="0" err="1">
                <a:solidFill>
                  <a:schemeClr val="tx1"/>
                </a:solidFill>
                <a:effectLst/>
                <a:latin typeface="Abadi" panose="020B0604020104020204" pitchFamily="34" charset="0"/>
              </a:rPr>
              <a:t>Triyuni</a:t>
            </a:r>
            <a:r>
              <a:rPr lang="en-GB" sz="2000" b="0" i="0" dirty="0">
                <a:solidFill>
                  <a:schemeClr val="tx1"/>
                </a:solidFill>
                <a:effectLst/>
                <a:latin typeface="Abadi" panose="020B0604020104020204" pitchFamily="34" charset="0"/>
              </a:rPr>
              <a:t>, N.N. and Nadra, N.M., 2022. Implementation of Eco-Green in Butler Department, The St. Regis Bali Resort. </a:t>
            </a:r>
            <a:r>
              <a:rPr lang="en-GB" sz="2000" b="0" i="1" dirty="0" err="1">
                <a:solidFill>
                  <a:schemeClr val="tx1"/>
                </a:solidFill>
                <a:effectLst/>
                <a:latin typeface="Abadi" panose="020B0604020104020204" pitchFamily="34" charset="0"/>
              </a:rPr>
              <a:t>Repositori</a:t>
            </a:r>
            <a:r>
              <a:rPr lang="en-GB" sz="2000" b="0" i="1" dirty="0">
                <a:solidFill>
                  <a:schemeClr val="tx1"/>
                </a:solidFill>
                <a:effectLst/>
                <a:latin typeface="Abadi" panose="020B0604020104020204" pitchFamily="34" charset="0"/>
              </a:rPr>
              <a:t> </a:t>
            </a:r>
            <a:r>
              <a:rPr lang="en-GB" sz="2000" b="0" i="1" dirty="0" err="1">
                <a:solidFill>
                  <a:schemeClr val="tx1"/>
                </a:solidFill>
                <a:effectLst/>
                <a:latin typeface="Abadi" panose="020B0604020104020204" pitchFamily="34" charset="0"/>
              </a:rPr>
              <a:t>Politeknik</a:t>
            </a:r>
            <a:r>
              <a:rPr lang="en-GB" sz="2000" b="0" i="1" dirty="0">
                <a:solidFill>
                  <a:schemeClr val="tx1"/>
                </a:solidFill>
                <a:effectLst/>
                <a:latin typeface="Abadi" panose="020B0604020104020204" pitchFamily="34" charset="0"/>
              </a:rPr>
              <a:t> Negeri Bali</a:t>
            </a:r>
            <a:r>
              <a:rPr lang="en-GB" sz="2000" b="0" i="0" dirty="0">
                <a:solidFill>
                  <a:schemeClr val="tx1"/>
                </a:solidFill>
                <a:effectLst/>
                <a:latin typeface="Abadi" panose="020B0604020104020204" pitchFamily="34" charset="0"/>
              </a:rPr>
              <a:t>.</a:t>
            </a:r>
          </a:p>
          <a:p>
            <a:pPr marL="285750" indent="-285750" algn="just">
              <a:buFont typeface="Arial" panose="020B0604020202020204" pitchFamily="34" charset="0"/>
              <a:buChar char="•"/>
            </a:pPr>
            <a:r>
              <a:rPr lang="en-US" sz="2000" b="0" i="0" dirty="0" err="1">
                <a:solidFill>
                  <a:schemeClr val="tx1"/>
                </a:solidFill>
                <a:effectLst/>
                <a:latin typeface="Abadi" panose="020B0604020104020204" pitchFamily="34" charset="0"/>
              </a:rPr>
              <a:t>Mazen</a:t>
            </a:r>
            <a:r>
              <a:rPr lang="en-US" sz="2000" b="0" i="0" dirty="0">
                <a:solidFill>
                  <a:schemeClr val="tx1"/>
                </a:solidFill>
                <a:effectLst/>
                <a:latin typeface="Abadi" panose="020B0604020104020204" pitchFamily="34" charset="0"/>
              </a:rPr>
              <a:t> </a:t>
            </a:r>
            <a:r>
              <a:rPr lang="en-US" sz="2000" b="0" i="0" dirty="0" err="1">
                <a:solidFill>
                  <a:schemeClr val="tx1"/>
                </a:solidFill>
                <a:effectLst/>
                <a:latin typeface="Abadi" panose="020B0604020104020204" pitchFamily="34" charset="0"/>
              </a:rPr>
              <a:t>Alomari</a:t>
            </a:r>
            <a:r>
              <a:rPr lang="en-US" sz="2000" b="0" i="0" dirty="0">
                <a:solidFill>
                  <a:schemeClr val="tx1"/>
                </a:solidFill>
                <a:effectLst/>
                <a:latin typeface="Abadi" panose="020B0604020104020204" pitchFamily="34" charset="0"/>
              </a:rPr>
              <a:t>, A.F.A.Z., 2017. The role of internal customer in improving the quality of hotel services in Jordan: A case study of the Marriott International Hotel in Amman. </a:t>
            </a:r>
            <a:r>
              <a:rPr lang="en-US" sz="2000" b="0" i="1" dirty="0">
                <a:solidFill>
                  <a:schemeClr val="tx1"/>
                </a:solidFill>
                <a:effectLst/>
                <a:latin typeface="Abadi" panose="020B0604020104020204" pitchFamily="34" charset="0"/>
              </a:rPr>
              <a:t>International Journal of Marketing Studies</a:t>
            </a:r>
            <a:r>
              <a:rPr lang="en-US" sz="2000" b="0" i="0" dirty="0">
                <a:solidFill>
                  <a:schemeClr val="tx1"/>
                </a:solidFill>
                <a:effectLst/>
                <a:latin typeface="Abadi" panose="020B0604020104020204" pitchFamily="34" charset="0"/>
              </a:rPr>
              <a:t>, </a:t>
            </a:r>
            <a:r>
              <a:rPr lang="en-US" sz="2000" b="0" i="1" dirty="0">
                <a:solidFill>
                  <a:schemeClr val="tx1"/>
                </a:solidFill>
                <a:effectLst/>
                <a:latin typeface="Abadi" panose="020B0604020104020204" pitchFamily="34" charset="0"/>
              </a:rPr>
              <a:t>9</a:t>
            </a:r>
            <a:r>
              <a:rPr lang="en-US" sz="2000" b="0" i="0" dirty="0">
                <a:solidFill>
                  <a:schemeClr val="tx1"/>
                </a:solidFill>
                <a:effectLst/>
                <a:latin typeface="Abadi" panose="020B0604020104020204" pitchFamily="34" charset="0"/>
              </a:rPr>
              <a:t>(6).</a:t>
            </a:r>
            <a:endParaRPr lang="en-US" sz="2000" dirty="0">
              <a:solidFill>
                <a:schemeClr val="tx1"/>
              </a:solidFill>
              <a:latin typeface="Abadi" panose="020B0604020104020204" pitchFamily="34" charset="0"/>
            </a:endParaRPr>
          </a:p>
          <a:p>
            <a:pPr marL="285750" indent="-285750" algn="just">
              <a:buFont typeface="Arial" panose="020B0604020202020204" pitchFamily="34" charset="0"/>
              <a:buChar char="•"/>
            </a:pPr>
            <a:r>
              <a:rPr lang="en-GB" sz="2000" b="0" i="0" dirty="0" err="1">
                <a:solidFill>
                  <a:schemeClr val="tx1"/>
                </a:solidFill>
                <a:effectLst/>
                <a:latin typeface="Abadi" panose="020B0604020104020204" pitchFamily="34" charset="0"/>
              </a:rPr>
              <a:t>Nyangwe</a:t>
            </a:r>
            <a:r>
              <a:rPr lang="en-GB" sz="2000" b="0" i="0" dirty="0">
                <a:solidFill>
                  <a:schemeClr val="tx1"/>
                </a:solidFill>
                <a:effectLst/>
                <a:latin typeface="Abadi" panose="020B0604020104020204" pitchFamily="34" charset="0"/>
              </a:rPr>
              <a:t>, S. and </a:t>
            </a:r>
            <a:r>
              <a:rPr lang="en-GB" sz="2000" b="0" i="0" dirty="0" err="1">
                <a:solidFill>
                  <a:schemeClr val="tx1"/>
                </a:solidFill>
                <a:effectLst/>
                <a:latin typeface="Abadi" panose="020B0604020104020204" pitchFamily="34" charset="0"/>
              </a:rPr>
              <a:t>Buhalis</a:t>
            </a:r>
            <a:r>
              <a:rPr lang="en-GB" sz="2000" b="0" i="0" dirty="0">
                <a:solidFill>
                  <a:schemeClr val="tx1"/>
                </a:solidFill>
                <a:effectLst/>
                <a:latin typeface="Abadi" panose="020B0604020104020204" pitchFamily="34" charset="0"/>
              </a:rPr>
              <a:t>, D., 2018. Branding transformation through social media and co-creation: lessons from </a:t>
            </a:r>
            <a:r>
              <a:rPr lang="en-GB" sz="2000" b="0" i="0" dirty="0" err="1">
                <a:solidFill>
                  <a:schemeClr val="tx1"/>
                </a:solidFill>
                <a:effectLst/>
                <a:latin typeface="Abadi" panose="020B0604020104020204" pitchFamily="34" charset="0"/>
              </a:rPr>
              <a:t>marriott</a:t>
            </a:r>
            <a:r>
              <a:rPr lang="en-GB" sz="2000" b="0" i="0" dirty="0">
                <a:solidFill>
                  <a:schemeClr val="tx1"/>
                </a:solidFill>
                <a:effectLst/>
                <a:latin typeface="Abadi" panose="020B0604020104020204" pitchFamily="34" charset="0"/>
              </a:rPr>
              <a:t> international. In </a:t>
            </a:r>
            <a:r>
              <a:rPr lang="en-GB" sz="2000" b="0" i="1" dirty="0">
                <a:solidFill>
                  <a:schemeClr val="tx1"/>
                </a:solidFill>
                <a:effectLst/>
                <a:latin typeface="Abadi" panose="020B0604020104020204" pitchFamily="34" charset="0"/>
              </a:rPr>
              <a:t>Information and Communication Technologies in Tourism 2018: Proceedings of the International Conference in Jönköping, Sweden, January 24-26, 2018</a:t>
            </a:r>
            <a:r>
              <a:rPr lang="en-GB" sz="2000" b="0" i="0" dirty="0">
                <a:solidFill>
                  <a:schemeClr val="tx1"/>
                </a:solidFill>
                <a:effectLst/>
                <a:latin typeface="Abadi" panose="020B0604020104020204" pitchFamily="34" charset="0"/>
              </a:rPr>
              <a:t> (pp. 257-269). Springer International Publishing.</a:t>
            </a:r>
          </a:p>
          <a:p>
            <a:pPr marL="285750" indent="-285750" algn="just">
              <a:buFont typeface="Arial" panose="020B0604020202020204" pitchFamily="34" charset="0"/>
              <a:buChar char="•"/>
            </a:pPr>
            <a:r>
              <a:rPr lang="en-US" sz="2000" b="0" i="0" dirty="0" err="1">
                <a:solidFill>
                  <a:schemeClr val="tx1"/>
                </a:solidFill>
                <a:effectLst/>
                <a:latin typeface="Abadi" panose="020B0604020104020204" pitchFamily="34" charset="0"/>
              </a:rPr>
              <a:t>Spechler</a:t>
            </a:r>
            <a:r>
              <a:rPr lang="en-US" sz="2000" b="0" i="0" dirty="0">
                <a:solidFill>
                  <a:schemeClr val="tx1"/>
                </a:solidFill>
                <a:effectLst/>
                <a:latin typeface="Abadi" panose="020B0604020104020204" pitchFamily="34" charset="0"/>
              </a:rPr>
              <a:t>, J.W., 2017. Marriott International, Inc. In </a:t>
            </a:r>
            <a:r>
              <a:rPr lang="en-US" sz="2000" b="0" i="1" dirty="0">
                <a:solidFill>
                  <a:schemeClr val="tx1"/>
                </a:solidFill>
                <a:effectLst/>
                <a:latin typeface="Abadi" panose="020B0604020104020204" pitchFamily="34" charset="0"/>
              </a:rPr>
              <a:t>Reasonable Accommodation</a:t>
            </a:r>
            <a:r>
              <a:rPr lang="en-US" sz="2000" b="0" i="0" dirty="0">
                <a:solidFill>
                  <a:schemeClr val="tx1"/>
                </a:solidFill>
                <a:effectLst/>
                <a:latin typeface="Abadi" panose="020B0604020104020204" pitchFamily="34" charset="0"/>
              </a:rPr>
              <a:t> (pp. 173-185). Routledge.</a:t>
            </a:r>
          </a:p>
          <a:p>
            <a:pPr marL="285750" indent="-285750" algn="just">
              <a:buFont typeface="Arial" panose="020B0604020202020204" pitchFamily="34" charset="0"/>
              <a:buChar char="•"/>
            </a:pPr>
            <a:r>
              <a:rPr lang="en-US" sz="2000" b="0" i="0" dirty="0" err="1">
                <a:solidFill>
                  <a:schemeClr val="tx1"/>
                </a:solidFill>
                <a:effectLst/>
                <a:latin typeface="Abadi" panose="020B0604020104020204" pitchFamily="34" charset="0"/>
              </a:rPr>
              <a:t>Tesone</a:t>
            </a:r>
            <a:r>
              <a:rPr lang="en-US" sz="2000" b="0" i="0" dirty="0">
                <a:solidFill>
                  <a:schemeClr val="tx1"/>
                </a:solidFill>
                <a:effectLst/>
                <a:latin typeface="Abadi" panose="020B0604020104020204" pitchFamily="34" charset="0"/>
              </a:rPr>
              <a:t>, D.V., 2012. </a:t>
            </a:r>
            <a:r>
              <a:rPr lang="en-US" sz="2000" b="0" i="1" dirty="0">
                <a:solidFill>
                  <a:schemeClr val="tx1"/>
                </a:solidFill>
                <a:effectLst/>
                <a:latin typeface="Abadi" panose="020B0604020104020204" pitchFamily="34" charset="0"/>
              </a:rPr>
              <a:t>Principles of management for the hospitality industry</a:t>
            </a:r>
            <a:r>
              <a:rPr lang="en-US" sz="2000" b="0" i="0" dirty="0">
                <a:solidFill>
                  <a:schemeClr val="tx1"/>
                </a:solidFill>
                <a:effectLst/>
                <a:latin typeface="Abadi" panose="020B0604020104020204" pitchFamily="34" charset="0"/>
              </a:rPr>
              <a:t>. Routledge.</a:t>
            </a:r>
            <a:endParaRPr lang="en-GB" sz="2000" dirty="0">
              <a:solidFill>
                <a:schemeClr val="tx1"/>
              </a:solidFill>
              <a:latin typeface="Abadi" panose="020B0604020104020204" pitchFamily="34" charset="0"/>
            </a:endParaRPr>
          </a:p>
        </p:txBody>
      </p:sp>
      <p:sp>
        <p:nvSpPr>
          <p:cNvPr id="5" name="Rectangle 4">
            <a:extLst>
              <a:ext uri="{FF2B5EF4-FFF2-40B4-BE49-F238E27FC236}">
                <a16:creationId xmlns:a16="http://schemas.microsoft.com/office/drawing/2014/main" id="{33290F46-8EFE-BBC0-61B5-2F653206BC5E}"/>
              </a:ext>
            </a:extLst>
          </p:cNvPr>
          <p:cNvSpPr/>
          <p:nvPr/>
        </p:nvSpPr>
        <p:spPr>
          <a:xfrm>
            <a:off x="794822" y="1100848"/>
            <a:ext cx="10602351" cy="5646318"/>
          </a:xfrm>
          <a:prstGeom prst="rect">
            <a:avLst/>
          </a:prstGeom>
          <a:noFill/>
          <a:ln>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latin typeface="Abadi" panose="020B0604020104020204" pitchFamily="34" charset="0"/>
            </a:endParaRPr>
          </a:p>
        </p:txBody>
      </p:sp>
    </p:spTree>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AE6F2518-B084-4896-AF52-66CC2144AA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 2013 - 2022</Template>
  <TotalTime>0</TotalTime>
  <Words>1794</Words>
  <Application>Microsoft Office PowerPoint</Application>
  <PresentationFormat>Widescreen</PresentationFormat>
  <Paragraphs>105</Paragraphs>
  <Slides>11</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Abadi</vt:lpstr>
      <vt:lpstr>Arial</vt:lpstr>
      <vt:lpstr>Calibri</vt:lpstr>
      <vt:lpstr>Calibri Light</vt:lpstr>
      <vt:lpstr>Times New Roman</vt:lpstr>
      <vt:lpstr>Office Theme</vt:lpstr>
      <vt:lpstr>The role and Importance of quality service, hospitality, and guest services within the hotel industry</vt:lpstr>
      <vt:lpstr>Marriott International Overview</vt:lpstr>
      <vt:lpstr>St. Regis Overview</vt:lpstr>
      <vt:lpstr>Main Consumers of St. Regis</vt:lpstr>
      <vt:lpstr>Nature and Scope of Guest Services and Facilities</vt:lpstr>
      <vt:lpstr>Accommodation and Amenities</vt:lpstr>
      <vt:lpstr>Culinary Excellence</vt:lpstr>
      <vt:lpstr>Signature Rituals and Experiences</vt:lpstr>
      <vt:lpstr>Importance of Guest Services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2023-05-21T17:18:39Z</dcterms:created>
  <dcterms:modified xsi:type="dcterms:W3CDTF">2023-05-22T22:24:30Z</dcterms:modified>
</cp:coreProperties>
</file>