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1.xml" ContentType="application/vnd.openxmlformats-officedocument.drawingml.char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rts/chart2.xml" ContentType="application/vnd.openxmlformats-officedocument.drawingml.chart+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87" r:id="rId18"/>
    <p:sldId id="272" r:id="rId19"/>
    <p:sldId id="289"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1" d="100"/>
          <a:sy n="111" d="100"/>
        </p:scale>
        <p:origin x="55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Most deprived</c:v>
          </c:tx>
          <c:spPr>
            <a:solidFill>
              <a:srgbClr val="F58220"/>
            </a:solidFill>
          </c:spPr>
          <c:invertIfNegative val="1"/>
          <c:dLbls>
            <c:spPr>
              <a:noFill/>
              <a:ln>
                <a:noFill/>
              </a:ln>
              <a:effectLst/>
            </c:spPr>
            <c:txPr>
              <a:bodyPr anchorCtr="1"/>
              <a:lstStyle/>
              <a:p>
                <a:pPr>
                  <a:defRPr>
                    <a:latin typeface="Nimbus Sans"/>
                    <a:ea typeface="Nimbus Sans"/>
                    <a:cs typeface="Nimbus San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4"/>
              <c:pt idx="0">
                <c:v>England men</c:v>
              </c:pt>
              <c:pt idx="1">
                <c:v>England women</c:v>
              </c:pt>
              <c:pt idx="2">
                <c:v>Wales men</c:v>
              </c:pt>
              <c:pt idx="3">
                <c:v>Wales women</c:v>
              </c:pt>
            </c:strLit>
          </c:cat>
          <c:val>
            <c:numLit>
              <c:formatCode>0</c:formatCode>
              <c:ptCount val="4"/>
              <c:pt idx="0">
                <c:v>73.2</c:v>
              </c:pt>
              <c:pt idx="1">
                <c:v>78.3</c:v>
              </c:pt>
              <c:pt idx="2">
                <c:v>73.599999999999994</c:v>
              </c:pt>
              <c:pt idx="3">
                <c:v>78.400000000000006</c:v>
              </c:pt>
            </c:numLit>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3362-41FC-9B78-5A52F6352B7F}"/>
            </c:ext>
          </c:extLst>
        </c:ser>
        <c:ser>
          <c:idx val="1"/>
          <c:order val="1"/>
          <c:tx>
            <c:v>Least deprived</c:v>
          </c:tx>
          <c:spPr>
            <a:solidFill>
              <a:srgbClr val="213A78"/>
            </a:solidFill>
          </c:spPr>
          <c:invertIfNegative val="1"/>
          <c:dLbls>
            <c:spPr>
              <a:noFill/>
              <a:ln>
                <a:noFill/>
              </a:ln>
              <a:effectLst/>
            </c:spPr>
            <c:txPr>
              <a:bodyPr anchorCtr="1"/>
              <a:lstStyle/>
              <a:p>
                <a:pPr>
                  <a:defRPr>
                    <a:latin typeface="Nimbus Sans"/>
                    <a:ea typeface="Nimbus Sans"/>
                    <a:cs typeface="Nimbus San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4"/>
              <c:pt idx="0">
                <c:v>England men</c:v>
              </c:pt>
              <c:pt idx="1">
                <c:v>England women</c:v>
              </c:pt>
              <c:pt idx="2">
                <c:v>Wales men</c:v>
              </c:pt>
              <c:pt idx="3">
                <c:v>Wales women</c:v>
              </c:pt>
            </c:strLit>
          </c:cat>
          <c:val>
            <c:numLit>
              <c:formatCode>0</c:formatCode>
              <c:ptCount val="4"/>
              <c:pt idx="0">
                <c:v>83.6</c:v>
              </c:pt>
              <c:pt idx="1">
                <c:v>86.4</c:v>
              </c:pt>
              <c:pt idx="2">
                <c:v>81.900000000000006</c:v>
              </c:pt>
              <c:pt idx="3">
                <c:v>85.1</c:v>
              </c:pt>
            </c:numLit>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1-3362-41FC-9B78-5A52F6352B7F}"/>
            </c:ext>
          </c:extLst>
        </c:ser>
        <c:dLbls>
          <c:dLblPos val="outEnd"/>
          <c:showLegendKey val="0"/>
          <c:showVal val="1"/>
          <c:showCatName val="0"/>
          <c:showSerName val="0"/>
          <c:showPercent val="0"/>
          <c:showBubbleSize val="0"/>
        </c:dLbls>
        <c:gapWidth val="15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a:solidFill>
                  <a:srgbClr val="666666"/>
                </a:solidFill>
                <a:latin typeface="Nimbus Sans"/>
                <a:ea typeface="Nimbus Sans"/>
                <a:cs typeface="Nimbus Sans"/>
              </a:defRPr>
            </a:pPr>
            <a:endParaRPr lang="en-US"/>
          </a:p>
        </c:txPr>
        <c:crossAx val="48672768"/>
        <c:crosses val="autoZero"/>
        <c:auto val="1"/>
        <c:lblAlgn val="ctr"/>
        <c:lblOffset val="100"/>
        <c:noMultiLvlLbl val="1"/>
      </c:catAx>
      <c:valAx>
        <c:axId val="48672768"/>
        <c:scaling>
          <c:orientation val="minMax"/>
        </c:scaling>
        <c:delete val="0"/>
        <c:axPos val="l"/>
        <c:title>
          <c:tx>
            <c:rich>
              <a:bodyPr/>
              <a:lstStyle/>
              <a:p>
                <a:r>
                  <a:rPr lang="en-GB"/>
                  <a:t>Years</a:t>
                </a:r>
              </a:p>
            </c:rich>
          </c:tx>
          <c:overlay val="0"/>
        </c:title>
        <c:numFmt formatCode="0" sourceLinked="1"/>
        <c:majorTickMark val="none"/>
        <c:minorTickMark val="none"/>
        <c:tickLblPos val="nextTo"/>
        <c:spPr>
          <a:ln w="9525">
            <a:solidFill>
              <a:srgbClr val="D4D4D4"/>
            </a:solidFill>
            <a:prstDash val="solid"/>
          </a:ln>
        </c:spPr>
        <c:txPr>
          <a:bodyPr anchorCtr="1"/>
          <a:lstStyle/>
          <a:p>
            <a:pPr>
              <a:defRPr>
                <a:solidFill>
                  <a:srgbClr val="666666"/>
                </a:solidFill>
                <a:latin typeface="Nimbus Sans"/>
                <a:ea typeface="Nimbus Sans"/>
                <a:cs typeface="Nimbus Sans"/>
              </a:defRPr>
            </a:pPr>
            <a:endParaRPr lang="en-US"/>
          </a:p>
        </c:txPr>
        <c:crossAx val="48650112"/>
        <c:crosses val="autoZero"/>
        <c:crossBetween val="between"/>
        <c:majorUnit val="5"/>
      </c:valAx>
    </c:plotArea>
    <c:legend>
      <c:legendPos val="b"/>
      <c:overlay val="0"/>
      <c:txPr>
        <a:bodyPr anchorCtr="1"/>
        <a:lstStyle/>
        <a:p>
          <a:pPr>
            <a:defRPr>
              <a:latin typeface="Nimbus Sans"/>
              <a:ea typeface="Nimbus Sans"/>
              <a:cs typeface="Nimbus Sans"/>
            </a:defRPr>
          </a:pPr>
          <a:endParaRPr lang="en-US"/>
        </a:p>
      </c:txPr>
    </c:legend>
    <c:plotVisOnly val="1"/>
    <c:dispBlanksAs val="zero"/>
    <c:showDLblsOverMax val="1"/>
  </c:chart>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Life expectancy gap</c:v>
          </c:tx>
          <c:spPr>
            <a:solidFill>
              <a:srgbClr val="F58220"/>
            </a:solidFill>
          </c:spPr>
          <c:invertIfNegative val="1"/>
          <c:dLbls>
            <c:spPr>
              <a:noFill/>
              <a:ln>
                <a:noFill/>
              </a:ln>
              <a:effectLst/>
            </c:spPr>
            <c:txPr>
              <a:bodyPr anchorCtr="1"/>
              <a:lstStyle/>
              <a:p>
                <a:pPr>
                  <a:defRPr>
                    <a:latin typeface="Nimbus Sans"/>
                    <a:ea typeface="Nimbus Sans"/>
                    <a:cs typeface="Nimbus San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Lit>
              <c:ptCount val="2"/>
              <c:pt idx="0">
                <c:v>Men</c:v>
              </c:pt>
              <c:pt idx="1">
                <c:v>Women</c:v>
              </c:pt>
            </c:strLit>
          </c:cat>
          <c:val>
            <c:numLit>
              <c:formatCode>0</c:formatCode>
              <c:ptCount val="2"/>
              <c:pt idx="0">
                <c:v>14.6</c:v>
              </c:pt>
              <c:pt idx="1">
                <c:v>10.1</c:v>
              </c:pt>
            </c:numLit>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8185-47EA-912C-D48F346EDF57}"/>
            </c:ext>
          </c:extLst>
        </c:ser>
        <c:dLbls>
          <c:dLblPos val="outEnd"/>
          <c:showLegendKey val="0"/>
          <c:showVal val="1"/>
          <c:showCatName val="0"/>
          <c:showSerName val="0"/>
          <c:showPercent val="0"/>
          <c:showBubbleSize val="0"/>
        </c:dLbls>
        <c:gapWidth val="15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a:solidFill>
                  <a:srgbClr val="666666"/>
                </a:solidFill>
                <a:latin typeface="Nimbus Sans"/>
                <a:ea typeface="Nimbus Sans"/>
                <a:cs typeface="Nimbus Sans"/>
              </a:defRPr>
            </a:pPr>
            <a:endParaRPr lang="en-US"/>
          </a:p>
        </c:txPr>
        <c:crossAx val="48672768"/>
        <c:crosses val="autoZero"/>
        <c:auto val="1"/>
        <c:lblAlgn val="ctr"/>
        <c:lblOffset val="100"/>
        <c:noMultiLvlLbl val="1"/>
      </c:catAx>
      <c:valAx>
        <c:axId val="48672768"/>
        <c:scaling>
          <c:orientation val="minMax"/>
        </c:scaling>
        <c:delete val="0"/>
        <c:axPos val="l"/>
        <c:title>
          <c:tx>
            <c:rich>
              <a:bodyPr/>
              <a:lstStyle/>
              <a:p>
                <a:r>
                  <a:rPr lang="en-GB"/>
                  <a:t>Years</a:t>
                </a:r>
              </a:p>
            </c:rich>
          </c:tx>
          <c:overlay val="0"/>
        </c:title>
        <c:numFmt formatCode="0" sourceLinked="1"/>
        <c:majorTickMark val="none"/>
        <c:minorTickMark val="none"/>
        <c:tickLblPos val="nextTo"/>
        <c:spPr>
          <a:ln w="9525">
            <a:solidFill>
              <a:srgbClr val="D4D4D4"/>
            </a:solidFill>
            <a:prstDash val="solid"/>
          </a:ln>
        </c:spPr>
        <c:txPr>
          <a:bodyPr anchorCtr="1"/>
          <a:lstStyle/>
          <a:p>
            <a:pPr>
              <a:defRPr>
                <a:solidFill>
                  <a:srgbClr val="666666"/>
                </a:solidFill>
                <a:latin typeface="Nimbus Sans"/>
                <a:ea typeface="Nimbus Sans"/>
                <a:cs typeface="Nimbus Sans"/>
              </a:defRPr>
            </a:pPr>
            <a:endParaRPr lang="en-US"/>
          </a:p>
        </c:txPr>
        <c:crossAx val="48650112"/>
        <c:crosses val="autoZero"/>
        <c:crossBetween val="between"/>
        <c:majorUnit val="2"/>
      </c:valAx>
    </c:plotArea>
    <c:plotVisOnly val="1"/>
    <c:dispBlanksAs val="zero"/>
    <c:showDLblsOverMax val="1"/>
  </c:chart>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Introduce the session by asking students whether healthcare is the main influence on health. Explain that Level 5 study requires them to analyse relationships and evaluate evidence, not only name determinants. Source: Dahlgren, G. and Whitehead, M. (1991). Policies and Strategies to Promote Social Equity in Health.</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Emphasise the Level 5 verbs: analyse, explain, critically evaluate and apply. Students should move beyond a descriptive list of determinants.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Activity: students rank the six influences individually, then compare in pairs. Return to their rankings after slide 8. Do not reveal a single correct percentage because estimates depend on methods and outcomes.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Health inequity introduces a normative judgement about fairness and avoidability. A difference can be an inequality without automatically being an inequity. Sources: WHO Constitution (1948), https://www.who.int/about/governance/constitution; WHO (2025), World report on social determinants of health equity, https://www.who.int/publications/i/item/9789240107588</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Ask students to identify one example from each layer. Critical point: the rainbow is a conceptual model, not a quantitative causal model. Source: Dahlgren, G. and Whitehead, M. (1991). Policies and Strategies to Promote Social Equity in Health.</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Discuss why both upstream and downstream responses are necessary. Treatment is essential, but repeated downstream treatment does not remove the conditions that generate risk.</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Use this example to introduce mediation and feedback. Ask students which links could be interrupted by a clinician, landlord, employer or government.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Critical evaluation: attribution depends on the population, health outcome, time period, measures and modelling assumptions. The County Health Rankings percentages are explicit weights for a ranking model, not experimentally proven causal fractions. Sources: Remington et al. (2015), https://doi.org/10.1186/s12963-015-0044-2; Marmot et al. (2010), https://www.instituteofhealthequity.org/resources-reports/fair-society-healthy-lives-the-marmot-review</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Introduce proportionate universalism: universal action, delivered at a scale and intensity proportionate to disadvantage. This avoids focusing only on the very poorest group.</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Whitehall involved a working population, so the gradient could not be reduced to unemployment or no healthcare access. Discuss selection, occupational context and generalisability as limitations. Sources: Marmot et al. (1991), https://pubmed.ncbi.nlm.nih.gov/1674771/; Marmot et al. (1978), https://pubmed.ncbi.nlm.nih.gov/744814/; Bosma et al. (1997), https://pubmed.ncbi.nlm.nih.gov/9055714/</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2010 review argued for action across the life course and across government. Source: Institute of Health Equity, Fair Society, Healthy Lives, https://www.instituteofhealthequity.org/resources-reports/fair-society-healthy-lives-the-marmot-review</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Explain that healthy life expectancy gaps are even larger. In England, healthy life expectancy was 49.8 versus 69.2 years for men and 48.2 versus 68.5 years for women in the most and least deprived areas. Source: ONS (2026), https://www.ons.gov.uk/peoplepopulationandcommunity/healthandsocialcare/healthinequalities/bulletins/healthylifeexpectancybynationalareadeprivationenglandandwales/between2013to2015and2022to2024</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Connect the slide to the Well-being of Future Generations (Wales) Act. Ask which building blocks healthcare practitioners can influence directly and which require partnership. Source: https://phw.nhs.wales/topic/wider-determinants-of-health/</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Avoid presenting income as a simple direct cause. It operates through material, psychosocial and behavioural pathways. Consider reverse causation because ill health can also reduce income.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Ask students for examples of digital exclusion: lack of device, data, connectivity, confidence, accessibility or privacy. Link education to both structural opportunity and the ability to navigate services.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Connect job control to Whitehall II. Avoid suggesting that any job is always better than no job. Work quality, security, flexibility and safety influence the health effect.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Prompt students to identify both exposure pathways and access pathways. Place affects what people are exposed to and what resources they can reach.</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Avoid treating culture as a fixed characteristic or deficit. Cultural practices exist within material conditions and systems. Structural discrimination can influence housing, employment, exposure and healthcare experience.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Use smoking, diet or physical activity as examples. Encourage balanced analysis that recognises individual agency without blaming people for conditions they did not choose.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Correct the earlier deck's claim that hereditary factors are permanent and have no treatment. Some variants are not modifiable, but risks and outcomes can often be prevented, treated or managed. Epigenetic processes describe changes in gene expression, not changes to the DNA sequence itself.</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Healthcare matters greatly to individuals who are ill, even when it explains only part of population health variation. Distinguish availability, accessibility, acceptability, quality and continuity.</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Healthy People 2030 defines social determinants as conditions in the environments where people are born, live, learn, work, play, worship and age. Source: https://odphp.health.gov/healthypeople/priority-areas/social-determinants-health</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study demonstrates association, not a simple direct causal effect of income. Local characteristics and behaviours correlated with longevity among low-income groups. Source: Chetty et al. (2016), https://jamanetwork.com/journals/jama/article-abstract/2513561</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Ask students whether differences in welfare systems, healthcare funding and inequality affect how the same determinant operates. Avoid presenting either framework as universally superior.</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Allow 12 to 15 minutes. Ask groups to avoid blaming language and to distinguish immediate support from action on upstream causes. This is a fictional teaching case.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slide makes the Level 5 expectation explicit. Apply one question to the Whitehall research and one to the ONS area statistics.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Ask students to judge which actions address symptoms, access barriers, intermediate pathways or upstream causes. Effective responses usually require coordinated action across levels.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Return to the opening rankings. A strong answer should explain that importance varies by outcome, population and method, and that determinants interact.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Full references for the evidence used in the presentation.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Web links are included in the speaker notes on the relevant slides.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77BC4-83CD-4583-AEE8-A30C3152DF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BF6D81-0F64-4585-AED3-A2167458C1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DE6865-1002-47E5-A5D4-B41E03F76C8B}"/>
              </a:ext>
            </a:extLst>
          </p:cNvPr>
          <p:cNvSpPr>
            <a:spLocks noGrp="1"/>
          </p:cNvSpPr>
          <p:nvPr>
            <p:ph type="dt" sz="half" idx="10"/>
          </p:nvPr>
        </p:nvSpPr>
        <p:spPr/>
        <p:txBody>
          <a:bodyPr/>
          <a:lstStyle/>
          <a:p>
            <a:fld id="{1549A906-6527-40C4-B8E4-95CC6EC19205}" type="datetimeFigureOut">
              <a:rPr lang="en-GB" smtClean="0"/>
              <a:t>18/09/2026</a:t>
            </a:fld>
            <a:endParaRPr lang="en-GB"/>
          </a:p>
        </p:txBody>
      </p:sp>
      <p:sp>
        <p:nvSpPr>
          <p:cNvPr id="5" name="Footer Placeholder 4">
            <a:extLst>
              <a:ext uri="{FF2B5EF4-FFF2-40B4-BE49-F238E27FC236}">
                <a16:creationId xmlns:a16="http://schemas.microsoft.com/office/drawing/2014/main" id="{DDE48FB4-856B-4A81-9199-B3F180920E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8C072C-E73C-4557-B7AA-1AFD4020C492}"/>
              </a:ext>
            </a:extLst>
          </p:cNvPr>
          <p:cNvSpPr>
            <a:spLocks noGrp="1"/>
          </p:cNvSpPr>
          <p:nvPr>
            <p:ph type="sldNum" sz="quarter" idx="12"/>
          </p:nvPr>
        </p:nvSpPr>
        <p:spPr/>
        <p:txBody>
          <a:bodyPr/>
          <a:lstStyle/>
          <a:p>
            <a:fld id="{05DD372C-B4A1-46C1-8346-F8A95CB524B9}" type="slidenum">
              <a:rPr lang="en-GB" smtClean="0"/>
              <a:t>‹#›</a:t>
            </a:fld>
            <a:endParaRPr lang="en-GB"/>
          </a:p>
        </p:txBody>
      </p:sp>
    </p:spTree>
    <p:extLst>
      <p:ext uri="{BB962C8B-B14F-4D97-AF65-F5344CB8AC3E}">
        <p14:creationId xmlns:p14="http://schemas.microsoft.com/office/powerpoint/2010/main" val="29297589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UfmR0LPfBX8?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qykD-2AXKIU?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1EFC1CD-5269-4B44-B3F7-04F7C3CE9E7E}"/>
              </a:ext>
            </a:extLst>
          </p:cNvPr>
          <p:cNvSpPr>
            <a:spLocks noGrp="1"/>
          </p:cNvSpPr>
          <p:nvPr/>
        </p:nvSpPr>
        <p:spPr>
          <a:xfrm>
            <a:off x="0" y="0"/>
            <a:ext cx="6858000" cy="6858000"/>
          </a:xfrm>
          <a:prstGeom prst="rect">
            <a:avLst/>
          </a:prstGeom>
          <a:solidFill>
            <a:srgbClr val="14234D"/>
          </a:solidFill>
          <a:ln w="0">
            <a:noFill/>
          </a:ln>
        </p:spPr>
        <p:txBody>
          <a:bodyPr/>
          <a:lstStyle/>
          <a:p>
            <a:endParaRPr lang="en-GB"/>
          </a:p>
        </p:txBody>
      </p:sp>
      <p:sp>
        <p:nvSpPr>
          <p:cNvPr id="2" name="Rectangle 1">
            <a:extLst>
              <a:ext uri="{FF2B5EF4-FFF2-40B4-BE49-F238E27FC236}">
                <a16:creationId xmlns:a16="http://schemas.microsoft.com/office/drawing/2014/main" id="{A7B589BC-8077-4E7A-B758-3960624D02CB}"/>
              </a:ext>
            </a:extLst>
          </p:cNvPr>
          <p:cNvSpPr>
            <a:spLocks noGrp="1"/>
          </p:cNvSpPr>
          <p:nvPr/>
        </p:nvSpPr>
        <p:spPr>
          <a:xfrm>
            <a:off x="0" y="0"/>
            <a:ext cx="171450" cy="6858000"/>
          </a:xfrm>
          <a:prstGeom prst="rect">
            <a:avLst/>
          </a:prstGeom>
          <a:solidFill>
            <a:srgbClr val="F58220"/>
          </a:solidFill>
          <a:ln w="0">
            <a:noFill/>
          </a:ln>
        </p:spPr>
        <p:txBody>
          <a:bodyPr/>
          <a:lstStyle/>
          <a:p>
            <a:endParaRPr lang="en-GB"/>
          </a:p>
        </p:txBody>
      </p:sp>
      <p:sp>
        <p:nvSpPr>
          <p:cNvPr id="3" name="Rectangle 2">
            <a:extLst>
              <a:ext uri="{FF2B5EF4-FFF2-40B4-BE49-F238E27FC236}">
                <a16:creationId xmlns:a16="http://schemas.microsoft.com/office/drawing/2014/main" id="{809D1A17-3850-482F-BA88-04774F3D2725}"/>
              </a:ext>
            </a:extLst>
          </p:cNvPr>
          <p:cNvSpPr>
            <a:spLocks noGrp="1"/>
          </p:cNvSpPr>
          <p:nvPr/>
        </p:nvSpPr>
        <p:spPr>
          <a:xfrm>
            <a:off x="685800" y="1714500"/>
            <a:ext cx="5524500" cy="1428750"/>
          </a:xfrm>
          <a:prstGeom prst="rect">
            <a:avLst/>
          </a:prstGeom>
          <a:noFill/>
          <a:ln w="0">
            <a:noFill/>
          </a:ln>
        </p:spPr>
        <p:txBody>
          <a:bodyPr anchor="ctr">
            <a:noAutofit/>
          </a:bodyPr>
          <a:lstStyle/>
          <a:p>
            <a:pPr>
              <a:defRPr sz="4200" b="1">
                <a:solidFill>
                  <a:srgbClr val="FFFFFF"/>
                </a:solidFill>
                <a:latin typeface="Nimbus Sans"/>
                <a:ea typeface="Nimbus Sans"/>
                <a:cs typeface="Nimbus Sans"/>
              </a:defRPr>
            </a:pPr>
            <a:r>
              <a:rPr sz="4200" b="1">
                <a:solidFill>
                  <a:srgbClr val="FFFFFF"/>
                </a:solidFill>
                <a:latin typeface="Nimbus Sans"/>
                <a:ea typeface="Nimbus Sans"/>
                <a:cs typeface="Nimbus Sans"/>
              </a:rPr>
              <a:t>Determinants of Health</a:t>
            </a:r>
          </a:p>
        </p:txBody>
      </p:sp>
      <p:sp>
        <p:nvSpPr>
          <p:cNvPr id="4" name="Rectangle 3">
            <a:extLst>
              <a:ext uri="{FF2B5EF4-FFF2-40B4-BE49-F238E27FC236}">
                <a16:creationId xmlns:a16="http://schemas.microsoft.com/office/drawing/2014/main" id="{F17D54BE-14E3-4D3C-B236-F9816B5DEA67}"/>
              </a:ext>
            </a:extLst>
          </p:cNvPr>
          <p:cNvSpPr>
            <a:spLocks noGrp="1"/>
          </p:cNvSpPr>
          <p:nvPr/>
        </p:nvSpPr>
        <p:spPr>
          <a:xfrm>
            <a:off x="723900" y="3333750"/>
            <a:ext cx="5334000" cy="952500"/>
          </a:xfrm>
          <a:prstGeom prst="rect">
            <a:avLst/>
          </a:prstGeom>
          <a:noFill/>
          <a:ln w="0">
            <a:noFill/>
          </a:ln>
        </p:spPr>
        <p:txBody>
          <a:bodyPr anchor="t">
            <a:noAutofit/>
          </a:bodyPr>
          <a:lstStyle/>
          <a:p>
            <a:pPr>
              <a:defRPr sz="2025" b="0">
                <a:solidFill>
                  <a:srgbClr val="D9E5F7"/>
                </a:solidFill>
                <a:latin typeface="Nimbus Sans"/>
                <a:ea typeface="Nimbus Sans"/>
                <a:cs typeface="Nimbus Sans"/>
              </a:defRPr>
            </a:pPr>
            <a:r>
              <a:rPr sz="2025" b="0">
                <a:solidFill>
                  <a:srgbClr val="D9E5F7"/>
                </a:solidFill>
                <a:latin typeface="Nimbus Sans"/>
                <a:ea typeface="Nimbus Sans"/>
                <a:cs typeface="Nimbus Sans"/>
              </a:rPr>
              <a:t>How social conditions, biology, behaviour and services shape health</a:t>
            </a:r>
          </a:p>
        </p:txBody>
      </p:sp>
      <p:sp>
        <p:nvSpPr>
          <p:cNvPr id="5" name="Rectangle 4">
            <a:extLst>
              <a:ext uri="{FF2B5EF4-FFF2-40B4-BE49-F238E27FC236}">
                <a16:creationId xmlns:a16="http://schemas.microsoft.com/office/drawing/2014/main" id="{495E46D5-0EE3-4A4F-BDC2-0199FC8AF5C4}"/>
              </a:ext>
            </a:extLst>
          </p:cNvPr>
          <p:cNvSpPr>
            <a:spLocks noGrp="1"/>
          </p:cNvSpPr>
          <p:nvPr/>
        </p:nvSpPr>
        <p:spPr>
          <a:xfrm>
            <a:off x="723900" y="4953000"/>
            <a:ext cx="1714500" cy="438150"/>
          </a:xfrm>
          <a:prstGeom prst="rect">
            <a:avLst/>
          </a:prstGeom>
          <a:noFill/>
          <a:ln w="0">
            <a:noFill/>
          </a:ln>
        </p:spPr>
        <p:txBody>
          <a:bodyPr anchor="t">
            <a:noAutofit/>
          </a:bodyPr>
          <a:lstStyle/>
          <a:p>
            <a:pPr>
              <a:defRPr sz="1800" b="1">
                <a:solidFill>
                  <a:srgbClr val="F58220"/>
                </a:solidFill>
                <a:latin typeface="Nimbus Sans"/>
                <a:ea typeface="Nimbus Sans"/>
                <a:cs typeface="Nimbus Sans"/>
              </a:defRPr>
            </a:pPr>
            <a:r>
              <a:rPr sz="1800" b="1">
                <a:solidFill>
                  <a:srgbClr val="F58220"/>
                </a:solidFill>
                <a:latin typeface="Nimbus Sans"/>
                <a:ea typeface="Nimbus Sans"/>
                <a:cs typeface="Nimbus Sans"/>
              </a:rPr>
              <a:t>Level 5</a:t>
            </a:r>
          </a:p>
        </p:txBody>
      </p:sp>
      <p:pic>
        <p:nvPicPr>
          <p:cNvPr id="13" name="Picture 12"/>
          <p:cNvPicPr>
            <a:picLocks noChangeAspect="1"/>
          </p:cNvPicPr>
          <p:nvPr/>
        </p:nvPicPr>
        <p:blipFill>
          <a:blip r:embed="rId3"/>
          <a:stretch/>
        </p:blipFill>
        <p:spPr>
          <a:xfrm>
            <a:off x="7191375" y="1722603"/>
            <a:ext cx="4476750" cy="3127043"/>
          </a:xfrm>
          <a:prstGeom prst="rect">
            <a:avLst/>
          </a:prstGeom>
        </p:spPr>
      </p:pic>
      <p:sp>
        <p:nvSpPr>
          <p:cNvPr id="7" name="Rectangle 6">
            <a:extLst>
              <a:ext uri="{FF2B5EF4-FFF2-40B4-BE49-F238E27FC236}">
                <a16:creationId xmlns:a16="http://schemas.microsoft.com/office/drawing/2014/main" id="{F2F9B91D-CDAE-4AA9-9559-6B1EF7B6C603}"/>
              </a:ext>
            </a:extLst>
          </p:cNvPr>
          <p:cNvSpPr>
            <a:spLocks noGrp="1"/>
          </p:cNvSpPr>
          <p:nvPr/>
        </p:nvSpPr>
        <p:spPr>
          <a:xfrm>
            <a:off x="7734300" y="5334000"/>
            <a:ext cx="3429000" cy="304800"/>
          </a:xfrm>
          <a:prstGeom prst="rect">
            <a:avLst/>
          </a:prstGeom>
          <a:noFill/>
          <a:ln w="0">
            <a:noFill/>
          </a:ln>
        </p:spPr>
        <p:txBody>
          <a:bodyPr anchor="t">
            <a:noAutofit/>
          </a:bodyPr>
          <a:lstStyle/>
          <a:p>
            <a:pPr>
              <a:defRPr sz="1200" b="0">
                <a:solidFill>
                  <a:srgbClr val="52606D"/>
                </a:solidFill>
                <a:latin typeface="Nimbus Sans"/>
                <a:ea typeface="Nimbus Sans"/>
                <a:cs typeface="Nimbus Sans"/>
              </a:defRPr>
            </a:pPr>
            <a:r>
              <a:rPr sz="1200" b="0">
                <a:solidFill>
                  <a:srgbClr val="52606D"/>
                </a:solidFill>
                <a:latin typeface="Nimbus Sans"/>
                <a:ea typeface="Nimbus Sans"/>
                <a:cs typeface="Nimbus Sans"/>
              </a:rPr>
              <a:t>Dahlgren and Whitehead (1991)</a:t>
            </a:r>
          </a:p>
        </p:txBody>
      </p:sp>
    </p:spTree>
    <p:extLst>
      <p:ext uri="{BB962C8B-B14F-4D97-AF65-F5344CB8AC3E}">
        <p14:creationId xmlns:p14="http://schemas.microsoft.com/office/powerpoint/2010/main" val="1541411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A1563C3-C7F8-469C-BF18-DA2281F428AB}"/>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D18682B5-2BC1-4266-95AA-F30CE5B6E25F}"/>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Learning outcomes</a:t>
            </a:r>
          </a:p>
        </p:txBody>
      </p:sp>
      <p:pic>
        <p:nvPicPr>
          <p:cNvPr id="9" name="Picture 8"/>
          <p:cNvPicPr>
            <a:picLocks noChangeAspect="1"/>
          </p:cNvPicPr>
          <p:nvPr/>
        </p:nvPicPr>
        <p:blipFill>
          <a:blip r:embed="rId3"/>
          <a:stretch/>
        </p:blipFill>
        <p:spPr>
          <a:xfrm>
            <a:off x="719544" y="1381125"/>
            <a:ext cx="2370913" cy="2476500"/>
          </a:xfrm>
          <a:prstGeom prst="rect">
            <a:avLst/>
          </a:prstGeom>
        </p:spPr>
      </p:pic>
      <p:sp>
        <p:nvSpPr>
          <p:cNvPr id="4" name="Rectangle 3">
            <a:extLst>
              <a:ext uri="{FF2B5EF4-FFF2-40B4-BE49-F238E27FC236}">
                <a16:creationId xmlns:a16="http://schemas.microsoft.com/office/drawing/2014/main" id="{6263F6E8-306C-4B8B-B297-B8F6BBA83974}"/>
              </a:ext>
            </a:extLst>
          </p:cNvPr>
          <p:cNvSpPr>
            <a:spLocks noGrp="1"/>
          </p:cNvSpPr>
          <p:nvPr/>
        </p:nvSpPr>
        <p:spPr>
          <a:xfrm>
            <a:off x="3667125" y="1333500"/>
            <a:ext cx="7620000" cy="4000500"/>
          </a:xfrm>
          <a:prstGeom prst="rect">
            <a:avLst/>
          </a:prstGeom>
          <a:noFill/>
          <a:ln w="0">
            <a:noFill/>
          </a:ln>
        </p:spPr>
        <p:txBody>
          <a:bodyPr>
            <a:noAutofit/>
          </a:bodyPr>
          <a:lstStyle/>
          <a:p>
            <a:pPr marL="228600" indent="-114300">
              <a:spcAft>
                <a:spcPts val="15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Analyse how biological, behavioural, social, economic and environmental factors interact to influence health</a:t>
            </a:r>
          </a:p>
          <a:p>
            <a:pPr marL="228600" indent="-114300">
              <a:spcAft>
                <a:spcPts val="15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Explain the social gradient and distinguish health inequality from health inequity</a:t>
            </a:r>
          </a:p>
          <a:p>
            <a:pPr marL="228600" indent="-114300">
              <a:spcAft>
                <a:spcPts val="15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Critically evaluate UK, Welsh and US evidence on the determinants of health</a:t>
            </a:r>
          </a:p>
          <a:p>
            <a:pPr marL="228600" indent="-114300">
              <a:spcAft>
                <a:spcPts val="15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Apply determinant models to a case and propose action at individual, service and policy levels</a:t>
            </a:r>
          </a:p>
        </p:txBody>
      </p:sp>
      <p:sp>
        <p:nvSpPr>
          <p:cNvPr id="5" name="Straight Connector 4">
            <a:extLst>
              <a:ext uri="{FF2B5EF4-FFF2-40B4-BE49-F238E27FC236}">
                <a16:creationId xmlns:a16="http://schemas.microsoft.com/office/drawing/2014/main" id="{08563756-ACCF-4BD1-A5B3-5EEE0D7766C0}"/>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6" name="Rectangle 5">
            <a:extLst>
              <a:ext uri="{FF2B5EF4-FFF2-40B4-BE49-F238E27FC236}">
                <a16:creationId xmlns:a16="http://schemas.microsoft.com/office/drawing/2014/main" id="{D271DCBE-F503-46C7-84CB-0D0134715F49}"/>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2</a:t>
            </a:r>
          </a:p>
        </p:txBody>
      </p:sp>
    </p:spTree>
    <p:extLst>
      <p:ext uri="{BB962C8B-B14F-4D97-AF65-F5344CB8AC3E}">
        <p14:creationId xmlns:p14="http://schemas.microsoft.com/office/powerpoint/2010/main" val="2040409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A19F57B-1D6B-4010-B05F-65262376D46C}"/>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1D1F8A34-4457-4210-BC19-5B1F9D540E50}"/>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Opening question</a:t>
            </a:r>
          </a:p>
        </p:txBody>
      </p:sp>
      <p:sp>
        <p:nvSpPr>
          <p:cNvPr id="3" name="Rectangle 2">
            <a:extLst>
              <a:ext uri="{FF2B5EF4-FFF2-40B4-BE49-F238E27FC236}">
                <a16:creationId xmlns:a16="http://schemas.microsoft.com/office/drawing/2014/main" id="{C87A9731-CDCE-41B6-AD5C-54408DC1842F}"/>
              </a:ext>
            </a:extLst>
          </p:cNvPr>
          <p:cNvSpPr>
            <a:spLocks noGrp="1"/>
          </p:cNvSpPr>
          <p:nvPr/>
        </p:nvSpPr>
        <p:spPr>
          <a:xfrm>
            <a:off x="552450" y="781050"/>
            <a:ext cx="11049000" cy="361950"/>
          </a:xfrm>
          <a:prstGeom prst="rect">
            <a:avLst/>
          </a:prstGeom>
          <a:noFill/>
          <a:ln w="0">
            <a:noFill/>
          </a:ln>
        </p:spPr>
        <p:txBody>
          <a:bodyPr anchor="t">
            <a:noAutofit/>
          </a:bodyPr>
          <a:lstStyle/>
          <a:p>
            <a:pPr>
              <a:defRPr sz="1500" b="0">
                <a:solidFill>
                  <a:srgbClr val="52606D"/>
                </a:solidFill>
                <a:latin typeface="Nimbus Sans"/>
                <a:ea typeface="Nimbus Sans"/>
                <a:cs typeface="Nimbus Sans"/>
              </a:defRPr>
            </a:pPr>
            <a:r>
              <a:rPr sz="1500" b="0">
                <a:solidFill>
                  <a:srgbClr val="52606D"/>
                </a:solidFill>
                <a:latin typeface="Nimbus Sans"/>
                <a:ea typeface="Nimbus Sans"/>
                <a:cs typeface="Nimbus Sans"/>
              </a:rPr>
              <a:t>Rank the influences before seeing the research</a:t>
            </a:r>
          </a:p>
        </p:txBody>
      </p:sp>
      <p:sp>
        <p:nvSpPr>
          <p:cNvPr id="4" name="Rectangle: Rounded Corners 3">
            <a:extLst>
              <a:ext uri="{FF2B5EF4-FFF2-40B4-BE49-F238E27FC236}">
                <a16:creationId xmlns:a16="http://schemas.microsoft.com/office/drawing/2014/main" id="{92B34AD1-AC4F-4A67-931E-0D037CF61BF0}"/>
              </a:ext>
            </a:extLst>
          </p:cNvPr>
          <p:cNvSpPr>
            <a:spLocks noGrp="1"/>
          </p:cNvSpPr>
          <p:nvPr/>
        </p:nvSpPr>
        <p:spPr>
          <a:xfrm>
            <a:off x="809625" y="1714500"/>
            <a:ext cx="3143250" cy="1190625"/>
          </a:xfrm>
          <a:prstGeom prst="roundRect">
            <a:avLst>
              <a:gd name="adj" fmla="val 14400"/>
            </a:avLst>
          </a:prstGeom>
          <a:solidFill>
            <a:srgbClr val="FFFFFF"/>
          </a:solidFill>
          <a:ln w="28575">
            <a:solidFill>
              <a:srgbClr val="F58220"/>
            </a:solidFill>
            <a:prstDash val="solid"/>
          </a:ln>
        </p:spPr>
        <p:txBody>
          <a:bodyPr/>
          <a:lstStyle/>
          <a:p>
            <a:endParaRPr lang="en-GB"/>
          </a:p>
        </p:txBody>
      </p:sp>
      <p:sp>
        <p:nvSpPr>
          <p:cNvPr id="5" name="Rectangle 4">
            <a:extLst>
              <a:ext uri="{FF2B5EF4-FFF2-40B4-BE49-F238E27FC236}">
                <a16:creationId xmlns:a16="http://schemas.microsoft.com/office/drawing/2014/main" id="{EF89979C-5331-4E1E-86E2-B5E0B9E03504}"/>
              </a:ext>
            </a:extLst>
          </p:cNvPr>
          <p:cNvSpPr>
            <a:spLocks noGrp="1"/>
          </p:cNvSpPr>
          <p:nvPr/>
        </p:nvSpPr>
        <p:spPr>
          <a:xfrm>
            <a:off x="1038225" y="1924050"/>
            <a:ext cx="2686050" cy="762000"/>
          </a:xfrm>
          <a:prstGeom prst="rect">
            <a:avLst/>
          </a:prstGeom>
          <a:noFill/>
          <a:ln w="0">
            <a:noFill/>
          </a:ln>
        </p:spPr>
        <p:txBody>
          <a:bodyPr anchor="ctr">
            <a:noAutofit/>
          </a:bodyPr>
          <a:lstStyle/>
          <a:p>
            <a:pPr>
              <a:defRPr sz="1875" b="1">
                <a:solidFill>
                  <a:srgbClr val="F58220"/>
                </a:solidFill>
                <a:latin typeface="Nimbus Sans"/>
                <a:ea typeface="Nimbus Sans"/>
                <a:cs typeface="Nimbus Sans"/>
              </a:defRPr>
            </a:pPr>
            <a:r>
              <a:rPr sz="1875" b="1">
                <a:solidFill>
                  <a:srgbClr val="F58220"/>
                </a:solidFill>
                <a:latin typeface="Nimbus Sans"/>
                <a:ea typeface="Nimbus Sans"/>
                <a:cs typeface="Nimbus Sans"/>
              </a:rPr>
              <a:t>Income and employment</a:t>
            </a:r>
          </a:p>
        </p:txBody>
      </p:sp>
      <p:sp>
        <p:nvSpPr>
          <p:cNvPr id="6" name="Rectangle: Rounded Corners 5">
            <a:extLst>
              <a:ext uri="{FF2B5EF4-FFF2-40B4-BE49-F238E27FC236}">
                <a16:creationId xmlns:a16="http://schemas.microsoft.com/office/drawing/2014/main" id="{E5B16E96-2582-4B74-942B-CE4ED05540E2}"/>
              </a:ext>
            </a:extLst>
          </p:cNvPr>
          <p:cNvSpPr>
            <a:spLocks noGrp="1"/>
          </p:cNvSpPr>
          <p:nvPr/>
        </p:nvSpPr>
        <p:spPr>
          <a:xfrm>
            <a:off x="4524375" y="1714500"/>
            <a:ext cx="3143250" cy="1190625"/>
          </a:xfrm>
          <a:prstGeom prst="roundRect">
            <a:avLst>
              <a:gd name="adj" fmla="val 14400"/>
            </a:avLst>
          </a:prstGeom>
          <a:solidFill>
            <a:srgbClr val="FFFFFF"/>
          </a:solidFill>
          <a:ln w="28575">
            <a:solidFill>
              <a:srgbClr val="008F9C"/>
            </a:solidFill>
            <a:prstDash val="solid"/>
          </a:ln>
        </p:spPr>
        <p:txBody>
          <a:bodyPr/>
          <a:lstStyle/>
          <a:p>
            <a:endParaRPr lang="en-GB"/>
          </a:p>
        </p:txBody>
      </p:sp>
      <p:sp>
        <p:nvSpPr>
          <p:cNvPr id="7" name="Rectangle 6">
            <a:extLst>
              <a:ext uri="{FF2B5EF4-FFF2-40B4-BE49-F238E27FC236}">
                <a16:creationId xmlns:a16="http://schemas.microsoft.com/office/drawing/2014/main" id="{A175645F-AEE2-4C94-A71A-36EB6458D072}"/>
              </a:ext>
            </a:extLst>
          </p:cNvPr>
          <p:cNvSpPr>
            <a:spLocks noGrp="1"/>
          </p:cNvSpPr>
          <p:nvPr/>
        </p:nvSpPr>
        <p:spPr>
          <a:xfrm>
            <a:off x="4752975" y="1924050"/>
            <a:ext cx="2686050" cy="762000"/>
          </a:xfrm>
          <a:prstGeom prst="rect">
            <a:avLst/>
          </a:prstGeom>
          <a:noFill/>
          <a:ln w="0">
            <a:noFill/>
          </a:ln>
        </p:spPr>
        <p:txBody>
          <a:bodyPr anchor="ctr">
            <a:noAutofit/>
          </a:bodyPr>
          <a:lstStyle/>
          <a:p>
            <a:pPr>
              <a:defRPr sz="1875" b="1">
                <a:solidFill>
                  <a:srgbClr val="008F9C"/>
                </a:solidFill>
                <a:latin typeface="Nimbus Sans"/>
                <a:ea typeface="Nimbus Sans"/>
                <a:cs typeface="Nimbus Sans"/>
              </a:defRPr>
            </a:pPr>
            <a:r>
              <a:rPr sz="1875" b="1">
                <a:solidFill>
                  <a:srgbClr val="008F9C"/>
                </a:solidFill>
                <a:latin typeface="Nimbus Sans"/>
                <a:ea typeface="Nimbus Sans"/>
                <a:cs typeface="Nimbus Sans"/>
              </a:rPr>
              <a:t>Housing and neighbourhood</a:t>
            </a:r>
          </a:p>
        </p:txBody>
      </p:sp>
      <p:sp>
        <p:nvSpPr>
          <p:cNvPr id="8" name="Rectangle: Rounded Corners 7">
            <a:extLst>
              <a:ext uri="{FF2B5EF4-FFF2-40B4-BE49-F238E27FC236}">
                <a16:creationId xmlns:a16="http://schemas.microsoft.com/office/drawing/2014/main" id="{6780CC90-B376-42F6-81D8-7A6DA67BB416}"/>
              </a:ext>
            </a:extLst>
          </p:cNvPr>
          <p:cNvSpPr>
            <a:spLocks noGrp="1"/>
          </p:cNvSpPr>
          <p:nvPr/>
        </p:nvSpPr>
        <p:spPr>
          <a:xfrm>
            <a:off x="8239125" y="1714500"/>
            <a:ext cx="3143250" cy="1190625"/>
          </a:xfrm>
          <a:prstGeom prst="roundRect">
            <a:avLst>
              <a:gd name="adj" fmla="val 14400"/>
            </a:avLst>
          </a:prstGeom>
          <a:solidFill>
            <a:srgbClr val="FFFFFF"/>
          </a:solidFill>
          <a:ln w="28575">
            <a:solidFill>
              <a:srgbClr val="704C9F"/>
            </a:solidFill>
            <a:prstDash val="solid"/>
          </a:ln>
        </p:spPr>
        <p:txBody>
          <a:bodyPr/>
          <a:lstStyle/>
          <a:p>
            <a:endParaRPr lang="en-GB"/>
          </a:p>
        </p:txBody>
      </p:sp>
      <p:sp>
        <p:nvSpPr>
          <p:cNvPr id="9" name="Rectangle 8">
            <a:extLst>
              <a:ext uri="{FF2B5EF4-FFF2-40B4-BE49-F238E27FC236}">
                <a16:creationId xmlns:a16="http://schemas.microsoft.com/office/drawing/2014/main" id="{19950A9A-A18F-422A-993B-B81967B76411}"/>
              </a:ext>
            </a:extLst>
          </p:cNvPr>
          <p:cNvSpPr>
            <a:spLocks noGrp="1"/>
          </p:cNvSpPr>
          <p:nvPr/>
        </p:nvSpPr>
        <p:spPr>
          <a:xfrm>
            <a:off x="8467725" y="1924050"/>
            <a:ext cx="2686050" cy="762000"/>
          </a:xfrm>
          <a:prstGeom prst="rect">
            <a:avLst/>
          </a:prstGeom>
          <a:noFill/>
          <a:ln w="0">
            <a:noFill/>
          </a:ln>
        </p:spPr>
        <p:txBody>
          <a:bodyPr anchor="ctr">
            <a:noAutofit/>
          </a:bodyPr>
          <a:lstStyle/>
          <a:p>
            <a:pPr>
              <a:defRPr sz="1875" b="1">
                <a:solidFill>
                  <a:srgbClr val="704C9F"/>
                </a:solidFill>
                <a:latin typeface="Nimbus Sans"/>
                <a:ea typeface="Nimbus Sans"/>
                <a:cs typeface="Nimbus Sans"/>
              </a:defRPr>
            </a:pPr>
            <a:r>
              <a:rPr sz="1875" b="1">
                <a:solidFill>
                  <a:srgbClr val="704C9F"/>
                </a:solidFill>
                <a:latin typeface="Nimbus Sans"/>
                <a:ea typeface="Nimbus Sans"/>
                <a:cs typeface="Nimbus Sans"/>
              </a:rPr>
              <a:t>Education</a:t>
            </a:r>
          </a:p>
        </p:txBody>
      </p:sp>
      <p:sp>
        <p:nvSpPr>
          <p:cNvPr id="10" name="Rectangle: Rounded Corners 9">
            <a:extLst>
              <a:ext uri="{FF2B5EF4-FFF2-40B4-BE49-F238E27FC236}">
                <a16:creationId xmlns:a16="http://schemas.microsoft.com/office/drawing/2014/main" id="{9BE84802-9912-4B77-B5F8-F73FA7256AF3}"/>
              </a:ext>
            </a:extLst>
          </p:cNvPr>
          <p:cNvSpPr>
            <a:spLocks noGrp="1"/>
          </p:cNvSpPr>
          <p:nvPr/>
        </p:nvSpPr>
        <p:spPr>
          <a:xfrm>
            <a:off x="809625" y="3429000"/>
            <a:ext cx="3143250" cy="1190625"/>
          </a:xfrm>
          <a:prstGeom prst="roundRect">
            <a:avLst>
              <a:gd name="adj" fmla="val 14400"/>
            </a:avLst>
          </a:prstGeom>
          <a:solidFill>
            <a:srgbClr val="FFFFFF"/>
          </a:solidFill>
          <a:ln w="28575">
            <a:solidFill>
              <a:srgbClr val="213A78"/>
            </a:solidFill>
            <a:prstDash val="solid"/>
          </a:ln>
        </p:spPr>
        <p:txBody>
          <a:bodyPr/>
          <a:lstStyle/>
          <a:p>
            <a:endParaRPr lang="en-GB"/>
          </a:p>
        </p:txBody>
      </p:sp>
      <p:sp>
        <p:nvSpPr>
          <p:cNvPr id="11" name="Rectangle 10">
            <a:extLst>
              <a:ext uri="{FF2B5EF4-FFF2-40B4-BE49-F238E27FC236}">
                <a16:creationId xmlns:a16="http://schemas.microsoft.com/office/drawing/2014/main" id="{B1E0C3B8-D217-4AF5-852C-A7704F7911F1}"/>
              </a:ext>
            </a:extLst>
          </p:cNvPr>
          <p:cNvSpPr>
            <a:spLocks noGrp="1"/>
          </p:cNvSpPr>
          <p:nvPr/>
        </p:nvSpPr>
        <p:spPr>
          <a:xfrm>
            <a:off x="1038225" y="3638550"/>
            <a:ext cx="2686050" cy="762000"/>
          </a:xfrm>
          <a:prstGeom prst="rect">
            <a:avLst/>
          </a:prstGeom>
          <a:noFill/>
          <a:ln w="0">
            <a:noFill/>
          </a:ln>
        </p:spPr>
        <p:txBody>
          <a:bodyPr anchor="ctr">
            <a:noAutofit/>
          </a:bodyPr>
          <a:lstStyle/>
          <a:p>
            <a:pPr>
              <a:defRPr sz="1875" b="1">
                <a:solidFill>
                  <a:srgbClr val="213A78"/>
                </a:solidFill>
                <a:latin typeface="Nimbus Sans"/>
                <a:ea typeface="Nimbus Sans"/>
                <a:cs typeface="Nimbus Sans"/>
              </a:defRPr>
            </a:pPr>
            <a:r>
              <a:rPr sz="1875" b="1">
                <a:solidFill>
                  <a:srgbClr val="213A78"/>
                </a:solidFill>
                <a:latin typeface="Nimbus Sans"/>
                <a:ea typeface="Nimbus Sans"/>
                <a:cs typeface="Nimbus Sans"/>
              </a:rPr>
              <a:t>Healthcare</a:t>
            </a:r>
          </a:p>
        </p:txBody>
      </p:sp>
      <p:sp>
        <p:nvSpPr>
          <p:cNvPr id="12" name="Rectangle: Rounded Corners 11">
            <a:extLst>
              <a:ext uri="{FF2B5EF4-FFF2-40B4-BE49-F238E27FC236}">
                <a16:creationId xmlns:a16="http://schemas.microsoft.com/office/drawing/2014/main" id="{C1936A7D-6C45-4C35-AF18-730E11E27AFC}"/>
              </a:ext>
            </a:extLst>
          </p:cNvPr>
          <p:cNvSpPr>
            <a:spLocks noGrp="1"/>
          </p:cNvSpPr>
          <p:nvPr/>
        </p:nvSpPr>
        <p:spPr>
          <a:xfrm>
            <a:off x="4524375" y="3429000"/>
            <a:ext cx="3143250" cy="1190625"/>
          </a:xfrm>
          <a:prstGeom prst="roundRect">
            <a:avLst>
              <a:gd name="adj" fmla="val 14400"/>
            </a:avLst>
          </a:prstGeom>
          <a:solidFill>
            <a:srgbClr val="FFFFFF"/>
          </a:solidFill>
          <a:ln w="28575">
            <a:solidFill>
              <a:srgbClr val="4E9A51"/>
            </a:solidFill>
            <a:prstDash val="solid"/>
          </a:ln>
        </p:spPr>
        <p:txBody>
          <a:bodyPr/>
          <a:lstStyle/>
          <a:p>
            <a:endParaRPr lang="en-GB"/>
          </a:p>
        </p:txBody>
      </p:sp>
      <p:sp>
        <p:nvSpPr>
          <p:cNvPr id="13" name="Rectangle 12">
            <a:extLst>
              <a:ext uri="{FF2B5EF4-FFF2-40B4-BE49-F238E27FC236}">
                <a16:creationId xmlns:a16="http://schemas.microsoft.com/office/drawing/2014/main" id="{C4843B21-C152-4FF1-B2C2-6B4A182E8DC9}"/>
              </a:ext>
            </a:extLst>
          </p:cNvPr>
          <p:cNvSpPr>
            <a:spLocks noGrp="1"/>
          </p:cNvSpPr>
          <p:nvPr/>
        </p:nvSpPr>
        <p:spPr>
          <a:xfrm>
            <a:off x="4752975" y="3638550"/>
            <a:ext cx="2686050" cy="762000"/>
          </a:xfrm>
          <a:prstGeom prst="rect">
            <a:avLst/>
          </a:prstGeom>
          <a:noFill/>
          <a:ln w="0">
            <a:noFill/>
          </a:ln>
        </p:spPr>
        <p:txBody>
          <a:bodyPr anchor="ctr">
            <a:noAutofit/>
          </a:bodyPr>
          <a:lstStyle/>
          <a:p>
            <a:pPr>
              <a:defRPr sz="1875" b="1">
                <a:solidFill>
                  <a:srgbClr val="4E9A51"/>
                </a:solidFill>
                <a:latin typeface="Nimbus Sans"/>
                <a:ea typeface="Nimbus Sans"/>
                <a:cs typeface="Nimbus Sans"/>
              </a:defRPr>
            </a:pPr>
            <a:r>
              <a:rPr sz="1875" b="1">
                <a:solidFill>
                  <a:srgbClr val="4E9A51"/>
                </a:solidFill>
                <a:latin typeface="Nimbus Sans"/>
                <a:ea typeface="Nimbus Sans"/>
                <a:cs typeface="Nimbus Sans"/>
              </a:rPr>
              <a:t>Behaviour</a:t>
            </a:r>
          </a:p>
        </p:txBody>
      </p:sp>
      <p:sp>
        <p:nvSpPr>
          <p:cNvPr id="14" name="Rectangle: Rounded Corners 13">
            <a:extLst>
              <a:ext uri="{FF2B5EF4-FFF2-40B4-BE49-F238E27FC236}">
                <a16:creationId xmlns:a16="http://schemas.microsoft.com/office/drawing/2014/main" id="{477E0BBA-1515-4891-BB8F-9570DB4B47B8}"/>
              </a:ext>
            </a:extLst>
          </p:cNvPr>
          <p:cNvSpPr>
            <a:spLocks noGrp="1"/>
          </p:cNvSpPr>
          <p:nvPr/>
        </p:nvSpPr>
        <p:spPr>
          <a:xfrm>
            <a:off x="8239125" y="3429000"/>
            <a:ext cx="3143250" cy="1190625"/>
          </a:xfrm>
          <a:prstGeom prst="roundRect">
            <a:avLst>
              <a:gd name="adj" fmla="val 14400"/>
            </a:avLst>
          </a:prstGeom>
          <a:solidFill>
            <a:srgbClr val="FFFFFF"/>
          </a:solidFill>
          <a:ln w="28575">
            <a:solidFill>
              <a:srgbClr val="C94A4A"/>
            </a:solidFill>
            <a:prstDash val="solid"/>
          </a:ln>
        </p:spPr>
        <p:txBody>
          <a:bodyPr/>
          <a:lstStyle/>
          <a:p>
            <a:endParaRPr lang="en-GB"/>
          </a:p>
        </p:txBody>
      </p:sp>
      <p:sp>
        <p:nvSpPr>
          <p:cNvPr id="15" name="Rectangle 14">
            <a:extLst>
              <a:ext uri="{FF2B5EF4-FFF2-40B4-BE49-F238E27FC236}">
                <a16:creationId xmlns:a16="http://schemas.microsoft.com/office/drawing/2014/main" id="{33B8685B-F2DA-4DB6-8C44-DBA44C456FB4}"/>
              </a:ext>
            </a:extLst>
          </p:cNvPr>
          <p:cNvSpPr>
            <a:spLocks noGrp="1"/>
          </p:cNvSpPr>
          <p:nvPr/>
        </p:nvSpPr>
        <p:spPr>
          <a:xfrm>
            <a:off x="8467725" y="3638550"/>
            <a:ext cx="2686050" cy="762000"/>
          </a:xfrm>
          <a:prstGeom prst="rect">
            <a:avLst/>
          </a:prstGeom>
          <a:noFill/>
          <a:ln w="0">
            <a:noFill/>
          </a:ln>
        </p:spPr>
        <p:txBody>
          <a:bodyPr anchor="ctr">
            <a:noAutofit/>
          </a:bodyPr>
          <a:lstStyle/>
          <a:p>
            <a:pPr>
              <a:defRPr sz="1875" b="1">
                <a:solidFill>
                  <a:srgbClr val="C94A4A"/>
                </a:solidFill>
                <a:latin typeface="Nimbus Sans"/>
                <a:ea typeface="Nimbus Sans"/>
                <a:cs typeface="Nimbus Sans"/>
              </a:defRPr>
            </a:pPr>
            <a:r>
              <a:rPr sz="1875" b="1">
                <a:solidFill>
                  <a:srgbClr val="C94A4A"/>
                </a:solidFill>
                <a:latin typeface="Nimbus Sans"/>
                <a:ea typeface="Nimbus Sans"/>
                <a:cs typeface="Nimbus Sans"/>
              </a:rPr>
              <a:t>Genetics and biology</a:t>
            </a:r>
          </a:p>
        </p:txBody>
      </p:sp>
      <p:sp>
        <p:nvSpPr>
          <p:cNvPr id="16" name="Rectangle 15">
            <a:extLst>
              <a:ext uri="{FF2B5EF4-FFF2-40B4-BE49-F238E27FC236}">
                <a16:creationId xmlns:a16="http://schemas.microsoft.com/office/drawing/2014/main" id="{73345EF0-2B3B-41D8-9B4E-5C4BC2C1C4BB}"/>
              </a:ext>
            </a:extLst>
          </p:cNvPr>
          <p:cNvSpPr>
            <a:spLocks noGrp="1"/>
          </p:cNvSpPr>
          <p:nvPr/>
        </p:nvSpPr>
        <p:spPr>
          <a:xfrm>
            <a:off x="952500" y="5381625"/>
            <a:ext cx="10287000" cy="523875"/>
          </a:xfrm>
          <a:prstGeom prst="rect">
            <a:avLst/>
          </a:prstGeom>
          <a:noFill/>
          <a:ln w="0">
            <a:noFill/>
          </a:ln>
        </p:spPr>
        <p:txBody>
          <a:bodyPr anchor="t">
            <a:noAutofit/>
          </a:bodyPr>
          <a:lstStyle/>
          <a:p>
            <a:pPr>
              <a:defRPr sz="1875" b="1">
                <a:solidFill>
                  <a:srgbClr val="213A78"/>
                </a:solidFill>
                <a:latin typeface="Nimbus Sans"/>
                <a:ea typeface="Nimbus Sans"/>
                <a:cs typeface="Nimbus Sans"/>
              </a:defRPr>
            </a:pPr>
            <a:r>
              <a:rPr sz="1875" b="1">
                <a:solidFill>
                  <a:srgbClr val="213A78"/>
                </a:solidFill>
                <a:latin typeface="Nimbus Sans"/>
                <a:ea typeface="Nimbus Sans"/>
                <a:cs typeface="Nimbus Sans"/>
              </a:rPr>
              <a:t>Which has the greatest influence on population health? What evidence would you need?</a:t>
            </a:r>
          </a:p>
        </p:txBody>
      </p:sp>
      <p:sp>
        <p:nvSpPr>
          <p:cNvPr id="17" name="Straight Connector 16">
            <a:extLst>
              <a:ext uri="{FF2B5EF4-FFF2-40B4-BE49-F238E27FC236}">
                <a16:creationId xmlns:a16="http://schemas.microsoft.com/office/drawing/2014/main" id="{BF46149C-C596-48B6-AD6D-0CBD4FE299D1}"/>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8" name="Rectangle 17">
            <a:extLst>
              <a:ext uri="{FF2B5EF4-FFF2-40B4-BE49-F238E27FC236}">
                <a16:creationId xmlns:a16="http://schemas.microsoft.com/office/drawing/2014/main" id="{F6A47D37-19FA-4697-B6AE-815C15BF47EB}"/>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3</a:t>
            </a:r>
          </a:p>
        </p:txBody>
      </p:sp>
    </p:spTree>
    <p:extLst>
      <p:ext uri="{BB962C8B-B14F-4D97-AF65-F5344CB8AC3E}">
        <p14:creationId xmlns:p14="http://schemas.microsoft.com/office/powerpoint/2010/main" val="1393053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F8A4DD1-3A32-4D6A-B39D-E1FADDE33AB0}"/>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3B042DC2-FFAB-4612-B104-EBEC8287660F}"/>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Key concepts</a:t>
            </a:r>
          </a:p>
        </p:txBody>
      </p:sp>
      <p:sp>
        <p:nvSpPr>
          <p:cNvPr id="3" name="Rectangle: Rounded Corners 2">
            <a:extLst>
              <a:ext uri="{FF2B5EF4-FFF2-40B4-BE49-F238E27FC236}">
                <a16:creationId xmlns:a16="http://schemas.microsoft.com/office/drawing/2014/main" id="{C0284DCE-4FF8-4F36-82FB-BEB1F5E152A1}"/>
              </a:ext>
            </a:extLst>
          </p:cNvPr>
          <p:cNvSpPr>
            <a:spLocks noGrp="1"/>
          </p:cNvSpPr>
          <p:nvPr/>
        </p:nvSpPr>
        <p:spPr>
          <a:xfrm>
            <a:off x="666750" y="1190625"/>
            <a:ext cx="5191125" cy="1857375"/>
          </a:xfrm>
          <a:prstGeom prst="roundRect">
            <a:avLst>
              <a:gd name="adj" fmla="val 9231"/>
            </a:avLst>
          </a:prstGeom>
          <a:solidFill>
            <a:srgbClr val="FFFFFF"/>
          </a:solidFill>
          <a:ln w="9525">
            <a:solidFill>
              <a:srgbClr val="213A78"/>
            </a:solidFill>
            <a:prstDash val="solid"/>
          </a:ln>
        </p:spPr>
        <p:txBody>
          <a:bodyPr/>
          <a:lstStyle/>
          <a:p>
            <a:endParaRPr lang="en-GB"/>
          </a:p>
        </p:txBody>
      </p:sp>
      <p:sp>
        <p:nvSpPr>
          <p:cNvPr id="4" name="Rectangle 3">
            <a:extLst>
              <a:ext uri="{FF2B5EF4-FFF2-40B4-BE49-F238E27FC236}">
                <a16:creationId xmlns:a16="http://schemas.microsoft.com/office/drawing/2014/main" id="{BD701178-C3E4-4A6B-8116-705664782A4B}"/>
              </a:ext>
            </a:extLst>
          </p:cNvPr>
          <p:cNvSpPr>
            <a:spLocks noGrp="1"/>
          </p:cNvSpPr>
          <p:nvPr/>
        </p:nvSpPr>
        <p:spPr>
          <a:xfrm>
            <a:off x="895350" y="1400175"/>
            <a:ext cx="4572000" cy="400050"/>
          </a:xfrm>
          <a:prstGeom prst="rect">
            <a:avLst/>
          </a:prstGeom>
          <a:noFill/>
          <a:ln w="0">
            <a:noFill/>
          </a:ln>
        </p:spPr>
        <p:txBody>
          <a:bodyPr anchor="t">
            <a:noAutofit/>
          </a:bodyPr>
          <a:lstStyle/>
          <a:p>
            <a:pPr>
              <a:defRPr sz="2025" b="1">
                <a:solidFill>
                  <a:srgbClr val="213A78"/>
                </a:solidFill>
                <a:latin typeface="Nimbus Sans"/>
                <a:ea typeface="Nimbus Sans"/>
                <a:cs typeface="Nimbus Sans"/>
              </a:defRPr>
            </a:pPr>
            <a:r>
              <a:rPr sz="2025" b="1">
                <a:solidFill>
                  <a:srgbClr val="213A78"/>
                </a:solidFill>
                <a:latin typeface="Nimbus Sans"/>
                <a:ea typeface="Nimbus Sans"/>
                <a:cs typeface="Nimbus Sans"/>
              </a:rPr>
              <a:t>Health</a:t>
            </a:r>
          </a:p>
        </p:txBody>
      </p:sp>
      <p:sp>
        <p:nvSpPr>
          <p:cNvPr id="5" name="Rectangle 4">
            <a:extLst>
              <a:ext uri="{FF2B5EF4-FFF2-40B4-BE49-F238E27FC236}">
                <a16:creationId xmlns:a16="http://schemas.microsoft.com/office/drawing/2014/main" id="{B7A9D280-48ED-421E-99D4-138E28294CEF}"/>
              </a:ext>
            </a:extLst>
          </p:cNvPr>
          <p:cNvSpPr>
            <a:spLocks noGrp="1"/>
          </p:cNvSpPr>
          <p:nvPr/>
        </p:nvSpPr>
        <p:spPr>
          <a:xfrm>
            <a:off x="895350" y="1933575"/>
            <a:ext cx="4619625" cy="876300"/>
          </a:xfrm>
          <a:prstGeom prst="rect">
            <a:avLst/>
          </a:prstGeom>
          <a:noFill/>
          <a:ln w="0">
            <a:noFill/>
          </a:ln>
        </p:spPr>
        <p:txBody>
          <a:bodyPr anchor="t">
            <a:noAutofit/>
          </a:bodyPr>
          <a:lstStyle/>
          <a:p>
            <a:pPr>
              <a:defRPr sz="1650" b="0">
                <a:solidFill>
                  <a:srgbClr val="1D2633"/>
                </a:solidFill>
                <a:latin typeface="Nimbus Sans"/>
                <a:ea typeface="Nimbus Sans"/>
                <a:cs typeface="Nimbus Sans"/>
              </a:defRPr>
            </a:pPr>
            <a:r>
              <a:rPr sz="1650" b="0">
                <a:solidFill>
                  <a:srgbClr val="1D2633"/>
                </a:solidFill>
                <a:latin typeface="Nimbus Sans"/>
                <a:ea typeface="Nimbus Sans"/>
                <a:cs typeface="Nimbus Sans"/>
              </a:rPr>
              <a:t>Physical, mental and social wellbeing, rather than only the absence of disease.</a:t>
            </a:r>
          </a:p>
        </p:txBody>
      </p:sp>
      <p:sp>
        <p:nvSpPr>
          <p:cNvPr id="6" name="Rectangle: Rounded Corners 5">
            <a:extLst>
              <a:ext uri="{FF2B5EF4-FFF2-40B4-BE49-F238E27FC236}">
                <a16:creationId xmlns:a16="http://schemas.microsoft.com/office/drawing/2014/main" id="{E2ADF63F-E8ED-4676-B970-C894636EBA79}"/>
              </a:ext>
            </a:extLst>
          </p:cNvPr>
          <p:cNvSpPr>
            <a:spLocks noGrp="1"/>
          </p:cNvSpPr>
          <p:nvPr/>
        </p:nvSpPr>
        <p:spPr>
          <a:xfrm>
            <a:off x="6286500" y="1190625"/>
            <a:ext cx="5191125" cy="1857375"/>
          </a:xfrm>
          <a:prstGeom prst="roundRect">
            <a:avLst>
              <a:gd name="adj" fmla="val 9231"/>
            </a:avLst>
          </a:prstGeom>
          <a:solidFill>
            <a:srgbClr val="FFFFFF"/>
          </a:solidFill>
          <a:ln w="9525">
            <a:solidFill>
              <a:srgbClr val="008F9C"/>
            </a:solidFill>
            <a:prstDash val="solid"/>
          </a:ln>
        </p:spPr>
        <p:txBody>
          <a:bodyPr/>
          <a:lstStyle/>
          <a:p>
            <a:endParaRPr lang="en-GB"/>
          </a:p>
        </p:txBody>
      </p:sp>
      <p:sp>
        <p:nvSpPr>
          <p:cNvPr id="7" name="Rectangle 6">
            <a:extLst>
              <a:ext uri="{FF2B5EF4-FFF2-40B4-BE49-F238E27FC236}">
                <a16:creationId xmlns:a16="http://schemas.microsoft.com/office/drawing/2014/main" id="{0036A88C-72BA-4290-BFB0-A556E9241587}"/>
              </a:ext>
            </a:extLst>
          </p:cNvPr>
          <p:cNvSpPr>
            <a:spLocks noGrp="1"/>
          </p:cNvSpPr>
          <p:nvPr/>
        </p:nvSpPr>
        <p:spPr>
          <a:xfrm>
            <a:off x="6515100" y="1400175"/>
            <a:ext cx="4572000" cy="400050"/>
          </a:xfrm>
          <a:prstGeom prst="rect">
            <a:avLst/>
          </a:prstGeom>
          <a:noFill/>
          <a:ln w="0">
            <a:noFill/>
          </a:ln>
        </p:spPr>
        <p:txBody>
          <a:bodyPr anchor="t">
            <a:noAutofit/>
          </a:bodyPr>
          <a:lstStyle/>
          <a:p>
            <a:pPr>
              <a:defRPr sz="2025" b="1">
                <a:solidFill>
                  <a:srgbClr val="008F9C"/>
                </a:solidFill>
                <a:latin typeface="Nimbus Sans"/>
                <a:ea typeface="Nimbus Sans"/>
                <a:cs typeface="Nimbus Sans"/>
              </a:defRPr>
            </a:pPr>
            <a:r>
              <a:rPr sz="2025" b="1">
                <a:solidFill>
                  <a:srgbClr val="008F9C"/>
                </a:solidFill>
                <a:latin typeface="Nimbus Sans"/>
                <a:ea typeface="Nimbus Sans"/>
                <a:cs typeface="Nimbus Sans"/>
              </a:rPr>
              <a:t>Determinants</a:t>
            </a:r>
          </a:p>
        </p:txBody>
      </p:sp>
      <p:sp>
        <p:nvSpPr>
          <p:cNvPr id="8" name="Rectangle 7">
            <a:extLst>
              <a:ext uri="{FF2B5EF4-FFF2-40B4-BE49-F238E27FC236}">
                <a16:creationId xmlns:a16="http://schemas.microsoft.com/office/drawing/2014/main" id="{51C398A3-A35A-4EC4-A2A8-742DE55FA5C4}"/>
              </a:ext>
            </a:extLst>
          </p:cNvPr>
          <p:cNvSpPr>
            <a:spLocks noGrp="1"/>
          </p:cNvSpPr>
          <p:nvPr/>
        </p:nvSpPr>
        <p:spPr>
          <a:xfrm>
            <a:off x="6515100" y="1933575"/>
            <a:ext cx="4619625" cy="876300"/>
          </a:xfrm>
          <a:prstGeom prst="rect">
            <a:avLst/>
          </a:prstGeom>
          <a:noFill/>
          <a:ln w="0">
            <a:noFill/>
          </a:ln>
        </p:spPr>
        <p:txBody>
          <a:bodyPr anchor="t">
            <a:noAutofit/>
          </a:bodyPr>
          <a:lstStyle/>
          <a:p>
            <a:pPr>
              <a:defRPr sz="1650" b="0">
                <a:solidFill>
                  <a:srgbClr val="1D2633"/>
                </a:solidFill>
                <a:latin typeface="Nimbus Sans"/>
                <a:ea typeface="Nimbus Sans"/>
                <a:cs typeface="Nimbus Sans"/>
              </a:defRPr>
            </a:pPr>
            <a:r>
              <a:rPr sz="1650" b="0">
                <a:solidFill>
                  <a:srgbClr val="1D2633"/>
                </a:solidFill>
                <a:latin typeface="Nimbus Sans"/>
                <a:ea typeface="Nimbus Sans"/>
                <a:cs typeface="Nimbus Sans"/>
              </a:rPr>
              <a:t>Factors and conditions that influence health outcomes and the distribution of health.</a:t>
            </a:r>
          </a:p>
        </p:txBody>
      </p:sp>
      <p:sp>
        <p:nvSpPr>
          <p:cNvPr id="9" name="Rectangle: Rounded Corners 8">
            <a:extLst>
              <a:ext uri="{FF2B5EF4-FFF2-40B4-BE49-F238E27FC236}">
                <a16:creationId xmlns:a16="http://schemas.microsoft.com/office/drawing/2014/main" id="{F6157C40-C541-4188-BECA-531A2AFB1809}"/>
              </a:ext>
            </a:extLst>
          </p:cNvPr>
          <p:cNvSpPr>
            <a:spLocks noGrp="1"/>
          </p:cNvSpPr>
          <p:nvPr/>
        </p:nvSpPr>
        <p:spPr>
          <a:xfrm>
            <a:off x="666750" y="3476625"/>
            <a:ext cx="5191125" cy="1857375"/>
          </a:xfrm>
          <a:prstGeom prst="roundRect">
            <a:avLst>
              <a:gd name="adj" fmla="val 9231"/>
            </a:avLst>
          </a:prstGeom>
          <a:solidFill>
            <a:srgbClr val="FFFFFF"/>
          </a:solidFill>
          <a:ln w="9525">
            <a:solidFill>
              <a:srgbClr val="F58220"/>
            </a:solidFill>
            <a:prstDash val="solid"/>
          </a:ln>
        </p:spPr>
        <p:txBody>
          <a:bodyPr/>
          <a:lstStyle/>
          <a:p>
            <a:endParaRPr lang="en-GB"/>
          </a:p>
        </p:txBody>
      </p:sp>
      <p:sp>
        <p:nvSpPr>
          <p:cNvPr id="10" name="Rectangle 9">
            <a:extLst>
              <a:ext uri="{FF2B5EF4-FFF2-40B4-BE49-F238E27FC236}">
                <a16:creationId xmlns:a16="http://schemas.microsoft.com/office/drawing/2014/main" id="{92D7F95A-1405-41A1-BF88-5E197389BECC}"/>
              </a:ext>
            </a:extLst>
          </p:cNvPr>
          <p:cNvSpPr>
            <a:spLocks noGrp="1"/>
          </p:cNvSpPr>
          <p:nvPr/>
        </p:nvSpPr>
        <p:spPr>
          <a:xfrm>
            <a:off x="895350" y="3686175"/>
            <a:ext cx="4572000" cy="400050"/>
          </a:xfrm>
          <a:prstGeom prst="rect">
            <a:avLst/>
          </a:prstGeom>
          <a:noFill/>
          <a:ln w="0">
            <a:noFill/>
          </a:ln>
        </p:spPr>
        <p:txBody>
          <a:bodyPr anchor="t">
            <a:noAutofit/>
          </a:bodyPr>
          <a:lstStyle/>
          <a:p>
            <a:pPr>
              <a:defRPr sz="2025" b="1">
                <a:solidFill>
                  <a:srgbClr val="F58220"/>
                </a:solidFill>
                <a:latin typeface="Nimbus Sans"/>
                <a:ea typeface="Nimbus Sans"/>
                <a:cs typeface="Nimbus Sans"/>
              </a:defRPr>
            </a:pPr>
            <a:r>
              <a:rPr sz="2025" b="1">
                <a:solidFill>
                  <a:srgbClr val="F58220"/>
                </a:solidFill>
                <a:latin typeface="Nimbus Sans"/>
                <a:ea typeface="Nimbus Sans"/>
                <a:cs typeface="Nimbus Sans"/>
              </a:rPr>
              <a:t>Health inequality</a:t>
            </a:r>
          </a:p>
        </p:txBody>
      </p:sp>
      <p:sp>
        <p:nvSpPr>
          <p:cNvPr id="11" name="Rectangle 10">
            <a:extLst>
              <a:ext uri="{FF2B5EF4-FFF2-40B4-BE49-F238E27FC236}">
                <a16:creationId xmlns:a16="http://schemas.microsoft.com/office/drawing/2014/main" id="{D6368BAD-1962-4E3B-A4DA-A8409D416FA7}"/>
              </a:ext>
            </a:extLst>
          </p:cNvPr>
          <p:cNvSpPr>
            <a:spLocks noGrp="1"/>
          </p:cNvSpPr>
          <p:nvPr/>
        </p:nvSpPr>
        <p:spPr>
          <a:xfrm>
            <a:off x="895350" y="4219575"/>
            <a:ext cx="4619625" cy="876300"/>
          </a:xfrm>
          <a:prstGeom prst="rect">
            <a:avLst/>
          </a:prstGeom>
          <a:noFill/>
          <a:ln w="0">
            <a:noFill/>
          </a:ln>
        </p:spPr>
        <p:txBody>
          <a:bodyPr anchor="t">
            <a:noAutofit/>
          </a:bodyPr>
          <a:lstStyle/>
          <a:p>
            <a:pPr>
              <a:defRPr sz="1650" b="0">
                <a:solidFill>
                  <a:srgbClr val="1D2633"/>
                </a:solidFill>
                <a:latin typeface="Nimbus Sans"/>
                <a:ea typeface="Nimbus Sans"/>
                <a:cs typeface="Nimbus Sans"/>
              </a:defRPr>
            </a:pPr>
            <a:r>
              <a:rPr sz="1650" b="0">
                <a:solidFill>
                  <a:srgbClr val="1D2633"/>
                </a:solidFill>
                <a:latin typeface="Nimbus Sans"/>
                <a:ea typeface="Nimbus Sans"/>
                <a:cs typeface="Nimbus Sans"/>
              </a:rPr>
              <a:t>A measurable difference in health between individuals or population groups.</a:t>
            </a:r>
          </a:p>
        </p:txBody>
      </p:sp>
      <p:sp>
        <p:nvSpPr>
          <p:cNvPr id="12" name="Rectangle: Rounded Corners 11">
            <a:extLst>
              <a:ext uri="{FF2B5EF4-FFF2-40B4-BE49-F238E27FC236}">
                <a16:creationId xmlns:a16="http://schemas.microsoft.com/office/drawing/2014/main" id="{B7B69914-10E2-4673-9AC9-FC7E79BDC0B4}"/>
              </a:ext>
            </a:extLst>
          </p:cNvPr>
          <p:cNvSpPr>
            <a:spLocks noGrp="1"/>
          </p:cNvSpPr>
          <p:nvPr/>
        </p:nvSpPr>
        <p:spPr>
          <a:xfrm>
            <a:off x="6286500" y="3476625"/>
            <a:ext cx="5191125" cy="1857375"/>
          </a:xfrm>
          <a:prstGeom prst="roundRect">
            <a:avLst>
              <a:gd name="adj" fmla="val 9231"/>
            </a:avLst>
          </a:prstGeom>
          <a:solidFill>
            <a:srgbClr val="FFFFFF"/>
          </a:solidFill>
          <a:ln w="9525">
            <a:solidFill>
              <a:srgbClr val="704C9F"/>
            </a:solidFill>
            <a:prstDash val="solid"/>
          </a:ln>
        </p:spPr>
        <p:txBody>
          <a:bodyPr/>
          <a:lstStyle/>
          <a:p>
            <a:endParaRPr lang="en-GB"/>
          </a:p>
        </p:txBody>
      </p:sp>
      <p:sp>
        <p:nvSpPr>
          <p:cNvPr id="13" name="Rectangle 12">
            <a:extLst>
              <a:ext uri="{FF2B5EF4-FFF2-40B4-BE49-F238E27FC236}">
                <a16:creationId xmlns:a16="http://schemas.microsoft.com/office/drawing/2014/main" id="{D0842375-FEF6-4144-97CB-79015F84AB78}"/>
              </a:ext>
            </a:extLst>
          </p:cNvPr>
          <p:cNvSpPr>
            <a:spLocks noGrp="1"/>
          </p:cNvSpPr>
          <p:nvPr/>
        </p:nvSpPr>
        <p:spPr>
          <a:xfrm>
            <a:off x="6515100" y="3686175"/>
            <a:ext cx="4572000" cy="400050"/>
          </a:xfrm>
          <a:prstGeom prst="rect">
            <a:avLst/>
          </a:prstGeom>
          <a:noFill/>
          <a:ln w="0">
            <a:noFill/>
          </a:ln>
        </p:spPr>
        <p:txBody>
          <a:bodyPr anchor="t">
            <a:noAutofit/>
          </a:bodyPr>
          <a:lstStyle/>
          <a:p>
            <a:pPr>
              <a:defRPr sz="2025" b="1">
                <a:solidFill>
                  <a:srgbClr val="704C9F"/>
                </a:solidFill>
                <a:latin typeface="Nimbus Sans"/>
                <a:ea typeface="Nimbus Sans"/>
                <a:cs typeface="Nimbus Sans"/>
              </a:defRPr>
            </a:pPr>
            <a:r>
              <a:rPr sz="2025" b="1">
                <a:solidFill>
                  <a:srgbClr val="704C9F"/>
                </a:solidFill>
                <a:latin typeface="Nimbus Sans"/>
                <a:ea typeface="Nimbus Sans"/>
                <a:cs typeface="Nimbus Sans"/>
              </a:rPr>
              <a:t>Health inequity</a:t>
            </a:r>
          </a:p>
        </p:txBody>
      </p:sp>
      <p:sp>
        <p:nvSpPr>
          <p:cNvPr id="14" name="Rectangle 13">
            <a:extLst>
              <a:ext uri="{FF2B5EF4-FFF2-40B4-BE49-F238E27FC236}">
                <a16:creationId xmlns:a16="http://schemas.microsoft.com/office/drawing/2014/main" id="{22EEC799-5A58-414A-AAE5-546D2A178D4F}"/>
              </a:ext>
            </a:extLst>
          </p:cNvPr>
          <p:cNvSpPr>
            <a:spLocks noGrp="1"/>
          </p:cNvSpPr>
          <p:nvPr/>
        </p:nvSpPr>
        <p:spPr>
          <a:xfrm>
            <a:off x="6515100" y="4219575"/>
            <a:ext cx="4619625" cy="876300"/>
          </a:xfrm>
          <a:prstGeom prst="rect">
            <a:avLst/>
          </a:prstGeom>
          <a:noFill/>
          <a:ln w="0">
            <a:noFill/>
          </a:ln>
        </p:spPr>
        <p:txBody>
          <a:bodyPr anchor="t">
            <a:noAutofit/>
          </a:bodyPr>
          <a:lstStyle/>
          <a:p>
            <a:pPr>
              <a:defRPr sz="1650" b="0">
                <a:solidFill>
                  <a:srgbClr val="1D2633"/>
                </a:solidFill>
                <a:latin typeface="Nimbus Sans"/>
                <a:ea typeface="Nimbus Sans"/>
                <a:cs typeface="Nimbus Sans"/>
              </a:defRPr>
            </a:pPr>
            <a:r>
              <a:rPr sz="1650" b="0">
                <a:solidFill>
                  <a:srgbClr val="1D2633"/>
                </a:solidFill>
                <a:latin typeface="Nimbus Sans"/>
                <a:ea typeface="Nimbus Sans"/>
                <a:cs typeface="Nimbus Sans"/>
              </a:rPr>
              <a:t>A health difference judged to be avoidable, unfair and produced by unequal conditions.</a:t>
            </a:r>
          </a:p>
        </p:txBody>
      </p:sp>
      <p:sp>
        <p:nvSpPr>
          <p:cNvPr id="15" name="Straight Connector 14">
            <a:extLst>
              <a:ext uri="{FF2B5EF4-FFF2-40B4-BE49-F238E27FC236}">
                <a16:creationId xmlns:a16="http://schemas.microsoft.com/office/drawing/2014/main" id="{AE32C3F0-7FA3-4D74-9780-477E818779D8}"/>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6" name="Rectangle 15">
            <a:extLst>
              <a:ext uri="{FF2B5EF4-FFF2-40B4-BE49-F238E27FC236}">
                <a16:creationId xmlns:a16="http://schemas.microsoft.com/office/drawing/2014/main" id="{5CA12CF2-CF19-47BA-99CC-951597085E57}"/>
              </a:ext>
            </a:extLst>
          </p:cNvPr>
          <p:cNvSpPr>
            <a:spLocks noGrp="1"/>
          </p:cNvSpPr>
          <p:nvPr/>
        </p:nvSpPr>
        <p:spPr>
          <a:xfrm>
            <a:off x="552450" y="6534150"/>
            <a:ext cx="9810750" cy="209550"/>
          </a:xfrm>
          <a:prstGeom prst="rect">
            <a:avLst/>
          </a:prstGeom>
          <a:noFill/>
          <a:ln w="0">
            <a:noFill/>
          </a:ln>
        </p:spPr>
        <p:txBody>
          <a:bodyPr anchor="t">
            <a:noAutofit/>
          </a:bodyPr>
          <a:lstStyle/>
          <a:p>
            <a:pPr>
              <a:defRPr sz="900" b="0">
                <a:solidFill>
                  <a:srgbClr val="52606D"/>
                </a:solidFill>
                <a:latin typeface="Nimbus Sans"/>
                <a:ea typeface="Nimbus Sans"/>
                <a:cs typeface="Nimbus Sans"/>
              </a:defRPr>
            </a:pPr>
            <a:r>
              <a:rPr sz="900" b="0">
                <a:solidFill>
                  <a:srgbClr val="52606D"/>
                </a:solidFill>
                <a:latin typeface="Nimbus Sans"/>
                <a:ea typeface="Nimbus Sans"/>
                <a:cs typeface="Nimbus Sans"/>
              </a:rPr>
              <a:t>Sources: WHO Constitution (1948); WHO (2025)</a:t>
            </a:r>
          </a:p>
        </p:txBody>
      </p:sp>
      <p:sp>
        <p:nvSpPr>
          <p:cNvPr id="17" name="Rectangle 16">
            <a:extLst>
              <a:ext uri="{FF2B5EF4-FFF2-40B4-BE49-F238E27FC236}">
                <a16:creationId xmlns:a16="http://schemas.microsoft.com/office/drawing/2014/main" id="{C5337A49-C4B7-485D-925A-605DAFB844D6}"/>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4</a:t>
            </a:r>
          </a:p>
        </p:txBody>
      </p:sp>
    </p:spTree>
    <p:extLst>
      <p:ext uri="{BB962C8B-B14F-4D97-AF65-F5344CB8AC3E}">
        <p14:creationId xmlns:p14="http://schemas.microsoft.com/office/powerpoint/2010/main" val="2110237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2552AEF-A0AC-41C0-93BB-4AA0614C4A7C}"/>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2E16AA9F-D215-49AF-BE9E-3CBC113A4D31}"/>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The Dahlgren and Whitehead model</a:t>
            </a:r>
          </a:p>
        </p:txBody>
      </p:sp>
      <p:sp>
        <p:nvSpPr>
          <p:cNvPr id="3" name="Rectangle 2">
            <a:extLst>
              <a:ext uri="{FF2B5EF4-FFF2-40B4-BE49-F238E27FC236}">
                <a16:creationId xmlns:a16="http://schemas.microsoft.com/office/drawing/2014/main" id="{18E28979-E501-46D0-92F3-5F0270027F84}"/>
              </a:ext>
            </a:extLst>
          </p:cNvPr>
          <p:cNvSpPr>
            <a:spLocks noGrp="1"/>
          </p:cNvSpPr>
          <p:nvPr/>
        </p:nvSpPr>
        <p:spPr>
          <a:xfrm>
            <a:off x="552450" y="781050"/>
            <a:ext cx="11049000" cy="361950"/>
          </a:xfrm>
          <a:prstGeom prst="rect">
            <a:avLst/>
          </a:prstGeom>
          <a:noFill/>
          <a:ln w="0">
            <a:noFill/>
          </a:ln>
        </p:spPr>
        <p:txBody>
          <a:bodyPr anchor="t">
            <a:noAutofit/>
          </a:bodyPr>
          <a:lstStyle/>
          <a:p>
            <a:pPr>
              <a:defRPr sz="1500" b="0">
                <a:solidFill>
                  <a:srgbClr val="52606D"/>
                </a:solidFill>
                <a:latin typeface="Nimbus Sans"/>
                <a:ea typeface="Nimbus Sans"/>
                <a:cs typeface="Nimbus Sans"/>
              </a:defRPr>
            </a:pPr>
            <a:r>
              <a:rPr sz="1500" b="0">
                <a:solidFill>
                  <a:srgbClr val="52606D"/>
                </a:solidFill>
                <a:latin typeface="Nimbus Sans"/>
                <a:ea typeface="Nimbus Sans"/>
                <a:cs typeface="Nimbus Sans"/>
              </a:rPr>
              <a:t>Determinants operate in connected layers around the individual</a:t>
            </a:r>
          </a:p>
        </p:txBody>
      </p:sp>
      <p:pic>
        <p:nvPicPr>
          <p:cNvPr id="13" name="Picture 12"/>
          <p:cNvPicPr>
            <a:picLocks noChangeAspect="1"/>
          </p:cNvPicPr>
          <p:nvPr/>
        </p:nvPicPr>
        <p:blipFill>
          <a:blip r:embed="rId3"/>
          <a:stretch/>
        </p:blipFill>
        <p:spPr>
          <a:xfrm>
            <a:off x="571500" y="1352124"/>
            <a:ext cx="5810250" cy="4058503"/>
          </a:xfrm>
          <a:prstGeom prst="rect">
            <a:avLst/>
          </a:prstGeom>
        </p:spPr>
      </p:pic>
      <p:sp>
        <p:nvSpPr>
          <p:cNvPr id="5" name="Rectangle: Rounded Corners 4">
            <a:extLst>
              <a:ext uri="{FF2B5EF4-FFF2-40B4-BE49-F238E27FC236}">
                <a16:creationId xmlns:a16="http://schemas.microsoft.com/office/drawing/2014/main" id="{8154B9D6-09A6-4EFE-A423-5AB4C8496616}"/>
              </a:ext>
            </a:extLst>
          </p:cNvPr>
          <p:cNvSpPr>
            <a:spLocks noGrp="1"/>
          </p:cNvSpPr>
          <p:nvPr/>
        </p:nvSpPr>
        <p:spPr>
          <a:xfrm>
            <a:off x="6810375" y="1238250"/>
            <a:ext cx="4667250" cy="4095750"/>
          </a:xfrm>
          <a:prstGeom prst="roundRect">
            <a:avLst>
              <a:gd name="adj" fmla="val 4186"/>
            </a:avLst>
          </a:prstGeom>
          <a:solidFill>
            <a:srgbClr val="EAF0FA"/>
          </a:solidFill>
          <a:ln w="9525">
            <a:solidFill>
              <a:srgbClr val="213A78"/>
            </a:solidFill>
            <a:prstDash val="solid"/>
          </a:ln>
        </p:spPr>
        <p:txBody>
          <a:bodyPr/>
          <a:lstStyle/>
          <a:p>
            <a:endParaRPr lang="en-GB"/>
          </a:p>
        </p:txBody>
      </p:sp>
      <p:sp>
        <p:nvSpPr>
          <p:cNvPr id="6" name="Rectangle 5">
            <a:extLst>
              <a:ext uri="{FF2B5EF4-FFF2-40B4-BE49-F238E27FC236}">
                <a16:creationId xmlns:a16="http://schemas.microsoft.com/office/drawing/2014/main" id="{FE32DA20-7CFC-48C7-9353-990D9940856D}"/>
              </a:ext>
            </a:extLst>
          </p:cNvPr>
          <p:cNvSpPr>
            <a:spLocks noGrp="1"/>
          </p:cNvSpPr>
          <p:nvPr/>
        </p:nvSpPr>
        <p:spPr>
          <a:xfrm>
            <a:off x="7143750" y="1619250"/>
            <a:ext cx="3905250" cy="3143250"/>
          </a:xfrm>
          <a:prstGeom prst="rect">
            <a:avLst/>
          </a:prstGeom>
          <a:noFill/>
          <a:ln w="0">
            <a:noFill/>
          </a:ln>
        </p:spPr>
        <p:txBody>
          <a:bodyPr>
            <a:noAutofit/>
          </a:bodyPr>
          <a:lstStyle/>
          <a:p>
            <a:pPr marL="228600" indent="-114300">
              <a:spcAft>
                <a:spcPts val="1200"/>
              </a:spcAft>
              <a:buChar char="•"/>
              <a:defRPr sz="1725">
                <a:solidFill>
                  <a:srgbClr val="1D2633"/>
                </a:solidFill>
                <a:latin typeface="Nimbus Sans"/>
                <a:ea typeface="Nimbus Sans"/>
                <a:cs typeface="Nimbus Sans"/>
              </a:defRPr>
            </a:pPr>
            <a:r>
              <a:rPr sz="1725">
                <a:solidFill>
                  <a:srgbClr val="1D2633"/>
                </a:solidFill>
                <a:latin typeface="Nimbus Sans"/>
                <a:ea typeface="Nimbus Sans"/>
                <a:cs typeface="Nimbus Sans"/>
              </a:rPr>
              <a:t>Individual factors sit within social relationships, living conditions and wider political and economic structures</a:t>
            </a:r>
          </a:p>
          <a:p>
            <a:pPr marL="228600" indent="-114300">
              <a:spcAft>
                <a:spcPts val="1200"/>
              </a:spcAft>
              <a:buChar char="•"/>
              <a:defRPr sz="1725">
                <a:solidFill>
                  <a:srgbClr val="1D2633"/>
                </a:solidFill>
                <a:latin typeface="Nimbus Sans"/>
                <a:ea typeface="Nimbus Sans"/>
                <a:cs typeface="Nimbus Sans"/>
              </a:defRPr>
            </a:pPr>
            <a:r>
              <a:rPr sz="1725">
                <a:solidFill>
                  <a:srgbClr val="1D2633"/>
                </a:solidFill>
                <a:latin typeface="Nimbus Sans"/>
                <a:ea typeface="Nimbus Sans"/>
                <a:cs typeface="Nimbus Sans"/>
              </a:rPr>
              <a:t>Layers interact rather than acting independently</a:t>
            </a:r>
          </a:p>
          <a:p>
            <a:pPr marL="228600" indent="-114300">
              <a:spcAft>
                <a:spcPts val="1200"/>
              </a:spcAft>
              <a:buChar char="•"/>
              <a:defRPr sz="1725">
                <a:solidFill>
                  <a:srgbClr val="1D2633"/>
                </a:solidFill>
                <a:latin typeface="Nimbus Sans"/>
                <a:ea typeface="Nimbus Sans"/>
                <a:cs typeface="Nimbus Sans"/>
              </a:defRPr>
            </a:pPr>
            <a:r>
              <a:rPr sz="1725">
                <a:solidFill>
                  <a:srgbClr val="1D2633"/>
                </a:solidFill>
                <a:latin typeface="Nimbus Sans"/>
                <a:ea typeface="Nimbus Sans"/>
                <a:cs typeface="Nimbus Sans"/>
              </a:rPr>
              <a:t>The model helps identify where responsibility and intervention may sit</a:t>
            </a:r>
          </a:p>
          <a:p>
            <a:pPr marL="228600" indent="-114300">
              <a:spcAft>
                <a:spcPts val="1200"/>
              </a:spcAft>
              <a:buChar char="•"/>
              <a:defRPr sz="1725">
                <a:solidFill>
                  <a:srgbClr val="1D2633"/>
                </a:solidFill>
                <a:latin typeface="Nimbus Sans"/>
                <a:ea typeface="Nimbus Sans"/>
                <a:cs typeface="Nimbus Sans"/>
              </a:defRPr>
            </a:pPr>
            <a:r>
              <a:rPr sz="1725">
                <a:solidFill>
                  <a:srgbClr val="1D2633"/>
                </a:solidFill>
                <a:latin typeface="Nimbus Sans"/>
                <a:ea typeface="Nimbus Sans"/>
                <a:cs typeface="Nimbus Sans"/>
              </a:rPr>
              <a:t>Its simplicity supports teaching, but it does not show the strength or direction of every causal pathway</a:t>
            </a:r>
          </a:p>
        </p:txBody>
      </p:sp>
      <p:sp>
        <p:nvSpPr>
          <p:cNvPr id="7" name="Straight Connector 6">
            <a:extLst>
              <a:ext uri="{FF2B5EF4-FFF2-40B4-BE49-F238E27FC236}">
                <a16:creationId xmlns:a16="http://schemas.microsoft.com/office/drawing/2014/main" id="{5AC19171-781E-4560-8E2B-BF9723EFB362}"/>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8" name="Rectangle 7">
            <a:extLst>
              <a:ext uri="{FF2B5EF4-FFF2-40B4-BE49-F238E27FC236}">
                <a16:creationId xmlns:a16="http://schemas.microsoft.com/office/drawing/2014/main" id="{526513FB-71C4-40C4-9CBA-DF0145B3F4DA}"/>
              </a:ext>
            </a:extLst>
          </p:cNvPr>
          <p:cNvSpPr>
            <a:spLocks noGrp="1"/>
          </p:cNvSpPr>
          <p:nvPr/>
        </p:nvSpPr>
        <p:spPr>
          <a:xfrm>
            <a:off x="552450" y="6534150"/>
            <a:ext cx="9810750" cy="209550"/>
          </a:xfrm>
          <a:prstGeom prst="rect">
            <a:avLst/>
          </a:prstGeom>
          <a:noFill/>
          <a:ln w="0">
            <a:noFill/>
          </a:ln>
        </p:spPr>
        <p:txBody>
          <a:bodyPr anchor="t">
            <a:noAutofit/>
          </a:bodyPr>
          <a:lstStyle/>
          <a:p>
            <a:pPr>
              <a:defRPr sz="900" b="0">
                <a:solidFill>
                  <a:srgbClr val="52606D"/>
                </a:solidFill>
                <a:latin typeface="Nimbus Sans"/>
                <a:ea typeface="Nimbus Sans"/>
                <a:cs typeface="Nimbus Sans"/>
              </a:defRPr>
            </a:pPr>
            <a:r>
              <a:rPr sz="900" b="0">
                <a:solidFill>
                  <a:srgbClr val="52606D"/>
                </a:solidFill>
                <a:latin typeface="Nimbus Sans"/>
                <a:ea typeface="Nimbus Sans"/>
                <a:cs typeface="Nimbus Sans"/>
              </a:rPr>
              <a:t>Dahlgren and Whitehead (1991)</a:t>
            </a:r>
          </a:p>
        </p:txBody>
      </p:sp>
      <p:sp>
        <p:nvSpPr>
          <p:cNvPr id="9" name="Rectangle 8">
            <a:extLst>
              <a:ext uri="{FF2B5EF4-FFF2-40B4-BE49-F238E27FC236}">
                <a16:creationId xmlns:a16="http://schemas.microsoft.com/office/drawing/2014/main" id="{4E8087EF-60B7-4F78-B49E-D124FC8FAA06}"/>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5</a:t>
            </a:r>
          </a:p>
        </p:txBody>
      </p:sp>
    </p:spTree>
    <p:extLst>
      <p:ext uri="{BB962C8B-B14F-4D97-AF65-F5344CB8AC3E}">
        <p14:creationId xmlns:p14="http://schemas.microsoft.com/office/powerpoint/2010/main" val="516223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5C9EC64-110A-4E51-A891-F4FC851CDC19}"/>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65F6B495-D257-47D3-A996-2F18C9557FCD}"/>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Upstream and downstream determinants</a:t>
            </a:r>
          </a:p>
        </p:txBody>
      </p:sp>
      <p:sp>
        <p:nvSpPr>
          <p:cNvPr id="3" name="Rectangle: Rounded Corners 2">
            <a:extLst>
              <a:ext uri="{FF2B5EF4-FFF2-40B4-BE49-F238E27FC236}">
                <a16:creationId xmlns:a16="http://schemas.microsoft.com/office/drawing/2014/main" id="{11C672DA-B594-4526-9D1D-6A2A8F1DBE47}"/>
              </a:ext>
            </a:extLst>
          </p:cNvPr>
          <p:cNvSpPr>
            <a:spLocks noGrp="1"/>
          </p:cNvSpPr>
          <p:nvPr/>
        </p:nvSpPr>
        <p:spPr>
          <a:xfrm>
            <a:off x="666750" y="1428750"/>
            <a:ext cx="2762250" cy="2952750"/>
          </a:xfrm>
          <a:prstGeom prst="roundRect">
            <a:avLst>
              <a:gd name="adj" fmla="val 6207"/>
            </a:avLst>
          </a:prstGeom>
          <a:solidFill>
            <a:srgbClr val="FFF1E6"/>
          </a:solidFill>
          <a:ln w="9525">
            <a:solidFill>
              <a:srgbClr val="F58220"/>
            </a:solidFill>
            <a:prstDash val="solid"/>
          </a:ln>
        </p:spPr>
        <p:txBody>
          <a:bodyPr/>
          <a:lstStyle/>
          <a:p>
            <a:endParaRPr lang="en-GB"/>
          </a:p>
        </p:txBody>
      </p:sp>
      <p:sp>
        <p:nvSpPr>
          <p:cNvPr id="4" name="Rectangle: Rounded Corners 3">
            <a:extLst>
              <a:ext uri="{FF2B5EF4-FFF2-40B4-BE49-F238E27FC236}">
                <a16:creationId xmlns:a16="http://schemas.microsoft.com/office/drawing/2014/main" id="{B25D6367-EB60-40E3-AD5C-E6513DAFE9EA}"/>
              </a:ext>
            </a:extLst>
          </p:cNvPr>
          <p:cNvSpPr>
            <a:spLocks noGrp="1"/>
          </p:cNvSpPr>
          <p:nvPr/>
        </p:nvSpPr>
        <p:spPr>
          <a:xfrm>
            <a:off x="4714875" y="1428750"/>
            <a:ext cx="2762250" cy="2952750"/>
          </a:xfrm>
          <a:prstGeom prst="roundRect">
            <a:avLst>
              <a:gd name="adj" fmla="val 6207"/>
            </a:avLst>
          </a:prstGeom>
          <a:solidFill>
            <a:srgbClr val="E7F6F6"/>
          </a:solidFill>
          <a:ln w="9525">
            <a:solidFill>
              <a:srgbClr val="008F9C"/>
            </a:solidFill>
            <a:prstDash val="solid"/>
          </a:ln>
        </p:spPr>
        <p:txBody>
          <a:bodyPr/>
          <a:lstStyle/>
          <a:p>
            <a:endParaRPr lang="en-GB"/>
          </a:p>
        </p:txBody>
      </p:sp>
      <p:sp>
        <p:nvSpPr>
          <p:cNvPr id="5" name="Rectangle: Rounded Corners 4">
            <a:extLst>
              <a:ext uri="{FF2B5EF4-FFF2-40B4-BE49-F238E27FC236}">
                <a16:creationId xmlns:a16="http://schemas.microsoft.com/office/drawing/2014/main" id="{263E497B-7766-4BDB-BEAD-160867BC3A67}"/>
              </a:ext>
            </a:extLst>
          </p:cNvPr>
          <p:cNvSpPr>
            <a:spLocks noGrp="1"/>
          </p:cNvSpPr>
          <p:nvPr/>
        </p:nvSpPr>
        <p:spPr>
          <a:xfrm>
            <a:off x="8763000" y="1428750"/>
            <a:ext cx="2762250" cy="2952750"/>
          </a:xfrm>
          <a:prstGeom prst="roundRect">
            <a:avLst>
              <a:gd name="adj" fmla="val 6207"/>
            </a:avLst>
          </a:prstGeom>
          <a:solidFill>
            <a:srgbClr val="EAF0FA"/>
          </a:solidFill>
          <a:ln w="9525">
            <a:solidFill>
              <a:srgbClr val="213A78"/>
            </a:solidFill>
            <a:prstDash val="solid"/>
          </a:ln>
        </p:spPr>
        <p:txBody>
          <a:bodyPr/>
          <a:lstStyle/>
          <a:p>
            <a:endParaRPr lang="en-GB"/>
          </a:p>
        </p:txBody>
      </p:sp>
      <p:sp>
        <p:nvSpPr>
          <p:cNvPr id="6" name="Rectangle 5">
            <a:extLst>
              <a:ext uri="{FF2B5EF4-FFF2-40B4-BE49-F238E27FC236}">
                <a16:creationId xmlns:a16="http://schemas.microsoft.com/office/drawing/2014/main" id="{6E5175BC-90E3-4F69-9381-D801ACF77B3B}"/>
              </a:ext>
            </a:extLst>
          </p:cNvPr>
          <p:cNvSpPr>
            <a:spLocks noGrp="1"/>
          </p:cNvSpPr>
          <p:nvPr/>
        </p:nvSpPr>
        <p:spPr>
          <a:xfrm>
            <a:off x="952500" y="1666875"/>
            <a:ext cx="2190750" cy="400050"/>
          </a:xfrm>
          <a:prstGeom prst="rect">
            <a:avLst/>
          </a:prstGeom>
          <a:noFill/>
          <a:ln w="0">
            <a:noFill/>
          </a:ln>
        </p:spPr>
        <p:txBody>
          <a:bodyPr anchor="t">
            <a:noAutofit/>
          </a:bodyPr>
          <a:lstStyle/>
          <a:p>
            <a:pPr>
              <a:defRPr sz="2250" b="1">
                <a:solidFill>
                  <a:srgbClr val="F58220"/>
                </a:solidFill>
                <a:latin typeface="Nimbus Sans"/>
                <a:ea typeface="Nimbus Sans"/>
                <a:cs typeface="Nimbus Sans"/>
              </a:defRPr>
            </a:pPr>
            <a:r>
              <a:rPr sz="2250" b="1">
                <a:solidFill>
                  <a:srgbClr val="F58220"/>
                </a:solidFill>
                <a:latin typeface="Nimbus Sans"/>
                <a:ea typeface="Nimbus Sans"/>
                <a:cs typeface="Nimbus Sans"/>
              </a:rPr>
              <a:t>Upstream</a:t>
            </a:r>
          </a:p>
        </p:txBody>
      </p:sp>
      <p:sp>
        <p:nvSpPr>
          <p:cNvPr id="7" name="Rectangle 6">
            <a:extLst>
              <a:ext uri="{FF2B5EF4-FFF2-40B4-BE49-F238E27FC236}">
                <a16:creationId xmlns:a16="http://schemas.microsoft.com/office/drawing/2014/main" id="{6D077EB1-D130-431C-8FBF-D5A727CAB674}"/>
              </a:ext>
            </a:extLst>
          </p:cNvPr>
          <p:cNvSpPr>
            <a:spLocks noGrp="1"/>
          </p:cNvSpPr>
          <p:nvPr/>
        </p:nvSpPr>
        <p:spPr>
          <a:xfrm>
            <a:off x="1000125" y="2286000"/>
            <a:ext cx="2095500" cy="1666875"/>
          </a:xfrm>
          <a:prstGeom prst="rect">
            <a:avLst/>
          </a:prstGeom>
          <a:noFill/>
          <a:ln w="0">
            <a:noFill/>
          </a:ln>
        </p:spPr>
        <p:txBody>
          <a:bodyPr anchor="t">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Income policy</a:t>
            </a: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Education</a:t>
            </a: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Employment conditions</a:t>
            </a: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Housing and planning</a:t>
            </a:r>
          </a:p>
        </p:txBody>
      </p:sp>
      <p:sp>
        <p:nvSpPr>
          <p:cNvPr id="8" name="Rectangle 7">
            <a:extLst>
              <a:ext uri="{FF2B5EF4-FFF2-40B4-BE49-F238E27FC236}">
                <a16:creationId xmlns:a16="http://schemas.microsoft.com/office/drawing/2014/main" id="{10BB243B-82C1-4462-ADEA-73109C1772DF}"/>
              </a:ext>
            </a:extLst>
          </p:cNvPr>
          <p:cNvSpPr>
            <a:spLocks noGrp="1"/>
          </p:cNvSpPr>
          <p:nvPr/>
        </p:nvSpPr>
        <p:spPr>
          <a:xfrm>
            <a:off x="5000625" y="1666875"/>
            <a:ext cx="2190750" cy="400050"/>
          </a:xfrm>
          <a:prstGeom prst="rect">
            <a:avLst/>
          </a:prstGeom>
          <a:noFill/>
          <a:ln w="0">
            <a:noFill/>
          </a:ln>
        </p:spPr>
        <p:txBody>
          <a:bodyPr anchor="t">
            <a:noAutofit/>
          </a:bodyPr>
          <a:lstStyle/>
          <a:p>
            <a:pPr>
              <a:defRPr sz="2250" b="1">
                <a:solidFill>
                  <a:srgbClr val="008F9C"/>
                </a:solidFill>
                <a:latin typeface="Nimbus Sans"/>
                <a:ea typeface="Nimbus Sans"/>
                <a:cs typeface="Nimbus Sans"/>
              </a:defRPr>
            </a:pPr>
            <a:r>
              <a:rPr sz="2250" b="1">
                <a:solidFill>
                  <a:srgbClr val="008F9C"/>
                </a:solidFill>
                <a:latin typeface="Nimbus Sans"/>
                <a:ea typeface="Nimbus Sans"/>
                <a:cs typeface="Nimbus Sans"/>
              </a:rPr>
              <a:t>Intermediate</a:t>
            </a:r>
          </a:p>
        </p:txBody>
      </p:sp>
      <p:sp>
        <p:nvSpPr>
          <p:cNvPr id="9" name="Rectangle 8">
            <a:extLst>
              <a:ext uri="{FF2B5EF4-FFF2-40B4-BE49-F238E27FC236}">
                <a16:creationId xmlns:a16="http://schemas.microsoft.com/office/drawing/2014/main" id="{F61BA9EE-EBBD-48DC-A7BD-C3F6F6E001AF}"/>
              </a:ext>
            </a:extLst>
          </p:cNvPr>
          <p:cNvSpPr>
            <a:spLocks noGrp="1"/>
          </p:cNvSpPr>
          <p:nvPr/>
        </p:nvSpPr>
        <p:spPr>
          <a:xfrm>
            <a:off x="5048250" y="2286000"/>
            <a:ext cx="2095500" cy="1666875"/>
          </a:xfrm>
          <a:prstGeom prst="rect">
            <a:avLst/>
          </a:prstGeom>
          <a:noFill/>
          <a:ln w="0">
            <a:noFill/>
          </a:ln>
        </p:spPr>
        <p:txBody>
          <a:bodyPr anchor="t">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Material conditions</a:t>
            </a: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Stress and control</a:t>
            </a: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Social support</a:t>
            </a: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Exposure to hazards</a:t>
            </a:r>
          </a:p>
        </p:txBody>
      </p:sp>
      <p:sp>
        <p:nvSpPr>
          <p:cNvPr id="10" name="Rectangle 9">
            <a:extLst>
              <a:ext uri="{FF2B5EF4-FFF2-40B4-BE49-F238E27FC236}">
                <a16:creationId xmlns:a16="http://schemas.microsoft.com/office/drawing/2014/main" id="{DFFE6A3F-FC71-45F8-9AAF-ED471F187D64}"/>
              </a:ext>
            </a:extLst>
          </p:cNvPr>
          <p:cNvSpPr>
            <a:spLocks noGrp="1"/>
          </p:cNvSpPr>
          <p:nvPr/>
        </p:nvSpPr>
        <p:spPr>
          <a:xfrm>
            <a:off x="9048750" y="1666875"/>
            <a:ext cx="2190750" cy="400050"/>
          </a:xfrm>
          <a:prstGeom prst="rect">
            <a:avLst/>
          </a:prstGeom>
          <a:noFill/>
          <a:ln w="0">
            <a:noFill/>
          </a:ln>
        </p:spPr>
        <p:txBody>
          <a:bodyPr anchor="t">
            <a:noAutofit/>
          </a:bodyPr>
          <a:lstStyle/>
          <a:p>
            <a:pPr>
              <a:defRPr sz="2250" b="1">
                <a:solidFill>
                  <a:srgbClr val="213A78"/>
                </a:solidFill>
                <a:latin typeface="Nimbus Sans"/>
                <a:ea typeface="Nimbus Sans"/>
                <a:cs typeface="Nimbus Sans"/>
              </a:defRPr>
            </a:pPr>
            <a:r>
              <a:rPr sz="2250" b="1">
                <a:solidFill>
                  <a:srgbClr val="213A78"/>
                </a:solidFill>
                <a:latin typeface="Nimbus Sans"/>
                <a:ea typeface="Nimbus Sans"/>
                <a:cs typeface="Nimbus Sans"/>
              </a:rPr>
              <a:t>Downstream</a:t>
            </a:r>
          </a:p>
        </p:txBody>
      </p:sp>
      <p:sp>
        <p:nvSpPr>
          <p:cNvPr id="11" name="Rectangle 10">
            <a:extLst>
              <a:ext uri="{FF2B5EF4-FFF2-40B4-BE49-F238E27FC236}">
                <a16:creationId xmlns:a16="http://schemas.microsoft.com/office/drawing/2014/main" id="{0DED62A5-6649-4382-9405-17A8F351B5FB}"/>
              </a:ext>
            </a:extLst>
          </p:cNvPr>
          <p:cNvSpPr>
            <a:spLocks noGrp="1"/>
          </p:cNvSpPr>
          <p:nvPr/>
        </p:nvSpPr>
        <p:spPr>
          <a:xfrm>
            <a:off x="9096375" y="2286000"/>
            <a:ext cx="2095500" cy="1666875"/>
          </a:xfrm>
          <a:prstGeom prst="rect">
            <a:avLst/>
          </a:prstGeom>
          <a:noFill/>
          <a:ln w="0">
            <a:noFill/>
          </a:ln>
        </p:spPr>
        <p:txBody>
          <a:bodyPr anchor="t">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Symptoms and disease</a:t>
            </a: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Individual behaviour</a:t>
            </a: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Screening</a:t>
            </a: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Clinical treatment</a:t>
            </a:r>
          </a:p>
        </p:txBody>
      </p:sp>
      <p:cxnSp>
        <p:nvCxnSpPr>
          <p:cNvPr id="28" name="Straight Arrow Connector 27"/>
          <p:cNvCxnSpPr>
            <a:stCxn id="3" idx="3"/>
            <a:endCxn id="4" idx="1"/>
          </p:cNvCxnSpPr>
          <p:nvPr/>
        </p:nvCxnSpPr>
        <p:spPr>
          <a:xfrm>
            <a:off x="3429000" y="2905125"/>
            <a:ext cx="1285875" cy="0"/>
          </a:xfrm>
          <a:prstGeom prst="straightConnector1">
            <a:avLst/>
          </a:prstGeom>
          <a:ln w="28575">
            <a:solidFill>
              <a:srgbClr val="52606D"/>
            </a:solidFill>
            <a:prstDash val="solid"/>
            <a:tailEnd type="triangle" w="sm" len="sm"/>
          </a:ln>
        </p:spPr>
      </p:cxnSp>
      <p:cxnSp>
        <p:nvCxnSpPr>
          <p:cNvPr id="29" name="Straight Arrow Connector 28"/>
          <p:cNvCxnSpPr>
            <a:stCxn id="4" idx="3"/>
            <a:endCxn id="5" idx="1"/>
          </p:cNvCxnSpPr>
          <p:nvPr/>
        </p:nvCxnSpPr>
        <p:spPr>
          <a:xfrm>
            <a:off x="7477125" y="2905125"/>
            <a:ext cx="1285875" cy="0"/>
          </a:xfrm>
          <a:prstGeom prst="straightConnector1">
            <a:avLst/>
          </a:prstGeom>
          <a:ln w="28575">
            <a:solidFill>
              <a:srgbClr val="52606D"/>
            </a:solidFill>
            <a:prstDash val="solid"/>
            <a:tailEnd type="triangle" w="sm" len="sm"/>
          </a:ln>
        </p:spPr>
      </p:cxnSp>
      <p:sp>
        <p:nvSpPr>
          <p:cNvPr id="14" name="Rectangle 13">
            <a:extLst>
              <a:ext uri="{FF2B5EF4-FFF2-40B4-BE49-F238E27FC236}">
                <a16:creationId xmlns:a16="http://schemas.microsoft.com/office/drawing/2014/main" id="{90156CBD-1BA7-4653-922C-578F802E20ED}"/>
              </a:ext>
            </a:extLst>
          </p:cNvPr>
          <p:cNvSpPr>
            <a:spLocks noGrp="1"/>
          </p:cNvSpPr>
          <p:nvPr/>
        </p:nvSpPr>
        <p:spPr>
          <a:xfrm>
            <a:off x="1238250" y="4905375"/>
            <a:ext cx="9715500" cy="666750"/>
          </a:xfrm>
          <a:prstGeom prst="rect">
            <a:avLst/>
          </a:prstGeom>
          <a:noFill/>
          <a:ln w="0">
            <a:noFill/>
          </a:ln>
        </p:spPr>
        <p:txBody>
          <a:bodyPr anchor="t">
            <a:noAutofit/>
          </a:bodyPr>
          <a:lstStyle/>
          <a:p>
            <a:pPr>
              <a:defRPr sz="1875" b="1">
                <a:solidFill>
                  <a:srgbClr val="213A78"/>
                </a:solidFill>
                <a:latin typeface="Nimbus Sans"/>
                <a:ea typeface="Nimbus Sans"/>
                <a:cs typeface="Nimbus Sans"/>
              </a:defRPr>
            </a:pPr>
            <a:r>
              <a:rPr sz="1875" b="1">
                <a:solidFill>
                  <a:srgbClr val="213A78"/>
                </a:solidFill>
                <a:latin typeface="Nimbus Sans"/>
                <a:ea typeface="Nimbus Sans"/>
                <a:cs typeface="Nimbus Sans"/>
              </a:rPr>
              <a:t>Intervening downstream may relieve immediate harm. Upstream action can change the conditions producing repeated harm.</a:t>
            </a:r>
          </a:p>
        </p:txBody>
      </p:sp>
      <p:sp>
        <p:nvSpPr>
          <p:cNvPr id="15" name="Straight Connector 14">
            <a:extLst>
              <a:ext uri="{FF2B5EF4-FFF2-40B4-BE49-F238E27FC236}">
                <a16:creationId xmlns:a16="http://schemas.microsoft.com/office/drawing/2014/main" id="{16B485EF-D29F-467C-830E-94667BB28706}"/>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6" name="Rectangle 15">
            <a:extLst>
              <a:ext uri="{FF2B5EF4-FFF2-40B4-BE49-F238E27FC236}">
                <a16:creationId xmlns:a16="http://schemas.microsoft.com/office/drawing/2014/main" id="{EBCB0B01-C108-4B2A-A061-3D7C883B4165}"/>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6</a:t>
            </a:r>
          </a:p>
        </p:txBody>
      </p:sp>
    </p:spTree>
    <p:extLst>
      <p:ext uri="{BB962C8B-B14F-4D97-AF65-F5344CB8AC3E}">
        <p14:creationId xmlns:p14="http://schemas.microsoft.com/office/powerpoint/2010/main" val="801373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CE21877-BF6A-4F1A-A9D3-954B79001760}"/>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C2037C9B-A0AC-4795-8459-3D9DE699A505}"/>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Determinants interact through causal pathways</a:t>
            </a:r>
          </a:p>
        </p:txBody>
      </p:sp>
      <p:sp>
        <p:nvSpPr>
          <p:cNvPr id="3" name="Rectangle 2">
            <a:extLst>
              <a:ext uri="{FF2B5EF4-FFF2-40B4-BE49-F238E27FC236}">
                <a16:creationId xmlns:a16="http://schemas.microsoft.com/office/drawing/2014/main" id="{BFE50824-2407-470E-8B8E-0895A4F0258C}"/>
              </a:ext>
            </a:extLst>
          </p:cNvPr>
          <p:cNvSpPr>
            <a:spLocks noGrp="1"/>
          </p:cNvSpPr>
          <p:nvPr/>
        </p:nvSpPr>
        <p:spPr>
          <a:xfrm>
            <a:off x="552450" y="781050"/>
            <a:ext cx="11049000" cy="361950"/>
          </a:xfrm>
          <a:prstGeom prst="rect">
            <a:avLst/>
          </a:prstGeom>
          <a:noFill/>
          <a:ln w="0">
            <a:noFill/>
          </a:ln>
        </p:spPr>
        <p:txBody>
          <a:bodyPr anchor="t">
            <a:noAutofit/>
          </a:bodyPr>
          <a:lstStyle/>
          <a:p>
            <a:pPr>
              <a:defRPr sz="1500" b="0">
                <a:solidFill>
                  <a:srgbClr val="52606D"/>
                </a:solidFill>
                <a:latin typeface="Nimbus Sans"/>
                <a:ea typeface="Nimbus Sans"/>
                <a:cs typeface="Nimbus Sans"/>
              </a:defRPr>
            </a:pPr>
            <a:r>
              <a:rPr sz="1500" b="0">
                <a:solidFill>
                  <a:srgbClr val="52606D"/>
                </a:solidFill>
                <a:latin typeface="Nimbus Sans"/>
                <a:ea typeface="Nimbus Sans"/>
                <a:cs typeface="Nimbus Sans"/>
              </a:rPr>
              <a:t>One exposure can initiate several connected effects</a:t>
            </a:r>
          </a:p>
        </p:txBody>
      </p:sp>
      <p:sp>
        <p:nvSpPr>
          <p:cNvPr id="4" name="Rectangle: Rounded Corners 3">
            <a:extLst>
              <a:ext uri="{FF2B5EF4-FFF2-40B4-BE49-F238E27FC236}">
                <a16:creationId xmlns:a16="http://schemas.microsoft.com/office/drawing/2014/main" id="{CE3BD208-6C5C-4803-8C05-C8746B829F45}"/>
              </a:ext>
            </a:extLst>
          </p:cNvPr>
          <p:cNvSpPr>
            <a:spLocks noGrp="1"/>
          </p:cNvSpPr>
          <p:nvPr/>
        </p:nvSpPr>
        <p:spPr>
          <a:xfrm>
            <a:off x="571500" y="2095500"/>
            <a:ext cx="1809750" cy="1285875"/>
          </a:xfrm>
          <a:prstGeom prst="roundRect">
            <a:avLst>
              <a:gd name="adj" fmla="val 13333"/>
            </a:avLst>
          </a:prstGeom>
          <a:solidFill>
            <a:srgbClr val="FFFFFF"/>
          </a:solidFill>
          <a:ln w="28575">
            <a:solidFill>
              <a:srgbClr val="F58220"/>
            </a:solidFill>
            <a:prstDash val="solid"/>
          </a:ln>
        </p:spPr>
        <p:txBody>
          <a:bodyPr/>
          <a:lstStyle/>
          <a:p>
            <a:endParaRPr lang="en-GB"/>
          </a:p>
        </p:txBody>
      </p:sp>
      <p:sp>
        <p:nvSpPr>
          <p:cNvPr id="5" name="Rectangle 4">
            <a:extLst>
              <a:ext uri="{FF2B5EF4-FFF2-40B4-BE49-F238E27FC236}">
                <a16:creationId xmlns:a16="http://schemas.microsoft.com/office/drawing/2014/main" id="{B0B5E7B3-486D-4FCA-B441-88B2DB8B4F22}"/>
              </a:ext>
            </a:extLst>
          </p:cNvPr>
          <p:cNvSpPr>
            <a:spLocks noGrp="1"/>
          </p:cNvSpPr>
          <p:nvPr/>
        </p:nvSpPr>
        <p:spPr>
          <a:xfrm>
            <a:off x="742950" y="2333625"/>
            <a:ext cx="1466850" cy="781050"/>
          </a:xfrm>
          <a:prstGeom prst="rect">
            <a:avLst/>
          </a:prstGeom>
          <a:noFill/>
          <a:ln w="0">
            <a:noFill/>
          </a:ln>
        </p:spPr>
        <p:txBody>
          <a:bodyPr anchor="ctr">
            <a:noAutofit/>
          </a:bodyPr>
          <a:lstStyle/>
          <a:p>
            <a:pPr>
              <a:defRPr sz="1650" b="1">
                <a:solidFill>
                  <a:srgbClr val="F58220"/>
                </a:solidFill>
                <a:latin typeface="Nimbus Sans"/>
                <a:ea typeface="Nimbus Sans"/>
                <a:cs typeface="Nimbus Sans"/>
              </a:defRPr>
            </a:pPr>
            <a:r>
              <a:rPr sz="1650" b="1">
                <a:solidFill>
                  <a:srgbClr val="F58220"/>
                </a:solidFill>
                <a:latin typeface="Nimbus Sans"/>
                <a:ea typeface="Nimbus Sans"/>
                <a:cs typeface="Nimbus Sans"/>
              </a:rPr>
              <a:t>Low income</a:t>
            </a:r>
          </a:p>
        </p:txBody>
      </p:sp>
      <p:sp>
        <p:nvSpPr>
          <p:cNvPr id="6" name="Rectangle: Rounded Corners 5">
            <a:extLst>
              <a:ext uri="{FF2B5EF4-FFF2-40B4-BE49-F238E27FC236}">
                <a16:creationId xmlns:a16="http://schemas.microsoft.com/office/drawing/2014/main" id="{12F47FDF-4D7B-46A7-A0B0-F877AB0F77D2}"/>
              </a:ext>
            </a:extLst>
          </p:cNvPr>
          <p:cNvSpPr>
            <a:spLocks noGrp="1"/>
          </p:cNvSpPr>
          <p:nvPr/>
        </p:nvSpPr>
        <p:spPr>
          <a:xfrm>
            <a:off x="2857500" y="2095500"/>
            <a:ext cx="1809750" cy="1285875"/>
          </a:xfrm>
          <a:prstGeom prst="roundRect">
            <a:avLst>
              <a:gd name="adj" fmla="val 13333"/>
            </a:avLst>
          </a:prstGeom>
          <a:solidFill>
            <a:srgbClr val="FFFFFF"/>
          </a:solidFill>
          <a:ln w="28575">
            <a:solidFill>
              <a:srgbClr val="008F9C"/>
            </a:solidFill>
            <a:prstDash val="solid"/>
          </a:ln>
        </p:spPr>
        <p:txBody>
          <a:bodyPr/>
          <a:lstStyle/>
          <a:p>
            <a:endParaRPr lang="en-GB"/>
          </a:p>
        </p:txBody>
      </p:sp>
      <p:sp>
        <p:nvSpPr>
          <p:cNvPr id="7" name="Rectangle 6">
            <a:extLst>
              <a:ext uri="{FF2B5EF4-FFF2-40B4-BE49-F238E27FC236}">
                <a16:creationId xmlns:a16="http://schemas.microsoft.com/office/drawing/2014/main" id="{AEF46E6A-6F36-478F-B6CA-5E7123A64341}"/>
              </a:ext>
            </a:extLst>
          </p:cNvPr>
          <p:cNvSpPr>
            <a:spLocks noGrp="1"/>
          </p:cNvSpPr>
          <p:nvPr/>
        </p:nvSpPr>
        <p:spPr>
          <a:xfrm>
            <a:off x="3028950" y="2333625"/>
            <a:ext cx="1466850" cy="781050"/>
          </a:xfrm>
          <a:prstGeom prst="rect">
            <a:avLst/>
          </a:prstGeom>
          <a:noFill/>
          <a:ln w="0">
            <a:noFill/>
          </a:ln>
        </p:spPr>
        <p:txBody>
          <a:bodyPr anchor="ctr">
            <a:noAutofit/>
          </a:bodyPr>
          <a:lstStyle/>
          <a:p>
            <a:pPr>
              <a:defRPr sz="1650" b="1">
                <a:solidFill>
                  <a:srgbClr val="008F9C"/>
                </a:solidFill>
                <a:latin typeface="Nimbus Sans"/>
                <a:ea typeface="Nimbus Sans"/>
                <a:cs typeface="Nimbus Sans"/>
              </a:defRPr>
            </a:pPr>
            <a:r>
              <a:rPr sz="1650" b="1">
                <a:solidFill>
                  <a:srgbClr val="008F9C"/>
                </a:solidFill>
                <a:latin typeface="Nimbus Sans"/>
                <a:ea typeface="Nimbus Sans"/>
                <a:cs typeface="Nimbus Sans"/>
              </a:rPr>
              <a:t>Cold, damp housing</a:t>
            </a:r>
          </a:p>
        </p:txBody>
      </p:sp>
      <p:sp>
        <p:nvSpPr>
          <p:cNvPr id="8" name="Rectangle: Rounded Corners 7">
            <a:extLst>
              <a:ext uri="{FF2B5EF4-FFF2-40B4-BE49-F238E27FC236}">
                <a16:creationId xmlns:a16="http://schemas.microsoft.com/office/drawing/2014/main" id="{7449844B-B037-4D35-8D1C-D452BB49922A}"/>
              </a:ext>
            </a:extLst>
          </p:cNvPr>
          <p:cNvSpPr>
            <a:spLocks noGrp="1"/>
          </p:cNvSpPr>
          <p:nvPr/>
        </p:nvSpPr>
        <p:spPr>
          <a:xfrm>
            <a:off x="5143500" y="2095500"/>
            <a:ext cx="1809750" cy="1285875"/>
          </a:xfrm>
          <a:prstGeom prst="roundRect">
            <a:avLst>
              <a:gd name="adj" fmla="val 13333"/>
            </a:avLst>
          </a:prstGeom>
          <a:solidFill>
            <a:srgbClr val="FFFFFF"/>
          </a:solidFill>
          <a:ln w="28575">
            <a:solidFill>
              <a:srgbClr val="704C9F"/>
            </a:solidFill>
            <a:prstDash val="solid"/>
          </a:ln>
        </p:spPr>
        <p:txBody>
          <a:bodyPr/>
          <a:lstStyle/>
          <a:p>
            <a:endParaRPr lang="en-GB"/>
          </a:p>
        </p:txBody>
      </p:sp>
      <p:sp>
        <p:nvSpPr>
          <p:cNvPr id="9" name="Rectangle 8">
            <a:extLst>
              <a:ext uri="{FF2B5EF4-FFF2-40B4-BE49-F238E27FC236}">
                <a16:creationId xmlns:a16="http://schemas.microsoft.com/office/drawing/2014/main" id="{104714E0-0966-4112-B6F7-83969754F944}"/>
              </a:ext>
            </a:extLst>
          </p:cNvPr>
          <p:cNvSpPr>
            <a:spLocks noGrp="1"/>
          </p:cNvSpPr>
          <p:nvPr/>
        </p:nvSpPr>
        <p:spPr>
          <a:xfrm>
            <a:off x="5314950" y="2333625"/>
            <a:ext cx="1466850" cy="781050"/>
          </a:xfrm>
          <a:prstGeom prst="rect">
            <a:avLst/>
          </a:prstGeom>
          <a:noFill/>
          <a:ln w="0">
            <a:noFill/>
          </a:ln>
        </p:spPr>
        <p:txBody>
          <a:bodyPr anchor="ctr">
            <a:noAutofit/>
          </a:bodyPr>
          <a:lstStyle/>
          <a:p>
            <a:pPr>
              <a:defRPr sz="1650" b="1">
                <a:solidFill>
                  <a:srgbClr val="704C9F"/>
                </a:solidFill>
                <a:latin typeface="Nimbus Sans"/>
                <a:ea typeface="Nimbus Sans"/>
                <a:cs typeface="Nimbus Sans"/>
              </a:defRPr>
            </a:pPr>
            <a:r>
              <a:rPr sz="1650" b="1">
                <a:solidFill>
                  <a:srgbClr val="704C9F"/>
                </a:solidFill>
                <a:latin typeface="Nimbus Sans"/>
                <a:ea typeface="Nimbus Sans"/>
                <a:cs typeface="Nimbus Sans"/>
              </a:rPr>
              <a:t>Stress and poor sleep</a:t>
            </a:r>
          </a:p>
        </p:txBody>
      </p:sp>
      <p:sp>
        <p:nvSpPr>
          <p:cNvPr id="10" name="Rectangle: Rounded Corners 9">
            <a:extLst>
              <a:ext uri="{FF2B5EF4-FFF2-40B4-BE49-F238E27FC236}">
                <a16:creationId xmlns:a16="http://schemas.microsoft.com/office/drawing/2014/main" id="{CC4AB3DD-FF1A-4C1F-99C0-00C0BD1C9101}"/>
              </a:ext>
            </a:extLst>
          </p:cNvPr>
          <p:cNvSpPr>
            <a:spLocks noGrp="1"/>
          </p:cNvSpPr>
          <p:nvPr/>
        </p:nvSpPr>
        <p:spPr>
          <a:xfrm>
            <a:off x="7429500" y="2095500"/>
            <a:ext cx="1809750" cy="1285875"/>
          </a:xfrm>
          <a:prstGeom prst="roundRect">
            <a:avLst>
              <a:gd name="adj" fmla="val 13333"/>
            </a:avLst>
          </a:prstGeom>
          <a:solidFill>
            <a:srgbClr val="FFFFFF"/>
          </a:solidFill>
          <a:ln w="28575">
            <a:solidFill>
              <a:srgbClr val="C94A4A"/>
            </a:solidFill>
            <a:prstDash val="solid"/>
          </a:ln>
        </p:spPr>
        <p:txBody>
          <a:bodyPr/>
          <a:lstStyle/>
          <a:p>
            <a:endParaRPr lang="en-GB"/>
          </a:p>
        </p:txBody>
      </p:sp>
      <p:sp>
        <p:nvSpPr>
          <p:cNvPr id="11" name="Rectangle 10">
            <a:extLst>
              <a:ext uri="{FF2B5EF4-FFF2-40B4-BE49-F238E27FC236}">
                <a16:creationId xmlns:a16="http://schemas.microsoft.com/office/drawing/2014/main" id="{D5808BB0-1F57-426B-8685-F6CA18AD2516}"/>
              </a:ext>
            </a:extLst>
          </p:cNvPr>
          <p:cNvSpPr>
            <a:spLocks noGrp="1"/>
          </p:cNvSpPr>
          <p:nvPr/>
        </p:nvSpPr>
        <p:spPr>
          <a:xfrm>
            <a:off x="7600950" y="2333625"/>
            <a:ext cx="1466850" cy="781050"/>
          </a:xfrm>
          <a:prstGeom prst="rect">
            <a:avLst/>
          </a:prstGeom>
          <a:noFill/>
          <a:ln w="0">
            <a:noFill/>
          </a:ln>
        </p:spPr>
        <p:txBody>
          <a:bodyPr anchor="ctr">
            <a:noAutofit/>
          </a:bodyPr>
          <a:lstStyle/>
          <a:p>
            <a:pPr>
              <a:defRPr sz="1650" b="1">
                <a:solidFill>
                  <a:srgbClr val="C94A4A"/>
                </a:solidFill>
                <a:latin typeface="Nimbus Sans"/>
                <a:ea typeface="Nimbus Sans"/>
                <a:cs typeface="Nimbus Sans"/>
              </a:defRPr>
            </a:pPr>
            <a:r>
              <a:rPr sz="1650" b="1">
                <a:solidFill>
                  <a:srgbClr val="C94A4A"/>
                </a:solidFill>
                <a:latin typeface="Nimbus Sans"/>
                <a:ea typeface="Nimbus Sans"/>
                <a:cs typeface="Nimbus Sans"/>
              </a:rPr>
              <a:t>Respiratory symptoms</a:t>
            </a:r>
          </a:p>
        </p:txBody>
      </p:sp>
      <p:sp>
        <p:nvSpPr>
          <p:cNvPr id="12" name="Rectangle: Rounded Corners 11">
            <a:extLst>
              <a:ext uri="{FF2B5EF4-FFF2-40B4-BE49-F238E27FC236}">
                <a16:creationId xmlns:a16="http://schemas.microsoft.com/office/drawing/2014/main" id="{62BC5AA3-20F0-4B46-903C-0F4AB6321106}"/>
              </a:ext>
            </a:extLst>
          </p:cNvPr>
          <p:cNvSpPr>
            <a:spLocks noGrp="1"/>
          </p:cNvSpPr>
          <p:nvPr/>
        </p:nvSpPr>
        <p:spPr>
          <a:xfrm>
            <a:off x="9715500" y="2095500"/>
            <a:ext cx="1809750" cy="1285875"/>
          </a:xfrm>
          <a:prstGeom prst="roundRect">
            <a:avLst>
              <a:gd name="adj" fmla="val 13333"/>
            </a:avLst>
          </a:prstGeom>
          <a:solidFill>
            <a:srgbClr val="FFFFFF"/>
          </a:solidFill>
          <a:ln w="28575">
            <a:solidFill>
              <a:srgbClr val="213A78"/>
            </a:solidFill>
            <a:prstDash val="solid"/>
          </a:ln>
        </p:spPr>
        <p:txBody>
          <a:bodyPr/>
          <a:lstStyle/>
          <a:p>
            <a:endParaRPr lang="en-GB"/>
          </a:p>
        </p:txBody>
      </p:sp>
      <p:sp>
        <p:nvSpPr>
          <p:cNvPr id="13" name="Rectangle 12">
            <a:extLst>
              <a:ext uri="{FF2B5EF4-FFF2-40B4-BE49-F238E27FC236}">
                <a16:creationId xmlns:a16="http://schemas.microsoft.com/office/drawing/2014/main" id="{D75DC542-8E21-4276-A55E-BB5B2CDE7D41}"/>
              </a:ext>
            </a:extLst>
          </p:cNvPr>
          <p:cNvSpPr>
            <a:spLocks noGrp="1"/>
          </p:cNvSpPr>
          <p:nvPr/>
        </p:nvSpPr>
        <p:spPr>
          <a:xfrm>
            <a:off x="9886950" y="2333625"/>
            <a:ext cx="1466850" cy="781050"/>
          </a:xfrm>
          <a:prstGeom prst="rect">
            <a:avLst/>
          </a:prstGeom>
          <a:noFill/>
          <a:ln w="0">
            <a:noFill/>
          </a:ln>
        </p:spPr>
        <p:txBody>
          <a:bodyPr anchor="ctr">
            <a:noAutofit/>
          </a:bodyPr>
          <a:lstStyle/>
          <a:p>
            <a:pPr>
              <a:defRPr sz="1650" b="1">
                <a:solidFill>
                  <a:srgbClr val="213A78"/>
                </a:solidFill>
                <a:latin typeface="Nimbus Sans"/>
                <a:ea typeface="Nimbus Sans"/>
                <a:cs typeface="Nimbus Sans"/>
              </a:defRPr>
            </a:pPr>
            <a:r>
              <a:rPr sz="1650" b="1">
                <a:solidFill>
                  <a:srgbClr val="213A78"/>
                </a:solidFill>
                <a:latin typeface="Nimbus Sans"/>
                <a:ea typeface="Nimbus Sans"/>
                <a:cs typeface="Nimbus Sans"/>
              </a:rPr>
              <a:t>Missed work and lower income</a:t>
            </a:r>
          </a:p>
        </p:txBody>
      </p:sp>
      <p:cxnSp>
        <p:nvCxnSpPr>
          <p:cNvPr id="35" name="Straight Arrow Connector 34"/>
          <p:cNvCxnSpPr>
            <a:stCxn id="4" idx="3"/>
            <a:endCxn id="6" idx="1"/>
          </p:cNvCxnSpPr>
          <p:nvPr/>
        </p:nvCxnSpPr>
        <p:spPr>
          <a:xfrm>
            <a:off x="2381250" y="2738438"/>
            <a:ext cx="476250" cy="0"/>
          </a:xfrm>
          <a:prstGeom prst="straightConnector1">
            <a:avLst/>
          </a:prstGeom>
          <a:ln w="19050">
            <a:solidFill>
              <a:srgbClr val="52606D"/>
            </a:solidFill>
            <a:prstDash val="solid"/>
            <a:tailEnd type="triangle" w="sm" len="sm"/>
          </a:ln>
        </p:spPr>
      </p:cxnSp>
      <p:cxnSp>
        <p:nvCxnSpPr>
          <p:cNvPr id="36" name="Straight Arrow Connector 35"/>
          <p:cNvCxnSpPr>
            <a:stCxn id="6" idx="3"/>
            <a:endCxn id="8" idx="1"/>
          </p:cNvCxnSpPr>
          <p:nvPr/>
        </p:nvCxnSpPr>
        <p:spPr>
          <a:xfrm>
            <a:off x="4667250" y="2738438"/>
            <a:ext cx="476250" cy="0"/>
          </a:xfrm>
          <a:prstGeom prst="straightConnector1">
            <a:avLst/>
          </a:prstGeom>
          <a:ln w="19050">
            <a:solidFill>
              <a:srgbClr val="52606D"/>
            </a:solidFill>
            <a:prstDash val="solid"/>
            <a:tailEnd type="triangle" w="sm" len="sm"/>
          </a:ln>
        </p:spPr>
      </p:cxnSp>
      <p:cxnSp>
        <p:nvCxnSpPr>
          <p:cNvPr id="37" name="Straight Arrow Connector 36"/>
          <p:cNvCxnSpPr>
            <a:stCxn id="8" idx="3"/>
            <a:endCxn id="10" idx="1"/>
          </p:cNvCxnSpPr>
          <p:nvPr/>
        </p:nvCxnSpPr>
        <p:spPr>
          <a:xfrm>
            <a:off x="6953250" y="2738438"/>
            <a:ext cx="476250" cy="0"/>
          </a:xfrm>
          <a:prstGeom prst="straightConnector1">
            <a:avLst/>
          </a:prstGeom>
          <a:ln w="19050">
            <a:solidFill>
              <a:srgbClr val="52606D"/>
            </a:solidFill>
            <a:prstDash val="solid"/>
            <a:tailEnd type="triangle" w="sm" len="sm"/>
          </a:ln>
        </p:spPr>
      </p:cxnSp>
      <p:cxnSp>
        <p:nvCxnSpPr>
          <p:cNvPr id="38" name="Straight Arrow Connector 37"/>
          <p:cNvCxnSpPr>
            <a:stCxn id="10" idx="3"/>
            <a:endCxn id="12" idx="1"/>
          </p:cNvCxnSpPr>
          <p:nvPr/>
        </p:nvCxnSpPr>
        <p:spPr>
          <a:xfrm>
            <a:off x="9239250" y="2738438"/>
            <a:ext cx="476250" cy="0"/>
          </a:xfrm>
          <a:prstGeom prst="straightConnector1">
            <a:avLst/>
          </a:prstGeom>
          <a:ln w="19050">
            <a:solidFill>
              <a:srgbClr val="52606D"/>
            </a:solidFill>
            <a:prstDash val="solid"/>
            <a:tailEnd type="triangle" w="sm" len="sm"/>
          </a:ln>
        </p:spPr>
      </p:cxnSp>
      <p:sp>
        <p:nvSpPr>
          <p:cNvPr id="18" name="Rectangle 17">
            <a:extLst>
              <a:ext uri="{FF2B5EF4-FFF2-40B4-BE49-F238E27FC236}">
                <a16:creationId xmlns:a16="http://schemas.microsoft.com/office/drawing/2014/main" id="{11597E26-B693-4EF7-BEF2-317613364642}"/>
              </a:ext>
            </a:extLst>
          </p:cNvPr>
          <p:cNvSpPr>
            <a:spLocks noGrp="1"/>
          </p:cNvSpPr>
          <p:nvPr/>
        </p:nvSpPr>
        <p:spPr>
          <a:xfrm>
            <a:off x="8763000" y="3810000"/>
            <a:ext cx="2095500" cy="400050"/>
          </a:xfrm>
          <a:prstGeom prst="rect">
            <a:avLst/>
          </a:prstGeom>
          <a:noFill/>
          <a:ln w="0">
            <a:noFill/>
          </a:ln>
        </p:spPr>
        <p:txBody>
          <a:bodyPr anchor="t">
            <a:noAutofit/>
          </a:bodyPr>
          <a:lstStyle/>
          <a:p>
            <a:pPr>
              <a:defRPr sz="1800" b="1">
                <a:solidFill>
                  <a:srgbClr val="F58220"/>
                </a:solidFill>
                <a:latin typeface="Nimbus Sans"/>
                <a:ea typeface="Nimbus Sans"/>
                <a:cs typeface="Nimbus Sans"/>
              </a:defRPr>
            </a:pPr>
            <a:r>
              <a:rPr sz="1800" b="1">
                <a:solidFill>
                  <a:srgbClr val="F58220"/>
                </a:solidFill>
                <a:latin typeface="Nimbus Sans"/>
                <a:ea typeface="Nimbus Sans"/>
                <a:cs typeface="Nimbus Sans"/>
              </a:rPr>
              <a:t>Feedback loop</a:t>
            </a:r>
          </a:p>
        </p:txBody>
      </p:sp>
      <p:sp>
        <p:nvSpPr>
          <p:cNvPr id="19" name="Rectangle 18">
            <a:extLst>
              <a:ext uri="{FF2B5EF4-FFF2-40B4-BE49-F238E27FC236}">
                <a16:creationId xmlns:a16="http://schemas.microsoft.com/office/drawing/2014/main" id="{66EC62E6-1F01-4267-823E-5E3723AE7A8B}"/>
              </a:ext>
            </a:extLst>
          </p:cNvPr>
          <p:cNvSpPr>
            <a:spLocks noGrp="1"/>
          </p:cNvSpPr>
          <p:nvPr/>
        </p:nvSpPr>
        <p:spPr>
          <a:xfrm>
            <a:off x="1714500" y="4572000"/>
            <a:ext cx="8763000" cy="857250"/>
          </a:xfrm>
          <a:prstGeom prst="rect">
            <a:avLst/>
          </a:prstGeom>
          <a:noFill/>
          <a:ln w="0">
            <a:noFill/>
          </a:ln>
        </p:spPr>
        <p:txBody>
          <a:bodyPr anchor="t">
            <a:noAutofit/>
          </a:bodyPr>
          <a:lstStyle/>
          <a:p>
            <a:pPr>
              <a:defRPr sz="2025" b="1">
                <a:solidFill>
                  <a:srgbClr val="213A78"/>
                </a:solidFill>
                <a:latin typeface="Nimbus Sans"/>
                <a:ea typeface="Nimbus Sans"/>
                <a:cs typeface="Nimbus Sans"/>
              </a:defRPr>
            </a:pPr>
            <a:r>
              <a:rPr sz="2025" b="1">
                <a:solidFill>
                  <a:srgbClr val="213A78"/>
                </a:solidFill>
                <a:latin typeface="Nimbus Sans"/>
                <a:ea typeface="Nimbus Sans"/>
                <a:cs typeface="Nimbus Sans"/>
              </a:rPr>
              <a:t>Ill health may worsen the original social determinant. This makes simple cause-and-effect explanations inadequate.</a:t>
            </a:r>
          </a:p>
        </p:txBody>
      </p:sp>
      <p:sp>
        <p:nvSpPr>
          <p:cNvPr id="20" name="Straight Connector 19">
            <a:extLst>
              <a:ext uri="{FF2B5EF4-FFF2-40B4-BE49-F238E27FC236}">
                <a16:creationId xmlns:a16="http://schemas.microsoft.com/office/drawing/2014/main" id="{DE9EA359-CCE6-49E6-80FF-50E135582FE5}"/>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21" name="Rectangle 20">
            <a:extLst>
              <a:ext uri="{FF2B5EF4-FFF2-40B4-BE49-F238E27FC236}">
                <a16:creationId xmlns:a16="http://schemas.microsoft.com/office/drawing/2014/main" id="{62F48AE5-CA2B-4F47-A4D6-C31A1E7D4948}"/>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7</a:t>
            </a:r>
          </a:p>
        </p:txBody>
      </p:sp>
    </p:spTree>
    <p:extLst>
      <p:ext uri="{BB962C8B-B14F-4D97-AF65-F5344CB8AC3E}">
        <p14:creationId xmlns:p14="http://schemas.microsoft.com/office/powerpoint/2010/main" val="521445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0E8EF13-6209-446E-9F6B-42BB3A5FE0FF}"/>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51BF3B95-2A40-4345-BD82-88BC6B3362CF}"/>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How much does each determinant contribute?</a:t>
            </a:r>
          </a:p>
        </p:txBody>
      </p:sp>
      <p:sp>
        <p:nvSpPr>
          <p:cNvPr id="3" name="Rectangle 2">
            <a:extLst>
              <a:ext uri="{FF2B5EF4-FFF2-40B4-BE49-F238E27FC236}">
                <a16:creationId xmlns:a16="http://schemas.microsoft.com/office/drawing/2014/main" id="{A6DE89E5-1135-4056-B960-A5A3BE91AEC7}"/>
              </a:ext>
            </a:extLst>
          </p:cNvPr>
          <p:cNvSpPr>
            <a:spLocks noGrp="1"/>
          </p:cNvSpPr>
          <p:nvPr/>
        </p:nvSpPr>
        <p:spPr>
          <a:xfrm>
            <a:off x="552450" y="781050"/>
            <a:ext cx="11049000" cy="361950"/>
          </a:xfrm>
          <a:prstGeom prst="rect">
            <a:avLst/>
          </a:prstGeom>
          <a:noFill/>
          <a:ln w="0">
            <a:noFill/>
          </a:ln>
        </p:spPr>
        <p:txBody>
          <a:bodyPr anchor="t">
            <a:noAutofit/>
          </a:bodyPr>
          <a:lstStyle/>
          <a:p>
            <a:pPr>
              <a:defRPr sz="1500" b="0">
                <a:solidFill>
                  <a:srgbClr val="52606D"/>
                </a:solidFill>
                <a:latin typeface="Nimbus Sans"/>
                <a:ea typeface="Nimbus Sans"/>
                <a:cs typeface="Nimbus Sans"/>
              </a:defRPr>
            </a:pPr>
            <a:r>
              <a:rPr sz="1500" b="0">
                <a:solidFill>
                  <a:srgbClr val="52606D"/>
                </a:solidFill>
                <a:latin typeface="Nimbus Sans"/>
                <a:ea typeface="Nimbus Sans"/>
                <a:cs typeface="Nimbus Sans"/>
              </a:rPr>
              <a:t>Published percentages describe models, not fixed biological facts</a:t>
            </a:r>
          </a:p>
        </p:txBody>
      </p:sp>
      <p:sp>
        <p:nvSpPr>
          <p:cNvPr id="4" name="Rectangle 3">
            <a:extLst>
              <a:ext uri="{FF2B5EF4-FFF2-40B4-BE49-F238E27FC236}">
                <a16:creationId xmlns:a16="http://schemas.microsoft.com/office/drawing/2014/main" id="{6EE02909-929F-49E9-99F0-0E056920C832}"/>
              </a:ext>
            </a:extLst>
          </p:cNvPr>
          <p:cNvSpPr>
            <a:spLocks noGrp="1"/>
          </p:cNvSpPr>
          <p:nvPr/>
        </p:nvSpPr>
        <p:spPr>
          <a:xfrm>
            <a:off x="762000" y="1381125"/>
            <a:ext cx="2857500" cy="381000"/>
          </a:xfrm>
          <a:prstGeom prst="rect">
            <a:avLst/>
          </a:prstGeom>
          <a:solidFill>
            <a:srgbClr val="213A78"/>
          </a:solidFill>
          <a:ln w="0">
            <a:noFill/>
          </a:ln>
        </p:spPr>
        <p:txBody>
          <a:bodyPr anchor="ctr">
            <a:noAutofit/>
          </a:bodyPr>
          <a:lstStyle/>
          <a:p>
            <a:pPr>
              <a:defRPr sz="1725" b="1">
                <a:solidFill>
                  <a:srgbClr val="FFFFFF"/>
                </a:solidFill>
                <a:latin typeface="Nimbus Sans"/>
                <a:ea typeface="Nimbus Sans"/>
                <a:cs typeface="Nimbus Sans"/>
              </a:defRPr>
            </a:pPr>
            <a:r>
              <a:rPr sz="1725" b="1">
                <a:solidFill>
                  <a:srgbClr val="FFFFFF"/>
                </a:solidFill>
                <a:latin typeface="Nimbus Sans"/>
                <a:ea typeface="Nimbus Sans"/>
                <a:cs typeface="Nimbus Sans"/>
              </a:rPr>
              <a:t>Framework</a:t>
            </a:r>
          </a:p>
        </p:txBody>
      </p:sp>
      <p:sp>
        <p:nvSpPr>
          <p:cNvPr id="5" name="Rectangle 4">
            <a:extLst>
              <a:ext uri="{FF2B5EF4-FFF2-40B4-BE49-F238E27FC236}">
                <a16:creationId xmlns:a16="http://schemas.microsoft.com/office/drawing/2014/main" id="{C56DE39F-4C49-4492-9395-A461800631B8}"/>
              </a:ext>
            </a:extLst>
          </p:cNvPr>
          <p:cNvSpPr>
            <a:spLocks noGrp="1"/>
          </p:cNvSpPr>
          <p:nvPr/>
        </p:nvSpPr>
        <p:spPr>
          <a:xfrm>
            <a:off x="3619500" y="1381125"/>
            <a:ext cx="4953000" cy="381000"/>
          </a:xfrm>
          <a:prstGeom prst="rect">
            <a:avLst/>
          </a:prstGeom>
          <a:solidFill>
            <a:srgbClr val="213A78"/>
          </a:solidFill>
          <a:ln w="0">
            <a:noFill/>
          </a:ln>
        </p:spPr>
        <p:txBody>
          <a:bodyPr anchor="ctr">
            <a:noAutofit/>
          </a:bodyPr>
          <a:lstStyle/>
          <a:p>
            <a:pPr>
              <a:defRPr sz="1725" b="1">
                <a:solidFill>
                  <a:srgbClr val="FFFFFF"/>
                </a:solidFill>
                <a:latin typeface="Nimbus Sans"/>
                <a:ea typeface="Nimbus Sans"/>
                <a:cs typeface="Nimbus Sans"/>
              </a:defRPr>
            </a:pPr>
            <a:r>
              <a:rPr sz="1725" b="1">
                <a:solidFill>
                  <a:srgbClr val="FFFFFF"/>
                </a:solidFill>
                <a:latin typeface="Nimbus Sans"/>
                <a:ea typeface="Nimbus Sans"/>
                <a:cs typeface="Nimbus Sans"/>
              </a:rPr>
              <a:t>Main message</a:t>
            </a:r>
          </a:p>
        </p:txBody>
      </p:sp>
      <p:sp>
        <p:nvSpPr>
          <p:cNvPr id="6" name="Rectangle 5">
            <a:extLst>
              <a:ext uri="{FF2B5EF4-FFF2-40B4-BE49-F238E27FC236}">
                <a16:creationId xmlns:a16="http://schemas.microsoft.com/office/drawing/2014/main" id="{2939EC5C-6EF3-45C4-A1C5-8C34B11B09CB}"/>
              </a:ext>
            </a:extLst>
          </p:cNvPr>
          <p:cNvSpPr>
            <a:spLocks noGrp="1"/>
          </p:cNvSpPr>
          <p:nvPr/>
        </p:nvSpPr>
        <p:spPr>
          <a:xfrm>
            <a:off x="8572500" y="1381125"/>
            <a:ext cx="2857500" cy="381000"/>
          </a:xfrm>
          <a:prstGeom prst="rect">
            <a:avLst/>
          </a:prstGeom>
          <a:solidFill>
            <a:srgbClr val="213A78"/>
          </a:solidFill>
          <a:ln w="0">
            <a:noFill/>
          </a:ln>
        </p:spPr>
        <p:txBody>
          <a:bodyPr anchor="ctr">
            <a:noAutofit/>
          </a:bodyPr>
          <a:lstStyle/>
          <a:p>
            <a:pPr>
              <a:defRPr sz="1725" b="1">
                <a:solidFill>
                  <a:srgbClr val="FFFFFF"/>
                </a:solidFill>
                <a:latin typeface="Nimbus Sans"/>
                <a:ea typeface="Nimbus Sans"/>
                <a:cs typeface="Nimbus Sans"/>
              </a:defRPr>
            </a:pPr>
            <a:r>
              <a:rPr sz="1725" b="1">
                <a:solidFill>
                  <a:srgbClr val="FFFFFF"/>
                </a:solidFill>
                <a:latin typeface="Nimbus Sans"/>
                <a:ea typeface="Nimbus Sans"/>
                <a:cs typeface="Nimbus Sans"/>
              </a:rPr>
              <a:t>Important limitation</a:t>
            </a:r>
          </a:p>
        </p:txBody>
      </p:sp>
      <p:sp>
        <p:nvSpPr>
          <p:cNvPr id="7" name="Rectangle 6">
            <a:extLst>
              <a:ext uri="{FF2B5EF4-FFF2-40B4-BE49-F238E27FC236}">
                <a16:creationId xmlns:a16="http://schemas.microsoft.com/office/drawing/2014/main" id="{9A01B79E-EDC8-4CD5-90EA-B5C782D8ABBF}"/>
              </a:ext>
            </a:extLst>
          </p:cNvPr>
          <p:cNvSpPr>
            <a:spLocks noGrp="1"/>
          </p:cNvSpPr>
          <p:nvPr/>
        </p:nvSpPr>
        <p:spPr>
          <a:xfrm>
            <a:off x="762000" y="1857375"/>
            <a:ext cx="2857500" cy="1000125"/>
          </a:xfrm>
          <a:prstGeom prst="rect">
            <a:avLst/>
          </a:prstGeom>
          <a:solidFill>
            <a:srgbClr val="FFFFFF"/>
          </a:solidFill>
          <a:ln w="0">
            <a:noFill/>
          </a:ln>
        </p:spPr>
        <p:txBody>
          <a:bodyPr anchor="ctr">
            <a:noAutofit/>
          </a:bodyPr>
          <a:lstStyle/>
          <a:p>
            <a:pPr>
              <a:defRPr sz="1575" b="1">
                <a:solidFill>
                  <a:srgbClr val="213A78"/>
                </a:solidFill>
                <a:latin typeface="Nimbus Sans"/>
                <a:ea typeface="Nimbus Sans"/>
                <a:cs typeface="Nimbus Sans"/>
              </a:defRPr>
            </a:pPr>
            <a:r>
              <a:rPr sz="1575" b="1">
                <a:solidFill>
                  <a:srgbClr val="213A78"/>
                </a:solidFill>
                <a:latin typeface="Nimbus Sans"/>
                <a:ea typeface="Nimbus Sans"/>
                <a:cs typeface="Nimbus Sans"/>
              </a:rPr>
              <a:t>McGinnis et al. (2002)</a:t>
            </a:r>
          </a:p>
        </p:txBody>
      </p:sp>
      <p:sp>
        <p:nvSpPr>
          <p:cNvPr id="8" name="Rectangle 7">
            <a:extLst>
              <a:ext uri="{FF2B5EF4-FFF2-40B4-BE49-F238E27FC236}">
                <a16:creationId xmlns:a16="http://schemas.microsoft.com/office/drawing/2014/main" id="{D6670F3E-58B9-4776-B30E-8FF98D966700}"/>
              </a:ext>
            </a:extLst>
          </p:cNvPr>
          <p:cNvSpPr>
            <a:spLocks noGrp="1"/>
          </p:cNvSpPr>
          <p:nvPr/>
        </p:nvSpPr>
        <p:spPr>
          <a:xfrm>
            <a:off x="3619500" y="1857375"/>
            <a:ext cx="4953000" cy="1000125"/>
          </a:xfrm>
          <a:prstGeom prst="rect">
            <a:avLst/>
          </a:prstGeom>
          <a:solidFill>
            <a:srgbClr val="FFFFFF"/>
          </a:solidFill>
          <a:ln w="0">
            <a:noFill/>
          </a:ln>
        </p:spPr>
        <p:txBody>
          <a:bodyPr anchor="ctr">
            <a:noAutofit/>
          </a:bodyPr>
          <a:lstStyle/>
          <a:p>
            <a:pPr>
              <a:defRPr sz="1500" b="0">
                <a:solidFill>
                  <a:srgbClr val="1D2633"/>
                </a:solidFill>
                <a:latin typeface="Nimbus Sans"/>
                <a:ea typeface="Nimbus Sans"/>
                <a:cs typeface="Nimbus Sans"/>
              </a:defRPr>
            </a:pPr>
            <a:r>
              <a:rPr sz="1500" b="0">
                <a:solidFill>
                  <a:srgbClr val="1D2633"/>
                </a:solidFill>
                <a:latin typeface="Nimbus Sans"/>
                <a:ea typeface="Nimbus Sans"/>
                <a:cs typeface="Nimbus Sans"/>
              </a:rPr>
              <a:t>Behavioural patterns received a large estimated contribution</a:t>
            </a:r>
          </a:p>
        </p:txBody>
      </p:sp>
      <p:sp>
        <p:nvSpPr>
          <p:cNvPr id="9" name="Rectangle 8">
            <a:extLst>
              <a:ext uri="{FF2B5EF4-FFF2-40B4-BE49-F238E27FC236}">
                <a16:creationId xmlns:a16="http://schemas.microsoft.com/office/drawing/2014/main" id="{4838BB45-8872-4265-BB9D-64C1C5822059}"/>
              </a:ext>
            </a:extLst>
          </p:cNvPr>
          <p:cNvSpPr>
            <a:spLocks noGrp="1"/>
          </p:cNvSpPr>
          <p:nvPr/>
        </p:nvSpPr>
        <p:spPr>
          <a:xfrm>
            <a:off x="8572500" y="1857375"/>
            <a:ext cx="2857500" cy="1000125"/>
          </a:xfrm>
          <a:prstGeom prst="rect">
            <a:avLst/>
          </a:prstGeom>
          <a:solidFill>
            <a:srgbClr val="FFFFFF"/>
          </a:solidFill>
          <a:ln w="0">
            <a:noFill/>
          </a:ln>
        </p:spPr>
        <p:txBody>
          <a:bodyPr anchor="ctr">
            <a:noAutofit/>
          </a:bodyPr>
          <a:lstStyle/>
          <a:p>
            <a:pPr>
              <a:defRPr sz="1500" b="0">
                <a:solidFill>
                  <a:srgbClr val="52606D"/>
                </a:solidFill>
                <a:latin typeface="Nimbus Sans"/>
                <a:ea typeface="Nimbus Sans"/>
                <a:cs typeface="Nimbus Sans"/>
              </a:defRPr>
            </a:pPr>
            <a:r>
              <a:rPr sz="1500" b="0">
                <a:solidFill>
                  <a:srgbClr val="52606D"/>
                </a:solidFill>
                <a:latin typeface="Nimbus Sans"/>
                <a:ea typeface="Nimbus Sans"/>
                <a:cs typeface="Nimbus Sans"/>
              </a:rPr>
              <a:t>US mortality framework</a:t>
            </a:r>
          </a:p>
        </p:txBody>
      </p:sp>
      <p:sp>
        <p:nvSpPr>
          <p:cNvPr id="10" name="Rectangle 9">
            <a:extLst>
              <a:ext uri="{FF2B5EF4-FFF2-40B4-BE49-F238E27FC236}">
                <a16:creationId xmlns:a16="http://schemas.microsoft.com/office/drawing/2014/main" id="{A4C6BDC3-3443-4245-B183-A38C28833C80}"/>
              </a:ext>
            </a:extLst>
          </p:cNvPr>
          <p:cNvSpPr>
            <a:spLocks noGrp="1"/>
          </p:cNvSpPr>
          <p:nvPr/>
        </p:nvSpPr>
        <p:spPr>
          <a:xfrm>
            <a:off x="762000" y="3048000"/>
            <a:ext cx="2857500" cy="1000125"/>
          </a:xfrm>
          <a:prstGeom prst="rect">
            <a:avLst/>
          </a:prstGeom>
          <a:solidFill>
            <a:srgbClr val="F3F6FA"/>
          </a:solidFill>
          <a:ln w="0">
            <a:noFill/>
          </a:ln>
        </p:spPr>
        <p:txBody>
          <a:bodyPr anchor="ctr">
            <a:noAutofit/>
          </a:bodyPr>
          <a:lstStyle/>
          <a:p>
            <a:pPr>
              <a:defRPr sz="1575" b="1">
                <a:solidFill>
                  <a:srgbClr val="213A78"/>
                </a:solidFill>
                <a:latin typeface="Nimbus Sans"/>
                <a:ea typeface="Nimbus Sans"/>
                <a:cs typeface="Nimbus Sans"/>
              </a:defRPr>
            </a:pPr>
            <a:r>
              <a:rPr sz="1575" b="1">
                <a:solidFill>
                  <a:srgbClr val="213A78"/>
                </a:solidFill>
                <a:latin typeface="Nimbus Sans"/>
                <a:ea typeface="Nimbus Sans"/>
                <a:cs typeface="Nimbus Sans"/>
              </a:rPr>
              <a:t>County Health Rankings</a:t>
            </a:r>
          </a:p>
        </p:txBody>
      </p:sp>
      <p:sp>
        <p:nvSpPr>
          <p:cNvPr id="11" name="Rectangle 10">
            <a:extLst>
              <a:ext uri="{FF2B5EF4-FFF2-40B4-BE49-F238E27FC236}">
                <a16:creationId xmlns:a16="http://schemas.microsoft.com/office/drawing/2014/main" id="{5836EB4B-B218-42F0-96A5-7C2D6ACB5526}"/>
              </a:ext>
            </a:extLst>
          </p:cNvPr>
          <p:cNvSpPr>
            <a:spLocks noGrp="1"/>
          </p:cNvSpPr>
          <p:nvPr/>
        </p:nvSpPr>
        <p:spPr>
          <a:xfrm>
            <a:off x="3619500" y="3048000"/>
            <a:ext cx="4953000" cy="1000125"/>
          </a:xfrm>
          <a:prstGeom prst="rect">
            <a:avLst/>
          </a:prstGeom>
          <a:solidFill>
            <a:srgbClr val="F3F6FA"/>
          </a:solidFill>
          <a:ln w="0">
            <a:noFill/>
          </a:ln>
        </p:spPr>
        <p:txBody>
          <a:bodyPr anchor="ctr">
            <a:noAutofit/>
          </a:bodyPr>
          <a:lstStyle/>
          <a:p>
            <a:pPr>
              <a:defRPr sz="1500" b="0">
                <a:solidFill>
                  <a:srgbClr val="1D2633"/>
                </a:solidFill>
                <a:latin typeface="Nimbus Sans"/>
                <a:ea typeface="Nimbus Sans"/>
                <a:cs typeface="Nimbus Sans"/>
              </a:defRPr>
            </a:pPr>
            <a:r>
              <a:rPr sz="1500" b="0">
                <a:solidFill>
                  <a:srgbClr val="1D2633"/>
                </a:solidFill>
                <a:latin typeface="Nimbus Sans"/>
                <a:ea typeface="Nimbus Sans"/>
                <a:cs typeface="Nimbus Sans"/>
              </a:rPr>
              <a:t>40% social and economic, 30% behaviour, 20% clinical care, 10% physical environment</a:t>
            </a:r>
          </a:p>
        </p:txBody>
      </p:sp>
      <p:sp>
        <p:nvSpPr>
          <p:cNvPr id="12" name="Rectangle 11">
            <a:extLst>
              <a:ext uri="{FF2B5EF4-FFF2-40B4-BE49-F238E27FC236}">
                <a16:creationId xmlns:a16="http://schemas.microsoft.com/office/drawing/2014/main" id="{5F7761F2-0540-4549-80BE-CB88AABED6CB}"/>
              </a:ext>
            </a:extLst>
          </p:cNvPr>
          <p:cNvSpPr>
            <a:spLocks noGrp="1"/>
          </p:cNvSpPr>
          <p:nvPr/>
        </p:nvSpPr>
        <p:spPr>
          <a:xfrm>
            <a:off x="8572500" y="3048000"/>
            <a:ext cx="2857500" cy="1000125"/>
          </a:xfrm>
          <a:prstGeom prst="rect">
            <a:avLst/>
          </a:prstGeom>
          <a:solidFill>
            <a:srgbClr val="F3F6FA"/>
          </a:solidFill>
          <a:ln w="0">
            <a:noFill/>
          </a:ln>
        </p:spPr>
        <p:txBody>
          <a:bodyPr anchor="ctr">
            <a:noAutofit/>
          </a:bodyPr>
          <a:lstStyle/>
          <a:p>
            <a:pPr>
              <a:defRPr sz="1500" b="0">
                <a:solidFill>
                  <a:srgbClr val="52606D"/>
                </a:solidFill>
                <a:latin typeface="Nimbus Sans"/>
                <a:ea typeface="Nimbus Sans"/>
                <a:cs typeface="Nimbus Sans"/>
              </a:defRPr>
            </a:pPr>
            <a:r>
              <a:rPr sz="1500" b="0">
                <a:solidFill>
                  <a:srgbClr val="52606D"/>
                </a:solidFill>
                <a:latin typeface="Nimbus Sans"/>
                <a:ea typeface="Nimbus Sans"/>
                <a:cs typeface="Nimbus Sans"/>
              </a:rPr>
              <a:t>Weights used to rank counties</a:t>
            </a:r>
          </a:p>
        </p:txBody>
      </p:sp>
      <p:sp>
        <p:nvSpPr>
          <p:cNvPr id="13" name="Rectangle 12">
            <a:extLst>
              <a:ext uri="{FF2B5EF4-FFF2-40B4-BE49-F238E27FC236}">
                <a16:creationId xmlns:a16="http://schemas.microsoft.com/office/drawing/2014/main" id="{559C4BBA-AA57-443C-97AA-75F98E596EAC}"/>
              </a:ext>
            </a:extLst>
          </p:cNvPr>
          <p:cNvSpPr>
            <a:spLocks noGrp="1"/>
          </p:cNvSpPr>
          <p:nvPr/>
        </p:nvSpPr>
        <p:spPr>
          <a:xfrm>
            <a:off x="762000" y="4238625"/>
            <a:ext cx="2857500" cy="1000125"/>
          </a:xfrm>
          <a:prstGeom prst="rect">
            <a:avLst/>
          </a:prstGeom>
          <a:solidFill>
            <a:srgbClr val="FFFFFF"/>
          </a:solidFill>
          <a:ln w="0">
            <a:noFill/>
          </a:ln>
        </p:spPr>
        <p:txBody>
          <a:bodyPr anchor="ctr">
            <a:noAutofit/>
          </a:bodyPr>
          <a:lstStyle/>
          <a:p>
            <a:pPr>
              <a:defRPr sz="1575" b="1">
                <a:solidFill>
                  <a:srgbClr val="213A78"/>
                </a:solidFill>
                <a:latin typeface="Nimbus Sans"/>
                <a:ea typeface="Nimbus Sans"/>
                <a:cs typeface="Nimbus Sans"/>
              </a:defRPr>
            </a:pPr>
            <a:r>
              <a:rPr sz="1575" b="1">
                <a:solidFill>
                  <a:srgbClr val="213A78"/>
                </a:solidFill>
                <a:latin typeface="Nimbus Sans"/>
                <a:ea typeface="Nimbus Sans"/>
                <a:cs typeface="Nimbus Sans"/>
              </a:rPr>
              <a:t>Marmot approach</a:t>
            </a:r>
          </a:p>
        </p:txBody>
      </p:sp>
      <p:sp>
        <p:nvSpPr>
          <p:cNvPr id="14" name="Rectangle 13">
            <a:extLst>
              <a:ext uri="{FF2B5EF4-FFF2-40B4-BE49-F238E27FC236}">
                <a16:creationId xmlns:a16="http://schemas.microsoft.com/office/drawing/2014/main" id="{7036A90E-5F88-461C-B1A3-452EBB44D2BF}"/>
              </a:ext>
            </a:extLst>
          </p:cNvPr>
          <p:cNvSpPr>
            <a:spLocks noGrp="1"/>
          </p:cNvSpPr>
          <p:nvPr/>
        </p:nvSpPr>
        <p:spPr>
          <a:xfrm>
            <a:off x="3619500" y="4238625"/>
            <a:ext cx="4953000" cy="1000125"/>
          </a:xfrm>
          <a:prstGeom prst="rect">
            <a:avLst/>
          </a:prstGeom>
          <a:solidFill>
            <a:srgbClr val="FFFFFF"/>
          </a:solidFill>
          <a:ln w="0">
            <a:noFill/>
          </a:ln>
        </p:spPr>
        <p:txBody>
          <a:bodyPr anchor="ctr">
            <a:noAutofit/>
          </a:bodyPr>
          <a:lstStyle/>
          <a:p>
            <a:pPr>
              <a:defRPr sz="1500" b="0">
                <a:solidFill>
                  <a:srgbClr val="1D2633"/>
                </a:solidFill>
                <a:latin typeface="Nimbus Sans"/>
                <a:ea typeface="Nimbus Sans"/>
                <a:cs typeface="Nimbus Sans"/>
              </a:defRPr>
            </a:pPr>
            <a:r>
              <a:rPr sz="1500" b="0">
                <a:solidFill>
                  <a:srgbClr val="1D2633"/>
                </a:solidFill>
                <a:latin typeface="Nimbus Sans"/>
                <a:ea typeface="Nimbus Sans"/>
                <a:cs typeface="Nimbus Sans"/>
              </a:rPr>
              <a:t>Emphasises the social gradient and conditions across the life course</a:t>
            </a:r>
          </a:p>
        </p:txBody>
      </p:sp>
      <p:sp>
        <p:nvSpPr>
          <p:cNvPr id="15" name="Rectangle 14">
            <a:extLst>
              <a:ext uri="{FF2B5EF4-FFF2-40B4-BE49-F238E27FC236}">
                <a16:creationId xmlns:a16="http://schemas.microsoft.com/office/drawing/2014/main" id="{F38690F0-1365-4821-9A70-7F241B565139}"/>
              </a:ext>
            </a:extLst>
          </p:cNvPr>
          <p:cNvSpPr>
            <a:spLocks noGrp="1"/>
          </p:cNvSpPr>
          <p:nvPr/>
        </p:nvSpPr>
        <p:spPr>
          <a:xfrm>
            <a:off x="8572500" y="4238625"/>
            <a:ext cx="2857500" cy="1000125"/>
          </a:xfrm>
          <a:prstGeom prst="rect">
            <a:avLst/>
          </a:prstGeom>
          <a:solidFill>
            <a:srgbClr val="FFFFFF"/>
          </a:solidFill>
          <a:ln w="0">
            <a:noFill/>
          </a:ln>
        </p:spPr>
        <p:txBody>
          <a:bodyPr anchor="ctr">
            <a:noAutofit/>
          </a:bodyPr>
          <a:lstStyle/>
          <a:p>
            <a:pPr>
              <a:defRPr sz="1500" b="0">
                <a:solidFill>
                  <a:srgbClr val="52606D"/>
                </a:solidFill>
                <a:latin typeface="Nimbus Sans"/>
                <a:ea typeface="Nimbus Sans"/>
                <a:cs typeface="Nimbus Sans"/>
              </a:defRPr>
            </a:pPr>
            <a:r>
              <a:rPr sz="1500" b="0">
                <a:solidFill>
                  <a:srgbClr val="52606D"/>
                </a:solidFill>
                <a:latin typeface="Nimbus Sans"/>
                <a:ea typeface="Nimbus Sans"/>
                <a:cs typeface="Nimbus Sans"/>
              </a:rPr>
              <a:t>Does not reduce health to one percentage</a:t>
            </a:r>
          </a:p>
        </p:txBody>
      </p:sp>
      <p:sp>
        <p:nvSpPr>
          <p:cNvPr id="16" name="Rectangle: Rounded Corners 15">
            <a:extLst>
              <a:ext uri="{FF2B5EF4-FFF2-40B4-BE49-F238E27FC236}">
                <a16:creationId xmlns:a16="http://schemas.microsoft.com/office/drawing/2014/main" id="{2592877A-D76F-49C0-997E-05E22A7BFE76}"/>
              </a:ext>
            </a:extLst>
          </p:cNvPr>
          <p:cNvSpPr>
            <a:spLocks noGrp="1"/>
          </p:cNvSpPr>
          <p:nvPr/>
        </p:nvSpPr>
        <p:spPr>
          <a:xfrm>
            <a:off x="1476375" y="5667375"/>
            <a:ext cx="9239250" cy="523875"/>
          </a:xfrm>
          <a:prstGeom prst="roundRect">
            <a:avLst>
              <a:gd name="adj" fmla="val 32727"/>
            </a:avLst>
          </a:prstGeom>
          <a:solidFill>
            <a:srgbClr val="FFF1E6"/>
          </a:solidFill>
          <a:ln w="9525">
            <a:solidFill>
              <a:srgbClr val="F58220"/>
            </a:solidFill>
            <a:prstDash val="solid"/>
          </a:ln>
        </p:spPr>
        <p:txBody>
          <a:bodyPr/>
          <a:lstStyle/>
          <a:p>
            <a:endParaRPr lang="en-GB"/>
          </a:p>
        </p:txBody>
      </p:sp>
      <p:sp>
        <p:nvSpPr>
          <p:cNvPr id="17" name="Rectangle 16">
            <a:extLst>
              <a:ext uri="{FF2B5EF4-FFF2-40B4-BE49-F238E27FC236}">
                <a16:creationId xmlns:a16="http://schemas.microsoft.com/office/drawing/2014/main" id="{ACE10FB7-92AE-4F16-91A0-454699D6612B}"/>
              </a:ext>
            </a:extLst>
          </p:cNvPr>
          <p:cNvSpPr>
            <a:spLocks noGrp="1"/>
          </p:cNvSpPr>
          <p:nvPr/>
        </p:nvSpPr>
        <p:spPr>
          <a:xfrm>
            <a:off x="1666875" y="5762625"/>
            <a:ext cx="8858250" cy="333375"/>
          </a:xfrm>
          <a:prstGeom prst="rect">
            <a:avLst/>
          </a:prstGeom>
          <a:noFill/>
          <a:ln w="0">
            <a:noFill/>
          </a:ln>
        </p:spPr>
        <p:txBody>
          <a:bodyPr anchor="ctr">
            <a:noAutofit/>
          </a:bodyPr>
          <a:lstStyle/>
          <a:p>
            <a:pPr>
              <a:defRPr sz="1725" b="1">
                <a:solidFill>
                  <a:srgbClr val="F58220"/>
                </a:solidFill>
                <a:latin typeface="Nimbus Sans"/>
                <a:ea typeface="Nimbus Sans"/>
                <a:cs typeface="Nimbus Sans"/>
              </a:defRPr>
            </a:pPr>
            <a:r>
              <a:rPr sz="1725" b="1">
                <a:solidFill>
                  <a:srgbClr val="F58220"/>
                </a:solidFill>
                <a:latin typeface="Nimbus Sans"/>
                <a:ea typeface="Nimbus Sans"/>
                <a:cs typeface="Nimbus Sans"/>
              </a:rPr>
              <a:t>Use percentages to open discussion, not to claim that one universal formula explains every health outcome.</a:t>
            </a:r>
          </a:p>
        </p:txBody>
      </p:sp>
      <p:sp>
        <p:nvSpPr>
          <p:cNvPr id="18" name="Straight Connector 17">
            <a:extLst>
              <a:ext uri="{FF2B5EF4-FFF2-40B4-BE49-F238E27FC236}">
                <a16:creationId xmlns:a16="http://schemas.microsoft.com/office/drawing/2014/main" id="{BBDE6DDD-A38F-4716-B7EA-DFE9EB32C79D}"/>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9" name="Rectangle 18">
            <a:extLst>
              <a:ext uri="{FF2B5EF4-FFF2-40B4-BE49-F238E27FC236}">
                <a16:creationId xmlns:a16="http://schemas.microsoft.com/office/drawing/2014/main" id="{1C656713-C23A-47E1-A6B9-B97F49D62025}"/>
              </a:ext>
            </a:extLst>
          </p:cNvPr>
          <p:cNvSpPr>
            <a:spLocks noGrp="1"/>
          </p:cNvSpPr>
          <p:nvPr/>
        </p:nvSpPr>
        <p:spPr>
          <a:xfrm>
            <a:off x="552450" y="6534150"/>
            <a:ext cx="9810750" cy="209550"/>
          </a:xfrm>
          <a:prstGeom prst="rect">
            <a:avLst/>
          </a:prstGeom>
          <a:noFill/>
          <a:ln w="0">
            <a:noFill/>
          </a:ln>
        </p:spPr>
        <p:txBody>
          <a:bodyPr anchor="t">
            <a:noAutofit/>
          </a:bodyPr>
          <a:lstStyle/>
          <a:p>
            <a:pPr>
              <a:defRPr sz="900" b="0">
                <a:solidFill>
                  <a:srgbClr val="52606D"/>
                </a:solidFill>
                <a:latin typeface="Nimbus Sans"/>
                <a:ea typeface="Nimbus Sans"/>
                <a:cs typeface="Nimbus Sans"/>
              </a:defRPr>
            </a:pPr>
            <a:r>
              <a:rPr sz="900" b="0">
                <a:solidFill>
                  <a:srgbClr val="52606D"/>
                </a:solidFill>
                <a:latin typeface="Nimbus Sans"/>
                <a:ea typeface="Nimbus Sans"/>
                <a:cs typeface="Nimbus Sans"/>
              </a:rPr>
              <a:t>Sources: McGinnis et al. (2002); Remington et al. (2015); Marmot et al. (2010)</a:t>
            </a:r>
          </a:p>
        </p:txBody>
      </p:sp>
      <p:sp>
        <p:nvSpPr>
          <p:cNvPr id="20" name="Rectangle 19">
            <a:extLst>
              <a:ext uri="{FF2B5EF4-FFF2-40B4-BE49-F238E27FC236}">
                <a16:creationId xmlns:a16="http://schemas.microsoft.com/office/drawing/2014/main" id="{55629FD8-D83C-457D-8FEC-4B6598457476}"/>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8</a:t>
            </a:r>
          </a:p>
        </p:txBody>
      </p:sp>
    </p:spTree>
    <p:extLst>
      <p:ext uri="{BB962C8B-B14F-4D97-AF65-F5344CB8AC3E}">
        <p14:creationId xmlns:p14="http://schemas.microsoft.com/office/powerpoint/2010/main" val="128949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E4DFBE2-D94B-4AD5-9A47-1BF08F5B81D1}"/>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8837D63B-B96C-4F5B-BEF1-9DE82C4081BB}"/>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Health inequality, inequity and the social gradient</a:t>
            </a:r>
          </a:p>
        </p:txBody>
      </p:sp>
      <p:sp>
        <p:nvSpPr>
          <p:cNvPr id="3" name="Rectangle: Rounded Corners 2">
            <a:extLst>
              <a:ext uri="{FF2B5EF4-FFF2-40B4-BE49-F238E27FC236}">
                <a16:creationId xmlns:a16="http://schemas.microsoft.com/office/drawing/2014/main" id="{3692EC34-F719-4789-BFB8-6794A785597A}"/>
              </a:ext>
            </a:extLst>
          </p:cNvPr>
          <p:cNvSpPr>
            <a:spLocks noGrp="1"/>
          </p:cNvSpPr>
          <p:nvPr/>
        </p:nvSpPr>
        <p:spPr>
          <a:xfrm>
            <a:off x="666750" y="1285875"/>
            <a:ext cx="3333750" cy="3905250"/>
          </a:xfrm>
          <a:prstGeom prst="roundRect">
            <a:avLst>
              <a:gd name="adj" fmla="val 5143"/>
            </a:avLst>
          </a:prstGeom>
          <a:solidFill>
            <a:srgbClr val="EAF0FA"/>
          </a:solidFill>
          <a:ln w="9525">
            <a:solidFill>
              <a:srgbClr val="213A78"/>
            </a:solidFill>
            <a:prstDash val="solid"/>
          </a:ln>
        </p:spPr>
        <p:txBody>
          <a:bodyPr/>
          <a:lstStyle/>
          <a:p>
            <a:endParaRPr lang="en-GB"/>
          </a:p>
        </p:txBody>
      </p:sp>
      <p:sp>
        <p:nvSpPr>
          <p:cNvPr id="4" name="Rectangle 3">
            <a:extLst>
              <a:ext uri="{FF2B5EF4-FFF2-40B4-BE49-F238E27FC236}">
                <a16:creationId xmlns:a16="http://schemas.microsoft.com/office/drawing/2014/main" id="{E9DF075D-3481-4FC5-A58A-7B0969BA9D36}"/>
              </a:ext>
            </a:extLst>
          </p:cNvPr>
          <p:cNvSpPr>
            <a:spLocks noGrp="1"/>
          </p:cNvSpPr>
          <p:nvPr/>
        </p:nvSpPr>
        <p:spPr>
          <a:xfrm>
            <a:off x="952500" y="1571625"/>
            <a:ext cx="2762250" cy="428625"/>
          </a:xfrm>
          <a:prstGeom prst="rect">
            <a:avLst/>
          </a:prstGeom>
          <a:noFill/>
          <a:ln w="0">
            <a:noFill/>
          </a:ln>
        </p:spPr>
        <p:txBody>
          <a:bodyPr anchor="t">
            <a:noAutofit/>
          </a:bodyPr>
          <a:lstStyle/>
          <a:p>
            <a:pPr>
              <a:defRPr sz="2175" b="1">
                <a:solidFill>
                  <a:srgbClr val="213A78"/>
                </a:solidFill>
                <a:latin typeface="Nimbus Sans"/>
                <a:ea typeface="Nimbus Sans"/>
                <a:cs typeface="Nimbus Sans"/>
              </a:defRPr>
            </a:pPr>
            <a:r>
              <a:rPr sz="2175" b="1">
                <a:solidFill>
                  <a:srgbClr val="213A78"/>
                </a:solidFill>
                <a:latin typeface="Nimbus Sans"/>
                <a:ea typeface="Nimbus Sans"/>
                <a:cs typeface="Nimbus Sans"/>
              </a:rPr>
              <a:t>Inequality</a:t>
            </a:r>
          </a:p>
        </p:txBody>
      </p:sp>
      <p:sp>
        <p:nvSpPr>
          <p:cNvPr id="5" name="Rectangle 4">
            <a:extLst>
              <a:ext uri="{FF2B5EF4-FFF2-40B4-BE49-F238E27FC236}">
                <a16:creationId xmlns:a16="http://schemas.microsoft.com/office/drawing/2014/main" id="{4D3B7FD3-7025-4016-8606-BC1F912777D0}"/>
              </a:ext>
            </a:extLst>
          </p:cNvPr>
          <p:cNvSpPr>
            <a:spLocks noGrp="1"/>
          </p:cNvSpPr>
          <p:nvPr/>
        </p:nvSpPr>
        <p:spPr>
          <a:xfrm>
            <a:off x="1047750" y="2238375"/>
            <a:ext cx="2571750" cy="666750"/>
          </a:xfrm>
          <a:prstGeom prst="rect">
            <a:avLst/>
          </a:prstGeom>
          <a:noFill/>
          <a:ln w="0">
            <a:noFill/>
          </a:ln>
        </p:spPr>
        <p:txBody>
          <a:bodyPr anchor="t">
            <a:noAutofit/>
          </a:bodyPr>
          <a:lstStyle/>
          <a:p>
            <a:pPr>
              <a:defRPr sz="1800" b="0">
                <a:solidFill>
                  <a:srgbClr val="1D2633"/>
                </a:solidFill>
                <a:latin typeface="Nimbus Sans"/>
                <a:ea typeface="Nimbus Sans"/>
                <a:cs typeface="Nimbus Sans"/>
              </a:defRPr>
            </a:pPr>
            <a:r>
              <a:rPr sz="1800" b="0">
                <a:solidFill>
                  <a:srgbClr val="1D2633"/>
                </a:solidFill>
                <a:latin typeface="Nimbus Sans"/>
                <a:ea typeface="Nimbus Sans"/>
                <a:cs typeface="Nimbus Sans"/>
              </a:rPr>
              <a:t>A difference that can be measured</a:t>
            </a:r>
          </a:p>
        </p:txBody>
      </p:sp>
      <p:sp>
        <p:nvSpPr>
          <p:cNvPr id="6" name="Rectangle 5">
            <a:extLst>
              <a:ext uri="{FF2B5EF4-FFF2-40B4-BE49-F238E27FC236}">
                <a16:creationId xmlns:a16="http://schemas.microsoft.com/office/drawing/2014/main" id="{498F7416-A937-4286-A16F-51E9EF0494B9}"/>
              </a:ext>
            </a:extLst>
          </p:cNvPr>
          <p:cNvSpPr>
            <a:spLocks noGrp="1"/>
          </p:cNvSpPr>
          <p:nvPr/>
        </p:nvSpPr>
        <p:spPr>
          <a:xfrm>
            <a:off x="1143000" y="3286125"/>
            <a:ext cx="2381250" cy="333375"/>
          </a:xfrm>
          <a:prstGeom prst="rect">
            <a:avLst/>
          </a:prstGeom>
          <a:noFill/>
          <a:ln w="0">
            <a:noFill/>
          </a:ln>
        </p:spPr>
        <p:txBody>
          <a:bodyPr anchor="t">
            <a:noAutofit/>
          </a:bodyPr>
          <a:lstStyle/>
          <a:p>
            <a:pPr>
              <a:defRPr sz="1575" b="1">
                <a:solidFill>
                  <a:srgbClr val="213A78"/>
                </a:solidFill>
                <a:latin typeface="Nimbus Sans"/>
                <a:ea typeface="Nimbus Sans"/>
                <a:cs typeface="Nimbus Sans"/>
              </a:defRPr>
            </a:pPr>
            <a:r>
              <a:rPr sz="1575" b="1">
                <a:solidFill>
                  <a:srgbClr val="213A78"/>
                </a:solidFill>
                <a:latin typeface="Nimbus Sans"/>
                <a:ea typeface="Nimbus Sans"/>
                <a:cs typeface="Nimbus Sans"/>
              </a:rPr>
              <a:t>Example</a:t>
            </a:r>
          </a:p>
        </p:txBody>
      </p:sp>
      <p:sp>
        <p:nvSpPr>
          <p:cNvPr id="7" name="Rectangle 6">
            <a:extLst>
              <a:ext uri="{FF2B5EF4-FFF2-40B4-BE49-F238E27FC236}">
                <a16:creationId xmlns:a16="http://schemas.microsoft.com/office/drawing/2014/main" id="{1FF0FCC8-8B1B-4B6D-BDB9-57D259FAE9B6}"/>
              </a:ext>
            </a:extLst>
          </p:cNvPr>
          <p:cNvSpPr>
            <a:spLocks noGrp="1"/>
          </p:cNvSpPr>
          <p:nvPr/>
        </p:nvSpPr>
        <p:spPr>
          <a:xfrm>
            <a:off x="1000125" y="3762375"/>
            <a:ext cx="2667000" cy="857250"/>
          </a:xfrm>
          <a:prstGeom prst="rect">
            <a:avLst/>
          </a:prstGeom>
          <a:noFill/>
          <a:ln w="0">
            <a:noFill/>
          </a:ln>
        </p:spPr>
        <p:txBody>
          <a:bodyPr anchor="t">
            <a:noAutofit/>
          </a:bodyPr>
          <a:lstStyle/>
          <a:p>
            <a:pPr>
              <a:defRPr sz="1650" b="0">
                <a:solidFill>
                  <a:srgbClr val="1D2633"/>
                </a:solidFill>
                <a:latin typeface="Nimbus Sans"/>
                <a:ea typeface="Nimbus Sans"/>
                <a:cs typeface="Nimbus Sans"/>
              </a:defRPr>
            </a:pPr>
            <a:r>
              <a:rPr sz="1650" b="0">
                <a:solidFill>
                  <a:srgbClr val="1D2633"/>
                </a:solidFill>
                <a:latin typeface="Nimbus Sans"/>
                <a:ea typeface="Nimbus Sans"/>
                <a:cs typeface="Nimbus Sans"/>
              </a:rPr>
              <a:t>Different life expectancy between geographical areas</a:t>
            </a:r>
          </a:p>
        </p:txBody>
      </p:sp>
      <p:sp>
        <p:nvSpPr>
          <p:cNvPr id="8" name="Rectangle: Rounded Corners 7">
            <a:extLst>
              <a:ext uri="{FF2B5EF4-FFF2-40B4-BE49-F238E27FC236}">
                <a16:creationId xmlns:a16="http://schemas.microsoft.com/office/drawing/2014/main" id="{5147686D-7794-42CA-B0B9-F802046460AE}"/>
              </a:ext>
            </a:extLst>
          </p:cNvPr>
          <p:cNvSpPr>
            <a:spLocks noGrp="1"/>
          </p:cNvSpPr>
          <p:nvPr/>
        </p:nvSpPr>
        <p:spPr>
          <a:xfrm>
            <a:off x="4429125" y="1285875"/>
            <a:ext cx="3333750" cy="3905250"/>
          </a:xfrm>
          <a:prstGeom prst="roundRect">
            <a:avLst>
              <a:gd name="adj" fmla="val 5143"/>
            </a:avLst>
          </a:prstGeom>
          <a:solidFill>
            <a:srgbClr val="FFF1E6"/>
          </a:solidFill>
          <a:ln w="9525">
            <a:solidFill>
              <a:srgbClr val="F58220"/>
            </a:solidFill>
            <a:prstDash val="solid"/>
          </a:ln>
        </p:spPr>
        <p:txBody>
          <a:bodyPr/>
          <a:lstStyle/>
          <a:p>
            <a:endParaRPr lang="en-GB"/>
          </a:p>
        </p:txBody>
      </p:sp>
      <p:sp>
        <p:nvSpPr>
          <p:cNvPr id="9" name="Rectangle 8">
            <a:extLst>
              <a:ext uri="{FF2B5EF4-FFF2-40B4-BE49-F238E27FC236}">
                <a16:creationId xmlns:a16="http://schemas.microsoft.com/office/drawing/2014/main" id="{472589C9-C3FC-46D4-8320-6014E59DE5A4}"/>
              </a:ext>
            </a:extLst>
          </p:cNvPr>
          <p:cNvSpPr>
            <a:spLocks noGrp="1"/>
          </p:cNvSpPr>
          <p:nvPr/>
        </p:nvSpPr>
        <p:spPr>
          <a:xfrm>
            <a:off x="4714875" y="1571625"/>
            <a:ext cx="2762250" cy="428625"/>
          </a:xfrm>
          <a:prstGeom prst="rect">
            <a:avLst/>
          </a:prstGeom>
          <a:noFill/>
          <a:ln w="0">
            <a:noFill/>
          </a:ln>
        </p:spPr>
        <p:txBody>
          <a:bodyPr anchor="t">
            <a:noAutofit/>
          </a:bodyPr>
          <a:lstStyle/>
          <a:p>
            <a:pPr>
              <a:defRPr sz="2175" b="1">
                <a:solidFill>
                  <a:srgbClr val="F58220"/>
                </a:solidFill>
                <a:latin typeface="Nimbus Sans"/>
                <a:ea typeface="Nimbus Sans"/>
                <a:cs typeface="Nimbus Sans"/>
              </a:defRPr>
            </a:pPr>
            <a:r>
              <a:rPr sz="2175" b="1">
                <a:solidFill>
                  <a:srgbClr val="F58220"/>
                </a:solidFill>
                <a:latin typeface="Nimbus Sans"/>
                <a:ea typeface="Nimbus Sans"/>
                <a:cs typeface="Nimbus Sans"/>
              </a:rPr>
              <a:t>Inequity</a:t>
            </a:r>
          </a:p>
        </p:txBody>
      </p:sp>
      <p:sp>
        <p:nvSpPr>
          <p:cNvPr id="10" name="Rectangle 9">
            <a:extLst>
              <a:ext uri="{FF2B5EF4-FFF2-40B4-BE49-F238E27FC236}">
                <a16:creationId xmlns:a16="http://schemas.microsoft.com/office/drawing/2014/main" id="{16229712-CB9A-40EB-99A8-FA5F5E628682}"/>
              </a:ext>
            </a:extLst>
          </p:cNvPr>
          <p:cNvSpPr>
            <a:spLocks noGrp="1"/>
          </p:cNvSpPr>
          <p:nvPr/>
        </p:nvSpPr>
        <p:spPr>
          <a:xfrm>
            <a:off x="4810125" y="2238375"/>
            <a:ext cx="2571750" cy="666750"/>
          </a:xfrm>
          <a:prstGeom prst="rect">
            <a:avLst/>
          </a:prstGeom>
          <a:noFill/>
          <a:ln w="0">
            <a:noFill/>
          </a:ln>
        </p:spPr>
        <p:txBody>
          <a:bodyPr anchor="t">
            <a:noAutofit/>
          </a:bodyPr>
          <a:lstStyle/>
          <a:p>
            <a:pPr>
              <a:defRPr sz="1800" b="0">
                <a:solidFill>
                  <a:srgbClr val="1D2633"/>
                </a:solidFill>
                <a:latin typeface="Nimbus Sans"/>
                <a:ea typeface="Nimbus Sans"/>
                <a:cs typeface="Nimbus Sans"/>
              </a:defRPr>
            </a:pPr>
            <a:r>
              <a:rPr sz="1800" b="0">
                <a:solidFill>
                  <a:srgbClr val="1D2633"/>
                </a:solidFill>
                <a:latin typeface="Nimbus Sans"/>
                <a:ea typeface="Nimbus Sans"/>
                <a:cs typeface="Nimbus Sans"/>
              </a:rPr>
              <a:t>An avoidable and unfair difference</a:t>
            </a:r>
          </a:p>
        </p:txBody>
      </p:sp>
      <p:sp>
        <p:nvSpPr>
          <p:cNvPr id="11" name="Rectangle 10">
            <a:extLst>
              <a:ext uri="{FF2B5EF4-FFF2-40B4-BE49-F238E27FC236}">
                <a16:creationId xmlns:a16="http://schemas.microsoft.com/office/drawing/2014/main" id="{B29CD0D4-E106-4A57-80CC-3A78272E1311}"/>
              </a:ext>
            </a:extLst>
          </p:cNvPr>
          <p:cNvSpPr>
            <a:spLocks noGrp="1"/>
          </p:cNvSpPr>
          <p:nvPr/>
        </p:nvSpPr>
        <p:spPr>
          <a:xfrm>
            <a:off x="4905375" y="3286125"/>
            <a:ext cx="2381250" cy="333375"/>
          </a:xfrm>
          <a:prstGeom prst="rect">
            <a:avLst/>
          </a:prstGeom>
          <a:noFill/>
          <a:ln w="0">
            <a:noFill/>
          </a:ln>
        </p:spPr>
        <p:txBody>
          <a:bodyPr anchor="t">
            <a:noAutofit/>
          </a:bodyPr>
          <a:lstStyle/>
          <a:p>
            <a:pPr>
              <a:defRPr sz="1575" b="1">
                <a:solidFill>
                  <a:srgbClr val="F58220"/>
                </a:solidFill>
                <a:latin typeface="Nimbus Sans"/>
                <a:ea typeface="Nimbus Sans"/>
                <a:cs typeface="Nimbus Sans"/>
              </a:defRPr>
            </a:pPr>
            <a:r>
              <a:rPr sz="1575" b="1">
                <a:solidFill>
                  <a:srgbClr val="F58220"/>
                </a:solidFill>
                <a:latin typeface="Nimbus Sans"/>
                <a:ea typeface="Nimbus Sans"/>
                <a:cs typeface="Nimbus Sans"/>
              </a:rPr>
              <a:t>Question</a:t>
            </a:r>
          </a:p>
        </p:txBody>
      </p:sp>
      <p:sp>
        <p:nvSpPr>
          <p:cNvPr id="12" name="Rectangle 11">
            <a:extLst>
              <a:ext uri="{FF2B5EF4-FFF2-40B4-BE49-F238E27FC236}">
                <a16:creationId xmlns:a16="http://schemas.microsoft.com/office/drawing/2014/main" id="{F19EC1BE-ADE3-48C9-82B7-7ED040BABC6D}"/>
              </a:ext>
            </a:extLst>
          </p:cNvPr>
          <p:cNvSpPr>
            <a:spLocks noGrp="1"/>
          </p:cNvSpPr>
          <p:nvPr/>
        </p:nvSpPr>
        <p:spPr>
          <a:xfrm>
            <a:off x="4762500" y="3762375"/>
            <a:ext cx="2667000" cy="857250"/>
          </a:xfrm>
          <a:prstGeom prst="rect">
            <a:avLst/>
          </a:prstGeom>
          <a:noFill/>
          <a:ln w="0">
            <a:noFill/>
          </a:ln>
        </p:spPr>
        <p:txBody>
          <a:bodyPr anchor="t">
            <a:noAutofit/>
          </a:bodyPr>
          <a:lstStyle/>
          <a:p>
            <a:pPr>
              <a:defRPr sz="1650" b="0">
                <a:solidFill>
                  <a:srgbClr val="1D2633"/>
                </a:solidFill>
                <a:latin typeface="Nimbus Sans"/>
                <a:ea typeface="Nimbus Sans"/>
                <a:cs typeface="Nimbus Sans"/>
              </a:defRPr>
            </a:pPr>
            <a:r>
              <a:rPr sz="1650" b="0">
                <a:solidFill>
                  <a:srgbClr val="1D2633"/>
                </a:solidFill>
                <a:latin typeface="Nimbus Sans"/>
                <a:ea typeface="Nimbus Sans"/>
                <a:cs typeface="Nimbus Sans"/>
              </a:rPr>
              <a:t>Did unequal access to resources produce the difference?</a:t>
            </a:r>
          </a:p>
        </p:txBody>
      </p:sp>
      <p:sp>
        <p:nvSpPr>
          <p:cNvPr id="13" name="Rectangle: Rounded Corners 12">
            <a:extLst>
              <a:ext uri="{FF2B5EF4-FFF2-40B4-BE49-F238E27FC236}">
                <a16:creationId xmlns:a16="http://schemas.microsoft.com/office/drawing/2014/main" id="{BFA88AA1-94DF-4651-A1CC-8EA2328D028C}"/>
              </a:ext>
            </a:extLst>
          </p:cNvPr>
          <p:cNvSpPr>
            <a:spLocks noGrp="1"/>
          </p:cNvSpPr>
          <p:nvPr/>
        </p:nvSpPr>
        <p:spPr>
          <a:xfrm>
            <a:off x="8191500" y="1285875"/>
            <a:ext cx="3333750" cy="3905250"/>
          </a:xfrm>
          <a:prstGeom prst="roundRect">
            <a:avLst>
              <a:gd name="adj" fmla="val 5143"/>
            </a:avLst>
          </a:prstGeom>
          <a:solidFill>
            <a:srgbClr val="E7F6F6"/>
          </a:solidFill>
          <a:ln w="9525">
            <a:solidFill>
              <a:srgbClr val="008F9C"/>
            </a:solidFill>
            <a:prstDash val="solid"/>
          </a:ln>
        </p:spPr>
        <p:txBody>
          <a:bodyPr/>
          <a:lstStyle/>
          <a:p>
            <a:endParaRPr lang="en-GB"/>
          </a:p>
        </p:txBody>
      </p:sp>
      <p:sp>
        <p:nvSpPr>
          <p:cNvPr id="14" name="Rectangle 13">
            <a:extLst>
              <a:ext uri="{FF2B5EF4-FFF2-40B4-BE49-F238E27FC236}">
                <a16:creationId xmlns:a16="http://schemas.microsoft.com/office/drawing/2014/main" id="{AA6568C1-97B0-4A9B-B9DD-21A08F58F0F3}"/>
              </a:ext>
            </a:extLst>
          </p:cNvPr>
          <p:cNvSpPr>
            <a:spLocks noGrp="1"/>
          </p:cNvSpPr>
          <p:nvPr/>
        </p:nvSpPr>
        <p:spPr>
          <a:xfrm>
            <a:off x="8477250" y="1571625"/>
            <a:ext cx="2762250" cy="428625"/>
          </a:xfrm>
          <a:prstGeom prst="rect">
            <a:avLst/>
          </a:prstGeom>
          <a:noFill/>
          <a:ln w="0">
            <a:noFill/>
          </a:ln>
        </p:spPr>
        <p:txBody>
          <a:bodyPr anchor="t">
            <a:noAutofit/>
          </a:bodyPr>
          <a:lstStyle/>
          <a:p>
            <a:pPr>
              <a:defRPr sz="2175" b="1">
                <a:solidFill>
                  <a:srgbClr val="008F9C"/>
                </a:solidFill>
                <a:latin typeface="Nimbus Sans"/>
                <a:ea typeface="Nimbus Sans"/>
                <a:cs typeface="Nimbus Sans"/>
              </a:defRPr>
            </a:pPr>
            <a:r>
              <a:rPr sz="2175" b="1">
                <a:solidFill>
                  <a:srgbClr val="008F9C"/>
                </a:solidFill>
                <a:latin typeface="Nimbus Sans"/>
                <a:ea typeface="Nimbus Sans"/>
                <a:cs typeface="Nimbus Sans"/>
              </a:rPr>
              <a:t>Social gradient</a:t>
            </a:r>
          </a:p>
        </p:txBody>
      </p:sp>
      <p:sp>
        <p:nvSpPr>
          <p:cNvPr id="15" name="Rectangle 14">
            <a:extLst>
              <a:ext uri="{FF2B5EF4-FFF2-40B4-BE49-F238E27FC236}">
                <a16:creationId xmlns:a16="http://schemas.microsoft.com/office/drawing/2014/main" id="{A09CB977-DD1B-48C1-9923-594197CB95F7}"/>
              </a:ext>
            </a:extLst>
          </p:cNvPr>
          <p:cNvSpPr>
            <a:spLocks noGrp="1"/>
          </p:cNvSpPr>
          <p:nvPr/>
        </p:nvSpPr>
        <p:spPr>
          <a:xfrm>
            <a:off x="8572500" y="2238375"/>
            <a:ext cx="2571750" cy="857250"/>
          </a:xfrm>
          <a:prstGeom prst="rect">
            <a:avLst/>
          </a:prstGeom>
          <a:noFill/>
          <a:ln w="0">
            <a:noFill/>
          </a:ln>
        </p:spPr>
        <p:txBody>
          <a:bodyPr anchor="t">
            <a:noAutofit/>
          </a:bodyPr>
          <a:lstStyle/>
          <a:p>
            <a:pPr>
              <a:defRPr sz="1800" b="0">
                <a:solidFill>
                  <a:srgbClr val="1D2633"/>
                </a:solidFill>
                <a:latin typeface="Nimbus Sans"/>
                <a:ea typeface="Nimbus Sans"/>
                <a:cs typeface="Nimbus Sans"/>
              </a:defRPr>
            </a:pPr>
            <a:r>
              <a:rPr sz="1800" b="0">
                <a:solidFill>
                  <a:srgbClr val="1D2633"/>
                </a:solidFill>
                <a:latin typeface="Nimbus Sans"/>
                <a:ea typeface="Nimbus Sans"/>
                <a:cs typeface="Nimbus Sans"/>
              </a:rPr>
              <a:t>Health improves at each step up the social hierarchy</a:t>
            </a:r>
          </a:p>
        </p:txBody>
      </p:sp>
      <p:sp>
        <p:nvSpPr>
          <p:cNvPr id="16" name="Rectangle 15">
            <a:extLst>
              <a:ext uri="{FF2B5EF4-FFF2-40B4-BE49-F238E27FC236}">
                <a16:creationId xmlns:a16="http://schemas.microsoft.com/office/drawing/2014/main" id="{5B0AF840-32E5-446F-ACB4-B1809A5EEC73}"/>
              </a:ext>
            </a:extLst>
          </p:cNvPr>
          <p:cNvSpPr>
            <a:spLocks noGrp="1"/>
          </p:cNvSpPr>
          <p:nvPr/>
        </p:nvSpPr>
        <p:spPr>
          <a:xfrm>
            <a:off x="8667750" y="3286125"/>
            <a:ext cx="2381250" cy="333375"/>
          </a:xfrm>
          <a:prstGeom prst="rect">
            <a:avLst/>
          </a:prstGeom>
          <a:noFill/>
          <a:ln w="0">
            <a:noFill/>
          </a:ln>
        </p:spPr>
        <p:txBody>
          <a:bodyPr anchor="t">
            <a:noAutofit/>
          </a:bodyPr>
          <a:lstStyle/>
          <a:p>
            <a:pPr>
              <a:defRPr sz="1575" b="1">
                <a:solidFill>
                  <a:srgbClr val="008F9C"/>
                </a:solidFill>
                <a:latin typeface="Nimbus Sans"/>
                <a:ea typeface="Nimbus Sans"/>
                <a:cs typeface="Nimbus Sans"/>
              </a:defRPr>
            </a:pPr>
            <a:r>
              <a:rPr sz="1575" b="1">
                <a:solidFill>
                  <a:srgbClr val="008F9C"/>
                </a:solidFill>
                <a:latin typeface="Nimbus Sans"/>
                <a:ea typeface="Nimbus Sans"/>
                <a:cs typeface="Nimbus Sans"/>
              </a:rPr>
              <a:t>Implication</a:t>
            </a:r>
          </a:p>
        </p:txBody>
      </p:sp>
      <p:sp>
        <p:nvSpPr>
          <p:cNvPr id="17" name="Rectangle 16">
            <a:extLst>
              <a:ext uri="{FF2B5EF4-FFF2-40B4-BE49-F238E27FC236}">
                <a16:creationId xmlns:a16="http://schemas.microsoft.com/office/drawing/2014/main" id="{7762D971-AF6A-43F4-8314-60D337398F58}"/>
              </a:ext>
            </a:extLst>
          </p:cNvPr>
          <p:cNvSpPr>
            <a:spLocks noGrp="1"/>
          </p:cNvSpPr>
          <p:nvPr/>
        </p:nvSpPr>
        <p:spPr>
          <a:xfrm>
            <a:off x="8524875" y="3762375"/>
            <a:ext cx="2667000" cy="952500"/>
          </a:xfrm>
          <a:prstGeom prst="rect">
            <a:avLst/>
          </a:prstGeom>
          <a:noFill/>
          <a:ln w="0">
            <a:noFill/>
          </a:ln>
        </p:spPr>
        <p:txBody>
          <a:bodyPr anchor="t">
            <a:noAutofit/>
          </a:bodyPr>
          <a:lstStyle/>
          <a:p>
            <a:pPr>
              <a:defRPr sz="1650" b="0">
                <a:solidFill>
                  <a:srgbClr val="1D2633"/>
                </a:solidFill>
                <a:latin typeface="Nimbus Sans"/>
                <a:ea typeface="Nimbus Sans"/>
                <a:cs typeface="Nimbus Sans"/>
              </a:defRPr>
            </a:pPr>
            <a:r>
              <a:rPr sz="1650" b="0">
                <a:solidFill>
                  <a:srgbClr val="1D2633"/>
                </a:solidFill>
                <a:latin typeface="Nimbus Sans"/>
                <a:ea typeface="Nimbus Sans"/>
                <a:cs typeface="Nimbus Sans"/>
              </a:rPr>
              <a:t>Action should be proportionate to need across the whole population</a:t>
            </a:r>
          </a:p>
        </p:txBody>
      </p:sp>
      <p:sp>
        <p:nvSpPr>
          <p:cNvPr id="18" name="Straight Connector 17">
            <a:extLst>
              <a:ext uri="{FF2B5EF4-FFF2-40B4-BE49-F238E27FC236}">
                <a16:creationId xmlns:a16="http://schemas.microsoft.com/office/drawing/2014/main" id="{8E9F1EE8-A667-436F-829E-3DC8B3EAACA6}"/>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9" name="Rectangle 18">
            <a:extLst>
              <a:ext uri="{FF2B5EF4-FFF2-40B4-BE49-F238E27FC236}">
                <a16:creationId xmlns:a16="http://schemas.microsoft.com/office/drawing/2014/main" id="{47984D7B-C1F1-4ADD-8200-19053B733D49}"/>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9</a:t>
            </a:r>
          </a:p>
        </p:txBody>
      </p:sp>
    </p:spTree>
    <p:extLst>
      <p:ext uri="{BB962C8B-B14F-4D97-AF65-F5344CB8AC3E}">
        <p14:creationId xmlns:p14="http://schemas.microsoft.com/office/powerpoint/2010/main" val="14917692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B82C740-2872-4771-A3FA-B8B806D82079}"/>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4A565F9E-38F7-44B1-BF14-24BF2EA36626}"/>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Whitehall: evidence of a social gradient</a:t>
            </a:r>
          </a:p>
        </p:txBody>
      </p:sp>
      <p:sp>
        <p:nvSpPr>
          <p:cNvPr id="3" name="Rectangle 2">
            <a:extLst>
              <a:ext uri="{FF2B5EF4-FFF2-40B4-BE49-F238E27FC236}">
                <a16:creationId xmlns:a16="http://schemas.microsoft.com/office/drawing/2014/main" id="{3BC65EB4-DEAC-41D3-886A-F91840ACC213}"/>
              </a:ext>
            </a:extLst>
          </p:cNvPr>
          <p:cNvSpPr>
            <a:spLocks noGrp="1"/>
          </p:cNvSpPr>
          <p:nvPr/>
        </p:nvSpPr>
        <p:spPr>
          <a:xfrm>
            <a:off x="762000" y="1333500"/>
            <a:ext cx="2667000" cy="809625"/>
          </a:xfrm>
          <a:prstGeom prst="rect">
            <a:avLst/>
          </a:prstGeom>
          <a:noFill/>
          <a:ln w="0">
            <a:noFill/>
          </a:ln>
        </p:spPr>
        <p:txBody>
          <a:bodyPr anchor="t">
            <a:noAutofit/>
          </a:bodyPr>
          <a:lstStyle/>
          <a:p>
            <a:pPr>
              <a:defRPr sz="4125" b="1">
                <a:solidFill>
                  <a:srgbClr val="F58220"/>
                </a:solidFill>
                <a:latin typeface="Nimbus Sans"/>
                <a:ea typeface="Nimbus Sans"/>
                <a:cs typeface="Nimbus Sans"/>
              </a:defRPr>
            </a:pPr>
            <a:r>
              <a:rPr sz="4125" b="1">
                <a:solidFill>
                  <a:srgbClr val="F58220"/>
                </a:solidFill>
                <a:latin typeface="Nimbus Sans"/>
                <a:ea typeface="Nimbus Sans"/>
                <a:cs typeface="Nimbus Sans"/>
              </a:rPr>
              <a:t>10,314</a:t>
            </a:r>
          </a:p>
        </p:txBody>
      </p:sp>
      <p:sp>
        <p:nvSpPr>
          <p:cNvPr id="4" name="Rectangle 3">
            <a:extLst>
              <a:ext uri="{FF2B5EF4-FFF2-40B4-BE49-F238E27FC236}">
                <a16:creationId xmlns:a16="http://schemas.microsoft.com/office/drawing/2014/main" id="{4EE2C804-291F-4572-81EB-D6BB906153A2}"/>
              </a:ext>
            </a:extLst>
          </p:cNvPr>
          <p:cNvSpPr>
            <a:spLocks noGrp="1"/>
          </p:cNvSpPr>
          <p:nvPr/>
        </p:nvSpPr>
        <p:spPr>
          <a:xfrm>
            <a:off x="762000" y="2143125"/>
            <a:ext cx="2667000" cy="523875"/>
          </a:xfrm>
          <a:prstGeom prst="rect">
            <a:avLst/>
          </a:prstGeom>
          <a:noFill/>
          <a:ln w="0">
            <a:noFill/>
          </a:ln>
        </p:spPr>
        <p:txBody>
          <a:bodyPr anchor="t">
            <a:noAutofit/>
          </a:bodyPr>
          <a:lstStyle/>
          <a:p>
            <a:pPr>
              <a:defRPr sz="1650" b="0">
                <a:solidFill>
                  <a:srgbClr val="52606D"/>
                </a:solidFill>
                <a:latin typeface="Nimbus Sans"/>
                <a:ea typeface="Nimbus Sans"/>
                <a:cs typeface="Nimbus Sans"/>
              </a:defRPr>
            </a:pPr>
            <a:r>
              <a:rPr sz="1650" b="0">
                <a:solidFill>
                  <a:srgbClr val="52606D"/>
                </a:solidFill>
                <a:latin typeface="Nimbus Sans"/>
                <a:ea typeface="Nimbus Sans"/>
                <a:cs typeface="Nimbus Sans"/>
              </a:rPr>
              <a:t>civil servants in Whitehall II</a:t>
            </a:r>
          </a:p>
        </p:txBody>
      </p:sp>
      <p:sp>
        <p:nvSpPr>
          <p:cNvPr id="5" name="Rectangle 4">
            <a:extLst>
              <a:ext uri="{FF2B5EF4-FFF2-40B4-BE49-F238E27FC236}">
                <a16:creationId xmlns:a16="http://schemas.microsoft.com/office/drawing/2014/main" id="{33DE231F-E237-41C2-8F98-7274577ABF96}"/>
              </a:ext>
            </a:extLst>
          </p:cNvPr>
          <p:cNvSpPr>
            <a:spLocks noGrp="1"/>
          </p:cNvSpPr>
          <p:nvPr/>
        </p:nvSpPr>
        <p:spPr>
          <a:xfrm>
            <a:off x="762000" y="3333750"/>
            <a:ext cx="2667000" cy="809625"/>
          </a:xfrm>
          <a:prstGeom prst="rect">
            <a:avLst/>
          </a:prstGeom>
          <a:noFill/>
          <a:ln w="0">
            <a:noFill/>
          </a:ln>
        </p:spPr>
        <p:txBody>
          <a:bodyPr anchor="t">
            <a:noAutofit/>
          </a:bodyPr>
          <a:lstStyle/>
          <a:p>
            <a:pPr>
              <a:defRPr sz="4125" b="1">
                <a:solidFill>
                  <a:srgbClr val="008F9C"/>
                </a:solidFill>
                <a:latin typeface="Nimbus Sans"/>
                <a:ea typeface="Nimbus Sans"/>
                <a:cs typeface="Nimbus Sans"/>
              </a:defRPr>
            </a:pPr>
            <a:r>
              <a:rPr sz="4125" b="1">
                <a:solidFill>
                  <a:srgbClr val="008F9C"/>
                </a:solidFill>
                <a:latin typeface="Nimbus Sans"/>
                <a:ea typeface="Nimbus Sans"/>
                <a:cs typeface="Nimbus Sans"/>
              </a:rPr>
              <a:t>3.6×</a:t>
            </a:r>
          </a:p>
        </p:txBody>
      </p:sp>
      <p:sp>
        <p:nvSpPr>
          <p:cNvPr id="6" name="Rectangle 5">
            <a:extLst>
              <a:ext uri="{FF2B5EF4-FFF2-40B4-BE49-F238E27FC236}">
                <a16:creationId xmlns:a16="http://schemas.microsoft.com/office/drawing/2014/main" id="{8045EAFA-54FE-4801-B36A-9D3314AE941B}"/>
              </a:ext>
            </a:extLst>
          </p:cNvPr>
          <p:cNvSpPr>
            <a:spLocks noGrp="1"/>
          </p:cNvSpPr>
          <p:nvPr/>
        </p:nvSpPr>
        <p:spPr>
          <a:xfrm>
            <a:off x="666750" y="4143375"/>
            <a:ext cx="2857500" cy="904875"/>
          </a:xfrm>
          <a:prstGeom prst="rect">
            <a:avLst/>
          </a:prstGeom>
          <a:noFill/>
          <a:ln w="0">
            <a:noFill/>
          </a:ln>
        </p:spPr>
        <p:txBody>
          <a:bodyPr anchor="t">
            <a:noAutofit/>
          </a:bodyPr>
          <a:lstStyle/>
          <a:p>
            <a:pPr>
              <a:defRPr sz="1575" b="0">
                <a:solidFill>
                  <a:srgbClr val="52606D"/>
                </a:solidFill>
                <a:latin typeface="Nimbus Sans"/>
                <a:ea typeface="Nimbus Sans"/>
                <a:cs typeface="Nimbus Sans"/>
              </a:defRPr>
            </a:pPr>
            <a:r>
              <a:rPr sz="1575" b="0">
                <a:solidFill>
                  <a:srgbClr val="52606D"/>
                </a:solidFill>
                <a:latin typeface="Nimbus Sans"/>
                <a:ea typeface="Nimbus Sans"/>
                <a:cs typeface="Nimbus Sans"/>
              </a:rPr>
              <a:t>CHD mortality in the lowest versus highest grade in the earlier study</a:t>
            </a:r>
          </a:p>
        </p:txBody>
      </p:sp>
      <p:sp>
        <p:nvSpPr>
          <p:cNvPr id="7" name="Rectangle: Rounded Corners 6">
            <a:extLst>
              <a:ext uri="{FF2B5EF4-FFF2-40B4-BE49-F238E27FC236}">
                <a16:creationId xmlns:a16="http://schemas.microsoft.com/office/drawing/2014/main" id="{79996997-2388-42F3-A32C-74CE045E8B71}"/>
              </a:ext>
            </a:extLst>
          </p:cNvPr>
          <p:cNvSpPr>
            <a:spLocks noGrp="1"/>
          </p:cNvSpPr>
          <p:nvPr/>
        </p:nvSpPr>
        <p:spPr>
          <a:xfrm>
            <a:off x="4000500" y="1238250"/>
            <a:ext cx="7239000" cy="4095750"/>
          </a:xfrm>
          <a:prstGeom prst="roundRect">
            <a:avLst>
              <a:gd name="adj" fmla="val 4186"/>
            </a:avLst>
          </a:prstGeom>
          <a:solidFill>
            <a:srgbClr val="F3F6FA"/>
          </a:solidFill>
          <a:ln w="9525">
            <a:solidFill>
              <a:srgbClr val="D8E0EA"/>
            </a:solidFill>
            <a:prstDash val="solid"/>
          </a:ln>
        </p:spPr>
        <p:txBody>
          <a:bodyPr/>
          <a:lstStyle/>
          <a:p>
            <a:endParaRPr lang="en-GB"/>
          </a:p>
        </p:txBody>
      </p:sp>
      <p:sp>
        <p:nvSpPr>
          <p:cNvPr id="8" name="Rectangle 7">
            <a:extLst>
              <a:ext uri="{FF2B5EF4-FFF2-40B4-BE49-F238E27FC236}">
                <a16:creationId xmlns:a16="http://schemas.microsoft.com/office/drawing/2014/main" id="{BF3F0AD4-6D9F-4438-A892-68020A18F6FA}"/>
              </a:ext>
            </a:extLst>
          </p:cNvPr>
          <p:cNvSpPr>
            <a:spLocks noGrp="1"/>
          </p:cNvSpPr>
          <p:nvPr/>
        </p:nvSpPr>
        <p:spPr>
          <a:xfrm>
            <a:off x="4429125" y="1666875"/>
            <a:ext cx="6381750" cy="3048000"/>
          </a:xfrm>
          <a:prstGeom prst="rect">
            <a:avLst/>
          </a:prstGeom>
          <a:noFill/>
          <a:ln w="0">
            <a:noFill/>
          </a:ln>
        </p:spPr>
        <p:txBody>
          <a:bodyPr>
            <a:noAutofit/>
          </a:bodyPr>
          <a:lstStyle/>
          <a:p>
            <a:pPr marL="228600" indent="-114300">
              <a:spcAft>
                <a:spcPts val="14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Lower employment grade was associated with poorer health and higher mortality</a:t>
            </a:r>
          </a:p>
          <a:p>
            <a:pPr marL="228600" indent="-114300">
              <a:spcAft>
                <a:spcPts val="14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Traditional risk factors explained only part of the gradient</a:t>
            </a:r>
          </a:p>
          <a:p>
            <a:pPr marL="228600" indent="-114300">
              <a:spcAft>
                <a:spcPts val="14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Low control at work was associated with later coronary heart disease</a:t>
            </a:r>
          </a:p>
          <a:p>
            <a:pPr marL="228600" indent="-114300">
              <a:spcAft>
                <a:spcPts val="14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The findings challenge the idea that access to healthcare or personal behaviour alone explains social differences in health</a:t>
            </a:r>
          </a:p>
        </p:txBody>
      </p:sp>
      <p:sp>
        <p:nvSpPr>
          <p:cNvPr id="9" name="Straight Connector 8">
            <a:extLst>
              <a:ext uri="{FF2B5EF4-FFF2-40B4-BE49-F238E27FC236}">
                <a16:creationId xmlns:a16="http://schemas.microsoft.com/office/drawing/2014/main" id="{B82BCD0D-322F-4A5C-B2A3-3BF06512D7FC}"/>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0" name="Rectangle 9">
            <a:extLst>
              <a:ext uri="{FF2B5EF4-FFF2-40B4-BE49-F238E27FC236}">
                <a16:creationId xmlns:a16="http://schemas.microsoft.com/office/drawing/2014/main" id="{A16D6A6C-D911-4095-B609-2DF46BCC6C2E}"/>
              </a:ext>
            </a:extLst>
          </p:cNvPr>
          <p:cNvSpPr>
            <a:spLocks noGrp="1"/>
          </p:cNvSpPr>
          <p:nvPr/>
        </p:nvSpPr>
        <p:spPr>
          <a:xfrm>
            <a:off x="552450" y="6534150"/>
            <a:ext cx="9810750" cy="209550"/>
          </a:xfrm>
          <a:prstGeom prst="rect">
            <a:avLst/>
          </a:prstGeom>
          <a:noFill/>
          <a:ln w="0">
            <a:noFill/>
          </a:ln>
        </p:spPr>
        <p:txBody>
          <a:bodyPr anchor="t">
            <a:noAutofit/>
          </a:bodyPr>
          <a:lstStyle/>
          <a:p>
            <a:pPr>
              <a:defRPr sz="900" b="0">
                <a:solidFill>
                  <a:srgbClr val="52606D"/>
                </a:solidFill>
                <a:latin typeface="Nimbus Sans"/>
                <a:ea typeface="Nimbus Sans"/>
                <a:cs typeface="Nimbus Sans"/>
              </a:defRPr>
            </a:pPr>
            <a:r>
              <a:rPr sz="900" b="0">
                <a:solidFill>
                  <a:srgbClr val="52606D"/>
                </a:solidFill>
                <a:latin typeface="Nimbus Sans"/>
                <a:ea typeface="Nimbus Sans"/>
                <a:cs typeface="Nimbus Sans"/>
              </a:rPr>
              <a:t>Marmot et al. (1978, 1991); Bosma et al. (1997)</a:t>
            </a:r>
          </a:p>
        </p:txBody>
      </p:sp>
      <p:sp>
        <p:nvSpPr>
          <p:cNvPr id="11" name="Rectangle 10">
            <a:extLst>
              <a:ext uri="{FF2B5EF4-FFF2-40B4-BE49-F238E27FC236}">
                <a16:creationId xmlns:a16="http://schemas.microsoft.com/office/drawing/2014/main" id="{B9B778E5-ED58-483F-9A6D-1A2E6CF156FB}"/>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10</a:t>
            </a:r>
          </a:p>
        </p:txBody>
      </p:sp>
    </p:spTree>
    <p:extLst>
      <p:ext uri="{BB962C8B-B14F-4D97-AF65-F5344CB8AC3E}">
        <p14:creationId xmlns:p14="http://schemas.microsoft.com/office/powerpoint/2010/main" val="1106746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1E2846EC-29ED-4761-8964-6E7F5179F742}"/>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F44C17CA-E6E0-4DAA-9AB4-73D75CC892F1}"/>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The Marmot Review</a:t>
            </a:r>
          </a:p>
        </p:txBody>
      </p:sp>
      <p:sp>
        <p:nvSpPr>
          <p:cNvPr id="3" name="Rectangle 2">
            <a:extLst>
              <a:ext uri="{FF2B5EF4-FFF2-40B4-BE49-F238E27FC236}">
                <a16:creationId xmlns:a16="http://schemas.microsoft.com/office/drawing/2014/main" id="{2675E1A0-9D15-4BE3-B67C-16242150C1F8}"/>
              </a:ext>
            </a:extLst>
          </p:cNvPr>
          <p:cNvSpPr>
            <a:spLocks noGrp="1"/>
          </p:cNvSpPr>
          <p:nvPr/>
        </p:nvSpPr>
        <p:spPr>
          <a:xfrm>
            <a:off x="552450" y="781050"/>
            <a:ext cx="11049000" cy="361950"/>
          </a:xfrm>
          <a:prstGeom prst="rect">
            <a:avLst/>
          </a:prstGeom>
          <a:noFill/>
          <a:ln w="0">
            <a:noFill/>
          </a:ln>
        </p:spPr>
        <p:txBody>
          <a:bodyPr anchor="t">
            <a:noAutofit/>
          </a:bodyPr>
          <a:lstStyle/>
          <a:p>
            <a:pPr>
              <a:defRPr sz="1500" b="0">
                <a:solidFill>
                  <a:srgbClr val="52606D"/>
                </a:solidFill>
                <a:latin typeface="Nimbus Sans"/>
                <a:ea typeface="Nimbus Sans"/>
                <a:cs typeface="Nimbus Sans"/>
              </a:defRPr>
            </a:pPr>
            <a:r>
              <a:rPr sz="1500" b="0">
                <a:solidFill>
                  <a:srgbClr val="52606D"/>
                </a:solidFill>
                <a:latin typeface="Nimbus Sans"/>
                <a:ea typeface="Nimbus Sans"/>
                <a:cs typeface="Nimbus Sans"/>
              </a:rPr>
              <a:t>Six areas for reducing avoidable health inequalities</a:t>
            </a:r>
          </a:p>
        </p:txBody>
      </p:sp>
      <p:sp>
        <p:nvSpPr>
          <p:cNvPr id="4" name="Rectangle: Rounded Corners 3">
            <a:extLst>
              <a:ext uri="{FF2B5EF4-FFF2-40B4-BE49-F238E27FC236}">
                <a16:creationId xmlns:a16="http://schemas.microsoft.com/office/drawing/2014/main" id="{8AB39D07-6798-4591-BD7E-9F441F8A6C92}"/>
              </a:ext>
            </a:extLst>
          </p:cNvPr>
          <p:cNvSpPr>
            <a:spLocks noGrp="1"/>
          </p:cNvSpPr>
          <p:nvPr/>
        </p:nvSpPr>
        <p:spPr>
          <a:xfrm>
            <a:off x="666750" y="1428750"/>
            <a:ext cx="3333750" cy="1381125"/>
          </a:xfrm>
          <a:prstGeom prst="roundRect">
            <a:avLst>
              <a:gd name="adj" fmla="val 12414"/>
            </a:avLst>
          </a:prstGeom>
          <a:solidFill>
            <a:srgbClr val="FFFFFF"/>
          </a:solidFill>
          <a:ln w="9525">
            <a:solidFill>
              <a:srgbClr val="F58220"/>
            </a:solidFill>
            <a:prstDash val="solid"/>
          </a:ln>
        </p:spPr>
        <p:txBody>
          <a:bodyPr/>
          <a:lstStyle/>
          <a:p>
            <a:endParaRPr lang="en-GB"/>
          </a:p>
        </p:txBody>
      </p:sp>
      <p:sp>
        <p:nvSpPr>
          <p:cNvPr id="5" name="Rectangle: Rounded Corners 4">
            <a:extLst>
              <a:ext uri="{FF2B5EF4-FFF2-40B4-BE49-F238E27FC236}">
                <a16:creationId xmlns:a16="http://schemas.microsoft.com/office/drawing/2014/main" id="{223A34D5-B50E-4820-8007-11E1878CE928}"/>
              </a:ext>
            </a:extLst>
          </p:cNvPr>
          <p:cNvSpPr>
            <a:spLocks noGrp="1"/>
          </p:cNvSpPr>
          <p:nvPr/>
        </p:nvSpPr>
        <p:spPr>
          <a:xfrm>
            <a:off x="838200" y="1638300"/>
            <a:ext cx="523875" cy="523875"/>
          </a:xfrm>
          <a:prstGeom prst="roundRect">
            <a:avLst>
              <a:gd name="adj" fmla="val 18182"/>
            </a:avLst>
          </a:prstGeom>
          <a:solidFill>
            <a:srgbClr val="F58220"/>
          </a:solid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1</a:t>
            </a:r>
          </a:p>
        </p:txBody>
      </p:sp>
      <p:sp>
        <p:nvSpPr>
          <p:cNvPr id="6" name="Rectangle 5">
            <a:extLst>
              <a:ext uri="{FF2B5EF4-FFF2-40B4-BE49-F238E27FC236}">
                <a16:creationId xmlns:a16="http://schemas.microsoft.com/office/drawing/2014/main" id="{AD1F2363-20DE-4991-849C-4FA331C64118}"/>
              </a:ext>
            </a:extLst>
          </p:cNvPr>
          <p:cNvSpPr>
            <a:spLocks noGrp="1"/>
          </p:cNvSpPr>
          <p:nvPr/>
        </p:nvSpPr>
        <p:spPr>
          <a:xfrm>
            <a:off x="1524000" y="1666875"/>
            <a:ext cx="2190750" cy="857250"/>
          </a:xfrm>
          <a:prstGeom prst="rect">
            <a:avLst/>
          </a:prstGeom>
          <a:noFill/>
          <a:ln w="0">
            <a:noFill/>
          </a:ln>
        </p:spPr>
        <p:txBody>
          <a:bodyPr anchor="ctr">
            <a:noAutofit/>
          </a:bodyPr>
          <a:lstStyle/>
          <a:p>
            <a:pPr>
              <a:defRPr sz="1800" b="1">
                <a:solidFill>
                  <a:srgbClr val="F58220"/>
                </a:solidFill>
                <a:latin typeface="Nimbus Sans"/>
                <a:ea typeface="Nimbus Sans"/>
                <a:cs typeface="Nimbus Sans"/>
              </a:defRPr>
            </a:pPr>
            <a:r>
              <a:rPr sz="1800" b="1">
                <a:solidFill>
                  <a:srgbClr val="F58220"/>
                </a:solidFill>
                <a:latin typeface="Nimbus Sans"/>
                <a:ea typeface="Nimbus Sans"/>
                <a:cs typeface="Nimbus Sans"/>
              </a:rPr>
              <a:t>Best start in life</a:t>
            </a:r>
          </a:p>
        </p:txBody>
      </p:sp>
      <p:sp>
        <p:nvSpPr>
          <p:cNvPr id="7" name="Rectangle: Rounded Corners 6">
            <a:extLst>
              <a:ext uri="{FF2B5EF4-FFF2-40B4-BE49-F238E27FC236}">
                <a16:creationId xmlns:a16="http://schemas.microsoft.com/office/drawing/2014/main" id="{A4B7F6F4-9293-474B-B373-DD0F6A3C77AD}"/>
              </a:ext>
            </a:extLst>
          </p:cNvPr>
          <p:cNvSpPr>
            <a:spLocks noGrp="1"/>
          </p:cNvSpPr>
          <p:nvPr/>
        </p:nvSpPr>
        <p:spPr>
          <a:xfrm>
            <a:off x="4476750" y="1428750"/>
            <a:ext cx="3333750" cy="1381125"/>
          </a:xfrm>
          <a:prstGeom prst="roundRect">
            <a:avLst>
              <a:gd name="adj" fmla="val 12414"/>
            </a:avLst>
          </a:prstGeom>
          <a:solidFill>
            <a:srgbClr val="FFFFFF"/>
          </a:solidFill>
          <a:ln w="9525">
            <a:solidFill>
              <a:srgbClr val="008F9C"/>
            </a:solidFill>
            <a:prstDash val="solid"/>
          </a:ln>
        </p:spPr>
        <p:txBody>
          <a:bodyPr/>
          <a:lstStyle/>
          <a:p>
            <a:endParaRPr lang="en-GB"/>
          </a:p>
        </p:txBody>
      </p:sp>
      <p:sp>
        <p:nvSpPr>
          <p:cNvPr id="8" name="Rectangle: Rounded Corners 7">
            <a:extLst>
              <a:ext uri="{FF2B5EF4-FFF2-40B4-BE49-F238E27FC236}">
                <a16:creationId xmlns:a16="http://schemas.microsoft.com/office/drawing/2014/main" id="{DC6E7509-7EE7-487E-A959-B1BF6AD91313}"/>
              </a:ext>
            </a:extLst>
          </p:cNvPr>
          <p:cNvSpPr>
            <a:spLocks noGrp="1"/>
          </p:cNvSpPr>
          <p:nvPr/>
        </p:nvSpPr>
        <p:spPr>
          <a:xfrm>
            <a:off x="4648200" y="1638300"/>
            <a:ext cx="523875" cy="523875"/>
          </a:xfrm>
          <a:prstGeom prst="roundRect">
            <a:avLst>
              <a:gd name="adj" fmla="val 18182"/>
            </a:avLst>
          </a:prstGeom>
          <a:solidFill>
            <a:srgbClr val="008F9C"/>
          </a:solid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2</a:t>
            </a:r>
          </a:p>
        </p:txBody>
      </p:sp>
      <p:sp>
        <p:nvSpPr>
          <p:cNvPr id="9" name="Rectangle 8">
            <a:extLst>
              <a:ext uri="{FF2B5EF4-FFF2-40B4-BE49-F238E27FC236}">
                <a16:creationId xmlns:a16="http://schemas.microsoft.com/office/drawing/2014/main" id="{193C296B-6B29-4F78-87E2-F7CDD5C67CEB}"/>
              </a:ext>
            </a:extLst>
          </p:cNvPr>
          <p:cNvSpPr>
            <a:spLocks noGrp="1"/>
          </p:cNvSpPr>
          <p:nvPr/>
        </p:nvSpPr>
        <p:spPr>
          <a:xfrm>
            <a:off x="5334000" y="1666875"/>
            <a:ext cx="2190750" cy="857250"/>
          </a:xfrm>
          <a:prstGeom prst="rect">
            <a:avLst/>
          </a:prstGeom>
          <a:noFill/>
          <a:ln w="0">
            <a:noFill/>
          </a:ln>
        </p:spPr>
        <p:txBody>
          <a:bodyPr anchor="ctr">
            <a:noAutofit/>
          </a:bodyPr>
          <a:lstStyle/>
          <a:p>
            <a:pPr>
              <a:defRPr sz="1800" b="1">
                <a:solidFill>
                  <a:srgbClr val="008F9C"/>
                </a:solidFill>
                <a:latin typeface="Nimbus Sans"/>
                <a:ea typeface="Nimbus Sans"/>
                <a:cs typeface="Nimbus Sans"/>
              </a:defRPr>
            </a:pPr>
            <a:r>
              <a:rPr sz="1800" b="1">
                <a:solidFill>
                  <a:srgbClr val="008F9C"/>
                </a:solidFill>
                <a:latin typeface="Nimbus Sans"/>
                <a:ea typeface="Nimbus Sans"/>
                <a:cs typeface="Nimbus Sans"/>
              </a:rPr>
              <a:t>Capabilities and control</a:t>
            </a:r>
          </a:p>
        </p:txBody>
      </p:sp>
      <p:sp>
        <p:nvSpPr>
          <p:cNvPr id="10" name="Rectangle: Rounded Corners 9">
            <a:extLst>
              <a:ext uri="{FF2B5EF4-FFF2-40B4-BE49-F238E27FC236}">
                <a16:creationId xmlns:a16="http://schemas.microsoft.com/office/drawing/2014/main" id="{89944581-F4E1-46AE-A56B-0B5E61BF8D5A}"/>
              </a:ext>
            </a:extLst>
          </p:cNvPr>
          <p:cNvSpPr>
            <a:spLocks noGrp="1"/>
          </p:cNvSpPr>
          <p:nvPr/>
        </p:nvSpPr>
        <p:spPr>
          <a:xfrm>
            <a:off x="8286750" y="1428750"/>
            <a:ext cx="3333750" cy="1381125"/>
          </a:xfrm>
          <a:prstGeom prst="roundRect">
            <a:avLst>
              <a:gd name="adj" fmla="val 12414"/>
            </a:avLst>
          </a:prstGeom>
          <a:solidFill>
            <a:srgbClr val="FFFFFF"/>
          </a:solidFill>
          <a:ln w="9525">
            <a:solidFill>
              <a:srgbClr val="213A78"/>
            </a:solidFill>
            <a:prstDash val="solid"/>
          </a:ln>
        </p:spPr>
        <p:txBody>
          <a:bodyPr/>
          <a:lstStyle/>
          <a:p>
            <a:endParaRPr lang="en-GB"/>
          </a:p>
        </p:txBody>
      </p:sp>
      <p:sp>
        <p:nvSpPr>
          <p:cNvPr id="11" name="Rectangle: Rounded Corners 10">
            <a:extLst>
              <a:ext uri="{FF2B5EF4-FFF2-40B4-BE49-F238E27FC236}">
                <a16:creationId xmlns:a16="http://schemas.microsoft.com/office/drawing/2014/main" id="{35642202-346A-4E95-A8AA-AA04E0C0BBC6}"/>
              </a:ext>
            </a:extLst>
          </p:cNvPr>
          <p:cNvSpPr>
            <a:spLocks noGrp="1"/>
          </p:cNvSpPr>
          <p:nvPr/>
        </p:nvSpPr>
        <p:spPr>
          <a:xfrm>
            <a:off x="8458200" y="1638300"/>
            <a:ext cx="523875" cy="523875"/>
          </a:xfrm>
          <a:prstGeom prst="roundRect">
            <a:avLst>
              <a:gd name="adj" fmla="val 18182"/>
            </a:avLst>
          </a:prstGeom>
          <a:solidFill>
            <a:srgbClr val="213A78"/>
          </a:solid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3</a:t>
            </a:r>
          </a:p>
        </p:txBody>
      </p:sp>
      <p:sp>
        <p:nvSpPr>
          <p:cNvPr id="12" name="Rectangle 11">
            <a:extLst>
              <a:ext uri="{FF2B5EF4-FFF2-40B4-BE49-F238E27FC236}">
                <a16:creationId xmlns:a16="http://schemas.microsoft.com/office/drawing/2014/main" id="{D688ED83-12D8-4CDD-9051-09943EA48D4A}"/>
              </a:ext>
            </a:extLst>
          </p:cNvPr>
          <p:cNvSpPr>
            <a:spLocks noGrp="1"/>
          </p:cNvSpPr>
          <p:nvPr/>
        </p:nvSpPr>
        <p:spPr>
          <a:xfrm>
            <a:off x="9144000" y="1666875"/>
            <a:ext cx="2190750" cy="857250"/>
          </a:xfrm>
          <a:prstGeom prst="rect">
            <a:avLst/>
          </a:prstGeom>
          <a:noFill/>
          <a:ln w="0">
            <a:noFill/>
          </a:ln>
        </p:spPr>
        <p:txBody>
          <a:bodyPr anchor="ctr">
            <a:noAutofit/>
          </a:bodyPr>
          <a:lstStyle/>
          <a:p>
            <a:pPr>
              <a:defRPr sz="1800" b="1">
                <a:solidFill>
                  <a:srgbClr val="213A78"/>
                </a:solidFill>
                <a:latin typeface="Nimbus Sans"/>
                <a:ea typeface="Nimbus Sans"/>
                <a:cs typeface="Nimbus Sans"/>
              </a:defRPr>
            </a:pPr>
            <a:r>
              <a:rPr sz="1800" b="1">
                <a:solidFill>
                  <a:srgbClr val="213A78"/>
                </a:solidFill>
                <a:latin typeface="Nimbus Sans"/>
                <a:ea typeface="Nimbus Sans"/>
                <a:cs typeface="Nimbus Sans"/>
              </a:rPr>
              <a:t>Fair employment</a:t>
            </a:r>
          </a:p>
        </p:txBody>
      </p:sp>
      <p:sp>
        <p:nvSpPr>
          <p:cNvPr id="13" name="Rectangle: Rounded Corners 12">
            <a:extLst>
              <a:ext uri="{FF2B5EF4-FFF2-40B4-BE49-F238E27FC236}">
                <a16:creationId xmlns:a16="http://schemas.microsoft.com/office/drawing/2014/main" id="{0C220C40-9CBB-4B03-A6A2-817CEDE60212}"/>
              </a:ext>
            </a:extLst>
          </p:cNvPr>
          <p:cNvSpPr>
            <a:spLocks noGrp="1"/>
          </p:cNvSpPr>
          <p:nvPr/>
        </p:nvSpPr>
        <p:spPr>
          <a:xfrm>
            <a:off x="666750" y="3238500"/>
            <a:ext cx="3333750" cy="1381125"/>
          </a:xfrm>
          <a:prstGeom prst="roundRect">
            <a:avLst>
              <a:gd name="adj" fmla="val 12414"/>
            </a:avLst>
          </a:prstGeom>
          <a:solidFill>
            <a:srgbClr val="FFFFFF"/>
          </a:solidFill>
          <a:ln w="9525">
            <a:solidFill>
              <a:srgbClr val="704C9F"/>
            </a:solidFill>
            <a:prstDash val="solid"/>
          </a:ln>
        </p:spPr>
        <p:txBody>
          <a:bodyPr/>
          <a:lstStyle/>
          <a:p>
            <a:endParaRPr lang="en-GB"/>
          </a:p>
        </p:txBody>
      </p:sp>
      <p:sp>
        <p:nvSpPr>
          <p:cNvPr id="14" name="Rectangle: Rounded Corners 13">
            <a:extLst>
              <a:ext uri="{FF2B5EF4-FFF2-40B4-BE49-F238E27FC236}">
                <a16:creationId xmlns:a16="http://schemas.microsoft.com/office/drawing/2014/main" id="{E29A712D-EC80-42D6-AFF4-686139DA4A6C}"/>
              </a:ext>
            </a:extLst>
          </p:cNvPr>
          <p:cNvSpPr>
            <a:spLocks noGrp="1"/>
          </p:cNvSpPr>
          <p:nvPr/>
        </p:nvSpPr>
        <p:spPr>
          <a:xfrm>
            <a:off x="838200" y="3448050"/>
            <a:ext cx="523875" cy="523875"/>
          </a:xfrm>
          <a:prstGeom prst="roundRect">
            <a:avLst>
              <a:gd name="adj" fmla="val 18182"/>
            </a:avLst>
          </a:prstGeom>
          <a:solidFill>
            <a:srgbClr val="704C9F"/>
          </a:solid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4</a:t>
            </a:r>
          </a:p>
        </p:txBody>
      </p:sp>
      <p:sp>
        <p:nvSpPr>
          <p:cNvPr id="15" name="Rectangle 14">
            <a:extLst>
              <a:ext uri="{FF2B5EF4-FFF2-40B4-BE49-F238E27FC236}">
                <a16:creationId xmlns:a16="http://schemas.microsoft.com/office/drawing/2014/main" id="{2D210AF7-1AE6-4669-B7E2-588BC739E394}"/>
              </a:ext>
            </a:extLst>
          </p:cNvPr>
          <p:cNvSpPr>
            <a:spLocks noGrp="1"/>
          </p:cNvSpPr>
          <p:nvPr/>
        </p:nvSpPr>
        <p:spPr>
          <a:xfrm>
            <a:off x="1524000" y="3476625"/>
            <a:ext cx="2190750" cy="857250"/>
          </a:xfrm>
          <a:prstGeom prst="rect">
            <a:avLst/>
          </a:prstGeom>
          <a:noFill/>
          <a:ln w="0">
            <a:noFill/>
          </a:ln>
        </p:spPr>
        <p:txBody>
          <a:bodyPr anchor="ctr">
            <a:noAutofit/>
          </a:bodyPr>
          <a:lstStyle/>
          <a:p>
            <a:pPr>
              <a:defRPr sz="1800" b="1">
                <a:solidFill>
                  <a:srgbClr val="704C9F"/>
                </a:solidFill>
                <a:latin typeface="Nimbus Sans"/>
                <a:ea typeface="Nimbus Sans"/>
                <a:cs typeface="Nimbus Sans"/>
              </a:defRPr>
            </a:pPr>
            <a:r>
              <a:rPr sz="1800" b="1">
                <a:solidFill>
                  <a:srgbClr val="704C9F"/>
                </a:solidFill>
                <a:latin typeface="Nimbus Sans"/>
                <a:ea typeface="Nimbus Sans"/>
                <a:cs typeface="Nimbus Sans"/>
              </a:rPr>
              <a:t>Healthy standard of living</a:t>
            </a:r>
          </a:p>
        </p:txBody>
      </p:sp>
      <p:sp>
        <p:nvSpPr>
          <p:cNvPr id="16" name="Rectangle: Rounded Corners 15">
            <a:extLst>
              <a:ext uri="{FF2B5EF4-FFF2-40B4-BE49-F238E27FC236}">
                <a16:creationId xmlns:a16="http://schemas.microsoft.com/office/drawing/2014/main" id="{4ADF5D79-3427-40B6-B7E2-56B75728410B}"/>
              </a:ext>
            </a:extLst>
          </p:cNvPr>
          <p:cNvSpPr>
            <a:spLocks noGrp="1"/>
          </p:cNvSpPr>
          <p:nvPr/>
        </p:nvSpPr>
        <p:spPr>
          <a:xfrm>
            <a:off x="4476750" y="3238500"/>
            <a:ext cx="3333750" cy="1381125"/>
          </a:xfrm>
          <a:prstGeom prst="roundRect">
            <a:avLst>
              <a:gd name="adj" fmla="val 12414"/>
            </a:avLst>
          </a:prstGeom>
          <a:solidFill>
            <a:srgbClr val="FFFFFF"/>
          </a:solidFill>
          <a:ln w="9525">
            <a:solidFill>
              <a:srgbClr val="4E9A51"/>
            </a:solidFill>
            <a:prstDash val="solid"/>
          </a:ln>
        </p:spPr>
        <p:txBody>
          <a:bodyPr/>
          <a:lstStyle/>
          <a:p>
            <a:endParaRPr lang="en-GB"/>
          </a:p>
        </p:txBody>
      </p:sp>
      <p:sp>
        <p:nvSpPr>
          <p:cNvPr id="17" name="Rectangle: Rounded Corners 16">
            <a:extLst>
              <a:ext uri="{FF2B5EF4-FFF2-40B4-BE49-F238E27FC236}">
                <a16:creationId xmlns:a16="http://schemas.microsoft.com/office/drawing/2014/main" id="{B6419F16-D1CC-411F-9B85-5EAF1C5DFDAB}"/>
              </a:ext>
            </a:extLst>
          </p:cNvPr>
          <p:cNvSpPr>
            <a:spLocks noGrp="1"/>
          </p:cNvSpPr>
          <p:nvPr/>
        </p:nvSpPr>
        <p:spPr>
          <a:xfrm>
            <a:off x="4648200" y="3448050"/>
            <a:ext cx="523875" cy="523875"/>
          </a:xfrm>
          <a:prstGeom prst="roundRect">
            <a:avLst>
              <a:gd name="adj" fmla="val 18182"/>
            </a:avLst>
          </a:prstGeom>
          <a:solidFill>
            <a:srgbClr val="4E9A51"/>
          </a:solid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5</a:t>
            </a:r>
          </a:p>
        </p:txBody>
      </p:sp>
      <p:sp>
        <p:nvSpPr>
          <p:cNvPr id="18" name="Rectangle 17">
            <a:extLst>
              <a:ext uri="{FF2B5EF4-FFF2-40B4-BE49-F238E27FC236}">
                <a16:creationId xmlns:a16="http://schemas.microsoft.com/office/drawing/2014/main" id="{28A8BE54-3534-40C4-B6E7-E59D2FC89114}"/>
              </a:ext>
            </a:extLst>
          </p:cNvPr>
          <p:cNvSpPr>
            <a:spLocks noGrp="1"/>
          </p:cNvSpPr>
          <p:nvPr/>
        </p:nvSpPr>
        <p:spPr>
          <a:xfrm>
            <a:off x="5334000" y="3476625"/>
            <a:ext cx="2190750" cy="857250"/>
          </a:xfrm>
          <a:prstGeom prst="rect">
            <a:avLst/>
          </a:prstGeom>
          <a:noFill/>
          <a:ln w="0">
            <a:noFill/>
          </a:ln>
        </p:spPr>
        <p:txBody>
          <a:bodyPr anchor="ctr">
            <a:noAutofit/>
          </a:bodyPr>
          <a:lstStyle/>
          <a:p>
            <a:pPr>
              <a:defRPr sz="1800" b="1">
                <a:solidFill>
                  <a:srgbClr val="4E9A51"/>
                </a:solidFill>
                <a:latin typeface="Nimbus Sans"/>
                <a:ea typeface="Nimbus Sans"/>
                <a:cs typeface="Nimbus Sans"/>
              </a:defRPr>
            </a:pPr>
            <a:r>
              <a:rPr sz="1800" b="1">
                <a:solidFill>
                  <a:srgbClr val="4E9A51"/>
                </a:solidFill>
                <a:latin typeface="Nimbus Sans"/>
                <a:ea typeface="Nimbus Sans"/>
                <a:cs typeface="Nimbus Sans"/>
              </a:rPr>
              <a:t>Healthy places</a:t>
            </a:r>
          </a:p>
        </p:txBody>
      </p:sp>
      <p:sp>
        <p:nvSpPr>
          <p:cNvPr id="19" name="Rectangle: Rounded Corners 18">
            <a:extLst>
              <a:ext uri="{FF2B5EF4-FFF2-40B4-BE49-F238E27FC236}">
                <a16:creationId xmlns:a16="http://schemas.microsoft.com/office/drawing/2014/main" id="{88FD28C7-AC81-450B-A24C-B4B60AE9EAA9}"/>
              </a:ext>
            </a:extLst>
          </p:cNvPr>
          <p:cNvSpPr>
            <a:spLocks noGrp="1"/>
          </p:cNvSpPr>
          <p:nvPr/>
        </p:nvSpPr>
        <p:spPr>
          <a:xfrm>
            <a:off x="8286750" y="3238500"/>
            <a:ext cx="3333750" cy="1381125"/>
          </a:xfrm>
          <a:prstGeom prst="roundRect">
            <a:avLst>
              <a:gd name="adj" fmla="val 12414"/>
            </a:avLst>
          </a:prstGeom>
          <a:solidFill>
            <a:srgbClr val="FFFFFF"/>
          </a:solidFill>
          <a:ln w="9525">
            <a:solidFill>
              <a:srgbClr val="C94A4A"/>
            </a:solidFill>
            <a:prstDash val="solid"/>
          </a:ln>
        </p:spPr>
        <p:txBody>
          <a:bodyPr/>
          <a:lstStyle/>
          <a:p>
            <a:endParaRPr lang="en-GB"/>
          </a:p>
        </p:txBody>
      </p:sp>
      <p:sp>
        <p:nvSpPr>
          <p:cNvPr id="20" name="Rectangle: Rounded Corners 19">
            <a:extLst>
              <a:ext uri="{FF2B5EF4-FFF2-40B4-BE49-F238E27FC236}">
                <a16:creationId xmlns:a16="http://schemas.microsoft.com/office/drawing/2014/main" id="{430109EF-A7AE-490C-B4CA-56C60BCA6E0F}"/>
              </a:ext>
            </a:extLst>
          </p:cNvPr>
          <p:cNvSpPr>
            <a:spLocks noGrp="1"/>
          </p:cNvSpPr>
          <p:nvPr/>
        </p:nvSpPr>
        <p:spPr>
          <a:xfrm>
            <a:off x="8458200" y="3448050"/>
            <a:ext cx="523875" cy="523875"/>
          </a:xfrm>
          <a:prstGeom prst="roundRect">
            <a:avLst>
              <a:gd name="adj" fmla="val 18182"/>
            </a:avLst>
          </a:prstGeom>
          <a:solidFill>
            <a:srgbClr val="C94A4A"/>
          </a:solid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6</a:t>
            </a:r>
          </a:p>
        </p:txBody>
      </p:sp>
      <p:sp>
        <p:nvSpPr>
          <p:cNvPr id="21" name="Rectangle 20">
            <a:extLst>
              <a:ext uri="{FF2B5EF4-FFF2-40B4-BE49-F238E27FC236}">
                <a16:creationId xmlns:a16="http://schemas.microsoft.com/office/drawing/2014/main" id="{5A4CA9D4-2880-4751-AB4D-3281DB5C970E}"/>
              </a:ext>
            </a:extLst>
          </p:cNvPr>
          <p:cNvSpPr>
            <a:spLocks noGrp="1"/>
          </p:cNvSpPr>
          <p:nvPr/>
        </p:nvSpPr>
        <p:spPr>
          <a:xfrm>
            <a:off x="9144000" y="3476625"/>
            <a:ext cx="2190750" cy="857250"/>
          </a:xfrm>
          <a:prstGeom prst="rect">
            <a:avLst/>
          </a:prstGeom>
          <a:noFill/>
          <a:ln w="0">
            <a:noFill/>
          </a:ln>
        </p:spPr>
        <p:txBody>
          <a:bodyPr anchor="ctr">
            <a:noAutofit/>
          </a:bodyPr>
          <a:lstStyle/>
          <a:p>
            <a:pPr>
              <a:defRPr sz="1800" b="1">
                <a:solidFill>
                  <a:srgbClr val="C94A4A"/>
                </a:solidFill>
                <a:latin typeface="Nimbus Sans"/>
                <a:ea typeface="Nimbus Sans"/>
                <a:cs typeface="Nimbus Sans"/>
              </a:defRPr>
            </a:pPr>
            <a:r>
              <a:rPr sz="1800" b="1">
                <a:solidFill>
                  <a:srgbClr val="C94A4A"/>
                </a:solidFill>
                <a:latin typeface="Nimbus Sans"/>
                <a:ea typeface="Nimbus Sans"/>
                <a:cs typeface="Nimbus Sans"/>
              </a:rPr>
              <a:t>Prevention</a:t>
            </a:r>
          </a:p>
        </p:txBody>
      </p:sp>
      <p:sp>
        <p:nvSpPr>
          <p:cNvPr id="22" name="Rectangle 21">
            <a:extLst>
              <a:ext uri="{FF2B5EF4-FFF2-40B4-BE49-F238E27FC236}">
                <a16:creationId xmlns:a16="http://schemas.microsoft.com/office/drawing/2014/main" id="{CEC79D7D-2094-43E9-AADD-3C2A851D81B4}"/>
              </a:ext>
            </a:extLst>
          </p:cNvPr>
          <p:cNvSpPr>
            <a:spLocks noGrp="1"/>
          </p:cNvSpPr>
          <p:nvPr/>
        </p:nvSpPr>
        <p:spPr>
          <a:xfrm>
            <a:off x="2381250" y="5286375"/>
            <a:ext cx="7429500" cy="523875"/>
          </a:xfrm>
          <a:prstGeom prst="rect">
            <a:avLst/>
          </a:prstGeom>
          <a:noFill/>
          <a:ln w="0">
            <a:noFill/>
          </a:ln>
        </p:spPr>
        <p:txBody>
          <a:bodyPr anchor="t">
            <a:noAutofit/>
          </a:bodyPr>
          <a:lstStyle/>
          <a:p>
            <a:pPr>
              <a:defRPr sz="2250" b="1">
                <a:solidFill>
                  <a:srgbClr val="213A78"/>
                </a:solidFill>
                <a:latin typeface="Nimbus Sans"/>
                <a:ea typeface="Nimbus Sans"/>
                <a:cs typeface="Nimbus Sans"/>
              </a:defRPr>
            </a:pPr>
            <a:r>
              <a:rPr sz="2250" b="1">
                <a:solidFill>
                  <a:srgbClr val="213A78"/>
                </a:solidFill>
                <a:latin typeface="Nimbus Sans"/>
                <a:ea typeface="Nimbus Sans"/>
                <a:cs typeface="Nimbus Sans"/>
              </a:rPr>
              <a:t>Core principle: proportionate universalism</a:t>
            </a:r>
          </a:p>
        </p:txBody>
      </p:sp>
      <p:sp>
        <p:nvSpPr>
          <p:cNvPr id="23" name="Straight Connector 22">
            <a:extLst>
              <a:ext uri="{FF2B5EF4-FFF2-40B4-BE49-F238E27FC236}">
                <a16:creationId xmlns:a16="http://schemas.microsoft.com/office/drawing/2014/main" id="{8FE39186-8211-4F7E-A10A-A7E553EFD60A}"/>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24" name="Rectangle 23">
            <a:extLst>
              <a:ext uri="{FF2B5EF4-FFF2-40B4-BE49-F238E27FC236}">
                <a16:creationId xmlns:a16="http://schemas.microsoft.com/office/drawing/2014/main" id="{90CC7B9A-C2B2-476D-8F72-C6397A55CB0A}"/>
              </a:ext>
            </a:extLst>
          </p:cNvPr>
          <p:cNvSpPr>
            <a:spLocks noGrp="1"/>
          </p:cNvSpPr>
          <p:nvPr/>
        </p:nvSpPr>
        <p:spPr>
          <a:xfrm>
            <a:off x="552450" y="6534150"/>
            <a:ext cx="9810750" cy="209550"/>
          </a:xfrm>
          <a:prstGeom prst="rect">
            <a:avLst/>
          </a:prstGeom>
          <a:noFill/>
          <a:ln w="0">
            <a:noFill/>
          </a:ln>
        </p:spPr>
        <p:txBody>
          <a:bodyPr anchor="t">
            <a:noAutofit/>
          </a:bodyPr>
          <a:lstStyle/>
          <a:p>
            <a:pPr>
              <a:defRPr sz="900" b="0">
                <a:solidFill>
                  <a:srgbClr val="52606D"/>
                </a:solidFill>
                <a:latin typeface="Nimbus Sans"/>
                <a:ea typeface="Nimbus Sans"/>
                <a:cs typeface="Nimbus Sans"/>
              </a:defRPr>
            </a:pPr>
            <a:r>
              <a:rPr sz="900" b="0">
                <a:solidFill>
                  <a:srgbClr val="52606D"/>
                </a:solidFill>
                <a:latin typeface="Nimbus Sans"/>
                <a:ea typeface="Nimbus Sans"/>
                <a:cs typeface="Nimbus Sans"/>
              </a:rPr>
              <a:t>Marmot et al. (2010)</a:t>
            </a:r>
          </a:p>
        </p:txBody>
      </p:sp>
      <p:sp>
        <p:nvSpPr>
          <p:cNvPr id="25" name="Rectangle 24">
            <a:extLst>
              <a:ext uri="{FF2B5EF4-FFF2-40B4-BE49-F238E27FC236}">
                <a16:creationId xmlns:a16="http://schemas.microsoft.com/office/drawing/2014/main" id="{02985CFA-C667-4BF9-B9DE-16582E7BFCB4}"/>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11</a:t>
            </a:r>
          </a:p>
        </p:txBody>
      </p:sp>
    </p:spTree>
    <p:extLst>
      <p:ext uri="{BB962C8B-B14F-4D97-AF65-F5344CB8AC3E}">
        <p14:creationId xmlns:p14="http://schemas.microsoft.com/office/powerpoint/2010/main" val="1754456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15D6159-DBE8-4BF7-B4E5-8DD964BEE483}"/>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DC78775D-4BE6-4FFA-A320-552EB8FA6CC5}"/>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Life expectancy follows deprivation in England and Wales</a:t>
            </a:r>
          </a:p>
        </p:txBody>
      </p:sp>
      <p:sp>
        <p:nvSpPr>
          <p:cNvPr id="3" name="Rectangle 2">
            <a:extLst>
              <a:ext uri="{FF2B5EF4-FFF2-40B4-BE49-F238E27FC236}">
                <a16:creationId xmlns:a16="http://schemas.microsoft.com/office/drawing/2014/main" id="{8BC01CEA-7374-4380-8388-D2EA794830E3}"/>
              </a:ext>
            </a:extLst>
          </p:cNvPr>
          <p:cNvSpPr>
            <a:spLocks noGrp="1"/>
          </p:cNvSpPr>
          <p:nvPr/>
        </p:nvSpPr>
        <p:spPr>
          <a:xfrm>
            <a:off x="552450" y="781050"/>
            <a:ext cx="11049000" cy="361950"/>
          </a:xfrm>
          <a:prstGeom prst="rect">
            <a:avLst/>
          </a:prstGeom>
          <a:noFill/>
          <a:ln w="0">
            <a:noFill/>
          </a:ln>
        </p:spPr>
        <p:txBody>
          <a:bodyPr anchor="t">
            <a:noAutofit/>
          </a:bodyPr>
          <a:lstStyle/>
          <a:p>
            <a:pPr>
              <a:defRPr sz="1500" b="0">
                <a:solidFill>
                  <a:srgbClr val="52606D"/>
                </a:solidFill>
                <a:latin typeface="Nimbus Sans"/>
                <a:ea typeface="Nimbus Sans"/>
                <a:cs typeface="Nimbus Sans"/>
              </a:defRPr>
            </a:pPr>
            <a:r>
              <a:rPr sz="1500" b="0">
                <a:solidFill>
                  <a:srgbClr val="52606D"/>
                </a:solidFill>
                <a:latin typeface="Nimbus Sans"/>
                <a:ea typeface="Nimbus Sans"/>
                <a:cs typeface="Nimbus Sans"/>
              </a:rPr>
              <a:t>Life expectancy at birth, 2022 to 2024</a:t>
            </a:r>
          </a:p>
        </p:txBody>
      </p:sp>
      <p:graphicFrame>
        <p:nvGraphicFramePr>
          <p:cNvPr id="14" name="Chart"/>
          <p:cNvGraphicFramePr/>
          <p:nvPr/>
        </p:nvGraphicFramePr>
        <p:xfrm>
          <a:off x="857250" y="1428750"/>
          <a:ext cx="7905750" cy="4095750"/>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Rounded Corners 4">
            <a:extLst>
              <a:ext uri="{FF2B5EF4-FFF2-40B4-BE49-F238E27FC236}">
                <a16:creationId xmlns:a16="http://schemas.microsoft.com/office/drawing/2014/main" id="{598CC930-E368-4B02-8355-65D6E27343C9}"/>
              </a:ext>
            </a:extLst>
          </p:cNvPr>
          <p:cNvSpPr>
            <a:spLocks noGrp="1"/>
          </p:cNvSpPr>
          <p:nvPr/>
        </p:nvSpPr>
        <p:spPr>
          <a:xfrm>
            <a:off x="9191625" y="1476375"/>
            <a:ext cx="2333625" cy="3857625"/>
          </a:xfrm>
          <a:prstGeom prst="roundRect">
            <a:avLst>
              <a:gd name="adj" fmla="val 7347"/>
            </a:avLst>
          </a:prstGeom>
          <a:solidFill>
            <a:srgbClr val="FFF1E6"/>
          </a:solidFill>
          <a:ln w="9525">
            <a:solidFill>
              <a:srgbClr val="F58220"/>
            </a:solidFill>
            <a:prstDash val="solid"/>
          </a:ln>
        </p:spPr>
        <p:txBody>
          <a:bodyPr/>
          <a:lstStyle/>
          <a:p>
            <a:endParaRPr lang="en-GB"/>
          </a:p>
        </p:txBody>
      </p:sp>
      <p:sp>
        <p:nvSpPr>
          <p:cNvPr id="6" name="Rectangle 5">
            <a:extLst>
              <a:ext uri="{FF2B5EF4-FFF2-40B4-BE49-F238E27FC236}">
                <a16:creationId xmlns:a16="http://schemas.microsoft.com/office/drawing/2014/main" id="{3D244427-29AD-4F8C-B0C2-D26F91EE91C6}"/>
              </a:ext>
            </a:extLst>
          </p:cNvPr>
          <p:cNvSpPr>
            <a:spLocks noGrp="1"/>
          </p:cNvSpPr>
          <p:nvPr/>
        </p:nvSpPr>
        <p:spPr>
          <a:xfrm>
            <a:off x="9429750" y="1809750"/>
            <a:ext cx="1857375" cy="428625"/>
          </a:xfrm>
          <a:prstGeom prst="rect">
            <a:avLst/>
          </a:prstGeom>
          <a:noFill/>
          <a:ln w="0">
            <a:noFill/>
          </a:ln>
        </p:spPr>
        <p:txBody>
          <a:bodyPr anchor="t">
            <a:noAutofit/>
          </a:bodyPr>
          <a:lstStyle/>
          <a:p>
            <a:pPr>
              <a:defRPr sz="2175" b="1">
                <a:solidFill>
                  <a:srgbClr val="F58220"/>
                </a:solidFill>
                <a:latin typeface="Nimbus Sans"/>
                <a:ea typeface="Nimbus Sans"/>
                <a:cs typeface="Nimbus Sans"/>
              </a:defRPr>
            </a:pPr>
            <a:r>
              <a:rPr sz="2175" b="1">
                <a:solidFill>
                  <a:srgbClr val="F58220"/>
                </a:solidFill>
                <a:latin typeface="Nimbus Sans"/>
                <a:ea typeface="Nimbus Sans"/>
                <a:cs typeface="Nimbus Sans"/>
              </a:rPr>
              <a:t>The gap</a:t>
            </a:r>
          </a:p>
        </p:txBody>
      </p:sp>
      <p:sp>
        <p:nvSpPr>
          <p:cNvPr id="7" name="Rectangle 6">
            <a:extLst>
              <a:ext uri="{FF2B5EF4-FFF2-40B4-BE49-F238E27FC236}">
                <a16:creationId xmlns:a16="http://schemas.microsoft.com/office/drawing/2014/main" id="{369174C7-DA33-4E10-A50E-41009F1D29AA}"/>
              </a:ext>
            </a:extLst>
          </p:cNvPr>
          <p:cNvSpPr>
            <a:spLocks noGrp="1"/>
          </p:cNvSpPr>
          <p:nvPr/>
        </p:nvSpPr>
        <p:spPr>
          <a:xfrm>
            <a:off x="9410700" y="2400300"/>
            <a:ext cx="1895475" cy="2667000"/>
          </a:xfrm>
          <a:prstGeom prst="rect">
            <a:avLst/>
          </a:prstGeom>
          <a:noFill/>
          <a:ln w="0">
            <a:noFill/>
          </a:ln>
        </p:spPr>
        <p:txBody>
          <a:bodyPr anchor="t">
            <a:noAutofit/>
          </a:bodyPr>
          <a:lstStyle/>
          <a:p>
            <a:pPr>
              <a:defRPr sz="1500" b="0">
                <a:solidFill>
                  <a:srgbClr val="1D2633"/>
                </a:solidFill>
                <a:latin typeface="Nimbus Sans"/>
                <a:ea typeface="Nimbus Sans"/>
                <a:cs typeface="Nimbus Sans"/>
              </a:defRPr>
            </a:pPr>
            <a:r>
              <a:rPr sz="1500" b="0">
                <a:solidFill>
                  <a:srgbClr val="1D2633"/>
                </a:solidFill>
                <a:latin typeface="Nimbus Sans"/>
                <a:ea typeface="Nimbus Sans"/>
                <a:cs typeface="Nimbus Sans"/>
              </a:rPr>
              <a:t>England</a:t>
            </a:r>
          </a:p>
          <a:p>
            <a:pPr>
              <a:defRPr sz="1500" b="0">
                <a:solidFill>
                  <a:srgbClr val="1D2633"/>
                </a:solidFill>
                <a:latin typeface="Nimbus Sans"/>
                <a:ea typeface="Nimbus Sans"/>
                <a:cs typeface="Nimbus Sans"/>
              </a:defRPr>
            </a:pPr>
            <a:r>
              <a:rPr sz="1500" b="0">
                <a:solidFill>
                  <a:srgbClr val="1D2633"/>
                </a:solidFill>
                <a:latin typeface="Nimbus Sans"/>
                <a:ea typeface="Nimbus Sans"/>
                <a:cs typeface="Nimbus Sans"/>
              </a:rPr>
              <a:t>Men: 10.4 years</a:t>
            </a:r>
          </a:p>
          <a:p>
            <a:pPr>
              <a:defRPr sz="1500" b="0">
                <a:solidFill>
                  <a:srgbClr val="1D2633"/>
                </a:solidFill>
                <a:latin typeface="Nimbus Sans"/>
                <a:ea typeface="Nimbus Sans"/>
                <a:cs typeface="Nimbus Sans"/>
              </a:defRPr>
            </a:pPr>
            <a:r>
              <a:rPr sz="1500" b="0">
                <a:solidFill>
                  <a:srgbClr val="1D2633"/>
                </a:solidFill>
                <a:latin typeface="Nimbus Sans"/>
                <a:ea typeface="Nimbus Sans"/>
                <a:cs typeface="Nimbus Sans"/>
              </a:rPr>
              <a:t>Women: 8.1 years</a:t>
            </a:r>
          </a:p>
          <a:p>
            <a:endParaRPr sz="1500" b="0">
              <a:solidFill>
                <a:srgbClr val="1D2633"/>
              </a:solidFill>
              <a:latin typeface="Nimbus Sans"/>
              <a:ea typeface="Nimbus Sans"/>
              <a:cs typeface="Nimbus Sans"/>
            </a:endParaRPr>
          </a:p>
          <a:p>
            <a:pPr>
              <a:defRPr sz="1500" b="0">
                <a:solidFill>
                  <a:srgbClr val="1D2633"/>
                </a:solidFill>
                <a:latin typeface="Nimbus Sans"/>
                <a:ea typeface="Nimbus Sans"/>
                <a:cs typeface="Nimbus Sans"/>
              </a:defRPr>
            </a:pPr>
            <a:r>
              <a:rPr sz="1500" b="0">
                <a:solidFill>
                  <a:srgbClr val="1D2633"/>
                </a:solidFill>
                <a:latin typeface="Nimbus Sans"/>
                <a:ea typeface="Nimbus Sans"/>
                <a:cs typeface="Nimbus Sans"/>
              </a:rPr>
              <a:t>Wales</a:t>
            </a:r>
          </a:p>
          <a:p>
            <a:pPr>
              <a:defRPr sz="1500" b="0">
                <a:solidFill>
                  <a:srgbClr val="1D2633"/>
                </a:solidFill>
                <a:latin typeface="Nimbus Sans"/>
                <a:ea typeface="Nimbus Sans"/>
                <a:cs typeface="Nimbus Sans"/>
              </a:defRPr>
            </a:pPr>
            <a:r>
              <a:rPr sz="1500" b="0">
                <a:solidFill>
                  <a:srgbClr val="1D2633"/>
                </a:solidFill>
                <a:latin typeface="Nimbus Sans"/>
                <a:ea typeface="Nimbus Sans"/>
                <a:cs typeface="Nimbus Sans"/>
              </a:rPr>
              <a:t>Men: 8.3 years</a:t>
            </a:r>
          </a:p>
          <a:p>
            <a:pPr>
              <a:defRPr sz="1500" b="0">
                <a:solidFill>
                  <a:srgbClr val="1D2633"/>
                </a:solidFill>
                <a:latin typeface="Nimbus Sans"/>
                <a:ea typeface="Nimbus Sans"/>
                <a:cs typeface="Nimbus Sans"/>
              </a:defRPr>
            </a:pPr>
            <a:r>
              <a:rPr sz="1500" b="0">
                <a:solidFill>
                  <a:srgbClr val="1D2633"/>
                </a:solidFill>
                <a:latin typeface="Nimbus Sans"/>
                <a:ea typeface="Nimbus Sans"/>
                <a:cs typeface="Nimbus Sans"/>
              </a:rPr>
              <a:t>Women: 6.7 years</a:t>
            </a:r>
          </a:p>
        </p:txBody>
      </p:sp>
      <p:sp>
        <p:nvSpPr>
          <p:cNvPr id="8" name="Straight Connector 7">
            <a:extLst>
              <a:ext uri="{FF2B5EF4-FFF2-40B4-BE49-F238E27FC236}">
                <a16:creationId xmlns:a16="http://schemas.microsoft.com/office/drawing/2014/main" id="{54ADDF4F-2259-469D-8065-A9169B9062D9}"/>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9" name="Rectangle 8">
            <a:extLst>
              <a:ext uri="{FF2B5EF4-FFF2-40B4-BE49-F238E27FC236}">
                <a16:creationId xmlns:a16="http://schemas.microsoft.com/office/drawing/2014/main" id="{1EAC3585-B2F1-46B7-8A25-30E02ED38EBB}"/>
              </a:ext>
            </a:extLst>
          </p:cNvPr>
          <p:cNvSpPr>
            <a:spLocks noGrp="1"/>
          </p:cNvSpPr>
          <p:nvPr/>
        </p:nvSpPr>
        <p:spPr>
          <a:xfrm>
            <a:off x="552450" y="6534150"/>
            <a:ext cx="9810750" cy="209550"/>
          </a:xfrm>
          <a:prstGeom prst="rect">
            <a:avLst/>
          </a:prstGeom>
          <a:noFill/>
          <a:ln w="0">
            <a:noFill/>
          </a:ln>
        </p:spPr>
        <p:txBody>
          <a:bodyPr anchor="t">
            <a:noAutofit/>
          </a:bodyPr>
          <a:lstStyle/>
          <a:p>
            <a:pPr>
              <a:defRPr sz="900" b="0">
                <a:solidFill>
                  <a:srgbClr val="52606D"/>
                </a:solidFill>
                <a:latin typeface="Nimbus Sans"/>
                <a:ea typeface="Nimbus Sans"/>
                <a:cs typeface="Nimbus Sans"/>
              </a:defRPr>
            </a:pPr>
            <a:r>
              <a:rPr sz="900" b="0">
                <a:solidFill>
                  <a:srgbClr val="52606D"/>
                </a:solidFill>
                <a:latin typeface="Nimbus Sans"/>
                <a:ea typeface="Nimbus Sans"/>
                <a:cs typeface="Nimbus Sans"/>
              </a:rPr>
              <a:t>Source: Office for National Statistics (2026)</a:t>
            </a:r>
          </a:p>
        </p:txBody>
      </p:sp>
      <p:sp>
        <p:nvSpPr>
          <p:cNvPr id="10" name="Rectangle 9">
            <a:extLst>
              <a:ext uri="{FF2B5EF4-FFF2-40B4-BE49-F238E27FC236}">
                <a16:creationId xmlns:a16="http://schemas.microsoft.com/office/drawing/2014/main" id="{8F01390F-0397-4F0A-A4C4-F9E8B0366AFE}"/>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12</a:t>
            </a:r>
          </a:p>
        </p:txBody>
      </p:sp>
    </p:spTree>
    <p:extLst>
      <p:ext uri="{BB962C8B-B14F-4D97-AF65-F5344CB8AC3E}">
        <p14:creationId xmlns:p14="http://schemas.microsoft.com/office/powerpoint/2010/main" val="44717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91A38AA-F12D-436C-88B3-69DC356B963A}"/>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F2B973D1-7B4F-4C99-A324-F9426E4253DD}"/>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The building blocks of health in Wales</a:t>
            </a:r>
          </a:p>
        </p:txBody>
      </p:sp>
      <p:sp>
        <p:nvSpPr>
          <p:cNvPr id="3" name="Rectangle: Rounded Corners 2">
            <a:extLst>
              <a:ext uri="{FF2B5EF4-FFF2-40B4-BE49-F238E27FC236}">
                <a16:creationId xmlns:a16="http://schemas.microsoft.com/office/drawing/2014/main" id="{B9BD7DCE-0C6C-44EE-B976-CF74F4E07FBD}"/>
              </a:ext>
            </a:extLst>
          </p:cNvPr>
          <p:cNvSpPr>
            <a:spLocks noGrp="1"/>
          </p:cNvSpPr>
          <p:nvPr/>
        </p:nvSpPr>
        <p:spPr>
          <a:xfrm>
            <a:off x="857250" y="1381125"/>
            <a:ext cx="3143250" cy="1381125"/>
          </a:xfrm>
          <a:prstGeom prst="roundRect">
            <a:avLst>
              <a:gd name="adj" fmla="val 12414"/>
            </a:avLst>
          </a:prstGeom>
          <a:solidFill>
            <a:srgbClr val="213A78"/>
          </a:solidFill>
          <a:ln w="9525">
            <a:solidFill>
              <a:srgbClr val="213A78"/>
            </a:solidFill>
            <a:prstDash val="solid"/>
          </a:ln>
        </p:spPr>
        <p:txBody>
          <a:bodyPr/>
          <a:lstStyle/>
          <a:p>
            <a:endParaRPr lang="en-GB"/>
          </a:p>
        </p:txBody>
      </p:sp>
      <p:sp>
        <p:nvSpPr>
          <p:cNvPr id="4" name="Rectangle 3">
            <a:extLst>
              <a:ext uri="{FF2B5EF4-FFF2-40B4-BE49-F238E27FC236}">
                <a16:creationId xmlns:a16="http://schemas.microsoft.com/office/drawing/2014/main" id="{CC9CC494-8A18-42B7-957E-0823EB2140A8}"/>
              </a:ext>
            </a:extLst>
          </p:cNvPr>
          <p:cNvSpPr>
            <a:spLocks noGrp="1"/>
          </p:cNvSpPr>
          <p:nvPr/>
        </p:nvSpPr>
        <p:spPr>
          <a:xfrm>
            <a:off x="1095375" y="1619250"/>
            <a:ext cx="2667000" cy="857250"/>
          </a:xfrm>
          <a:prstGeom prst="rect">
            <a:avLst/>
          </a:prstGeom>
          <a:noFill/>
          <a:ln w="0">
            <a:noFill/>
          </a:ln>
        </p:spPr>
        <p:txBody>
          <a:bodyPr anchor="ctr">
            <a:noAutofit/>
          </a:bodyPr>
          <a:lstStyle/>
          <a:p>
            <a:pPr>
              <a:defRPr sz="1875" b="1">
                <a:solidFill>
                  <a:srgbClr val="FFFFFF"/>
                </a:solidFill>
                <a:latin typeface="Nimbus Sans"/>
                <a:ea typeface="Nimbus Sans"/>
                <a:cs typeface="Nimbus Sans"/>
              </a:defRPr>
            </a:pPr>
            <a:r>
              <a:rPr sz="1875" b="1">
                <a:solidFill>
                  <a:srgbClr val="FFFFFF"/>
                </a:solidFill>
                <a:latin typeface="Nimbus Sans"/>
                <a:ea typeface="Nimbus Sans"/>
                <a:cs typeface="Nimbus Sans"/>
              </a:rPr>
              <a:t>Education and skills</a:t>
            </a:r>
          </a:p>
        </p:txBody>
      </p:sp>
      <p:sp>
        <p:nvSpPr>
          <p:cNvPr id="5" name="Rectangle: Rounded Corners 4">
            <a:extLst>
              <a:ext uri="{FF2B5EF4-FFF2-40B4-BE49-F238E27FC236}">
                <a16:creationId xmlns:a16="http://schemas.microsoft.com/office/drawing/2014/main" id="{B0D1EA61-4DCD-411B-80B8-AE66B7AC5D84}"/>
              </a:ext>
            </a:extLst>
          </p:cNvPr>
          <p:cNvSpPr>
            <a:spLocks noGrp="1"/>
          </p:cNvSpPr>
          <p:nvPr/>
        </p:nvSpPr>
        <p:spPr>
          <a:xfrm>
            <a:off x="4524375" y="1381125"/>
            <a:ext cx="3143250" cy="1381125"/>
          </a:xfrm>
          <a:prstGeom prst="roundRect">
            <a:avLst>
              <a:gd name="adj" fmla="val 12414"/>
            </a:avLst>
          </a:prstGeom>
          <a:solidFill>
            <a:srgbClr val="F58220"/>
          </a:solidFill>
          <a:ln w="9525">
            <a:solidFill>
              <a:srgbClr val="F58220"/>
            </a:solidFill>
            <a:prstDash val="solid"/>
          </a:ln>
        </p:spPr>
        <p:txBody>
          <a:bodyPr/>
          <a:lstStyle/>
          <a:p>
            <a:endParaRPr lang="en-GB"/>
          </a:p>
        </p:txBody>
      </p:sp>
      <p:sp>
        <p:nvSpPr>
          <p:cNvPr id="6" name="Rectangle 5">
            <a:extLst>
              <a:ext uri="{FF2B5EF4-FFF2-40B4-BE49-F238E27FC236}">
                <a16:creationId xmlns:a16="http://schemas.microsoft.com/office/drawing/2014/main" id="{F7DCBA2C-824D-47F8-A8BF-377F21EF921C}"/>
              </a:ext>
            </a:extLst>
          </p:cNvPr>
          <p:cNvSpPr>
            <a:spLocks noGrp="1"/>
          </p:cNvSpPr>
          <p:nvPr/>
        </p:nvSpPr>
        <p:spPr>
          <a:xfrm>
            <a:off x="4762500" y="1619250"/>
            <a:ext cx="2667000" cy="857250"/>
          </a:xfrm>
          <a:prstGeom prst="rect">
            <a:avLst/>
          </a:prstGeom>
          <a:noFill/>
          <a:ln w="0">
            <a:noFill/>
          </a:ln>
        </p:spPr>
        <p:txBody>
          <a:bodyPr anchor="ctr">
            <a:noAutofit/>
          </a:bodyPr>
          <a:lstStyle/>
          <a:p>
            <a:pPr>
              <a:defRPr sz="1875" b="1">
                <a:solidFill>
                  <a:srgbClr val="FFFFFF"/>
                </a:solidFill>
                <a:latin typeface="Nimbus Sans"/>
                <a:ea typeface="Nimbus Sans"/>
                <a:cs typeface="Nimbus Sans"/>
              </a:defRPr>
            </a:pPr>
            <a:r>
              <a:rPr sz="1875" b="1">
                <a:solidFill>
                  <a:srgbClr val="FFFFFF"/>
                </a:solidFill>
                <a:latin typeface="Nimbus Sans"/>
                <a:ea typeface="Nimbus Sans"/>
                <a:cs typeface="Nimbus Sans"/>
              </a:rPr>
              <a:t>Income and resources</a:t>
            </a:r>
          </a:p>
        </p:txBody>
      </p:sp>
      <p:sp>
        <p:nvSpPr>
          <p:cNvPr id="7" name="Rectangle: Rounded Corners 6">
            <a:extLst>
              <a:ext uri="{FF2B5EF4-FFF2-40B4-BE49-F238E27FC236}">
                <a16:creationId xmlns:a16="http://schemas.microsoft.com/office/drawing/2014/main" id="{8A4F017B-572B-46B0-AAD4-CBF4A7E255BF}"/>
              </a:ext>
            </a:extLst>
          </p:cNvPr>
          <p:cNvSpPr>
            <a:spLocks noGrp="1"/>
          </p:cNvSpPr>
          <p:nvPr/>
        </p:nvSpPr>
        <p:spPr>
          <a:xfrm>
            <a:off x="8191500" y="1381125"/>
            <a:ext cx="3143250" cy="1381125"/>
          </a:xfrm>
          <a:prstGeom prst="roundRect">
            <a:avLst>
              <a:gd name="adj" fmla="val 12414"/>
            </a:avLst>
          </a:prstGeom>
          <a:solidFill>
            <a:srgbClr val="008F9C"/>
          </a:solidFill>
          <a:ln w="9525">
            <a:solidFill>
              <a:srgbClr val="008F9C"/>
            </a:solidFill>
            <a:prstDash val="solid"/>
          </a:ln>
        </p:spPr>
        <p:txBody>
          <a:bodyPr/>
          <a:lstStyle/>
          <a:p>
            <a:endParaRPr lang="en-GB"/>
          </a:p>
        </p:txBody>
      </p:sp>
      <p:sp>
        <p:nvSpPr>
          <p:cNvPr id="8" name="Rectangle 7">
            <a:extLst>
              <a:ext uri="{FF2B5EF4-FFF2-40B4-BE49-F238E27FC236}">
                <a16:creationId xmlns:a16="http://schemas.microsoft.com/office/drawing/2014/main" id="{32F7570E-D413-4F16-8419-24C2ECC13621}"/>
              </a:ext>
            </a:extLst>
          </p:cNvPr>
          <p:cNvSpPr>
            <a:spLocks noGrp="1"/>
          </p:cNvSpPr>
          <p:nvPr/>
        </p:nvSpPr>
        <p:spPr>
          <a:xfrm>
            <a:off x="8429625" y="1619250"/>
            <a:ext cx="2667000" cy="857250"/>
          </a:xfrm>
          <a:prstGeom prst="rect">
            <a:avLst/>
          </a:prstGeom>
          <a:noFill/>
          <a:ln w="0">
            <a:noFill/>
          </a:ln>
        </p:spPr>
        <p:txBody>
          <a:bodyPr anchor="ctr">
            <a:noAutofit/>
          </a:bodyPr>
          <a:lstStyle/>
          <a:p>
            <a:pPr>
              <a:defRPr sz="1875" b="1">
                <a:solidFill>
                  <a:srgbClr val="FFFFFF"/>
                </a:solidFill>
                <a:latin typeface="Nimbus Sans"/>
                <a:ea typeface="Nimbus Sans"/>
                <a:cs typeface="Nimbus Sans"/>
              </a:defRPr>
            </a:pPr>
            <a:r>
              <a:rPr sz="1875" b="1">
                <a:solidFill>
                  <a:srgbClr val="FFFFFF"/>
                </a:solidFill>
                <a:latin typeface="Nimbus Sans"/>
                <a:ea typeface="Nimbus Sans"/>
                <a:cs typeface="Nimbus Sans"/>
              </a:rPr>
              <a:t>Fair work</a:t>
            </a:r>
          </a:p>
        </p:txBody>
      </p:sp>
      <p:sp>
        <p:nvSpPr>
          <p:cNvPr id="9" name="Rectangle: Rounded Corners 8">
            <a:extLst>
              <a:ext uri="{FF2B5EF4-FFF2-40B4-BE49-F238E27FC236}">
                <a16:creationId xmlns:a16="http://schemas.microsoft.com/office/drawing/2014/main" id="{0EEE44E7-C16C-4844-A677-D928A4922D0A}"/>
              </a:ext>
            </a:extLst>
          </p:cNvPr>
          <p:cNvSpPr>
            <a:spLocks noGrp="1"/>
          </p:cNvSpPr>
          <p:nvPr/>
        </p:nvSpPr>
        <p:spPr>
          <a:xfrm>
            <a:off x="857250" y="3190875"/>
            <a:ext cx="3143250" cy="1381125"/>
          </a:xfrm>
          <a:prstGeom prst="roundRect">
            <a:avLst>
              <a:gd name="adj" fmla="val 12414"/>
            </a:avLst>
          </a:prstGeom>
          <a:solidFill>
            <a:srgbClr val="704C9F"/>
          </a:solidFill>
          <a:ln w="9525">
            <a:solidFill>
              <a:srgbClr val="704C9F"/>
            </a:solidFill>
            <a:prstDash val="solid"/>
          </a:ln>
        </p:spPr>
        <p:txBody>
          <a:bodyPr/>
          <a:lstStyle/>
          <a:p>
            <a:endParaRPr lang="en-GB"/>
          </a:p>
        </p:txBody>
      </p:sp>
      <p:sp>
        <p:nvSpPr>
          <p:cNvPr id="10" name="Rectangle 9">
            <a:extLst>
              <a:ext uri="{FF2B5EF4-FFF2-40B4-BE49-F238E27FC236}">
                <a16:creationId xmlns:a16="http://schemas.microsoft.com/office/drawing/2014/main" id="{F8806A0F-3749-46A1-AF04-0D58EFAE87CB}"/>
              </a:ext>
            </a:extLst>
          </p:cNvPr>
          <p:cNvSpPr>
            <a:spLocks noGrp="1"/>
          </p:cNvSpPr>
          <p:nvPr/>
        </p:nvSpPr>
        <p:spPr>
          <a:xfrm>
            <a:off x="1095375" y="3429000"/>
            <a:ext cx="2667000" cy="857250"/>
          </a:xfrm>
          <a:prstGeom prst="rect">
            <a:avLst/>
          </a:prstGeom>
          <a:noFill/>
          <a:ln w="0">
            <a:noFill/>
          </a:ln>
        </p:spPr>
        <p:txBody>
          <a:bodyPr anchor="ctr">
            <a:noAutofit/>
          </a:bodyPr>
          <a:lstStyle/>
          <a:p>
            <a:pPr>
              <a:defRPr sz="1875" b="1">
                <a:solidFill>
                  <a:srgbClr val="FFFFFF"/>
                </a:solidFill>
                <a:latin typeface="Nimbus Sans"/>
                <a:ea typeface="Nimbus Sans"/>
                <a:cs typeface="Nimbus Sans"/>
              </a:defRPr>
            </a:pPr>
            <a:r>
              <a:rPr sz="1875" b="1">
                <a:solidFill>
                  <a:srgbClr val="FFFFFF"/>
                </a:solidFill>
                <a:latin typeface="Nimbus Sans"/>
                <a:ea typeface="Nimbus Sans"/>
                <a:cs typeface="Nimbus Sans"/>
              </a:rPr>
              <a:t>Transport</a:t>
            </a:r>
          </a:p>
        </p:txBody>
      </p:sp>
      <p:sp>
        <p:nvSpPr>
          <p:cNvPr id="11" name="Rectangle: Rounded Corners 10">
            <a:extLst>
              <a:ext uri="{FF2B5EF4-FFF2-40B4-BE49-F238E27FC236}">
                <a16:creationId xmlns:a16="http://schemas.microsoft.com/office/drawing/2014/main" id="{A9234687-4984-4866-9E38-51AF4247AF78}"/>
              </a:ext>
            </a:extLst>
          </p:cNvPr>
          <p:cNvSpPr>
            <a:spLocks noGrp="1"/>
          </p:cNvSpPr>
          <p:nvPr/>
        </p:nvSpPr>
        <p:spPr>
          <a:xfrm>
            <a:off x="4524375" y="3190875"/>
            <a:ext cx="3143250" cy="1381125"/>
          </a:xfrm>
          <a:prstGeom prst="roundRect">
            <a:avLst>
              <a:gd name="adj" fmla="val 12414"/>
            </a:avLst>
          </a:prstGeom>
          <a:solidFill>
            <a:srgbClr val="4E9A51"/>
          </a:solidFill>
          <a:ln w="9525">
            <a:solidFill>
              <a:srgbClr val="4E9A51"/>
            </a:solidFill>
            <a:prstDash val="solid"/>
          </a:ln>
        </p:spPr>
        <p:txBody>
          <a:bodyPr/>
          <a:lstStyle/>
          <a:p>
            <a:endParaRPr lang="en-GB"/>
          </a:p>
        </p:txBody>
      </p:sp>
      <p:sp>
        <p:nvSpPr>
          <p:cNvPr id="12" name="Rectangle 11">
            <a:extLst>
              <a:ext uri="{FF2B5EF4-FFF2-40B4-BE49-F238E27FC236}">
                <a16:creationId xmlns:a16="http://schemas.microsoft.com/office/drawing/2014/main" id="{6A80CE62-47FF-4730-B8CB-BE520AD4E766}"/>
              </a:ext>
            </a:extLst>
          </p:cNvPr>
          <p:cNvSpPr>
            <a:spLocks noGrp="1"/>
          </p:cNvSpPr>
          <p:nvPr/>
        </p:nvSpPr>
        <p:spPr>
          <a:xfrm>
            <a:off x="4762500" y="3429000"/>
            <a:ext cx="2667000" cy="857250"/>
          </a:xfrm>
          <a:prstGeom prst="rect">
            <a:avLst/>
          </a:prstGeom>
          <a:noFill/>
          <a:ln w="0">
            <a:noFill/>
          </a:ln>
        </p:spPr>
        <p:txBody>
          <a:bodyPr anchor="ctr">
            <a:noAutofit/>
          </a:bodyPr>
          <a:lstStyle/>
          <a:p>
            <a:pPr>
              <a:defRPr sz="1875" b="1">
                <a:solidFill>
                  <a:srgbClr val="FFFFFF"/>
                </a:solidFill>
                <a:latin typeface="Nimbus Sans"/>
                <a:ea typeface="Nimbus Sans"/>
                <a:cs typeface="Nimbus Sans"/>
              </a:defRPr>
            </a:pPr>
            <a:r>
              <a:rPr sz="1875" b="1">
                <a:solidFill>
                  <a:srgbClr val="FFFFFF"/>
                </a:solidFill>
                <a:latin typeface="Nimbus Sans"/>
                <a:ea typeface="Nimbus Sans"/>
                <a:cs typeface="Nimbus Sans"/>
              </a:rPr>
              <a:t>Safe, quality housing</a:t>
            </a:r>
          </a:p>
        </p:txBody>
      </p:sp>
      <p:sp>
        <p:nvSpPr>
          <p:cNvPr id="13" name="Rectangle: Rounded Corners 12">
            <a:extLst>
              <a:ext uri="{FF2B5EF4-FFF2-40B4-BE49-F238E27FC236}">
                <a16:creationId xmlns:a16="http://schemas.microsoft.com/office/drawing/2014/main" id="{5606D951-AF4A-4345-ABC5-87539B9DEAE4}"/>
              </a:ext>
            </a:extLst>
          </p:cNvPr>
          <p:cNvSpPr>
            <a:spLocks noGrp="1"/>
          </p:cNvSpPr>
          <p:nvPr/>
        </p:nvSpPr>
        <p:spPr>
          <a:xfrm>
            <a:off x="8191500" y="3190875"/>
            <a:ext cx="3143250" cy="1381125"/>
          </a:xfrm>
          <a:prstGeom prst="roundRect">
            <a:avLst>
              <a:gd name="adj" fmla="val 12414"/>
            </a:avLst>
          </a:prstGeom>
          <a:solidFill>
            <a:srgbClr val="C94A4A"/>
          </a:solidFill>
          <a:ln w="9525">
            <a:solidFill>
              <a:srgbClr val="C94A4A"/>
            </a:solidFill>
            <a:prstDash val="solid"/>
          </a:ln>
        </p:spPr>
        <p:txBody>
          <a:bodyPr/>
          <a:lstStyle/>
          <a:p>
            <a:endParaRPr lang="en-GB"/>
          </a:p>
        </p:txBody>
      </p:sp>
      <p:sp>
        <p:nvSpPr>
          <p:cNvPr id="14" name="Rectangle 13">
            <a:extLst>
              <a:ext uri="{FF2B5EF4-FFF2-40B4-BE49-F238E27FC236}">
                <a16:creationId xmlns:a16="http://schemas.microsoft.com/office/drawing/2014/main" id="{D8885616-BAB5-4255-8CE5-7628C08817A0}"/>
              </a:ext>
            </a:extLst>
          </p:cNvPr>
          <p:cNvSpPr>
            <a:spLocks noGrp="1"/>
          </p:cNvSpPr>
          <p:nvPr/>
        </p:nvSpPr>
        <p:spPr>
          <a:xfrm>
            <a:off x="8429625" y="3429000"/>
            <a:ext cx="2667000" cy="857250"/>
          </a:xfrm>
          <a:prstGeom prst="rect">
            <a:avLst/>
          </a:prstGeom>
          <a:noFill/>
          <a:ln w="0">
            <a:noFill/>
          </a:ln>
        </p:spPr>
        <p:txBody>
          <a:bodyPr anchor="ctr">
            <a:noAutofit/>
          </a:bodyPr>
          <a:lstStyle/>
          <a:p>
            <a:pPr>
              <a:defRPr sz="1875" b="1">
                <a:solidFill>
                  <a:srgbClr val="FFFFFF"/>
                </a:solidFill>
                <a:latin typeface="Nimbus Sans"/>
                <a:ea typeface="Nimbus Sans"/>
                <a:cs typeface="Nimbus Sans"/>
              </a:defRPr>
            </a:pPr>
            <a:r>
              <a:rPr sz="1875" b="1">
                <a:solidFill>
                  <a:srgbClr val="FFFFFF"/>
                </a:solidFill>
                <a:latin typeface="Nimbus Sans"/>
                <a:ea typeface="Nimbus Sans"/>
                <a:cs typeface="Nimbus Sans"/>
              </a:rPr>
              <a:t>Built and natural environment</a:t>
            </a:r>
          </a:p>
        </p:txBody>
      </p:sp>
      <p:sp>
        <p:nvSpPr>
          <p:cNvPr id="15" name="Rectangle 14">
            <a:extLst>
              <a:ext uri="{FF2B5EF4-FFF2-40B4-BE49-F238E27FC236}">
                <a16:creationId xmlns:a16="http://schemas.microsoft.com/office/drawing/2014/main" id="{FD901117-4A9C-4CC8-84A0-709A4B3688D6}"/>
              </a:ext>
            </a:extLst>
          </p:cNvPr>
          <p:cNvSpPr>
            <a:spLocks noGrp="1"/>
          </p:cNvSpPr>
          <p:nvPr/>
        </p:nvSpPr>
        <p:spPr>
          <a:xfrm>
            <a:off x="1238250" y="5286375"/>
            <a:ext cx="9715500" cy="571500"/>
          </a:xfrm>
          <a:prstGeom prst="rect">
            <a:avLst/>
          </a:prstGeom>
          <a:noFill/>
          <a:ln w="0">
            <a:noFill/>
          </a:ln>
        </p:spPr>
        <p:txBody>
          <a:bodyPr anchor="t">
            <a:noAutofit/>
          </a:bodyPr>
          <a:lstStyle/>
          <a:p>
            <a:pPr>
              <a:defRPr sz="1875" b="1">
                <a:solidFill>
                  <a:srgbClr val="213A78"/>
                </a:solidFill>
                <a:latin typeface="Nimbus Sans"/>
                <a:ea typeface="Nimbus Sans"/>
                <a:cs typeface="Nimbus Sans"/>
              </a:defRPr>
            </a:pPr>
            <a:r>
              <a:rPr sz="1875" b="1">
                <a:solidFill>
                  <a:srgbClr val="213A78"/>
                </a:solidFill>
                <a:latin typeface="Nimbus Sans"/>
                <a:ea typeface="Nimbus Sans"/>
                <a:cs typeface="Nimbus Sans"/>
              </a:rPr>
              <a:t>Public Health Wales links these conditions to opportunity, control, stress, physical health and mental wellbeing.</a:t>
            </a:r>
          </a:p>
        </p:txBody>
      </p:sp>
      <p:sp>
        <p:nvSpPr>
          <p:cNvPr id="16" name="Straight Connector 15">
            <a:extLst>
              <a:ext uri="{FF2B5EF4-FFF2-40B4-BE49-F238E27FC236}">
                <a16:creationId xmlns:a16="http://schemas.microsoft.com/office/drawing/2014/main" id="{5903C54E-3A5E-4CAE-AFFC-CAB6E1625973}"/>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7" name="Rectangle 16">
            <a:extLst>
              <a:ext uri="{FF2B5EF4-FFF2-40B4-BE49-F238E27FC236}">
                <a16:creationId xmlns:a16="http://schemas.microsoft.com/office/drawing/2014/main" id="{A43A072E-6470-4145-B6F3-D915D7172600}"/>
              </a:ext>
            </a:extLst>
          </p:cNvPr>
          <p:cNvSpPr>
            <a:spLocks noGrp="1"/>
          </p:cNvSpPr>
          <p:nvPr/>
        </p:nvSpPr>
        <p:spPr>
          <a:xfrm>
            <a:off x="552450" y="6534150"/>
            <a:ext cx="9810750" cy="209550"/>
          </a:xfrm>
          <a:prstGeom prst="rect">
            <a:avLst/>
          </a:prstGeom>
          <a:noFill/>
          <a:ln w="0">
            <a:noFill/>
          </a:ln>
        </p:spPr>
        <p:txBody>
          <a:bodyPr anchor="t">
            <a:noAutofit/>
          </a:bodyPr>
          <a:lstStyle/>
          <a:p>
            <a:pPr>
              <a:defRPr sz="900" b="0">
                <a:solidFill>
                  <a:srgbClr val="52606D"/>
                </a:solidFill>
                <a:latin typeface="Nimbus Sans"/>
                <a:ea typeface="Nimbus Sans"/>
                <a:cs typeface="Nimbus Sans"/>
              </a:defRPr>
            </a:pPr>
            <a:r>
              <a:rPr sz="900" b="0">
                <a:solidFill>
                  <a:srgbClr val="52606D"/>
                </a:solidFill>
                <a:latin typeface="Nimbus Sans"/>
                <a:ea typeface="Nimbus Sans"/>
                <a:cs typeface="Nimbus Sans"/>
              </a:rPr>
              <a:t>Source: Public Health Wales, Wider determinants of health</a:t>
            </a:r>
          </a:p>
        </p:txBody>
      </p:sp>
      <p:sp>
        <p:nvSpPr>
          <p:cNvPr id="18" name="Rectangle 17">
            <a:extLst>
              <a:ext uri="{FF2B5EF4-FFF2-40B4-BE49-F238E27FC236}">
                <a16:creationId xmlns:a16="http://schemas.microsoft.com/office/drawing/2014/main" id="{D344BB26-367A-4BBF-9C3C-9AC3D212D3FC}"/>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13</a:t>
            </a:r>
          </a:p>
        </p:txBody>
      </p:sp>
    </p:spTree>
    <p:extLst>
      <p:ext uri="{BB962C8B-B14F-4D97-AF65-F5344CB8AC3E}">
        <p14:creationId xmlns:p14="http://schemas.microsoft.com/office/powerpoint/2010/main" val="914602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C273684-8F05-4E9D-8AB9-2708BFC98C21}"/>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488D1CCA-2F50-4660-BBB9-896B68B4AC0C}"/>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Income and material resources</a:t>
            </a:r>
          </a:p>
        </p:txBody>
      </p:sp>
      <p:sp>
        <p:nvSpPr>
          <p:cNvPr id="3" name="Rectangle: Rounded Corners 2">
            <a:extLst>
              <a:ext uri="{FF2B5EF4-FFF2-40B4-BE49-F238E27FC236}">
                <a16:creationId xmlns:a16="http://schemas.microsoft.com/office/drawing/2014/main" id="{0B6D5EDD-966C-4D05-B16F-2E2CA97B92A0}"/>
              </a:ext>
            </a:extLst>
          </p:cNvPr>
          <p:cNvSpPr>
            <a:spLocks noGrp="1"/>
          </p:cNvSpPr>
          <p:nvPr/>
        </p:nvSpPr>
        <p:spPr>
          <a:xfrm>
            <a:off x="666750" y="1333500"/>
            <a:ext cx="4762500" cy="4000500"/>
          </a:xfrm>
          <a:prstGeom prst="roundRect">
            <a:avLst>
              <a:gd name="adj" fmla="val 4286"/>
            </a:avLst>
          </a:prstGeom>
          <a:solidFill>
            <a:srgbClr val="FFF1E6"/>
          </a:solidFill>
          <a:ln w="9525">
            <a:solidFill>
              <a:srgbClr val="F58220"/>
            </a:solidFill>
            <a:prstDash val="solid"/>
          </a:ln>
        </p:spPr>
        <p:txBody>
          <a:bodyPr/>
          <a:lstStyle/>
          <a:p>
            <a:endParaRPr lang="en-GB"/>
          </a:p>
        </p:txBody>
      </p:sp>
      <p:sp>
        <p:nvSpPr>
          <p:cNvPr id="4" name="Rectangle 3">
            <a:extLst>
              <a:ext uri="{FF2B5EF4-FFF2-40B4-BE49-F238E27FC236}">
                <a16:creationId xmlns:a16="http://schemas.microsoft.com/office/drawing/2014/main" id="{D16822FA-971E-4AC8-B022-0F2ADF6C40D6}"/>
              </a:ext>
            </a:extLst>
          </p:cNvPr>
          <p:cNvSpPr>
            <a:spLocks noGrp="1"/>
          </p:cNvSpPr>
          <p:nvPr/>
        </p:nvSpPr>
        <p:spPr>
          <a:xfrm>
            <a:off x="1000125" y="1666875"/>
            <a:ext cx="4095750" cy="428625"/>
          </a:xfrm>
          <a:prstGeom prst="rect">
            <a:avLst/>
          </a:prstGeom>
          <a:noFill/>
          <a:ln w="0">
            <a:noFill/>
          </a:ln>
        </p:spPr>
        <p:txBody>
          <a:bodyPr anchor="t">
            <a:noAutofit/>
          </a:bodyPr>
          <a:lstStyle/>
          <a:p>
            <a:pPr>
              <a:defRPr sz="2175" b="1">
                <a:solidFill>
                  <a:srgbClr val="F58220"/>
                </a:solidFill>
                <a:latin typeface="Nimbus Sans"/>
                <a:ea typeface="Nimbus Sans"/>
                <a:cs typeface="Nimbus Sans"/>
              </a:defRPr>
            </a:pPr>
            <a:r>
              <a:rPr sz="2175" b="1">
                <a:solidFill>
                  <a:srgbClr val="F58220"/>
                </a:solidFill>
                <a:latin typeface="Nimbus Sans"/>
                <a:ea typeface="Nimbus Sans"/>
                <a:cs typeface="Nimbus Sans"/>
              </a:rPr>
              <a:t>Material pathway</a:t>
            </a:r>
          </a:p>
        </p:txBody>
      </p:sp>
      <p:sp>
        <p:nvSpPr>
          <p:cNvPr id="5" name="Rectangle 4">
            <a:extLst>
              <a:ext uri="{FF2B5EF4-FFF2-40B4-BE49-F238E27FC236}">
                <a16:creationId xmlns:a16="http://schemas.microsoft.com/office/drawing/2014/main" id="{9438FA52-56C2-4B18-8996-DF157B7C4892}"/>
              </a:ext>
            </a:extLst>
          </p:cNvPr>
          <p:cNvSpPr>
            <a:spLocks noGrp="1"/>
          </p:cNvSpPr>
          <p:nvPr/>
        </p:nvSpPr>
        <p:spPr>
          <a:xfrm>
            <a:off x="1143000" y="2333625"/>
            <a:ext cx="3619500" cy="2476500"/>
          </a:xfrm>
          <a:prstGeom prst="rect">
            <a:avLst/>
          </a:prstGeom>
          <a:noFill/>
          <a:ln w="0">
            <a:noFill/>
          </a:ln>
        </p:spPr>
        <p:txBody>
          <a:bodyPr>
            <a:noAutofit/>
          </a:bodyPr>
          <a:lstStyle/>
          <a:p>
            <a:pPr marL="228600" indent="-114300">
              <a:spcAft>
                <a:spcPts val="12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Food quality and food security</a:t>
            </a:r>
          </a:p>
          <a:p>
            <a:pPr marL="228600" indent="-114300">
              <a:spcAft>
                <a:spcPts val="12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Warm, stable housing</a:t>
            </a:r>
          </a:p>
          <a:p>
            <a:pPr marL="228600" indent="-114300">
              <a:spcAft>
                <a:spcPts val="12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Transport and digital access</a:t>
            </a:r>
          </a:p>
          <a:p>
            <a:pPr marL="228600" indent="-114300">
              <a:spcAft>
                <a:spcPts val="12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Ability to participate socially</a:t>
            </a:r>
          </a:p>
          <a:p>
            <a:pPr marL="228600" indent="-114300">
              <a:spcAft>
                <a:spcPts val="12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Capacity to absorb unexpected costs</a:t>
            </a:r>
          </a:p>
        </p:txBody>
      </p:sp>
      <p:sp>
        <p:nvSpPr>
          <p:cNvPr id="6" name="Rectangle: Rounded Corners 5">
            <a:extLst>
              <a:ext uri="{FF2B5EF4-FFF2-40B4-BE49-F238E27FC236}">
                <a16:creationId xmlns:a16="http://schemas.microsoft.com/office/drawing/2014/main" id="{09E29593-C87B-4334-885D-C7EE70C853D9}"/>
              </a:ext>
            </a:extLst>
          </p:cNvPr>
          <p:cNvSpPr>
            <a:spLocks noGrp="1"/>
          </p:cNvSpPr>
          <p:nvPr/>
        </p:nvSpPr>
        <p:spPr>
          <a:xfrm>
            <a:off x="6096000" y="1333500"/>
            <a:ext cx="5429250" cy="4000500"/>
          </a:xfrm>
          <a:prstGeom prst="roundRect">
            <a:avLst>
              <a:gd name="adj" fmla="val 4286"/>
            </a:avLst>
          </a:prstGeom>
          <a:solidFill>
            <a:srgbClr val="EAF0FA"/>
          </a:solidFill>
          <a:ln w="9525">
            <a:solidFill>
              <a:srgbClr val="213A78"/>
            </a:solidFill>
            <a:prstDash val="solid"/>
          </a:ln>
        </p:spPr>
        <p:txBody>
          <a:bodyPr/>
          <a:lstStyle/>
          <a:p>
            <a:endParaRPr lang="en-GB"/>
          </a:p>
        </p:txBody>
      </p:sp>
      <p:sp>
        <p:nvSpPr>
          <p:cNvPr id="7" name="Rectangle 6">
            <a:extLst>
              <a:ext uri="{FF2B5EF4-FFF2-40B4-BE49-F238E27FC236}">
                <a16:creationId xmlns:a16="http://schemas.microsoft.com/office/drawing/2014/main" id="{E4267D08-F3A3-4A1B-8406-B8F5CA299EFD}"/>
              </a:ext>
            </a:extLst>
          </p:cNvPr>
          <p:cNvSpPr>
            <a:spLocks noGrp="1"/>
          </p:cNvSpPr>
          <p:nvPr/>
        </p:nvSpPr>
        <p:spPr>
          <a:xfrm>
            <a:off x="6429375" y="1666875"/>
            <a:ext cx="4762500" cy="428625"/>
          </a:xfrm>
          <a:prstGeom prst="rect">
            <a:avLst/>
          </a:prstGeom>
          <a:noFill/>
          <a:ln w="0">
            <a:noFill/>
          </a:ln>
        </p:spPr>
        <p:txBody>
          <a:bodyPr anchor="t">
            <a:noAutofit/>
          </a:bodyPr>
          <a:lstStyle/>
          <a:p>
            <a:pPr>
              <a:defRPr sz="2175" b="1">
                <a:solidFill>
                  <a:srgbClr val="213A78"/>
                </a:solidFill>
                <a:latin typeface="Nimbus Sans"/>
                <a:ea typeface="Nimbus Sans"/>
                <a:cs typeface="Nimbus Sans"/>
              </a:defRPr>
            </a:pPr>
            <a:r>
              <a:rPr sz="2175" b="1">
                <a:solidFill>
                  <a:srgbClr val="213A78"/>
                </a:solidFill>
                <a:latin typeface="Nimbus Sans"/>
                <a:ea typeface="Nimbus Sans"/>
                <a:cs typeface="Nimbus Sans"/>
              </a:rPr>
              <a:t>Psychosocial pathway</a:t>
            </a:r>
          </a:p>
        </p:txBody>
      </p:sp>
      <p:sp>
        <p:nvSpPr>
          <p:cNvPr id="8" name="Rectangle 7">
            <a:extLst>
              <a:ext uri="{FF2B5EF4-FFF2-40B4-BE49-F238E27FC236}">
                <a16:creationId xmlns:a16="http://schemas.microsoft.com/office/drawing/2014/main" id="{BCD4246C-F5EF-4217-A797-C29F1ED25024}"/>
              </a:ext>
            </a:extLst>
          </p:cNvPr>
          <p:cNvSpPr>
            <a:spLocks noGrp="1"/>
          </p:cNvSpPr>
          <p:nvPr/>
        </p:nvSpPr>
        <p:spPr>
          <a:xfrm>
            <a:off x="6667500" y="2333625"/>
            <a:ext cx="4191000" cy="2476500"/>
          </a:xfrm>
          <a:prstGeom prst="rect">
            <a:avLst/>
          </a:prstGeom>
          <a:noFill/>
          <a:ln w="0">
            <a:noFill/>
          </a:ln>
        </p:spPr>
        <p:txBody>
          <a:bodyPr>
            <a:noAutofit/>
          </a:bodyPr>
          <a:lstStyle/>
          <a:p>
            <a:pPr marL="228600" indent="-114300">
              <a:spcAft>
                <a:spcPts val="12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Chronic uncertainty and stress</a:t>
            </a:r>
          </a:p>
          <a:p>
            <a:pPr marL="228600" indent="-114300">
              <a:spcAft>
                <a:spcPts val="12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Reduced control over daily life</a:t>
            </a:r>
          </a:p>
          <a:p>
            <a:pPr marL="228600" indent="-114300">
              <a:spcAft>
                <a:spcPts val="12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Stigma and social comparison</a:t>
            </a:r>
          </a:p>
          <a:p>
            <a:pPr marL="228600" indent="-114300">
              <a:spcAft>
                <a:spcPts val="12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Cognitive load affecting decision making</a:t>
            </a:r>
          </a:p>
          <a:p>
            <a:pPr marL="228600" indent="-114300">
              <a:spcAft>
                <a:spcPts val="12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Cumulative effects across the life course</a:t>
            </a:r>
          </a:p>
        </p:txBody>
      </p:sp>
      <p:sp>
        <p:nvSpPr>
          <p:cNvPr id="9" name="Straight Connector 8">
            <a:extLst>
              <a:ext uri="{FF2B5EF4-FFF2-40B4-BE49-F238E27FC236}">
                <a16:creationId xmlns:a16="http://schemas.microsoft.com/office/drawing/2014/main" id="{2B6D95D2-05EA-4ADD-9CE9-74FDDE23552D}"/>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0" name="Rectangle 9">
            <a:extLst>
              <a:ext uri="{FF2B5EF4-FFF2-40B4-BE49-F238E27FC236}">
                <a16:creationId xmlns:a16="http://schemas.microsoft.com/office/drawing/2014/main" id="{961A7EE2-5FD4-4905-9C80-9EDCFA6F8F11}"/>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14</a:t>
            </a:r>
          </a:p>
        </p:txBody>
      </p:sp>
    </p:spTree>
    <p:extLst>
      <p:ext uri="{BB962C8B-B14F-4D97-AF65-F5344CB8AC3E}">
        <p14:creationId xmlns:p14="http://schemas.microsoft.com/office/powerpoint/2010/main" val="438327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BB57729-B53A-4619-AD4B-F00D857C6C94}"/>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000BF715-6DF0-4F6E-9A52-EE1993948FCB}"/>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Education, health literacy and digital inclusion</a:t>
            </a:r>
          </a:p>
        </p:txBody>
      </p:sp>
      <p:sp>
        <p:nvSpPr>
          <p:cNvPr id="3" name="Rectangle: Rounded Corners 2">
            <a:extLst>
              <a:ext uri="{FF2B5EF4-FFF2-40B4-BE49-F238E27FC236}">
                <a16:creationId xmlns:a16="http://schemas.microsoft.com/office/drawing/2014/main" id="{F0FC4BDA-3CA4-451D-95DC-7F6D09ED3A05}"/>
              </a:ext>
            </a:extLst>
          </p:cNvPr>
          <p:cNvSpPr>
            <a:spLocks noGrp="1"/>
          </p:cNvSpPr>
          <p:nvPr/>
        </p:nvSpPr>
        <p:spPr>
          <a:xfrm>
            <a:off x="523875" y="1809750"/>
            <a:ext cx="2381250" cy="2190750"/>
          </a:xfrm>
          <a:prstGeom prst="roundRect">
            <a:avLst>
              <a:gd name="adj" fmla="val 7826"/>
            </a:avLst>
          </a:prstGeom>
          <a:solidFill>
            <a:srgbClr val="FFFFFF"/>
          </a:solidFill>
          <a:ln w="28575">
            <a:solidFill>
              <a:srgbClr val="213A78"/>
            </a:solidFill>
            <a:prstDash val="solid"/>
          </a:ln>
        </p:spPr>
        <p:txBody>
          <a:bodyPr/>
          <a:lstStyle/>
          <a:p>
            <a:endParaRPr lang="en-GB"/>
          </a:p>
        </p:txBody>
      </p:sp>
      <p:sp>
        <p:nvSpPr>
          <p:cNvPr id="4" name="Rectangle 3">
            <a:extLst>
              <a:ext uri="{FF2B5EF4-FFF2-40B4-BE49-F238E27FC236}">
                <a16:creationId xmlns:a16="http://schemas.microsoft.com/office/drawing/2014/main" id="{09FA3472-0242-4243-860A-FFE4A9860A2A}"/>
              </a:ext>
            </a:extLst>
          </p:cNvPr>
          <p:cNvSpPr>
            <a:spLocks noGrp="1"/>
          </p:cNvSpPr>
          <p:nvPr/>
        </p:nvSpPr>
        <p:spPr>
          <a:xfrm>
            <a:off x="733425" y="2047875"/>
            <a:ext cx="1962150" cy="400050"/>
          </a:xfrm>
          <a:prstGeom prst="rect">
            <a:avLst/>
          </a:prstGeom>
          <a:noFill/>
          <a:ln w="0">
            <a:noFill/>
          </a:ln>
        </p:spPr>
        <p:txBody>
          <a:bodyPr anchor="t">
            <a:noAutofit/>
          </a:bodyPr>
          <a:lstStyle/>
          <a:p>
            <a:pPr>
              <a:defRPr sz="2025" b="1">
                <a:solidFill>
                  <a:srgbClr val="213A78"/>
                </a:solidFill>
                <a:latin typeface="Nimbus Sans"/>
                <a:ea typeface="Nimbus Sans"/>
                <a:cs typeface="Nimbus Sans"/>
              </a:defRPr>
            </a:pPr>
            <a:r>
              <a:rPr sz="2025" b="1">
                <a:solidFill>
                  <a:srgbClr val="213A78"/>
                </a:solidFill>
                <a:latin typeface="Nimbus Sans"/>
                <a:ea typeface="Nimbus Sans"/>
                <a:cs typeface="Nimbus Sans"/>
              </a:rPr>
              <a:t>Education</a:t>
            </a:r>
          </a:p>
        </p:txBody>
      </p:sp>
      <p:sp>
        <p:nvSpPr>
          <p:cNvPr id="5" name="Rectangle 4">
            <a:extLst>
              <a:ext uri="{FF2B5EF4-FFF2-40B4-BE49-F238E27FC236}">
                <a16:creationId xmlns:a16="http://schemas.microsoft.com/office/drawing/2014/main" id="{5831994A-4293-4D73-9D23-1FF93F00870E}"/>
              </a:ext>
            </a:extLst>
          </p:cNvPr>
          <p:cNvSpPr>
            <a:spLocks noGrp="1"/>
          </p:cNvSpPr>
          <p:nvPr/>
        </p:nvSpPr>
        <p:spPr>
          <a:xfrm>
            <a:off x="762000" y="2714625"/>
            <a:ext cx="1905000" cy="904875"/>
          </a:xfrm>
          <a:prstGeom prst="rect">
            <a:avLst/>
          </a:prstGeom>
          <a:noFill/>
          <a:ln w="0">
            <a:noFill/>
          </a:ln>
        </p:spPr>
        <p:txBody>
          <a:bodyPr anchor="ctr">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Qualifications, knowledge and confidence</a:t>
            </a:r>
          </a:p>
        </p:txBody>
      </p:sp>
      <p:sp>
        <p:nvSpPr>
          <p:cNvPr id="6" name="Rectangle: Rounded Corners 5">
            <a:extLst>
              <a:ext uri="{FF2B5EF4-FFF2-40B4-BE49-F238E27FC236}">
                <a16:creationId xmlns:a16="http://schemas.microsoft.com/office/drawing/2014/main" id="{8673BE38-FE42-4533-AE6F-2CA8AFD9DD81}"/>
              </a:ext>
            </a:extLst>
          </p:cNvPr>
          <p:cNvSpPr>
            <a:spLocks noGrp="1"/>
          </p:cNvSpPr>
          <p:nvPr/>
        </p:nvSpPr>
        <p:spPr>
          <a:xfrm>
            <a:off x="3429000" y="1809750"/>
            <a:ext cx="2381250" cy="2190750"/>
          </a:xfrm>
          <a:prstGeom prst="roundRect">
            <a:avLst>
              <a:gd name="adj" fmla="val 7826"/>
            </a:avLst>
          </a:prstGeom>
          <a:solidFill>
            <a:srgbClr val="FFFFFF"/>
          </a:solidFill>
          <a:ln w="28575">
            <a:solidFill>
              <a:srgbClr val="F58220"/>
            </a:solidFill>
            <a:prstDash val="solid"/>
          </a:ln>
        </p:spPr>
        <p:txBody>
          <a:bodyPr/>
          <a:lstStyle/>
          <a:p>
            <a:endParaRPr lang="en-GB"/>
          </a:p>
        </p:txBody>
      </p:sp>
      <p:sp>
        <p:nvSpPr>
          <p:cNvPr id="7" name="Rectangle 6">
            <a:extLst>
              <a:ext uri="{FF2B5EF4-FFF2-40B4-BE49-F238E27FC236}">
                <a16:creationId xmlns:a16="http://schemas.microsoft.com/office/drawing/2014/main" id="{1ACE63E5-3170-47EE-93D4-1CBFE1F2BC4B}"/>
              </a:ext>
            </a:extLst>
          </p:cNvPr>
          <p:cNvSpPr>
            <a:spLocks noGrp="1"/>
          </p:cNvSpPr>
          <p:nvPr/>
        </p:nvSpPr>
        <p:spPr>
          <a:xfrm>
            <a:off x="3638550" y="2047875"/>
            <a:ext cx="1962150" cy="400050"/>
          </a:xfrm>
          <a:prstGeom prst="rect">
            <a:avLst/>
          </a:prstGeom>
          <a:noFill/>
          <a:ln w="0">
            <a:noFill/>
          </a:ln>
        </p:spPr>
        <p:txBody>
          <a:bodyPr anchor="t">
            <a:noAutofit/>
          </a:bodyPr>
          <a:lstStyle/>
          <a:p>
            <a:pPr>
              <a:defRPr sz="2025" b="1">
                <a:solidFill>
                  <a:srgbClr val="F58220"/>
                </a:solidFill>
                <a:latin typeface="Nimbus Sans"/>
                <a:ea typeface="Nimbus Sans"/>
                <a:cs typeface="Nimbus Sans"/>
              </a:defRPr>
            </a:pPr>
            <a:r>
              <a:rPr sz="2025" b="1">
                <a:solidFill>
                  <a:srgbClr val="F58220"/>
                </a:solidFill>
                <a:latin typeface="Nimbus Sans"/>
                <a:ea typeface="Nimbus Sans"/>
                <a:cs typeface="Nimbus Sans"/>
              </a:rPr>
              <a:t>Opportunities</a:t>
            </a:r>
          </a:p>
        </p:txBody>
      </p:sp>
      <p:sp>
        <p:nvSpPr>
          <p:cNvPr id="8" name="Rectangle 7">
            <a:extLst>
              <a:ext uri="{FF2B5EF4-FFF2-40B4-BE49-F238E27FC236}">
                <a16:creationId xmlns:a16="http://schemas.microsoft.com/office/drawing/2014/main" id="{1643FFEE-2B67-4F67-91CB-A439085B849D}"/>
              </a:ext>
            </a:extLst>
          </p:cNvPr>
          <p:cNvSpPr>
            <a:spLocks noGrp="1"/>
          </p:cNvSpPr>
          <p:nvPr/>
        </p:nvSpPr>
        <p:spPr>
          <a:xfrm>
            <a:off x="3667125" y="2714625"/>
            <a:ext cx="1905000" cy="904875"/>
          </a:xfrm>
          <a:prstGeom prst="rect">
            <a:avLst/>
          </a:prstGeom>
          <a:noFill/>
          <a:ln w="0">
            <a:noFill/>
          </a:ln>
        </p:spPr>
        <p:txBody>
          <a:bodyPr anchor="ctr">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Employment, income and working conditions</a:t>
            </a:r>
          </a:p>
        </p:txBody>
      </p:sp>
      <p:sp>
        <p:nvSpPr>
          <p:cNvPr id="9" name="Rectangle: Rounded Corners 8">
            <a:extLst>
              <a:ext uri="{FF2B5EF4-FFF2-40B4-BE49-F238E27FC236}">
                <a16:creationId xmlns:a16="http://schemas.microsoft.com/office/drawing/2014/main" id="{FA50CF90-DD98-428E-B24D-C65BCCD05339}"/>
              </a:ext>
            </a:extLst>
          </p:cNvPr>
          <p:cNvSpPr>
            <a:spLocks noGrp="1"/>
          </p:cNvSpPr>
          <p:nvPr/>
        </p:nvSpPr>
        <p:spPr>
          <a:xfrm>
            <a:off x="6334125" y="1809750"/>
            <a:ext cx="2381250" cy="2190750"/>
          </a:xfrm>
          <a:prstGeom prst="roundRect">
            <a:avLst>
              <a:gd name="adj" fmla="val 7826"/>
            </a:avLst>
          </a:prstGeom>
          <a:solidFill>
            <a:srgbClr val="FFFFFF"/>
          </a:solidFill>
          <a:ln w="28575">
            <a:solidFill>
              <a:srgbClr val="008F9C"/>
            </a:solidFill>
            <a:prstDash val="solid"/>
          </a:ln>
        </p:spPr>
        <p:txBody>
          <a:bodyPr/>
          <a:lstStyle/>
          <a:p>
            <a:endParaRPr lang="en-GB"/>
          </a:p>
        </p:txBody>
      </p:sp>
      <p:sp>
        <p:nvSpPr>
          <p:cNvPr id="10" name="Rectangle 9">
            <a:extLst>
              <a:ext uri="{FF2B5EF4-FFF2-40B4-BE49-F238E27FC236}">
                <a16:creationId xmlns:a16="http://schemas.microsoft.com/office/drawing/2014/main" id="{CA636A9D-0932-4025-AEA9-AF0E0F236A14}"/>
              </a:ext>
            </a:extLst>
          </p:cNvPr>
          <p:cNvSpPr>
            <a:spLocks noGrp="1"/>
          </p:cNvSpPr>
          <p:nvPr/>
        </p:nvSpPr>
        <p:spPr>
          <a:xfrm>
            <a:off x="6543675" y="2047875"/>
            <a:ext cx="1962150" cy="400050"/>
          </a:xfrm>
          <a:prstGeom prst="rect">
            <a:avLst/>
          </a:prstGeom>
          <a:noFill/>
          <a:ln w="0">
            <a:noFill/>
          </a:ln>
        </p:spPr>
        <p:txBody>
          <a:bodyPr anchor="t">
            <a:noAutofit/>
          </a:bodyPr>
          <a:lstStyle/>
          <a:p>
            <a:pPr>
              <a:defRPr sz="2025" b="1">
                <a:solidFill>
                  <a:srgbClr val="008F9C"/>
                </a:solidFill>
                <a:latin typeface="Nimbus Sans"/>
                <a:ea typeface="Nimbus Sans"/>
                <a:cs typeface="Nimbus Sans"/>
              </a:defRPr>
            </a:pPr>
            <a:r>
              <a:rPr sz="2025" b="1">
                <a:solidFill>
                  <a:srgbClr val="008F9C"/>
                </a:solidFill>
                <a:latin typeface="Nimbus Sans"/>
                <a:ea typeface="Nimbus Sans"/>
                <a:cs typeface="Nimbus Sans"/>
              </a:rPr>
              <a:t>Health literacy</a:t>
            </a:r>
          </a:p>
        </p:txBody>
      </p:sp>
      <p:sp>
        <p:nvSpPr>
          <p:cNvPr id="11" name="Rectangle 10">
            <a:extLst>
              <a:ext uri="{FF2B5EF4-FFF2-40B4-BE49-F238E27FC236}">
                <a16:creationId xmlns:a16="http://schemas.microsoft.com/office/drawing/2014/main" id="{7FDE0A6F-7DED-49A9-99A3-1C991C4E09DB}"/>
              </a:ext>
            </a:extLst>
          </p:cNvPr>
          <p:cNvSpPr>
            <a:spLocks noGrp="1"/>
          </p:cNvSpPr>
          <p:nvPr/>
        </p:nvSpPr>
        <p:spPr>
          <a:xfrm>
            <a:off x="6572250" y="2714625"/>
            <a:ext cx="1905000" cy="904875"/>
          </a:xfrm>
          <a:prstGeom prst="rect">
            <a:avLst/>
          </a:prstGeom>
          <a:noFill/>
          <a:ln w="0">
            <a:noFill/>
          </a:ln>
        </p:spPr>
        <p:txBody>
          <a:bodyPr anchor="ctr">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Find, understand and use health information</a:t>
            </a:r>
          </a:p>
        </p:txBody>
      </p:sp>
      <p:sp>
        <p:nvSpPr>
          <p:cNvPr id="12" name="Rectangle: Rounded Corners 11">
            <a:extLst>
              <a:ext uri="{FF2B5EF4-FFF2-40B4-BE49-F238E27FC236}">
                <a16:creationId xmlns:a16="http://schemas.microsoft.com/office/drawing/2014/main" id="{5D8A7B10-DC84-4BB6-9513-F9B0D8FA4AF4}"/>
              </a:ext>
            </a:extLst>
          </p:cNvPr>
          <p:cNvSpPr>
            <a:spLocks noGrp="1"/>
          </p:cNvSpPr>
          <p:nvPr/>
        </p:nvSpPr>
        <p:spPr>
          <a:xfrm>
            <a:off x="9239250" y="1809750"/>
            <a:ext cx="2381250" cy="2190750"/>
          </a:xfrm>
          <a:prstGeom prst="roundRect">
            <a:avLst>
              <a:gd name="adj" fmla="val 7826"/>
            </a:avLst>
          </a:prstGeom>
          <a:solidFill>
            <a:srgbClr val="FFFFFF"/>
          </a:solidFill>
          <a:ln w="28575">
            <a:solidFill>
              <a:srgbClr val="704C9F"/>
            </a:solidFill>
            <a:prstDash val="solid"/>
          </a:ln>
        </p:spPr>
        <p:txBody>
          <a:bodyPr/>
          <a:lstStyle/>
          <a:p>
            <a:endParaRPr lang="en-GB"/>
          </a:p>
        </p:txBody>
      </p:sp>
      <p:sp>
        <p:nvSpPr>
          <p:cNvPr id="13" name="Rectangle 12">
            <a:extLst>
              <a:ext uri="{FF2B5EF4-FFF2-40B4-BE49-F238E27FC236}">
                <a16:creationId xmlns:a16="http://schemas.microsoft.com/office/drawing/2014/main" id="{A9BD39A5-3A40-463D-BD7E-92BD38E5B157}"/>
              </a:ext>
            </a:extLst>
          </p:cNvPr>
          <p:cNvSpPr>
            <a:spLocks noGrp="1"/>
          </p:cNvSpPr>
          <p:nvPr/>
        </p:nvSpPr>
        <p:spPr>
          <a:xfrm>
            <a:off x="9448800" y="2047875"/>
            <a:ext cx="1962150" cy="400050"/>
          </a:xfrm>
          <a:prstGeom prst="rect">
            <a:avLst/>
          </a:prstGeom>
          <a:noFill/>
          <a:ln w="0">
            <a:noFill/>
          </a:ln>
        </p:spPr>
        <p:txBody>
          <a:bodyPr anchor="t">
            <a:noAutofit/>
          </a:bodyPr>
          <a:lstStyle/>
          <a:p>
            <a:pPr>
              <a:defRPr sz="2025" b="1">
                <a:solidFill>
                  <a:srgbClr val="704C9F"/>
                </a:solidFill>
                <a:latin typeface="Nimbus Sans"/>
                <a:ea typeface="Nimbus Sans"/>
                <a:cs typeface="Nimbus Sans"/>
              </a:defRPr>
            </a:pPr>
            <a:r>
              <a:rPr sz="2025" b="1">
                <a:solidFill>
                  <a:srgbClr val="704C9F"/>
                </a:solidFill>
                <a:latin typeface="Nimbus Sans"/>
                <a:ea typeface="Nimbus Sans"/>
                <a:cs typeface="Nimbus Sans"/>
              </a:rPr>
              <a:t>Access</a:t>
            </a:r>
          </a:p>
        </p:txBody>
      </p:sp>
      <p:sp>
        <p:nvSpPr>
          <p:cNvPr id="14" name="Rectangle 13">
            <a:extLst>
              <a:ext uri="{FF2B5EF4-FFF2-40B4-BE49-F238E27FC236}">
                <a16:creationId xmlns:a16="http://schemas.microsoft.com/office/drawing/2014/main" id="{59B05934-6060-4705-8C44-A4D14A876897}"/>
              </a:ext>
            </a:extLst>
          </p:cNvPr>
          <p:cNvSpPr>
            <a:spLocks noGrp="1"/>
          </p:cNvSpPr>
          <p:nvPr/>
        </p:nvSpPr>
        <p:spPr>
          <a:xfrm>
            <a:off x="9477375" y="2714625"/>
            <a:ext cx="1905000" cy="904875"/>
          </a:xfrm>
          <a:prstGeom prst="rect">
            <a:avLst/>
          </a:prstGeom>
          <a:noFill/>
          <a:ln w="0">
            <a:noFill/>
          </a:ln>
        </p:spPr>
        <p:txBody>
          <a:bodyPr anchor="ctr">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Navigate digital and face-to-face services</a:t>
            </a:r>
          </a:p>
        </p:txBody>
      </p:sp>
      <p:cxnSp>
        <p:nvCxnSpPr>
          <p:cNvPr id="36" name="Straight Arrow Connector 35"/>
          <p:cNvCxnSpPr>
            <a:stCxn id="3" idx="3"/>
            <a:endCxn id="6" idx="1"/>
          </p:cNvCxnSpPr>
          <p:nvPr/>
        </p:nvCxnSpPr>
        <p:spPr>
          <a:xfrm>
            <a:off x="2905125" y="2905125"/>
            <a:ext cx="523875" cy="0"/>
          </a:xfrm>
          <a:prstGeom prst="straightConnector1">
            <a:avLst/>
          </a:prstGeom>
          <a:ln w="19050">
            <a:solidFill>
              <a:srgbClr val="52606D"/>
            </a:solidFill>
            <a:prstDash val="solid"/>
            <a:tailEnd type="triangle" w="sm" len="sm"/>
          </a:ln>
        </p:spPr>
      </p:cxnSp>
      <p:cxnSp>
        <p:nvCxnSpPr>
          <p:cNvPr id="37" name="Straight Arrow Connector 36"/>
          <p:cNvCxnSpPr>
            <a:stCxn id="6" idx="3"/>
            <a:endCxn id="9" idx="1"/>
          </p:cNvCxnSpPr>
          <p:nvPr/>
        </p:nvCxnSpPr>
        <p:spPr>
          <a:xfrm>
            <a:off x="5810250" y="2905125"/>
            <a:ext cx="523875" cy="0"/>
          </a:xfrm>
          <a:prstGeom prst="straightConnector1">
            <a:avLst/>
          </a:prstGeom>
          <a:ln w="19050">
            <a:solidFill>
              <a:srgbClr val="52606D"/>
            </a:solidFill>
            <a:prstDash val="solid"/>
            <a:tailEnd type="triangle" w="sm" len="sm"/>
          </a:ln>
        </p:spPr>
      </p:cxnSp>
      <p:cxnSp>
        <p:nvCxnSpPr>
          <p:cNvPr id="38" name="Straight Arrow Connector 37"/>
          <p:cNvCxnSpPr>
            <a:stCxn id="9" idx="3"/>
            <a:endCxn id="12" idx="1"/>
          </p:cNvCxnSpPr>
          <p:nvPr/>
        </p:nvCxnSpPr>
        <p:spPr>
          <a:xfrm>
            <a:off x="8715375" y="2905125"/>
            <a:ext cx="523875" cy="0"/>
          </a:xfrm>
          <a:prstGeom prst="straightConnector1">
            <a:avLst/>
          </a:prstGeom>
          <a:ln w="19050">
            <a:solidFill>
              <a:srgbClr val="52606D"/>
            </a:solidFill>
            <a:prstDash val="solid"/>
            <a:tailEnd type="triangle" w="sm" len="sm"/>
          </a:ln>
        </p:spPr>
      </p:cxnSp>
      <p:sp>
        <p:nvSpPr>
          <p:cNvPr id="18" name="Rectangle: Rounded Corners 17">
            <a:extLst>
              <a:ext uri="{FF2B5EF4-FFF2-40B4-BE49-F238E27FC236}">
                <a16:creationId xmlns:a16="http://schemas.microsoft.com/office/drawing/2014/main" id="{E2943490-94F5-4AF8-AFF1-38E38BE803DD}"/>
              </a:ext>
            </a:extLst>
          </p:cNvPr>
          <p:cNvSpPr>
            <a:spLocks noGrp="1"/>
          </p:cNvSpPr>
          <p:nvPr/>
        </p:nvSpPr>
        <p:spPr>
          <a:xfrm>
            <a:off x="1666875" y="4667250"/>
            <a:ext cx="8858250" cy="857250"/>
          </a:xfrm>
          <a:prstGeom prst="roundRect">
            <a:avLst>
              <a:gd name="adj" fmla="val 20000"/>
            </a:avLst>
          </a:prstGeom>
          <a:solidFill>
            <a:srgbClr val="E7F6F6"/>
          </a:solidFill>
          <a:ln w="9525">
            <a:solidFill>
              <a:srgbClr val="008F9C"/>
            </a:solidFill>
            <a:prstDash val="solid"/>
          </a:ln>
        </p:spPr>
        <p:txBody>
          <a:bodyPr/>
          <a:lstStyle/>
          <a:p>
            <a:endParaRPr lang="en-GB"/>
          </a:p>
        </p:txBody>
      </p:sp>
      <p:sp>
        <p:nvSpPr>
          <p:cNvPr id="19" name="Rectangle 18">
            <a:extLst>
              <a:ext uri="{FF2B5EF4-FFF2-40B4-BE49-F238E27FC236}">
                <a16:creationId xmlns:a16="http://schemas.microsoft.com/office/drawing/2014/main" id="{712CAE01-F7FB-4D39-B6D6-8F6A094BB8D9}"/>
              </a:ext>
            </a:extLst>
          </p:cNvPr>
          <p:cNvSpPr>
            <a:spLocks noGrp="1"/>
          </p:cNvSpPr>
          <p:nvPr/>
        </p:nvSpPr>
        <p:spPr>
          <a:xfrm>
            <a:off x="1952625" y="4857750"/>
            <a:ext cx="8286750" cy="476250"/>
          </a:xfrm>
          <a:prstGeom prst="rect">
            <a:avLst/>
          </a:prstGeom>
          <a:noFill/>
          <a:ln w="0">
            <a:noFill/>
          </a:ln>
        </p:spPr>
        <p:txBody>
          <a:bodyPr anchor="ctr">
            <a:noAutofit/>
          </a:bodyPr>
          <a:lstStyle/>
          <a:p>
            <a:pPr>
              <a:defRPr sz="1875" b="1">
                <a:solidFill>
                  <a:srgbClr val="008F9C"/>
                </a:solidFill>
                <a:latin typeface="Nimbus Sans"/>
                <a:ea typeface="Nimbus Sans"/>
                <a:cs typeface="Nimbus Sans"/>
              </a:defRPr>
            </a:pPr>
            <a:r>
              <a:rPr sz="1875" b="1">
                <a:solidFill>
                  <a:srgbClr val="008F9C"/>
                </a:solidFill>
                <a:latin typeface="Nimbus Sans"/>
                <a:ea typeface="Nimbus Sans"/>
                <a:cs typeface="Nimbus Sans"/>
              </a:rPr>
              <a:t>Critical point: digital services can improve access for some people while creating a new barrier for others.</a:t>
            </a:r>
          </a:p>
        </p:txBody>
      </p:sp>
      <p:sp>
        <p:nvSpPr>
          <p:cNvPr id="20" name="Straight Connector 19">
            <a:extLst>
              <a:ext uri="{FF2B5EF4-FFF2-40B4-BE49-F238E27FC236}">
                <a16:creationId xmlns:a16="http://schemas.microsoft.com/office/drawing/2014/main" id="{52FBC9EB-B4FD-4D5B-81C1-724A2EDA8569}"/>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21" name="Rectangle 20">
            <a:extLst>
              <a:ext uri="{FF2B5EF4-FFF2-40B4-BE49-F238E27FC236}">
                <a16:creationId xmlns:a16="http://schemas.microsoft.com/office/drawing/2014/main" id="{1E726D5D-25EF-4EF0-8723-3A97DC98A3A4}"/>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15</a:t>
            </a:r>
          </a:p>
        </p:txBody>
      </p:sp>
    </p:spTree>
    <p:extLst>
      <p:ext uri="{BB962C8B-B14F-4D97-AF65-F5344CB8AC3E}">
        <p14:creationId xmlns:p14="http://schemas.microsoft.com/office/powerpoint/2010/main" val="1340818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DADD2E3-6253-4185-A36A-A032CF215400}"/>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87074CF5-38BC-4DD8-9021-FB047F2C7201}"/>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Employment, working conditions and control</a:t>
            </a:r>
          </a:p>
        </p:txBody>
      </p:sp>
      <p:sp>
        <p:nvSpPr>
          <p:cNvPr id="3" name="Rectangle 2">
            <a:extLst>
              <a:ext uri="{FF2B5EF4-FFF2-40B4-BE49-F238E27FC236}">
                <a16:creationId xmlns:a16="http://schemas.microsoft.com/office/drawing/2014/main" id="{D58C960E-06CB-4DBD-8764-5558590D927B}"/>
              </a:ext>
            </a:extLst>
          </p:cNvPr>
          <p:cNvSpPr>
            <a:spLocks noGrp="1"/>
          </p:cNvSpPr>
          <p:nvPr/>
        </p:nvSpPr>
        <p:spPr>
          <a:xfrm>
            <a:off x="809625" y="1238250"/>
            <a:ext cx="4762500" cy="476250"/>
          </a:xfrm>
          <a:prstGeom prst="rect">
            <a:avLst/>
          </a:prstGeom>
          <a:noFill/>
          <a:ln w="0">
            <a:noFill/>
          </a:ln>
        </p:spPr>
        <p:txBody>
          <a:bodyPr anchor="t">
            <a:noAutofit/>
          </a:bodyPr>
          <a:lstStyle/>
          <a:p>
            <a:pPr>
              <a:defRPr sz="2325" b="1">
                <a:solidFill>
                  <a:srgbClr val="4E9A51"/>
                </a:solidFill>
                <a:latin typeface="Nimbus Sans"/>
                <a:ea typeface="Nimbus Sans"/>
                <a:cs typeface="Nimbus Sans"/>
              </a:defRPr>
            </a:pPr>
            <a:r>
              <a:rPr sz="2325" b="1">
                <a:solidFill>
                  <a:srgbClr val="4E9A51"/>
                </a:solidFill>
                <a:latin typeface="Nimbus Sans"/>
                <a:ea typeface="Nimbus Sans"/>
                <a:cs typeface="Nimbus Sans"/>
              </a:rPr>
              <a:t>Good work can protect health</a:t>
            </a:r>
          </a:p>
        </p:txBody>
      </p:sp>
      <p:sp>
        <p:nvSpPr>
          <p:cNvPr id="4" name="Rectangle 3">
            <a:extLst>
              <a:ext uri="{FF2B5EF4-FFF2-40B4-BE49-F238E27FC236}">
                <a16:creationId xmlns:a16="http://schemas.microsoft.com/office/drawing/2014/main" id="{1DC0129D-0B4B-4F50-8534-CEFB44362EE9}"/>
              </a:ext>
            </a:extLst>
          </p:cNvPr>
          <p:cNvSpPr>
            <a:spLocks noGrp="1"/>
          </p:cNvSpPr>
          <p:nvPr/>
        </p:nvSpPr>
        <p:spPr>
          <a:xfrm>
            <a:off x="1000125" y="1952625"/>
            <a:ext cx="4191000" cy="2667000"/>
          </a:xfrm>
          <a:prstGeom prst="rect">
            <a:avLst/>
          </a:prstGeom>
          <a:noFill/>
          <a:ln w="0">
            <a:noFill/>
          </a:ln>
        </p:spPr>
        <p:txBody>
          <a:bodyPr>
            <a:noAutofit/>
          </a:bodyPr>
          <a:lstStyle/>
          <a:p>
            <a:pPr marL="228600" indent="-114300">
              <a:spcAft>
                <a:spcPts val="14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Secure income and predictable hours</a:t>
            </a:r>
          </a:p>
          <a:p>
            <a:pPr marL="228600" indent="-114300">
              <a:spcAft>
                <a:spcPts val="14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Meaning, identity and social connection</a:t>
            </a:r>
          </a:p>
          <a:p>
            <a:pPr marL="228600" indent="-114300">
              <a:spcAft>
                <a:spcPts val="14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Autonomy and control</a:t>
            </a:r>
          </a:p>
          <a:p>
            <a:pPr marL="228600" indent="-114300">
              <a:spcAft>
                <a:spcPts val="14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Safe physical and psychosocial conditions</a:t>
            </a:r>
          </a:p>
        </p:txBody>
      </p:sp>
      <p:sp>
        <p:nvSpPr>
          <p:cNvPr id="5" name="Rectangle 4">
            <a:extLst>
              <a:ext uri="{FF2B5EF4-FFF2-40B4-BE49-F238E27FC236}">
                <a16:creationId xmlns:a16="http://schemas.microsoft.com/office/drawing/2014/main" id="{5C202529-139E-4229-92CE-88BFDA347CCB}"/>
              </a:ext>
            </a:extLst>
          </p:cNvPr>
          <p:cNvSpPr>
            <a:spLocks noGrp="1"/>
          </p:cNvSpPr>
          <p:nvPr/>
        </p:nvSpPr>
        <p:spPr>
          <a:xfrm>
            <a:off x="6572250" y="1238250"/>
            <a:ext cx="4762500" cy="476250"/>
          </a:xfrm>
          <a:prstGeom prst="rect">
            <a:avLst/>
          </a:prstGeom>
          <a:noFill/>
          <a:ln w="0">
            <a:noFill/>
          </a:ln>
        </p:spPr>
        <p:txBody>
          <a:bodyPr anchor="t">
            <a:noAutofit/>
          </a:bodyPr>
          <a:lstStyle/>
          <a:p>
            <a:pPr>
              <a:defRPr sz="2325" b="1">
                <a:solidFill>
                  <a:srgbClr val="C94A4A"/>
                </a:solidFill>
                <a:latin typeface="Nimbus Sans"/>
                <a:ea typeface="Nimbus Sans"/>
                <a:cs typeface="Nimbus Sans"/>
              </a:defRPr>
            </a:pPr>
            <a:r>
              <a:rPr sz="2325" b="1">
                <a:solidFill>
                  <a:srgbClr val="C94A4A"/>
                </a:solidFill>
                <a:latin typeface="Nimbus Sans"/>
                <a:ea typeface="Nimbus Sans"/>
                <a:cs typeface="Nimbus Sans"/>
              </a:rPr>
              <a:t>Poor-quality work can damage health</a:t>
            </a:r>
          </a:p>
        </p:txBody>
      </p:sp>
      <p:sp>
        <p:nvSpPr>
          <p:cNvPr id="6" name="Rectangle 5">
            <a:extLst>
              <a:ext uri="{FF2B5EF4-FFF2-40B4-BE49-F238E27FC236}">
                <a16:creationId xmlns:a16="http://schemas.microsoft.com/office/drawing/2014/main" id="{6414417F-791E-419A-9E89-20AF2D86F04D}"/>
              </a:ext>
            </a:extLst>
          </p:cNvPr>
          <p:cNvSpPr>
            <a:spLocks noGrp="1"/>
          </p:cNvSpPr>
          <p:nvPr/>
        </p:nvSpPr>
        <p:spPr>
          <a:xfrm>
            <a:off x="6762750" y="1952625"/>
            <a:ext cx="4191000" cy="2667000"/>
          </a:xfrm>
          <a:prstGeom prst="rect">
            <a:avLst/>
          </a:prstGeom>
          <a:noFill/>
          <a:ln w="0">
            <a:noFill/>
          </a:ln>
        </p:spPr>
        <p:txBody>
          <a:bodyPr>
            <a:noAutofit/>
          </a:bodyPr>
          <a:lstStyle/>
          <a:p>
            <a:pPr marL="228600" indent="-114300">
              <a:spcAft>
                <a:spcPts val="14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Insecurity and insufficient pay</a:t>
            </a:r>
          </a:p>
          <a:p>
            <a:pPr marL="228600" indent="-114300">
              <a:spcAft>
                <a:spcPts val="14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Low control and high demands</a:t>
            </a:r>
          </a:p>
          <a:p>
            <a:pPr marL="228600" indent="-114300">
              <a:spcAft>
                <a:spcPts val="14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Exposure to injury or harmful substances</a:t>
            </a:r>
          </a:p>
          <a:p>
            <a:pPr marL="228600" indent="-114300">
              <a:spcAft>
                <a:spcPts val="1400"/>
              </a:spcAft>
              <a:buChar char="•"/>
              <a:defRPr sz="1875">
                <a:solidFill>
                  <a:srgbClr val="1D2633"/>
                </a:solidFill>
                <a:latin typeface="Nimbus Sans"/>
                <a:ea typeface="Nimbus Sans"/>
                <a:cs typeface="Nimbus Sans"/>
              </a:defRPr>
            </a:pPr>
            <a:r>
              <a:rPr sz="1875">
                <a:solidFill>
                  <a:srgbClr val="1D2633"/>
                </a:solidFill>
                <a:latin typeface="Nimbus Sans"/>
                <a:ea typeface="Nimbus Sans"/>
                <a:cs typeface="Nimbus Sans"/>
              </a:rPr>
              <a:t>Discrimination, bullying or emotional strain</a:t>
            </a:r>
          </a:p>
        </p:txBody>
      </p:sp>
      <p:sp>
        <p:nvSpPr>
          <p:cNvPr id="7" name="Rectangle: Rounded Corners 6">
            <a:extLst>
              <a:ext uri="{FF2B5EF4-FFF2-40B4-BE49-F238E27FC236}">
                <a16:creationId xmlns:a16="http://schemas.microsoft.com/office/drawing/2014/main" id="{1BC2829E-B22A-474B-B3CA-362024AD73CE}"/>
              </a:ext>
            </a:extLst>
          </p:cNvPr>
          <p:cNvSpPr>
            <a:spLocks noGrp="1"/>
          </p:cNvSpPr>
          <p:nvPr/>
        </p:nvSpPr>
        <p:spPr>
          <a:xfrm>
            <a:off x="2190750" y="5048250"/>
            <a:ext cx="7810500" cy="619125"/>
          </a:xfrm>
          <a:prstGeom prst="roundRect">
            <a:avLst>
              <a:gd name="adj" fmla="val 27692"/>
            </a:avLst>
          </a:prstGeom>
          <a:solidFill>
            <a:srgbClr val="EAF0FA"/>
          </a:solidFill>
          <a:ln w="9525">
            <a:solidFill>
              <a:srgbClr val="213A78"/>
            </a:solidFill>
            <a:prstDash val="solid"/>
          </a:ln>
        </p:spPr>
        <p:txBody>
          <a:bodyPr/>
          <a:lstStyle/>
          <a:p>
            <a:endParaRPr lang="en-GB"/>
          </a:p>
        </p:txBody>
      </p:sp>
      <p:sp>
        <p:nvSpPr>
          <p:cNvPr id="8" name="Rectangle 7">
            <a:extLst>
              <a:ext uri="{FF2B5EF4-FFF2-40B4-BE49-F238E27FC236}">
                <a16:creationId xmlns:a16="http://schemas.microsoft.com/office/drawing/2014/main" id="{F8EFBD78-DFAA-4A8D-8A7B-E9BEDE32FBD1}"/>
              </a:ext>
            </a:extLst>
          </p:cNvPr>
          <p:cNvSpPr>
            <a:spLocks noGrp="1"/>
          </p:cNvSpPr>
          <p:nvPr/>
        </p:nvSpPr>
        <p:spPr>
          <a:xfrm>
            <a:off x="2476500" y="5191125"/>
            <a:ext cx="7239000" cy="361950"/>
          </a:xfrm>
          <a:prstGeom prst="rect">
            <a:avLst/>
          </a:prstGeom>
          <a:noFill/>
          <a:ln w="0">
            <a:noFill/>
          </a:ln>
        </p:spPr>
        <p:txBody>
          <a:bodyPr anchor="ctr">
            <a:noAutofit/>
          </a:bodyPr>
          <a:lstStyle/>
          <a:p>
            <a:pPr>
              <a:defRPr sz="1875" b="1">
                <a:solidFill>
                  <a:srgbClr val="213A78"/>
                </a:solidFill>
                <a:latin typeface="Nimbus Sans"/>
                <a:ea typeface="Nimbus Sans"/>
                <a:cs typeface="Nimbus Sans"/>
              </a:defRPr>
            </a:pPr>
            <a:r>
              <a:rPr sz="1875" b="1">
                <a:solidFill>
                  <a:srgbClr val="213A78"/>
                </a:solidFill>
                <a:latin typeface="Nimbus Sans"/>
                <a:ea typeface="Nimbus Sans"/>
                <a:cs typeface="Nimbus Sans"/>
              </a:rPr>
              <a:t>Employment status alone is insufficient. The quality and control within work also matter.</a:t>
            </a:r>
          </a:p>
        </p:txBody>
      </p:sp>
      <p:sp>
        <p:nvSpPr>
          <p:cNvPr id="9" name="Straight Connector 8">
            <a:extLst>
              <a:ext uri="{FF2B5EF4-FFF2-40B4-BE49-F238E27FC236}">
                <a16:creationId xmlns:a16="http://schemas.microsoft.com/office/drawing/2014/main" id="{910C02ED-B1B9-4629-B307-64651F295DED}"/>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0" name="Rectangle 9">
            <a:extLst>
              <a:ext uri="{FF2B5EF4-FFF2-40B4-BE49-F238E27FC236}">
                <a16:creationId xmlns:a16="http://schemas.microsoft.com/office/drawing/2014/main" id="{5992A695-C783-4BFD-AB3B-983703D2471B}"/>
              </a:ext>
            </a:extLst>
          </p:cNvPr>
          <p:cNvSpPr>
            <a:spLocks noGrp="1"/>
          </p:cNvSpPr>
          <p:nvPr/>
        </p:nvSpPr>
        <p:spPr>
          <a:xfrm>
            <a:off x="552450" y="6534150"/>
            <a:ext cx="9810750" cy="209550"/>
          </a:xfrm>
          <a:prstGeom prst="rect">
            <a:avLst/>
          </a:prstGeom>
          <a:noFill/>
          <a:ln w="0">
            <a:noFill/>
          </a:ln>
        </p:spPr>
        <p:txBody>
          <a:bodyPr anchor="t">
            <a:noAutofit/>
          </a:bodyPr>
          <a:lstStyle/>
          <a:p>
            <a:pPr>
              <a:defRPr sz="900" b="0">
                <a:solidFill>
                  <a:srgbClr val="52606D"/>
                </a:solidFill>
                <a:latin typeface="Nimbus Sans"/>
                <a:ea typeface="Nimbus Sans"/>
                <a:cs typeface="Nimbus Sans"/>
              </a:defRPr>
            </a:pPr>
            <a:r>
              <a:rPr sz="900" b="0">
                <a:solidFill>
                  <a:srgbClr val="52606D"/>
                </a:solidFill>
                <a:latin typeface="Nimbus Sans"/>
                <a:ea typeface="Nimbus Sans"/>
                <a:cs typeface="Nimbus Sans"/>
              </a:rPr>
              <a:t>Whitehall evidence: Marmot et al. (1991); Bosma et al. (1997)</a:t>
            </a:r>
          </a:p>
        </p:txBody>
      </p:sp>
      <p:sp>
        <p:nvSpPr>
          <p:cNvPr id="11" name="Rectangle 10">
            <a:extLst>
              <a:ext uri="{FF2B5EF4-FFF2-40B4-BE49-F238E27FC236}">
                <a16:creationId xmlns:a16="http://schemas.microsoft.com/office/drawing/2014/main" id="{438D473D-0B3F-4A03-B300-DFFEBA25C570}"/>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16</a:t>
            </a:r>
          </a:p>
        </p:txBody>
      </p:sp>
    </p:spTree>
    <p:extLst>
      <p:ext uri="{BB962C8B-B14F-4D97-AF65-F5344CB8AC3E}">
        <p14:creationId xmlns:p14="http://schemas.microsoft.com/office/powerpoint/2010/main" val="2997012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481BE-5E32-4C1F-A1D7-D9F515BB2007}"/>
              </a:ext>
            </a:extLst>
          </p:cNvPr>
          <p:cNvSpPr>
            <a:spLocks noGrp="1"/>
          </p:cNvSpPr>
          <p:nvPr>
            <p:ph type="title"/>
          </p:nvPr>
        </p:nvSpPr>
        <p:spPr/>
        <p:txBody>
          <a:bodyPr/>
          <a:lstStyle/>
          <a:p>
            <a:pPr algn="ctr"/>
            <a:r>
              <a:rPr lang="en-US" dirty="0"/>
              <a:t>Environmental factors and health </a:t>
            </a:r>
            <a:endParaRPr lang="en-GB" dirty="0"/>
          </a:p>
        </p:txBody>
      </p:sp>
      <p:pic>
        <p:nvPicPr>
          <p:cNvPr id="4" name="Online Media 3" title="Healthy human habitats: Howard Frumkin at TEDxRainier">
            <a:hlinkClick r:id="" action="ppaction://media"/>
            <a:extLst>
              <a:ext uri="{FF2B5EF4-FFF2-40B4-BE49-F238E27FC236}">
                <a16:creationId xmlns:a16="http://schemas.microsoft.com/office/drawing/2014/main" id="{AF32BBCC-49E3-4BCA-9A1D-0FF44F0093F6}"/>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4125430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709310C-0981-450A-AC97-9AC3FFD9BAF3}"/>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20A991F0-E9DA-4F13-832E-84D0BCB08F43}"/>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Housing and the physical environment</a:t>
            </a:r>
          </a:p>
        </p:txBody>
      </p:sp>
      <p:sp>
        <p:nvSpPr>
          <p:cNvPr id="3" name="Rectangle: Rounded Corners 2">
            <a:extLst>
              <a:ext uri="{FF2B5EF4-FFF2-40B4-BE49-F238E27FC236}">
                <a16:creationId xmlns:a16="http://schemas.microsoft.com/office/drawing/2014/main" id="{AE1A0B4C-B9DF-49A1-A258-DBB00B709483}"/>
              </a:ext>
            </a:extLst>
          </p:cNvPr>
          <p:cNvSpPr>
            <a:spLocks noGrp="1"/>
          </p:cNvSpPr>
          <p:nvPr/>
        </p:nvSpPr>
        <p:spPr>
          <a:xfrm>
            <a:off x="666750" y="1285875"/>
            <a:ext cx="5191125" cy="1762125"/>
          </a:xfrm>
          <a:prstGeom prst="roundRect">
            <a:avLst>
              <a:gd name="adj" fmla="val 9730"/>
            </a:avLst>
          </a:prstGeom>
          <a:solidFill>
            <a:srgbClr val="FFFFFF"/>
          </a:solidFill>
          <a:ln w="9525">
            <a:solidFill>
              <a:srgbClr val="F58220"/>
            </a:solidFill>
            <a:prstDash val="solid"/>
          </a:ln>
        </p:spPr>
        <p:txBody>
          <a:bodyPr/>
          <a:lstStyle/>
          <a:p>
            <a:endParaRPr lang="en-GB"/>
          </a:p>
        </p:txBody>
      </p:sp>
      <p:sp>
        <p:nvSpPr>
          <p:cNvPr id="4" name="Rectangle 3">
            <a:extLst>
              <a:ext uri="{FF2B5EF4-FFF2-40B4-BE49-F238E27FC236}">
                <a16:creationId xmlns:a16="http://schemas.microsoft.com/office/drawing/2014/main" id="{7233A755-472E-4994-83AE-408BF650213C}"/>
              </a:ext>
            </a:extLst>
          </p:cNvPr>
          <p:cNvSpPr>
            <a:spLocks noGrp="1"/>
          </p:cNvSpPr>
          <p:nvPr/>
        </p:nvSpPr>
        <p:spPr>
          <a:xfrm>
            <a:off x="904875" y="1495425"/>
            <a:ext cx="2381250" cy="400050"/>
          </a:xfrm>
          <a:prstGeom prst="rect">
            <a:avLst/>
          </a:prstGeom>
          <a:noFill/>
          <a:ln w="0">
            <a:noFill/>
          </a:ln>
        </p:spPr>
        <p:txBody>
          <a:bodyPr anchor="t">
            <a:noAutofit/>
          </a:bodyPr>
          <a:lstStyle/>
          <a:p>
            <a:pPr>
              <a:defRPr sz="2025" b="1">
                <a:solidFill>
                  <a:srgbClr val="F58220"/>
                </a:solidFill>
                <a:latin typeface="Nimbus Sans"/>
                <a:ea typeface="Nimbus Sans"/>
                <a:cs typeface="Nimbus Sans"/>
              </a:defRPr>
            </a:pPr>
            <a:r>
              <a:rPr sz="2025" b="1">
                <a:solidFill>
                  <a:srgbClr val="F58220"/>
                </a:solidFill>
                <a:latin typeface="Nimbus Sans"/>
                <a:ea typeface="Nimbus Sans"/>
                <a:cs typeface="Nimbus Sans"/>
              </a:rPr>
              <a:t>Home</a:t>
            </a:r>
          </a:p>
        </p:txBody>
      </p:sp>
      <p:sp>
        <p:nvSpPr>
          <p:cNvPr id="5" name="Rectangle 4">
            <a:extLst>
              <a:ext uri="{FF2B5EF4-FFF2-40B4-BE49-F238E27FC236}">
                <a16:creationId xmlns:a16="http://schemas.microsoft.com/office/drawing/2014/main" id="{76A4AEF8-6623-4656-A268-E9110E77A2D9}"/>
              </a:ext>
            </a:extLst>
          </p:cNvPr>
          <p:cNvSpPr>
            <a:spLocks noGrp="1"/>
          </p:cNvSpPr>
          <p:nvPr/>
        </p:nvSpPr>
        <p:spPr>
          <a:xfrm>
            <a:off x="904875" y="2047875"/>
            <a:ext cx="4667250" cy="714375"/>
          </a:xfrm>
          <a:prstGeom prst="rect">
            <a:avLst/>
          </a:prstGeom>
          <a:noFill/>
          <a:ln w="0">
            <a:noFill/>
          </a:ln>
        </p:spPr>
        <p:txBody>
          <a:bodyPr anchor="t">
            <a:noAutofit/>
          </a:bodyPr>
          <a:lstStyle/>
          <a:p>
            <a:pPr>
              <a:defRPr sz="1725" b="0">
                <a:solidFill>
                  <a:srgbClr val="1D2633"/>
                </a:solidFill>
                <a:latin typeface="Nimbus Sans"/>
                <a:ea typeface="Nimbus Sans"/>
                <a:cs typeface="Nimbus Sans"/>
              </a:defRPr>
            </a:pPr>
            <a:r>
              <a:rPr sz="1725" b="0">
                <a:solidFill>
                  <a:srgbClr val="1D2633"/>
                </a:solidFill>
                <a:latin typeface="Nimbus Sans"/>
                <a:ea typeface="Nimbus Sans"/>
                <a:cs typeface="Nimbus Sans"/>
              </a:rPr>
              <a:t>Cold, damp, mould, overcrowding and housing insecurity</a:t>
            </a:r>
          </a:p>
        </p:txBody>
      </p:sp>
      <p:sp>
        <p:nvSpPr>
          <p:cNvPr id="6" name="Rectangle: Rounded Corners 5">
            <a:extLst>
              <a:ext uri="{FF2B5EF4-FFF2-40B4-BE49-F238E27FC236}">
                <a16:creationId xmlns:a16="http://schemas.microsoft.com/office/drawing/2014/main" id="{8A08A033-82CE-4AF5-A970-EB88C803C18A}"/>
              </a:ext>
            </a:extLst>
          </p:cNvPr>
          <p:cNvSpPr>
            <a:spLocks noGrp="1"/>
          </p:cNvSpPr>
          <p:nvPr/>
        </p:nvSpPr>
        <p:spPr>
          <a:xfrm>
            <a:off x="6286500" y="1285875"/>
            <a:ext cx="5191125" cy="1762125"/>
          </a:xfrm>
          <a:prstGeom prst="roundRect">
            <a:avLst>
              <a:gd name="adj" fmla="val 9730"/>
            </a:avLst>
          </a:prstGeom>
          <a:solidFill>
            <a:srgbClr val="FFFFFF"/>
          </a:solidFill>
          <a:ln w="9525">
            <a:solidFill>
              <a:srgbClr val="008F9C"/>
            </a:solidFill>
            <a:prstDash val="solid"/>
          </a:ln>
        </p:spPr>
        <p:txBody>
          <a:bodyPr/>
          <a:lstStyle/>
          <a:p>
            <a:endParaRPr lang="en-GB"/>
          </a:p>
        </p:txBody>
      </p:sp>
      <p:sp>
        <p:nvSpPr>
          <p:cNvPr id="7" name="Rectangle 6">
            <a:extLst>
              <a:ext uri="{FF2B5EF4-FFF2-40B4-BE49-F238E27FC236}">
                <a16:creationId xmlns:a16="http://schemas.microsoft.com/office/drawing/2014/main" id="{9050452A-2CED-475F-A23C-DE731495944A}"/>
              </a:ext>
            </a:extLst>
          </p:cNvPr>
          <p:cNvSpPr>
            <a:spLocks noGrp="1"/>
          </p:cNvSpPr>
          <p:nvPr/>
        </p:nvSpPr>
        <p:spPr>
          <a:xfrm>
            <a:off x="6524625" y="1495425"/>
            <a:ext cx="2381250" cy="400050"/>
          </a:xfrm>
          <a:prstGeom prst="rect">
            <a:avLst/>
          </a:prstGeom>
          <a:noFill/>
          <a:ln w="0">
            <a:noFill/>
          </a:ln>
        </p:spPr>
        <p:txBody>
          <a:bodyPr anchor="t">
            <a:noAutofit/>
          </a:bodyPr>
          <a:lstStyle/>
          <a:p>
            <a:pPr>
              <a:defRPr sz="2025" b="1">
                <a:solidFill>
                  <a:srgbClr val="008F9C"/>
                </a:solidFill>
                <a:latin typeface="Nimbus Sans"/>
                <a:ea typeface="Nimbus Sans"/>
                <a:cs typeface="Nimbus Sans"/>
              </a:defRPr>
            </a:pPr>
            <a:r>
              <a:rPr sz="2025" b="1">
                <a:solidFill>
                  <a:srgbClr val="008F9C"/>
                </a:solidFill>
                <a:latin typeface="Nimbus Sans"/>
                <a:ea typeface="Nimbus Sans"/>
                <a:cs typeface="Nimbus Sans"/>
              </a:rPr>
              <a:t>Neighbourhood</a:t>
            </a:r>
          </a:p>
        </p:txBody>
      </p:sp>
      <p:sp>
        <p:nvSpPr>
          <p:cNvPr id="8" name="Rectangle 7">
            <a:extLst>
              <a:ext uri="{FF2B5EF4-FFF2-40B4-BE49-F238E27FC236}">
                <a16:creationId xmlns:a16="http://schemas.microsoft.com/office/drawing/2014/main" id="{55E7AE92-9132-4B26-BF3B-40F1C771C87B}"/>
              </a:ext>
            </a:extLst>
          </p:cNvPr>
          <p:cNvSpPr>
            <a:spLocks noGrp="1"/>
          </p:cNvSpPr>
          <p:nvPr/>
        </p:nvSpPr>
        <p:spPr>
          <a:xfrm>
            <a:off x="6524625" y="2047875"/>
            <a:ext cx="4667250" cy="714375"/>
          </a:xfrm>
          <a:prstGeom prst="rect">
            <a:avLst/>
          </a:prstGeom>
          <a:noFill/>
          <a:ln w="0">
            <a:noFill/>
          </a:ln>
        </p:spPr>
        <p:txBody>
          <a:bodyPr anchor="t">
            <a:noAutofit/>
          </a:bodyPr>
          <a:lstStyle/>
          <a:p>
            <a:pPr>
              <a:defRPr sz="1725" b="0">
                <a:solidFill>
                  <a:srgbClr val="1D2633"/>
                </a:solidFill>
                <a:latin typeface="Nimbus Sans"/>
                <a:ea typeface="Nimbus Sans"/>
                <a:cs typeface="Nimbus Sans"/>
              </a:defRPr>
            </a:pPr>
            <a:r>
              <a:rPr sz="1725" b="0">
                <a:solidFill>
                  <a:srgbClr val="1D2633"/>
                </a:solidFill>
                <a:latin typeface="Nimbus Sans"/>
                <a:ea typeface="Nimbus Sans"/>
                <a:cs typeface="Nimbus Sans"/>
              </a:rPr>
              <a:t>Safety, green space, noise, air quality and social infrastructure</a:t>
            </a:r>
          </a:p>
        </p:txBody>
      </p:sp>
      <p:sp>
        <p:nvSpPr>
          <p:cNvPr id="9" name="Rectangle: Rounded Corners 8">
            <a:extLst>
              <a:ext uri="{FF2B5EF4-FFF2-40B4-BE49-F238E27FC236}">
                <a16:creationId xmlns:a16="http://schemas.microsoft.com/office/drawing/2014/main" id="{22E87103-8327-4B01-8D59-0F43991E787C}"/>
              </a:ext>
            </a:extLst>
          </p:cNvPr>
          <p:cNvSpPr>
            <a:spLocks noGrp="1"/>
          </p:cNvSpPr>
          <p:nvPr/>
        </p:nvSpPr>
        <p:spPr>
          <a:xfrm>
            <a:off x="666750" y="3476625"/>
            <a:ext cx="5191125" cy="1762125"/>
          </a:xfrm>
          <a:prstGeom prst="roundRect">
            <a:avLst>
              <a:gd name="adj" fmla="val 9730"/>
            </a:avLst>
          </a:prstGeom>
          <a:solidFill>
            <a:srgbClr val="FFFFFF"/>
          </a:solidFill>
          <a:ln w="9525">
            <a:solidFill>
              <a:srgbClr val="213A78"/>
            </a:solidFill>
            <a:prstDash val="solid"/>
          </a:ln>
        </p:spPr>
        <p:txBody>
          <a:bodyPr/>
          <a:lstStyle/>
          <a:p>
            <a:endParaRPr lang="en-GB"/>
          </a:p>
        </p:txBody>
      </p:sp>
      <p:sp>
        <p:nvSpPr>
          <p:cNvPr id="10" name="Rectangle 9">
            <a:extLst>
              <a:ext uri="{FF2B5EF4-FFF2-40B4-BE49-F238E27FC236}">
                <a16:creationId xmlns:a16="http://schemas.microsoft.com/office/drawing/2014/main" id="{A13B6B03-79AB-4F3E-B71F-A3397B0BAA3B}"/>
              </a:ext>
            </a:extLst>
          </p:cNvPr>
          <p:cNvSpPr>
            <a:spLocks noGrp="1"/>
          </p:cNvSpPr>
          <p:nvPr/>
        </p:nvSpPr>
        <p:spPr>
          <a:xfrm>
            <a:off x="904875" y="3686175"/>
            <a:ext cx="2381250" cy="400050"/>
          </a:xfrm>
          <a:prstGeom prst="rect">
            <a:avLst/>
          </a:prstGeom>
          <a:noFill/>
          <a:ln w="0">
            <a:noFill/>
          </a:ln>
        </p:spPr>
        <p:txBody>
          <a:bodyPr anchor="t">
            <a:noAutofit/>
          </a:bodyPr>
          <a:lstStyle/>
          <a:p>
            <a:pPr>
              <a:defRPr sz="2025" b="1">
                <a:solidFill>
                  <a:srgbClr val="213A78"/>
                </a:solidFill>
                <a:latin typeface="Nimbus Sans"/>
                <a:ea typeface="Nimbus Sans"/>
                <a:cs typeface="Nimbus Sans"/>
              </a:defRPr>
            </a:pPr>
            <a:r>
              <a:rPr sz="2025" b="1">
                <a:solidFill>
                  <a:srgbClr val="213A78"/>
                </a:solidFill>
                <a:latin typeface="Nimbus Sans"/>
                <a:ea typeface="Nimbus Sans"/>
                <a:cs typeface="Nimbus Sans"/>
              </a:rPr>
              <a:t>Transport</a:t>
            </a:r>
          </a:p>
        </p:txBody>
      </p:sp>
      <p:sp>
        <p:nvSpPr>
          <p:cNvPr id="11" name="Rectangle 10">
            <a:extLst>
              <a:ext uri="{FF2B5EF4-FFF2-40B4-BE49-F238E27FC236}">
                <a16:creationId xmlns:a16="http://schemas.microsoft.com/office/drawing/2014/main" id="{E7373F2A-122D-4281-B41B-6B811D8D3762}"/>
              </a:ext>
            </a:extLst>
          </p:cNvPr>
          <p:cNvSpPr>
            <a:spLocks noGrp="1"/>
          </p:cNvSpPr>
          <p:nvPr/>
        </p:nvSpPr>
        <p:spPr>
          <a:xfrm>
            <a:off x="904875" y="4238625"/>
            <a:ext cx="4667250" cy="714375"/>
          </a:xfrm>
          <a:prstGeom prst="rect">
            <a:avLst/>
          </a:prstGeom>
          <a:noFill/>
          <a:ln w="0">
            <a:noFill/>
          </a:ln>
        </p:spPr>
        <p:txBody>
          <a:bodyPr anchor="t">
            <a:noAutofit/>
          </a:bodyPr>
          <a:lstStyle/>
          <a:p>
            <a:pPr>
              <a:defRPr sz="1725" b="0">
                <a:solidFill>
                  <a:srgbClr val="1D2633"/>
                </a:solidFill>
                <a:latin typeface="Nimbus Sans"/>
                <a:ea typeface="Nimbus Sans"/>
                <a:cs typeface="Nimbus Sans"/>
              </a:defRPr>
            </a:pPr>
            <a:r>
              <a:rPr sz="1725" b="0">
                <a:solidFill>
                  <a:srgbClr val="1D2633"/>
                </a:solidFill>
                <a:latin typeface="Nimbus Sans"/>
                <a:ea typeface="Nimbus Sans"/>
                <a:cs typeface="Nimbus Sans"/>
              </a:rPr>
              <a:t>Access to work, education, food, healthcare and social contact</a:t>
            </a:r>
          </a:p>
        </p:txBody>
      </p:sp>
      <p:sp>
        <p:nvSpPr>
          <p:cNvPr id="12" name="Rectangle: Rounded Corners 11">
            <a:extLst>
              <a:ext uri="{FF2B5EF4-FFF2-40B4-BE49-F238E27FC236}">
                <a16:creationId xmlns:a16="http://schemas.microsoft.com/office/drawing/2014/main" id="{54484F77-A202-490F-8A2D-5917115C649E}"/>
              </a:ext>
            </a:extLst>
          </p:cNvPr>
          <p:cNvSpPr>
            <a:spLocks noGrp="1"/>
          </p:cNvSpPr>
          <p:nvPr/>
        </p:nvSpPr>
        <p:spPr>
          <a:xfrm>
            <a:off x="6286500" y="3476625"/>
            <a:ext cx="5191125" cy="1762125"/>
          </a:xfrm>
          <a:prstGeom prst="roundRect">
            <a:avLst>
              <a:gd name="adj" fmla="val 9730"/>
            </a:avLst>
          </a:prstGeom>
          <a:solidFill>
            <a:srgbClr val="FFFFFF"/>
          </a:solidFill>
          <a:ln w="9525">
            <a:solidFill>
              <a:srgbClr val="C94A4A"/>
            </a:solidFill>
            <a:prstDash val="solid"/>
          </a:ln>
        </p:spPr>
        <p:txBody>
          <a:bodyPr/>
          <a:lstStyle/>
          <a:p>
            <a:endParaRPr lang="en-GB"/>
          </a:p>
        </p:txBody>
      </p:sp>
      <p:sp>
        <p:nvSpPr>
          <p:cNvPr id="13" name="Rectangle 12">
            <a:extLst>
              <a:ext uri="{FF2B5EF4-FFF2-40B4-BE49-F238E27FC236}">
                <a16:creationId xmlns:a16="http://schemas.microsoft.com/office/drawing/2014/main" id="{03498CD2-C5E4-43C1-9EF0-C34103CD04E1}"/>
              </a:ext>
            </a:extLst>
          </p:cNvPr>
          <p:cNvSpPr>
            <a:spLocks noGrp="1"/>
          </p:cNvSpPr>
          <p:nvPr/>
        </p:nvSpPr>
        <p:spPr>
          <a:xfrm>
            <a:off x="6524625" y="3686175"/>
            <a:ext cx="2381250" cy="400050"/>
          </a:xfrm>
          <a:prstGeom prst="rect">
            <a:avLst/>
          </a:prstGeom>
          <a:noFill/>
          <a:ln w="0">
            <a:noFill/>
          </a:ln>
        </p:spPr>
        <p:txBody>
          <a:bodyPr anchor="t">
            <a:noAutofit/>
          </a:bodyPr>
          <a:lstStyle/>
          <a:p>
            <a:pPr>
              <a:defRPr sz="2025" b="1">
                <a:solidFill>
                  <a:srgbClr val="C94A4A"/>
                </a:solidFill>
                <a:latin typeface="Nimbus Sans"/>
                <a:ea typeface="Nimbus Sans"/>
                <a:cs typeface="Nimbus Sans"/>
              </a:defRPr>
            </a:pPr>
            <a:r>
              <a:rPr sz="2025" b="1">
                <a:solidFill>
                  <a:srgbClr val="C94A4A"/>
                </a:solidFill>
                <a:latin typeface="Nimbus Sans"/>
                <a:ea typeface="Nimbus Sans"/>
                <a:cs typeface="Nimbus Sans"/>
              </a:rPr>
              <a:t>Climate</a:t>
            </a:r>
          </a:p>
        </p:txBody>
      </p:sp>
      <p:sp>
        <p:nvSpPr>
          <p:cNvPr id="14" name="Rectangle 13">
            <a:extLst>
              <a:ext uri="{FF2B5EF4-FFF2-40B4-BE49-F238E27FC236}">
                <a16:creationId xmlns:a16="http://schemas.microsoft.com/office/drawing/2014/main" id="{8F5C2C62-15B0-44C0-A6AB-2AF229C07023}"/>
              </a:ext>
            </a:extLst>
          </p:cNvPr>
          <p:cNvSpPr>
            <a:spLocks noGrp="1"/>
          </p:cNvSpPr>
          <p:nvPr/>
        </p:nvSpPr>
        <p:spPr>
          <a:xfrm>
            <a:off x="6524625" y="4238625"/>
            <a:ext cx="4667250" cy="714375"/>
          </a:xfrm>
          <a:prstGeom prst="rect">
            <a:avLst/>
          </a:prstGeom>
          <a:noFill/>
          <a:ln w="0">
            <a:noFill/>
          </a:ln>
        </p:spPr>
        <p:txBody>
          <a:bodyPr anchor="t">
            <a:noAutofit/>
          </a:bodyPr>
          <a:lstStyle/>
          <a:p>
            <a:pPr>
              <a:defRPr sz="1725" b="0">
                <a:solidFill>
                  <a:srgbClr val="1D2633"/>
                </a:solidFill>
                <a:latin typeface="Nimbus Sans"/>
                <a:ea typeface="Nimbus Sans"/>
                <a:cs typeface="Nimbus Sans"/>
              </a:defRPr>
            </a:pPr>
            <a:r>
              <a:rPr sz="1725" b="0">
                <a:solidFill>
                  <a:srgbClr val="1D2633"/>
                </a:solidFill>
                <a:latin typeface="Nimbus Sans"/>
                <a:ea typeface="Nimbus Sans"/>
                <a:cs typeface="Nimbus Sans"/>
              </a:rPr>
              <a:t>Heat, flooding, pollution and unequal capacity to adapt</a:t>
            </a:r>
          </a:p>
        </p:txBody>
      </p:sp>
      <p:sp>
        <p:nvSpPr>
          <p:cNvPr id="15" name="Straight Connector 14">
            <a:extLst>
              <a:ext uri="{FF2B5EF4-FFF2-40B4-BE49-F238E27FC236}">
                <a16:creationId xmlns:a16="http://schemas.microsoft.com/office/drawing/2014/main" id="{CBC2F088-5DDF-4506-BF6F-69B013DD1E43}"/>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6" name="Rectangle 15">
            <a:extLst>
              <a:ext uri="{FF2B5EF4-FFF2-40B4-BE49-F238E27FC236}">
                <a16:creationId xmlns:a16="http://schemas.microsoft.com/office/drawing/2014/main" id="{7BC6B154-C795-4EE0-B057-F1065C96FF3D}"/>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17</a:t>
            </a:r>
          </a:p>
        </p:txBody>
      </p:sp>
    </p:spTree>
    <p:extLst>
      <p:ext uri="{BB962C8B-B14F-4D97-AF65-F5344CB8AC3E}">
        <p14:creationId xmlns:p14="http://schemas.microsoft.com/office/powerpoint/2010/main" val="12944838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AE1A7-8984-4AE9-9532-0FBD10BC31E7}"/>
              </a:ext>
            </a:extLst>
          </p:cNvPr>
          <p:cNvSpPr>
            <a:spLocks noGrp="1"/>
          </p:cNvSpPr>
          <p:nvPr>
            <p:ph type="title"/>
          </p:nvPr>
        </p:nvSpPr>
        <p:spPr/>
        <p:txBody>
          <a:bodyPr/>
          <a:lstStyle/>
          <a:p>
            <a:r>
              <a:rPr lang="en-GB" dirty="0"/>
              <a:t>Socioeconomic conditions</a:t>
            </a:r>
          </a:p>
        </p:txBody>
      </p:sp>
      <p:pic>
        <p:nvPicPr>
          <p:cNvPr id="4" name="Online Media 3" title="Social Determinants of Health: Claire Pomeroy at TEDxUCDavis">
            <a:hlinkClick r:id="" action="ppaction://media"/>
            <a:extLst>
              <a:ext uri="{FF2B5EF4-FFF2-40B4-BE49-F238E27FC236}">
                <a16:creationId xmlns:a16="http://schemas.microsoft.com/office/drawing/2014/main" id="{EADD8BC5-F360-461A-B348-5D180BB9FF0B}"/>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53730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3AC0888-46BD-425E-AD06-DE04B0682243}"/>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3A1F648D-E4BE-48A5-8A0B-31DAB5D1CD84}"/>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Social support, discrimination and culture</a:t>
            </a:r>
          </a:p>
        </p:txBody>
      </p:sp>
      <p:sp>
        <p:nvSpPr>
          <p:cNvPr id="3" name="Rectangle: Rounded Corners 2">
            <a:extLst>
              <a:ext uri="{FF2B5EF4-FFF2-40B4-BE49-F238E27FC236}">
                <a16:creationId xmlns:a16="http://schemas.microsoft.com/office/drawing/2014/main" id="{0DAF8572-FC29-4E24-A63D-C194BC49F25C}"/>
              </a:ext>
            </a:extLst>
          </p:cNvPr>
          <p:cNvSpPr>
            <a:spLocks noGrp="1"/>
          </p:cNvSpPr>
          <p:nvPr/>
        </p:nvSpPr>
        <p:spPr>
          <a:xfrm>
            <a:off x="666750" y="1381125"/>
            <a:ext cx="3333750" cy="3857625"/>
          </a:xfrm>
          <a:prstGeom prst="roundRect">
            <a:avLst>
              <a:gd name="adj" fmla="val 5143"/>
            </a:avLst>
          </a:prstGeom>
          <a:solidFill>
            <a:srgbClr val="E7F6F6"/>
          </a:solidFill>
          <a:ln w="9525">
            <a:solidFill>
              <a:srgbClr val="008F9C"/>
            </a:solidFill>
            <a:prstDash val="solid"/>
          </a:ln>
        </p:spPr>
        <p:txBody>
          <a:bodyPr/>
          <a:lstStyle/>
          <a:p>
            <a:endParaRPr lang="en-GB"/>
          </a:p>
        </p:txBody>
      </p:sp>
      <p:sp>
        <p:nvSpPr>
          <p:cNvPr id="4" name="Rectangle 3">
            <a:extLst>
              <a:ext uri="{FF2B5EF4-FFF2-40B4-BE49-F238E27FC236}">
                <a16:creationId xmlns:a16="http://schemas.microsoft.com/office/drawing/2014/main" id="{EE7D64CA-E4BB-4630-9256-201557FD9DE2}"/>
              </a:ext>
            </a:extLst>
          </p:cNvPr>
          <p:cNvSpPr>
            <a:spLocks noGrp="1"/>
          </p:cNvSpPr>
          <p:nvPr/>
        </p:nvSpPr>
        <p:spPr>
          <a:xfrm>
            <a:off x="904875" y="1666875"/>
            <a:ext cx="2857500" cy="428625"/>
          </a:xfrm>
          <a:prstGeom prst="rect">
            <a:avLst/>
          </a:prstGeom>
          <a:noFill/>
          <a:ln w="0">
            <a:noFill/>
          </a:ln>
        </p:spPr>
        <p:txBody>
          <a:bodyPr anchor="t">
            <a:noAutofit/>
          </a:bodyPr>
          <a:lstStyle/>
          <a:p>
            <a:pPr>
              <a:defRPr sz="2100" b="1">
                <a:solidFill>
                  <a:srgbClr val="008F9C"/>
                </a:solidFill>
                <a:latin typeface="Nimbus Sans"/>
                <a:ea typeface="Nimbus Sans"/>
                <a:cs typeface="Nimbus Sans"/>
              </a:defRPr>
            </a:pPr>
            <a:r>
              <a:rPr sz="2100" b="1">
                <a:solidFill>
                  <a:srgbClr val="008F9C"/>
                </a:solidFill>
                <a:latin typeface="Nimbus Sans"/>
                <a:ea typeface="Nimbus Sans"/>
                <a:cs typeface="Nimbus Sans"/>
              </a:rPr>
              <a:t>Social connection</a:t>
            </a:r>
          </a:p>
        </p:txBody>
      </p:sp>
      <p:sp>
        <p:nvSpPr>
          <p:cNvPr id="5" name="Rectangle 4">
            <a:extLst>
              <a:ext uri="{FF2B5EF4-FFF2-40B4-BE49-F238E27FC236}">
                <a16:creationId xmlns:a16="http://schemas.microsoft.com/office/drawing/2014/main" id="{E6E9EDE0-824A-4189-B8C2-E52FBBC2F12F}"/>
              </a:ext>
            </a:extLst>
          </p:cNvPr>
          <p:cNvSpPr>
            <a:spLocks noGrp="1"/>
          </p:cNvSpPr>
          <p:nvPr/>
        </p:nvSpPr>
        <p:spPr>
          <a:xfrm>
            <a:off x="1000125" y="2428875"/>
            <a:ext cx="2667000" cy="1809750"/>
          </a:xfrm>
          <a:prstGeom prst="rect">
            <a:avLst/>
          </a:prstGeom>
          <a:noFill/>
          <a:ln w="0">
            <a:noFill/>
          </a:ln>
        </p:spPr>
        <p:txBody>
          <a:bodyPr anchor="t">
            <a:noAutofit/>
          </a:bodyPr>
          <a:lstStyle/>
          <a:p>
            <a:pPr>
              <a:defRPr sz="1875" b="0">
                <a:solidFill>
                  <a:srgbClr val="1D2633"/>
                </a:solidFill>
                <a:latin typeface="Nimbus Sans"/>
                <a:ea typeface="Nimbus Sans"/>
                <a:cs typeface="Nimbus Sans"/>
              </a:defRPr>
            </a:pPr>
            <a:r>
              <a:rPr sz="1875" b="0">
                <a:solidFill>
                  <a:srgbClr val="1D2633"/>
                </a:solidFill>
                <a:latin typeface="Nimbus Sans"/>
                <a:ea typeface="Nimbus Sans"/>
                <a:cs typeface="Nimbus Sans"/>
              </a:rPr>
              <a:t>Practical help</a:t>
            </a:r>
          </a:p>
          <a:p>
            <a:pPr>
              <a:defRPr sz="1875" b="0">
                <a:solidFill>
                  <a:srgbClr val="1D2633"/>
                </a:solidFill>
                <a:latin typeface="Nimbus Sans"/>
                <a:ea typeface="Nimbus Sans"/>
                <a:cs typeface="Nimbus Sans"/>
              </a:defRPr>
            </a:pPr>
            <a:r>
              <a:rPr sz="1875" b="0">
                <a:solidFill>
                  <a:srgbClr val="1D2633"/>
                </a:solidFill>
                <a:latin typeface="Nimbus Sans"/>
                <a:ea typeface="Nimbus Sans"/>
                <a:cs typeface="Nimbus Sans"/>
              </a:rPr>
              <a:t>Emotional support</a:t>
            </a:r>
          </a:p>
          <a:p>
            <a:pPr>
              <a:defRPr sz="1875" b="0">
                <a:solidFill>
                  <a:srgbClr val="1D2633"/>
                </a:solidFill>
                <a:latin typeface="Nimbus Sans"/>
                <a:ea typeface="Nimbus Sans"/>
                <a:cs typeface="Nimbus Sans"/>
              </a:defRPr>
            </a:pPr>
            <a:r>
              <a:rPr sz="1875" b="0">
                <a:solidFill>
                  <a:srgbClr val="1D2633"/>
                </a:solidFill>
                <a:latin typeface="Nimbus Sans"/>
                <a:ea typeface="Nimbus Sans"/>
                <a:cs typeface="Nimbus Sans"/>
              </a:rPr>
              <a:t>Belonging</a:t>
            </a:r>
          </a:p>
          <a:p>
            <a:pPr>
              <a:defRPr sz="1875" b="0">
                <a:solidFill>
                  <a:srgbClr val="1D2633"/>
                </a:solidFill>
                <a:latin typeface="Nimbus Sans"/>
                <a:ea typeface="Nimbus Sans"/>
                <a:cs typeface="Nimbus Sans"/>
              </a:defRPr>
            </a:pPr>
            <a:r>
              <a:rPr sz="1875" b="0">
                <a:solidFill>
                  <a:srgbClr val="1D2633"/>
                </a:solidFill>
                <a:latin typeface="Nimbus Sans"/>
                <a:ea typeface="Nimbus Sans"/>
                <a:cs typeface="Nimbus Sans"/>
              </a:rPr>
              <a:t>Collective efficacy</a:t>
            </a:r>
          </a:p>
        </p:txBody>
      </p:sp>
      <p:sp>
        <p:nvSpPr>
          <p:cNvPr id="6" name="Rectangle: Rounded Corners 5">
            <a:extLst>
              <a:ext uri="{FF2B5EF4-FFF2-40B4-BE49-F238E27FC236}">
                <a16:creationId xmlns:a16="http://schemas.microsoft.com/office/drawing/2014/main" id="{B7D5A698-4F65-4585-9663-A1F6620F008A}"/>
              </a:ext>
            </a:extLst>
          </p:cNvPr>
          <p:cNvSpPr>
            <a:spLocks noGrp="1"/>
          </p:cNvSpPr>
          <p:nvPr/>
        </p:nvSpPr>
        <p:spPr>
          <a:xfrm>
            <a:off x="4429125" y="1381125"/>
            <a:ext cx="3333750" cy="3857625"/>
          </a:xfrm>
          <a:prstGeom prst="roundRect">
            <a:avLst>
              <a:gd name="adj" fmla="val 5143"/>
            </a:avLst>
          </a:prstGeom>
          <a:solidFill>
            <a:srgbClr val="FFF1E6"/>
          </a:solidFill>
          <a:ln w="9525">
            <a:solidFill>
              <a:srgbClr val="F58220"/>
            </a:solidFill>
            <a:prstDash val="solid"/>
          </a:ln>
        </p:spPr>
        <p:txBody>
          <a:bodyPr/>
          <a:lstStyle/>
          <a:p>
            <a:endParaRPr lang="en-GB"/>
          </a:p>
        </p:txBody>
      </p:sp>
      <p:sp>
        <p:nvSpPr>
          <p:cNvPr id="7" name="Rectangle 6">
            <a:extLst>
              <a:ext uri="{FF2B5EF4-FFF2-40B4-BE49-F238E27FC236}">
                <a16:creationId xmlns:a16="http://schemas.microsoft.com/office/drawing/2014/main" id="{07FE3DA5-6550-43C1-B78D-A877C3C228D6}"/>
              </a:ext>
            </a:extLst>
          </p:cNvPr>
          <p:cNvSpPr>
            <a:spLocks noGrp="1"/>
          </p:cNvSpPr>
          <p:nvPr/>
        </p:nvSpPr>
        <p:spPr>
          <a:xfrm>
            <a:off x="4667250" y="1666875"/>
            <a:ext cx="2857500" cy="428625"/>
          </a:xfrm>
          <a:prstGeom prst="rect">
            <a:avLst/>
          </a:prstGeom>
          <a:noFill/>
          <a:ln w="0">
            <a:noFill/>
          </a:ln>
        </p:spPr>
        <p:txBody>
          <a:bodyPr anchor="t">
            <a:noAutofit/>
          </a:bodyPr>
          <a:lstStyle/>
          <a:p>
            <a:pPr>
              <a:defRPr sz="2100" b="1">
                <a:solidFill>
                  <a:srgbClr val="F58220"/>
                </a:solidFill>
                <a:latin typeface="Nimbus Sans"/>
                <a:ea typeface="Nimbus Sans"/>
                <a:cs typeface="Nimbus Sans"/>
              </a:defRPr>
            </a:pPr>
            <a:r>
              <a:rPr sz="2100" b="1">
                <a:solidFill>
                  <a:srgbClr val="F58220"/>
                </a:solidFill>
                <a:latin typeface="Nimbus Sans"/>
                <a:ea typeface="Nimbus Sans"/>
                <a:cs typeface="Nimbus Sans"/>
              </a:rPr>
              <a:t>Discrimination</a:t>
            </a:r>
          </a:p>
        </p:txBody>
      </p:sp>
      <p:sp>
        <p:nvSpPr>
          <p:cNvPr id="8" name="Rectangle 7">
            <a:extLst>
              <a:ext uri="{FF2B5EF4-FFF2-40B4-BE49-F238E27FC236}">
                <a16:creationId xmlns:a16="http://schemas.microsoft.com/office/drawing/2014/main" id="{ED3BDC0C-2A04-4D86-B639-9B72EF740F84}"/>
              </a:ext>
            </a:extLst>
          </p:cNvPr>
          <p:cNvSpPr>
            <a:spLocks noGrp="1"/>
          </p:cNvSpPr>
          <p:nvPr/>
        </p:nvSpPr>
        <p:spPr>
          <a:xfrm>
            <a:off x="4762500" y="2428875"/>
            <a:ext cx="2667000" cy="1809750"/>
          </a:xfrm>
          <a:prstGeom prst="rect">
            <a:avLst/>
          </a:prstGeom>
          <a:noFill/>
          <a:ln w="0">
            <a:noFill/>
          </a:ln>
        </p:spPr>
        <p:txBody>
          <a:bodyPr anchor="t">
            <a:noAutofit/>
          </a:bodyPr>
          <a:lstStyle/>
          <a:p>
            <a:pPr>
              <a:defRPr sz="1875" b="0">
                <a:solidFill>
                  <a:srgbClr val="1D2633"/>
                </a:solidFill>
                <a:latin typeface="Nimbus Sans"/>
                <a:ea typeface="Nimbus Sans"/>
                <a:cs typeface="Nimbus Sans"/>
              </a:defRPr>
            </a:pPr>
            <a:r>
              <a:rPr sz="1875" b="0">
                <a:solidFill>
                  <a:srgbClr val="1D2633"/>
                </a:solidFill>
                <a:latin typeface="Nimbus Sans"/>
                <a:ea typeface="Nimbus Sans"/>
                <a:cs typeface="Nimbus Sans"/>
              </a:rPr>
              <a:t>Chronic stress</a:t>
            </a:r>
          </a:p>
          <a:p>
            <a:pPr>
              <a:defRPr sz="1875" b="0">
                <a:solidFill>
                  <a:srgbClr val="1D2633"/>
                </a:solidFill>
                <a:latin typeface="Nimbus Sans"/>
                <a:ea typeface="Nimbus Sans"/>
                <a:cs typeface="Nimbus Sans"/>
              </a:defRPr>
            </a:pPr>
            <a:r>
              <a:rPr sz="1875" b="0">
                <a:solidFill>
                  <a:srgbClr val="1D2633"/>
                </a:solidFill>
                <a:latin typeface="Nimbus Sans"/>
                <a:ea typeface="Nimbus Sans"/>
                <a:cs typeface="Nimbus Sans"/>
              </a:rPr>
              <a:t>Reduced opportunity</a:t>
            </a:r>
          </a:p>
          <a:p>
            <a:pPr>
              <a:defRPr sz="1875" b="0">
                <a:solidFill>
                  <a:srgbClr val="1D2633"/>
                </a:solidFill>
                <a:latin typeface="Nimbus Sans"/>
                <a:ea typeface="Nimbus Sans"/>
                <a:cs typeface="Nimbus Sans"/>
              </a:defRPr>
            </a:pPr>
            <a:r>
              <a:rPr sz="1875" b="0">
                <a:solidFill>
                  <a:srgbClr val="1D2633"/>
                </a:solidFill>
                <a:latin typeface="Nimbus Sans"/>
                <a:ea typeface="Nimbus Sans"/>
                <a:cs typeface="Nimbus Sans"/>
              </a:rPr>
              <a:t>Unsafe encounters</a:t>
            </a:r>
          </a:p>
          <a:p>
            <a:pPr>
              <a:defRPr sz="1875" b="0">
                <a:solidFill>
                  <a:srgbClr val="1D2633"/>
                </a:solidFill>
                <a:latin typeface="Nimbus Sans"/>
                <a:ea typeface="Nimbus Sans"/>
                <a:cs typeface="Nimbus Sans"/>
              </a:defRPr>
            </a:pPr>
            <a:r>
              <a:rPr sz="1875" b="0">
                <a:solidFill>
                  <a:srgbClr val="1D2633"/>
                </a:solidFill>
                <a:latin typeface="Nimbus Sans"/>
                <a:ea typeface="Nimbus Sans"/>
                <a:cs typeface="Nimbus Sans"/>
              </a:rPr>
              <a:t>Barriers within services</a:t>
            </a:r>
          </a:p>
        </p:txBody>
      </p:sp>
      <p:sp>
        <p:nvSpPr>
          <p:cNvPr id="9" name="Rectangle: Rounded Corners 8">
            <a:extLst>
              <a:ext uri="{FF2B5EF4-FFF2-40B4-BE49-F238E27FC236}">
                <a16:creationId xmlns:a16="http://schemas.microsoft.com/office/drawing/2014/main" id="{7597C74F-8ADF-4719-81A7-87F23443BBF4}"/>
              </a:ext>
            </a:extLst>
          </p:cNvPr>
          <p:cNvSpPr>
            <a:spLocks noGrp="1"/>
          </p:cNvSpPr>
          <p:nvPr/>
        </p:nvSpPr>
        <p:spPr>
          <a:xfrm>
            <a:off x="8191500" y="1381125"/>
            <a:ext cx="3333750" cy="3857625"/>
          </a:xfrm>
          <a:prstGeom prst="roundRect">
            <a:avLst>
              <a:gd name="adj" fmla="val 5143"/>
            </a:avLst>
          </a:prstGeom>
          <a:solidFill>
            <a:srgbClr val="EAF0FA"/>
          </a:solidFill>
          <a:ln w="9525">
            <a:solidFill>
              <a:srgbClr val="213A78"/>
            </a:solidFill>
            <a:prstDash val="solid"/>
          </a:ln>
        </p:spPr>
        <p:txBody>
          <a:bodyPr/>
          <a:lstStyle/>
          <a:p>
            <a:endParaRPr lang="en-GB"/>
          </a:p>
        </p:txBody>
      </p:sp>
      <p:sp>
        <p:nvSpPr>
          <p:cNvPr id="10" name="Rectangle 9">
            <a:extLst>
              <a:ext uri="{FF2B5EF4-FFF2-40B4-BE49-F238E27FC236}">
                <a16:creationId xmlns:a16="http://schemas.microsoft.com/office/drawing/2014/main" id="{2986B0F9-0ED8-4B69-B9ED-30F94FE9FD8B}"/>
              </a:ext>
            </a:extLst>
          </p:cNvPr>
          <p:cNvSpPr>
            <a:spLocks noGrp="1"/>
          </p:cNvSpPr>
          <p:nvPr/>
        </p:nvSpPr>
        <p:spPr>
          <a:xfrm>
            <a:off x="8429625" y="1666875"/>
            <a:ext cx="2857500" cy="428625"/>
          </a:xfrm>
          <a:prstGeom prst="rect">
            <a:avLst/>
          </a:prstGeom>
          <a:noFill/>
          <a:ln w="0">
            <a:noFill/>
          </a:ln>
        </p:spPr>
        <p:txBody>
          <a:bodyPr anchor="t">
            <a:noAutofit/>
          </a:bodyPr>
          <a:lstStyle/>
          <a:p>
            <a:pPr>
              <a:defRPr sz="2100" b="1">
                <a:solidFill>
                  <a:srgbClr val="213A78"/>
                </a:solidFill>
                <a:latin typeface="Nimbus Sans"/>
                <a:ea typeface="Nimbus Sans"/>
                <a:cs typeface="Nimbus Sans"/>
              </a:defRPr>
            </a:pPr>
            <a:r>
              <a:rPr sz="2100" b="1">
                <a:solidFill>
                  <a:srgbClr val="213A78"/>
                </a:solidFill>
                <a:latin typeface="Nimbus Sans"/>
                <a:ea typeface="Nimbus Sans"/>
                <a:cs typeface="Nimbus Sans"/>
              </a:rPr>
              <a:t>Culture</a:t>
            </a:r>
          </a:p>
        </p:txBody>
      </p:sp>
      <p:sp>
        <p:nvSpPr>
          <p:cNvPr id="11" name="Rectangle 10">
            <a:extLst>
              <a:ext uri="{FF2B5EF4-FFF2-40B4-BE49-F238E27FC236}">
                <a16:creationId xmlns:a16="http://schemas.microsoft.com/office/drawing/2014/main" id="{367DFEA1-CE80-46A8-85A7-86DD976CC0B5}"/>
              </a:ext>
            </a:extLst>
          </p:cNvPr>
          <p:cNvSpPr>
            <a:spLocks noGrp="1"/>
          </p:cNvSpPr>
          <p:nvPr/>
        </p:nvSpPr>
        <p:spPr>
          <a:xfrm>
            <a:off x="8524875" y="2428875"/>
            <a:ext cx="2667000" cy="1809750"/>
          </a:xfrm>
          <a:prstGeom prst="rect">
            <a:avLst/>
          </a:prstGeom>
          <a:noFill/>
          <a:ln w="0">
            <a:noFill/>
          </a:ln>
        </p:spPr>
        <p:txBody>
          <a:bodyPr anchor="t">
            <a:noAutofit/>
          </a:bodyPr>
          <a:lstStyle/>
          <a:p>
            <a:pPr>
              <a:defRPr sz="1875" b="0">
                <a:solidFill>
                  <a:srgbClr val="1D2633"/>
                </a:solidFill>
                <a:latin typeface="Nimbus Sans"/>
                <a:ea typeface="Nimbus Sans"/>
                <a:cs typeface="Nimbus Sans"/>
              </a:defRPr>
            </a:pPr>
            <a:r>
              <a:rPr sz="1875" b="0">
                <a:solidFill>
                  <a:srgbClr val="1D2633"/>
                </a:solidFill>
                <a:latin typeface="Nimbus Sans"/>
                <a:ea typeface="Nimbus Sans"/>
                <a:cs typeface="Nimbus Sans"/>
              </a:rPr>
              <a:t>Meaning and identity</a:t>
            </a:r>
          </a:p>
          <a:p>
            <a:pPr>
              <a:defRPr sz="1875" b="0">
                <a:solidFill>
                  <a:srgbClr val="1D2633"/>
                </a:solidFill>
                <a:latin typeface="Nimbus Sans"/>
                <a:ea typeface="Nimbus Sans"/>
                <a:cs typeface="Nimbus Sans"/>
              </a:defRPr>
            </a:pPr>
            <a:r>
              <a:rPr sz="1875" b="0">
                <a:solidFill>
                  <a:srgbClr val="1D2633"/>
                </a:solidFill>
                <a:latin typeface="Nimbus Sans"/>
                <a:ea typeface="Nimbus Sans"/>
                <a:cs typeface="Nimbus Sans"/>
              </a:rPr>
              <a:t>Health beliefs</a:t>
            </a:r>
          </a:p>
          <a:p>
            <a:pPr>
              <a:defRPr sz="1875" b="0">
                <a:solidFill>
                  <a:srgbClr val="1D2633"/>
                </a:solidFill>
                <a:latin typeface="Nimbus Sans"/>
                <a:ea typeface="Nimbus Sans"/>
                <a:cs typeface="Nimbus Sans"/>
              </a:defRPr>
            </a:pPr>
            <a:r>
              <a:rPr sz="1875" b="0">
                <a:solidFill>
                  <a:srgbClr val="1D2633"/>
                </a:solidFill>
                <a:latin typeface="Nimbus Sans"/>
                <a:ea typeface="Nimbus Sans"/>
                <a:cs typeface="Nimbus Sans"/>
              </a:rPr>
              <a:t>Help seeking</a:t>
            </a:r>
          </a:p>
          <a:p>
            <a:pPr>
              <a:defRPr sz="1875" b="0">
                <a:solidFill>
                  <a:srgbClr val="1D2633"/>
                </a:solidFill>
                <a:latin typeface="Nimbus Sans"/>
                <a:ea typeface="Nimbus Sans"/>
                <a:cs typeface="Nimbus Sans"/>
              </a:defRPr>
            </a:pPr>
            <a:r>
              <a:rPr sz="1875" b="0">
                <a:solidFill>
                  <a:srgbClr val="1D2633"/>
                </a:solidFill>
                <a:latin typeface="Nimbus Sans"/>
                <a:ea typeface="Nimbus Sans"/>
                <a:cs typeface="Nimbus Sans"/>
              </a:rPr>
              <a:t>Family and community norms</a:t>
            </a:r>
          </a:p>
        </p:txBody>
      </p:sp>
      <p:sp>
        <p:nvSpPr>
          <p:cNvPr id="12" name="Straight Connector 11">
            <a:extLst>
              <a:ext uri="{FF2B5EF4-FFF2-40B4-BE49-F238E27FC236}">
                <a16:creationId xmlns:a16="http://schemas.microsoft.com/office/drawing/2014/main" id="{DC7EB47E-E733-4246-B4B3-B13AB1BD7339}"/>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3" name="Rectangle 12">
            <a:extLst>
              <a:ext uri="{FF2B5EF4-FFF2-40B4-BE49-F238E27FC236}">
                <a16:creationId xmlns:a16="http://schemas.microsoft.com/office/drawing/2014/main" id="{536C1169-99DA-41FF-925A-FDCF73BCF8CB}"/>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18</a:t>
            </a:r>
          </a:p>
        </p:txBody>
      </p:sp>
    </p:spTree>
    <p:extLst>
      <p:ext uri="{BB962C8B-B14F-4D97-AF65-F5344CB8AC3E}">
        <p14:creationId xmlns:p14="http://schemas.microsoft.com/office/powerpoint/2010/main" val="1614205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64BA835-7C6F-490B-A323-87FC63A541C7}"/>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1FEE5A2F-5E09-4168-A860-E5F3F8F9976E}"/>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Health behaviour is socially patterned</a:t>
            </a:r>
          </a:p>
        </p:txBody>
      </p:sp>
      <p:sp>
        <p:nvSpPr>
          <p:cNvPr id="3" name="Rectangle: Rounded Corners 2">
            <a:extLst>
              <a:ext uri="{FF2B5EF4-FFF2-40B4-BE49-F238E27FC236}">
                <a16:creationId xmlns:a16="http://schemas.microsoft.com/office/drawing/2014/main" id="{8F640D35-49DE-4836-8A6C-705C88D4232F}"/>
              </a:ext>
            </a:extLst>
          </p:cNvPr>
          <p:cNvSpPr>
            <a:spLocks noGrp="1"/>
          </p:cNvSpPr>
          <p:nvPr/>
        </p:nvSpPr>
        <p:spPr>
          <a:xfrm>
            <a:off x="4667250" y="2667000"/>
            <a:ext cx="2857500" cy="857250"/>
          </a:xfrm>
          <a:prstGeom prst="roundRect">
            <a:avLst>
              <a:gd name="adj" fmla="val 22222"/>
            </a:avLst>
          </a:prstGeom>
          <a:solidFill>
            <a:srgbClr val="F58220"/>
          </a:solidFill>
          <a:ln w="0">
            <a:noFill/>
          </a:ln>
        </p:spPr>
        <p:txBody>
          <a:bodyPr anchor="ctr">
            <a:noAutofit/>
          </a:bodyPr>
          <a:lstStyle/>
          <a:p>
            <a:pPr>
              <a:defRPr sz="3000" b="1">
                <a:solidFill>
                  <a:srgbClr val="FFFFFF"/>
                </a:solidFill>
                <a:latin typeface="Nimbus Sans"/>
                <a:ea typeface="Nimbus Sans"/>
                <a:cs typeface="Nimbus Sans"/>
              </a:defRPr>
            </a:pPr>
            <a:r>
              <a:rPr sz="3000" b="1">
                <a:solidFill>
                  <a:srgbClr val="FFFFFF"/>
                </a:solidFill>
                <a:latin typeface="Nimbus Sans"/>
                <a:ea typeface="Nimbus Sans"/>
                <a:cs typeface="Nimbus Sans"/>
              </a:rPr>
              <a:t>Behaviour</a:t>
            </a:r>
          </a:p>
        </p:txBody>
      </p:sp>
      <p:sp>
        <p:nvSpPr>
          <p:cNvPr id="4" name="Rectangle: Rounded Corners 3">
            <a:extLst>
              <a:ext uri="{FF2B5EF4-FFF2-40B4-BE49-F238E27FC236}">
                <a16:creationId xmlns:a16="http://schemas.microsoft.com/office/drawing/2014/main" id="{FEC3D020-190E-40BE-95DE-0BC111EB7385}"/>
              </a:ext>
            </a:extLst>
          </p:cNvPr>
          <p:cNvSpPr>
            <a:spLocks noGrp="1"/>
          </p:cNvSpPr>
          <p:nvPr/>
        </p:nvSpPr>
        <p:spPr>
          <a:xfrm>
            <a:off x="1047750" y="1428750"/>
            <a:ext cx="3143250" cy="1000125"/>
          </a:xfrm>
          <a:prstGeom prst="roundRect">
            <a:avLst>
              <a:gd name="adj" fmla="val 17143"/>
            </a:avLst>
          </a:prstGeom>
          <a:solidFill>
            <a:srgbClr val="FFFFFF"/>
          </a:solidFill>
          <a:ln w="28575">
            <a:solidFill>
              <a:srgbClr val="213A78"/>
            </a:solidFill>
            <a:prstDash val="solid"/>
          </a:ln>
        </p:spPr>
        <p:txBody>
          <a:bodyPr/>
          <a:lstStyle/>
          <a:p>
            <a:endParaRPr lang="en-GB"/>
          </a:p>
        </p:txBody>
      </p:sp>
      <p:sp>
        <p:nvSpPr>
          <p:cNvPr id="5" name="Rectangle 4">
            <a:extLst>
              <a:ext uri="{FF2B5EF4-FFF2-40B4-BE49-F238E27FC236}">
                <a16:creationId xmlns:a16="http://schemas.microsoft.com/office/drawing/2014/main" id="{038C9860-CF79-4FCB-85FD-8108ADEACC5C}"/>
              </a:ext>
            </a:extLst>
          </p:cNvPr>
          <p:cNvSpPr>
            <a:spLocks noGrp="1"/>
          </p:cNvSpPr>
          <p:nvPr/>
        </p:nvSpPr>
        <p:spPr>
          <a:xfrm>
            <a:off x="1238250" y="1600200"/>
            <a:ext cx="2762250" cy="647700"/>
          </a:xfrm>
          <a:prstGeom prst="rect">
            <a:avLst/>
          </a:prstGeom>
          <a:noFill/>
          <a:ln w="0">
            <a:noFill/>
          </a:ln>
        </p:spPr>
        <p:txBody>
          <a:bodyPr anchor="ctr">
            <a:noAutofit/>
          </a:bodyPr>
          <a:lstStyle/>
          <a:p>
            <a:pPr>
              <a:defRPr sz="1725" b="1">
                <a:solidFill>
                  <a:srgbClr val="213A78"/>
                </a:solidFill>
                <a:latin typeface="Nimbus Sans"/>
                <a:ea typeface="Nimbus Sans"/>
                <a:cs typeface="Nimbus Sans"/>
              </a:defRPr>
            </a:pPr>
            <a:r>
              <a:rPr sz="1725" b="1">
                <a:solidFill>
                  <a:srgbClr val="213A78"/>
                </a:solidFill>
                <a:latin typeface="Nimbus Sans"/>
                <a:ea typeface="Nimbus Sans"/>
                <a:cs typeface="Nimbus Sans"/>
              </a:rPr>
              <a:t>Price and availability</a:t>
            </a:r>
          </a:p>
        </p:txBody>
      </p:sp>
      <p:sp>
        <p:nvSpPr>
          <p:cNvPr id="6" name="Rectangle: Rounded Corners 5">
            <a:extLst>
              <a:ext uri="{FF2B5EF4-FFF2-40B4-BE49-F238E27FC236}">
                <a16:creationId xmlns:a16="http://schemas.microsoft.com/office/drawing/2014/main" id="{2829398C-D8F2-4F8D-90A3-DE0175BE19F5}"/>
              </a:ext>
            </a:extLst>
          </p:cNvPr>
          <p:cNvSpPr>
            <a:spLocks noGrp="1"/>
          </p:cNvSpPr>
          <p:nvPr/>
        </p:nvSpPr>
        <p:spPr>
          <a:xfrm>
            <a:off x="8096250" y="1428750"/>
            <a:ext cx="3143250" cy="1000125"/>
          </a:xfrm>
          <a:prstGeom prst="roundRect">
            <a:avLst>
              <a:gd name="adj" fmla="val 17143"/>
            </a:avLst>
          </a:prstGeom>
          <a:solidFill>
            <a:srgbClr val="FFFFFF"/>
          </a:solidFill>
          <a:ln w="28575">
            <a:solidFill>
              <a:srgbClr val="704C9F"/>
            </a:solidFill>
            <a:prstDash val="solid"/>
          </a:ln>
        </p:spPr>
        <p:txBody>
          <a:bodyPr/>
          <a:lstStyle/>
          <a:p>
            <a:endParaRPr lang="en-GB"/>
          </a:p>
        </p:txBody>
      </p:sp>
      <p:sp>
        <p:nvSpPr>
          <p:cNvPr id="7" name="Rectangle 6">
            <a:extLst>
              <a:ext uri="{FF2B5EF4-FFF2-40B4-BE49-F238E27FC236}">
                <a16:creationId xmlns:a16="http://schemas.microsoft.com/office/drawing/2014/main" id="{906A38FF-C29A-4E1D-8DB9-EC6CDE34B5DC}"/>
              </a:ext>
            </a:extLst>
          </p:cNvPr>
          <p:cNvSpPr>
            <a:spLocks noGrp="1"/>
          </p:cNvSpPr>
          <p:nvPr/>
        </p:nvSpPr>
        <p:spPr>
          <a:xfrm>
            <a:off x="8286750" y="1600200"/>
            <a:ext cx="2762250" cy="647700"/>
          </a:xfrm>
          <a:prstGeom prst="rect">
            <a:avLst/>
          </a:prstGeom>
          <a:noFill/>
          <a:ln w="0">
            <a:noFill/>
          </a:ln>
        </p:spPr>
        <p:txBody>
          <a:bodyPr anchor="ctr">
            <a:noAutofit/>
          </a:bodyPr>
          <a:lstStyle/>
          <a:p>
            <a:pPr>
              <a:defRPr sz="1725" b="1">
                <a:solidFill>
                  <a:srgbClr val="704C9F"/>
                </a:solidFill>
                <a:latin typeface="Nimbus Sans"/>
                <a:ea typeface="Nimbus Sans"/>
                <a:cs typeface="Nimbus Sans"/>
              </a:defRPr>
            </a:pPr>
            <a:r>
              <a:rPr sz="1725" b="1">
                <a:solidFill>
                  <a:srgbClr val="704C9F"/>
                </a:solidFill>
                <a:latin typeface="Nimbus Sans"/>
                <a:ea typeface="Nimbus Sans"/>
                <a:cs typeface="Nimbus Sans"/>
              </a:rPr>
              <a:t>Stress and coping</a:t>
            </a:r>
          </a:p>
        </p:txBody>
      </p:sp>
      <p:sp>
        <p:nvSpPr>
          <p:cNvPr id="8" name="Rectangle: Rounded Corners 7">
            <a:extLst>
              <a:ext uri="{FF2B5EF4-FFF2-40B4-BE49-F238E27FC236}">
                <a16:creationId xmlns:a16="http://schemas.microsoft.com/office/drawing/2014/main" id="{17FE1D4B-0A08-480B-8170-5CFD02302791}"/>
              </a:ext>
            </a:extLst>
          </p:cNvPr>
          <p:cNvSpPr>
            <a:spLocks noGrp="1"/>
          </p:cNvSpPr>
          <p:nvPr/>
        </p:nvSpPr>
        <p:spPr>
          <a:xfrm>
            <a:off x="762000" y="4381500"/>
            <a:ext cx="3143250" cy="1000125"/>
          </a:xfrm>
          <a:prstGeom prst="roundRect">
            <a:avLst>
              <a:gd name="adj" fmla="val 17143"/>
            </a:avLst>
          </a:prstGeom>
          <a:solidFill>
            <a:srgbClr val="FFFFFF"/>
          </a:solidFill>
          <a:ln w="28575">
            <a:solidFill>
              <a:srgbClr val="C94A4A"/>
            </a:solidFill>
            <a:prstDash val="solid"/>
          </a:ln>
        </p:spPr>
        <p:txBody>
          <a:bodyPr/>
          <a:lstStyle/>
          <a:p>
            <a:endParaRPr lang="en-GB"/>
          </a:p>
        </p:txBody>
      </p:sp>
      <p:sp>
        <p:nvSpPr>
          <p:cNvPr id="9" name="Rectangle 8">
            <a:extLst>
              <a:ext uri="{FF2B5EF4-FFF2-40B4-BE49-F238E27FC236}">
                <a16:creationId xmlns:a16="http://schemas.microsoft.com/office/drawing/2014/main" id="{A4AF90D7-65FB-4DE4-8647-0D9BE4C70B6F}"/>
              </a:ext>
            </a:extLst>
          </p:cNvPr>
          <p:cNvSpPr>
            <a:spLocks noGrp="1"/>
          </p:cNvSpPr>
          <p:nvPr/>
        </p:nvSpPr>
        <p:spPr>
          <a:xfrm>
            <a:off x="952500" y="4552950"/>
            <a:ext cx="2762250" cy="647700"/>
          </a:xfrm>
          <a:prstGeom prst="rect">
            <a:avLst/>
          </a:prstGeom>
          <a:noFill/>
          <a:ln w="0">
            <a:noFill/>
          </a:ln>
        </p:spPr>
        <p:txBody>
          <a:bodyPr anchor="ctr">
            <a:noAutofit/>
          </a:bodyPr>
          <a:lstStyle/>
          <a:p>
            <a:pPr>
              <a:defRPr sz="1725" b="1">
                <a:solidFill>
                  <a:srgbClr val="C94A4A"/>
                </a:solidFill>
                <a:latin typeface="Nimbus Sans"/>
                <a:ea typeface="Nimbus Sans"/>
                <a:cs typeface="Nimbus Sans"/>
              </a:defRPr>
            </a:pPr>
            <a:r>
              <a:rPr sz="1725" b="1">
                <a:solidFill>
                  <a:srgbClr val="C94A4A"/>
                </a:solidFill>
                <a:latin typeface="Nimbus Sans"/>
                <a:ea typeface="Nimbus Sans"/>
                <a:cs typeface="Nimbus Sans"/>
              </a:rPr>
              <a:t>Marketing and commercial influence</a:t>
            </a:r>
          </a:p>
        </p:txBody>
      </p:sp>
      <p:sp>
        <p:nvSpPr>
          <p:cNvPr id="10" name="Rectangle: Rounded Corners 9">
            <a:extLst>
              <a:ext uri="{FF2B5EF4-FFF2-40B4-BE49-F238E27FC236}">
                <a16:creationId xmlns:a16="http://schemas.microsoft.com/office/drawing/2014/main" id="{99C5E584-421B-468D-9323-F3E45308A366}"/>
              </a:ext>
            </a:extLst>
          </p:cNvPr>
          <p:cNvSpPr>
            <a:spLocks noGrp="1"/>
          </p:cNvSpPr>
          <p:nvPr/>
        </p:nvSpPr>
        <p:spPr>
          <a:xfrm>
            <a:off x="8096250" y="4381500"/>
            <a:ext cx="3143250" cy="1000125"/>
          </a:xfrm>
          <a:prstGeom prst="roundRect">
            <a:avLst>
              <a:gd name="adj" fmla="val 17143"/>
            </a:avLst>
          </a:prstGeom>
          <a:solidFill>
            <a:srgbClr val="FFFFFF"/>
          </a:solidFill>
          <a:ln w="28575">
            <a:solidFill>
              <a:srgbClr val="008F9C"/>
            </a:solidFill>
            <a:prstDash val="solid"/>
          </a:ln>
        </p:spPr>
        <p:txBody>
          <a:bodyPr/>
          <a:lstStyle/>
          <a:p>
            <a:endParaRPr lang="en-GB"/>
          </a:p>
        </p:txBody>
      </p:sp>
      <p:sp>
        <p:nvSpPr>
          <p:cNvPr id="11" name="Rectangle 10">
            <a:extLst>
              <a:ext uri="{FF2B5EF4-FFF2-40B4-BE49-F238E27FC236}">
                <a16:creationId xmlns:a16="http://schemas.microsoft.com/office/drawing/2014/main" id="{BF466453-E6CC-49D3-8ACD-2E6D5BB61DEF}"/>
              </a:ext>
            </a:extLst>
          </p:cNvPr>
          <p:cNvSpPr>
            <a:spLocks noGrp="1"/>
          </p:cNvSpPr>
          <p:nvPr/>
        </p:nvSpPr>
        <p:spPr>
          <a:xfrm>
            <a:off x="8286750" y="4552950"/>
            <a:ext cx="2762250" cy="647700"/>
          </a:xfrm>
          <a:prstGeom prst="rect">
            <a:avLst/>
          </a:prstGeom>
          <a:noFill/>
          <a:ln w="0">
            <a:noFill/>
          </a:ln>
        </p:spPr>
        <p:txBody>
          <a:bodyPr anchor="ctr">
            <a:noAutofit/>
          </a:bodyPr>
          <a:lstStyle/>
          <a:p>
            <a:pPr>
              <a:defRPr sz="1725" b="1">
                <a:solidFill>
                  <a:srgbClr val="008F9C"/>
                </a:solidFill>
                <a:latin typeface="Nimbus Sans"/>
                <a:ea typeface="Nimbus Sans"/>
                <a:cs typeface="Nimbus Sans"/>
              </a:defRPr>
            </a:pPr>
            <a:r>
              <a:rPr sz="1725" b="1">
                <a:solidFill>
                  <a:srgbClr val="008F9C"/>
                </a:solidFill>
                <a:latin typeface="Nimbus Sans"/>
                <a:ea typeface="Nimbus Sans"/>
                <a:cs typeface="Nimbus Sans"/>
              </a:rPr>
              <a:t>Time, transport and safety</a:t>
            </a:r>
          </a:p>
        </p:txBody>
      </p:sp>
      <p:sp>
        <p:nvSpPr>
          <p:cNvPr id="12" name="Rectangle 11">
            <a:extLst>
              <a:ext uri="{FF2B5EF4-FFF2-40B4-BE49-F238E27FC236}">
                <a16:creationId xmlns:a16="http://schemas.microsoft.com/office/drawing/2014/main" id="{08867762-E12E-4C47-82C3-E08F4D3487EC}"/>
              </a:ext>
            </a:extLst>
          </p:cNvPr>
          <p:cNvSpPr>
            <a:spLocks noGrp="1"/>
          </p:cNvSpPr>
          <p:nvPr/>
        </p:nvSpPr>
        <p:spPr>
          <a:xfrm>
            <a:off x="2190750" y="5619750"/>
            <a:ext cx="7810500" cy="428625"/>
          </a:xfrm>
          <a:prstGeom prst="rect">
            <a:avLst/>
          </a:prstGeom>
          <a:noFill/>
          <a:ln w="0">
            <a:noFill/>
          </a:ln>
        </p:spPr>
        <p:txBody>
          <a:bodyPr anchor="t">
            <a:noAutofit/>
          </a:bodyPr>
          <a:lstStyle/>
          <a:p>
            <a:pPr>
              <a:defRPr sz="1950" b="1">
                <a:solidFill>
                  <a:srgbClr val="213A78"/>
                </a:solidFill>
                <a:latin typeface="Nimbus Sans"/>
                <a:ea typeface="Nimbus Sans"/>
                <a:cs typeface="Nimbus Sans"/>
              </a:defRPr>
            </a:pPr>
            <a:r>
              <a:rPr sz="1950" b="1">
                <a:solidFill>
                  <a:srgbClr val="213A78"/>
                </a:solidFill>
                <a:latin typeface="Nimbus Sans"/>
                <a:ea typeface="Nimbus Sans"/>
                <a:cs typeface="Nimbus Sans"/>
              </a:rPr>
              <a:t>Agency remains important, but opportunity and constraint shape which choices are realistic.</a:t>
            </a:r>
          </a:p>
        </p:txBody>
      </p:sp>
      <p:sp>
        <p:nvSpPr>
          <p:cNvPr id="13" name="Straight Connector 12">
            <a:extLst>
              <a:ext uri="{FF2B5EF4-FFF2-40B4-BE49-F238E27FC236}">
                <a16:creationId xmlns:a16="http://schemas.microsoft.com/office/drawing/2014/main" id="{A0A9461A-395C-48FF-A9C8-F16D4E7DE6E9}"/>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4" name="Rectangle 13">
            <a:extLst>
              <a:ext uri="{FF2B5EF4-FFF2-40B4-BE49-F238E27FC236}">
                <a16:creationId xmlns:a16="http://schemas.microsoft.com/office/drawing/2014/main" id="{96CC3165-22D4-4666-9425-B40D6705EDB4}"/>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19</a:t>
            </a:r>
          </a:p>
        </p:txBody>
      </p:sp>
    </p:spTree>
    <p:extLst>
      <p:ext uri="{BB962C8B-B14F-4D97-AF65-F5344CB8AC3E}">
        <p14:creationId xmlns:p14="http://schemas.microsoft.com/office/powerpoint/2010/main" val="13477624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5C80CF4-5EDF-49B7-8262-C623DE914784}"/>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BAA8AC03-E4E4-4873-AF19-27F7561DB3ED}"/>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Biology, genetics and epigenetics</a:t>
            </a:r>
          </a:p>
        </p:txBody>
      </p:sp>
      <p:sp>
        <p:nvSpPr>
          <p:cNvPr id="3" name="Rectangle: Rounded Corners 2">
            <a:extLst>
              <a:ext uri="{FF2B5EF4-FFF2-40B4-BE49-F238E27FC236}">
                <a16:creationId xmlns:a16="http://schemas.microsoft.com/office/drawing/2014/main" id="{6070D2DA-1B3E-4A46-A133-1B7159783624}"/>
              </a:ext>
            </a:extLst>
          </p:cNvPr>
          <p:cNvSpPr>
            <a:spLocks noGrp="1"/>
          </p:cNvSpPr>
          <p:nvPr/>
        </p:nvSpPr>
        <p:spPr>
          <a:xfrm>
            <a:off x="762000" y="1524000"/>
            <a:ext cx="2857500" cy="2857500"/>
          </a:xfrm>
          <a:prstGeom prst="roundRect">
            <a:avLst>
              <a:gd name="adj" fmla="val 6000"/>
            </a:avLst>
          </a:prstGeom>
          <a:solidFill>
            <a:srgbClr val="EAF0FA"/>
          </a:solidFill>
          <a:ln w="9525">
            <a:solidFill>
              <a:srgbClr val="213A78"/>
            </a:solidFill>
            <a:prstDash val="solid"/>
          </a:ln>
        </p:spPr>
        <p:txBody>
          <a:bodyPr/>
          <a:lstStyle/>
          <a:p>
            <a:endParaRPr lang="en-GB"/>
          </a:p>
        </p:txBody>
      </p:sp>
      <p:sp>
        <p:nvSpPr>
          <p:cNvPr id="4" name="Rectangle: Rounded Corners 3">
            <a:extLst>
              <a:ext uri="{FF2B5EF4-FFF2-40B4-BE49-F238E27FC236}">
                <a16:creationId xmlns:a16="http://schemas.microsoft.com/office/drawing/2014/main" id="{210DB73A-3978-4AFB-A624-5CCE07A3433B}"/>
              </a:ext>
            </a:extLst>
          </p:cNvPr>
          <p:cNvSpPr>
            <a:spLocks noGrp="1"/>
          </p:cNvSpPr>
          <p:nvPr/>
        </p:nvSpPr>
        <p:spPr>
          <a:xfrm>
            <a:off x="4667250" y="1524000"/>
            <a:ext cx="2857500" cy="2857500"/>
          </a:xfrm>
          <a:prstGeom prst="roundRect">
            <a:avLst>
              <a:gd name="adj" fmla="val 6000"/>
            </a:avLst>
          </a:prstGeom>
          <a:solidFill>
            <a:srgbClr val="FFF1E6"/>
          </a:solidFill>
          <a:ln w="9525">
            <a:solidFill>
              <a:srgbClr val="F58220"/>
            </a:solidFill>
            <a:prstDash val="solid"/>
          </a:ln>
        </p:spPr>
        <p:txBody>
          <a:bodyPr/>
          <a:lstStyle/>
          <a:p>
            <a:endParaRPr lang="en-GB"/>
          </a:p>
        </p:txBody>
      </p:sp>
      <p:sp>
        <p:nvSpPr>
          <p:cNvPr id="5" name="Rectangle: Rounded Corners 4">
            <a:extLst>
              <a:ext uri="{FF2B5EF4-FFF2-40B4-BE49-F238E27FC236}">
                <a16:creationId xmlns:a16="http://schemas.microsoft.com/office/drawing/2014/main" id="{CBFD83AA-1E37-4338-8658-102A84FF1AA1}"/>
              </a:ext>
            </a:extLst>
          </p:cNvPr>
          <p:cNvSpPr>
            <a:spLocks noGrp="1"/>
          </p:cNvSpPr>
          <p:nvPr/>
        </p:nvSpPr>
        <p:spPr>
          <a:xfrm>
            <a:off x="8572500" y="1524000"/>
            <a:ext cx="2857500" cy="2857500"/>
          </a:xfrm>
          <a:prstGeom prst="roundRect">
            <a:avLst>
              <a:gd name="adj" fmla="val 6000"/>
            </a:avLst>
          </a:prstGeom>
          <a:solidFill>
            <a:srgbClr val="E7F6F6"/>
          </a:solidFill>
          <a:ln w="9525">
            <a:solidFill>
              <a:srgbClr val="008F9C"/>
            </a:solidFill>
            <a:prstDash val="solid"/>
          </a:ln>
        </p:spPr>
        <p:txBody>
          <a:bodyPr/>
          <a:lstStyle/>
          <a:p>
            <a:endParaRPr lang="en-GB"/>
          </a:p>
        </p:txBody>
      </p:sp>
      <p:sp>
        <p:nvSpPr>
          <p:cNvPr id="6" name="Rectangle 5">
            <a:extLst>
              <a:ext uri="{FF2B5EF4-FFF2-40B4-BE49-F238E27FC236}">
                <a16:creationId xmlns:a16="http://schemas.microsoft.com/office/drawing/2014/main" id="{09A0551D-0883-497C-B8E6-7C772022CCA9}"/>
              </a:ext>
            </a:extLst>
          </p:cNvPr>
          <p:cNvSpPr>
            <a:spLocks noGrp="1"/>
          </p:cNvSpPr>
          <p:nvPr/>
        </p:nvSpPr>
        <p:spPr>
          <a:xfrm>
            <a:off x="1000125" y="1857375"/>
            <a:ext cx="2381250" cy="457200"/>
          </a:xfrm>
          <a:prstGeom prst="rect">
            <a:avLst/>
          </a:prstGeom>
          <a:noFill/>
          <a:ln w="0">
            <a:noFill/>
          </a:ln>
        </p:spPr>
        <p:txBody>
          <a:bodyPr anchor="t">
            <a:noAutofit/>
          </a:bodyPr>
          <a:lstStyle/>
          <a:p>
            <a:pPr>
              <a:defRPr sz="2100" b="1">
                <a:solidFill>
                  <a:srgbClr val="213A78"/>
                </a:solidFill>
                <a:latin typeface="Nimbus Sans"/>
                <a:ea typeface="Nimbus Sans"/>
                <a:cs typeface="Nimbus Sans"/>
              </a:defRPr>
            </a:pPr>
            <a:r>
              <a:rPr sz="2100" b="1">
                <a:solidFill>
                  <a:srgbClr val="213A78"/>
                </a:solidFill>
                <a:latin typeface="Nimbus Sans"/>
                <a:ea typeface="Nimbus Sans"/>
                <a:cs typeface="Nimbus Sans"/>
              </a:rPr>
              <a:t>Genetic variation</a:t>
            </a:r>
          </a:p>
        </p:txBody>
      </p:sp>
      <p:sp>
        <p:nvSpPr>
          <p:cNvPr id="7" name="Rectangle 6">
            <a:extLst>
              <a:ext uri="{FF2B5EF4-FFF2-40B4-BE49-F238E27FC236}">
                <a16:creationId xmlns:a16="http://schemas.microsoft.com/office/drawing/2014/main" id="{BC78F231-53F0-4C5D-93C6-DE09A9C8A1ED}"/>
              </a:ext>
            </a:extLst>
          </p:cNvPr>
          <p:cNvSpPr>
            <a:spLocks noGrp="1"/>
          </p:cNvSpPr>
          <p:nvPr/>
        </p:nvSpPr>
        <p:spPr>
          <a:xfrm>
            <a:off x="1095375" y="2619375"/>
            <a:ext cx="2190750" cy="1095375"/>
          </a:xfrm>
          <a:prstGeom prst="rect">
            <a:avLst/>
          </a:prstGeom>
          <a:noFill/>
          <a:ln w="0">
            <a:noFill/>
          </a:ln>
        </p:spPr>
        <p:txBody>
          <a:bodyPr anchor="t">
            <a:noAutofit/>
          </a:bodyPr>
          <a:lstStyle/>
          <a:p>
            <a:pPr>
              <a:defRPr sz="1725" b="0">
                <a:solidFill>
                  <a:srgbClr val="1D2633"/>
                </a:solidFill>
                <a:latin typeface="Nimbus Sans"/>
                <a:ea typeface="Nimbus Sans"/>
                <a:cs typeface="Nimbus Sans"/>
              </a:defRPr>
            </a:pPr>
            <a:r>
              <a:rPr sz="1725" b="0">
                <a:solidFill>
                  <a:srgbClr val="1D2633"/>
                </a:solidFill>
                <a:latin typeface="Nimbus Sans"/>
                <a:ea typeface="Nimbus Sans"/>
                <a:cs typeface="Nimbus Sans"/>
              </a:rPr>
              <a:t>May influence susceptibility, protection and response to treatment</a:t>
            </a:r>
          </a:p>
        </p:txBody>
      </p:sp>
      <p:sp>
        <p:nvSpPr>
          <p:cNvPr id="8" name="Rectangle 7">
            <a:extLst>
              <a:ext uri="{FF2B5EF4-FFF2-40B4-BE49-F238E27FC236}">
                <a16:creationId xmlns:a16="http://schemas.microsoft.com/office/drawing/2014/main" id="{2ABC81FC-D0B7-42B0-BA27-B132F2B393D7}"/>
              </a:ext>
            </a:extLst>
          </p:cNvPr>
          <p:cNvSpPr>
            <a:spLocks noGrp="1"/>
          </p:cNvSpPr>
          <p:nvPr/>
        </p:nvSpPr>
        <p:spPr>
          <a:xfrm>
            <a:off x="4905375" y="1857375"/>
            <a:ext cx="2381250" cy="457200"/>
          </a:xfrm>
          <a:prstGeom prst="rect">
            <a:avLst/>
          </a:prstGeom>
          <a:noFill/>
          <a:ln w="0">
            <a:noFill/>
          </a:ln>
        </p:spPr>
        <p:txBody>
          <a:bodyPr anchor="t">
            <a:noAutofit/>
          </a:bodyPr>
          <a:lstStyle/>
          <a:p>
            <a:pPr>
              <a:defRPr sz="2100" b="1">
                <a:solidFill>
                  <a:srgbClr val="F58220"/>
                </a:solidFill>
                <a:latin typeface="Nimbus Sans"/>
                <a:ea typeface="Nimbus Sans"/>
                <a:cs typeface="Nimbus Sans"/>
              </a:defRPr>
            </a:pPr>
            <a:r>
              <a:rPr sz="2100" b="1">
                <a:solidFill>
                  <a:srgbClr val="F58220"/>
                </a:solidFill>
                <a:latin typeface="Nimbus Sans"/>
                <a:ea typeface="Nimbus Sans"/>
                <a:cs typeface="Nimbus Sans"/>
              </a:rPr>
              <a:t>Environment</a:t>
            </a:r>
          </a:p>
        </p:txBody>
      </p:sp>
      <p:sp>
        <p:nvSpPr>
          <p:cNvPr id="9" name="Rectangle 8">
            <a:extLst>
              <a:ext uri="{FF2B5EF4-FFF2-40B4-BE49-F238E27FC236}">
                <a16:creationId xmlns:a16="http://schemas.microsoft.com/office/drawing/2014/main" id="{DBC5C579-B248-44CA-96EC-9F34A421F2F9}"/>
              </a:ext>
            </a:extLst>
          </p:cNvPr>
          <p:cNvSpPr>
            <a:spLocks noGrp="1"/>
          </p:cNvSpPr>
          <p:nvPr/>
        </p:nvSpPr>
        <p:spPr>
          <a:xfrm>
            <a:off x="5000625" y="2619375"/>
            <a:ext cx="2190750" cy="1095375"/>
          </a:xfrm>
          <a:prstGeom prst="rect">
            <a:avLst/>
          </a:prstGeom>
          <a:noFill/>
          <a:ln w="0">
            <a:noFill/>
          </a:ln>
        </p:spPr>
        <p:txBody>
          <a:bodyPr anchor="t">
            <a:noAutofit/>
          </a:bodyPr>
          <a:lstStyle/>
          <a:p>
            <a:pPr>
              <a:defRPr sz="1725" b="0">
                <a:solidFill>
                  <a:srgbClr val="1D2633"/>
                </a:solidFill>
                <a:latin typeface="Nimbus Sans"/>
                <a:ea typeface="Nimbus Sans"/>
                <a:cs typeface="Nimbus Sans"/>
              </a:defRPr>
            </a:pPr>
            <a:r>
              <a:rPr sz="1725" b="0">
                <a:solidFill>
                  <a:srgbClr val="1D2633"/>
                </a:solidFill>
                <a:latin typeface="Nimbus Sans"/>
                <a:ea typeface="Nimbus Sans"/>
                <a:cs typeface="Nimbus Sans"/>
              </a:rPr>
              <a:t>Nutrition, stress, toxins, infection and social conditions influence exposure</a:t>
            </a:r>
          </a:p>
        </p:txBody>
      </p:sp>
      <p:sp>
        <p:nvSpPr>
          <p:cNvPr id="10" name="Rectangle 9">
            <a:extLst>
              <a:ext uri="{FF2B5EF4-FFF2-40B4-BE49-F238E27FC236}">
                <a16:creationId xmlns:a16="http://schemas.microsoft.com/office/drawing/2014/main" id="{871E3864-D043-4B29-9774-DFCB64A08B3C}"/>
              </a:ext>
            </a:extLst>
          </p:cNvPr>
          <p:cNvSpPr>
            <a:spLocks noGrp="1"/>
          </p:cNvSpPr>
          <p:nvPr/>
        </p:nvSpPr>
        <p:spPr>
          <a:xfrm>
            <a:off x="8810625" y="1857375"/>
            <a:ext cx="2381250" cy="457200"/>
          </a:xfrm>
          <a:prstGeom prst="rect">
            <a:avLst/>
          </a:prstGeom>
          <a:noFill/>
          <a:ln w="0">
            <a:noFill/>
          </a:ln>
        </p:spPr>
        <p:txBody>
          <a:bodyPr anchor="t">
            <a:noAutofit/>
          </a:bodyPr>
          <a:lstStyle/>
          <a:p>
            <a:pPr>
              <a:defRPr sz="2100" b="1">
                <a:solidFill>
                  <a:srgbClr val="008F9C"/>
                </a:solidFill>
                <a:latin typeface="Nimbus Sans"/>
                <a:ea typeface="Nimbus Sans"/>
                <a:cs typeface="Nimbus Sans"/>
              </a:defRPr>
            </a:pPr>
            <a:r>
              <a:rPr sz="2100" b="1">
                <a:solidFill>
                  <a:srgbClr val="008F9C"/>
                </a:solidFill>
                <a:latin typeface="Nimbus Sans"/>
                <a:ea typeface="Nimbus Sans"/>
                <a:cs typeface="Nimbus Sans"/>
              </a:rPr>
              <a:t>Observed health</a:t>
            </a:r>
          </a:p>
        </p:txBody>
      </p:sp>
      <p:sp>
        <p:nvSpPr>
          <p:cNvPr id="11" name="Rectangle 10">
            <a:extLst>
              <a:ext uri="{FF2B5EF4-FFF2-40B4-BE49-F238E27FC236}">
                <a16:creationId xmlns:a16="http://schemas.microsoft.com/office/drawing/2014/main" id="{086896B0-4A4E-4234-99B9-54EEE2E3A4B9}"/>
              </a:ext>
            </a:extLst>
          </p:cNvPr>
          <p:cNvSpPr>
            <a:spLocks noGrp="1"/>
          </p:cNvSpPr>
          <p:nvPr/>
        </p:nvSpPr>
        <p:spPr>
          <a:xfrm>
            <a:off x="8905875" y="2619375"/>
            <a:ext cx="2190750" cy="1095375"/>
          </a:xfrm>
          <a:prstGeom prst="rect">
            <a:avLst/>
          </a:prstGeom>
          <a:noFill/>
          <a:ln w="0">
            <a:noFill/>
          </a:ln>
        </p:spPr>
        <p:txBody>
          <a:bodyPr anchor="t">
            <a:noAutofit/>
          </a:bodyPr>
          <a:lstStyle/>
          <a:p>
            <a:pPr>
              <a:defRPr sz="1725" b="0">
                <a:solidFill>
                  <a:srgbClr val="1D2633"/>
                </a:solidFill>
                <a:latin typeface="Nimbus Sans"/>
                <a:ea typeface="Nimbus Sans"/>
                <a:cs typeface="Nimbus Sans"/>
              </a:defRPr>
            </a:pPr>
            <a:r>
              <a:rPr sz="1725" b="0">
                <a:solidFill>
                  <a:srgbClr val="1D2633"/>
                </a:solidFill>
                <a:latin typeface="Nimbus Sans"/>
                <a:ea typeface="Nimbus Sans"/>
                <a:cs typeface="Nimbus Sans"/>
              </a:rPr>
              <a:t>Often reflects gene–environment interaction across time</a:t>
            </a:r>
          </a:p>
        </p:txBody>
      </p:sp>
      <p:sp>
        <p:nvSpPr>
          <p:cNvPr id="12" name="Rectangle 11">
            <a:extLst>
              <a:ext uri="{FF2B5EF4-FFF2-40B4-BE49-F238E27FC236}">
                <a16:creationId xmlns:a16="http://schemas.microsoft.com/office/drawing/2014/main" id="{509BF4F4-F301-47DB-96D2-FE15109BF5BE}"/>
              </a:ext>
            </a:extLst>
          </p:cNvPr>
          <p:cNvSpPr>
            <a:spLocks noGrp="1"/>
          </p:cNvSpPr>
          <p:nvPr/>
        </p:nvSpPr>
        <p:spPr>
          <a:xfrm>
            <a:off x="3857625" y="2619375"/>
            <a:ext cx="571500" cy="666750"/>
          </a:xfrm>
          <a:prstGeom prst="rect">
            <a:avLst/>
          </a:prstGeom>
          <a:noFill/>
          <a:ln w="0">
            <a:noFill/>
          </a:ln>
        </p:spPr>
        <p:txBody>
          <a:bodyPr anchor="ctr">
            <a:noAutofit/>
          </a:bodyPr>
          <a:lstStyle/>
          <a:p>
            <a:pPr>
              <a:defRPr sz="3600" b="1">
                <a:solidFill>
                  <a:srgbClr val="52606D"/>
                </a:solidFill>
                <a:latin typeface="Nimbus Sans"/>
                <a:ea typeface="Nimbus Sans"/>
                <a:cs typeface="Nimbus Sans"/>
              </a:defRPr>
            </a:pPr>
            <a:r>
              <a:rPr sz="3600" b="1">
                <a:solidFill>
                  <a:srgbClr val="52606D"/>
                </a:solidFill>
                <a:latin typeface="Nimbus Sans"/>
                <a:ea typeface="Nimbus Sans"/>
                <a:cs typeface="Nimbus Sans"/>
              </a:rPr>
              <a:t>+</a:t>
            </a:r>
          </a:p>
        </p:txBody>
      </p:sp>
      <p:cxnSp>
        <p:nvCxnSpPr>
          <p:cNvPr id="30" name="Straight Arrow Connector 29"/>
          <p:cNvCxnSpPr>
            <a:stCxn id="4" idx="3"/>
            <a:endCxn id="5" idx="1"/>
          </p:cNvCxnSpPr>
          <p:nvPr/>
        </p:nvCxnSpPr>
        <p:spPr>
          <a:xfrm>
            <a:off x="7524750" y="2952750"/>
            <a:ext cx="1047750" cy="0"/>
          </a:xfrm>
          <a:prstGeom prst="straightConnector1">
            <a:avLst/>
          </a:prstGeom>
          <a:ln w="19050">
            <a:solidFill>
              <a:srgbClr val="52606D"/>
            </a:solidFill>
            <a:prstDash val="solid"/>
            <a:tailEnd type="triangle" w="sm" len="sm"/>
          </a:ln>
        </p:spPr>
      </p:cxnSp>
      <p:sp>
        <p:nvSpPr>
          <p:cNvPr id="14" name="Rectangle: Rounded Corners 13">
            <a:extLst>
              <a:ext uri="{FF2B5EF4-FFF2-40B4-BE49-F238E27FC236}">
                <a16:creationId xmlns:a16="http://schemas.microsoft.com/office/drawing/2014/main" id="{693D5F50-987C-4ED3-85DF-1FDC01E7B08D}"/>
              </a:ext>
            </a:extLst>
          </p:cNvPr>
          <p:cNvSpPr>
            <a:spLocks noGrp="1"/>
          </p:cNvSpPr>
          <p:nvPr/>
        </p:nvSpPr>
        <p:spPr>
          <a:xfrm>
            <a:off x="1666875" y="4953000"/>
            <a:ext cx="8858250" cy="714375"/>
          </a:xfrm>
          <a:prstGeom prst="roundRect">
            <a:avLst>
              <a:gd name="adj" fmla="val 24000"/>
            </a:avLst>
          </a:prstGeom>
          <a:solidFill>
            <a:srgbClr val="F3F6FA"/>
          </a:solidFill>
          <a:ln w="9525">
            <a:solidFill>
              <a:srgbClr val="D8E0EA"/>
            </a:solidFill>
            <a:prstDash val="solid"/>
          </a:ln>
        </p:spPr>
        <p:txBody>
          <a:bodyPr/>
          <a:lstStyle/>
          <a:p>
            <a:endParaRPr lang="en-GB"/>
          </a:p>
        </p:txBody>
      </p:sp>
      <p:sp>
        <p:nvSpPr>
          <p:cNvPr id="15" name="Rectangle 14">
            <a:extLst>
              <a:ext uri="{FF2B5EF4-FFF2-40B4-BE49-F238E27FC236}">
                <a16:creationId xmlns:a16="http://schemas.microsoft.com/office/drawing/2014/main" id="{EA4ABF6B-C27F-4226-993F-5917171E0CD7}"/>
              </a:ext>
            </a:extLst>
          </p:cNvPr>
          <p:cNvSpPr>
            <a:spLocks noGrp="1"/>
          </p:cNvSpPr>
          <p:nvPr/>
        </p:nvSpPr>
        <p:spPr>
          <a:xfrm>
            <a:off x="1952625" y="5114925"/>
            <a:ext cx="8286750" cy="428625"/>
          </a:xfrm>
          <a:prstGeom prst="rect">
            <a:avLst/>
          </a:prstGeom>
          <a:noFill/>
          <a:ln w="0">
            <a:noFill/>
          </a:ln>
        </p:spPr>
        <p:txBody>
          <a:bodyPr anchor="t">
            <a:noAutofit/>
          </a:bodyPr>
          <a:lstStyle/>
          <a:p>
            <a:pPr>
              <a:defRPr sz="1875" b="1">
                <a:solidFill>
                  <a:srgbClr val="213A78"/>
                </a:solidFill>
                <a:latin typeface="Nimbus Sans"/>
                <a:ea typeface="Nimbus Sans"/>
                <a:cs typeface="Nimbus Sans"/>
              </a:defRPr>
            </a:pPr>
            <a:r>
              <a:rPr sz="1875" b="1">
                <a:solidFill>
                  <a:srgbClr val="213A78"/>
                </a:solidFill>
                <a:latin typeface="Nimbus Sans"/>
                <a:ea typeface="Nimbus Sans"/>
                <a:cs typeface="Nimbus Sans"/>
              </a:rPr>
              <a:t>Genetic risk does not always mean inevitable disease. Prevention, treatment and environment may change outcomes.</a:t>
            </a:r>
          </a:p>
        </p:txBody>
      </p:sp>
      <p:sp>
        <p:nvSpPr>
          <p:cNvPr id="16" name="Straight Connector 15">
            <a:extLst>
              <a:ext uri="{FF2B5EF4-FFF2-40B4-BE49-F238E27FC236}">
                <a16:creationId xmlns:a16="http://schemas.microsoft.com/office/drawing/2014/main" id="{F66B3740-C1EA-4BA7-8BE4-2946A1565B30}"/>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7" name="Rectangle 16">
            <a:extLst>
              <a:ext uri="{FF2B5EF4-FFF2-40B4-BE49-F238E27FC236}">
                <a16:creationId xmlns:a16="http://schemas.microsoft.com/office/drawing/2014/main" id="{BA52110D-E9E3-4003-BB3E-130F50EC4379}"/>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20</a:t>
            </a:r>
          </a:p>
        </p:txBody>
      </p:sp>
    </p:spTree>
    <p:extLst>
      <p:ext uri="{BB962C8B-B14F-4D97-AF65-F5344CB8AC3E}">
        <p14:creationId xmlns:p14="http://schemas.microsoft.com/office/powerpoint/2010/main" val="593618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0222BFA-0E56-43E5-9ABA-B9F05F8D6EAD}"/>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40FF529F-E038-4B57-BE71-E7FFE95F9587}"/>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Healthcare as a determinant</a:t>
            </a:r>
          </a:p>
        </p:txBody>
      </p:sp>
      <p:sp>
        <p:nvSpPr>
          <p:cNvPr id="3" name="Rectangle: Rounded Corners 2">
            <a:extLst>
              <a:ext uri="{FF2B5EF4-FFF2-40B4-BE49-F238E27FC236}">
                <a16:creationId xmlns:a16="http://schemas.microsoft.com/office/drawing/2014/main" id="{5DE5BA75-3F1A-4316-B922-371FC38520E0}"/>
              </a:ext>
            </a:extLst>
          </p:cNvPr>
          <p:cNvSpPr>
            <a:spLocks noGrp="1"/>
          </p:cNvSpPr>
          <p:nvPr/>
        </p:nvSpPr>
        <p:spPr>
          <a:xfrm>
            <a:off x="666750" y="1333500"/>
            <a:ext cx="4762500" cy="4000500"/>
          </a:xfrm>
          <a:prstGeom prst="roundRect">
            <a:avLst>
              <a:gd name="adj" fmla="val 4286"/>
            </a:avLst>
          </a:prstGeom>
          <a:solidFill>
            <a:srgbClr val="EAF0FA"/>
          </a:solidFill>
          <a:ln w="9525">
            <a:solidFill>
              <a:srgbClr val="213A78"/>
            </a:solidFill>
            <a:prstDash val="solid"/>
          </a:ln>
        </p:spPr>
        <p:txBody>
          <a:bodyPr/>
          <a:lstStyle/>
          <a:p>
            <a:endParaRPr lang="en-GB"/>
          </a:p>
        </p:txBody>
      </p:sp>
      <p:sp>
        <p:nvSpPr>
          <p:cNvPr id="4" name="Rectangle 3">
            <a:extLst>
              <a:ext uri="{FF2B5EF4-FFF2-40B4-BE49-F238E27FC236}">
                <a16:creationId xmlns:a16="http://schemas.microsoft.com/office/drawing/2014/main" id="{C2C1E8A4-5C2D-4355-8601-B6389D30ACF3}"/>
              </a:ext>
            </a:extLst>
          </p:cNvPr>
          <p:cNvSpPr>
            <a:spLocks noGrp="1"/>
          </p:cNvSpPr>
          <p:nvPr/>
        </p:nvSpPr>
        <p:spPr>
          <a:xfrm>
            <a:off x="1000125" y="1666875"/>
            <a:ext cx="4095750" cy="428625"/>
          </a:xfrm>
          <a:prstGeom prst="rect">
            <a:avLst/>
          </a:prstGeom>
          <a:noFill/>
          <a:ln w="0">
            <a:noFill/>
          </a:ln>
        </p:spPr>
        <p:txBody>
          <a:bodyPr anchor="t">
            <a:noAutofit/>
          </a:bodyPr>
          <a:lstStyle/>
          <a:p>
            <a:pPr>
              <a:defRPr sz="2250" b="1">
                <a:solidFill>
                  <a:srgbClr val="213A78"/>
                </a:solidFill>
                <a:latin typeface="Nimbus Sans"/>
                <a:ea typeface="Nimbus Sans"/>
                <a:cs typeface="Nimbus Sans"/>
              </a:defRPr>
            </a:pPr>
            <a:r>
              <a:rPr sz="2250" b="1">
                <a:solidFill>
                  <a:srgbClr val="213A78"/>
                </a:solidFill>
                <a:latin typeface="Nimbus Sans"/>
                <a:ea typeface="Nimbus Sans"/>
                <a:cs typeface="Nimbus Sans"/>
              </a:rPr>
              <a:t>Healthcare can</a:t>
            </a:r>
          </a:p>
        </p:txBody>
      </p:sp>
      <p:sp>
        <p:nvSpPr>
          <p:cNvPr id="5" name="Rectangle 4">
            <a:extLst>
              <a:ext uri="{FF2B5EF4-FFF2-40B4-BE49-F238E27FC236}">
                <a16:creationId xmlns:a16="http://schemas.microsoft.com/office/drawing/2014/main" id="{B7721D8B-E0E7-48A5-9DAA-50D1971ECDD5}"/>
              </a:ext>
            </a:extLst>
          </p:cNvPr>
          <p:cNvSpPr>
            <a:spLocks noGrp="1"/>
          </p:cNvSpPr>
          <p:nvPr/>
        </p:nvSpPr>
        <p:spPr>
          <a:xfrm>
            <a:off x="1143000" y="2333625"/>
            <a:ext cx="3714750" cy="2381250"/>
          </a:xfrm>
          <a:prstGeom prst="rect">
            <a:avLst/>
          </a:prstGeom>
          <a:noFill/>
          <a:ln w="0">
            <a:noFill/>
          </a:ln>
        </p:spPr>
        <p:txBody>
          <a:bodyPr>
            <a:noAutofit/>
          </a:bodyPr>
          <a:lstStyle/>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Prevent disease through vaccination and screening</a:t>
            </a:r>
          </a:p>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Diagnose and treat illness</a:t>
            </a:r>
          </a:p>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Support rehabilitation and self-management</a:t>
            </a:r>
          </a:p>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Reduce the consequences of earlier disadvantage</a:t>
            </a:r>
          </a:p>
        </p:txBody>
      </p:sp>
      <p:sp>
        <p:nvSpPr>
          <p:cNvPr id="6" name="Rectangle: Rounded Corners 5">
            <a:extLst>
              <a:ext uri="{FF2B5EF4-FFF2-40B4-BE49-F238E27FC236}">
                <a16:creationId xmlns:a16="http://schemas.microsoft.com/office/drawing/2014/main" id="{9D85D150-7F9E-4BFF-A61C-32BE4289727D}"/>
              </a:ext>
            </a:extLst>
          </p:cNvPr>
          <p:cNvSpPr>
            <a:spLocks noGrp="1"/>
          </p:cNvSpPr>
          <p:nvPr/>
        </p:nvSpPr>
        <p:spPr>
          <a:xfrm>
            <a:off x="6096000" y="1333500"/>
            <a:ext cx="5429250" cy="4000500"/>
          </a:xfrm>
          <a:prstGeom prst="roundRect">
            <a:avLst>
              <a:gd name="adj" fmla="val 4286"/>
            </a:avLst>
          </a:prstGeom>
          <a:solidFill>
            <a:srgbClr val="FFF1E6"/>
          </a:solidFill>
          <a:ln w="9525">
            <a:solidFill>
              <a:srgbClr val="F58220"/>
            </a:solidFill>
            <a:prstDash val="solid"/>
          </a:ln>
        </p:spPr>
        <p:txBody>
          <a:bodyPr/>
          <a:lstStyle/>
          <a:p>
            <a:endParaRPr lang="en-GB"/>
          </a:p>
        </p:txBody>
      </p:sp>
      <p:sp>
        <p:nvSpPr>
          <p:cNvPr id="7" name="Rectangle 6">
            <a:extLst>
              <a:ext uri="{FF2B5EF4-FFF2-40B4-BE49-F238E27FC236}">
                <a16:creationId xmlns:a16="http://schemas.microsoft.com/office/drawing/2014/main" id="{4381BF9A-7E61-4827-BF1E-5D8065FAD284}"/>
              </a:ext>
            </a:extLst>
          </p:cNvPr>
          <p:cNvSpPr>
            <a:spLocks noGrp="1"/>
          </p:cNvSpPr>
          <p:nvPr/>
        </p:nvSpPr>
        <p:spPr>
          <a:xfrm>
            <a:off x="6429375" y="1666875"/>
            <a:ext cx="4762500" cy="428625"/>
          </a:xfrm>
          <a:prstGeom prst="rect">
            <a:avLst/>
          </a:prstGeom>
          <a:noFill/>
          <a:ln w="0">
            <a:noFill/>
          </a:ln>
        </p:spPr>
        <p:txBody>
          <a:bodyPr anchor="t">
            <a:noAutofit/>
          </a:bodyPr>
          <a:lstStyle/>
          <a:p>
            <a:pPr>
              <a:defRPr sz="2250" b="1">
                <a:solidFill>
                  <a:srgbClr val="F58220"/>
                </a:solidFill>
                <a:latin typeface="Nimbus Sans"/>
                <a:ea typeface="Nimbus Sans"/>
                <a:cs typeface="Nimbus Sans"/>
              </a:defRPr>
            </a:pPr>
            <a:r>
              <a:rPr sz="2250" b="1">
                <a:solidFill>
                  <a:srgbClr val="F58220"/>
                </a:solidFill>
                <a:latin typeface="Nimbus Sans"/>
                <a:ea typeface="Nimbus Sans"/>
                <a:cs typeface="Nimbus Sans"/>
              </a:rPr>
              <a:t>Access can be unequal</a:t>
            </a:r>
          </a:p>
        </p:txBody>
      </p:sp>
      <p:sp>
        <p:nvSpPr>
          <p:cNvPr id="8" name="Rectangle 7">
            <a:extLst>
              <a:ext uri="{FF2B5EF4-FFF2-40B4-BE49-F238E27FC236}">
                <a16:creationId xmlns:a16="http://schemas.microsoft.com/office/drawing/2014/main" id="{43C24D9D-C37B-4F9F-95A2-00FD1B9B779D}"/>
              </a:ext>
            </a:extLst>
          </p:cNvPr>
          <p:cNvSpPr>
            <a:spLocks noGrp="1"/>
          </p:cNvSpPr>
          <p:nvPr/>
        </p:nvSpPr>
        <p:spPr>
          <a:xfrm>
            <a:off x="6667500" y="2333625"/>
            <a:ext cx="4191000" cy="2381250"/>
          </a:xfrm>
          <a:prstGeom prst="rect">
            <a:avLst/>
          </a:prstGeom>
          <a:noFill/>
          <a:ln w="0">
            <a:noFill/>
          </a:ln>
        </p:spPr>
        <p:txBody>
          <a:bodyPr>
            <a:noAutofit/>
          </a:bodyPr>
          <a:lstStyle/>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Distance, transport and appointment availability</a:t>
            </a:r>
          </a:p>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Cost, time and caring responsibilities</a:t>
            </a:r>
          </a:p>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Language, disability and digital barriers</a:t>
            </a:r>
          </a:p>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Trust, discrimination and previous experience</a:t>
            </a:r>
          </a:p>
        </p:txBody>
      </p:sp>
      <p:sp>
        <p:nvSpPr>
          <p:cNvPr id="9" name="Straight Connector 8">
            <a:extLst>
              <a:ext uri="{FF2B5EF4-FFF2-40B4-BE49-F238E27FC236}">
                <a16:creationId xmlns:a16="http://schemas.microsoft.com/office/drawing/2014/main" id="{C02F935A-9057-42A3-ADCA-FA39DE2572F7}"/>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0" name="Rectangle 9">
            <a:extLst>
              <a:ext uri="{FF2B5EF4-FFF2-40B4-BE49-F238E27FC236}">
                <a16:creationId xmlns:a16="http://schemas.microsoft.com/office/drawing/2014/main" id="{7FD6206D-0435-4C5E-AD6A-9D4C5F0C76B5}"/>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21</a:t>
            </a:r>
          </a:p>
        </p:txBody>
      </p:sp>
    </p:spTree>
    <p:extLst>
      <p:ext uri="{BB962C8B-B14F-4D97-AF65-F5344CB8AC3E}">
        <p14:creationId xmlns:p14="http://schemas.microsoft.com/office/powerpoint/2010/main" val="16349348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A988697-2A62-4758-90B9-A288490E8B02}"/>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46B0834C-59E6-4802-95D8-05AC73E7D6D0}"/>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Healthy People 2030: the US framework</a:t>
            </a:r>
          </a:p>
        </p:txBody>
      </p:sp>
      <p:sp>
        <p:nvSpPr>
          <p:cNvPr id="3" name="Rectangle: Rounded Corners 2">
            <a:extLst>
              <a:ext uri="{FF2B5EF4-FFF2-40B4-BE49-F238E27FC236}">
                <a16:creationId xmlns:a16="http://schemas.microsoft.com/office/drawing/2014/main" id="{4D7DD275-CAC7-4051-98F4-02459B515CC3}"/>
              </a:ext>
            </a:extLst>
          </p:cNvPr>
          <p:cNvSpPr>
            <a:spLocks noGrp="1"/>
          </p:cNvSpPr>
          <p:nvPr/>
        </p:nvSpPr>
        <p:spPr>
          <a:xfrm>
            <a:off x="666750" y="1381125"/>
            <a:ext cx="3238500" cy="1524000"/>
          </a:xfrm>
          <a:prstGeom prst="roundRect">
            <a:avLst>
              <a:gd name="adj" fmla="val 11250"/>
            </a:avLst>
          </a:prstGeom>
          <a:solidFill>
            <a:srgbClr val="FFFFFF"/>
          </a:solidFill>
          <a:ln w="9525">
            <a:solidFill>
              <a:srgbClr val="F58220"/>
            </a:solidFill>
            <a:prstDash val="solid"/>
          </a:ln>
        </p:spPr>
        <p:txBody>
          <a:bodyPr/>
          <a:lstStyle/>
          <a:p>
            <a:endParaRPr lang="en-GB"/>
          </a:p>
        </p:txBody>
      </p:sp>
      <p:sp>
        <p:nvSpPr>
          <p:cNvPr id="4" name="Rectangle 3">
            <a:extLst>
              <a:ext uri="{FF2B5EF4-FFF2-40B4-BE49-F238E27FC236}">
                <a16:creationId xmlns:a16="http://schemas.microsoft.com/office/drawing/2014/main" id="{23804341-46EC-4005-B3C7-542A90A216DD}"/>
              </a:ext>
            </a:extLst>
          </p:cNvPr>
          <p:cNvSpPr>
            <a:spLocks noGrp="1"/>
          </p:cNvSpPr>
          <p:nvPr/>
        </p:nvSpPr>
        <p:spPr>
          <a:xfrm>
            <a:off x="933450" y="1666875"/>
            <a:ext cx="2705100" cy="952500"/>
          </a:xfrm>
          <a:prstGeom prst="rect">
            <a:avLst/>
          </a:prstGeom>
          <a:noFill/>
          <a:ln w="0">
            <a:noFill/>
          </a:ln>
        </p:spPr>
        <p:txBody>
          <a:bodyPr anchor="ctr">
            <a:noAutofit/>
          </a:bodyPr>
          <a:lstStyle/>
          <a:p>
            <a:pPr>
              <a:defRPr sz="1875" b="1">
                <a:solidFill>
                  <a:srgbClr val="F58220"/>
                </a:solidFill>
                <a:latin typeface="Nimbus Sans"/>
                <a:ea typeface="Nimbus Sans"/>
                <a:cs typeface="Nimbus Sans"/>
              </a:defRPr>
            </a:pPr>
            <a:r>
              <a:rPr sz="1875" b="1">
                <a:solidFill>
                  <a:srgbClr val="F58220"/>
                </a:solidFill>
                <a:latin typeface="Nimbus Sans"/>
                <a:ea typeface="Nimbus Sans"/>
                <a:cs typeface="Nimbus Sans"/>
              </a:rPr>
              <a:t>Economic stability</a:t>
            </a:r>
          </a:p>
        </p:txBody>
      </p:sp>
      <p:sp>
        <p:nvSpPr>
          <p:cNvPr id="5" name="Rectangle: Rounded Corners 4">
            <a:extLst>
              <a:ext uri="{FF2B5EF4-FFF2-40B4-BE49-F238E27FC236}">
                <a16:creationId xmlns:a16="http://schemas.microsoft.com/office/drawing/2014/main" id="{24CCBB23-26C5-4DF7-B8B6-753C1EB603A4}"/>
              </a:ext>
            </a:extLst>
          </p:cNvPr>
          <p:cNvSpPr>
            <a:spLocks noGrp="1"/>
          </p:cNvSpPr>
          <p:nvPr/>
        </p:nvSpPr>
        <p:spPr>
          <a:xfrm>
            <a:off x="4476750" y="1381125"/>
            <a:ext cx="3238500" cy="1524000"/>
          </a:xfrm>
          <a:prstGeom prst="roundRect">
            <a:avLst>
              <a:gd name="adj" fmla="val 11250"/>
            </a:avLst>
          </a:prstGeom>
          <a:solidFill>
            <a:srgbClr val="FFFFFF"/>
          </a:solidFill>
          <a:ln w="9525">
            <a:solidFill>
              <a:srgbClr val="213A78"/>
            </a:solidFill>
            <a:prstDash val="solid"/>
          </a:ln>
        </p:spPr>
        <p:txBody>
          <a:bodyPr/>
          <a:lstStyle/>
          <a:p>
            <a:endParaRPr lang="en-GB"/>
          </a:p>
        </p:txBody>
      </p:sp>
      <p:sp>
        <p:nvSpPr>
          <p:cNvPr id="6" name="Rectangle 5">
            <a:extLst>
              <a:ext uri="{FF2B5EF4-FFF2-40B4-BE49-F238E27FC236}">
                <a16:creationId xmlns:a16="http://schemas.microsoft.com/office/drawing/2014/main" id="{B5AEEB59-AAD6-4222-AFE8-F2AE40424ED3}"/>
              </a:ext>
            </a:extLst>
          </p:cNvPr>
          <p:cNvSpPr>
            <a:spLocks noGrp="1"/>
          </p:cNvSpPr>
          <p:nvPr/>
        </p:nvSpPr>
        <p:spPr>
          <a:xfrm>
            <a:off x="4743450" y="1666875"/>
            <a:ext cx="2705100" cy="952500"/>
          </a:xfrm>
          <a:prstGeom prst="rect">
            <a:avLst/>
          </a:prstGeom>
          <a:noFill/>
          <a:ln w="0">
            <a:noFill/>
          </a:ln>
        </p:spPr>
        <p:txBody>
          <a:bodyPr anchor="ctr">
            <a:noAutofit/>
          </a:bodyPr>
          <a:lstStyle/>
          <a:p>
            <a:pPr>
              <a:defRPr sz="1875" b="1">
                <a:solidFill>
                  <a:srgbClr val="213A78"/>
                </a:solidFill>
                <a:latin typeface="Nimbus Sans"/>
                <a:ea typeface="Nimbus Sans"/>
                <a:cs typeface="Nimbus Sans"/>
              </a:defRPr>
            </a:pPr>
            <a:r>
              <a:rPr sz="1875" b="1">
                <a:solidFill>
                  <a:srgbClr val="213A78"/>
                </a:solidFill>
                <a:latin typeface="Nimbus Sans"/>
                <a:ea typeface="Nimbus Sans"/>
                <a:cs typeface="Nimbus Sans"/>
              </a:rPr>
              <a:t>Education access and quality</a:t>
            </a:r>
          </a:p>
        </p:txBody>
      </p:sp>
      <p:sp>
        <p:nvSpPr>
          <p:cNvPr id="7" name="Rectangle: Rounded Corners 6">
            <a:extLst>
              <a:ext uri="{FF2B5EF4-FFF2-40B4-BE49-F238E27FC236}">
                <a16:creationId xmlns:a16="http://schemas.microsoft.com/office/drawing/2014/main" id="{2E86D4C9-F138-420C-8C28-604F57B77B41}"/>
              </a:ext>
            </a:extLst>
          </p:cNvPr>
          <p:cNvSpPr>
            <a:spLocks noGrp="1"/>
          </p:cNvSpPr>
          <p:nvPr/>
        </p:nvSpPr>
        <p:spPr>
          <a:xfrm>
            <a:off x="8286750" y="1381125"/>
            <a:ext cx="3238500" cy="1524000"/>
          </a:xfrm>
          <a:prstGeom prst="roundRect">
            <a:avLst>
              <a:gd name="adj" fmla="val 11250"/>
            </a:avLst>
          </a:prstGeom>
          <a:solidFill>
            <a:srgbClr val="FFFFFF"/>
          </a:solidFill>
          <a:ln w="9525">
            <a:solidFill>
              <a:srgbClr val="008F9C"/>
            </a:solidFill>
            <a:prstDash val="solid"/>
          </a:ln>
        </p:spPr>
        <p:txBody>
          <a:bodyPr/>
          <a:lstStyle/>
          <a:p>
            <a:endParaRPr lang="en-GB"/>
          </a:p>
        </p:txBody>
      </p:sp>
      <p:sp>
        <p:nvSpPr>
          <p:cNvPr id="8" name="Rectangle 7">
            <a:extLst>
              <a:ext uri="{FF2B5EF4-FFF2-40B4-BE49-F238E27FC236}">
                <a16:creationId xmlns:a16="http://schemas.microsoft.com/office/drawing/2014/main" id="{73423439-7DCF-423C-A4C1-92B4AB0DC6F8}"/>
              </a:ext>
            </a:extLst>
          </p:cNvPr>
          <p:cNvSpPr>
            <a:spLocks noGrp="1"/>
          </p:cNvSpPr>
          <p:nvPr/>
        </p:nvSpPr>
        <p:spPr>
          <a:xfrm>
            <a:off x="8553450" y="1666875"/>
            <a:ext cx="2705100" cy="952500"/>
          </a:xfrm>
          <a:prstGeom prst="rect">
            <a:avLst/>
          </a:prstGeom>
          <a:noFill/>
          <a:ln w="0">
            <a:noFill/>
          </a:ln>
        </p:spPr>
        <p:txBody>
          <a:bodyPr anchor="ctr">
            <a:noAutofit/>
          </a:bodyPr>
          <a:lstStyle/>
          <a:p>
            <a:pPr>
              <a:defRPr sz="1875" b="1">
                <a:solidFill>
                  <a:srgbClr val="008F9C"/>
                </a:solidFill>
                <a:latin typeface="Nimbus Sans"/>
                <a:ea typeface="Nimbus Sans"/>
                <a:cs typeface="Nimbus Sans"/>
              </a:defRPr>
            </a:pPr>
            <a:r>
              <a:rPr sz="1875" b="1">
                <a:solidFill>
                  <a:srgbClr val="008F9C"/>
                </a:solidFill>
                <a:latin typeface="Nimbus Sans"/>
                <a:ea typeface="Nimbus Sans"/>
                <a:cs typeface="Nimbus Sans"/>
              </a:rPr>
              <a:t>Healthcare access and quality</a:t>
            </a:r>
          </a:p>
        </p:txBody>
      </p:sp>
      <p:sp>
        <p:nvSpPr>
          <p:cNvPr id="9" name="Rectangle: Rounded Corners 8">
            <a:extLst>
              <a:ext uri="{FF2B5EF4-FFF2-40B4-BE49-F238E27FC236}">
                <a16:creationId xmlns:a16="http://schemas.microsoft.com/office/drawing/2014/main" id="{C764E5D4-59C8-4D5D-BFA5-E98FF1B04BCE}"/>
              </a:ext>
            </a:extLst>
          </p:cNvPr>
          <p:cNvSpPr>
            <a:spLocks noGrp="1"/>
          </p:cNvSpPr>
          <p:nvPr/>
        </p:nvSpPr>
        <p:spPr>
          <a:xfrm>
            <a:off x="2571750" y="3476625"/>
            <a:ext cx="3238500" cy="1524000"/>
          </a:xfrm>
          <a:prstGeom prst="roundRect">
            <a:avLst>
              <a:gd name="adj" fmla="val 11250"/>
            </a:avLst>
          </a:prstGeom>
          <a:solidFill>
            <a:srgbClr val="FFFFFF"/>
          </a:solidFill>
          <a:ln w="9525">
            <a:solidFill>
              <a:srgbClr val="4E9A51"/>
            </a:solidFill>
            <a:prstDash val="solid"/>
          </a:ln>
        </p:spPr>
        <p:txBody>
          <a:bodyPr/>
          <a:lstStyle/>
          <a:p>
            <a:endParaRPr lang="en-GB"/>
          </a:p>
        </p:txBody>
      </p:sp>
      <p:sp>
        <p:nvSpPr>
          <p:cNvPr id="10" name="Rectangle 9">
            <a:extLst>
              <a:ext uri="{FF2B5EF4-FFF2-40B4-BE49-F238E27FC236}">
                <a16:creationId xmlns:a16="http://schemas.microsoft.com/office/drawing/2014/main" id="{A80E375B-357C-41E9-80E1-70CAE4A66B88}"/>
              </a:ext>
            </a:extLst>
          </p:cNvPr>
          <p:cNvSpPr>
            <a:spLocks noGrp="1"/>
          </p:cNvSpPr>
          <p:nvPr/>
        </p:nvSpPr>
        <p:spPr>
          <a:xfrm>
            <a:off x="2838450" y="3762375"/>
            <a:ext cx="2705100" cy="952500"/>
          </a:xfrm>
          <a:prstGeom prst="rect">
            <a:avLst/>
          </a:prstGeom>
          <a:noFill/>
          <a:ln w="0">
            <a:noFill/>
          </a:ln>
        </p:spPr>
        <p:txBody>
          <a:bodyPr anchor="ctr">
            <a:noAutofit/>
          </a:bodyPr>
          <a:lstStyle/>
          <a:p>
            <a:pPr>
              <a:defRPr sz="1875" b="1">
                <a:solidFill>
                  <a:srgbClr val="4E9A51"/>
                </a:solidFill>
                <a:latin typeface="Nimbus Sans"/>
                <a:ea typeface="Nimbus Sans"/>
                <a:cs typeface="Nimbus Sans"/>
              </a:defRPr>
            </a:pPr>
            <a:r>
              <a:rPr sz="1875" b="1">
                <a:solidFill>
                  <a:srgbClr val="4E9A51"/>
                </a:solidFill>
                <a:latin typeface="Nimbus Sans"/>
                <a:ea typeface="Nimbus Sans"/>
                <a:cs typeface="Nimbus Sans"/>
              </a:rPr>
              <a:t>Neighbourhood and built environment</a:t>
            </a:r>
          </a:p>
        </p:txBody>
      </p:sp>
      <p:sp>
        <p:nvSpPr>
          <p:cNvPr id="11" name="Rectangle: Rounded Corners 10">
            <a:extLst>
              <a:ext uri="{FF2B5EF4-FFF2-40B4-BE49-F238E27FC236}">
                <a16:creationId xmlns:a16="http://schemas.microsoft.com/office/drawing/2014/main" id="{4C4805B5-76D9-488B-B11A-5B9FC99D009B}"/>
              </a:ext>
            </a:extLst>
          </p:cNvPr>
          <p:cNvSpPr>
            <a:spLocks noGrp="1"/>
          </p:cNvSpPr>
          <p:nvPr/>
        </p:nvSpPr>
        <p:spPr>
          <a:xfrm>
            <a:off x="6381750" y="3476625"/>
            <a:ext cx="3238500" cy="1524000"/>
          </a:xfrm>
          <a:prstGeom prst="roundRect">
            <a:avLst>
              <a:gd name="adj" fmla="val 11250"/>
            </a:avLst>
          </a:prstGeom>
          <a:solidFill>
            <a:srgbClr val="FFFFFF"/>
          </a:solidFill>
          <a:ln w="9525">
            <a:solidFill>
              <a:srgbClr val="704C9F"/>
            </a:solidFill>
            <a:prstDash val="solid"/>
          </a:ln>
        </p:spPr>
        <p:txBody>
          <a:bodyPr/>
          <a:lstStyle/>
          <a:p>
            <a:endParaRPr lang="en-GB"/>
          </a:p>
        </p:txBody>
      </p:sp>
      <p:sp>
        <p:nvSpPr>
          <p:cNvPr id="12" name="Rectangle 11">
            <a:extLst>
              <a:ext uri="{FF2B5EF4-FFF2-40B4-BE49-F238E27FC236}">
                <a16:creationId xmlns:a16="http://schemas.microsoft.com/office/drawing/2014/main" id="{C4BAD052-619F-4CCD-AE55-0188AE65F56D}"/>
              </a:ext>
            </a:extLst>
          </p:cNvPr>
          <p:cNvSpPr>
            <a:spLocks noGrp="1"/>
          </p:cNvSpPr>
          <p:nvPr/>
        </p:nvSpPr>
        <p:spPr>
          <a:xfrm>
            <a:off x="6648450" y="3762375"/>
            <a:ext cx="2705100" cy="952500"/>
          </a:xfrm>
          <a:prstGeom prst="rect">
            <a:avLst/>
          </a:prstGeom>
          <a:noFill/>
          <a:ln w="0">
            <a:noFill/>
          </a:ln>
        </p:spPr>
        <p:txBody>
          <a:bodyPr anchor="ctr">
            <a:noAutofit/>
          </a:bodyPr>
          <a:lstStyle/>
          <a:p>
            <a:pPr>
              <a:defRPr sz="1875" b="1">
                <a:solidFill>
                  <a:srgbClr val="704C9F"/>
                </a:solidFill>
                <a:latin typeface="Nimbus Sans"/>
                <a:ea typeface="Nimbus Sans"/>
                <a:cs typeface="Nimbus Sans"/>
              </a:defRPr>
            </a:pPr>
            <a:r>
              <a:rPr sz="1875" b="1">
                <a:solidFill>
                  <a:srgbClr val="704C9F"/>
                </a:solidFill>
                <a:latin typeface="Nimbus Sans"/>
                <a:ea typeface="Nimbus Sans"/>
                <a:cs typeface="Nimbus Sans"/>
              </a:rPr>
              <a:t>Social and community context</a:t>
            </a:r>
          </a:p>
        </p:txBody>
      </p:sp>
      <p:sp>
        <p:nvSpPr>
          <p:cNvPr id="13" name="Straight Connector 12">
            <a:extLst>
              <a:ext uri="{FF2B5EF4-FFF2-40B4-BE49-F238E27FC236}">
                <a16:creationId xmlns:a16="http://schemas.microsoft.com/office/drawing/2014/main" id="{2C88F5C7-C477-4FCE-9B9A-86CC82FB000D}"/>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4" name="Rectangle 13">
            <a:extLst>
              <a:ext uri="{FF2B5EF4-FFF2-40B4-BE49-F238E27FC236}">
                <a16:creationId xmlns:a16="http://schemas.microsoft.com/office/drawing/2014/main" id="{7D45DA56-BA77-4967-8C67-6BD45AB527E4}"/>
              </a:ext>
            </a:extLst>
          </p:cNvPr>
          <p:cNvSpPr>
            <a:spLocks noGrp="1"/>
          </p:cNvSpPr>
          <p:nvPr/>
        </p:nvSpPr>
        <p:spPr>
          <a:xfrm>
            <a:off x="552450" y="6534150"/>
            <a:ext cx="9810750" cy="209550"/>
          </a:xfrm>
          <a:prstGeom prst="rect">
            <a:avLst/>
          </a:prstGeom>
          <a:noFill/>
          <a:ln w="0">
            <a:noFill/>
          </a:ln>
        </p:spPr>
        <p:txBody>
          <a:bodyPr anchor="t">
            <a:noAutofit/>
          </a:bodyPr>
          <a:lstStyle/>
          <a:p>
            <a:pPr>
              <a:defRPr sz="900" b="0">
                <a:solidFill>
                  <a:srgbClr val="52606D"/>
                </a:solidFill>
                <a:latin typeface="Nimbus Sans"/>
                <a:ea typeface="Nimbus Sans"/>
                <a:cs typeface="Nimbus Sans"/>
              </a:defRPr>
            </a:pPr>
            <a:r>
              <a:rPr sz="900" b="0">
                <a:solidFill>
                  <a:srgbClr val="52606D"/>
                </a:solidFill>
                <a:latin typeface="Nimbus Sans"/>
                <a:ea typeface="Nimbus Sans"/>
                <a:cs typeface="Nimbus Sans"/>
              </a:rPr>
              <a:t>Source: US Office of Disease Prevention and Health Promotion</a:t>
            </a:r>
          </a:p>
        </p:txBody>
      </p:sp>
      <p:sp>
        <p:nvSpPr>
          <p:cNvPr id="15" name="Rectangle 14">
            <a:extLst>
              <a:ext uri="{FF2B5EF4-FFF2-40B4-BE49-F238E27FC236}">
                <a16:creationId xmlns:a16="http://schemas.microsoft.com/office/drawing/2014/main" id="{E4A7BEA6-B506-4DED-A020-7E141085FBF8}"/>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22</a:t>
            </a:r>
          </a:p>
        </p:txBody>
      </p:sp>
    </p:spTree>
    <p:extLst>
      <p:ext uri="{BB962C8B-B14F-4D97-AF65-F5344CB8AC3E}">
        <p14:creationId xmlns:p14="http://schemas.microsoft.com/office/powerpoint/2010/main" val="12218025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205BA8C-35A4-4AC5-87E6-2E191CF73E83}"/>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3C96B341-A347-4AAC-A347-48358D079069}"/>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Income and life expectancy in the United States</a:t>
            </a:r>
          </a:p>
        </p:txBody>
      </p:sp>
      <p:sp>
        <p:nvSpPr>
          <p:cNvPr id="3" name="Rectangle 2">
            <a:extLst>
              <a:ext uri="{FF2B5EF4-FFF2-40B4-BE49-F238E27FC236}">
                <a16:creationId xmlns:a16="http://schemas.microsoft.com/office/drawing/2014/main" id="{CF3A6C40-AA8B-4087-AE81-E699DB6A2CAC}"/>
              </a:ext>
            </a:extLst>
          </p:cNvPr>
          <p:cNvSpPr>
            <a:spLocks noGrp="1"/>
          </p:cNvSpPr>
          <p:nvPr/>
        </p:nvSpPr>
        <p:spPr>
          <a:xfrm>
            <a:off x="552450" y="781050"/>
            <a:ext cx="11049000" cy="361950"/>
          </a:xfrm>
          <a:prstGeom prst="rect">
            <a:avLst/>
          </a:prstGeom>
          <a:noFill/>
          <a:ln w="0">
            <a:noFill/>
          </a:ln>
        </p:spPr>
        <p:txBody>
          <a:bodyPr anchor="t">
            <a:noAutofit/>
          </a:bodyPr>
          <a:lstStyle/>
          <a:p>
            <a:pPr>
              <a:defRPr sz="1500" b="0">
                <a:solidFill>
                  <a:srgbClr val="52606D"/>
                </a:solidFill>
                <a:latin typeface="Nimbus Sans"/>
                <a:ea typeface="Nimbus Sans"/>
                <a:cs typeface="Nimbus Sans"/>
              </a:defRPr>
            </a:pPr>
            <a:r>
              <a:rPr sz="1500" b="0">
                <a:solidFill>
                  <a:srgbClr val="52606D"/>
                </a:solidFill>
                <a:latin typeface="Nimbus Sans"/>
                <a:ea typeface="Nimbus Sans"/>
                <a:cs typeface="Nimbus Sans"/>
              </a:rPr>
              <a:t>Difference between the richest 1% and poorest 1% at age 40</a:t>
            </a:r>
          </a:p>
        </p:txBody>
      </p:sp>
      <p:graphicFrame>
        <p:nvGraphicFramePr>
          <p:cNvPr id="14" name="Chart"/>
          <p:cNvGraphicFramePr/>
          <p:nvPr/>
        </p:nvGraphicFramePr>
        <p:xfrm>
          <a:off x="1143000" y="1571625"/>
          <a:ext cx="6477000" cy="3810000"/>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Rounded Corners 4">
            <a:extLst>
              <a:ext uri="{FF2B5EF4-FFF2-40B4-BE49-F238E27FC236}">
                <a16:creationId xmlns:a16="http://schemas.microsoft.com/office/drawing/2014/main" id="{D1E2BA30-0AA0-45EB-B3D0-5A840EA9D1EC}"/>
              </a:ext>
            </a:extLst>
          </p:cNvPr>
          <p:cNvSpPr>
            <a:spLocks noGrp="1"/>
          </p:cNvSpPr>
          <p:nvPr/>
        </p:nvSpPr>
        <p:spPr>
          <a:xfrm>
            <a:off x="8096250" y="1524000"/>
            <a:ext cx="3143250" cy="3810000"/>
          </a:xfrm>
          <a:prstGeom prst="roundRect">
            <a:avLst>
              <a:gd name="adj" fmla="val 5455"/>
            </a:avLst>
          </a:prstGeom>
          <a:solidFill>
            <a:srgbClr val="EAF0FA"/>
          </a:solidFill>
          <a:ln w="9525">
            <a:solidFill>
              <a:srgbClr val="213A78"/>
            </a:solidFill>
            <a:prstDash val="solid"/>
          </a:ln>
        </p:spPr>
        <p:txBody>
          <a:bodyPr/>
          <a:lstStyle/>
          <a:p>
            <a:endParaRPr lang="en-GB"/>
          </a:p>
        </p:txBody>
      </p:sp>
      <p:sp>
        <p:nvSpPr>
          <p:cNvPr id="6" name="Rectangle 5">
            <a:extLst>
              <a:ext uri="{FF2B5EF4-FFF2-40B4-BE49-F238E27FC236}">
                <a16:creationId xmlns:a16="http://schemas.microsoft.com/office/drawing/2014/main" id="{4DAAD2C5-4F05-43A0-ACB5-C392CB4F7041}"/>
              </a:ext>
            </a:extLst>
          </p:cNvPr>
          <p:cNvSpPr>
            <a:spLocks noGrp="1"/>
          </p:cNvSpPr>
          <p:nvPr/>
        </p:nvSpPr>
        <p:spPr>
          <a:xfrm>
            <a:off x="8382000" y="1857375"/>
            <a:ext cx="2571750" cy="400050"/>
          </a:xfrm>
          <a:prstGeom prst="rect">
            <a:avLst/>
          </a:prstGeom>
          <a:noFill/>
          <a:ln w="0">
            <a:noFill/>
          </a:ln>
        </p:spPr>
        <p:txBody>
          <a:bodyPr anchor="t">
            <a:noAutofit/>
          </a:bodyPr>
          <a:lstStyle/>
          <a:p>
            <a:pPr>
              <a:defRPr sz="2100" b="1">
                <a:solidFill>
                  <a:srgbClr val="213A78"/>
                </a:solidFill>
                <a:latin typeface="Nimbus Sans"/>
                <a:ea typeface="Nimbus Sans"/>
                <a:cs typeface="Nimbus Sans"/>
              </a:defRPr>
            </a:pPr>
            <a:r>
              <a:rPr sz="2100" b="1">
                <a:solidFill>
                  <a:srgbClr val="213A78"/>
                </a:solidFill>
                <a:latin typeface="Nimbus Sans"/>
                <a:ea typeface="Nimbus Sans"/>
                <a:cs typeface="Nimbus Sans"/>
              </a:rPr>
              <a:t>Study scale</a:t>
            </a:r>
          </a:p>
        </p:txBody>
      </p:sp>
      <p:sp>
        <p:nvSpPr>
          <p:cNvPr id="7" name="Rectangle 6">
            <a:extLst>
              <a:ext uri="{FF2B5EF4-FFF2-40B4-BE49-F238E27FC236}">
                <a16:creationId xmlns:a16="http://schemas.microsoft.com/office/drawing/2014/main" id="{F5FC8F58-A491-4756-AB9E-62FD4542D314}"/>
              </a:ext>
            </a:extLst>
          </p:cNvPr>
          <p:cNvSpPr>
            <a:spLocks noGrp="1"/>
          </p:cNvSpPr>
          <p:nvPr/>
        </p:nvSpPr>
        <p:spPr>
          <a:xfrm>
            <a:off x="8429625" y="2476500"/>
            <a:ext cx="2476500" cy="2428875"/>
          </a:xfrm>
          <a:prstGeom prst="rect">
            <a:avLst/>
          </a:prstGeom>
          <a:noFill/>
          <a:ln w="0">
            <a:noFill/>
          </a:ln>
        </p:spPr>
        <p:txBody>
          <a:bodyPr anchor="t">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1.4 billion person-year observations</a:t>
            </a:r>
          </a:p>
          <a:p>
            <a:endParaRPr sz="1575" b="0">
              <a:solidFill>
                <a:srgbClr val="1D2633"/>
              </a:solidFill>
              <a:latin typeface="Nimbus Sans"/>
              <a:ea typeface="Nimbus Sans"/>
              <a:cs typeface="Nimbus Sans"/>
            </a:endParaRP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Income gradient across the distribution</a:t>
            </a:r>
          </a:p>
          <a:p>
            <a:endParaRPr sz="1575" b="0">
              <a:solidFill>
                <a:srgbClr val="1D2633"/>
              </a:solidFill>
              <a:latin typeface="Nimbus Sans"/>
              <a:ea typeface="Nimbus Sans"/>
              <a:cs typeface="Nimbus Sans"/>
            </a:endParaRP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Geographical variation among low-income groups</a:t>
            </a:r>
          </a:p>
        </p:txBody>
      </p:sp>
      <p:sp>
        <p:nvSpPr>
          <p:cNvPr id="8" name="Straight Connector 7">
            <a:extLst>
              <a:ext uri="{FF2B5EF4-FFF2-40B4-BE49-F238E27FC236}">
                <a16:creationId xmlns:a16="http://schemas.microsoft.com/office/drawing/2014/main" id="{969345FB-A7CF-48E2-BCC0-7150734D0E0F}"/>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9" name="Rectangle 8">
            <a:extLst>
              <a:ext uri="{FF2B5EF4-FFF2-40B4-BE49-F238E27FC236}">
                <a16:creationId xmlns:a16="http://schemas.microsoft.com/office/drawing/2014/main" id="{26061721-AF5D-46B4-90D6-219A3BC30A45}"/>
              </a:ext>
            </a:extLst>
          </p:cNvPr>
          <p:cNvSpPr>
            <a:spLocks noGrp="1"/>
          </p:cNvSpPr>
          <p:nvPr/>
        </p:nvSpPr>
        <p:spPr>
          <a:xfrm>
            <a:off x="552450" y="6534150"/>
            <a:ext cx="9810750" cy="209550"/>
          </a:xfrm>
          <a:prstGeom prst="rect">
            <a:avLst/>
          </a:prstGeom>
          <a:noFill/>
          <a:ln w="0">
            <a:noFill/>
          </a:ln>
        </p:spPr>
        <p:txBody>
          <a:bodyPr anchor="t">
            <a:noAutofit/>
          </a:bodyPr>
          <a:lstStyle/>
          <a:p>
            <a:pPr>
              <a:defRPr sz="900" b="0">
                <a:solidFill>
                  <a:srgbClr val="52606D"/>
                </a:solidFill>
                <a:latin typeface="Nimbus Sans"/>
                <a:ea typeface="Nimbus Sans"/>
                <a:cs typeface="Nimbus Sans"/>
              </a:defRPr>
            </a:pPr>
            <a:r>
              <a:rPr sz="900" b="0">
                <a:solidFill>
                  <a:srgbClr val="52606D"/>
                </a:solidFill>
                <a:latin typeface="Nimbus Sans"/>
                <a:ea typeface="Nimbus Sans"/>
                <a:cs typeface="Nimbus Sans"/>
              </a:rPr>
              <a:t>Chetty et al. (2016), JAMA</a:t>
            </a:r>
          </a:p>
        </p:txBody>
      </p:sp>
      <p:sp>
        <p:nvSpPr>
          <p:cNvPr id="10" name="Rectangle 9">
            <a:extLst>
              <a:ext uri="{FF2B5EF4-FFF2-40B4-BE49-F238E27FC236}">
                <a16:creationId xmlns:a16="http://schemas.microsoft.com/office/drawing/2014/main" id="{C5264562-601A-4CCA-B5CA-98B0EFB8F6B6}"/>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23</a:t>
            </a:r>
          </a:p>
        </p:txBody>
      </p:sp>
    </p:spTree>
    <p:extLst>
      <p:ext uri="{BB962C8B-B14F-4D97-AF65-F5344CB8AC3E}">
        <p14:creationId xmlns:p14="http://schemas.microsoft.com/office/powerpoint/2010/main" val="5515302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71C351C-D087-48FC-AAFD-C06FB89B600A}"/>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8F8A37CB-3657-41D1-8E56-867D6CDCC9BE}"/>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Comparing UK and US approaches</a:t>
            </a:r>
          </a:p>
        </p:txBody>
      </p:sp>
      <p:sp>
        <p:nvSpPr>
          <p:cNvPr id="3" name="Rectangle 2">
            <a:extLst>
              <a:ext uri="{FF2B5EF4-FFF2-40B4-BE49-F238E27FC236}">
                <a16:creationId xmlns:a16="http://schemas.microsoft.com/office/drawing/2014/main" id="{1EDF5106-030D-4A19-AA72-7F5677948F68}"/>
              </a:ext>
            </a:extLst>
          </p:cNvPr>
          <p:cNvSpPr>
            <a:spLocks noGrp="1"/>
          </p:cNvSpPr>
          <p:nvPr/>
        </p:nvSpPr>
        <p:spPr>
          <a:xfrm>
            <a:off x="762000" y="1285875"/>
            <a:ext cx="4953000" cy="495300"/>
          </a:xfrm>
          <a:prstGeom prst="rect">
            <a:avLst/>
          </a:prstGeom>
          <a:solidFill>
            <a:srgbClr val="213A78"/>
          </a:solidFill>
          <a:ln w="0">
            <a:noFill/>
          </a:ln>
        </p:spPr>
        <p:txBody>
          <a:bodyPr anchor="ctr">
            <a:noAutofit/>
          </a:bodyPr>
          <a:lstStyle/>
          <a:p>
            <a:pPr>
              <a:defRPr sz="2250" b="1">
                <a:solidFill>
                  <a:srgbClr val="FFFFFF"/>
                </a:solidFill>
                <a:latin typeface="Nimbus Sans"/>
                <a:ea typeface="Nimbus Sans"/>
                <a:cs typeface="Nimbus Sans"/>
              </a:defRPr>
            </a:pPr>
            <a:r>
              <a:rPr sz="2250" b="1">
                <a:solidFill>
                  <a:srgbClr val="FFFFFF"/>
                </a:solidFill>
                <a:latin typeface="Nimbus Sans"/>
                <a:ea typeface="Nimbus Sans"/>
                <a:cs typeface="Nimbus Sans"/>
              </a:rPr>
              <a:t>United Kingdom</a:t>
            </a:r>
          </a:p>
        </p:txBody>
      </p:sp>
      <p:sp>
        <p:nvSpPr>
          <p:cNvPr id="4" name="Rectangle 3">
            <a:extLst>
              <a:ext uri="{FF2B5EF4-FFF2-40B4-BE49-F238E27FC236}">
                <a16:creationId xmlns:a16="http://schemas.microsoft.com/office/drawing/2014/main" id="{6EDBD683-34C8-48CA-ACBA-CA2312F5C8DC}"/>
              </a:ext>
            </a:extLst>
          </p:cNvPr>
          <p:cNvSpPr>
            <a:spLocks noGrp="1"/>
          </p:cNvSpPr>
          <p:nvPr/>
        </p:nvSpPr>
        <p:spPr>
          <a:xfrm>
            <a:off x="6477000" y="1285875"/>
            <a:ext cx="4953000" cy="495300"/>
          </a:xfrm>
          <a:prstGeom prst="rect">
            <a:avLst/>
          </a:prstGeom>
          <a:solidFill>
            <a:srgbClr val="F58220"/>
          </a:solidFill>
          <a:ln w="0">
            <a:noFill/>
          </a:ln>
        </p:spPr>
        <p:txBody>
          <a:bodyPr anchor="ctr">
            <a:noAutofit/>
          </a:bodyPr>
          <a:lstStyle/>
          <a:p>
            <a:pPr>
              <a:defRPr sz="2250" b="1">
                <a:solidFill>
                  <a:srgbClr val="FFFFFF"/>
                </a:solidFill>
                <a:latin typeface="Nimbus Sans"/>
                <a:ea typeface="Nimbus Sans"/>
                <a:cs typeface="Nimbus Sans"/>
              </a:defRPr>
            </a:pPr>
            <a:r>
              <a:rPr sz="2250" b="1">
                <a:solidFill>
                  <a:srgbClr val="FFFFFF"/>
                </a:solidFill>
                <a:latin typeface="Nimbus Sans"/>
                <a:ea typeface="Nimbus Sans"/>
                <a:cs typeface="Nimbus Sans"/>
              </a:rPr>
              <a:t>United States</a:t>
            </a:r>
          </a:p>
        </p:txBody>
      </p:sp>
      <p:sp>
        <p:nvSpPr>
          <p:cNvPr id="5" name="Rectangle 4">
            <a:extLst>
              <a:ext uri="{FF2B5EF4-FFF2-40B4-BE49-F238E27FC236}">
                <a16:creationId xmlns:a16="http://schemas.microsoft.com/office/drawing/2014/main" id="{E2383167-6870-45C7-A34F-C22373C39276}"/>
              </a:ext>
            </a:extLst>
          </p:cNvPr>
          <p:cNvSpPr>
            <a:spLocks noGrp="1"/>
          </p:cNvSpPr>
          <p:nvPr/>
        </p:nvSpPr>
        <p:spPr>
          <a:xfrm>
            <a:off x="1000125" y="2095500"/>
            <a:ext cx="4286250" cy="2857500"/>
          </a:xfrm>
          <a:prstGeom prst="rect">
            <a:avLst/>
          </a:prstGeom>
          <a:noFill/>
          <a:ln w="0">
            <a:noFill/>
          </a:ln>
        </p:spPr>
        <p:txBody>
          <a:bodyPr>
            <a:noAutofit/>
          </a:bodyPr>
          <a:lstStyle/>
          <a:p>
            <a:pPr marL="228600" indent="-114300">
              <a:spcAft>
                <a:spcPts val="14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Marmot and the social gradient</a:t>
            </a:r>
          </a:p>
          <a:p>
            <a:pPr marL="228600" indent="-114300">
              <a:spcAft>
                <a:spcPts val="14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Life-course and proportionate universalism</a:t>
            </a:r>
          </a:p>
          <a:p>
            <a:pPr marL="228600" indent="-114300">
              <a:spcAft>
                <a:spcPts val="14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Strong emphasis on public policy and universal services</a:t>
            </a:r>
          </a:p>
          <a:p>
            <a:pPr marL="228600" indent="-114300">
              <a:spcAft>
                <a:spcPts val="14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Deprivation measures compare small areas</a:t>
            </a:r>
          </a:p>
        </p:txBody>
      </p:sp>
      <p:sp>
        <p:nvSpPr>
          <p:cNvPr id="6" name="Rectangle 5">
            <a:extLst>
              <a:ext uri="{FF2B5EF4-FFF2-40B4-BE49-F238E27FC236}">
                <a16:creationId xmlns:a16="http://schemas.microsoft.com/office/drawing/2014/main" id="{EFCD683D-7EA6-4603-957D-1BBAAAEF7D61}"/>
              </a:ext>
            </a:extLst>
          </p:cNvPr>
          <p:cNvSpPr>
            <a:spLocks noGrp="1"/>
          </p:cNvSpPr>
          <p:nvPr/>
        </p:nvSpPr>
        <p:spPr>
          <a:xfrm>
            <a:off x="6715125" y="2095500"/>
            <a:ext cx="4286250" cy="2857500"/>
          </a:xfrm>
          <a:prstGeom prst="rect">
            <a:avLst/>
          </a:prstGeom>
          <a:noFill/>
          <a:ln w="0">
            <a:noFill/>
          </a:ln>
        </p:spPr>
        <p:txBody>
          <a:bodyPr>
            <a:noAutofit/>
          </a:bodyPr>
          <a:lstStyle/>
          <a:p>
            <a:pPr marL="228600" indent="-114300">
              <a:spcAft>
                <a:spcPts val="14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Healthy People 2030 domains</a:t>
            </a:r>
          </a:p>
          <a:p>
            <a:pPr marL="228600" indent="-114300">
              <a:spcAft>
                <a:spcPts val="14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County and state comparison</a:t>
            </a:r>
          </a:p>
          <a:p>
            <a:pPr marL="228600" indent="-114300">
              <a:spcAft>
                <a:spcPts val="14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Greater focus on insurance and healthcare access</a:t>
            </a:r>
          </a:p>
          <a:p>
            <a:pPr marL="228600" indent="-114300">
              <a:spcAft>
                <a:spcPts val="14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Large evidence base on income, race and place</a:t>
            </a:r>
          </a:p>
        </p:txBody>
      </p:sp>
      <p:sp>
        <p:nvSpPr>
          <p:cNvPr id="7" name="Rectangle: Rounded Corners 6">
            <a:extLst>
              <a:ext uri="{FF2B5EF4-FFF2-40B4-BE49-F238E27FC236}">
                <a16:creationId xmlns:a16="http://schemas.microsoft.com/office/drawing/2014/main" id="{651D25E8-D8CC-4DE3-9FE8-410602AAD5E5}"/>
              </a:ext>
            </a:extLst>
          </p:cNvPr>
          <p:cNvSpPr>
            <a:spLocks noGrp="1"/>
          </p:cNvSpPr>
          <p:nvPr/>
        </p:nvSpPr>
        <p:spPr>
          <a:xfrm>
            <a:off x="2000250" y="5381625"/>
            <a:ext cx="8191500" cy="523875"/>
          </a:xfrm>
          <a:prstGeom prst="roundRect">
            <a:avLst>
              <a:gd name="adj" fmla="val 32727"/>
            </a:avLst>
          </a:prstGeom>
          <a:solidFill>
            <a:srgbClr val="E7F6F6"/>
          </a:solidFill>
          <a:ln w="9525">
            <a:solidFill>
              <a:srgbClr val="008F9C"/>
            </a:solidFill>
            <a:prstDash val="solid"/>
          </a:ln>
        </p:spPr>
        <p:txBody>
          <a:bodyPr/>
          <a:lstStyle/>
          <a:p>
            <a:endParaRPr lang="en-GB"/>
          </a:p>
        </p:txBody>
      </p:sp>
      <p:sp>
        <p:nvSpPr>
          <p:cNvPr id="8" name="Rectangle 7">
            <a:extLst>
              <a:ext uri="{FF2B5EF4-FFF2-40B4-BE49-F238E27FC236}">
                <a16:creationId xmlns:a16="http://schemas.microsoft.com/office/drawing/2014/main" id="{473A13ED-6C41-47D9-A559-3B8DE768A841}"/>
              </a:ext>
            </a:extLst>
          </p:cNvPr>
          <p:cNvSpPr>
            <a:spLocks noGrp="1"/>
          </p:cNvSpPr>
          <p:nvPr/>
        </p:nvSpPr>
        <p:spPr>
          <a:xfrm>
            <a:off x="2286000" y="5476875"/>
            <a:ext cx="7620000" cy="333375"/>
          </a:xfrm>
          <a:prstGeom prst="rect">
            <a:avLst/>
          </a:prstGeom>
          <a:noFill/>
          <a:ln w="0">
            <a:noFill/>
          </a:ln>
        </p:spPr>
        <p:txBody>
          <a:bodyPr anchor="ctr">
            <a:noAutofit/>
          </a:bodyPr>
          <a:lstStyle/>
          <a:p>
            <a:pPr>
              <a:defRPr sz="1725" b="1">
                <a:solidFill>
                  <a:srgbClr val="008F9C"/>
                </a:solidFill>
                <a:latin typeface="Nimbus Sans"/>
                <a:ea typeface="Nimbus Sans"/>
                <a:cs typeface="Nimbus Sans"/>
              </a:defRPr>
            </a:pPr>
            <a:r>
              <a:rPr sz="1725" b="1">
                <a:solidFill>
                  <a:srgbClr val="008F9C"/>
                </a:solidFill>
                <a:latin typeface="Nimbus Sans"/>
                <a:ea typeface="Nimbus Sans"/>
                <a:cs typeface="Nimbus Sans"/>
              </a:rPr>
              <a:t>Shared conclusion: health depends on social and economic conditions as well as healthcare and behaviour.</a:t>
            </a:r>
          </a:p>
        </p:txBody>
      </p:sp>
      <p:sp>
        <p:nvSpPr>
          <p:cNvPr id="9" name="Straight Connector 8">
            <a:extLst>
              <a:ext uri="{FF2B5EF4-FFF2-40B4-BE49-F238E27FC236}">
                <a16:creationId xmlns:a16="http://schemas.microsoft.com/office/drawing/2014/main" id="{D1348E70-2573-4270-A019-EA634AD1393E}"/>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0" name="Rectangle 9">
            <a:extLst>
              <a:ext uri="{FF2B5EF4-FFF2-40B4-BE49-F238E27FC236}">
                <a16:creationId xmlns:a16="http://schemas.microsoft.com/office/drawing/2014/main" id="{F8D83807-8613-43A2-9808-F0633D168571}"/>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24</a:t>
            </a:r>
          </a:p>
        </p:txBody>
      </p:sp>
    </p:spTree>
    <p:extLst>
      <p:ext uri="{BB962C8B-B14F-4D97-AF65-F5344CB8AC3E}">
        <p14:creationId xmlns:p14="http://schemas.microsoft.com/office/powerpoint/2010/main" val="12949596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18F207-69E7-4424-AF88-C06DB3CC071D}"/>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5524F13D-4566-4AF0-8E57-5C758E534DB4}"/>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Case study: Carys</a:t>
            </a:r>
          </a:p>
        </p:txBody>
      </p:sp>
      <p:sp>
        <p:nvSpPr>
          <p:cNvPr id="3" name="Rectangle: Rounded Corners 2">
            <a:extLst>
              <a:ext uri="{FF2B5EF4-FFF2-40B4-BE49-F238E27FC236}">
                <a16:creationId xmlns:a16="http://schemas.microsoft.com/office/drawing/2014/main" id="{A166D56B-C66E-486B-A8EC-1F6DA5A941A5}"/>
              </a:ext>
            </a:extLst>
          </p:cNvPr>
          <p:cNvSpPr>
            <a:spLocks noGrp="1"/>
          </p:cNvSpPr>
          <p:nvPr/>
        </p:nvSpPr>
        <p:spPr>
          <a:xfrm>
            <a:off x="666750" y="1238250"/>
            <a:ext cx="4476750" cy="4286250"/>
          </a:xfrm>
          <a:prstGeom prst="roundRect">
            <a:avLst>
              <a:gd name="adj" fmla="val 4000"/>
            </a:avLst>
          </a:prstGeom>
          <a:solidFill>
            <a:srgbClr val="FFF1E6"/>
          </a:solidFill>
          <a:ln w="9525">
            <a:solidFill>
              <a:srgbClr val="F58220"/>
            </a:solidFill>
            <a:prstDash val="solid"/>
          </a:ln>
        </p:spPr>
        <p:txBody>
          <a:bodyPr/>
          <a:lstStyle/>
          <a:p>
            <a:endParaRPr lang="en-GB"/>
          </a:p>
        </p:txBody>
      </p:sp>
      <p:sp>
        <p:nvSpPr>
          <p:cNvPr id="4" name="Rectangle 3">
            <a:extLst>
              <a:ext uri="{FF2B5EF4-FFF2-40B4-BE49-F238E27FC236}">
                <a16:creationId xmlns:a16="http://schemas.microsoft.com/office/drawing/2014/main" id="{A2163313-76C8-4025-ABF4-61AB27C7E0C5}"/>
              </a:ext>
            </a:extLst>
          </p:cNvPr>
          <p:cNvSpPr>
            <a:spLocks noGrp="1"/>
          </p:cNvSpPr>
          <p:nvPr/>
        </p:nvSpPr>
        <p:spPr>
          <a:xfrm>
            <a:off x="1000125" y="1571625"/>
            <a:ext cx="3810000" cy="428625"/>
          </a:xfrm>
          <a:prstGeom prst="rect">
            <a:avLst/>
          </a:prstGeom>
          <a:noFill/>
          <a:ln w="0">
            <a:noFill/>
          </a:ln>
        </p:spPr>
        <p:txBody>
          <a:bodyPr anchor="t">
            <a:noAutofit/>
          </a:bodyPr>
          <a:lstStyle/>
          <a:p>
            <a:pPr>
              <a:defRPr sz="2325" b="1">
                <a:solidFill>
                  <a:srgbClr val="F58220"/>
                </a:solidFill>
                <a:latin typeface="Nimbus Sans"/>
                <a:ea typeface="Nimbus Sans"/>
                <a:cs typeface="Nimbus Sans"/>
              </a:defRPr>
            </a:pPr>
            <a:r>
              <a:rPr sz="2325" b="1">
                <a:solidFill>
                  <a:srgbClr val="F58220"/>
                </a:solidFill>
                <a:latin typeface="Nimbus Sans"/>
                <a:ea typeface="Nimbus Sans"/>
                <a:cs typeface="Nimbus Sans"/>
              </a:rPr>
              <a:t>Carys, 46</a:t>
            </a:r>
          </a:p>
        </p:txBody>
      </p:sp>
      <p:sp>
        <p:nvSpPr>
          <p:cNvPr id="5" name="Rectangle 4">
            <a:extLst>
              <a:ext uri="{FF2B5EF4-FFF2-40B4-BE49-F238E27FC236}">
                <a16:creationId xmlns:a16="http://schemas.microsoft.com/office/drawing/2014/main" id="{334C23C7-2B5A-47D7-8BD6-28913568E2FB}"/>
              </a:ext>
            </a:extLst>
          </p:cNvPr>
          <p:cNvSpPr>
            <a:spLocks noGrp="1"/>
          </p:cNvSpPr>
          <p:nvPr/>
        </p:nvSpPr>
        <p:spPr>
          <a:xfrm>
            <a:off x="1047750" y="2286000"/>
            <a:ext cx="3714750" cy="2619375"/>
          </a:xfrm>
          <a:prstGeom prst="rect">
            <a:avLst/>
          </a:prstGeom>
          <a:noFill/>
          <a:ln w="0">
            <a:noFill/>
          </a:ln>
        </p:spPr>
        <p:txBody>
          <a:bodyPr anchor="t">
            <a:noAutofit/>
          </a:bodyPr>
          <a:lstStyle/>
          <a:p>
            <a:pPr>
              <a:defRPr sz="1725" b="0">
                <a:solidFill>
                  <a:srgbClr val="1D2633"/>
                </a:solidFill>
                <a:latin typeface="Nimbus Sans"/>
                <a:ea typeface="Nimbus Sans"/>
                <a:cs typeface="Nimbus Sans"/>
              </a:defRPr>
            </a:pPr>
            <a:r>
              <a:rPr sz="1725" b="0">
                <a:solidFill>
                  <a:srgbClr val="1D2633"/>
                </a:solidFill>
                <a:latin typeface="Nimbus Sans"/>
                <a:ea typeface="Nimbus Sans"/>
                <a:cs typeface="Nimbus Sans"/>
              </a:rPr>
              <a:t>Lives in a privately rented flat with damp and mould. She works variable shifts in social care, has asthma and has recently missed two respiratory appointments. The last evening bus was withdrawn. She smokes more when stressed and is worried about the cost of heating. Her sister provides childcare but lives six miles away.</a:t>
            </a:r>
          </a:p>
        </p:txBody>
      </p:sp>
      <p:sp>
        <p:nvSpPr>
          <p:cNvPr id="6" name="Rectangle 5">
            <a:extLst>
              <a:ext uri="{FF2B5EF4-FFF2-40B4-BE49-F238E27FC236}">
                <a16:creationId xmlns:a16="http://schemas.microsoft.com/office/drawing/2014/main" id="{E2539E48-3A7B-450E-BE22-1E7228DCA8D2}"/>
              </a:ext>
            </a:extLst>
          </p:cNvPr>
          <p:cNvSpPr>
            <a:spLocks noGrp="1"/>
          </p:cNvSpPr>
          <p:nvPr/>
        </p:nvSpPr>
        <p:spPr>
          <a:xfrm>
            <a:off x="6191250" y="1381125"/>
            <a:ext cx="4286250" cy="428625"/>
          </a:xfrm>
          <a:prstGeom prst="rect">
            <a:avLst/>
          </a:prstGeom>
          <a:noFill/>
          <a:ln w="0">
            <a:noFill/>
          </a:ln>
        </p:spPr>
        <p:txBody>
          <a:bodyPr anchor="t">
            <a:noAutofit/>
          </a:bodyPr>
          <a:lstStyle/>
          <a:p>
            <a:pPr>
              <a:defRPr sz="2325" b="1">
                <a:solidFill>
                  <a:srgbClr val="213A78"/>
                </a:solidFill>
                <a:latin typeface="Nimbus Sans"/>
                <a:ea typeface="Nimbus Sans"/>
                <a:cs typeface="Nimbus Sans"/>
              </a:defRPr>
            </a:pPr>
            <a:r>
              <a:rPr sz="2325" b="1">
                <a:solidFill>
                  <a:srgbClr val="213A78"/>
                </a:solidFill>
                <a:latin typeface="Nimbus Sans"/>
                <a:ea typeface="Nimbus Sans"/>
                <a:cs typeface="Nimbus Sans"/>
              </a:rPr>
              <a:t>Group analysis</a:t>
            </a:r>
          </a:p>
        </p:txBody>
      </p:sp>
      <p:sp>
        <p:nvSpPr>
          <p:cNvPr id="7" name="Rectangle 6">
            <a:extLst>
              <a:ext uri="{FF2B5EF4-FFF2-40B4-BE49-F238E27FC236}">
                <a16:creationId xmlns:a16="http://schemas.microsoft.com/office/drawing/2014/main" id="{3425A1B3-4191-4362-B6A7-7C1CA53CA08A}"/>
              </a:ext>
            </a:extLst>
          </p:cNvPr>
          <p:cNvSpPr>
            <a:spLocks noGrp="1"/>
          </p:cNvSpPr>
          <p:nvPr/>
        </p:nvSpPr>
        <p:spPr>
          <a:xfrm>
            <a:off x="6381750" y="2095500"/>
            <a:ext cx="3905250" cy="3048000"/>
          </a:xfrm>
          <a:prstGeom prst="rect">
            <a:avLst/>
          </a:prstGeom>
          <a:noFill/>
          <a:ln w="0">
            <a:noFill/>
          </a:ln>
        </p:spPr>
        <p:txBody>
          <a:bodyPr>
            <a:noAutofit/>
          </a:bodyPr>
          <a:lstStyle/>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Map the determinants using Dahlgren and Whitehead</a:t>
            </a:r>
          </a:p>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Explain at least two causal pathways</a:t>
            </a:r>
          </a:p>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Identify possible feedback loops</a:t>
            </a:r>
          </a:p>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Propose action at individual, service, community and policy levels</a:t>
            </a:r>
          </a:p>
          <a:p>
            <a:pPr marL="228600" indent="-114300">
              <a:spcAft>
                <a:spcPts val="1300"/>
              </a:spcAft>
              <a:buChar char="•"/>
              <a:defRPr sz="1800">
                <a:solidFill>
                  <a:srgbClr val="1D2633"/>
                </a:solidFill>
                <a:latin typeface="Nimbus Sans"/>
                <a:ea typeface="Nimbus Sans"/>
                <a:cs typeface="Nimbus Sans"/>
              </a:defRPr>
            </a:pPr>
            <a:r>
              <a:rPr sz="1800">
                <a:solidFill>
                  <a:srgbClr val="1D2633"/>
                </a:solidFill>
                <a:latin typeface="Nimbus Sans"/>
                <a:ea typeface="Nimbus Sans"/>
                <a:cs typeface="Nimbus Sans"/>
              </a:rPr>
              <a:t>State what further information you need</a:t>
            </a:r>
          </a:p>
        </p:txBody>
      </p:sp>
      <p:sp>
        <p:nvSpPr>
          <p:cNvPr id="8" name="Straight Connector 7">
            <a:extLst>
              <a:ext uri="{FF2B5EF4-FFF2-40B4-BE49-F238E27FC236}">
                <a16:creationId xmlns:a16="http://schemas.microsoft.com/office/drawing/2014/main" id="{EED34FC6-55F9-42F0-ACF4-E98D8EE1A9FE}"/>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9" name="Rectangle 8">
            <a:extLst>
              <a:ext uri="{FF2B5EF4-FFF2-40B4-BE49-F238E27FC236}">
                <a16:creationId xmlns:a16="http://schemas.microsoft.com/office/drawing/2014/main" id="{331FCE09-07FE-4D62-AB96-69AB0464B01C}"/>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25</a:t>
            </a:r>
          </a:p>
        </p:txBody>
      </p:sp>
    </p:spTree>
    <p:extLst>
      <p:ext uri="{BB962C8B-B14F-4D97-AF65-F5344CB8AC3E}">
        <p14:creationId xmlns:p14="http://schemas.microsoft.com/office/powerpoint/2010/main" val="15835313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F1F8483-C030-42B1-8637-9AE135B902C6}"/>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8563B579-12F1-4F04-9007-B02781D2A7DF}"/>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Critically evaluating determinant evidence</a:t>
            </a:r>
          </a:p>
        </p:txBody>
      </p:sp>
      <p:sp>
        <p:nvSpPr>
          <p:cNvPr id="3" name="Rectangle: Rounded Corners 2">
            <a:extLst>
              <a:ext uri="{FF2B5EF4-FFF2-40B4-BE49-F238E27FC236}">
                <a16:creationId xmlns:a16="http://schemas.microsoft.com/office/drawing/2014/main" id="{929E9E71-7DBB-4062-9BDF-1D82C2A5100B}"/>
              </a:ext>
            </a:extLst>
          </p:cNvPr>
          <p:cNvSpPr>
            <a:spLocks noGrp="1"/>
          </p:cNvSpPr>
          <p:nvPr/>
        </p:nvSpPr>
        <p:spPr>
          <a:xfrm>
            <a:off x="571500" y="1238250"/>
            <a:ext cx="3476625" cy="1809750"/>
          </a:xfrm>
          <a:prstGeom prst="roundRect">
            <a:avLst>
              <a:gd name="adj" fmla="val 9474"/>
            </a:avLst>
          </a:prstGeom>
          <a:solidFill>
            <a:srgbClr val="FFFFFF"/>
          </a:solidFill>
          <a:ln w="9525">
            <a:solidFill>
              <a:srgbClr val="213A78"/>
            </a:solidFill>
            <a:prstDash val="solid"/>
          </a:ln>
        </p:spPr>
        <p:txBody>
          <a:bodyPr/>
          <a:lstStyle/>
          <a:p>
            <a:endParaRPr lang="en-GB"/>
          </a:p>
        </p:txBody>
      </p:sp>
      <p:sp>
        <p:nvSpPr>
          <p:cNvPr id="4" name="Rectangle 3">
            <a:extLst>
              <a:ext uri="{FF2B5EF4-FFF2-40B4-BE49-F238E27FC236}">
                <a16:creationId xmlns:a16="http://schemas.microsoft.com/office/drawing/2014/main" id="{26976E37-5445-4896-BF14-D670096257B8}"/>
              </a:ext>
            </a:extLst>
          </p:cNvPr>
          <p:cNvSpPr>
            <a:spLocks noGrp="1"/>
          </p:cNvSpPr>
          <p:nvPr/>
        </p:nvSpPr>
        <p:spPr>
          <a:xfrm>
            <a:off x="781050" y="1447800"/>
            <a:ext cx="3048000" cy="381000"/>
          </a:xfrm>
          <a:prstGeom prst="rect">
            <a:avLst/>
          </a:prstGeom>
          <a:noFill/>
          <a:ln w="0">
            <a:noFill/>
          </a:ln>
        </p:spPr>
        <p:txBody>
          <a:bodyPr anchor="t">
            <a:noAutofit/>
          </a:bodyPr>
          <a:lstStyle/>
          <a:p>
            <a:pPr>
              <a:defRPr sz="1875" b="1">
                <a:solidFill>
                  <a:srgbClr val="213A78"/>
                </a:solidFill>
                <a:latin typeface="Nimbus Sans"/>
                <a:ea typeface="Nimbus Sans"/>
                <a:cs typeface="Nimbus Sans"/>
              </a:defRPr>
            </a:pPr>
            <a:r>
              <a:rPr sz="1875" b="1">
                <a:solidFill>
                  <a:srgbClr val="213A78"/>
                </a:solidFill>
                <a:latin typeface="Nimbus Sans"/>
                <a:ea typeface="Nimbus Sans"/>
                <a:cs typeface="Nimbus Sans"/>
              </a:rPr>
              <a:t>Association or causation?</a:t>
            </a:r>
          </a:p>
        </p:txBody>
      </p:sp>
      <p:sp>
        <p:nvSpPr>
          <p:cNvPr id="5" name="Rectangle 4">
            <a:extLst>
              <a:ext uri="{FF2B5EF4-FFF2-40B4-BE49-F238E27FC236}">
                <a16:creationId xmlns:a16="http://schemas.microsoft.com/office/drawing/2014/main" id="{EFA0825B-644C-4984-BB68-8E8385E8A4E5}"/>
              </a:ext>
            </a:extLst>
          </p:cNvPr>
          <p:cNvSpPr>
            <a:spLocks noGrp="1"/>
          </p:cNvSpPr>
          <p:nvPr/>
        </p:nvSpPr>
        <p:spPr>
          <a:xfrm>
            <a:off x="838200" y="2019300"/>
            <a:ext cx="2933700" cy="762000"/>
          </a:xfrm>
          <a:prstGeom prst="rect">
            <a:avLst/>
          </a:prstGeom>
          <a:noFill/>
          <a:ln w="0">
            <a:noFill/>
          </a:ln>
        </p:spPr>
        <p:txBody>
          <a:bodyPr anchor="t">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Could reverse causation or confounding explain the relationship?</a:t>
            </a:r>
          </a:p>
        </p:txBody>
      </p:sp>
      <p:sp>
        <p:nvSpPr>
          <p:cNvPr id="6" name="Rectangle: Rounded Corners 5">
            <a:extLst>
              <a:ext uri="{FF2B5EF4-FFF2-40B4-BE49-F238E27FC236}">
                <a16:creationId xmlns:a16="http://schemas.microsoft.com/office/drawing/2014/main" id="{3E792824-C7F2-4A6A-ADB6-388F047F6B8C}"/>
              </a:ext>
            </a:extLst>
          </p:cNvPr>
          <p:cNvSpPr>
            <a:spLocks noGrp="1"/>
          </p:cNvSpPr>
          <p:nvPr/>
        </p:nvSpPr>
        <p:spPr>
          <a:xfrm>
            <a:off x="4429125" y="1238250"/>
            <a:ext cx="3476625" cy="1809750"/>
          </a:xfrm>
          <a:prstGeom prst="roundRect">
            <a:avLst>
              <a:gd name="adj" fmla="val 9474"/>
            </a:avLst>
          </a:prstGeom>
          <a:solidFill>
            <a:srgbClr val="FFFFFF"/>
          </a:solidFill>
          <a:ln w="9525">
            <a:solidFill>
              <a:srgbClr val="F58220"/>
            </a:solidFill>
            <a:prstDash val="solid"/>
          </a:ln>
        </p:spPr>
        <p:txBody>
          <a:bodyPr/>
          <a:lstStyle/>
          <a:p>
            <a:endParaRPr lang="en-GB"/>
          </a:p>
        </p:txBody>
      </p:sp>
      <p:sp>
        <p:nvSpPr>
          <p:cNvPr id="7" name="Rectangle 6">
            <a:extLst>
              <a:ext uri="{FF2B5EF4-FFF2-40B4-BE49-F238E27FC236}">
                <a16:creationId xmlns:a16="http://schemas.microsoft.com/office/drawing/2014/main" id="{5BA0729F-EE5E-4DBB-B972-5087A133CE8E}"/>
              </a:ext>
            </a:extLst>
          </p:cNvPr>
          <p:cNvSpPr>
            <a:spLocks noGrp="1"/>
          </p:cNvSpPr>
          <p:nvPr/>
        </p:nvSpPr>
        <p:spPr>
          <a:xfrm>
            <a:off x="4638675" y="1447800"/>
            <a:ext cx="3048000" cy="381000"/>
          </a:xfrm>
          <a:prstGeom prst="rect">
            <a:avLst/>
          </a:prstGeom>
          <a:noFill/>
          <a:ln w="0">
            <a:noFill/>
          </a:ln>
        </p:spPr>
        <p:txBody>
          <a:bodyPr anchor="t">
            <a:noAutofit/>
          </a:bodyPr>
          <a:lstStyle/>
          <a:p>
            <a:pPr>
              <a:defRPr sz="1875" b="1">
                <a:solidFill>
                  <a:srgbClr val="F58220"/>
                </a:solidFill>
                <a:latin typeface="Nimbus Sans"/>
                <a:ea typeface="Nimbus Sans"/>
                <a:cs typeface="Nimbus Sans"/>
              </a:defRPr>
            </a:pPr>
            <a:r>
              <a:rPr sz="1875" b="1">
                <a:solidFill>
                  <a:srgbClr val="F58220"/>
                </a:solidFill>
                <a:latin typeface="Nimbus Sans"/>
                <a:ea typeface="Nimbus Sans"/>
                <a:cs typeface="Nimbus Sans"/>
              </a:rPr>
              <a:t>What was measured?</a:t>
            </a:r>
          </a:p>
        </p:txBody>
      </p:sp>
      <p:sp>
        <p:nvSpPr>
          <p:cNvPr id="8" name="Rectangle 7">
            <a:extLst>
              <a:ext uri="{FF2B5EF4-FFF2-40B4-BE49-F238E27FC236}">
                <a16:creationId xmlns:a16="http://schemas.microsoft.com/office/drawing/2014/main" id="{12429EF5-0691-4144-A6D4-5A744A309040}"/>
              </a:ext>
            </a:extLst>
          </p:cNvPr>
          <p:cNvSpPr>
            <a:spLocks noGrp="1"/>
          </p:cNvSpPr>
          <p:nvPr/>
        </p:nvSpPr>
        <p:spPr>
          <a:xfrm>
            <a:off x="4695825" y="2019300"/>
            <a:ext cx="2933700" cy="762000"/>
          </a:xfrm>
          <a:prstGeom prst="rect">
            <a:avLst/>
          </a:prstGeom>
          <a:noFill/>
          <a:ln w="0">
            <a:noFill/>
          </a:ln>
        </p:spPr>
        <p:txBody>
          <a:bodyPr anchor="t">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How were income, deprivation, health and exposure defined?</a:t>
            </a:r>
          </a:p>
        </p:txBody>
      </p:sp>
      <p:sp>
        <p:nvSpPr>
          <p:cNvPr id="9" name="Rectangle: Rounded Corners 8">
            <a:extLst>
              <a:ext uri="{FF2B5EF4-FFF2-40B4-BE49-F238E27FC236}">
                <a16:creationId xmlns:a16="http://schemas.microsoft.com/office/drawing/2014/main" id="{13D81DAB-46ED-459C-A2C7-6CF8C0A30E63}"/>
              </a:ext>
            </a:extLst>
          </p:cNvPr>
          <p:cNvSpPr>
            <a:spLocks noGrp="1"/>
          </p:cNvSpPr>
          <p:nvPr/>
        </p:nvSpPr>
        <p:spPr>
          <a:xfrm>
            <a:off x="8286750" y="1238250"/>
            <a:ext cx="3476625" cy="1809750"/>
          </a:xfrm>
          <a:prstGeom prst="roundRect">
            <a:avLst>
              <a:gd name="adj" fmla="val 9474"/>
            </a:avLst>
          </a:prstGeom>
          <a:solidFill>
            <a:srgbClr val="FFFFFF"/>
          </a:solidFill>
          <a:ln w="9525">
            <a:solidFill>
              <a:srgbClr val="008F9C"/>
            </a:solidFill>
            <a:prstDash val="solid"/>
          </a:ln>
        </p:spPr>
        <p:txBody>
          <a:bodyPr/>
          <a:lstStyle/>
          <a:p>
            <a:endParaRPr lang="en-GB"/>
          </a:p>
        </p:txBody>
      </p:sp>
      <p:sp>
        <p:nvSpPr>
          <p:cNvPr id="10" name="Rectangle 9">
            <a:extLst>
              <a:ext uri="{FF2B5EF4-FFF2-40B4-BE49-F238E27FC236}">
                <a16:creationId xmlns:a16="http://schemas.microsoft.com/office/drawing/2014/main" id="{FC0CE747-E2CE-44C0-8053-4B14C5501EE0}"/>
              </a:ext>
            </a:extLst>
          </p:cNvPr>
          <p:cNvSpPr>
            <a:spLocks noGrp="1"/>
          </p:cNvSpPr>
          <p:nvPr/>
        </p:nvSpPr>
        <p:spPr>
          <a:xfrm>
            <a:off x="8496300" y="1447800"/>
            <a:ext cx="3048000" cy="381000"/>
          </a:xfrm>
          <a:prstGeom prst="rect">
            <a:avLst/>
          </a:prstGeom>
          <a:noFill/>
          <a:ln w="0">
            <a:noFill/>
          </a:ln>
        </p:spPr>
        <p:txBody>
          <a:bodyPr anchor="t">
            <a:noAutofit/>
          </a:bodyPr>
          <a:lstStyle/>
          <a:p>
            <a:pPr>
              <a:defRPr sz="1875" b="1">
                <a:solidFill>
                  <a:srgbClr val="008F9C"/>
                </a:solidFill>
                <a:latin typeface="Nimbus Sans"/>
                <a:ea typeface="Nimbus Sans"/>
                <a:cs typeface="Nimbus Sans"/>
              </a:defRPr>
            </a:pPr>
            <a:r>
              <a:rPr sz="1875" b="1">
                <a:solidFill>
                  <a:srgbClr val="008F9C"/>
                </a:solidFill>
                <a:latin typeface="Nimbus Sans"/>
                <a:ea typeface="Nimbus Sans"/>
                <a:cs typeface="Nimbus Sans"/>
              </a:rPr>
              <a:t>At what level?</a:t>
            </a:r>
          </a:p>
        </p:txBody>
      </p:sp>
      <p:sp>
        <p:nvSpPr>
          <p:cNvPr id="11" name="Rectangle 10">
            <a:extLst>
              <a:ext uri="{FF2B5EF4-FFF2-40B4-BE49-F238E27FC236}">
                <a16:creationId xmlns:a16="http://schemas.microsoft.com/office/drawing/2014/main" id="{48878FAB-6B9D-41BD-AF86-A10C404C62AD}"/>
              </a:ext>
            </a:extLst>
          </p:cNvPr>
          <p:cNvSpPr>
            <a:spLocks noGrp="1"/>
          </p:cNvSpPr>
          <p:nvPr/>
        </p:nvSpPr>
        <p:spPr>
          <a:xfrm>
            <a:off x="8553450" y="2019300"/>
            <a:ext cx="2933700" cy="762000"/>
          </a:xfrm>
          <a:prstGeom prst="rect">
            <a:avLst/>
          </a:prstGeom>
          <a:noFill/>
          <a:ln w="0">
            <a:noFill/>
          </a:ln>
        </p:spPr>
        <p:txBody>
          <a:bodyPr anchor="t">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Individual data and area data answer different questions.</a:t>
            </a:r>
          </a:p>
        </p:txBody>
      </p:sp>
      <p:sp>
        <p:nvSpPr>
          <p:cNvPr id="12" name="Rectangle: Rounded Corners 11">
            <a:extLst>
              <a:ext uri="{FF2B5EF4-FFF2-40B4-BE49-F238E27FC236}">
                <a16:creationId xmlns:a16="http://schemas.microsoft.com/office/drawing/2014/main" id="{1DB280BA-321D-4C0B-AD5E-81EA0C79D07B}"/>
              </a:ext>
            </a:extLst>
          </p:cNvPr>
          <p:cNvSpPr>
            <a:spLocks noGrp="1"/>
          </p:cNvSpPr>
          <p:nvPr/>
        </p:nvSpPr>
        <p:spPr>
          <a:xfrm>
            <a:off x="571500" y="3429000"/>
            <a:ext cx="3476625" cy="1809750"/>
          </a:xfrm>
          <a:prstGeom prst="roundRect">
            <a:avLst>
              <a:gd name="adj" fmla="val 9474"/>
            </a:avLst>
          </a:prstGeom>
          <a:solidFill>
            <a:srgbClr val="FFFFFF"/>
          </a:solidFill>
          <a:ln w="9525">
            <a:solidFill>
              <a:srgbClr val="704C9F"/>
            </a:solidFill>
            <a:prstDash val="solid"/>
          </a:ln>
        </p:spPr>
        <p:txBody>
          <a:bodyPr/>
          <a:lstStyle/>
          <a:p>
            <a:endParaRPr lang="en-GB"/>
          </a:p>
        </p:txBody>
      </p:sp>
      <p:sp>
        <p:nvSpPr>
          <p:cNvPr id="13" name="Rectangle 12">
            <a:extLst>
              <a:ext uri="{FF2B5EF4-FFF2-40B4-BE49-F238E27FC236}">
                <a16:creationId xmlns:a16="http://schemas.microsoft.com/office/drawing/2014/main" id="{BEAEA41D-30C3-40B6-8101-3EDFA182F02A}"/>
              </a:ext>
            </a:extLst>
          </p:cNvPr>
          <p:cNvSpPr>
            <a:spLocks noGrp="1"/>
          </p:cNvSpPr>
          <p:nvPr/>
        </p:nvSpPr>
        <p:spPr>
          <a:xfrm>
            <a:off x="781050" y="3638550"/>
            <a:ext cx="3048000" cy="381000"/>
          </a:xfrm>
          <a:prstGeom prst="rect">
            <a:avLst/>
          </a:prstGeom>
          <a:noFill/>
          <a:ln w="0">
            <a:noFill/>
          </a:ln>
        </p:spPr>
        <p:txBody>
          <a:bodyPr anchor="t">
            <a:noAutofit/>
          </a:bodyPr>
          <a:lstStyle/>
          <a:p>
            <a:pPr>
              <a:defRPr sz="1875" b="1">
                <a:solidFill>
                  <a:srgbClr val="704C9F"/>
                </a:solidFill>
                <a:latin typeface="Nimbus Sans"/>
                <a:ea typeface="Nimbus Sans"/>
                <a:cs typeface="Nimbus Sans"/>
              </a:defRPr>
            </a:pPr>
            <a:r>
              <a:rPr sz="1875" b="1">
                <a:solidFill>
                  <a:srgbClr val="704C9F"/>
                </a:solidFill>
                <a:latin typeface="Nimbus Sans"/>
                <a:ea typeface="Nimbus Sans"/>
                <a:cs typeface="Nimbus Sans"/>
              </a:rPr>
              <a:t>Whose experience?</a:t>
            </a:r>
          </a:p>
        </p:txBody>
      </p:sp>
      <p:sp>
        <p:nvSpPr>
          <p:cNvPr id="14" name="Rectangle 13">
            <a:extLst>
              <a:ext uri="{FF2B5EF4-FFF2-40B4-BE49-F238E27FC236}">
                <a16:creationId xmlns:a16="http://schemas.microsoft.com/office/drawing/2014/main" id="{9614FBE8-306A-45ED-981B-CB22374869B8}"/>
              </a:ext>
            </a:extLst>
          </p:cNvPr>
          <p:cNvSpPr>
            <a:spLocks noGrp="1"/>
          </p:cNvSpPr>
          <p:nvPr/>
        </p:nvSpPr>
        <p:spPr>
          <a:xfrm>
            <a:off x="838200" y="4210050"/>
            <a:ext cx="2933700" cy="762000"/>
          </a:xfrm>
          <a:prstGeom prst="rect">
            <a:avLst/>
          </a:prstGeom>
          <a:noFill/>
          <a:ln w="0">
            <a:noFill/>
          </a:ln>
        </p:spPr>
        <p:txBody>
          <a:bodyPr anchor="t">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Do findings apply across age, sex, ethnicity, disability and place?</a:t>
            </a:r>
          </a:p>
        </p:txBody>
      </p:sp>
      <p:sp>
        <p:nvSpPr>
          <p:cNvPr id="15" name="Rectangle: Rounded Corners 14">
            <a:extLst>
              <a:ext uri="{FF2B5EF4-FFF2-40B4-BE49-F238E27FC236}">
                <a16:creationId xmlns:a16="http://schemas.microsoft.com/office/drawing/2014/main" id="{5481090B-A7B5-4B98-972C-7964C112AA7C}"/>
              </a:ext>
            </a:extLst>
          </p:cNvPr>
          <p:cNvSpPr>
            <a:spLocks noGrp="1"/>
          </p:cNvSpPr>
          <p:nvPr/>
        </p:nvSpPr>
        <p:spPr>
          <a:xfrm>
            <a:off x="4429125" y="3429000"/>
            <a:ext cx="3476625" cy="1809750"/>
          </a:xfrm>
          <a:prstGeom prst="roundRect">
            <a:avLst>
              <a:gd name="adj" fmla="val 9474"/>
            </a:avLst>
          </a:prstGeom>
          <a:solidFill>
            <a:srgbClr val="FFFFFF"/>
          </a:solidFill>
          <a:ln w="9525">
            <a:solidFill>
              <a:srgbClr val="C94A4A"/>
            </a:solidFill>
            <a:prstDash val="solid"/>
          </a:ln>
        </p:spPr>
        <p:txBody>
          <a:bodyPr/>
          <a:lstStyle/>
          <a:p>
            <a:endParaRPr lang="en-GB"/>
          </a:p>
        </p:txBody>
      </p:sp>
      <p:sp>
        <p:nvSpPr>
          <p:cNvPr id="16" name="Rectangle 15">
            <a:extLst>
              <a:ext uri="{FF2B5EF4-FFF2-40B4-BE49-F238E27FC236}">
                <a16:creationId xmlns:a16="http://schemas.microsoft.com/office/drawing/2014/main" id="{967B7ABF-AD9E-48B5-9395-980713BB3327}"/>
              </a:ext>
            </a:extLst>
          </p:cNvPr>
          <p:cNvSpPr>
            <a:spLocks noGrp="1"/>
          </p:cNvSpPr>
          <p:nvPr/>
        </p:nvSpPr>
        <p:spPr>
          <a:xfrm>
            <a:off x="4638675" y="3638550"/>
            <a:ext cx="3048000" cy="381000"/>
          </a:xfrm>
          <a:prstGeom prst="rect">
            <a:avLst/>
          </a:prstGeom>
          <a:noFill/>
          <a:ln w="0">
            <a:noFill/>
          </a:ln>
        </p:spPr>
        <p:txBody>
          <a:bodyPr anchor="t">
            <a:noAutofit/>
          </a:bodyPr>
          <a:lstStyle/>
          <a:p>
            <a:pPr>
              <a:defRPr sz="1875" b="1">
                <a:solidFill>
                  <a:srgbClr val="C94A4A"/>
                </a:solidFill>
                <a:latin typeface="Nimbus Sans"/>
                <a:ea typeface="Nimbus Sans"/>
                <a:cs typeface="Nimbus Sans"/>
              </a:defRPr>
            </a:pPr>
            <a:r>
              <a:rPr sz="1875" b="1">
                <a:solidFill>
                  <a:srgbClr val="C94A4A"/>
                </a:solidFill>
                <a:latin typeface="Nimbus Sans"/>
                <a:ea typeface="Nimbus Sans"/>
                <a:cs typeface="Nimbus Sans"/>
              </a:rPr>
              <a:t>What is missing?</a:t>
            </a:r>
          </a:p>
        </p:txBody>
      </p:sp>
      <p:sp>
        <p:nvSpPr>
          <p:cNvPr id="17" name="Rectangle 16">
            <a:extLst>
              <a:ext uri="{FF2B5EF4-FFF2-40B4-BE49-F238E27FC236}">
                <a16:creationId xmlns:a16="http://schemas.microsoft.com/office/drawing/2014/main" id="{71105700-94E7-4AD2-97E6-1FF6E11F0C1A}"/>
              </a:ext>
            </a:extLst>
          </p:cNvPr>
          <p:cNvSpPr>
            <a:spLocks noGrp="1"/>
          </p:cNvSpPr>
          <p:nvPr/>
        </p:nvSpPr>
        <p:spPr>
          <a:xfrm>
            <a:off x="4695825" y="4210050"/>
            <a:ext cx="2933700" cy="762000"/>
          </a:xfrm>
          <a:prstGeom prst="rect">
            <a:avLst/>
          </a:prstGeom>
          <a:noFill/>
          <a:ln w="0">
            <a:noFill/>
          </a:ln>
        </p:spPr>
        <p:txBody>
          <a:bodyPr anchor="t">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Power, commercial influence and historical context may remain unmeasured.</a:t>
            </a:r>
          </a:p>
        </p:txBody>
      </p:sp>
      <p:sp>
        <p:nvSpPr>
          <p:cNvPr id="18" name="Rectangle: Rounded Corners 17">
            <a:extLst>
              <a:ext uri="{FF2B5EF4-FFF2-40B4-BE49-F238E27FC236}">
                <a16:creationId xmlns:a16="http://schemas.microsoft.com/office/drawing/2014/main" id="{9FCBF3FE-EAF0-48BF-A859-D6FDDE247B9B}"/>
              </a:ext>
            </a:extLst>
          </p:cNvPr>
          <p:cNvSpPr>
            <a:spLocks noGrp="1"/>
          </p:cNvSpPr>
          <p:nvPr/>
        </p:nvSpPr>
        <p:spPr>
          <a:xfrm>
            <a:off x="8286750" y="3429000"/>
            <a:ext cx="3476625" cy="1809750"/>
          </a:xfrm>
          <a:prstGeom prst="roundRect">
            <a:avLst>
              <a:gd name="adj" fmla="val 9474"/>
            </a:avLst>
          </a:prstGeom>
          <a:solidFill>
            <a:srgbClr val="FFFFFF"/>
          </a:solidFill>
          <a:ln w="9525">
            <a:solidFill>
              <a:srgbClr val="4E9A51"/>
            </a:solidFill>
            <a:prstDash val="solid"/>
          </a:ln>
        </p:spPr>
        <p:txBody>
          <a:bodyPr/>
          <a:lstStyle/>
          <a:p>
            <a:endParaRPr lang="en-GB"/>
          </a:p>
        </p:txBody>
      </p:sp>
      <p:sp>
        <p:nvSpPr>
          <p:cNvPr id="19" name="Rectangle 18">
            <a:extLst>
              <a:ext uri="{FF2B5EF4-FFF2-40B4-BE49-F238E27FC236}">
                <a16:creationId xmlns:a16="http://schemas.microsoft.com/office/drawing/2014/main" id="{308F4B47-22E9-4190-B6C6-82A83D6F0ABE}"/>
              </a:ext>
            </a:extLst>
          </p:cNvPr>
          <p:cNvSpPr>
            <a:spLocks noGrp="1"/>
          </p:cNvSpPr>
          <p:nvPr/>
        </p:nvSpPr>
        <p:spPr>
          <a:xfrm>
            <a:off x="8496300" y="3638550"/>
            <a:ext cx="3048000" cy="381000"/>
          </a:xfrm>
          <a:prstGeom prst="rect">
            <a:avLst/>
          </a:prstGeom>
          <a:noFill/>
          <a:ln w="0">
            <a:noFill/>
          </a:ln>
        </p:spPr>
        <p:txBody>
          <a:bodyPr anchor="t">
            <a:noAutofit/>
          </a:bodyPr>
          <a:lstStyle/>
          <a:p>
            <a:pPr>
              <a:defRPr sz="1875" b="1">
                <a:solidFill>
                  <a:srgbClr val="4E9A51"/>
                </a:solidFill>
                <a:latin typeface="Nimbus Sans"/>
                <a:ea typeface="Nimbus Sans"/>
                <a:cs typeface="Nimbus Sans"/>
              </a:defRPr>
            </a:pPr>
            <a:r>
              <a:rPr sz="1875" b="1">
                <a:solidFill>
                  <a:srgbClr val="4E9A51"/>
                </a:solidFill>
                <a:latin typeface="Nimbus Sans"/>
                <a:ea typeface="Nimbus Sans"/>
                <a:cs typeface="Nimbus Sans"/>
              </a:rPr>
              <a:t>What follows?</a:t>
            </a:r>
          </a:p>
        </p:txBody>
      </p:sp>
      <p:sp>
        <p:nvSpPr>
          <p:cNvPr id="20" name="Rectangle 19">
            <a:extLst>
              <a:ext uri="{FF2B5EF4-FFF2-40B4-BE49-F238E27FC236}">
                <a16:creationId xmlns:a16="http://schemas.microsoft.com/office/drawing/2014/main" id="{7CC4FB9A-A894-47D0-B759-074BCDC73237}"/>
              </a:ext>
            </a:extLst>
          </p:cNvPr>
          <p:cNvSpPr>
            <a:spLocks noGrp="1"/>
          </p:cNvSpPr>
          <p:nvPr/>
        </p:nvSpPr>
        <p:spPr>
          <a:xfrm>
            <a:off x="8553450" y="4210050"/>
            <a:ext cx="2933700" cy="762000"/>
          </a:xfrm>
          <a:prstGeom prst="rect">
            <a:avLst/>
          </a:prstGeom>
          <a:noFill/>
          <a:ln w="0">
            <a:noFill/>
          </a:ln>
        </p:spPr>
        <p:txBody>
          <a:bodyPr anchor="t">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Evidence of a gradient does not automatically identify the best intervention.</a:t>
            </a:r>
          </a:p>
        </p:txBody>
      </p:sp>
      <p:sp>
        <p:nvSpPr>
          <p:cNvPr id="21" name="Straight Connector 20">
            <a:extLst>
              <a:ext uri="{FF2B5EF4-FFF2-40B4-BE49-F238E27FC236}">
                <a16:creationId xmlns:a16="http://schemas.microsoft.com/office/drawing/2014/main" id="{69AB9ADB-30DA-4668-8C92-24917AF388B2}"/>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22" name="Rectangle 21">
            <a:extLst>
              <a:ext uri="{FF2B5EF4-FFF2-40B4-BE49-F238E27FC236}">
                <a16:creationId xmlns:a16="http://schemas.microsoft.com/office/drawing/2014/main" id="{4CB30416-8B0B-4D1D-9A29-888DADB41593}"/>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26</a:t>
            </a:r>
          </a:p>
        </p:txBody>
      </p:sp>
    </p:spTree>
    <p:extLst>
      <p:ext uri="{BB962C8B-B14F-4D97-AF65-F5344CB8AC3E}">
        <p14:creationId xmlns:p14="http://schemas.microsoft.com/office/powerpoint/2010/main" val="12615789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AE337DE-EE21-4DEB-98B6-B224081FFA6E}"/>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22DBA195-6387-498B-91E4-A032E2887913}"/>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Action at different levels</a:t>
            </a:r>
          </a:p>
        </p:txBody>
      </p:sp>
      <p:sp>
        <p:nvSpPr>
          <p:cNvPr id="3" name="Rectangle: Rounded Corners 2">
            <a:extLst>
              <a:ext uri="{FF2B5EF4-FFF2-40B4-BE49-F238E27FC236}">
                <a16:creationId xmlns:a16="http://schemas.microsoft.com/office/drawing/2014/main" id="{06E8211A-6A16-490C-A91E-18D90EFDC14C}"/>
              </a:ext>
            </a:extLst>
          </p:cNvPr>
          <p:cNvSpPr>
            <a:spLocks noGrp="1"/>
          </p:cNvSpPr>
          <p:nvPr/>
        </p:nvSpPr>
        <p:spPr>
          <a:xfrm>
            <a:off x="714375" y="1285875"/>
            <a:ext cx="5143500" cy="1809750"/>
          </a:xfrm>
          <a:prstGeom prst="roundRect">
            <a:avLst>
              <a:gd name="adj" fmla="val 9474"/>
            </a:avLst>
          </a:prstGeom>
          <a:solidFill>
            <a:srgbClr val="FFFFFF"/>
          </a:solidFill>
          <a:ln w="9525">
            <a:solidFill>
              <a:srgbClr val="F58220"/>
            </a:solidFill>
            <a:prstDash val="solid"/>
          </a:ln>
        </p:spPr>
        <p:txBody>
          <a:bodyPr/>
          <a:lstStyle/>
          <a:p>
            <a:endParaRPr lang="en-GB"/>
          </a:p>
        </p:txBody>
      </p:sp>
      <p:sp>
        <p:nvSpPr>
          <p:cNvPr id="4" name="Rectangle 3">
            <a:extLst>
              <a:ext uri="{FF2B5EF4-FFF2-40B4-BE49-F238E27FC236}">
                <a16:creationId xmlns:a16="http://schemas.microsoft.com/office/drawing/2014/main" id="{D8E10427-2800-40C4-BE47-7C5CEB82F9BB}"/>
              </a:ext>
            </a:extLst>
          </p:cNvPr>
          <p:cNvSpPr>
            <a:spLocks noGrp="1"/>
          </p:cNvSpPr>
          <p:nvPr/>
        </p:nvSpPr>
        <p:spPr>
          <a:xfrm>
            <a:off x="952500" y="1524000"/>
            <a:ext cx="4667250" cy="400050"/>
          </a:xfrm>
          <a:prstGeom prst="rect">
            <a:avLst/>
          </a:prstGeom>
          <a:noFill/>
          <a:ln w="0">
            <a:noFill/>
          </a:ln>
        </p:spPr>
        <p:txBody>
          <a:bodyPr anchor="t">
            <a:noAutofit/>
          </a:bodyPr>
          <a:lstStyle/>
          <a:p>
            <a:pPr>
              <a:defRPr sz="2025" b="1">
                <a:solidFill>
                  <a:srgbClr val="F58220"/>
                </a:solidFill>
                <a:latin typeface="Nimbus Sans"/>
                <a:ea typeface="Nimbus Sans"/>
                <a:cs typeface="Nimbus Sans"/>
              </a:defRPr>
            </a:pPr>
            <a:r>
              <a:rPr sz="2025" b="1">
                <a:solidFill>
                  <a:srgbClr val="F58220"/>
                </a:solidFill>
                <a:latin typeface="Nimbus Sans"/>
                <a:ea typeface="Nimbus Sans"/>
                <a:cs typeface="Nimbus Sans"/>
              </a:rPr>
              <a:t>Individual and family</a:t>
            </a:r>
          </a:p>
        </p:txBody>
      </p:sp>
      <p:sp>
        <p:nvSpPr>
          <p:cNvPr id="5" name="Rectangle 4">
            <a:extLst>
              <a:ext uri="{FF2B5EF4-FFF2-40B4-BE49-F238E27FC236}">
                <a16:creationId xmlns:a16="http://schemas.microsoft.com/office/drawing/2014/main" id="{2245BE57-9C7C-4B4F-BC89-ED215EF9D015}"/>
              </a:ext>
            </a:extLst>
          </p:cNvPr>
          <p:cNvSpPr>
            <a:spLocks noGrp="1"/>
          </p:cNvSpPr>
          <p:nvPr/>
        </p:nvSpPr>
        <p:spPr>
          <a:xfrm>
            <a:off x="952500" y="2095500"/>
            <a:ext cx="4667250" cy="742950"/>
          </a:xfrm>
          <a:prstGeom prst="rect">
            <a:avLst/>
          </a:prstGeom>
          <a:noFill/>
          <a:ln w="0">
            <a:noFill/>
          </a:ln>
        </p:spPr>
        <p:txBody>
          <a:bodyPr anchor="t">
            <a:noAutofit/>
          </a:bodyPr>
          <a:lstStyle/>
          <a:p>
            <a:pPr>
              <a:defRPr sz="1650" b="0">
                <a:solidFill>
                  <a:srgbClr val="1D2633"/>
                </a:solidFill>
                <a:latin typeface="Nimbus Sans"/>
                <a:ea typeface="Nimbus Sans"/>
                <a:cs typeface="Nimbus Sans"/>
              </a:defRPr>
            </a:pPr>
            <a:r>
              <a:rPr sz="1650" b="0">
                <a:solidFill>
                  <a:srgbClr val="1D2633"/>
                </a:solidFill>
                <a:latin typeface="Nimbus Sans"/>
                <a:ea typeface="Nimbus Sans"/>
                <a:cs typeface="Nimbus Sans"/>
              </a:rPr>
              <a:t>Clinical care, tailored information, benefits advice, referral and advocacy</a:t>
            </a:r>
          </a:p>
        </p:txBody>
      </p:sp>
      <p:sp>
        <p:nvSpPr>
          <p:cNvPr id="6" name="Rectangle: Rounded Corners 5">
            <a:extLst>
              <a:ext uri="{FF2B5EF4-FFF2-40B4-BE49-F238E27FC236}">
                <a16:creationId xmlns:a16="http://schemas.microsoft.com/office/drawing/2014/main" id="{937C139A-31C8-4881-BAB8-54A481E83693}"/>
              </a:ext>
            </a:extLst>
          </p:cNvPr>
          <p:cNvSpPr>
            <a:spLocks noGrp="1"/>
          </p:cNvSpPr>
          <p:nvPr/>
        </p:nvSpPr>
        <p:spPr>
          <a:xfrm>
            <a:off x="6334125" y="1285875"/>
            <a:ext cx="5143500" cy="1809750"/>
          </a:xfrm>
          <a:prstGeom prst="roundRect">
            <a:avLst>
              <a:gd name="adj" fmla="val 9474"/>
            </a:avLst>
          </a:prstGeom>
          <a:solidFill>
            <a:srgbClr val="FFFFFF"/>
          </a:solidFill>
          <a:ln w="9525">
            <a:solidFill>
              <a:srgbClr val="008F9C"/>
            </a:solidFill>
            <a:prstDash val="solid"/>
          </a:ln>
        </p:spPr>
        <p:txBody>
          <a:bodyPr/>
          <a:lstStyle/>
          <a:p>
            <a:endParaRPr lang="en-GB"/>
          </a:p>
        </p:txBody>
      </p:sp>
      <p:sp>
        <p:nvSpPr>
          <p:cNvPr id="7" name="Rectangle 6">
            <a:extLst>
              <a:ext uri="{FF2B5EF4-FFF2-40B4-BE49-F238E27FC236}">
                <a16:creationId xmlns:a16="http://schemas.microsoft.com/office/drawing/2014/main" id="{C19DF1D4-E090-4A87-8954-6F8E3A674383}"/>
              </a:ext>
            </a:extLst>
          </p:cNvPr>
          <p:cNvSpPr>
            <a:spLocks noGrp="1"/>
          </p:cNvSpPr>
          <p:nvPr/>
        </p:nvSpPr>
        <p:spPr>
          <a:xfrm>
            <a:off x="6572250" y="1524000"/>
            <a:ext cx="4667250" cy="400050"/>
          </a:xfrm>
          <a:prstGeom prst="rect">
            <a:avLst/>
          </a:prstGeom>
          <a:noFill/>
          <a:ln w="0">
            <a:noFill/>
          </a:ln>
        </p:spPr>
        <p:txBody>
          <a:bodyPr anchor="t">
            <a:noAutofit/>
          </a:bodyPr>
          <a:lstStyle/>
          <a:p>
            <a:pPr>
              <a:defRPr sz="2025" b="1">
                <a:solidFill>
                  <a:srgbClr val="008F9C"/>
                </a:solidFill>
                <a:latin typeface="Nimbus Sans"/>
                <a:ea typeface="Nimbus Sans"/>
                <a:cs typeface="Nimbus Sans"/>
              </a:defRPr>
            </a:pPr>
            <a:r>
              <a:rPr sz="2025" b="1">
                <a:solidFill>
                  <a:srgbClr val="008F9C"/>
                </a:solidFill>
                <a:latin typeface="Nimbus Sans"/>
                <a:ea typeface="Nimbus Sans"/>
                <a:cs typeface="Nimbus Sans"/>
              </a:rPr>
              <a:t>Service and organisation</a:t>
            </a:r>
          </a:p>
        </p:txBody>
      </p:sp>
      <p:sp>
        <p:nvSpPr>
          <p:cNvPr id="8" name="Rectangle 7">
            <a:extLst>
              <a:ext uri="{FF2B5EF4-FFF2-40B4-BE49-F238E27FC236}">
                <a16:creationId xmlns:a16="http://schemas.microsoft.com/office/drawing/2014/main" id="{C194CE32-03F2-463B-ABC6-66FB116C5874}"/>
              </a:ext>
            </a:extLst>
          </p:cNvPr>
          <p:cNvSpPr>
            <a:spLocks noGrp="1"/>
          </p:cNvSpPr>
          <p:nvPr/>
        </p:nvSpPr>
        <p:spPr>
          <a:xfrm>
            <a:off x="6572250" y="2095500"/>
            <a:ext cx="4667250" cy="742950"/>
          </a:xfrm>
          <a:prstGeom prst="rect">
            <a:avLst/>
          </a:prstGeom>
          <a:noFill/>
          <a:ln w="0">
            <a:noFill/>
          </a:ln>
        </p:spPr>
        <p:txBody>
          <a:bodyPr anchor="t">
            <a:noAutofit/>
          </a:bodyPr>
          <a:lstStyle/>
          <a:p>
            <a:pPr>
              <a:defRPr sz="1650" b="0">
                <a:solidFill>
                  <a:srgbClr val="1D2633"/>
                </a:solidFill>
                <a:latin typeface="Nimbus Sans"/>
                <a:ea typeface="Nimbus Sans"/>
                <a:cs typeface="Nimbus Sans"/>
              </a:defRPr>
            </a:pPr>
            <a:r>
              <a:rPr sz="1650" b="0">
                <a:solidFill>
                  <a:srgbClr val="1D2633"/>
                </a:solidFill>
                <a:latin typeface="Nimbus Sans"/>
                <a:ea typeface="Nimbus Sans"/>
                <a:cs typeface="Nimbus Sans"/>
              </a:rPr>
              <a:t>Accessible appointments, interpretation, inclusive digital routes, local recruitment and data review</a:t>
            </a:r>
          </a:p>
        </p:txBody>
      </p:sp>
      <p:sp>
        <p:nvSpPr>
          <p:cNvPr id="9" name="Rectangle: Rounded Corners 8">
            <a:extLst>
              <a:ext uri="{FF2B5EF4-FFF2-40B4-BE49-F238E27FC236}">
                <a16:creationId xmlns:a16="http://schemas.microsoft.com/office/drawing/2014/main" id="{CEFB33DC-924F-4678-8AFE-F8A9FED828EE}"/>
              </a:ext>
            </a:extLst>
          </p:cNvPr>
          <p:cNvSpPr>
            <a:spLocks noGrp="1"/>
          </p:cNvSpPr>
          <p:nvPr/>
        </p:nvSpPr>
        <p:spPr>
          <a:xfrm>
            <a:off x="714375" y="3524250"/>
            <a:ext cx="5143500" cy="1809750"/>
          </a:xfrm>
          <a:prstGeom prst="roundRect">
            <a:avLst>
              <a:gd name="adj" fmla="val 9474"/>
            </a:avLst>
          </a:prstGeom>
          <a:solidFill>
            <a:srgbClr val="FFFFFF"/>
          </a:solidFill>
          <a:ln w="9525">
            <a:solidFill>
              <a:srgbClr val="4E9A51"/>
            </a:solidFill>
            <a:prstDash val="solid"/>
          </a:ln>
        </p:spPr>
        <p:txBody>
          <a:bodyPr/>
          <a:lstStyle/>
          <a:p>
            <a:endParaRPr lang="en-GB"/>
          </a:p>
        </p:txBody>
      </p:sp>
      <p:sp>
        <p:nvSpPr>
          <p:cNvPr id="10" name="Rectangle 9">
            <a:extLst>
              <a:ext uri="{FF2B5EF4-FFF2-40B4-BE49-F238E27FC236}">
                <a16:creationId xmlns:a16="http://schemas.microsoft.com/office/drawing/2014/main" id="{A49F707E-25CC-42C4-A97A-D69155E01365}"/>
              </a:ext>
            </a:extLst>
          </p:cNvPr>
          <p:cNvSpPr>
            <a:spLocks noGrp="1"/>
          </p:cNvSpPr>
          <p:nvPr/>
        </p:nvSpPr>
        <p:spPr>
          <a:xfrm>
            <a:off x="952500" y="3762375"/>
            <a:ext cx="4667250" cy="400050"/>
          </a:xfrm>
          <a:prstGeom prst="rect">
            <a:avLst/>
          </a:prstGeom>
          <a:noFill/>
          <a:ln w="0">
            <a:noFill/>
          </a:ln>
        </p:spPr>
        <p:txBody>
          <a:bodyPr anchor="t">
            <a:noAutofit/>
          </a:bodyPr>
          <a:lstStyle/>
          <a:p>
            <a:pPr>
              <a:defRPr sz="2025" b="1">
                <a:solidFill>
                  <a:srgbClr val="4E9A51"/>
                </a:solidFill>
                <a:latin typeface="Nimbus Sans"/>
                <a:ea typeface="Nimbus Sans"/>
                <a:cs typeface="Nimbus Sans"/>
              </a:defRPr>
            </a:pPr>
            <a:r>
              <a:rPr sz="2025" b="1">
                <a:solidFill>
                  <a:srgbClr val="4E9A51"/>
                </a:solidFill>
                <a:latin typeface="Nimbus Sans"/>
                <a:ea typeface="Nimbus Sans"/>
                <a:cs typeface="Nimbus Sans"/>
              </a:rPr>
              <a:t>Community and place</a:t>
            </a:r>
          </a:p>
        </p:txBody>
      </p:sp>
      <p:sp>
        <p:nvSpPr>
          <p:cNvPr id="11" name="Rectangle 10">
            <a:extLst>
              <a:ext uri="{FF2B5EF4-FFF2-40B4-BE49-F238E27FC236}">
                <a16:creationId xmlns:a16="http://schemas.microsoft.com/office/drawing/2014/main" id="{B05288F7-F80F-4BFB-BB24-726047E82512}"/>
              </a:ext>
            </a:extLst>
          </p:cNvPr>
          <p:cNvSpPr>
            <a:spLocks noGrp="1"/>
          </p:cNvSpPr>
          <p:nvPr/>
        </p:nvSpPr>
        <p:spPr>
          <a:xfrm>
            <a:off x="952500" y="4333875"/>
            <a:ext cx="4667250" cy="742950"/>
          </a:xfrm>
          <a:prstGeom prst="rect">
            <a:avLst/>
          </a:prstGeom>
          <a:noFill/>
          <a:ln w="0">
            <a:noFill/>
          </a:ln>
        </p:spPr>
        <p:txBody>
          <a:bodyPr anchor="t">
            <a:noAutofit/>
          </a:bodyPr>
          <a:lstStyle/>
          <a:p>
            <a:pPr>
              <a:defRPr sz="1650" b="0">
                <a:solidFill>
                  <a:srgbClr val="1D2633"/>
                </a:solidFill>
                <a:latin typeface="Nimbus Sans"/>
                <a:ea typeface="Nimbus Sans"/>
                <a:cs typeface="Nimbus Sans"/>
              </a:defRPr>
            </a:pPr>
            <a:r>
              <a:rPr sz="1650" b="0">
                <a:solidFill>
                  <a:srgbClr val="1D2633"/>
                </a:solidFill>
                <a:latin typeface="Nimbus Sans"/>
                <a:ea typeface="Nimbus Sans"/>
                <a:cs typeface="Nimbus Sans"/>
              </a:rPr>
              <a:t>Housing enforcement, transport, green space, food access and community networks</a:t>
            </a:r>
          </a:p>
        </p:txBody>
      </p:sp>
      <p:sp>
        <p:nvSpPr>
          <p:cNvPr id="12" name="Rectangle: Rounded Corners 11">
            <a:extLst>
              <a:ext uri="{FF2B5EF4-FFF2-40B4-BE49-F238E27FC236}">
                <a16:creationId xmlns:a16="http://schemas.microsoft.com/office/drawing/2014/main" id="{33D1CEB4-6AE5-4660-9E4B-1537C2AB43D6}"/>
              </a:ext>
            </a:extLst>
          </p:cNvPr>
          <p:cNvSpPr>
            <a:spLocks noGrp="1"/>
          </p:cNvSpPr>
          <p:nvPr/>
        </p:nvSpPr>
        <p:spPr>
          <a:xfrm>
            <a:off x="6334125" y="3524250"/>
            <a:ext cx="5143500" cy="1809750"/>
          </a:xfrm>
          <a:prstGeom prst="roundRect">
            <a:avLst>
              <a:gd name="adj" fmla="val 9474"/>
            </a:avLst>
          </a:prstGeom>
          <a:solidFill>
            <a:srgbClr val="FFFFFF"/>
          </a:solidFill>
          <a:ln w="9525">
            <a:solidFill>
              <a:srgbClr val="213A78"/>
            </a:solidFill>
            <a:prstDash val="solid"/>
          </a:ln>
        </p:spPr>
        <p:txBody>
          <a:bodyPr/>
          <a:lstStyle/>
          <a:p>
            <a:endParaRPr lang="en-GB"/>
          </a:p>
        </p:txBody>
      </p:sp>
      <p:sp>
        <p:nvSpPr>
          <p:cNvPr id="13" name="Rectangle 12">
            <a:extLst>
              <a:ext uri="{FF2B5EF4-FFF2-40B4-BE49-F238E27FC236}">
                <a16:creationId xmlns:a16="http://schemas.microsoft.com/office/drawing/2014/main" id="{13E11B9B-3928-4BBF-A8CA-3C55CC52DFB5}"/>
              </a:ext>
            </a:extLst>
          </p:cNvPr>
          <p:cNvSpPr>
            <a:spLocks noGrp="1"/>
          </p:cNvSpPr>
          <p:nvPr/>
        </p:nvSpPr>
        <p:spPr>
          <a:xfrm>
            <a:off x="6572250" y="3762375"/>
            <a:ext cx="4667250" cy="400050"/>
          </a:xfrm>
          <a:prstGeom prst="rect">
            <a:avLst/>
          </a:prstGeom>
          <a:noFill/>
          <a:ln w="0">
            <a:noFill/>
          </a:ln>
        </p:spPr>
        <p:txBody>
          <a:bodyPr anchor="t">
            <a:noAutofit/>
          </a:bodyPr>
          <a:lstStyle/>
          <a:p>
            <a:pPr>
              <a:defRPr sz="2025" b="1">
                <a:solidFill>
                  <a:srgbClr val="213A78"/>
                </a:solidFill>
                <a:latin typeface="Nimbus Sans"/>
                <a:ea typeface="Nimbus Sans"/>
                <a:cs typeface="Nimbus Sans"/>
              </a:defRPr>
            </a:pPr>
            <a:r>
              <a:rPr sz="2025" b="1">
                <a:solidFill>
                  <a:srgbClr val="213A78"/>
                </a:solidFill>
                <a:latin typeface="Nimbus Sans"/>
                <a:ea typeface="Nimbus Sans"/>
                <a:cs typeface="Nimbus Sans"/>
              </a:rPr>
              <a:t>National policy</a:t>
            </a:r>
          </a:p>
        </p:txBody>
      </p:sp>
      <p:sp>
        <p:nvSpPr>
          <p:cNvPr id="14" name="Rectangle 13">
            <a:extLst>
              <a:ext uri="{FF2B5EF4-FFF2-40B4-BE49-F238E27FC236}">
                <a16:creationId xmlns:a16="http://schemas.microsoft.com/office/drawing/2014/main" id="{C37C7905-23D0-489E-AB66-99AF339879CC}"/>
              </a:ext>
            </a:extLst>
          </p:cNvPr>
          <p:cNvSpPr>
            <a:spLocks noGrp="1"/>
          </p:cNvSpPr>
          <p:nvPr/>
        </p:nvSpPr>
        <p:spPr>
          <a:xfrm>
            <a:off x="6572250" y="4333875"/>
            <a:ext cx="4667250" cy="742950"/>
          </a:xfrm>
          <a:prstGeom prst="rect">
            <a:avLst/>
          </a:prstGeom>
          <a:noFill/>
          <a:ln w="0">
            <a:noFill/>
          </a:ln>
        </p:spPr>
        <p:txBody>
          <a:bodyPr anchor="t">
            <a:noAutofit/>
          </a:bodyPr>
          <a:lstStyle/>
          <a:p>
            <a:pPr>
              <a:defRPr sz="1650" b="0">
                <a:solidFill>
                  <a:srgbClr val="1D2633"/>
                </a:solidFill>
                <a:latin typeface="Nimbus Sans"/>
                <a:ea typeface="Nimbus Sans"/>
                <a:cs typeface="Nimbus Sans"/>
              </a:defRPr>
            </a:pPr>
            <a:r>
              <a:rPr sz="1650" b="0">
                <a:solidFill>
                  <a:srgbClr val="1D2633"/>
                </a:solidFill>
                <a:latin typeface="Nimbus Sans"/>
                <a:ea typeface="Nimbus Sans"/>
                <a:cs typeface="Nimbus Sans"/>
              </a:rPr>
              <a:t>Income protection, education, employment standards, housing, taxation and environmental regulation</a:t>
            </a:r>
          </a:p>
        </p:txBody>
      </p:sp>
      <p:sp>
        <p:nvSpPr>
          <p:cNvPr id="15" name="Straight Connector 14">
            <a:extLst>
              <a:ext uri="{FF2B5EF4-FFF2-40B4-BE49-F238E27FC236}">
                <a16:creationId xmlns:a16="http://schemas.microsoft.com/office/drawing/2014/main" id="{B8350CA3-94F9-43C6-8A80-22284350802D}"/>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16" name="Rectangle 15">
            <a:extLst>
              <a:ext uri="{FF2B5EF4-FFF2-40B4-BE49-F238E27FC236}">
                <a16:creationId xmlns:a16="http://schemas.microsoft.com/office/drawing/2014/main" id="{8C5DE293-1CE0-4766-BE34-C4A4B8422F84}"/>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27</a:t>
            </a:r>
          </a:p>
        </p:txBody>
      </p:sp>
    </p:spTree>
    <p:extLst>
      <p:ext uri="{BB962C8B-B14F-4D97-AF65-F5344CB8AC3E}">
        <p14:creationId xmlns:p14="http://schemas.microsoft.com/office/powerpoint/2010/main" val="14843006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30C214-074D-4DA1-8394-60D7804F2E20}"/>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B84BC998-F27A-456B-8093-50516C93EEEA}"/>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Key conclusions</a:t>
            </a:r>
          </a:p>
        </p:txBody>
      </p:sp>
      <p:sp>
        <p:nvSpPr>
          <p:cNvPr id="3" name="Rectangle 2">
            <a:extLst>
              <a:ext uri="{FF2B5EF4-FFF2-40B4-BE49-F238E27FC236}">
                <a16:creationId xmlns:a16="http://schemas.microsoft.com/office/drawing/2014/main" id="{CFEF4F94-9CF7-4680-9ACC-BBE9E2A5965A}"/>
              </a:ext>
            </a:extLst>
          </p:cNvPr>
          <p:cNvSpPr>
            <a:spLocks noGrp="1"/>
          </p:cNvSpPr>
          <p:nvPr/>
        </p:nvSpPr>
        <p:spPr>
          <a:xfrm>
            <a:off x="1428750" y="1381125"/>
            <a:ext cx="9334500" cy="4000500"/>
          </a:xfrm>
          <a:prstGeom prst="rect">
            <a:avLst/>
          </a:prstGeom>
          <a:noFill/>
          <a:ln w="0">
            <a:noFill/>
          </a:ln>
        </p:spPr>
        <p:txBody>
          <a:bodyPr>
            <a:noAutofit/>
          </a:bodyPr>
          <a:lstStyle/>
          <a:p>
            <a:pPr marL="228600" indent="-114300">
              <a:spcAft>
                <a:spcPts val="1400"/>
              </a:spcAft>
              <a:buChar char="•"/>
              <a:defRPr sz="2025">
                <a:solidFill>
                  <a:srgbClr val="1D2633"/>
                </a:solidFill>
                <a:latin typeface="Nimbus Sans"/>
                <a:ea typeface="Nimbus Sans"/>
                <a:cs typeface="Nimbus Sans"/>
              </a:defRPr>
            </a:pPr>
            <a:r>
              <a:rPr sz="2025">
                <a:solidFill>
                  <a:srgbClr val="1D2633"/>
                </a:solidFill>
                <a:latin typeface="Nimbus Sans"/>
                <a:ea typeface="Nimbus Sans"/>
                <a:cs typeface="Nimbus Sans"/>
              </a:rPr>
              <a:t>Health develops through interaction between biology, behaviour, social conditions, environment and healthcare</a:t>
            </a:r>
          </a:p>
          <a:p>
            <a:pPr marL="228600" indent="-114300">
              <a:spcAft>
                <a:spcPts val="1400"/>
              </a:spcAft>
              <a:buChar char="•"/>
              <a:defRPr sz="2025">
                <a:solidFill>
                  <a:srgbClr val="1D2633"/>
                </a:solidFill>
                <a:latin typeface="Nimbus Sans"/>
                <a:ea typeface="Nimbus Sans"/>
                <a:cs typeface="Nimbus Sans"/>
              </a:defRPr>
            </a:pPr>
            <a:r>
              <a:rPr sz="2025">
                <a:solidFill>
                  <a:srgbClr val="1D2633"/>
                </a:solidFill>
                <a:latin typeface="Nimbus Sans"/>
                <a:ea typeface="Nimbus Sans"/>
                <a:cs typeface="Nimbus Sans"/>
              </a:rPr>
              <a:t>The social gradient shows that health improves progressively with social advantage</a:t>
            </a:r>
          </a:p>
          <a:p>
            <a:pPr marL="228600" indent="-114300">
              <a:spcAft>
                <a:spcPts val="1400"/>
              </a:spcAft>
              <a:buChar char="•"/>
              <a:defRPr sz="2025">
                <a:solidFill>
                  <a:srgbClr val="1D2633"/>
                </a:solidFill>
                <a:latin typeface="Nimbus Sans"/>
                <a:ea typeface="Nimbus Sans"/>
                <a:cs typeface="Nimbus Sans"/>
              </a:defRPr>
            </a:pPr>
            <a:r>
              <a:rPr sz="2025">
                <a:solidFill>
                  <a:srgbClr val="1D2633"/>
                </a:solidFill>
                <a:latin typeface="Nimbus Sans"/>
                <a:ea typeface="Nimbus Sans"/>
                <a:cs typeface="Nimbus Sans"/>
              </a:rPr>
              <a:t>Behaviour reflects agency within unequal opportunities and constraints</a:t>
            </a:r>
          </a:p>
          <a:p>
            <a:pPr marL="228600" indent="-114300">
              <a:spcAft>
                <a:spcPts val="1400"/>
              </a:spcAft>
              <a:buChar char="•"/>
              <a:defRPr sz="2025">
                <a:solidFill>
                  <a:srgbClr val="1D2633"/>
                </a:solidFill>
                <a:latin typeface="Nimbus Sans"/>
                <a:ea typeface="Nimbus Sans"/>
                <a:cs typeface="Nimbus Sans"/>
              </a:defRPr>
            </a:pPr>
            <a:r>
              <a:rPr sz="2025">
                <a:solidFill>
                  <a:srgbClr val="1D2633"/>
                </a:solidFill>
                <a:latin typeface="Nimbus Sans"/>
                <a:ea typeface="Nimbus Sans"/>
                <a:cs typeface="Nimbus Sans"/>
              </a:rPr>
              <a:t>UK and US evidence consistently links income and place with large differences in longevity</a:t>
            </a:r>
          </a:p>
          <a:p>
            <a:pPr marL="228600" indent="-114300">
              <a:spcAft>
                <a:spcPts val="1400"/>
              </a:spcAft>
              <a:buChar char="•"/>
              <a:defRPr sz="2025">
                <a:solidFill>
                  <a:srgbClr val="1D2633"/>
                </a:solidFill>
                <a:latin typeface="Nimbus Sans"/>
                <a:ea typeface="Nimbus Sans"/>
                <a:cs typeface="Nimbus Sans"/>
              </a:defRPr>
            </a:pPr>
            <a:r>
              <a:rPr sz="2025">
                <a:solidFill>
                  <a:srgbClr val="1D2633"/>
                </a:solidFill>
                <a:latin typeface="Nimbus Sans"/>
                <a:ea typeface="Nimbus Sans"/>
                <a:cs typeface="Nimbus Sans"/>
              </a:rPr>
              <a:t>Models clarify complex relationships but require critical evaluation</a:t>
            </a:r>
          </a:p>
          <a:p>
            <a:pPr marL="228600" indent="-114300">
              <a:spcAft>
                <a:spcPts val="1400"/>
              </a:spcAft>
              <a:buChar char="•"/>
              <a:defRPr sz="2025">
                <a:solidFill>
                  <a:srgbClr val="1D2633"/>
                </a:solidFill>
                <a:latin typeface="Nimbus Sans"/>
                <a:ea typeface="Nimbus Sans"/>
                <a:cs typeface="Nimbus Sans"/>
              </a:defRPr>
            </a:pPr>
            <a:r>
              <a:rPr sz="2025">
                <a:solidFill>
                  <a:srgbClr val="1D2633"/>
                </a:solidFill>
                <a:latin typeface="Nimbus Sans"/>
                <a:ea typeface="Nimbus Sans"/>
                <a:cs typeface="Nimbus Sans"/>
              </a:rPr>
              <a:t>Reducing inequity requires action across the life course and beyond the healthcare system</a:t>
            </a:r>
          </a:p>
        </p:txBody>
      </p:sp>
      <p:sp>
        <p:nvSpPr>
          <p:cNvPr id="4" name="Rectangle: Rounded Corners 3">
            <a:extLst>
              <a:ext uri="{FF2B5EF4-FFF2-40B4-BE49-F238E27FC236}">
                <a16:creationId xmlns:a16="http://schemas.microsoft.com/office/drawing/2014/main" id="{E100D851-3AE2-4AFA-9B1F-2E3E4D8A6747}"/>
              </a:ext>
            </a:extLst>
          </p:cNvPr>
          <p:cNvSpPr>
            <a:spLocks noGrp="1"/>
          </p:cNvSpPr>
          <p:nvPr/>
        </p:nvSpPr>
        <p:spPr>
          <a:xfrm>
            <a:off x="2000250" y="5572125"/>
            <a:ext cx="8191500" cy="523875"/>
          </a:xfrm>
          <a:prstGeom prst="roundRect">
            <a:avLst>
              <a:gd name="adj" fmla="val 32727"/>
            </a:avLst>
          </a:prstGeom>
          <a:solidFill>
            <a:srgbClr val="FFF1E6"/>
          </a:solidFill>
          <a:ln w="9525">
            <a:solidFill>
              <a:srgbClr val="F58220"/>
            </a:solidFill>
            <a:prstDash val="solid"/>
          </a:ln>
        </p:spPr>
        <p:txBody>
          <a:bodyPr/>
          <a:lstStyle/>
          <a:p>
            <a:endParaRPr lang="en-GB"/>
          </a:p>
        </p:txBody>
      </p:sp>
      <p:sp>
        <p:nvSpPr>
          <p:cNvPr id="5" name="Rectangle 4">
            <a:extLst>
              <a:ext uri="{FF2B5EF4-FFF2-40B4-BE49-F238E27FC236}">
                <a16:creationId xmlns:a16="http://schemas.microsoft.com/office/drawing/2014/main" id="{0372C8E9-280F-4809-A430-31E81B35458E}"/>
              </a:ext>
            </a:extLst>
          </p:cNvPr>
          <p:cNvSpPr>
            <a:spLocks noGrp="1"/>
          </p:cNvSpPr>
          <p:nvPr/>
        </p:nvSpPr>
        <p:spPr>
          <a:xfrm>
            <a:off x="2286000" y="5667375"/>
            <a:ext cx="7620000" cy="333375"/>
          </a:xfrm>
          <a:prstGeom prst="rect">
            <a:avLst/>
          </a:prstGeom>
          <a:noFill/>
          <a:ln w="0">
            <a:noFill/>
          </a:ln>
        </p:spPr>
        <p:txBody>
          <a:bodyPr anchor="ctr">
            <a:noAutofit/>
          </a:bodyPr>
          <a:lstStyle/>
          <a:p>
            <a:pPr>
              <a:defRPr sz="1725" b="1">
                <a:solidFill>
                  <a:srgbClr val="F58220"/>
                </a:solidFill>
                <a:latin typeface="Nimbus Sans"/>
                <a:ea typeface="Nimbus Sans"/>
                <a:cs typeface="Nimbus Sans"/>
              </a:defRPr>
            </a:pPr>
            <a:r>
              <a:rPr sz="1725" b="1">
                <a:solidFill>
                  <a:srgbClr val="F58220"/>
                </a:solidFill>
                <a:latin typeface="Nimbus Sans"/>
                <a:ea typeface="Nimbus Sans"/>
                <a:cs typeface="Nimbus Sans"/>
              </a:rPr>
              <a:t>Final question: which determinant is most important, and does the evidence support one answer?</a:t>
            </a:r>
          </a:p>
        </p:txBody>
      </p:sp>
      <p:sp>
        <p:nvSpPr>
          <p:cNvPr id="6" name="Straight Connector 5">
            <a:extLst>
              <a:ext uri="{FF2B5EF4-FFF2-40B4-BE49-F238E27FC236}">
                <a16:creationId xmlns:a16="http://schemas.microsoft.com/office/drawing/2014/main" id="{308E501D-7A81-464D-A621-35F3C270FA0D}"/>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7" name="Rectangle 6">
            <a:extLst>
              <a:ext uri="{FF2B5EF4-FFF2-40B4-BE49-F238E27FC236}">
                <a16:creationId xmlns:a16="http://schemas.microsoft.com/office/drawing/2014/main" id="{C0F6B760-F65F-4780-A338-206084817071}"/>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28</a:t>
            </a:r>
          </a:p>
        </p:txBody>
      </p:sp>
    </p:spTree>
    <p:extLst>
      <p:ext uri="{BB962C8B-B14F-4D97-AF65-F5344CB8AC3E}">
        <p14:creationId xmlns:p14="http://schemas.microsoft.com/office/powerpoint/2010/main" val="3685883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46B9B92-42DD-48EE-9774-F25E555DDCB1}"/>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2B5D74B9-5216-4173-9FC5-C42DE116BE2D}"/>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References</a:t>
            </a:r>
          </a:p>
        </p:txBody>
      </p:sp>
      <p:sp>
        <p:nvSpPr>
          <p:cNvPr id="3" name="Rectangle 2">
            <a:extLst>
              <a:ext uri="{FF2B5EF4-FFF2-40B4-BE49-F238E27FC236}">
                <a16:creationId xmlns:a16="http://schemas.microsoft.com/office/drawing/2014/main" id="{7EF8A001-FDB9-453B-AAF2-FC6E559D6D68}"/>
              </a:ext>
            </a:extLst>
          </p:cNvPr>
          <p:cNvSpPr>
            <a:spLocks noGrp="1"/>
          </p:cNvSpPr>
          <p:nvPr/>
        </p:nvSpPr>
        <p:spPr>
          <a:xfrm>
            <a:off x="809625" y="1190625"/>
            <a:ext cx="10572750" cy="4572000"/>
          </a:xfrm>
          <a:prstGeom prst="rect">
            <a:avLst/>
          </a:prstGeom>
          <a:noFill/>
          <a:ln w="0">
            <a:noFill/>
          </a:ln>
        </p:spPr>
        <p:txBody>
          <a:bodyPr anchor="t">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Bosma, H. et al. (1997) ‘Low job control and risk of coronary heart disease’, BMJ, 314, pp. 558–565.</a:t>
            </a:r>
          </a:p>
          <a:p>
            <a:endParaRPr sz="1575" b="0">
              <a:solidFill>
                <a:srgbClr val="1D2633"/>
              </a:solidFill>
              <a:latin typeface="Nimbus Sans"/>
              <a:ea typeface="Nimbus Sans"/>
              <a:cs typeface="Nimbus Sans"/>
            </a:endParaRP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Chetty, R. et al. (2016) ‘The association between income and life expectancy in the United States, 2001–2014’, JAMA, 315(16), pp. 1750–1766.</a:t>
            </a:r>
          </a:p>
          <a:p>
            <a:endParaRPr sz="1575" b="0">
              <a:solidFill>
                <a:srgbClr val="1D2633"/>
              </a:solidFill>
              <a:latin typeface="Nimbus Sans"/>
              <a:ea typeface="Nimbus Sans"/>
              <a:cs typeface="Nimbus Sans"/>
            </a:endParaRP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Dahlgren, G. and Whitehead, M. (1991) Policies and Strategies to Promote Social Equity in Health. Stockholm: Institute for Futures Studies.</a:t>
            </a:r>
          </a:p>
          <a:p>
            <a:endParaRPr sz="1575" b="0">
              <a:solidFill>
                <a:srgbClr val="1D2633"/>
              </a:solidFill>
              <a:latin typeface="Nimbus Sans"/>
              <a:ea typeface="Nimbus Sans"/>
              <a:cs typeface="Nimbus Sans"/>
            </a:endParaRP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Marmot, M.G. et al. (1978) ‘Employment grade and coronary heart disease in British civil servants’, Journal of Epidemiology and Community Health, 32, pp. 244–249.</a:t>
            </a:r>
          </a:p>
          <a:p>
            <a:endParaRPr sz="1575" b="0">
              <a:solidFill>
                <a:srgbClr val="1D2633"/>
              </a:solidFill>
              <a:latin typeface="Nimbus Sans"/>
              <a:ea typeface="Nimbus Sans"/>
              <a:cs typeface="Nimbus Sans"/>
            </a:endParaRP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Marmot, M.G. et al. (1991) ‘Health inequalities among British civil servants: the Whitehall II study’, The Lancet, 337, pp. 1387–1393.</a:t>
            </a:r>
          </a:p>
        </p:txBody>
      </p:sp>
      <p:sp>
        <p:nvSpPr>
          <p:cNvPr id="4" name="Straight Connector 3">
            <a:extLst>
              <a:ext uri="{FF2B5EF4-FFF2-40B4-BE49-F238E27FC236}">
                <a16:creationId xmlns:a16="http://schemas.microsoft.com/office/drawing/2014/main" id="{2CBDC8C0-246E-4C69-879D-F69281E7F9C4}"/>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5" name="Rectangle 4">
            <a:extLst>
              <a:ext uri="{FF2B5EF4-FFF2-40B4-BE49-F238E27FC236}">
                <a16:creationId xmlns:a16="http://schemas.microsoft.com/office/drawing/2014/main" id="{BB72EE03-1E03-4CD8-8B8D-2CC4CA641DD8}"/>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29</a:t>
            </a:r>
          </a:p>
        </p:txBody>
      </p:sp>
    </p:spTree>
    <p:extLst>
      <p:ext uri="{BB962C8B-B14F-4D97-AF65-F5344CB8AC3E}">
        <p14:creationId xmlns:p14="http://schemas.microsoft.com/office/powerpoint/2010/main" val="20116324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31EE63F-69B1-452C-8180-B6428FF9C170}"/>
              </a:ext>
            </a:extLst>
          </p:cNvPr>
          <p:cNvSpPr>
            <a:spLocks noGrp="1"/>
          </p:cNvSpPr>
          <p:nvPr/>
        </p:nvSpPr>
        <p:spPr>
          <a:xfrm>
            <a:off x="0" y="0"/>
            <a:ext cx="12192000" cy="647700"/>
          </a:xfrm>
          <a:prstGeom prst="rect">
            <a:avLst/>
          </a:prstGeom>
          <a:solidFill>
            <a:srgbClr val="213A78"/>
          </a:solidFill>
          <a:ln w="0">
            <a:noFill/>
          </a:ln>
        </p:spPr>
        <p:txBody>
          <a:bodyPr/>
          <a:lstStyle/>
          <a:p>
            <a:endParaRPr lang="en-GB"/>
          </a:p>
        </p:txBody>
      </p:sp>
      <p:sp>
        <p:nvSpPr>
          <p:cNvPr id="2" name="Rectangle 1">
            <a:extLst>
              <a:ext uri="{FF2B5EF4-FFF2-40B4-BE49-F238E27FC236}">
                <a16:creationId xmlns:a16="http://schemas.microsoft.com/office/drawing/2014/main" id="{9EC5E64A-F481-4BF0-8CC3-24874B4202C1}"/>
              </a:ext>
            </a:extLst>
          </p:cNvPr>
          <p:cNvSpPr>
            <a:spLocks noGrp="1"/>
          </p:cNvSpPr>
          <p:nvPr/>
        </p:nvSpPr>
        <p:spPr>
          <a:xfrm>
            <a:off x="533400" y="133350"/>
            <a:ext cx="10763250" cy="438150"/>
          </a:xfrm>
          <a:prstGeom prst="rect">
            <a:avLst/>
          </a:prstGeom>
          <a:noFill/>
          <a:ln w="0">
            <a:noFill/>
          </a:ln>
        </p:spPr>
        <p:txBody>
          <a:bodyPr anchor="ctr">
            <a:noAutofit/>
          </a:bodyPr>
          <a:lstStyle/>
          <a:p>
            <a:pPr>
              <a:defRPr sz="2550" b="1">
                <a:solidFill>
                  <a:srgbClr val="FFFFFF"/>
                </a:solidFill>
                <a:latin typeface="Nimbus Sans"/>
                <a:ea typeface="Nimbus Sans"/>
                <a:cs typeface="Nimbus Sans"/>
              </a:defRPr>
            </a:pPr>
            <a:r>
              <a:rPr sz="2550" b="1">
                <a:solidFill>
                  <a:srgbClr val="FFFFFF"/>
                </a:solidFill>
                <a:latin typeface="Nimbus Sans"/>
                <a:ea typeface="Nimbus Sans"/>
                <a:cs typeface="Nimbus Sans"/>
              </a:rPr>
              <a:t>References</a:t>
            </a:r>
          </a:p>
        </p:txBody>
      </p:sp>
      <p:sp>
        <p:nvSpPr>
          <p:cNvPr id="3" name="Rectangle 2">
            <a:extLst>
              <a:ext uri="{FF2B5EF4-FFF2-40B4-BE49-F238E27FC236}">
                <a16:creationId xmlns:a16="http://schemas.microsoft.com/office/drawing/2014/main" id="{F78D00DC-02E6-4B7C-AD43-1DC9FF25BC25}"/>
              </a:ext>
            </a:extLst>
          </p:cNvPr>
          <p:cNvSpPr>
            <a:spLocks noGrp="1"/>
          </p:cNvSpPr>
          <p:nvPr/>
        </p:nvSpPr>
        <p:spPr>
          <a:xfrm>
            <a:off x="809625" y="1095375"/>
            <a:ext cx="10572750" cy="4762500"/>
          </a:xfrm>
          <a:prstGeom prst="rect">
            <a:avLst/>
          </a:prstGeom>
          <a:noFill/>
          <a:ln w="0">
            <a:noFill/>
          </a:ln>
        </p:spPr>
        <p:txBody>
          <a:bodyPr anchor="t">
            <a:noAutofit/>
          </a:bodyPr>
          <a:lstStyle/>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Marmot, M. et al. (2010) Fair Society, Healthy Lives: The Marmot Review. London: Institute of Health Equity.</a:t>
            </a:r>
          </a:p>
          <a:p>
            <a:endParaRPr sz="1575" b="0">
              <a:solidFill>
                <a:srgbClr val="1D2633"/>
              </a:solidFill>
              <a:latin typeface="Nimbus Sans"/>
              <a:ea typeface="Nimbus Sans"/>
              <a:cs typeface="Nimbus Sans"/>
            </a:endParaRP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Marmot, M. et al. (2020) Health Equity in England: The Marmot Review 10 Years On. London: Institute of Health Equity.</a:t>
            </a:r>
          </a:p>
          <a:p>
            <a:endParaRPr sz="1575" b="0">
              <a:solidFill>
                <a:srgbClr val="1D2633"/>
              </a:solidFill>
              <a:latin typeface="Nimbus Sans"/>
              <a:ea typeface="Nimbus Sans"/>
              <a:cs typeface="Nimbus Sans"/>
            </a:endParaRP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Office for National Statistics (2026) Healthy life expectancy by national area deprivation, England and Wales: 2022 to 2024.</a:t>
            </a:r>
          </a:p>
          <a:p>
            <a:endParaRPr sz="1575" b="0">
              <a:solidFill>
                <a:srgbClr val="1D2633"/>
              </a:solidFill>
              <a:latin typeface="Nimbus Sans"/>
              <a:ea typeface="Nimbus Sans"/>
              <a:cs typeface="Nimbus Sans"/>
            </a:endParaRP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Office of Disease Prevention and Health Promotion (n.d.) Healthy People 2030: Social Determinants of Health.</a:t>
            </a:r>
          </a:p>
          <a:p>
            <a:endParaRPr sz="1575" b="0">
              <a:solidFill>
                <a:srgbClr val="1D2633"/>
              </a:solidFill>
              <a:latin typeface="Nimbus Sans"/>
              <a:ea typeface="Nimbus Sans"/>
              <a:cs typeface="Nimbus Sans"/>
            </a:endParaRP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Public Health Wales (n.d.) Wider Determinants of Health.</a:t>
            </a:r>
          </a:p>
          <a:p>
            <a:endParaRPr sz="1575" b="0">
              <a:solidFill>
                <a:srgbClr val="1D2633"/>
              </a:solidFill>
              <a:latin typeface="Nimbus Sans"/>
              <a:ea typeface="Nimbus Sans"/>
              <a:cs typeface="Nimbus Sans"/>
            </a:endParaRP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Remington, P.L. et al. (2015) ‘The County Health Rankings: rationale and methods’, Population Health Metrics, 13, 11.</a:t>
            </a:r>
          </a:p>
          <a:p>
            <a:endParaRPr sz="1575" b="0">
              <a:solidFill>
                <a:srgbClr val="1D2633"/>
              </a:solidFill>
              <a:latin typeface="Nimbus Sans"/>
              <a:ea typeface="Nimbus Sans"/>
              <a:cs typeface="Nimbus Sans"/>
            </a:endParaRPr>
          </a:p>
          <a:p>
            <a:pPr>
              <a:defRPr sz="1575" b="0">
                <a:solidFill>
                  <a:srgbClr val="1D2633"/>
                </a:solidFill>
                <a:latin typeface="Nimbus Sans"/>
                <a:ea typeface="Nimbus Sans"/>
                <a:cs typeface="Nimbus Sans"/>
              </a:defRPr>
            </a:pPr>
            <a:r>
              <a:rPr sz="1575" b="0">
                <a:solidFill>
                  <a:srgbClr val="1D2633"/>
                </a:solidFill>
                <a:latin typeface="Nimbus Sans"/>
                <a:ea typeface="Nimbus Sans"/>
                <a:cs typeface="Nimbus Sans"/>
              </a:rPr>
              <a:t>World Health Organization (2025) World Report on Social Determinants of Health Equity. Geneva: WHO.</a:t>
            </a:r>
          </a:p>
        </p:txBody>
      </p:sp>
      <p:sp>
        <p:nvSpPr>
          <p:cNvPr id="4" name="Straight Connector 3">
            <a:extLst>
              <a:ext uri="{FF2B5EF4-FFF2-40B4-BE49-F238E27FC236}">
                <a16:creationId xmlns:a16="http://schemas.microsoft.com/office/drawing/2014/main" id="{90F6B726-C6F3-4023-9D9F-37DAAF030B8D}"/>
              </a:ext>
            </a:extLst>
          </p:cNvPr>
          <p:cNvSpPr>
            <a:spLocks noGrp="1"/>
          </p:cNvSpPr>
          <p:nvPr/>
        </p:nvSpPr>
        <p:spPr>
          <a:xfrm>
            <a:off x="533400" y="6496050"/>
            <a:ext cx="11125200" cy="0"/>
          </a:xfrm>
          <a:prstGeom prst="line">
            <a:avLst/>
          </a:prstGeom>
          <a:noFill/>
          <a:ln w="9525">
            <a:solidFill>
              <a:srgbClr val="D8E0EA"/>
            </a:solidFill>
            <a:prstDash val="solid"/>
          </a:ln>
        </p:spPr>
        <p:txBody>
          <a:bodyPr/>
          <a:lstStyle/>
          <a:p>
            <a:endParaRPr lang="en-GB"/>
          </a:p>
        </p:txBody>
      </p:sp>
      <p:sp>
        <p:nvSpPr>
          <p:cNvPr id="5" name="Rectangle 4">
            <a:extLst>
              <a:ext uri="{FF2B5EF4-FFF2-40B4-BE49-F238E27FC236}">
                <a16:creationId xmlns:a16="http://schemas.microsoft.com/office/drawing/2014/main" id="{356FCB8B-CA36-4A5B-9F93-05B3005CBC06}"/>
              </a:ext>
            </a:extLst>
          </p:cNvPr>
          <p:cNvSpPr>
            <a:spLocks noGrp="1"/>
          </p:cNvSpPr>
          <p:nvPr/>
        </p:nvSpPr>
        <p:spPr>
          <a:xfrm>
            <a:off x="11049000" y="6534150"/>
            <a:ext cx="571500" cy="209550"/>
          </a:xfrm>
          <a:prstGeom prst="rect">
            <a:avLst/>
          </a:prstGeom>
          <a:noFill/>
          <a:ln w="0">
            <a:noFill/>
          </a:ln>
        </p:spPr>
        <p:txBody>
          <a:bodyPr anchor="t">
            <a:noAutofit/>
          </a:bodyPr>
          <a:lstStyle/>
          <a:p>
            <a:pPr>
              <a:defRPr sz="975" b="0">
                <a:solidFill>
                  <a:srgbClr val="52606D"/>
                </a:solidFill>
                <a:latin typeface="Nimbus Sans"/>
                <a:ea typeface="Nimbus Sans"/>
                <a:cs typeface="Nimbus Sans"/>
              </a:defRPr>
            </a:pPr>
            <a:r>
              <a:rPr sz="975" b="0">
                <a:solidFill>
                  <a:srgbClr val="52606D"/>
                </a:solidFill>
                <a:latin typeface="Nimbus Sans"/>
                <a:ea typeface="Nimbus Sans"/>
                <a:cs typeface="Nimbus Sans"/>
              </a:rPr>
              <a:t>30</a:t>
            </a:r>
          </a:p>
        </p:txBody>
      </p:sp>
    </p:spTree>
    <p:extLst>
      <p:ext uri="{BB962C8B-B14F-4D97-AF65-F5344CB8AC3E}">
        <p14:creationId xmlns:p14="http://schemas.microsoft.com/office/powerpoint/2010/main" val="1117829696"/>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3219</Words>
  <Application>Microsoft Office PowerPoint</Application>
  <DocSecurity>0</DocSecurity>
  <PresentationFormat>Widescreen</PresentationFormat>
  <Paragraphs>378</Paragraphs>
  <Slides>32</Slides>
  <Notes>30</Notes>
  <HiddenSlides>0</HiddenSlides>
  <MMClips>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Calibri</vt:lpstr>
      <vt:lpstr>Nimbus Sans</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Environmental factors and health </vt:lpstr>
      <vt:lpstr>PowerPoint Presentation</vt:lpstr>
      <vt:lpstr>Socioeconomic conditions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Felicity Peacock</cp:lastModifiedBy>
  <cp:revision>1</cp:revision>
  <dcterms:created xsi:type="dcterms:W3CDTF">2026-09-18T11:08:56Z</dcterms:created>
  <dcterms:modified xsi:type="dcterms:W3CDTF">2026-09-18T11:14:55Z</dcterms:modified>
</cp:coreProperties>
</file>