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60" r:id="rId5"/>
    <p:sldId id="259" r:id="rId6"/>
    <p:sldId id="261" r:id="rId7"/>
    <p:sldId id="262" r:id="rId8"/>
    <p:sldId id="267" r:id="rId9"/>
    <p:sldId id="263" r:id="rId10"/>
    <p:sldId id="264" r:id="rId11"/>
    <p:sldId id="265" r:id="rId12"/>
    <p:sldId id="266" r:id="rId13"/>
    <p:sldId id="268" r:id="rId14"/>
    <p:sldId id="271"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98" d="100"/>
          <a:sy n="98" d="100"/>
        </p:scale>
        <p:origin x="96" y="7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10/3/2023</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42852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10/3/2023</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653042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10/3/2023</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20108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10/3/2023</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31361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10/3/2023</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98790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10/3/2023</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65668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10/3/2023</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775661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10/3/2023</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760473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10/3/2023</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82773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10/3/2023</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21073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10/3/2023</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952064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10/3/2023</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453301419"/>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researchleap.com/very-quick-academic-writing-tips-advices/"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44CLK-3Fja4"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icserver.org/highway-signs2/s/struture.html"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argutelegacy.blogspot.com/2019/06/essay-writing-4-main-body-supporting.html"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de-de/foto/fazit-wort-aus-gelben-kacheln-1888005/"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ewgrounds.com/art/view/earthboundninjaguy/the-fear-of-long-words"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flykitenglish.blogspot.com/2015/05/a-conversation-between-punctuation.html"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4be.cochrane.org/blog/2015/07/24/nominal-ordinal-numerical-variables/"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verypiecematters.com/jget/volume03-issue01/card-game-to-improve-critical-thinking.html"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pressbooks.bccampus.ca/whywriteguide/chapter/academic-writing-as-a-genre/"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aldenwritingcenter.blogspot.com/2013/10/in-text-vs-parenthetical-apa-citations.html"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amilysearch.org/wiki/en/Help:Copying_and_Pasting_into_a_Wiki_Page" TargetMode="External"/><Relationship Id="rId7" Type="http://schemas.openxmlformats.org/officeDocument/2006/relationships/hyperlink" Target="https://slcc.pressbooks.pub/openenglishatslcc/chapter/follow-a-map-and-grab-a-sandwich-help-your-reader-navigate-your-writing/" TargetMode="External"/><Relationship Id="rId2" Type="http://schemas.openxmlformats.org/officeDocument/2006/relationships/image" Target="../media/image13.jpg"/><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hyperlink" Target="https://courses.lumenlearning.com/olemiss-writing100/chapter/the-conventions-of-a-references-page/" TargetMode="External"/><Relationship Id="rId4" Type="http://schemas.openxmlformats.org/officeDocument/2006/relationships/image" Target="../media/image14.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F93DDEB-7305-DF6D-1A12-A378ECF7881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275" b="12406"/>
          <a:stretch/>
        </p:blipFill>
        <p:spPr>
          <a:xfrm>
            <a:off x="1" y="10"/>
            <a:ext cx="12192000" cy="6857990"/>
          </a:xfrm>
          <a:prstGeom prst="rect">
            <a:avLst/>
          </a:prstGeom>
        </p:spPr>
      </p:pic>
      <p:sp>
        <p:nvSpPr>
          <p:cNvPr id="19" name="Rectangle 18">
            <a:extLst>
              <a:ext uri="{FF2B5EF4-FFF2-40B4-BE49-F238E27FC236}">
                <a16:creationId xmlns:a16="http://schemas.microsoft.com/office/drawing/2014/main" id="{B72D6322-BB79-455D-9295-EC9B9FA9D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9931"/>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4D8DB-DCD3-231B-F3D6-F00AB63C6CE2}"/>
              </a:ext>
            </a:extLst>
          </p:cNvPr>
          <p:cNvSpPr>
            <a:spLocks noGrp="1"/>
          </p:cNvSpPr>
          <p:nvPr>
            <p:ph type="ctrTitle"/>
          </p:nvPr>
        </p:nvSpPr>
        <p:spPr>
          <a:xfrm>
            <a:off x="1371600" y="1178944"/>
            <a:ext cx="9486900" cy="523335"/>
          </a:xfrm>
        </p:spPr>
        <p:txBody>
          <a:bodyPr>
            <a:normAutofit fontScale="90000"/>
          </a:bodyPr>
          <a:lstStyle/>
          <a:p>
            <a:r>
              <a:rPr lang="en-GB" b="1" dirty="0">
                <a:solidFill>
                  <a:schemeClr val="tx1"/>
                </a:solidFill>
              </a:rPr>
              <a:t>What is Academic Writing?</a:t>
            </a:r>
          </a:p>
        </p:txBody>
      </p:sp>
    </p:spTree>
    <p:extLst>
      <p:ext uri="{BB962C8B-B14F-4D97-AF65-F5344CB8AC3E}">
        <p14:creationId xmlns:p14="http://schemas.microsoft.com/office/powerpoint/2010/main" val="1442818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99E82-0B70-3385-9E67-D4FCEAA7E9DC}"/>
              </a:ext>
            </a:extLst>
          </p:cNvPr>
          <p:cNvSpPr>
            <a:spLocks noGrp="1"/>
          </p:cNvSpPr>
          <p:nvPr>
            <p:ph type="title"/>
          </p:nvPr>
        </p:nvSpPr>
        <p:spPr>
          <a:xfrm>
            <a:off x="1371600" y="685800"/>
            <a:ext cx="9486900" cy="914400"/>
          </a:xfrm>
        </p:spPr>
        <p:txBody>
          <a:bodyPr>
            <a:normAutofit/>
          </a:bodyPr>
          <a:lstStyle/>
          <a:p>
            <a:r>
              <a:rPr lang="en-GB" sz="44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9B8E5504-F19E-0B8D-7639-E37638DEE7C8}"/>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Academic writing is a formal style of writing that can be found in universities and scholarly publications. You will come across it in journal articles and books on academic topics, and you will be expected to write your essays, research papers, and dissertation in academic style.</a:t>
            </a:r>
          </a:p>
          <a:p>
            <a:pPr marL="0" indent="0">
              <a:buNone/>
            </a:pPr>
            <a:r>
              <a:rPr lang="en-GB" sz="2800" dirty="0">
                <a:latin typeface="Arial" panose="020B0604020202020204" pitchFamily="34" charset="0"/>
                <a:cs typeface="Arial" panose="020B0604020202020204" pitchFamily="34" charset="0"/>
                <a:hlinkClick r:id="rId2"/>
              </a:rPr>
              <a:t>https://www.youtube.com/watch?v=44CLK-3Fja4</a:t>
            </a:r>
            <a:endParaRPr lang="en-GB" sz="2800" dirty="0">
              <a:latin typeface="Arial" panose="020B0604020202020204" pitchFamily="34" charset="0"/>
              <a:cs typeface="Arial" panose="020B0604020202020204" pitchFamily="34" charset="0"/>
            </a:endParaRPr>
          </a:p>
          <a:p>
            <a:pPr marL="0" indent="0">
              <a:buNone/>
            </a:pPr>
            <a:endParaRPr lang="en-GB" sz="2800" dirty="0"/>
          </a:p>
        </p:txBody>
      </p:sp>
    </p:spTree>
    <p:extLst>
      <p:ext uri="{BB962C8B-B14F-4D97-AF65-F5344CB8AC3E}">
        <p14:creationId xmlns:p14="http://schemas.microsoft.com/office/powerpoint/2010/main" val="4168476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E159530-DCF3-4A55-A165-60D619F19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767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FAC3A8-FB9E-87CD-B3DE-73EE45A830D7}"/>
              </a:ext>
            </a:extLst>
          </p:cNvPr>
          <p:cNvSpPr>
            <a:spLocks noGrp="1"/>
          </p:cNvSpPr>
          <p:nvPr>
            <p:ph type="title"/>
          </p:nvPr>
        </p:nvSpPr>
        <p:spPr>
          <a:xfrm>
            <a:off x="698528" y="1371600"/>
            <a:ext cx="2692372" cy="4114800"/>
          </a:xfrm>
        </p:spPr>
        <p:txBody>
          <a:bodyPr anchor="ctr">
            <a:normAutofit/>
          </a:bodyPr>
          <a:lstStyle/>
          <a:p>
            <a:pPr algn="ctr"/>
            <a:r>
              <a:rPr lang="en-GB" sz="2700" b="1">
                <a:latin typeface="Arial" panose="020B0604020202020204" pitchFamily="34" charset="0"/>
                <a:cs typeface="Arial" panose="020B0604020202020204" pitchFamily="34" charset="0"/>
              </a:rPr>
              <a:t>Structure of academic papers</a:t>
            </a:r>
          </a:p>
        </p:txBody>
      </p:sp>
      <p:pic>
        <p:nvPicPr>
          <p:cNvPr id="5" name="Picture 4" descr="A close-up of a street sign&#10;&#10;Description automatically generated">
            <a:extLst>
              <a:ext uri="{FF2B5EF4-FFF2-40B4-BE49-F238E27FC236}">
                <a16:creationId xmlns:a16="http://schemas.microsoft.com/office/drawing/2014/main" id="{D849C63A-18BF-9835-B72E-D011369756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55110" y="685800"/>
            <a:ext cx="4313903" cy="2057400"/>
          </a:xfrm>
          <a:prstGeom prst="rect">
            <a:avLst/>
          </a:prstGeom>
        </p:spPr>
      </p:pic>
      <p:sp>
        <p:nvSpPr>
          <p:cNvPr id="3" name="Content Placeholder 2">
            <a:extLst>
              <a:ext uri="{FF2B5EF4-FFF2-40B4-BE49-F238E27FC236}">
                <a16:creationId xmlns:a16="http://schemas.microsoft.com/office/drawing/2014/main" id="{866C8404-07D5-53C4-C736-12CFC6393FC7}"/>
              </a:ext>
            </a:extLst>
          </p:cNvPr>
          <p:cNvSpPr>
            <a:spLocks noGrp="1"/>
          </p:cNvSpPr>
          <p:nvPr>
            <p:ph idx="1"/>
          </p:nvPr>
        </p:nvSpPr>
        <p:spPr>
          <a:xfrm>
            <a:off x="4762500" y="3108960"/>
            <a:ext cx="6730972" cy="3207434"/>
          </a:xfrm>
        </p:spPr>
        <p:txBody>
          <a:bodyPr>
            <a:normAutofit/>
          </a:bodyPr>
          <a:lstStyle/>
          <a:p>
            <a:pPr marL="0" indent="0">
              <a:buNone/>
            </a:pPr>
            <a:r>
              <a:rPr lang="en-GB" sz="2800" dirty="0">
                <a:latin typeface="Arial" panose="020B0604020202020204" pitchFamily="34" charset="0"/>
                <a:cs typeface="Arial" panose="020B0604020202020204" pitchFamily="34" charset="0"/>
              </a:rPr>
              <a:t>Academic writing requires  work to be structured accordingly. This consists of the following;</a:t>
            </a:r>
          </a:p>
          <a:p>
            <a:r>
              <a:rPr lang="en-GB" sz="2800" dirty="0">
                <a:latin typeface="Arial" panose="020B0604020202020204" pitchFamily="34" charset="0"/>
                <a:cs typeface="Arial" panose="020B0604020202020204" pitchFamily="34" charset="0"/>
              </a:rPr>
              <a:t>Introduction</a:t>
            </a:r>
          </a:p>
          <a:p>
            <a:r>
              <a:rPr lang="en-GB" sz="2800" dirty="0">
                <a:latin typeface="Arial" panose="020B0604020202020204" pitchFamily="34" charset="0"/>
                <a:cs typeface="Arial" panose="020B0604020202020204" pitchFamily="34" charset="0"/>
              </a:rPr>
              <a:t>Main body</a:t>
            </a:r>
          </a:p>
          <a:p>
            <a:r>
              <a:rPr lang="en-GB" sz="2800" dirty="0">
                <a:latin typeface="Arial" panose="020B0604020202020204" pitchFamily="34" charset="0"/>
                <a:cs typeface="Arial" panose="020B0604020202020204" pitchFamily="34" charset="0"/>
              </a:rPr>
              <a:t>Conclusion</a:t>
            </a:r>
          </a:p>
          <a:p>
            <a:endParaRPr lang="en-GB" dirty="0"/>
          </a:p>
        </p:txBody>
      </p:sp>
    </p:spTree>
    <p:extLst>
      <p:ext uri="{BB962C8B-B14F-4D97-AF65-F5344CB8AC3E}">
        <p14:creationId xmlns:p14="http://schemas.microsoft.com/office/powerpoint/2010/main" val="1868492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92AB99-05CB-8603-D47A-EFE08130B9FF}"/>
              </a:ext>
            </a:extLst>
          </p:cNvPr>
          <p:cNvSpPr>
            <a:spLocks noGrp="1"/>
          </p:cNvSpPr>
          <p:nvPr>
            <p:ph type="title"/>
          </p:nvPr>
        </p:nvSpPr>
        <p:spPr>
          <a:xfrm>
            <a:off x="1050389" y="914881"/>
            <a:ext cx="5212188" cy="964407"/>
          </a:xfrm>
        </p:spPr>
        <p:txBody>
          <a:bodyPr>
            <a:normAutofit/>
          </a:bodyPr>
          <a:lstStyle/>
          <a:p>
            <a:pPr algn="ctr"/>
            <a:r>
              <a:rPr lang="en-GB" b="1" dirty="0">
                <a:latin typeface="Arial" panose="020B0604020202020204" pitchFamily="34" charset="0"/>
                <a:cs typeface="Arial" panose="020B0604020202020204" pitchFamily="34" charset="0"/>
              </a:rPr>
              <a:t>Introduction</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3E41EB9-55EC-AE56-AC69-4CB35EA41D39}"/>
              </a:ext>
            </a:extLst>
          </p:cNvPr>
          <p:cNvSpPr>
            <a:spLocks noGrp="1"/>
          </p:cNvSpPr>
          <p:nvPr>
            <p:ph idx="1"/>
          </p:nvPr>
        </p:nvSpPr>
        <p:spPr>
          <a:xfrm>
            <a:off x="1218040" y="2146570"/>
            <a:ext cx="5118965" cy="3754499"/>
          </a:xfrm>
        </p:spPr>
        <p:txBody>
          <a:bodyPr>
            <a:normAutofit/>
          </a:bodyPr>
          <a:lstStyle/>
          <a:p>
            <a:pPr marL="0" indent="0">
              <a:buNone/>
            </a:pPr>
            <a:r>
              <a:rPr lang="en-GB" dirty="0"/>
              <a:t>Your introduction should explain to the reader what they can expect to find within your work. It should be clear, succinct and grammatically correct. Let your reader know how you are structuring your work by using ‘signposting. This mean using phrases and words to guide the reader through the context of your essay or work. </a:t>
            </a:r>
          </a:p>
          <a:p>
            <a:pPr marL="0" indent="0">
              <a:buNone/>
            </a:pPr>
            <a:endParaRPr lang="en-GB" dirty="0"/>
          </a:p>
          <a:p>
            <a:pPr marL="0" indent="0">
              <a:buNone/>
            </a:pPr>
            <a:endParaRPr lang="en-GB" dirty="0"/>
          </a:p>
        </p:txBody>
      </p:sp>
      <p:pic>
        <p:nvPicPr>
          <p:cNvPr id="5" name="Picture 4" descr="Different coloured question marks">
            <a:extLst>
              <a:ext uri="{FF2B5EF4-FFF2-40B4-BE49-F238E27FC236}">
                <a16:creationId xmlns:a16="http://schemas.microsoft.com/office/drawing/2014/main" id="{C1BA09DA-28E6-1FA2-DCAC-96AB70909A04}"/>
              </a:ext>
            </a:extLst>
          </p:cNvPr>
          <p:cNvPicPr>
            <a:picLocks noChangeAspect="1"/>
          </p:cNvPicPr>
          <p:nvPr/>
        </p:nvPicPr>
        <p:blipFill rotWithShape="1">
          <a:blip r:embed="rId2"/>
          <a:srcRect l="28932" r="32318"/>
          <a:stretch/>
        </p:blipFill>
        <p:spPr>
          <a:xfrm>
            <a:off x="7467600" y="10"/>
            <a:ext cx="4724400" cy="6857988"/>
          </a:xfrm>
          <a:prstGeom prst="rect">
            <a:avLst/>
          </a:prstGeom>
        </p:spPr>
      </p:pic>
    </p:spTree>
    <p:extLst>
      <p:ext uri="{BB962C8B-B14F-4D97-AF65-F5344CB8AC3E}">
        <p14:creationId xmlns:p14="http://schemas.microsoft.com/office/powerpoint/2010/main" val="4090297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46CC04-2A14-4599-8B94-8305E093B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963D81-40BF-813B-0E6E-D6DB07EA6567}"/>
              </a:ext>
            </a:extLst>
          </p:cNvPr>
          <p:cNvSpPr>
            <a:spLocks noGrp="1"/>
          </p:cNvSpPr>
          <p:nvPr>
            <p:ph type="title"/>
          </p:nvPr>
        </p:nvSpPr>
        <p:spPr>
          <a:xfrm>
            <a:off x="698528" y="541606"/>
            <a:ext cx="5410200" cy="1001150"/>
          </a:xfrm>
        </p:spPr>
        <p:txBody>
          <a:bodyPr>
            <a:normAutofit/>
          </a:bodyPr>
          <a:lstStyle/>
          <a:p>
            <a:pPr algn="ctr"/>
            <a:r>
              <a:rPr lang="en-GB" b="1" dirty="0">
                <a:latin typeface="Arial" panose="020B0604020202020204" pitchFamily="34" charset="0"/>
                <a:cs typeface="Arial" panose="020B0604020202020204" pitchFamily="34" charset="0"/>
              </a:rPr>
              <a:t>Main body</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5BF47D-B966-657C-6782-9B9CCABAC313}"/>
              </a:ext>
            </a:extLst>
          </p:cNvPr>
          <p:cNvSpPr>
            <a:spLocks noGrp="1"/>
          </p:cNvSpPr>
          <p:nvPr>
            <p:ph idx="1"/>
          </p:nvPr>
        </p:nvSpPr>
        <p:spPr>
          <a:xfrm>
            <a:off x="685801" y="1814732"/>
            <a:ext cx="5426843" cy="4501662"/>
          </a:xfrm>
        </p:spPr>
        <p:txBody>
          <a:bodyPr>
            <a:normAutofit/>
          </a:bodyPr>
          <a:lstStyle/>
          <a:p>
            <a:pPr marL="0" indent="0">
              <a:buNone/>
            </a:pPr>
            <a:r>
              <a:rPr lang="en-GB">
                <a:latin typeface="Arial" panose="020B0604020202020204" pitchFamily="34" charset="0"/>
                <a:cs typeface="Arial" panose="020B0604020202020204" pitchFamily="34" charset="0"/>
              </a:rPr>
              <a:t>Your main body is where you develop your argument by using ideas, opinions, facts, evidence, theories, models, quotations from primary texts and quotations from authorities and experts within their fields.</a:t>
            </a:r>
          </a:p>
          <a:p>
            <a:pPr marL="0" indent="0">
              <a:buNone/>
            </a:pPr>
            <a:r>
              <a:rPr lang="en-GB">
                <a:latin typeface="Arial" panose="020B0604020202020204" pitchFamily="34" charset="0"/>
                <a:cs typeface="Arial" panose="020B0604020202020204" pitchFamily="34" charset="0"/>
              </a:rPr>
              <a:t>In your main body you work through key points and support them with evidence.</a:t>
            </a:r>
          </a:p>
          <a:p>
            <a:pPr marL="0" indent="0">
              <a:buNone/>
            </a:pPr>
            <a:endParaRPr lang="en-GB">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en rectangular sign with black text&#10;&#10;Description automatically generated">
            <a:extLst>
              <a:ext uri="{FF2B5EF4-FFF2-40B4-BE49-F238E27FC236}">
                <a16:creationId xmlns:a16="http://schemas.microsoft.com/office/drawing/2014/main" id="{051FECE7-BE0C-23A1-DC3A-4329128BE9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67600" y="1862662"/>
            <a:ext cx="4055245" cy="3132676"/>
          </a:xfrm>
          <a:prstGeom prst="rect">
            <a:avLst/>
          </a:prstGeom>
        </p:spPr>
      </p:pic>
    </p:spTree>
    <p:extLst>
      <p:ext uri="{BB962C8B-B14F-4D97-AF65-F5344CB8AC3E}">
        <p14:creationId xmlns:p14="http://schemas.microsoft.com/office/powerpoint/2010/main" val="3257891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6753ACD-8389-4A4D-8E6D-14DCDB25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8528" y="685800"/>
            <a:ext cx="4063972"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40ADB-9CC2-8DBA-2E01-1E3F9B483449}"/>
              </a:ext>
            </a:extLst>
          </p:cNvPr>
          <p:cNvSpPr>
            <a:spLocks noGrp="1"/>
          </p:cNvSpPr>
          <p:nvPr>
            <p:ph type="title"/>
          </p:nvPr>
        </p:nvSpPr>
        <p:spPr>
          <a:xfrm>
            <a:off x="1181686" y="1371600"/>
            <a:ext cx="3048734" cy="4114800"/>
          </a:xfrm>
        </p:spPr>
        <p:txBody>
          <a:bodyPr anchor="ctr">
            <a:normAutofit/>
          </a:bodyPr>
          <a:lstStyle/>
          <a:p>
            <a:pPr algn="ctr"/>
            <a:r>
              <a:rPr lang="en-GB" sz="2700" b="1">
                <a:latin typeface="Arial" panose="020B0604020202020204" pitchFamily="34" charset="0"/>
                <a:cs typeface="Arial" panose="020B0604020202020204" pitchFamily="34" charset="0"/>
              </a:rPr>
              <a:t>Conclusion</a:t>
            </a:r>
          </a:p>
        </p:txBody>
      </p:sp>
      <p:pic>
        <p:nvPicPr>
          <p:cNvPr id="5" name="Picture 4" descr="A yellow square letters on a blue background&#10;&#10;Description automatically generated">
            <a:extLst>
              <a:ext uri="{FF2B5EF4-FFF2-40B4-BE49-F238E27FC236}">
                <a16:creationId xmlns:a16="http://schemas.microsoft.com/office/drawing/2014/main" id="{AF561BCC-61B9-0098-B635-B220E2F0C34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61226" y="685801"/>
            <a:ext cx="4781219" cy="2498187"/>
          </a:xfrm>
          <a:prstGeom prst="rect">
            <a:avLst/>
          </a:prstGeom>
        </p:spPr>
      </p:pic>
      <p:sp>
        <p:nvSpPr>
          <p:cNvPr id="3" name="Content Placeholder 2">
            <a:extLst>
              <a:ext uri="{FF2B5EF4-FFF2-40B4-BE49-F238E27FC236}">
                <a16:creationId xmlns:a16="http://schemas.microsoft.com/office/drawing/2014/main" id="{C6C26138-895E-3AAD-F39B-78CD79F1467D}"/>
              </a:ext>
            </a:extLst>
          </p:cNvPr>
          <p:cNvSpPr>
            <a:spLocks noGrp="1"/>
          </p:cNvSpPr>
          <p:nvPr>
            <p:ph idx="1"/>
          </p:nvPr>
        </p:nvSpPr>
        <p:spPr>
          <a:xfrm>
            <a:off x="5410200" y="3429000"/>
            <a:ext cx="6083272" cy="2793609"/>
          </a:xfrm>
        </p:spPr>
        <p:txBody>
          <a:bodyPr>
            <a:normAutofit/>
          </a:bodyPr>
          <a:lstStyle/>
          <a:p>
            <a:pPr marL="0" indent="0">
              <a:buNone/>
            </a:pPr>
            <a:r>
              <a:rPr lang="en-GB" sz="2200"/>
              <a:t>Your conclusion to your work is the final decision or judgement of what you have written throughout the main body of your written work. It is your final chance to have the last word on the subject that you have written about. The conclusion allows you to sum up your work, synthesize your thoughts, to demonstrate the importance of your ideas, and to propel your reader to a new view of the subject.</a:t>
            </a:r>
          </a:p>
          <a:p>
            <a:pPr marL="0" indent="0">
              <a:buNone/>
            </a:pPr>
            <a:endParaRPr lang="en-GB" sz="2200"/>
          </a:p>
        </p:txBody>
      </p:sp>
    </p:spTree>
    <p:extLst>
      <p:ext uri="{BB962C8B-B14F-4D97-AF65-F5344CB8AC3E}">
        <p14:creationId xmlns:p14="http://schemas.microsoft.com/office/powerpoint/2010/main" val="862200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3BFB0-B8BD-081E-423A-1CF9684550F4}"/>
              </a:ext>
            </a:extLst>
          </p:cNvPr>
          <p:cNvSpPr>
            <a:spLocks noGrp="1"/>
          </p:cNvSpPr>
          <p:nvPr>
            <p:ph type="title"/>
          </p:nvPr>
        </p:nvSpPr>
        <p:spPr>
          <a:xfrm>
            <a:off x="1050389" y="914881"/>
            <a:ext cx="5212188" cy="964407"/>
          </a:xfrm>
        </p:spPr>
        <p:txBody>
          <a:bodyPr>
            <a:normAutofit/>
          </a:bodyPr>
          <a:lstStyle/>
          <a:p>
            <a:pPr algn="ctr"/>
            <a:r>
              <a:rPr lang="en-GB" sz="2400" b="1" dirty="0">
                <a:latin typeface="Arial" panose="020B0604020202020204" pitchFamily="34" charset="0"/>
                <a:cs typeface="Arial" panose="020B0604020202020204" pitchFamily="34" charset="0"/>
              </a:rPr>
              <a:t>Writing in the 3rd Person</a:t>
            </a:r>
          </a:p>
        </p:txBody>
      </p:sp>
      <p:sp>
        <p:nvSpPr>
          <p:cNvPr id="3" name="Content Placeholder 2">
            <a:extLst>
              <a:ext uri="{FF2B5EF4-FFF2-40B4-BE49-F238E27FC236}">
                <a16:creationId xmlns:a16="http://schemas.microsoft.com/office/drawing/2014/main" id="{B586DE2D-0446-EF4C-934E-D8EF5A40E8F6}"/>
              </a:ext>
            </a:extLst>
          </p:cNvPr>
          <p:cNvSpPr>
            <a:spLocks noGrp="1"/>
          </p:cNvSpPr>
          <p:nvPr>
            <p:ph idx="1"/>
          </p:nvPr>
        </p:nvSpPr>
        <p:spPr>
          <a:xfrm>
            <a:off x="1218040" y="2146570"/>
            <a:ext cx="5118965" cy="3754499"/>
          </a:xfrm>
        </p:spPr>
        <p:txBody>
          <a:bodyPr>
            <a:normAutofit fontScale="92500"/>
          </a:bodyPr>
          <a:lstStyle/>
          <a:p>
            <a:pPr marL="0" indent="0">
              <a:buNone/>
            </a:pPr>
            <a:r>
              <a:rPr lang="en-GB" dirty="0"/>
              <a:t>Academic writing requires you to write in the 3</a:t>
            </a:r>
            <a:r>
              <a:rPr lang="en-GB" baseline="30000" dirty="0"/>
              <a:t>rd</a:t>
            </a:r>
            <a:r>
              <a:rPr lang="en-GB" dirty="0"/>
              <a:t> person, which means </a:t>
            </a:r>
            <a:r>
              <a:rPr lang="en-GB" b="1" dirty="0"/>
              <a:t>no use </a:t>
            </a:r>
            <a:r>
              <a:rPr lang="en-GB" dirty="0"/>
              <a:t>of I, me, my, mine, myself, we, our, ours, ourselves.</a:t>
            </a:r>
          </a:p>
          <a:p>
            <a:pPr marL="0" indent="0">
              <a:buNone/>
            </a:pPr>
            <a:r>
              <a:rPr lang="en-GB" dirty="0"/>
              <a:t>3</a:t>
            </a:r>
            <a:r>
              <a:rPr lang="en-GB" baseline="30000" dirty="0"/>
              <a:t>rd</a:t>
            </a:r>
            <a:r>
              <a:rPr lang="en-GB" dirty="0"/>
              <a:t> Person writing requires the narrator to refer to all characters using the pronouns he, she, or they.</a:t>
            </a:r>
          </a:p>
          <a:p>
            <a:pPr marL="0" indent="0">
              <a:buNone/>
            </a:pPr>
            <a:r>
              <a:rPr lang="en-GB" dirty="0"/>
              <a:t>You may be asked to write in the 1</a:t>
            </a:r>
            <a:r>
              <a:rPr lang="en-GB" baseline="30000" dirty="0"/>
              <a:t>st</a:t>
            </a:r>
            <a:r>
              <a:rPr lang="en-GB" dirty="0"/>
              <a:t> person if you are required to write reflectively. Always clarify with your lecturer if in doubt.</a:t>
            </a:r>
          </a:p>
          <a:p>
            <a:pPr marL="0" indent="0">
              <a:buNone/>
            </a:pPr>
            <a:endParaRPr lang="en-GB" dirty="0"/>
          </a:p>
          <a:p>
            <a:pPr marL="0" indent="0">
              <a:buNone/>
            </a:pPr>
            <a:endParaRPr lang="en-GB" dirty="0"/>
          </a:p>
          <a:p>
            <a:pPr marL="0" indent="0">
              <a:buNone/>
            </a:pPr>
            <a:endParaRPr lang="en-GB" dirty="0"/>
          </a:p>
        </p:txBody>
      </p:sp>
      <p:pic>
        <p:nvPicPr>
          <p:cNvPr id="7" name="Picture 4" descr="Magnifying glass and question mark">
            <a:extLst>
              <a:ext uri="{FF2B5EF4-FFF2-40B4-BE49-F238E27FC236}">
                <a16:creationId xmlns:a16="http://schemas.microsoft.com/office/drawing/2014/main" id="{23ED91CD-2184-A6D8-7179-166CC75EA5E9}"/>
              </a:ext>
            </a:extLst>
          </p:cNvPr>
          <p:cNvPicPr>
            <a:picLocks noChangeAspect="1"/>
          </p:cNvPicPr>
          <p:nvPr/>
        </p:nvPicPr>
        <p:blipFill rotWithShape="1">
          <a:blip r:embed="rId2"/>
          <a:srcRect l="32449" r="28801"/>
          <a:stretch/>
        </p:blipFill>
        <p:spPr>
          <a:xfrm>
            <a:off x="7467600" y="10"/>
            <a:ext cx="4724400" cy="6857988"/>
          </a:xfrm>
          <a:prstGeom prst="rect">
            <a:avLst/>
          </a:prstGeom>
        </p:spPr>
      </p:pic>
    </p:spTree>
    <p:extLst>
      <p:ext uri="{BB962C8B-B14F-4D97-AF65-F5344CB8AC3E}">
        <p14:creationId xmlns:p14="http://schemas.microsoft.com/office/powerpoint/2010/main" val="2366213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46CC04-2A14-4599-8B94-8305E093B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F8759F-5728-0801-9D9C-4C46ABE8D637}"/>
              </a:ext>
            </a:extLst>
          </p:cNvPr>
          <p:cNvSpPr>
            <a:spLocks noGrp="1"/>
          </p:cNvSpPr>
          <p:nvPr>
            <p:ph type="title"/>
          </p:nvPr>
        </p:nvSpPr>
        <p:spPr>
          <a:xfrm>
            <a:off x="698528" y="541606"/>
            <a:ext cx="5410200" cy="1001150"/>
          </a:xfrm>
        </p:spPr>
        <p:txBody>
          <a:bodyPr>
            <a:normAutofit/>
          </a:bodyPr>
          <a:lstStyle/>
          <a:p>
            <a:pPr algn="ctr"/>
            <a:r>
              <a:rPr lang="en-GB" b="1" dirty="0">
                <a:latin typeface="Arial" panose="020B0604020202020204" pitchFamily="34" charset="0"/>
                <a:cs typeface="Arial" panose="020B0604020202020204" pitchFamily="34" charset="0"/>
              </a:rPr>
              <a:t>Colloquial Language</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9FACA84-1928-D75D-9A34-5E710FC8E419}"/>
              </a:ext>
            </a:extLst>
          </p:cNvPr>
          <p:cNvSpPr>
            <a:spLocks noGrp="1"/>
          </p:cNvSpPr>
          <p:nvPr>
            <p:ph idx="1"/>
          </p:nvPr>
        </p:nvSpPr>
        <p:spPr>
          <a:xfrm>
            <a:off x="685801" y="1814732"/>
            <a:ext cx="5426843" cy="4501662"/>
          </a:xfrm>
        </p:spPr>
        <p:txBody>
          <a:bodyPr>
            <a:normAutofit/>
          </a:bodyPr>
          <a:lstStyle/>
          <a:p>
            <a:pPr marL="0" indent="0">
              <a:buNone/>
            </a:pPr>
            <a:r>
              <a:rPr lang="en-GB" dirty="0">
                <a:latin typeface="Arial" panose="020B0604020202020204" pitchFamily="34" charset="0"/>
                <a:cs typeface="Arial" panose="020B0604020202020204" pitchFamily="34" charset="0"/>
              </a:rPr>
              <a:t>Colloquial language otherwise known as ‘slang’, along with abbreviations, contractions, idioms, turns-of-phrase, and other informal words and phrases known to most native speakers of a language or dialect. There is a tendency to pick up slang words or writing because of the amount of text messaging that people use. We are all looking for a shorter or quicker way to communicate because of life’s demands or fast pace.</a:t>
            </a:r>
          </a:p>
          <a:p>
            <a:pPr marL="0" indent="0">
              <a:buNone/>
            </a:pPr>
            <a:endParaRPr lang="en-GB"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cartoon&#10;&#10;Description automatically generated">
            <a:extLst>
              <a:ext uri="{FF2B5EF4-FFF2-40B4-BE49-F238E27FC236}">
                <a16:creationId xmlns:a16="http://schemas.microsoft.com/office/drawing/2014/main" id="{6DBFDC9D-5A91-4BFD-7404-B82CAC9ED6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67600" y="2501363"/>
            <a:ext cx="4055245" cy="1855274"/>
          </a:xfrm>
          <a:prstGeom prst="rect">
            <a:avLst/>
          </a:prstGeom>
        </p:spPr>
      </p:pic>
    </p:spTree>
    <p:extLst>
      <p:ext uri="{BB962C8B-B14F-4D97-AF65-F5344CB8AC3E}">
        <p14:creationId xmlns:p14="http://schemas.microsoft.com/office/powerpoint/2010/main" val="160326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46CC04-2A14-4599-8B94-8305E093B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CE83CE-F3F1-8141-BAD3-626D0CDB5BCB}"/>
              </a:ext>
            </a:extLst>
          </p:cNvPr>
          <p:cNvSpPr>
            <a:spLocks noGrp="1"/>
          </p:cNvSpPr>
          <p:nvPr>
            <p:ph type="title"/>
          </p:nvPr>
        </p:nvSpPr>
        <p:spPr>
          <a:xfrm>
            <a:off x="698528" y="541606"/>
            <a:ext cx="5410200" cy="1001150"/>
          </a:xfrm>
        </p:spPr>
        <p:txBody>
          <a:bodyPr>
            <a:normAutofit/>
          </a:bodyPr>
          <a:lstStyle/>
          <a:p>
            <a:pPr algn="ctr"/>
            <a:r>
              <a:rPr lang="en-GB" b="1" dirty="0">
                <a:latin typeface="Arial" panose="020B0604020202020204" pitchFamily="34" charset="0"/>
                <a:cs typeface="Arial" panose="020B0604020202020204" pitchFamily="34" charset="0"/>
              </a:rPr>
              <a:t>Power of Punctuation</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1E64948-6DE9-8243-6D85-F914687025D4}"/>
              </a:ext>
            </a:extLst>
          </p:cNvPr>
          <p:cNvSpPr>
            <a:spLocks noGrp="1"/>
          </p:cNvSpPr>
          <p:nvPr>
            <p:ph idx="1"/>
          </p:nvPr>
        </p:nvSpPr>
        <p:spPr>
          <a:xfrm>
            <a:off x="685801" y="1814732"/>
            <a:ext cx="5426843" cy="4501662"/>
          </a:xfrm>
        </p:spPr>
        <p:txBody>
          <a:bodyPr>
            <a:normAutofit/>
          </a:bodyPr>
          <a:lstStyle/>
          <a:p>
            <a:pPr marL="0" indent="0">
              <a:buNone/>
            </a:pPr>
            <a:r>
              <a:rPr lang="en-GB" dirty="0"/>
              <a:t>What does punctuation do? It helps to assist the reader by adding little signposts to their work which helps the reader to understand your writing better. It guides the reader as to how to breathe, when to pause, when to stop.</a:t>
            </a:r>
          </a:p>
          <a:p>
            <a:pPr marL="0" indent="0">
              <a:buNone/>
            </a:pPr>
            <a:r>
              <a:rPr lang="en-GB" dirty="0"/>
              <a:t>When you are writing, read your sentences out loud for you to establish where your punctuation marks should be positioned within your work.</a:t>
            </a:r>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black cartoon faces&#10;&#10;Description automatically generated">
            <a:extLst>
              <a:ext uri="{FF2B5EF4-FFF2-40B4-BE49-F238E27FC236}">
                <a16:creationId xmlns:a16="http://schemas.microsoft.com/office/drawing/2014/main" id="{958DFEF2-C3C0-56C5-9784-EA8D2D9C03B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67600" y="2100908"/>
            <a:ext cx="4055245" cy="2656184"/>
          </a:xfrm>
          <a:prstGeom prst="rect">
            <a:avLst/>
          </a:prstGeom>
        </p:spPr>
      </p:pic>
    </p:spTree>
    <p:extLst>
      <p:ext uri="{BB962C8B-B14F-4D97-AF65-F5344CB8AC3E}">
        <p14:creationId xmlns:p14="http://schemas.microsoft.com/office/powerpoint/2010/main" val="3286881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246CC04-2A14-4599-8B94-8305E093B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F6E11F-BF55-15F4-0167-BC7A6CE7508A}"/>
              </a:ext>
            </a:extLst>
          </p:cNvPr>
          <p:cNvSpPr>
            <a:spLocks noGrp="1"/>
          </p:cNvSpPr>
          <p:nvPr>
            <p:ph type="title"/>
          </p:nvPr>
        </p:nvSpPr>
        <p:spPr>
          <a:xfrm>
            <a:off x="698528" y="541606"/>
            <a:ext cx="5410200" cy="1001150"/>
          </a:xfrm>
        </p:spPr>
        <p:txBody>
          <a:bodyPr>
            <a:normAutofit/>
          </a:bodyPr>
          <a:lstStyle/>
          <a:p>
            <a:pPr algn="ctr"/>
            <a:r>
              <a:rPr lang="en-GB" b="1" dirty="0">
                <a:latin typeface="Arial" panose="020B0604020202020204" pitchFamily="34" charset="0"/>
                <a:cs typeface="Arial" panose="020B0604020202020204" pitchFamily="34" charset="0"/>
              </a:rPr>
              <a:t>Research &amp; Analysis</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B2E7B1E-1C21-1879-4C44-BCA30FC02706}"/>
              </a:ext>
            </a:extLst>
          </p:cNvPr>
          <p:cNvSpPr>
            <a:spLocks noGrp="1"/>
          </p:cNvSpPr>
          <p:nvPr>
            <p:ph idx="1"/>
          </p:nvPr>
        </p:nvSpPr>
        <p:spPr>
          <a:xfrm>
            <a:off x="685801" y="1814732"/>
            <a:ext cx="5426843" cy="4501662"/>
          </a:xfrm>
        </p:spPr>
        <p:txBody>
          <a:bodyPr>
            <a:normAutofit/>
          </a:bodyPr>
          <a:lstStyle/>
          <a:p>
            <a:pPr marL="0" indent="0">
              <a:buNone/>
            </a:pPr>
            <a:r>
              <a:rPr lang="en-GB" sz="2800" dirty="0">
                <a:latin typeface="Arial" panose="020B0604020202020204" pitchFamily="34" charset="0"/>
                <a:cs typeface="Arial" panose="020B0604020202020204" pitchFamily="34" charset="0"/>
              </a:rPr>
              <a:t>Research and analysis is the ability to conduct a systematic investigation to establish facts; principles or to collect information on a subject. It means using information from a variety of sources.</a:t>
            </a:r>
          </a:p>
          <a:p>
            <a:pPr marL="0" indent="0">
              <a:buNone/>
            </a:pPr>
            <a:endParaRPr lang="en-GB"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0"/>
            <a:ext cx="54102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agnifying glass with gears and graphs&#10;&#10;Description automatically generated">
            <a:extLst>
              <a:ext uri="{FF2B5EF4-FFF2-40B4-BE49-F238E27FC236}">
                <a16:creationId xmlns:a16="http://schemas.microsoft.com/office/drawing/2014/main" id="{8F2D6AE7-2B78-47AC-DE6A-380B3B79837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67600" y="2202288"/>
            <a:ext cx="4055245" cy="2453423"/>
          </a:xfrm>
          <a:prstGeom prst="rect">
            <a:avLst/>
          </a:prstGeom>
        </p:spPr>
      </p:pic>
    </p:spTree>
    <p:extLst>
      <p:ext uri="{BB962C8B-B14F-4D97-AF65-F5344CB8AC3E}">
        <p14:creationId xmlns:p14="http://schemas.microsoft.com/office/powerpoint/2010/main" val="449332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CA7196-CAF1-4234-8849-E335F0BC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C506C-7230-1B23-8C10-7C88BED5960E}"/>
              </a:ext>
            </a:extLst>
          </p:cNvPr>
          <p:cNvSpPr>
            <a:spLocks noGrp="1"/>
          </p:cNvSpPr>
          <p:nvPr>
            <p:ph type="title"/>
          </p:nvPr>
        </p:nvSpPr>
        <p:spPr>
          <a:xfrm>
            <a:off x="8128028" y="239150"/>
            <a:ext cx="3390899" cy="1303606"/>
          </a:xfrm>
        </p:spPr>
        <p:txBody>
          <a:bodyPr>
            <a:normAutofit/>
          </a:bodyPr>
          <a:lstStyle/>
          <a:p>
            <a:pPr algn="ctr"/>
            <a:r>
              <a:rPr lang="en-GB" b="1" dirty="0">
                <a:latin typeface="Arial" panose="020B0604020202020204" pitchFamily="34" charset="0"/>
                <a:cs typeface="Arial" panose="020B0604020202020204" pitchFamily="34" charset="0"/>
              </a:rPr>
              <a:t>Critical Thinking</a:t>
            </a:r>
            <a:endParaRPr lang="en-GB" b="1">
              <a:latin typeface="Arial" panose="020B0604020202020204" pitchFamily="34" charset="0"/>
              <a:cs typeface="Arial" panose="020B0604020202020204" pitchFamily="34" charset="0"/>
            </a:endParaRPr>
          </a:p>
        </p:txBody>
      </p:sp>
      <p:pic>
        <p:nvPicPr>
          <p:cNvPr id="5" name="Picture 4" descr="A group of stick figures with words&#10;&#10;Description automatically generated">
            <a:extLst>
              <a:ext uri="{FF2B5EF4-FFF2-40B4-BE49-F238E27FC236}">
                <a16:creationId xmlns:a16="http://schemas.microsoft.com/office/drawing/2014/main" id="{A5A16EE9-96D4-7FDC-F54A-52113348A5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3489" y="2087880"/>
            <a:ext cx="6096000" cy="2682240"/>
          </a:xfrm>
          <a:prstGeom prst="rect">
            <a:avLst/>
          </a:prstGeom>
        </p:spPr>
      </p:pic>
      <p:sp>
        <p:nvSpPr>
          <p:cNvPr id="3" name="Content Placeholder 2">
            <a:extLst>
              <a:ext uri="{FF2B5EF4-FFF2-40B4-BE49-F238E27FC236}">
                <a16:creationId xmlns:a16="http://schemas.microsoft.com/office/drawing/2014/main" id="{B130283D-4B19-D125-3681-659E120DF79E}"/>
              </a:ext>
            </a:extLst>
          </p:cNvPr>
          <p:cNvSpPr>
            <a:spLocks noGrp="1"/>
          </p:cNvSpPr>
          <p:nvPr>
            <p:ph idx="1"/>
          </p:nvPr>
        </p:nvSpPr>
        <p:spPr>
          <a:xfrm>
            <a:off x="7726680" y="1814732"/>
            <a:ext cx="4145279" cy="4501662"/>
          </a:xfrm>
        </p:spPr>
        <p:txBody>
          <a:bodyPr>
            <a:normAutofit/>
          </a:bodyPr>
          <a:lstStyle/>
          <a:p>
            <a:pPr marL="0" indent="0">
              <a:buNone/>
            </a:pPr>
            <a:r>
              <a:rPr lang="en-GB" sz="2200">
                <a:latin typeface="Arial" panose="020B0604020202020204" pitchFamily="34" charset="0"/>
                <a:cs typeface="Arial" panose="020B0604020202020204" pitchFamily="34" charset="0"/>
              </a:rPr>
              <a:t>Critical thinking is the ability to analyse facts objectively and form a judgement. It is a form of emotional intelligence. Someone with critical thinking can think clearly and rationally when the situation demands it. It allows them to perform problem – solving and decision – making more effectively.</a:t>
            </a:r>
          </a:p>
          <a:p>
            <a:pPr marL="0" indent="0">
              <a:buNone/>
            </a:pPr>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8154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1CA7196-CAF1-4234-8849-E335F0BC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4AA911-3C03-64D2-33B4-FFDBF35B9FBC}"/>
              </a:ext>
            </a:extLst>
          </p:cNvPr>
          <p:cNvSpPr>
            <a:spLocks noGrp="1"/>
          </p:cNvSpPr>
          <p:nvPr>
            <p:ph type="title"/>
          </p:nvPr>
        </p:nvSpPr>
        <p:spPr>
          <a:xfrm>
            <a:off x="8128028" y="239150"/>
            <a:ext cx="3390899" cy="1303606"/>
          </a:xfrm>
        </p:spPr>
        <p:txBody>
          <a:bodyPr>
            <a:normAutofit/>
          </a:bodyPr>
          <a:lstStyle/>
          <a:p>
            <a:pPr algn="ctr"/>
            <a:r>
              <a:rPr lang="en-GB" sz="3000" b="1">
                <a:latin typeface="Arial" panose="020B0604020202020204" pitchFamily="34" charset="0"/>
                <a:cs typeface="Arial" panose="020B0604020202020204" pitchFamily="34" charset="0"/>
              </a:rPr>
              <a:t>Other Types of Writing</a:t>
            </a:r>
          </a:p>
        </p:txBody>
      </p:sp>
      <p:pic>
        <p:nvPicPr>
          <p:cNvPr id="8" name="Picture 7" descr="Several papers with text on them&#10;&#10;Description automatically generated">
            <a:extLst>
              <a:ext uri="{FF2B5EF4-FFF2-40B4-BE49-F238E27FC236}">
                <a16:creationId xmlns:a16="http://schemas.microsoft.com/office/drawing/2014/main" id="{045E0EF1-5131-6140-F302-A0B7B5597F9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3489" y="825910"/>
            <a:ext cx="6439982" cy="5361038"/>
          </a:xfrm>
          <a:prstGeom prst="rect">
            <a:avLst/>
          </a:prstGeom>
        </p:spPr>
      </p:pic>
      <p:sp>
        <p:nvSpPr>
          <p:cNvPr id="3" name="Content Placeholder 2">
            <a:extLst>
              <a:ext uri="{FF2B5EF4-FFF2-40B4-BE49-F238E27FC236}">
                <a16:creationId xmlns:a16="http://schemas.microsoft.com/office/drawing/2014/main" id="{84F7144E-D040-B786-3B87-FF2FB9256631}"/>
              </a:ext>
            </a:extLst>
          </p:cNvPr>
          <p:cNvSpPr>
            <a:spLocks noGrp="1"/>
          </p:cNvSpPr>
          <p:nvPr>
            <p:ph idx="1"/>
          </p:nvPr>
        </p:nvSpPr>
        <p:spPr>
          <a:xfrm>
            <a:off x="8115301" y="1814732"/>
            <a:ext cx="3390899" cy="4501662"/>
          </a:xfrm>
        </p:spPr>
        <p:txBody>
          <a:bodyPr>
            <a:normAutofit/>
          </a:bodyPr>
          <a:lstStyle/>
          <a:p>
            <a:r>
              <a:rPr lang="en-GB" sz="2800" dirty="0"/>
              <a:t>Report</a:t>
            </a:r>
          </a:p>
          <a:p>
            <a:r>
              <a:rPr lang="en-GB" sz="2800" dirty="0"/>
              <a:t>Supporting paper</a:t>
            </a:r>
          </a:p>
          <a:p>
            <a:r>
              <a:rPr lang="en-GB" sz="2800" dirty="0"/>
              <a:t>Journal articles</a:t>
            </a:r>
          </a:p>
          <a:p>
            <a:r>
              <a:rPr lang="en-GB" sz="2800" dirty="0"/>
              <a:t>Blogs</a:t>
            </a:r>
          </a:p>
          <a:p>
            <a:r>
              <a:rPr lang="en-GB" sz="2800" dirty="0"/>
              <a:t>Poster</a:t>
            </a:r>
          </a:p>
          <a:p>
            <a:r>
              <a:rPr lang="en-GB" sz="2800" dirty="0"/>
              <a:t>Seminar write – ups</a:t>
            </a:r>
          </a:p>
          <a:p>
            <a:r>
              <a:rPr lang="en-GB" sz="2800" dirty="0"/>
              <a:t>Dissertations</a:t>
            </a:r>
          </a:p>
        </p:txBody>
      </p:sp>
    </p:spTree>
    <p:extLst>
      <p:ext uri="{BB962C8B-B14F-4D97-AF65-F5344CB8AC3E}">
        <p14:creationId xmlns:p14="http://schemas.microsoft.com/office/powerpoint/2010/main" val="31775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CA7196-CAF1-4234-8849-E335F0BC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F7FFA3-F36F-6869-F539-953923440C00}"/>
              </a:ext>
            </a:extLst>
          </p:cNvPr>
          <p:cNvSpPr>
            <a:spLocks noGrp="1"/>
          </p:cNvSpPr>
          <p:nvPr>
            <p:ph type="title"/>
          </p:nvPr>
        </p:nvSpPr>
        <p:spPr>
          <a:xfrm>
            <a:off x="8128028" y="239150"/>
            <a:ext cx="3390899" cy="1033976"/>
          </a:xfrm>
        </p:spPr>
        <p:txBody>
          <a:bodyPr>
            <a:normAutofit/>
          </a:bodyPr>
          <a:lstStyle/>
          <a:p>
            <a:pPr algn="ctr"/>
            <a:r>
              <a:rPr lang="en-GB" sz="3000" b="1" dirty="0">
                <a:latin typeface="Arial" panose="020B0604020202020204" pitchFamily="34" charset="0"/>
                <a:cs typeface="Arial" panose="020B0604020202020204" pitchFamily="34" charset="0"/>
              </a:rPr>
              <a:t>Referencing - Harvard</a:t>
            </a:r>
          </a:p>
        </p:txBody>
      </p:sp>
      <p:pic>
        <p:nvPicPr>
          <p:cNvPr id="5" name="Picture 4" descr="A text with arrows pointing to the center&#10;&#10;Description automatically generated">
            <a:extLst>
              <a:ext uri="{FF2B5EF4-FFF2-40B4-BE49-F238E27FC236}">
                <a16:creationId xmlns:a16="http://schemas.microsoft.com/office/drawing/2014/main" id="{35DDAA9F-5467-AD62-55D1-CBFCF3F968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3489" y="1828800"/>
            <a:ext cx="6096000" cy="3200399"/>
          </a:xfrm>
          <a:prstGeom prst="rect">
            <a:avLst/>
          </a:prstGeom>
        </p:spPr>
      </p:pic>
      <p:sp>
        <p:nvSpPr>
          <p:cNvPr id="3" name="Content Placeholder 2">
            <a:extLst>
              <a:ext uri="{FF2B5EF4-FFF2-40B4-BE49-F238E27FC236}">
                <a16:creationId xmlns:a16="http://schemas.microsoft.com/office/drawing/2014/main" id="{A89961A8-64E1-50F4-53B0-361941D7B318}"/>
              </a:ext>
            </a:extLst>
          </p:cNvPr>
          <p:cNvSpPr>
            <a:spLocks noGrp="1"/>
          </p:cNvSpPr>
          <p:nvPr>
            <p:ph idx="1"/>
          </p:nvPr>
        </p:nvSpPr>
        <p:spPr>
          <a:xfrm>
            <a:off x="7955281" y="1668780"/>
            <a:ext cx="3550920" cy="4647614"/>
          </a:xfrm>
        </p:spPr>
        <p:txBody>
          <a:bodyPr>
            <a:normAutofit/>
          </a:bodyPr>
          <a:lstStyle/>
          <a:p>
            <a:pPr marL="0" indent="0">
              <a:lnSpc>
                <a:spcPct val="90000"/>
              </a:lnSpc>
              <a:buNone/>
            </a:pPr>
            <a:r>
              <a:rPr lang="en-GB" sz="2000" dirty="0">
                <a:latin typeface="Arial" panose="020B0604020202020204" pitchFamily="34" charset="0"/>
                <a:cs typeface="Arial" panose="020B0604020202020204" pitchFamily="34" charset="0"/>
              </a:rPr>
              <a:t>What is referencing?</a:t>
            </a:r>
          </a:p>
          <a:p>
            <a:pPr marL="0" indent="0">
              <a:lnSpc>
                <a:spcPct val="90000"/>
              </a:lnSpc>
              <a:buNone/>
            </a:pPr>
            <a:r>
              <a:rPr lang="en-GB" sz="2000" dirty="0">
                <a:latin typeface="Arial" panose="020B0604020202020204" pitchFamily="34" charset="0"/>
                <a:cs typeface="Arial" panose="020B0604020202020204" pitchFamily="34" charset="0"/>
              </a:rPr>
              <a:t>Referencing is giving credit within your written work to the source of the research that you have obtained. You do this by referencing at the start of your work, in the middle of a sentence or at the end of the sentence, depending where it is appropriate. Your sentence will contain the author’s surname and date of publication or the source’s name and date of publication, for example; (Davies, 2023).</a:t>
            </a:r>
          </a:p>
          <a:p>
            <a:pPr marL="0" indent="0">
              <a:lnSpc>
                <a:spcPct val="90000"/>
              </a:lnSpc>
              <a:buNone/>
            </a:pPr>
            <a:endParaRPr lang="en-GB" sz="1900" dirty="0"/>
          </a:p>
        </p:txBody>
      </p:sp>
    </p:spTree>
    <p:extLst>
      <p:ext uri="{BB962C8B-B14F-4D97-AF65-F5344CB8AC3E}">
        <p14:creationId xmlns:p14="http://schemas.microsoft.com/office/powerpoint/2010/main" val="3443289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22789-7396-DE7F-F748-05010D2E9D94}"/>
              </a:ext>
            </a:extLst>
          </p:cNvPr>
          <p:cNvSpPr>
            <a:spLocks noGrp="1"/>
          </p:cNvSpPr>
          <p:nvPr>
            <p:ph type="title"/>
          </p:nvPr>
        </p:nvSpPr>
        <p:spPr>
          <a:xfrm>
            <a:off x="1371600" y="685800"/>
            <a:ext cx="9486900" cy="566351"/>
          </a:xfrm>
        </p:spPr>
        <p:txBody>
          <a:bodyPr>
            <a:normAutofit/>
          </a:bodyPr>
          <a:lstStyle/>
          <a:p>
            <a:r>
              <a:rPr lang="en-GB" sz="2800" b="1" dirty="0">
                <a:latin typeface="Arial" panose="020B0604020202020204" pitchFamily="34" charset="0"/>
                <a:cs typeface="Arial" panose="020B0604020202020204" pitchFamily="34" charset="0"/>
              </a:rPr>
              <a:t>Plagiarism</a:t>
            </a:r>
          </a:p>
        </p:txBody>
      </p:sp>
      <p:sp>
        <p:nvSpPr>
          <p:cNvPr id="3" name="Content Placeholder 2">
            <a:extLst>
              <a:ext uri="{FF2B5EF4-FFF2-40B4-BE49-F238E27FC236}">
                <a16:creationId xmlns:a16="http://schemas.microsoft.com/office/drawing/2014/main" id="{D10389C4-EB4C-146A-CCA4-7A49BFD12316}"/>
              </a:ext>
            </a:extLst>
          </p:cNvPr>
          <p:cNvSpPr>
            <a:spLocks noGrp="1"/>
          </p:cNvSpPr>
          <p:nvPr>
            <p:ph idx="1"/>
          </p:nvPr>
        </p:nvSpPr>
        <p:spPr>
          <a:xfrm>
            <a:off x="1371599" y="1515762"/>
            <a:ext cx="9486901" cy="4656439"/>
          </a:xfrm>
        </p:spPr>
        <p:txBody>
          <a:bodyPr/>
          <a:lstStyle/>
          <a:p>
            <a:pPr marL="0" indent="0">
              <a:buNone/>
            </a:pPr>
            <a:r>
              <a:rPr lang="en-GB" dirty="0"/>
              <a:t>What is plagiarism?</a:t>
            </a:r>
          </a:p>
          <a:p>
            <a:pPr marL="0" indent="0">
              <a:buNone/>
            </a:pPr>
            <a:r>
              <a:rPr lang="en-GB" dirty="0"/>
              <a:t>Using someone else’s work without giving them proper credit. In academic writing, plagiarizing involves using words, ideas, or information from a source without citing it correctly. In practice, this can mean a few different things.</a:t>
            </a:r>
          </a:p>
        </p:txBody>
      </p:sp>
      <p:pic>
        <p:nvPicPr>
          <p:cNvPr id="5" name="Picture 4" descr="A screenshot of a computer screen&#10;&#10;Description automatically generated">
            <a:extLst>
              <a:ext uri="{FF2B5EF4-FFF2-40B4-BE49-F238E27FC236}">
                <a16:creationId xmlns:a16="http://schemas.microsoft.com/office/drawing/2014/main" id="{F6896B27-EB7C-BF91-9541-26F1D6FC6C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01475" y="3295908"/>
            <a:ext cx="2466975" cy="1847850"/>
          </a:xfrm>
          <a:prstGeom prst="rect">
            <a:avLst/>
          </a:prstGeom>
        </p:spPr>
      </p:pic>
      <p:pic>
        <p:nvPicPr>
          <p:cNvPr id="8" name="Picture 7" descr="A paper with writing on it&#10;&#10;Description automatically generated">
            <a:extLst>
              <a:ext uri="{FF2B5EF4-FFF2-40B4-BE49-F238E27FC236}">
                <a16:creationId xmlns:a16="http://schemas.microsoft.com/office/drawing/2014/main" id="{9A4501B1-F59C-1B3C-643B-9BFAD8FA3D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130058" y="3657600"/>
            <a:ext cx="2574848" cy="1926077"/>
          </a:xfrm>
          <a:prstGeom prst="rect">
            <a:avLst/>
          </a:prstGeom>
        </p:spPr>
      </p:pic>
      <p:pic>
        <p:nvPicPr>
          <p:cNvPr id="11" name="Picture 10" descr="A blue background with yellow and black text&#10;&#10;Description automatically generated">
            <a:extLst>
              <a:ext uri="{FF2B5EF4-FFF2-40B4-BE49-F238E27FC236}">
                <a16:creationId xmlns:a16="http://schemas.microsoft.com/office/drawing/2014/main" id="{D45BE9F5-0B41-8B19-C01A-1151EA30660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866514" y="4007795"/>
            <a:ext cx="4106286" cy="1507179"/>
          </a:xfrm>
          <a:prstGeom prst="rect">
            <a:avLst/>
          </a:prstGeom>
        </p:spPr>
      </p:pic>
    </p:spTree>
    <p:extLst>
      <p:ext uri="{BB962C8B-B14F-4D97-AF65-F5344CB8AC3E}">
        <p14:creationId xmlns:p14="http://schemas.microsoft.com/office/powerpoint/2010/main" val="640427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D5982-E1C6-50A9-0F90-E024CEF80A20}"/>
              </a:ext>
            </a:extLst>
          </p:cNvPr>
          <p:cNvSpPr>
            <a:spLocks noGrp="1"/>
          </p:cNvSpPr>
          <p:nvPr>
            <p:ph type="title"/>
          </p:nvPr>
        </p:nvSpPr>
        <p:spPr>
          <a:xfrm>
            <a:off x="1371600" y="320040"/>
            <a:ext cx="9486900" cy="868680"/>
          </a:xfrm>
        </p:spPr>
        <p:txBody>
          <a:bodyPr>
            <a:normAutofit/>
          </a:bodyPr>
          <a:lstStyle/>
          <a:p>
            <a:r>
              <a:rPr lang="en-GB" sz="36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4B29FBC0-3CE5-D134-5BDE-AEDB933EC06D}"/>
              </a:ext>
            </a:extLst>
          </p:cNvPr>
          <p:cNvSpPr>
            <a:spLocks noGrp="1"/>
          </p:cNvSpPr>
          <p:nvPr>
            <p:ph idx="1"/>
          </p:nvPr>
        </p:nvSpPr>
        <p:spPr>
          <a:xfrm>
            <a:off x="1371599" y="1447800"/>
            <a:ext cx="9486901" cy="4724401"/>
          </a:xfrm>
        </p:spPr>
        <p:txBody>
          <a:bodyPr>
            <a:normAutofit lnSpcReduction="10000"/>
          </a:bodyPr>
          <a:lstStyle/>
          <a:p>
            <a:r>
              <a:rPr lang="en-GB" sz="2800" dirty="0"/>
              <a:t>We have discussed structure</a:t>
            </a:r>
          </a:p>
          <a:p>
            <a:r>
              <a:rPr lang="en-GB" sz="2800" dirty="0"/>
              <a:t>Writing in the 3</a:t>
            </a:r>
            <a:r>
              <a:rPr lang="en-GB" sz="2800" baseline="30000" dirty="0"/>
              <a:t>rd</a:t>
            </a:r>
            <a:r>
              <a:rPr lang="en-GB" sz="2800" dirty="0"/>
              <a:t> person.</a:t>
            </a:r>
          </a:p>
          <a:p>
            <a:r>
              <a:rPr lang="en-GB" sz="2800" dirty="0"/>
              <a:t>Colloquial language</a:t>
            </a:r>
          </a:p>
          <a:p>
            <a:r>
              <a:rPr lang="en-GB" sz="2800" dirty="0"/>
              <a:t>Power of punctuation</a:t>
            </a:r>
          </a:p>
          <a:p>
            <a:r>
              <a:rPr lang="en-GB" sz="2800" dirty="0"/>
              <a:t>Research &amp; Analysis</a:t>
            </a:r>
          </a:p>
          <a:p>
            <a:r>
              <a:rPr lang="en-GB" sz="2800" dirty="0"/>
              <a:t>Critical thinking</a:t>
            </a:r>
          </a:p>
          <a:p>
            <a:r>
              <a:rPr lang="en-GB" sz="2800" dirty="0"/>
              <a:t>Other types of writing</a:t>
            </a:r>
          </a:p>
          <a:p>
            <a:r>
              <a:rPr lang="en-GB" sz="2800" dirty="0"/>
              <a:t>Plagiarism</a:t>
            </a:r>
          </a:p>
          <a:p>
            <a:r>
              <a:rPr lang="en-GB" sz="2800" dirty="0"/>
              <a:t>Referencing</a:t>
            </a:r>
          </a:p>
          <a:p>
            <a:endParaRPr lang="en-GB" dirty="0"/>
          </a:p>
          <a:p>
            <a:endParaRPr lang="en-GB" dirty="0"/>
          </a:p>
        </p:txBody>
      </p:sp>
    </p:spTree>
    <p:extLst>
      <p:ext uri="{BB962C8B-B14F-4D97-AF65-F5344CB8AC3E}">
        <p14:creationId xmlns:p14="http://schemas.microsoft.com/office/powerpoint/2010/main" val="13970642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B42C9-B0EE-DFA3-8885-B144C9BB0349}"/>
              </a:ext>
            </a:extLst>
          </p:cNvPr>
          <p:cNvSpPr>
            <a:spLocks noGrp="1"/>
          </p:cNvSpPr>
          <p:nvPr>
            <p:ph type="title"/>
          </p:nvPr>
        </p:nvSpPr>
        <p:spPr>
          <a:xfrm>
            <a:off x="1371600" y="685800"/>
            <a:ext cx="9486900" cy="830580"/>
          </a:xfrm>
        </p:spPr>
        <p:txBody>
          <a:bodyPr/>
          <a:lstStyle/>
          <a:p>
            <a:r>
              <a:rPr lang="en-GB" b="1"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5E9E8157-4C3D-85FF-63A4-5A77AA326955}"/>
              </a:ext>
            </a:extLst>
          </p:cNvPr>
          <p:cNvSpPr>
            <a:spLocks noGrp="1"/>
          </p:cNvSpPr>
          <p:nvPr>
            <p:ph idx="1"/>
          </p:nvPr>
        </p:nvSpPr>
        <p:spPr/>
        <p:txBody>
          <a:bodyPr/>
          <a:lstStyle/>
          <a:p>
            <a:pPr marL="0" indent="0">
              <a:buNone/>
            </a:pPr>
            <a:r>
              <a:rPr lang="en-GB" dirty="0"/>
              <a:t>Cottrell, S, (2023) The Study Skills Handbook. </a:t>
            </a:r>
            <a:r>
              <a:rPr lang="en-GB" i="1" dirty="0"/>
              <a:t>Third Edition</a:t>
            </a:r>
            <a:r>
              <a:rPr lang="en-GB" dirty="0"/>
              <a:t>. Palgrave. London.</a:t>
            </a:r>
          </a:p>
        </p:txBody>
      </p:sp>
    </p:spTree>
    <p:extLst>
      <p:ext uri="{BB962C8B-B14F-4D97-AF65-F5344CB8AC3E}">
        <p14:creationId xmlns:p14="http://schemas.microsoft.com/office/powerpoint/2010/main" val="1765527670"/>
      </p:ext>
    </p:extLst>
  </p:cSld>
  <p:clrMapOvr>
    <a:masterClrMapping/>
  </p:clrMapOvr>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otalTime>0</TotalTime>
  <Words>816</Words>
  <Application>Microsoft Office PowerPoint</Application>
  <PresentationFormat>Widescreen</PresentationFormat>
  <Paragraphs>56</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Gill Sans MT</vt:lpstr>
      <vt:lpstr>Goudy Old Style</vt:lpstr>
      <vt:lpstr>ClassicFrameVTI</vt:lpstr>
      <vt:lpstr>What is Academic Writing?</vt:lpstr>
      <vt:lpstr>Introduction</vt:lpstr>
      <vt:lpstr>Structure of academic papers</vt:lpstr>
      <vt:lpstr>Introduction</vt:lpstr>
      <vt:lpstr>Main body</vt:lpstr>
      <vt:lpstr>Conclusion</vt:lpstr>
      <vt:lpstr>Writing in the 3rd Person</vt:lpstr>
      <vt:lpstr>Colloquial Language</vt:lpstr>
      <vt:lpstr>Power of Punctuation</vt:lpstr>
      <vt:lpstr>Research &amp; Analysis</vt:lpstr>
      <vt:lpstr>Critical Thinking</vt:lpstr>
      <vt:lpstr>Other Types of Writing</vt:lpstr>
      <vt:lpstr>Referencing - Harvard</vt:lpstr>
      <vt:lpstr>Plagiarism</vt:lpstr>
      <vt:lpstr>Summary</vt:lpstr>
      <vt:lpstr>Reference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Academic Writing?</dc:title>
  <dc:creator>Joanna Fender</dc:creator>
  <cp:lastModifiedBy>Joanna Fender</cp:lastModifiedBy>
  <cp:revision>32</cp:revision>
  <dcterms:created xsi:type="dcterms:W3CDTF">2023-10-02T11:17:08Z</dcterms:created>
  <dcterms:modified xsi:type="dcterms:W3CDTF">2023-10-03T12:36:59Z</dcterms:modified>
</cp:coreProperties>
</file>