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50" r:id="rId2"/>
    <p:sldId id="351" r:id="rId3"/>
    <p:sldId id="353" r:id="rId4"/>
    <p:sldId id="352" r:id="rId5"/>
    <p:sldId id="354" r:id="rId6"/>
    <p:sldId id="355" r:id="rId7"/>
    <p:sldId id="356" r:id="rId8"/>
    <p:sldId id="357" r:id="rId9"/>
    <p:sldId id="358" r:id="rId10"/>
    <p:sldId id="359" r:id="rId11"/>
    <p:sldId id="360" r:id="rId12"/>
    <p:sldId id="361" r:id="rId13"/>
    <p:sldId id="362" r:id="rId14"/>
    <p:sldId id="363" r:id="rId15"/>
    <p:sldId id="36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4660"/>
  </p:normalViewPr>
  <p:slideViewPr>
    <p:cSldViewPr snapToGrid="0">
      <p:cViewPr varScale="1">
        <p:scale>
          <a:sx n="115" d="100"/>
          <a:sy n="115" d="100"/>
        </p:scale>
        <p:origin x="80" y="5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4D8A2-7685-43F3-6069-0C365A22573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1F19DA-2044-0F20-3896-8C144E1ECD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570BA83-0041-CB97-A4B8-F6AEB105B6FF}"/>
              </a:ext>
            </a:extLst>
          </p:cNvPr>
          <p:cNvSpPr>
            <a:spLocks noGrp="1"/>
          </p:cNvSpPr>
          <p:nvPr>
            <p:ph type="dt" sz="half" idx="10"/>
          </p:nvPr>
        </p:nvSpPr>
        <p:spPr/>
        <p:txBody>
          <a:bodyPr/>
          <a:lstStyle/>
          <a:p>
            <a:fld id="{5E9E1FE5-1032-4C43-9DA3-216E55C4829B}" type="datetimeFigureOut">
              <a:rPr lang="en-GB" smtClean="0"/>
              <a:t>16/10/2024</a:t>
            </a:fld>
            <a:endParaRPr lang="en-GB"/>
          </a:p>
        </p:txBody>
      </p:sp>
      <p:sp>
        <p:nvSpPr>
          <p:cNvPr id="5" name="Footer Placeholder 4">
            <a:extLst>
              <a:ext uri="{FF2B5EF4-FFF2-40B4-BE49-F238E27FC236}">
                <a16:creationId xmlns:a16="http://schemas.microsoft.com/office/drawing/2014/main" id="{FFF87B5A-B4A7-02DF-A719-13351B0228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49EA9B-BDE3-2FEF-7386-0F04C312052E}"/>
              </a:ext>
            </a:extLst>
          </p:cNvPr>
          <p:cNvSpPr>
            <a:spLocks noGrp="1"/>
          </p:cNvSpPr>
          <p:nvPr>
            <p:ph type="sldNum" sz="quarter" idx="12"/>
          </p:nvPr>
        </p:nvSpPr>
        <p:spPr/>
        <p:txBody>
          <a:bodyPr/>
          <a:lstStyle/>
          <a:p>
            <a:fld id="{BF4A2DFC-E23B-4E8F-9FBB-D1BAA52F93E0}" type="slidenum">
              <a:rPr lang="en-GB" smtClean="0"/>
              <a:t>‹#›</a:t>
            </a:fld>
            <a:endParaRPr lang="en-GB"/>
          </a:p>
        </p:txBody>
      </p:sp>
    </p:spTree>
    <p:extLst>
      <p:ext uri="{BB962C8B-B14F-4D97-AF65-F5344CB8AC3E}">
        <p14:creationId xmlns:p14="http://schemas.microsoft.com/office/powerpoint/2010/main" val="25888590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AF75A-4442-EEAB-1698-F57C6A5BF8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A579CFD-DF81-690F-91AF-EB0256AEC6A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80CF80-BAA6-DD23-5FC3-FE19D71E8191}"/>
              </a:ext>
            </a:extLst>
          </p:cNvPr>
          <p:cNvSpPr>
            <a:spLocks noGrp="1"/>
          </p:cNvSpPr>
          <p:nvPr>
            <p:ph type="dt" sz="half" idx="10"/>
          </p:nvPr>
        </p:nvSpPr>
        <p:spPr/>
        <p:txBody>
          <a:bodyPr/>
          <a:lstStyle/>
          <a:p>
            <a:fld id="{5E9E1FE5-1032-4C43-9DA3-216E55C4829B}" type="datetimeFigureOut">
              <a:rPr lang="en-GB" smtClean="0"/>
              <a:t>16/10/2024</a:t>
            </a:fld>
            <a:endParaRPr lang="en-GB"/>
          </a:p>
        </p:txBody>
      </p:sp>
      <p:sp>
        <p:nvSpPr>
          <p:cNvPr id="5" name="Footer Placeholder 4">
            <a:extLst>
              <a:ext uri="{FF2B5EF4-FFF2-40B4-BE49-F238E27FC236}">
                <a16:creationId xmlns:a16="http://schemas.microsoft.com/office/drawing/2014/main" id="{DBCCC434-7934-26A1-E0BA-776B1D5042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E74233-DC23-00D2-6739-05B7F63B3615}"/>
              </a:ext>
            </a:extLst>
          </p:cNvPr>
          <p:cNvSpPr>
            <a:spLocks noGrp="1"/>
          </p:cNvSpPr>
          <p:nvPr>
            <p:ph type="sldNum" sz="quarter" idx="12"/>
          </p:nvPr>
        </p:nvSpPr>
        <p:spPr/>
        <p:txBody>
          <a:bodyPr/>
          <a:lstStyle/>
          <a:p>
            <a:fld id="{BF4A2DFC-E23B-4E8F-9FBB-D1BAA52F93E0}" type="slidenum">
              <a:rPr lang="en-GB" smtClean="0"/>
              <a:t>‹#›</a:t>
            </a:fld>
            <a:endParaRPr lang="en-GB"/>
          </a:p>
        </p:txBody>
      </p:sp>
    </p:spTree>
    <p:extLst>
      <p:ext uri="{BB962C8B-B14F-4D97-AF65-F5344CB8AC3E}">
        <p14:creationId xmlns:p14="http://schemas.microsoft.com/office/powerpoint/2010/main" val="31780577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3391B-9B06-DA10-E5D4-7874E90BE57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FF8B024-BF99-3C79-33EB-07574072114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5D97246-3DD4-62F3-79B1-A3C73F4C3E0C}"/>
              </a:ext>
            </a:extLst>
          </p:cNvPr>
          <p:cNvSpPr>
            <a:spLocks noGrp="1"/>
          </p:cNvSpPr>
          <p:nvPr>
            <p:ph type="dt" sz="half" idx="10"/>
          </p:nvPr>
        </p:nvSpPr>
        <p:spPr/>
        <p:txBody>
          <a:bodyPr/>
          <a:lstStyle/>
          <a:p>
            <a:fld id="{5E9E1FE5-1032-4C43-9DA3-216E55C4829B}" type="datetimeFigureOut">
              <a:rPr lang="en-GB" smtClean="0"/>
              <a:t>16/10/2024</a:t>
            </a:fld>
            <a:endParaRPr lang="en-GB"/>
          </a:p>
        </p:txBody>
      </p:sp>
      <p:sp>
        <p:nvSpPr>
          <p:cNvPr id="5" name="Footer Placeholder 4">
            <a:extLst>
              <a:ext uri="{FF2B5EF4-FFF2-40B4-BE49-F238E27FC236}">
                <a16:creationId xmlns:a16="http://schemas.microsoft.com/office/drawing/2014/main" id="{12FFC5E2-FEC7-498A-140A-A292B9F116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1ED462-67D5-0DFC-D76C-F3D0F16849CC}"/>
              </a:ext>
            </a:extLst>
          </p:cNvPr>
          <p:cNvSpPr>
            <a:spLocks noGrp="1"/>
          </p:cNvSpPr>
          <p:nvPr>
            <p:ph type="sldNum" sz="quarter" idx="12"/>
          </p:nvPr>
        </p:nvSpPr>
        <p:spPr/>
        <p:txBody>
          <a:bodyPr/>
          <a:lstStyle/>
          <a:p>
            <a:fld id="{BF4A2DFC-E23B-4E8F-9FBB-D1BAA52F93E0}" type="slidenum">
              <a:rPr lang="en-GB" smtClean="0"/>
              <a:t>‹#›</a:t>
            </a:fld>
            <a:endParaRPr lang="en-GB"/>
          </a:p>
        </p:txBody>
      </p:sp>
    </p:spTree>
    <p:extLst>
      <p:ext uri="{BB962C8B-B14F-4D97-AF65-F5344CB8AC3E}">
        <p14:creationId xmlns:p14="http://schemas.microsoft.com/office/powerpoint/2010/main" val="10609509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CCC07-FC3E-271C-142D-541DCDDD30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3007D1-1B20-285B-FEA8-54D576A1F25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692CBAD-8049-AD62-C95E-F963151E6F8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A26B529-6E6D-D015-5442-D468957B5811}"/>
              </a:ext>
            </a:extLst>
          </p:cNvPr>
          <p:cNvSpPr>
            <a:spLocks noGrp="1"/>
          </p:cNvSpPr>
          <p:nvPr>
            <p:ph type="dt" sz="half" idx="10"/>
          </p:nvPr>
        </p:nvSpPr>
        <p:spPr/>
        <p:txBody>
          <a:bodyPr/>
          <a:lstStyle/>
          <a:p>
            <a:fld id="{5E9E1FE5-1032-4C43-9DA3-216E55C4829B}" type="datetimeFigureOut">
              <a:rPr lang="en-GB" smtClean="0"/>
              <a:t>16/10/2024</a:t>
            </a:fld>
            <a:endParaRPr lang="en-GB"/>
          </a:p>
        </p:txBody>
      </p:sp>
      <p:sp>
        <p:nvSpPr>
          <p:cNvPr id="6" name="Footer Placeholder 5">
            <a:extLst>
              <a:ext uri="{FF2B5EF4-FFF2-40B4-BE49-F238E27FC236}">
                <a16:creationId xmlns:a16="http://schemas.microsoft.com/office/drawing/2014/main" id="{3E30779D-088E-4211-7B00-0844158592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FABBA0-2B36-1597-0A18-2E26C204C3DD}"/>
              </a:ext>
            </a:extLst>
          </p:cNvPr>
          <p:cNvSpPr>
            <a:spLocks noGrp="1"/>
          </p:cNvSpPr>
          <p:nvPr>
            <p:ph type="sldNum" sz="quarter" idx="12"/>
          </p:nvPr>
        </p:nvSpPr>
        <p:spPr/>
        <p:txBody>
          <a:bodyPr/>
          <a:lstStyle/>
          <a:p>
            <a:fld id="{BF4A2DFC-E23B-4E8F-9FBB-D1BAA52F93E0}" type="slidenum">
              <a:rPr lang="en-GB" smtClean="0"/>
              <a:t>‹#›</a:t>
            </a:fld>
            <a:endParaRPr lang="en-GB"/>
          </a:p>
        </p:txBody>
      </p:sp>
    </p:spTree>
    <p:extLst>
      <p:ext uri="{BB962C8B-B14F-4D97-AF65-F5344CB8AC3E}">
        <p14:creationId xmlns:p14="http://schemas.microsoft.com/office/powerpoint/2010/main" val="8596099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0B41D-007B-E117-FB6C-8E8F4713628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55F9426-7449-2867-B108-29EFEFE92F9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7436D4C-F5F8-A312-7FD6-FACC2224E4A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834A2D4-DB88-71BB-2A29-2547EBF4AB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C120C65-1B7B-FD45-FD94-3510D2B1799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ECDC410-EB05-1EE0-1CF2-F7DB6003AFA7}"/>
              </a:ext>
            </a:extLst>
          </p:cNvPr>
          <p:cNvSpPr>
            <a:spLocks noGrp="1"/>
          </p:cNvSpPr>
          <p:nvPr>
            <p:ph type="dt" sz="half" idx="10"/>
          </p:nvPr>
        </p:nvSpPr>
        <p:spPr/>
        <p:txBody>
          <a:bodyPr/>
          <a:lstStyle/>
          <a:p>
            <a:fld id="{5E9E1FE5-1032-4C43-9DA3-216E55C4829B}" type="datetimeFigureOut">
              <a:rPr lang="en-GB" smtClean="0"/>
              <a:t>16/10/2024</a:t>
            </a:fld>
            <a:endParaRPr lang="en-GB"/>
          </a:p>
        </p:txBody>
      </p:sp>
      <p:sp>
        <p:nvSpPr>
          <p:cNvPr id="8" name="Footer Placeholder 7">
            <a:extLst>
              <a:ext uri="{FF2B5EF4-FFF2-40B4-BE49-F238E27FC236}">
                <a16:creationId xmlns:a16="http://schemas.microsoft.com/office/drawing/2014/main" id="{D823D72A-07F9-9BD4-51AB-634F8EC2C40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F6D7951-2E2F-59D0-7304-ACDF6A718515}"/>
              </a:ext>
            </a:extLst>
          </p:cNvPr>
          <p:cNvSpPr>
            <a:spLocks noGrp="1"/>
          </p:cNvSpPr>
          <p:nvPr>
            <p:ph type="sldNum" sz="quarter" idx="12"/>
          </p:nvPr>
        </p:nvSpPr>
        <p:spPr/>
        <p:txBody>
          <a:bodyPr/>
          <a:lstStyle/>
          <a:p>
            <a:fld id="{BF4A2DFC-E23B-4E8F-9FBB-D1BAA52F93E0}" type="slidenum">
              <a:rPr lang="en-GB" smtClean="0"/>
              <a:t>‹#›</a:t>
            </a:fld>
            <a:endParaRPr lang="en-GB"/>
          </a:p>
        </p:txBody>
      </p:sp>
    </p:spTree>
    <p:extLst>
      <p:ext uri="{BB962C8B-B14F-4D97-AF65-F5344CB8AC3E}">
        <p14:creationId xmlns:p14="http://schemas.microsoft.com/office/powerpoint/2010/main" val="37485738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2E447-084D-84C7-8FFB-08DDAC22778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6FD1A62-C3BC-FA30-1A24-0F4B5497E070}"/>
              </a:ext>
            </a:extLst>
          </p:cNvPr>
          <p:cNvSpPr>
            <a:spLocks noGrp="1"/>
          </p:cNvSpPr>
          <p:nvPr>
            <p:ph type="dt" sz="half" idx="10"/>
          </p:nvPr>
        </p:nvSpPr>
        <p:spPr/>
        <p:txBody>
          <a:bodyPr/>
          <a:lstStyle/>
          <a:p>
            <a:fld id="{5E9E1FE5-1032-4C43-9DA3-216E55C4829B}" type="datetimeFigureOut">
              <a:rPr lang="en-GB" smtClean="0"/>
              <a:t>16/10/2024</a:t>
            </a:fld>
            <a:endParaRPr lang="en-GB"/>
          </a:p>
        </p:txBody>
      </p:sp>
      <p:sp>
        <p:nvSpPr>
          <p:cNvPr id="4" name="Footer Placeholder 3">
            <a:extLst>
              <a:ext uri="{FF2B5EF4-FFF2-40B4-BE49-F238E27FC236}">
                <a16:creationId xmlns:a16="http://schemas.microsoft.com/office/drawing/2014/main" id="{4C02CEA7-B047-442F-F758-40077D151C7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43FFA11-DFC0-654A-49B6-EB01D272A53F}"/>
              </a:ext>
            </a:extLst>
          </p:cNvPr>
          <p:cNvSpPr>
            <a:spLocks noGrp="1"/>
          </p:cNvSpPr>
          <p:nvPr>
            <p:ph type="sldNum" sz="quarter" idx="12"/>
          </p:nvPr>
        </p:nvSpPr>
        <p:spPr/>
        <p:txBody>
          <a:bodyPr/>
          <a:lstStyle/>
          <a:p>
            <a:fld id="{BF4A2DFC-E23B-4E8F-9FBB-D1BAA52F93E0}" type="slidenum">
              <a:rPr lang="en-GB" smtClean="0"/>
              <a:t>‹#›</a:t>
            </a:fld>
            <a:endParaRPr lang="en-GB"/>
          </a:p>
        </p:txBody>
      </p:sp>
    </p:spTree>
    <p:extLst>
      <p:ext uri="{BB962C8B-B14F-4D97-AF65-F5344CB8AC3E}">
        <p14:creationId xmlns:p14="http://schemas.microsoft.com/office/powerpoint/2010/main" val="14711602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F40194-3D0C-A88E-AA57-C770557E6960}"/>
              </a:ext>
            </a:extLst>
          </p:cNvPr>
          <p:cNvSpPr>
            <a:spLocks noGrp="1"/>
          </p:cNvSpPr>
          <p:nvPr>
            <p:ph type="dt" sz="half" idx="10"/>
          </p:nvPr>
        </p:nvSpPr>
        <p:spPr/>
        <p:txBody>
          <a:bodyPr/>
          <a:lstStyle/>
          <a:p>
            <a:fld id="{5E9E1FE5-1032-4C43-9DA3-216E55C4829B}" type="datetimeFigureOut">
              <a:rPr lang="en-GB" smtClean="0"/>
              <a:t>16/10/2024</a:t>
            </a:fld>
            <a:endParaRPr lang="en-GB"/>
          </a:p>
        </p:txBody>
      </p:sp>
      <p:sp>
        <p:nvSpPr>
          <p:cNvPr id="3" name="Footer Placeholder 2">
            <a:extLst>
              <a:ext uri="{FF2B5EF4-FFF2-40B4-BE49-F238E27FC236}">
                <a16:creationId xmlns:a16="http://schemas.microsoft.com/office/drawing/2014/main" id="{61D6F2F7-FEA4-6B82-3EE5-FA728E3D2BD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944A7BA-1947-4355-8F9E-85BB1E51E389}"/>
              </a:ext>
            </a:extLst>
          </p:cNvPr>
          <p:cNvSpPr>
            <a:spLocks noGrp="1"/>
          </p:cNvSpPr>
          <p:nvPr>
            <p:ph type="sldNum" sz="quarter" idx="12"/>
          </p:nvPr>
        </p:nvSpPr>
        <p:spPr/>
        <p:txBody>
          <a:bodyPr/>
          <a:lstStyle/>
          <a:p>
            <a:fld id="{BF4A2DFC-E23B-4E8F-9FBB-D1BAA52F93E0}" type="slidenum">
              <a:rPr lang="en-GB" smtClean="0"/>
              <a:t>‹#›</a:t>
            </a:fld>
            <a:endParaRPr lang="en-GB"/>
          </a:p>
        </p:txBody>
      </p:sp>
    </p:spTree>
    <p:extLst>
      <p:ext uri="{BB962C8B-B14F-4D97-AF65-F5344CB8AC3E}">
        <p14:creationId xmlns:p14="http://schemas.microsoft.com/office/powerpoint/2010/main" val="2282789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F4A05-A913-C223-892A-194CD1D358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BD2077A-5630-9128-6393-1BEDFE26576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280F2A3-699A-EAAE-1605-94787F681A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8B9540-58F5-6476-9D53-6237931CB55B}"/>
              </a:ext>
            </a:extLst>
          </p:cNvPr>
          <p:cNvSpPr>
            <a:spLocks noGrp="1"/>
          </p:cNvSpPr>
          <p:nvPr>
            <p:ph type="dt" sz="half" idx="10"/>
          </p:nvPr>
        </p:nvSpPr>
        <p:spPr/>
        <p:txBody>
          <a:bodyPr/>
          <a:lstStyle/>
          <a:p>
            <a:fld id="{5E9E1FE5-1032-4C43-9DA3-216E55C4829B}" type="datetimeFigureOut">
              <a:rPr lang="en-GB" smtClean="0"/>
              <a:t>16/10/2024</a:t>
            </a:fld>
            <a:endParaRPr lang="en-GB"/>
          </a:p>
        </p:txBody>
      </p:sp>
      <p:sp>
        <p:nvSpPr>
          <p:cNvPr id="6" name="Footer Placeholder 5">
            <a:extLst>
              <a:ext uri="{FF2B5EF4-FFF2-40B4-BE49-F238E27FC236}">
                <a16:creationId xmlns:a16="http://schemas.microsoft.com/office/drawing/2014/main" id="{19F73CB1-18A1-382E-028B-A4B4A3596C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E7E618-0908-ECDE-E1D6-5F0677AECC79}"/>
              </a:ext>
            </a:extLst>
          </p:cNvPr>
          <p:cNvSpPr>
            <a:spLocks noGrp="1"/>
          </p:cNvSpPr>
          <p:nvPr>
            <p:ph type="sldNum" sz="quarter" idx="12"/>
          </p:nvPr>
        </p:nvSpPr>
        <p:spPr/>
        <p:txBody>
          <a:bodyPr/>
          <a:lstStyle/>
          <a:p>
            <a:fld id="{BF4A2DFC-E23B-4E8F-9FBB-D1BAA52F93E0}" type="slidenum">
              <a:rPr lang="en-GB" smtClean="0"/>
              <a:t>‹#›</a:t>
            </a:fld>
            <a:endParaRPr lang="en-GB"/>
          </a:p>
        </p:txBody>
      </p:sp>
    </p:spTree>
    <p:extLst>
      <p:ext uri="{BB962C8B-B14F-4D97-AF65-F5344CB8AC3E}">
        <p14:creationId xmlns:p14="http://schemas.microsoft.com/office/powerpoint/2010/main" val="4068025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40E88-3479-7010-0C21-3895B6486D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15D28C-9824-97E3-9CDE-579942101BD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F86A23B-35AA-7342-B8C8-D785FCB2D8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FB908E-1672-C2D1-7D51-B6B364C24E79}"/>
              </a:ext>
            </a:extLst>
          </p:cNvPr>
          <p:cNvSpPr>
            <a:spLocks noGrp="1"/>
          </p:cNvSpPr>
          <p:nvPr>
            <p:ph type="dt" sz="half" idx="10"/>
          </p:nvPr>
        </p:nvSpPr>
        <p:spPr/>
        <p:txBody>
          <a:bodyPr/>
          <a:lstStyle/>
          <a:p>
            <a:fld id="{5E9E1FE5-1032-4C43-9DA3-216E55C4829B}" type="datetimeFigureOut">
              <a:rPr lang="en-GB" smtClean="0"/>
              <a:t>16/10/2024</a:t>
            </a:fld>
            <a:endParaRPr lang="en-GB"/>
          </a:p>
        </p:txBody>
      </p:sp>
      <p:sp>
        <p:nvSpPr>
          <p:cNvPr id="6" name="Footer Placeholder 5">
            <a:extLst>
              <a:ext uri="{FF2B5EF4-FFF2-40B4-BE49-F238E27FC236}">
                <a16:creationId xmlns:a16="http://schemas.microsoft.com/office/drawing/2014/main" id="{7DBC5195-5E7E-7D17-D0FA-6DC6871ACD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16A4A9-8D7B-AF3B-E76D-67AF0454BB38}"/>
              </a:ext>
            </a:extLst>
          </p:cNvPr>
          <p:cNvSpPr>
            <a:spLocks noGrp="1"/>
          </p:cNvSpPr>
          <p:nvPr>
            <p:ph type="sldNum" sz="quarter" idx="12"/>
          </p:nvPr>
        </p:nvSpPr>
        <p:spPr/>
        <p:txBody>
          <a:bodyPr/>
          <a:lstStyle/>
          <a:p>
            <a:fld id="{BF4A2DFC-E23B-4E8F-9FBB-D1BAA52F93E0}" type="slidenum">
              <a:rPr lang="en-GB" smtClean="0"/>
              <a:t>‹#›</a:t>
            </a:fld>
            <a:endParaRPr lang="en-GB"/>
          </a:p>
        </p:txBody>
      </p:sp>
    </p:spTree>
    <p:extLst>
      <p:ext uri="{BB962C8B-B14F-4D97-AF65-F5344CB8AC3E}">
        <p14:creationId xmlns:p14="http://schemas.microsoft.com/office/powerpoint/2010/main" val="39637944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D66E2-0D3F-B1B3-EB06-DD9C2D637CF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4447F7C-2BE7-F87B-CACE-608DBE68094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00DF57-4C2B-147E-6C07-B8D754857932}"/>
              </a:ext>
            </a:extLst>
          </p:cNvPr>
          <p:cNvSpPr>
            <a:spLocks noGrp="1"/>
          </p:cNvSpPr>
          <p:nvPr>
            <p:ph type="dt" sz="half" idx="10"/>
          </p:nvPr>
        </p:nvSpPr>
        <p:spPr/>
        <p:txBody>
          <a:bodyPr/>
          <a:lstStyle/>
          <a:p>
            <a:fld id="{5E9E1FE5-1032-4C43-9DA3-216E55C4829B}" type="datetimeFigureOut">
              <a:rPr lang="en-GB" smtClean="0"/>
              <a:t>16/10/2024</a:t>
            </a:fld>
            <a:endParaRPr lang="en-GB"/>
          </a:p>
        </p:txBody>
      </p:sp>
      <p:sp>
        <p:nvSpPr>
          <p:cNvPr id="5" name="Footer Placeholder 4">
            <a:extLst>
              <a:ext uri="{FF2B5EF4-FFF2-40B4-BE49-F238E27FC236}">
                <a16:creationId xmlns:a16="http://schemas.microsoft.com/office/drawing/2014/main" id="{7248F97F-DAB8-C7B5-4FF2-287FF239F2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3FF1E8-8B77-3D81-7592-4E8A576EA4C7}"/>
              </a:ext>
            </a:extLst>
          </p:cNvPr>
          <p:cNvSpPr>
            <a:spLocks noGrp="1"/>
          </p:cNvSpPr>
          <p:nvPr>
            <p:ph type="sldNum" sz="quarter" idx="12"/>
          </p:nvPr>
        </p:nvSpPr>
        <p:spPr/>
        <p:txBody>
          <a:bodyPr/>
          <a:lstStyle/>
          <a:p>
            <a:fld id="{BF4A2DFC-E23B-4E8F-9FBB-D1BAA52F93E0}" type="slidenum">
              <a:rPr lang="en-GB" smtClean="0"/>
              <a:t>‹#›</a:t>
            </a:fld>
            <a:endParaRPr lang="en-GB"/>
          </a:p>
        </p:txBody>
      </p:sp>
    </p:spTree>
    <p:extLst>
      <p:ext uri="{BB962C8B-B14F-4D97-AF65-F5344CB8AC3E}">
        <p14:creationId xmlns:p14="http://schemas.microsoft.com/office/powerpoint/2010/main" val="22266634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AA2BE91-6536-6C32-1E33-6919290F098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2F75AD4-8703-CB53-9B73-7163366D791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21C2C5-0B9A-C292-5758-2C055235F054}"/>
              </a:ext>
            </a:extLst>
          </p:cNvPr>
          <p:cNvSpPr>
            <a:spLocks noGrp="1"/>
          </p:cNvSpPr>
          <p:nvPr>
            <p:ph type="dt" sz="half" idx="10"/>
          </p:nvPr>
        </p:nvSpPr>
        <p:spPr/>
        <p:txBody>
          <a:bodyPr/>
          <a:lstStyle/>
          <a:p>
            <a:fld id="{5E9E1FE5-1032-4C43-9DA3-216E55C4829B}" type="datetimeFigureOut">
              <a:rPr lang="en-GB" smtClean="0"/>
              <a:t>16/10/2024</a:t>
            </a:fld>
            <a:endParaRPr lang="en-GB"/>
          </a:p>
        </p:txBody>
      </p:sp>
      <p:sp>
        <p:nvSpPr>
          <p:cNvPr id="5" name="Footer Placeholder 4">
            <a:extLst>
              <a:ext uri="{FF2B5EF4-FFF2-40B4-BE49-F238E27FC236}">
                <a16:creationId xmlns:a16="http://schemas.microsoft.com/office/drawing/2014/main" id="{51B1D16C-0A09-EEED-DD78-17DC5DC217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31B7A5-0DC6-48C6-12C9-AFBEB580200F}"/>
              </a:ext>
            </a:extLst>
          </p:cNvPr>
          <p:cNvSpPr>
            <a:spLocks noGrp="1"/>
          </p:cNvSpPr>
          <p:nvPr>
            <p:ph type="sldNum" sz="quarter" idx="12"/>
          </p:nvPr>
        </p:nvSpPr>
        <p:spPr/>
        <p:txBody>
          <a:bodyPr/>
          <a:lstStyle/>
          <a:p>
            <a:fld id="{BF4A2DFC-E23B-4E8F-9FBB-D1BAA52F93E0}" type="slidenum">
              <a:rPr lang="en-GB" smtClean="0"/>
              <a:t>‹#›</a:t>
            </a:fld>
            <a:endParaRPr lang="en-GB"/>
          </a:p>
        </p:txBody>
      </p:sp>
    </p:spTree>
    <p:extLst>
      <p:ext uri="{BB962C8B-B14F-4D97-AF65-F5344CB8AC3E}">
        <p14:creationId xmlns:p14="http://schemas.microsoft.com/office/powerpoint/2010/main" val="41015926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D0C7321-B31A-9F63-9669-DA7C709CBF9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61AC9A3-93AD-CA03-B993-ECBAC3C608A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BCCB61-38B8-68F5-EC77-A730EF748AD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E9E1FE5-1032-4C43-9DA3-216E55C4829B}" type="datetimeFigureOut">
              <a:rPr lang="en-GB" smtClean="0"/>
              <a:t>16/10/2024</a:t>
            </a:fld>
            <a:endParaRPr lang="en-GB"/>
          </a:p>
        </p:txBody>
      </p:sp>
      <p:sp>
        <p:nvSpPr>
          <p:cNvPr id="5" name="Footer Placeholder 4">
            <a:extLst>
              <a:ext uri="{FF2B5EF4-FFF2-40B4-BE49-F238E27FC236}">
                <a16:creationId xmlns:a16="http://schemas.microsoft.com/office/drawing/2014/main" id="{46D2CB18-90EC-9A14-285D-12F0320568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2AF8DE7-E0F9-B1ED-FA61-BDBEAA4750C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F4A2DFC-E23B-4E8F-9FBB-D1BAA52F93E0}" type="slidenum">
              <a:rPr lang="en-GB" smtClean="0"/>
              <a:t>‹#›</a:t>
            </a:fld>
            <a:endParaRPr lang="en-GB"/>
          </a:p>
        </p:txBody>
      </p:sp>
    </p:spTree>
    <p:extLst>
      <p:ext uri="{BB962C8B-B14F-4D97-AF65-F5344CB8AC3E}">
        <p14:creationId xmlns:p14="http://schemas.microsoft.com/office/powerpoint/2010/main" val="14703195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owys Roads Policing (@PowysRPU) / X">
            <a:extLst>
              <a:ext uri="{FF2B5EF4-FFF2-40B4-BE49-F238E27FC236}">
                <a16:creationId xmlns:a16="http://schemas.microsoft.com/office/drawing/2014/main" id="{D18A196A-F6B8-013C-F85B-740CA15447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436"/>
          <a:stretch/>
        </p:blipFill>
        <p:spPr bwMode="auto">
          <a:xfrm>
            <a:off x="0" y="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DC879E0-96A3-867B-009B-A3F512AA6710}"/>
              </a:ext>
            </a:extLst>
          </p:cNvPr>
          <p:cNvSpPr>
            <a:spLocks noGrp="1"/>
          </p:cNvSpPr>
          <p:nvPr>
            <p:ph type="ctrTitle"/>
          </p:nvPr>
        </p:nvSpPr>
        <p:spPr>
          <a:xfrm>
            <a:off x="7935402" y="743447"/>
            <a:ext cx="3445765" cy="1485319"/>
          </a:xfrm>
          <a:noFill/>
        </p:spPr>
        <p:txBody>
          <a:bodyPr>
            <a:normAutofit fontScale="90000"/>
          </a:bodyPr>
          <a:lstStyle/>
          <a:p>
            <a:pPr algn="l"/>
            <a:r>
              <a:rPr lang="en-GB" sz="5200" dirty="0"/>
              <a:t>Roads Policing.</a:t>
            </a:r>
          </a:p>
        </p:txBody>
      </p:sp>
      <p:sp>
        <p:nvSpPr>
          <p:cNvPr id="3" name="Subtitle 2">
            <a:extLst>
              <a:ext uri="{FF2B5EF4-FFF2-40B4-BE49-F238E27FC236}">
                <a16:creationId xmlns:a16="http://schemas.microsoft.com/office/drawing/2014/main" id="{91ED9155-E3B3-0C4C-2F11-5F472F7EF18A}"/>
              </a:ext>
            </a:extLst>
          </p:cNvPr>
          <p:cNvSpPr>
            <a:spLocks noGrp="1"/>
          </p:cNvSpPr>
          <p:nvPr>
            <p:ph type="subTitle" idx="1"/>
          </p:nvPr>
        </p:nvSpPr>
        <p:spPr>
          <a:xfrm>
            <a:off x="7935403" y="4629234"/>
            <a:ext cx="3445766" cy="1485319"/>
          </a:xfrm>
          <a:noFill/>
        </p:spPr>
        <p:txBody>
          <a:bodyPr>
            <a:normAutofit/>
          </a:bodyPr>
          <a:lstStyle/>
          <a:p>
            <a:pPr algn="l"/>
            <a:r>
              <a:rPr lang="en-GB" b="1" dirty="0"/>
              <a:t>22.10.24. 13</a:t>
            </a:r>
          </a:p>
          <a:p>
            <a:pPr algn="l"/>
            <a:r>
              <a:rPr lang="en-GB" b="1" dirty="0"/>
              <a:t>Road's policing major incidents and JESIP</a:t>
            </a:r>
          </a:p>
        </p:txBody>
      </p:sp>
    </p:spTree>
    <p:extLst>
      <p:ext uri="{BB962C8B-B14F-4D97-AF65-F5344CB8AC3E}">
        <p14:creationId xmlns:p14="http://schemas.microsoft.com/office/powerpoint/2010/main" val="3770791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46815-7210-B41C-1181-5B39EC3142E1}"/>
              </a:ext>
            </a:extLst>
          </p:cNvPr>
          <p:cNvSpPr>
            <a:spLocks noGrp="1"/>
          </p:cNvSpPr>
          <p:nvPr>
            <p:ph type="title"/>
          </p:nvPr>
        </p:nvSpPr>
        <p:spPr/>
        <p:txBody>
          <a:bodyPr/>
          <a:lstStyle/>
          <a:p>
            <a:r>
              <a:rPr lang="en-GB" dirty="0"/>
              <a:t>What is a major incident?</a:t>
            </a:r>
          </a:p>
        </p:txBody>
      </p:sp>
      <p:sp>
        <p:nvSpPr>
          <p:cNvPr id="3" name="Content Placeholder 2">
            <a:extLst>
              <a:ext uri="{FF2B5EF4-FFF2-40B4-BE49-F238E27FC236}">
                <a16:creationId xmlns:a16="http://schemas.microsoft.com/office/drawing/2014/main" id="{484C6B96-8D97-62D4-2635-7048C004AEF6}"/>
              </a:ext>
            </a:extLst>
          </p:cNvPr>
          <p:cNvSpPr>
            <a:spLocks noGrp="1"/>
          </p:cNvSpPr>
          <p:nvPr>
            <p:ph idx="1"/>
          </p:nvPr>
        </p:nvSpPr>
        <p:spPr/>
        <p:txBody>
          <a:bodyPr/>
          <a:lstStyle/>
          <a:p>
            <a:pPr marL="0" indent="0" algn="ctr">
              <a:buNone/>
            </a:pPr>
            <a:r>
              <a:rPr lang="en-GB" altLang="en-US" dirty="0"/>
              <a:t>An event or situation which threatens serious damage to </a:t>
            </a:r>
            <a:r>
              <a:rPr lang="en-GB" altLang="en-US" dirty="0">
                <a:solidFill>
                  <a:srgbClr val="FF0000"/>
                </a:solidFill>
              </a:rPr>
              <a:t>human welfare</a:t>
            </a:r>
            <a:r>
              <a:rPr lang="en-GB" altLang="en-US" dirty="0"/>
              <a:t>…</a:t>
            </a:r>
          </a:p>
          <a:p>
            <a:pPr algn="ctr"/>
            <a:endParaRPr lang="en-GB" altLang="en-US" sz="1000" dirty="0"/>
          </a:p>
          <a:p>
            <a:pPr algn="ctr"/>
            <a:endParaRPr lang="en-GB" altLang="en-US" sz="1000" dirty="0"/>
          </a:p>
          <a:p>
            <a:pPr marL="0" indent="0" algn="ctr">
              <a:buNone/>
            </a:pPr>
            <a:r>
              <a:rPr lang="en-GB" altLang="en-US" dirty="0"/>
              <a:t> in a </a:t>
            </a:r>
            <a:r>
              <a:rPr lang="en-GB" altLang="en-US" u="sng" dirty="0">
                <a:solidFill>
                  <a:srgbClr val="FF0000"/>
                </a:solidFill>
              </a:rPr>
              <a:t>place</a:t>
            </a:r>
            <a:r>
              <a:rPr lang="en-GB" altLang="en-US" dirty="0"/>
              <a:t> in the UK;</a:t>
            </a:r>
          </a:p>
          <a:p>
            <a:pPr algn="ctr"/>
            <a:endParaRPr lang="en-GB" altLang="en-US" sz="1000" dirty="0"/>
          </a:p>
          <a:p>
            <a:pPr marL="0" indent="0" algn="ctr">
              <a:buNone/>
            </a:pPr>
            <a:r>
              <a:rPr lang="en-GB" altLang="en-US" dirty="0"/>
              <a:t>to the </a:t>
            </a:r>
            <a:r>
              <a:rPr lang="en-GB" altLang="en-US" u="sng" dirty="0">
                <a:solidFill>
                  <a:srgbClr val="FF0000"/>
                </a:solidFill>
              </a:rPr>
              <a:t>environment</a:t>
            </a:r>
            <a:r>
              <a:rPr lang="en-GB" altLang="en-US" dirty="0"/>
              <a:t> of a place in the UK;</a:t>
            </a:r>
          </a:p>
          <a:p>
            <a:pPr algn="ctr"/>
            <a:endParaRPr lang="en-GB" altLang="en-US" sz="1000" dirty="0"/>
          </a:p>
          <a:p>
            <a:pPr marL="0" indent="0" algn="ctr">
              <a:buNone/>
            </a:pPr>
            <a:r>
              <a:rPr lang="en-GB" altLang="en-US" dirty="0"/>
              <a:t>or war or terrorism which threatens serious damage to the </a:t>
            </a:r>
            <a:r>
              <a:rPr lang="en-GB" altLang="en-US" u="sng" dirty="0">
                <a:solidFill>
                  <a:srgbClr val="FF0000"/>
                </a:solidFill>
              </a:rPr>
              <a:t>security</a:t>
            </a:r>
            <a:r>
              <a:rPr lang="en-GB" altLang="en-US" dirty="0"/>
              <a:t> of the UK            </a:t>
            </a:r>
          </a:p>
          <a:p>
            <a:pPr marL="3657600" lvl="8" indent="0" algn="just">
              <a:buNone/>
            </a:pPr>
            <a:r>
              <a:rPr lang="en-GB" altLang="en-US" dirty="0"/>
              <a:t>                                                                                                       (Baker et al 2010)</a:t>
            </a:r>
            <a:endParaRPr lang="en-GB" dirty="0"/>
          </a:p>
          <a:p>
            <a:endParaRPr lang="en-GB" dirty="0"/>
          </a:p>
        </p:txBody>
      </p:sp>
    </p:spTree>
    <p:extLst>
      <p:ext uri="{BB962C8B-B14F-4D97-AF65-F5344CB8AC3E}">
        <p14:creationId xmlns:p14="http://schemas.microsoft.com/office/powerpoint/2010/main" val="36060246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3D8B7-F816-E9C4-3E5E-ADE3145000E8}"/>
              </a:ext>
            </a:extLst>
          </p:cNvPr>
          <p:cNvSpPr>
            <a:spLocks noGrp="1"/>
          </p:cNvSpPr>
          <p:nvPr>
            <p:ph type="title"/>
          </p:nvPr>
        </p:nvSpPr>
        <p:spPr/>
        <p:txBody>
          <a:bodyPr>
            <a:normAutofit/>
          </a:bodyPr>
          <a:lstStyle/>
          <a:p>
            <a:r>
              <a:rPr lang="en-GB" sz="4000" dirty="0"/>
              <a:t>Major incidents are covered by the….</a:t>
            </a:r>
          </a:p>
        </p:txBody>
      </p:sp>
      <p:sp>
        <p:nvSpPr>
          <p:cNvPr id="3" name="Content Placeholder 2">
            <a:extLst>
              <a:ext uri="{FF2B5EF4-FFF2-40B4-BE49-F238E27FC236}">
                <a16:creationId xmlns:a16="http://schemas.microsoft.com/office/drawing/2014/main" id="{28F89E67-A50D-C113-D82F-34AA681439BD}"/>
              </a:ext>
            </a:extLst>
          </p:cNvPr>
          <p:cNvSpPr>
            <a:spLocks noGrp="1"/>
          </p:cNvSpPr>
          <p:nvPr>
            <p:ph idx="1"/>
          </p:nvPr>
        </p:nvSpPr>
        <p:spPr/>
        <p:txBody>
          <a:bodyPr/>
          <a:lstStyle/>
          <a:p>
            <a:pPr marL="0" indent="0">
              <a:buNone/>
            </a:pPr>
            <a:r>
              <a:rPr lang="en-GB" dirty="0"/>
              <a:t>Civil Contingencies Act 2004</a:t>
            </a:r>
          </a:p>
          <a:p>
            <a:endParaRPr lang="en-GB" dirty="0"/>
          </a:p>
          <a:p>
            <a:pPr marL="0" indent="0">
              <a:buNone/>
            </a:pPr>
            <a:r>
              <a:rPr lang="en-GB" dirty="0"/>
              <a:t>There are four categories namely;</a:t>
            </a:r>
          </a:p>
          <a:p>
            <a:pPr marL="514350" indent="-514350">
              <a:buFont typeface="+mj-lt"/>
              <a:buAutoNum type="arabicPeriod"/>
              <a:defRPr/>
            </a:pPr>
            <a:r>
              <a:rPr lang="en-GB" dirty="0"/>
              <a:t>Natural</a:t>
            </a:r>
          </a:p>
          <a:p>
            <a:pPr marL="514350" indent="-514350">
              <a:buFont typeface="+mj-lt"/>
              <a:buAutoNum type="arabicPeriod"/>
              <a:defRPr/>
            </a:pPr>
            <a:r>
              <a:rPr lang="en-GB" dirty="0"/>
              <a:t>Hostile</a:t>
            </a:r>
          </a:p>
          <a:p>
            <a:pPr marL="514350" indent="-514350">
              <a:buFont typeface="+mj-lt"/>
              <a:buAutoNum type="arabicPeriod"/>
              <a:defRPr/>
            </a:pPr>
            <a:r>
              <a:rPr lang="en-GB" dirty="0"/>
              <a:t>Technological</a:t>
            </a:r>
          </a:p>
          <a:p>
            <a:pPr marL="514350" indent="-514350">
              <a:buFont typeface="+mj-lt"/>
              <a:buAutoNum type="arabicPeriod"/>
              <a:defRPr/>
            </a:pPr>
            <a:r>
              <a:rPr lang="en-GB" dirty="0"/>
              <a:t>Health related </a:t>
            </a:r>
          </a:p>
          <a:p>
            <a:endParaRPr lang="en-GB" dirty="0"/>
          </a:p>
          <a:p>
            <a:endParaRPr lang="en-GB" dirty="0"/>
          </a:p>
        </p:txBody>
      </p:sp>
      <p:pic>
        <p:nvPicPr>
          <p:cNvPr id="5" name="Picture 4">
            <a:extLst>
              <a:ext uri="{FF2B5EF4-FFF2-40B4-BE49-F238E27FC236}">
                <a16:creationId xmlns:a16="http://schemas.microsoft.com/office/drawing/2014/main" id="{B94A1D27-2606-21AA-B274-8532DCC0C999}"/>
              </a:ext>
            </a:extLst>
          </p:cNvPr>
          <p:cNvPicPr>
            <a:picLocks noChangeAspect="1"/>
          </p:cNvPicPr>
          <p:nvPr/>
        </p:nvPicPr>
        <p:blipFill>
          <a:blip r:embed="rId2"/>
          <a:stretch>
            <a:fillRect/>
          </a:stretch>
        </p:blipFill>
        <p:spPr>
          <a:xfrm>
            <a:off x="7703402" y="4256411"/>
            <a:ext cx="4334849" cy="1690446"/>
          </a:xfrm>
          <a:prstGeom prst="rect">
            <a:avLst/>
          </a:prstGeom>
        </p:spPr>
      </p:pic>
    </p:spTree>
    <p:extLst>
      <p:ext uri="{BB962C8B-B14F-4D97-AF65-F5344CB8AC3E}">
        <p14:creationId xmlns:p14="http://schemas.microsoft.com/office/powerpoint/2010/main" val="22458130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854E3-59BB-3E27-600B-8AF8F6CF8D45}"/>
              </a:ext>
            </a:extLst>
          </p:cNvPr>
          <p:cNvSpPr>
            <a:spLocks noGrp="1"/>
          </p:cNvSpPr>
          <p:nvPr>
            <p:ph type="title"/>
          </p:nvPr>
        </p:nvSpPr>
        <p:spPr/>
        <p:txBody>
          <a:bodyPr/>
          <a:lstStyle/>
          <a:p>
            <a:r>
              <a:rPr lang="en-GB" dirty="0"/>
              <a:t>Agencies that may be involved are:</a:t>
            </a:r>
          </a:p>
        </p:txBody>
      </p:sp>
      <p:sp>
        <p:nvSpPr>
          <p:cNvPr id="3" name="Content Placeholder 2">
            <a:extLst>
              <a:ext uri="{FF2B5EF4-FFF2-40B4-BE49-F238E27FC236}">
                <a16:creationId xmlns:a16="http://schemas.microsoft.com/office/drawing/2014/main" id="{E0F1DE6D-72A4-CE75-ABB0-5A84956EA02E}"/>
              </a:ext>
            </a:extLst>
          </p:cNvPr>
          <p:cNvSpPr>
            <a:spLocks noGrp="1"/>
          </p:cNvSpPr>
          <p:nvPr>
            <p:ph idx="1"/>
          </p:nvPr>
        </p:nvSpPr>
        <p:spPr/>
        <p:txBody>
          <a:bodyPr>
            <a:normAutofit lnSpcReduction="10000"/>
          </a:bodyPr>
          <a:lstStyle/>
          <a:p>
            <a:r>
              <a:rPr lang="en-GB" dirty="0"/>
              <a:t>Police</a:t>
            </a:r>
          </a:p>
          <a:p>
            <a:r>
              <a:rPr lang="en-GB" dirty="0"/>
              <a:t>Fire</a:t>
            </a:r>
          </a:p>
          <a:p>
            <a:r>
              <a:rPr lang="en-GB" dirty="0"/>
              <a:t>Ambulance</a:t>
            </a:r>
          </a:p>
          <a:p>
            <a:r>
              <a:rPr lang="en-GB" dirty="0"/>
              <a:t>Local Authority</a:t>
            </a:r>
          </a:p>
          <a:p>
            <a:r>
              <a:rPr lang="en-GB" dirty="0"/>
              <a:t>With Gov. auth. – Armed forces (Army, RAF and Navy)</a:t>
            </a:r>
          </a:p>
          <a:p>
            <a:r>
              <a:rPr lang="en-GB" dirty="0"/>
              <a:t>Rail net works</a:t>
            </a:r>
          </a:p>
          <a:p>
            <a:r>
              <a:rPr lang="en-GB" dirty="0"/>
              <a:t>Telecoms companies</a:t>
            </a:r>
          </a:p>
          <a:p>
            <a:r>
              <a:rPr lang="en-GB" dirty="0"/>
              <a:t>Water authorities</a:t>
            </a:r>
          </a:p>
          <a:p>
            <a:r>
              <a:rPr lang="en-GB" dirty="0"/>
              <a:t>Aviation authorities</a:t>
            </a:r>
          </a:p>
          <a:p>
            <a:endParaRPr lang="en-GB" dirty="0"/>
          </a:p>
        </p:txBody>
      </p:sp>
    </p:spTree>
    <p:extLst>
      <p:ext uri="{BB962C8B-B14F-4D97-AF65-F5344CB8AC3E}">
        <p14:creationId xmlns:p14="http://schemas.microsoft.com/office/powerpoint/2010/main" val="4639375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243A7-1351-DC12-4A31-7AEA0A9A2BDB}"/>
              </a:ext>
            </a:extLst>
          </p:cNvPr>
          <p:cNvSpPr>
            <a:spLocks noGrp="1"/>
          </p:cNvSpPr>
          <p:nvPr>
            <p:ph type="title"/>
          </p:nvPr>
        </p:nvSpPr>
        <p:spPr/>
        <p:txBody>
          <a:bodyPr>
            <a:normAutofit/>
          </a:bodyPr>
          <a:lstStyle/>
          <a:p>
            <a:r>
              <a:rPr lang="en-GB" sz="3600" dirty="0"/>
              <a:t>Functions are (but not limited to):</a:t>
            </a:r>
          </a:p>
        </p:txBody>
      </p:sp>
      <p:sp>
        <p:nvSpPr>
          <p:cNvPr id="3" name="Content Placeholder 2">
            <a:extLst>
              <a:ext uri="{FF2B5EF4-FFF2-40B4-BE49-F238E27FC236}">
                <a16:creationId xmlns:a16="http://schemas.microsoft.com/office/drawing/2014/main" id="{06672FA8-7968-52A2-047C-8E619F7C888E}"/>
              </a:ext>
            </a:extLst>
          </p:cNvPr>
          <p:cNvSpPr>
            <a:spLocks noGrp="1"/>
          </p:cNvSpPr>
          <p:nvPr>
            <p:ph idx="1"/>
          </p:nvPr>
        </p:nvSpPr>
        <p:spPr/>
        <p:txBody>
          <a:bodyPr>
            <a:normAutofit fontScale="77500" lnSpcReduction="20000"/>
          </a:bodyPr>
          <a:lstStyle/>
          <a:p>
            <a:r>
              <a:rPr lang="en-GB" dirty="0"/>
              <a:t>Police</a:t>
            </a:r>
          </a:p>
          <a:p>
            <a:pPr marL="0" indent="0">
              <a:buNone/>
            </a:pPr>
            <a:r>
              <a:rPr lang="en-GB" dirty="0"/>
              <a:t>Safety, cordons, scene management, identification, investigation</a:t>
            </a:r>
          </a:p>
          <a:p>
            <a:endParaRPr lang="en-GB" dirty="0"/>
          </a:p>
          <a:p>
            <a:r>
              <a:rPr lang="en-GB" dirty="0"/>
              <a:t>Fire</a:t>
            </a:r>
          </a:p>
          <a:p>
            <a:pPr marL="0" indent="0">
              <a:buNone/>
            </a:pPr>
            <a:r>
              <a:rPr lang="en-GB" dirty="0"/>
              <a:t>Fire and Rescue, unstable structures</a:t>
            </a:r>
          </a:p>
          <a:p>
            <a:endParaRPr lang="en-GB" dirty="0"/>
          </a:p>
          <a:p>
            <a:r>
              <a:rPr lang="en-GB" dirty="0"/>
              <a:t>Paramedics</a:t>
            </a:r>
          </a:p>
          <a:p>
            <a:pPr marL="0" indent="0">
              <a:buNone/>
            </a:pPr>
            <a:r>
              <a:rPr lang="en-GB" dirty="0"/>
              <a:t>Save lives, treat injuries and remove casualties</a:t>
            </a:r>
          </a:p>
          <a:p>
            <a:endParaRPr lang="en-GB" dirty="0"/>
          </a:p>
          <a:p>
            <a:r>
              <a:rPr lang="en-GB" dirty="0"/>
              <a:t>Local Authority</a:t>
            </a:r>
          </a:p>
          <a:p>
            <a:pPr marL="0" indent="0">
              <a:buNone/>
            </a:pPr>
            <a:r>
              <a:rPr lang="en-GB" dirty="0"/>
              <a:t>Road closures, building safety, access routes, support, 3</a:t>
            </a:r>
            <a:r>
              <a:rPr lang="en-GB" baseline="30000" dirty="0"/>
              <a:t>rd</a:t>
            </a:r>
            <a:r>
              <a:rPr lang="en-GB" dirty="0"/>
              <a:t> sector, immediate welfare and coordinate long term response and support for community</a:t>
            </a:r>
          </a:p>
          <a:p>
            <a:endParaRPr lang="en-GB" dirty="0"/>
          </a:p>
          <a:p>
            <a:endParaRPr lang="en-GB" dirty="0"/>
          </a:p>
        </p:txBody>
      </p:sp>
    </p:spTree>
    <p:extLst>
      <p:ext uri="{BB962C8B-B14F-4D97-AF65-F5344CB8AC3E}">
        <p14:creationId xmlns:p14="http://schemas.microsoft.com/office/powerpoint/2010/main" val="42039429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A0AE2-298E-62F5-E93F-C0D45441394A}"/>
              </a:ext>
            </a:extLst>
          </p:cNvPr>
          <p:cNvSpPr>
            <a:spLocks noGrp="1"/>
          </p:cNvSpPr>
          <p:nvPr>
            <p:ph type="title"/>
          </p:nvPr>
        </p:nvSpPr>
        <p:spPr/>
        <p:txBody>
          <a:bodyPr>
            <a:normAutofit fontScale="90000"/>
          </a:bodyPr>
          <a:lstStyle/>
          <a:p>
            <a:r>
              <a:rPr lang="en-GB" dirty="0"/>
              <a:t>Each agency will work together at a major incident such as a large scale RTC applying JESIP principles.</a:t>
            </a:r>
          </a:p>
        </p:txBody>
      </p:sp>
      <p:pic>
        <p:nvPicPr>
          <p:cNvPr id="6" name="Content Placeholder 5">
            <a:extLst>
              <a:ext uri="{FF2B5EF4-FFF2-40B4-BE49-F238E27FC236}">
                <a16:creationId xmlns:a16="http://schemas.microsoft.com/office/drawing/2014/main" id="{E73DAB61-6420-1C37-4A02-208ED6460699}"/>
              </a:ext>
            </a:extLst>
          </p:cNvPr>
          <p:cNvPicPr>
            <a:picLocks noGrp="1" noChangeAspect="1"/>
          </p:cNvPicPr>
          <p:nvPr>
            <p:ph sz="half" idx="1"/>
          </p:nvPr>
        </p:nvPicPr>
        <p:blipFill>
          <a:blip r:embed="rId2"/>
          <a:stretch>
            <a:fillRect/>
          </a:stretch>
        </p:blipFill>
        <p:spPr>
          <a:xfrm>
            <a:off x="926325" y="2210792"/>
            <a:ext cx="3718503" cy="1414440"/>
          </a:xfrm>
        </p:spPr>
      </p:pic>
      <p:pic>
        <p:nvPicPr>
          <p:cNvPr id="7" name="Picture 2" descr="JDM-edition2.png (2762×2681)">
            <a:extLst>
              <a:ext uri="{FF2B5EF4-FFF2-40B4-BE49-F238E27FC236}">
                <a16:creationId xmlns:a16="http://schemas.microsoft.com/office/drawing/2014/main" id="{EFFD7CAA-FFAC-95F6-D80A-80F45249F75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78718" y="1690688"/>
            <a:ext cx="4482803"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87967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1DBF8-4C81-981D-C5E9-33BC804F391E}"/>
              </a:ext>
            </a:extLst>
          </p:cNvPr>
          <p:cNvSpPr>
            <a:spLocks noGrp="1"/>
          </p:cNvSpPr>
          <p:nvPr>
            <p:ph type="title"/>
          </p:nvPr>
        </p:nvSpPr>
        <p:spPr/>
        <p:txBody>
          <a:bodyPr/>
          <a:lstStyle/>
          <a:p>
            <a:r>
              <a:rPr lang="en-GB" dirty="0"/>
              <a:t>Officers first actions at a scene of a major incident</a:t>
            </a:r>
          </a:p>
        </p:txBody>
      </p:sp>
      <p:sp>
        <p:nvSpPr>
          <p:cNvPr id="4" name="Content Placeholder 3">
            <a:extLst>
              <a:ext uri="{FF2B5EF4-FFF2-40B4-BE49-F238E27FC236}">
                <a16:creationId xmlns:a16="http://schemas.microsoft.com/office/drawing/2014/main" id="{688C6F74-E2F8-7789-A11B-C1C9E759CA1B}"/>
              </a:ext>
            </a:extLst>
          </p:cNvPr>
          <p:cNvSpPr>
            <a:spLocks noGrp="1"/>
          </p:cNvSpPr>
          <p:nvPr>
            <p:ph sz="half" idx="2"/>
          </p:nvPr>
        </p:nvSpPr>
        <p:spPr/>
        <p:txBody>
          <a:bodyPr>
            <a:normAutofit fontScale="62500" lnSpcReduction="20000"/>
          </a:bodyPr>
          <a:lstStyle/>
          <a:p>
            <a:r>
              <a:rPr lang="en-GB" dirty="0"/>
              <a:t>Officer attending must inform control room Major incident has been declared</a:t>
            </a:r>
          </a:p>
          <a:p>
            <a:r>
              <a:rPr lang="en-GB" dirty="0"/>
              <a:t>Provide control room with exact location, providing address and post code / grid reference if possible</a:t>
            </a:r>
          </a:p>
          <a:p>
            <a:r>
              <a:rPr lang="en-GB" dirty="0"/>
              <a:t>Identify any hazards to themselves, members of the public and other agencies who will be attending</a:t>
            </a:r>
          </a:p>
          <a:p>
            <a:r>
              <a:rPr lang="en-GB" dirty="0"/>
              <a:t>Provide information as to how to access the location, any problems with access and where is the most appropriate place for agencies to meet</a:t>
            </a:r>
          </a:p>
          <a:p>
            <a:r>
              <a:rPr lang="en-GB" dirty="0"/>
              <a:t>Provide Information on number of casualties, type of casualties and potential further casualties.</a:t>
            </a:r>
          </a:p>
          <a:p>
            <a:r>
              <a:rPr lang="en-GB" dirty="0"/>
              <a:t>Request additional resources from own service and identify what other services are required and if possible roles to be carried out.</a:t>
            </a:r>
          </a:p>
          <a:p>
            <a:endParaRPr lang="en-GB" dirty="0"/>
          </a:p>
        </p:txBody>
      </p:sp>
      <p:pic>
        <p:nvPicPr>
          <p:cNvPr id="5" name="Picture 2" descr="https://www.jesip.org.uk/wp-content/uploads/2022/03/METHANE_3_column_OCT2021.jpg">
            <a:extLst>
              <a:ext uri="{FF2B5EF4-FFF2-40B4-BE49-F238E27FC236}">
                <a16:creationId xmlns:a16="http://schemas.microsoft.com/office/drawing/2014/main" id="{3CCF50F5-82F3-6BD1-1A65-BE6CE1CFDC41}"/>
              </a:ext>
            </a:extLst>
          </p:cNvPr>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bwMode="auto">
          <a:xfrm>
            <a:off x="1969126" y="1825625"/>
            <a:ext cx="2919747" cy="4351338"/>
          </a:xfrm>
          <a:prstGeom prst="rect">
            <a:avLst/>
          </a:prstGeom>
          <a:noFill/>
          <a:extLst>
            <a:ext uri="{909E8E84-426E-40DD-AFC4-6F175D3DCCD1}">
              <a14:hiddenFill xmlns:a14="http://schemas.microsoft.com/office/drawing/2010/main">
                <a:solidFill>
                  <a:srgbClr val="FFFFFF"/>
                </a:solidFill>
              </a14:hiddenFill>
            </a:ext>
          </a:extLst>
        </p:spPr>
      </p:pic>
      <p:pic>
        <p:nvPicPr>
          <p:cNvPr id="6" name="Content Placeholder 5">
            <a:extLst>
              <a:ext uri="{FF2B5EF4-FFF2-40B4-BE49-F238E27FC236}">
                <a16:creationId xmlns:a16="http://schemas.microsoft.com/office/drawing/2014/main" id="{6C154099-60BE-E6B5-293B-F2BFDA915B70}"/>
              </a:ext>
            </a:extLst>
          </p:cNvPr>
          <p:cNvPicPr>
            <a:picLocks noChangeAspect="1"/>
          </p:cNvPicPr>
          <p:nvPr/>
        </p:nvPicPr>
        <p:blipFill>
          <a:blip r:embed="rId3"/>
          <a:stretch>
            <a:fillRect/>
          </a:stretch>
        </p:blipFill>
        <p:spPr>
          <a:xfrm>
            <a:off x="445061" y="5604680"/>
            <a:ext cx="1294727" cy="812304"/>
          </a:xfrm>
          <a:prstGeom prst="rect">
            <a:avLst/>
          </a:prstGeom>
        </p:spPr>
      </p:pic>
    </p:spTree>
    <p:extLst>
      <p:ext uri="{BB962C8B-B14F-4D97-AF65-F5344CB8AC3E}">
        <p14:creationId xmlns:p14="http://schemas.microsoft.com/office/powerpoint/2010/main" val="532427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24851-821A-F889-97F1-7586A36E7E70}"/>
              </a:ext>
            </a:extLst>
          </p:cNvPr>
          <p:cNvSpPr>
            <a:spLocks noGrp="1"/>
          </p:cNvSpPr>
          <p:nvPr>
            <p:ph type="title"/>
          </p:nvPr>
        </p:nvSpPr>
        <p:spPr/>
        <p:txBody>
          <a:bodyPr/>
          <a:lstStyle/>
          <a:p>
            <a:r>
              <a:rPr lang="en-GB" dirty="0"/>
              <a:t>Management of Major incident</a:t>
            </a:r>
          </a:p>
        </p:txBody>
      </p:sp>
      <p:pic>
        <p:nvPicPr>
          <p:cNvPr id="5" name="Picture 2" descr="IIMARCH_OCT2021.jpg (341×1000)">
            <a:extLst>
              <a:ext uri="{FF2B5EF4-FFF2-40B4-BE49-F238E27FC236}">
                <a16:creationId xmlns:a16="http://schemas.microsoft.com/office/drawing/2014/main" id="{A1AD064A-62DB-59DB-A8BC-72841828B6A5}"/>
              </a:ext>
            </a:extLst>
          </p:cNvPr>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bwMode="auto">
          <a:xfrm>
            <a:off x="2687097" y="1825625"/>
            <a:ext cx="1483806" cy="435133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https://i.ytimg.com/vi/FlzLuCRHPSM/maxresdefault.jpg">
            <a:extLst>
              <a:ext uri="{FF2B5EF4-FFF2-40B4-BE49-F238E27FC236}">
                <a16:creationId xmlns:a16="http://schemas.microsoft.com/office/drawing/2014/main" id="{0D674EFB-BED1-5626-2927-674B356465DA}"/>
              </a:ext>
            </a:extLst>
          </p:cNvPr>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6330669" y="1165253"/>
            <a:ext cx="5181600" cy="286458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10" descr="https://www.epcresilience.com/application/files/9716/5513/3093/3-Tier-Emergency-Management-Model-01-02_1.jpg">
            <a:extLst>
              <a:ext uri="{FF2B5EF4-FFF2-40B4-BE49-F238E27FC236}">
                <a16:creationId xmlns:a16="http://schemas.microsoft.com/office/drawing/2014/main" id="{F78B2288-4CBC-60F9-42FD-376365C2C4A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87184" y="4029834"/>
            <a:ext cx="3685948" cy="2550572"/>
          </a:xfrm>
          <a:prstGeom prst="rect">
            <a:avLst/>
          </a:prstGeom>
          <a:noFill/>
          <a:extLst>
            <a:ext uri="{909E8E84-426E-40DD-AFC4-6F175D3DCCD1}">
              <a14:hiddenFill xmlns:a14="http://schemas.microsoft.com/office/drawing/2010/main">
                <a:solidFill>
                  <a:srgbClr val="FFFFFF"/>
                </a:solidFill>
              </a14:hiddenFill>
            </a:ext>
          </a:extLst>
        </p:spPr>
      </p:pic>
      <p:pic>
        <p:nvPicPr>
          <p:cNvPr id="9" name="Content Placeholder 5">
            <a:extLst>
              <a:ext uri="{FF2B5EF4-FFF2-40B4-BE49-F238E27FC236}">
                <a16:creationId xmlns:a16="http://schemas.microsoft.com/office/drawing/2014/main" id="{CE0234BB-EA7D-F0E0-AA3A-37B7DF870839}"/>
              </a:ext>
            </a:extLst>
          </p:cNvPr>
          <p:cNvPicPr>
            <a:picLocks noChangeAspect="1"/>
          </p:cNvPicPr>
          <p:nvPr/>
        </p:nvPicPr>
        <p:blipFill>
          <a:blip r:embed="rId5"/>
          <a:stretch>
            <a:fillRect/>
          </a:stretch>
        </p:blipFill>
        <p:spPr>
          <a:xfrm>
            <a:off x="445061" y="5604680"/>
            <a:ext cx="1294727" cy="812304"/>
          </a:xfrm>
          <a:prstGeom prst="rect">
            <a:avLst/>
          </a:prstGeom>
        </p:spPr>
      </p:pic>
    </p:spTree>
    <p:extLst>
      <p:ext uri="{BB962C8B-B14F-4D97-AF65-F5344CB8AC3E}">
        <p14:creationId xmlns:p14="http://schemas.microsoft.com/office/powerpoint/2010/main" val="219027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5FFF1-2A99-1562-3593-4AFEA2A3B02E}"/>
              </a:ext>
            </a:extLst>
          </p:cNvPr>
          <p:cNvSpPr>
            <a:spLocks noGrp="1"/>
          </p:cNvSpPr>
          <p:nvPr>
            <p:ph type="title"/>
          </p:nvPr>
        </p:nvSpPr>
        <p:spPr/>
        <p:txBody>
          <a:bodyPr/>
          <a:lstStyle/>
          <a:p>
            <a:r>
              <a:rPr lang="en-GB" dirty="0"/>
              <a:t>Task</a:t>
            </a:r>
          </a:p>
        </p:txBody>
      </p:sp>
      <p:pic>
        <p:nvPicPr>
          <p:cNvPr id="6" name="Content Placeholder 5">
            <a:extLst>
              <a:ext uri="{FF2B5EF4-FFF2-40B4-BE49-F238E27FC236}">
                <a16:creationId xmlns:a16="http://schemas.microsoft.com/office/drawing/2014/main" id="{BB01D821-FB2C-A67E-09FD-DD6945DB652B}"/>
              </a:ext>
            </a:extLst>
          </p:cNvPr>
          <p:cNvPicPr>
            <a:picLocks noGrp="1" noChangeAspect="1"/>
          </p:cNvPicPr>
          <p:nvPr>
            <p:ph sz="half" idx="1"/>
          </p:nvPr>
        </p:nvPicPr>
        <p:blipFill>
          <a:blip r:embed="rId2"/>
          <a:stretch>
            <a:fillRect/>
          </a:stretch>
        </p:blipFill>
        <p:spPr>
          <a:xfrm>
            <a:off x="838200" y="2626763"/>
            <a:ext cx="5181600" cy="2749061"/>
          </a:xfrm>
        </p:spPr>
      </p:pic>
      <p:sp>
        <p:nvSpPr>
          <p:cNvPr id="4" name="Content Placeholder 3">
            <a:extLst>
              <a:ext uri="{FF2B5EF4-FFF2-40B4-BE49-F238E27FC236}">
                <a16:creationId xmlns:a16="http://schemas.microsoft.com/office/drawing/2014/main" id="{90774185-7A30-E032-51A8-D3BD578EBCA2}"/>
              </a:ext>
            </a:extLst>
          </p:cNvPr>
          <p:cNvSpPr>
            <a:spLocks noGrp="1"/>
          </p:cNvSpPr>
          <p:nvPr>
            <p:ph sz="half" idx="2"/>
          </p:nvPr>
        </p:nvSpPr>
        <p:spPr/>
        <p:txBody>
          <a:bodyPr/>
          <a:lstStyle/>
          <a:p>
            <a:r>
              <a:rPr lang="en-GB" dirty="0"/>
              <a:t>Revisit the RTC on the M4 as a police officer.</a:t>
            </a:r>
          </a:p>
          <a:p>
            <a:r>
              <a:rPr lang="en-GB" dirty="0"/>
              <a:t>Now imagine you are the first officer at the scene, complete your METHANE briefing and complete a dynamic risk assessment, identifying your roles and that of partner agencies.</a:t>
            </a:r>
          </a:p>
        </p:txBody>
      </p:sp>
    </p:spTree>
    <p:extLst>
      <p:ext uri="{BB962C8B-B14F-4D97-AF65-F5344CB8AC3E}">
        <p14:creationId xmlns:p14="http://schemas.microsoft.com/office/powerpoint/2010/main" val="27172546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281D2-5D94-3067-B593-FA544D6CF1E8}"/>
              </a:ext>
            </a:extLst>
          </p:cNvPr>
          <p:cNvSpPr>
            <a:spLocks noGrp="1"/>
          </p:cNvSpPr>
          <p:nvPr>
            <p:ph type="title"/>
          </p:nvPr>
        </p:nvSpPr>
        <p:spPr/>
        <p:txBody>
          <a:bodyPr/>
          <a:lstStyle/>
          <a:p>
            <a:r>
              <a:rPr lang="en-GB" dirty="0"/>
              <a:t>Congratulations, you have been promoted to Silver commander…</a:t>
            </a:r>
          </a:p>
        </p:txBody>
      </p:sp>
      <p:sp>
        <p:nvSpPr>
          <p:cNvPr id="4" name="Content Placeholder 3">
            <a:extLst>
              <a:ext uri="{FF2B5EF4-FFF2-40B4-BE49-F238E27FC236}">
                <a16:creationId xmlns:a16="http://schemas.microsoft.com/office/drawing/2014/main" id="{8B444457-D8BB-F7C8-D78E-BC4447D7B795}"/>
              </a:ext>
            </a:extLst>
          </p:cNvPr>
          <p:cNvSpPr>
            <a:spLocks noGrp="1"/>
          </p:cNvSpPr>
          <p:nvPr>
            <p:ph sz="half" idx="2"/>
          </p:nvPr>
        </p:nvSpPr>
        <p:spPr/>
        <p:txBody>
          <a:bodyPr/>
          <a:lstStyle/>
          <a:p>
            <a:r>
              <a:rPr lang="en-GB" dirty="0"/>
              <a:t>Now explore how your duties and actions may have changed from when you were attending this incident as a Police Constable.</a:t>
            </a:r>
          </a:p>
        </p:txBody>
      </p:sp>
      <p:pic>
        <p:nvPicPr>
          <p:cNvPr id="5" name="Content Placeholder 5">
            <a:extLst>
              <a:ext uri="{FF2B5EF4-FFF2-40B4-BE49-F238E27FC236}">
                <a16:creationId xmlns:a16="http://schemas.microsoft.com/office/drawing/2014/main" id="{5617F0C6-54EC-09E6-999D-CB1270F34E00}"/>
              </a:ext>
            </a:extLst>
          </p:cNvPr>
          <p:cNvPicPr>
            <a:picLocks noGrp="1" noChangeAspect="1"/>
          </p:cNvPicPr>
          <p:nvPr>
            <p:ph sz="half" idx="1"/>
          </p:nvPr>
        </p:nvPicPr>
        <p:blipFill>
          <a:blip r:embed="rId2"/>
          <a:stretch>
            <a:fillRect/>
          </a:stretch>
        </p:blipFill>
        <p:spPr>
          <a:xfrm>
            <a:off x="838200" y="2626763"/>
            <a:ext cx="4648200" cy="2749061"/>
          </a:xfrm>
        </p:spPr>
      </p:pic>
    </p:spTree>
    <p:extLst>
      <p:ext uri="{BB962C8B-B14F-4D97-AF65-F5344CB8AC3E}">
        <p14:creationId xmlns:p14="http://schemas.microsoft.com/office/powerpoint/2010/main" val="4044274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DF553-722B-6D51-91D4-5B69316184B8}"/>
              </a:ext>
            </a:extLst>
          </p:cNvPr>
          <p:cNvSpPr>
            <a:spLocks noGrp="1"/>
          </p:cNvSpPr>
          <p:nvPr>
            <p:ph type="title"/>
          </p:nvPr>
        </p:nvSpPr>
        <p:spPr/>
        <p:txBody>
          <a:bodyPr/>
          <a:lstStyle/>
          <a:p>
            <a:r>
              <a:rPr lang="en-GB" dirty="0"/>
              <a:t>Working together</a:t>
            </a:r>
          </a:p>
        </p:txBody>
      </p:sp>
      <p:sp>
        <p:nvSpPr>
          <p:cNvPr id="3" name="Content Placeholder 2">
            <a:extLst>
              <a:ext uri="{FF2B5EF4-FFF2-40B4-BE49-F238E27FC236}">
                <a16:creationId xmlns:a16="http://schemas.microsoft.com/office/drawing/2014/main" id="{E40B19C5-2E6B-A3EE-A637-BDC58C86B3E5}"/>
              </a:ext>
            </a:extLst>
          </p:cNvPr>
          <p:cNvSpPr>
            <a:spLocks noGrp="1"/>
          </p:cNvSpPr>
          <p:nvPr>
            <p:ph sz="half" idx="1"/>
          </p:nvPr>
        </p:nvSpPr>
        <p:spPr/>
        <p:txBody>
          <a:bodyPr/>
          <a:lstStyle/>
          <a:p>
            <a:r>
              <a:rPr lang="en-GB" dirty="0"/>
              <a:t>Consider the responsibilities of all of the partner agencies at the RTC and how they may have fulfilled their roles.</a:t>
            </a:r>
          </a:p>
          <a:p>
            <a:r>
              <a:rPr lang="en-GB" dirty="0"/>
              <a:t>Identify any possible good practice and any hurdles that they may have encountered working together at all levels and how that may or may not be overcome.</a:t>
            </a:r>
          </a:p>
        </p:txBody>
      </p:sp>
      <p:pic>
        <p:nvPicPr>
          <p:cNvPr id="6" name="Content Placeholder 5">
            <a:extLst>
              <a:ext uri="{FF2B5EF4-FFF2-40B4-BE49-F238E27FC236}">
                <a16:creationId xmlns:a16="http://schemas.microsoft.com/office/drawing/2014/main" id="{AF5642B3-FC08-DF75-F595-82677D92933F}"/>
              </a:ext>
            </a:extLst>
          </p:cNvPr>
          <p:cNvPicPr>
            <a:picLocks noGrp="1" noChangeAspect="1"/>
          </p:cNvPicPr>
          <p:nvPr>
            <p:ph sz="half" idx="2"/>
          </p:nvPr>
        </p:nvPicPr>
        <p:blipFill>
          <a:blip r:embed="rId2"/>
          <a:stretch>
            <a:fillRect/>
          </a:stretch>
        </p:blipFill>
        <p:spPr>
          <a:xfrm>
            <a:off x="7781788" y="2160573"/>
            <a:ext cx="3102000" cy="2498037"/>
          </a:xfrm>
        </p:spPr>
      </p:pic>
    </p:spTree>
    <p:extLst>
      <p:ext uri="{BB962C8B-B14F-4D97-AF65-F5344CB8AC3E}">
        <p14:creationId xmlns:p14="http://schemas.microsoft.com/office/powerpoint/2010/main" val="37685920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0525B-730D-FE74-4D97-102B415E4476}"/>
              </a:ext>
            </a:extLst>
          </p:cNvPr>
          <p:cNvSpPr>
            <a:spLocks noGrp="1"/>
          </p:cNvSpPr>
          <p:nvPr>
            <p:ph type="title"/>
          </p:nvPr>
        </p:nvSpPr>
        <p:spPr/>
        <p:txBody>
          <a:bodyPr/>
          <a:lstStyle/>
          <a:p>
            <a:r>
              <a:rPr lang="en-GB" dirty="0"/>
              <a:t>Case exercises.</a:t>
            </a:r>
          </a:p>
        </p:txBody>
      </p:sp>
      <p:pic>
        <p:nvPicPr>
          <p:cNvPr id="6" name="Content Placeholder 5">
            <a:extLst>
              <a:ext uri="{FF2B5EF4-FFF2-40B4-BE49-F238E27FC236}">
                <a16:creationId xmlns:a16="http://schemas.microsoft.com/office/drawing/2014/main" id="{EAADA77A-CB13-676B-4C21-472214DD18D9}"/>
              </a:ext>
            </a:extLst>
          </p:cNvPr>
          <p:cNvPicPr>
            <a:picLocks noGrp="1" noChangeAspect="1"/>
          </p:cNvPicPr>
          <p:nvPr>
            <p:ph sz="half" idx="1"/>
          </p:nvPr>
        </p:nvPicPr>
        <p:blipFill>
          <a:blip r:embed="rId2"/>
          <a:stretch>
            <a:fillRect/>
          </a:stretch>
        </p:blipFill>
        <p:spPr>
          <a:xfrm>
            <a:off x="838200" y="2184464"/>
            <a:ext cx="5181600" cy="3633660"/>
          </a:xfrm>
        </p:spPr>
      </p:pic>
      <p:sp>
        <p:nvSpPr>
          <p:cNvPr id="4" name="Content Placeholder 3">
            <a:extLst>
              <a:ext uri="{FF2B5EF4-FFF2-40B4-BE49-F238E27FC236}">
                <a16:creationId xmlns:a16="http://schemas.microsoft.com/office/drawing/2014/main" id="{2B6D5EEB-1A6D-C3E4-2BE9-9E36014D994D}"/>
              </a:ext>
            </a:extLst>
          </p:cNvPr>
          <p:cNvSpPr>
            <a:spLocks noGrp="1"/>
          </p:cNvSpPr>
          <p:nvPr>
            <p:ph sz="half" idx="2"/>
          </p:nvPr>
        </p:nvSpPr>
        <p:spPr/>
        <p:txBody>
          <a:bodyPr/>
          <a:lstStyle/>
          <a:p>
            <a:r>
              <a:rPr lang="en-GB" dirty="0"/>
              <a:t>In your group consider how you would apply JESIP principles whilst balancing the needs of the investigation.</a:t>
            </a:r>
          </a:p>
        </p:txBody>
      </p:sp>
    </p:spTree>
    <p:extLst>
      <p:ext uri="{BB962C8B-B14F-4D97-AF65-F5344CB8AC3E}">
        <p14:creationId xmlns:p14="http://schemas.microsoft.com/office/powerpoint/2010/main" val="20183435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6C094-F5D8-9A72-DF5E-71444D18E334}"/>
              </a:ext>
            </a:extLst>
          </p:cNvPr>
          <p:cNvSpPr>
            <a:spLocks noGrp="1"/>
          </p:cNvSpPr>
          <p:nvPr>
            <p:ph type="title"/>
          </p:nvPr>
        </p:nvSpPr>
        <p:spPr/>
        <p:txBody>
          <a:bodyPr/>
          <a:lstStyle/>
          <a:p>
            <a:r>
              <a:rPr lang="en-GB" dirty="0"/>
              <a:t>Case Exercise</a:t>
            </a:r>
          </a:p>
        </p:txBody>
      </p:sp>
      <p:pic>
        <p:nvPicPr>
          <p:cNvPr id="6" name="Content Placeholder 5">
            <a:extLst>
              <a:ext uri="{FF2B5EF4-FFF2-40B4-BE49-F238E27FC236}">
                <a16:creationId xmlns:a16="http://schemas.microsoft.com/office/drawing/2014/main" id="{A4C36A8E-1F31-D8BF-F2CF-97AEEAECFBF0}"/>
              </a:ext>
            </a:extLst>
          </p:cNvPr>
          <p:cNvPicPr>
            <a:picLocks noGrp="1" noChangeAspect="1"/>
          </p:cNvPicPr>
          <p:nvPr>
            <p:ph sz="half" idx="1"/>
          </p:nvPr>
        </p:nvPicPr>
        <p:blipFill>
          <a:blip r:embed="rId2"/>
          <a:stretch>
            <a:fillRect/>
          </a:stretch>
        </p:blipFill>
        <p:spPr>
          <a:xfrm>
            <a:off x="991985" y="2554778"/>
            <a:ext cx="3589701" cy="2113359"/>
          </a:xfrm>
        </p:spPr>
      </p:pic>
      <p:sp>
        <p:nvSpPr>
          <p:cNvPr id="4" name="Content Placeholder 3">
            <a:extLst>
              <a:ext uri="{FF2B5EF4-FFF2-40B4-BE49-F238E27FC236}">
                <a16:creationId xmlns:a16="http://schemas.microsoft.com/office/drawing/2014/main" id="{3CBCA5CB-577A-9927-2377-C0A99AD42943}"/>
              </a:ext>
            </a:extLst>
          </p:cNvPr>
          <p:cNvSpPr>
            <a:spLocks noGrp="1"/>
          </p:cNvSpPr>
          <p:nvPr>
            <p:ph sz="half" idx="2"/>
          </p:nvPr>
        </p:nvSpPr>
        <p:spPr/>
        <p:txBody>
          <a:bodyPr/>
          <a:lstStyle/>
          <a:p>
            <a:r>
              <a:rPr lang="en-GB" dirty="0"/>
              <a:t>In your group consider how you would apply JESIP principles whilst balancing the needs of the investigation.</a:t>
            </a:r>
          </a:p>
          <a:p>
            <a:endParaRPr lang="en-GB" dirty="0"/>
          </a:p>
        </p:txBody>
      </p:sp>
    </p:spTree>
    <p:extLst>
      <p:ext uri="{BB962C8B-B14F-4D97-AF65-F5344CB8AC3E}">
        <p14:creationId xmlns:p14="http://schemas.microsoft.com/office/powerpoint/2010/main" val="14975213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0FEAB-061B-60C8-7095-8F2243B318E6}"/>
              </a:ext>
            </a:extLst>
          </p:cNvPr>
          <p:cNvSpPr>
            <a:spLocks noGrp="1"/>
          </p:cNvSpPr>
          <p:nvPr>
            <p:ph type="title"/>
          </p:nvPr>
        </p:nvSpPr>
        <p:spPr/>
        <p:txBody>
          <a:bodyPr/>
          <a:lstStyle/>
          <a:p>
            <a:r>
              <a:rPr lang="en-GB" dirty="0"/>
              <a:t>Case exercise</a:t>
            </a:r>
          </a:p>
        </p:txBody>
      </p:sp>
      <p:sp>
        <p:nvSpPr>
          <p:cNvPr id="4" name="Content Placeholder 3">
            <a:extLst>
              <a:ext uri="{FF2B5EF4-FFF2-40B4-BE49-F238E27FC236}">
                <a16:creationId xmlns:a16="http://schemas.microsoft.com/office/drawing/2014/main" id="{7375E523-3555-7E2E-CC5D-201AA43D4880}"/>
              </a:ext>
            </a:extLst>
          </p:cNvPr>
          <p:cNvSpPr>
            <a:spLocks noGrp="1"/>
          </p:cNvSpPr>
          <p:nvPr>
            <p:ph sz="half" idx="2"/>
          </p:nvPr>
        </p:nvSpPr>
        <p:spPr/>
        <p:txBody>
          <a:bodyPr/>
          <a:lstStyle/>
          <a:p>
            <a:r>
              <a:rPr lang="en-GB" dirty="0"/>
              <a:t>Whilst your colleagues are dealing with a large RTC on the motorway, you have been called to attend an abandoned vehicle at the side of a country road.  When you get to the location you see the following signs.  Would you identify this as a JESIP incident?  If so what action would you take and why?</a:t>
            </a:r>
          </a:p>
        </p:txBody>
      </p:sp>
      <p:pic>
        <p:nvPicPr>
          <p:cNvPr id="6" name="Picture 5">
            <a:extLst>
              <a:ext uri="{FF2B5EF4-FFF2-40B4-BE49-F238E27FC236}">
                <a16:creationId xmlns:a16="http://schemas.microsoft.com/office/drawing/2014/main" id="{D172B422-D7BE-AF9C-877C-FBCADCF4613A}"/>
              </a:ext>
            </a:extLst>
          </p:cNvPr>
          <p:cNvPicPr>
            <a:picLocks noChangeAspect="1"/>
          </p:cNvPicPr>
          <p:nvPr/>
        </p:nvPicPr>
        <p:blipFill>
          <a:blip r:embed="rId2"/>
          <a:stretch>
            <a:fillRect/>
          </a:stretch>
        </p:blipFill>
        <p:spPr>
          <a:xfrm>
            <a:off x="1584960" y="2316110"/>
            <a:ext cx="3613265" cy="3220165"/>
          </a:xfrm>
          <a:prstGeom prst="rect">
            <a:avLst/>
          </a:prstGeom>
        </p:spPr>
      </p:pic>
    </p:spTree>
    <p:extLst>
      <p:ext uri="{BB962C8B-B14F-4D97-AF65-F5344CB8AC3E}">
        <p14:creationId xmlns:p14="http://schemas.microsoft.com/office/powerpoint/2010/main" val="33545800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BA70A-CCC7-C0A4-3BAA-21F306A86519}"/>
              </a:ext>
            </a:extLst>
          </p:cNvPr>
          <p:cNvSpPr>
            <a:spLocks noGrp="1"/>
          </p:cNvSpPr>
          <p:nvPr>
            <p:ph type="title"/>
          </p:nvPr>
        </p:nvSpPr>
        <p:spPr>
          <a:xfrm>
            <a:off x="838200" y="365125"/>
            <a:ext cx="10515600" cy="5825086"/>
          </a:xfrm>
        </p:spPr>
        <p:txBody>
          <a:bodyPr>
            <a:normAutofit fontScale="90000"/>
          </a:bodyPr>
          <a:lstStyle/>
          <a:p>
            <a:r>
              <a:rPr lang="en-GB" dirty="0"/>
              <a:t>Well done, everyone, each and every case exercise was a major incident with the potential to cause serious harm or injury (including death) to members of the public and emergency personnel.  Whilst you may have been tempted to rush in and deal with the matters, it was imperative that you followed the information sharing, safety actions and that the agencies dealt with each incident in a structured and controlled manner, following JESIP principles to ensure that the likelihood of further harm was reduced.</a:t>
            </a:r>
          </a:p>
        </p:txBody>
      </p:sp>
    </p:spTree>
    <p:extLst>
      <p:ext uri="{BB962C8B-B14F-4D97-AF65-F5344CB8AC3E}">
        <p14:creationId xmlns:p14="http://schemas.microsoft.com/office/powerpoint/2010/main" val="38630962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651</Words>
  <Application>Microsoft Office PowerPoint</Application>
  <PresentationFormat>Widescreen</PresentationFormat>
  <Paragraphs>67</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Aptos Display</vt:lpstr>
      <vt:lpstr>Arial</vt:lpstr>
      <vt:lpstr>Office Theme</vt:lpstr>
      <vt:lpstr>Roads Policing.</vt:lpstr>
      <vt:lpstr>What is a major incident?</vt:lpstr>
      <vt:lpstr>Major incidents are covered by the….</vt:lpstr>
      <vt:lpstr>Agencies that may be involved are:</vt:lpstr>
      <vt:lpstr>Functions are (but not limited to):</vt:lpstr>
      <vt:lpstr>Each agency will work together at a major incident such as a large scale RTC applying JESIP principles.</vt:lpstr>
      <vt:lpstr>Officers first actions at a scene of a major incident</vt:lpstr>
      <vt:lpstr>Management of Major incident</vt:lpstr>
      <vt:lpstr>Task</vt:lpstr>
      <vt:lpstr>Congratulations, you have been promoted to Silver commander…</vt:lpstr>
      <vt:lpstr>Working together</vt:lpstr>
      <vt:lpstr>Case exercises.</vt:lpstr>
      <vt:lpstr>Case Exercise</vt:lpstr>
      <vt:lpstr>Case exercise</vt:lpstr>
      <vt:lpstr>Well done, everyone, each and every case exercise was a major incident with the potential to cause serious harm or injury (including death) to members of the public and emergency personnel.  Whilst you may have been tempted to rush in and deal with the matters, it was imperative that you followed the information sharing, safety actions and that the agencies dealt with each incident in a structured and controlled manner, following JESIP principles to ensure that the likelihood of further harm was reduced.</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6</cp:revision>
  <dcterms:created xsi:type="dcterms:W3CDTF">2024-10-16T15:15:37Z</dcterms:created>
  <dcterms:modified xsi:type="dcterms:W3CDTF">2024-10-16T16:10:26Z</dcterms:modified>
</cp:coreProperties>
</file>