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357" r:id="rId2"/>
    <p:sldId id="349" r:id="rId3"/>
    <p:sldId id="350" r:id="rId4"/>
    <p:sldId id="351" r:id="rId5"/>
    <p:sldId id="352" r:id="rId6"/>
    <p:sldId id="353" r:id="rId7"/>
    <p:sldId id="354" r:id="rId8"/>
    <p:sldId id="358" r:id="rId9"/>
    <p:sldId id="263" r:id="rId10"/>
    <p:sldId id="362" r:id="rId11"/>
    <p:sldId id="386" r:id="rId12"/>
    <p:sldId id="387" r:id="rId13"/>
    <p:sldId id="388" r:id="rId14"/>
    <p:sldId id="389" r:id="rId15"/>
    <p:sldId id="390" r:id="rId16"/>
    <p:sldId id="391" r:id="rId17"/>
    <p:sldId id="385" r:id="rId18"/>
    <p:sldId id="394" r:id="rId19"/>
    <p:sldId id="392" r:id="rId20"/>
    <p:sldId id="393" r:id="rId21"/>
    <p:sldId id="363" r:id="rId22"/>
    <p:sldId id="395" r:id="rId23"/>
    <p:sldId id="379" r:id="rId24"/>
    <p:sldId id="412" r:id="rId25"/>
    <p:sldId id="382" r:id="rId26"/>
    <p:sldId id="415" r:id="rId27"/>
    <p:sldId id="413" r:id="rId28"/>
    <p:sldId id="411" r:id="rId29"/>
    <p:sldId id="398" r:id="rId30"/>
    <p:sldId id="399" r:id="rId31"/>
    <p:sldId id="400" r:id="rId32"/>
    <p:sldId id="401" r:id="rId33"/>
    <p:sldId id="402" r:id="rId34"/>
    <p:sldId id="361" r:id="rId35"/>
    <p:sldId id="410" r:id="rId36"/>
    <p:sldId id="366" r:id="rId37"/>
    <p:sldId id="371" r:id="rId38"/>
    <p:sldId id="373" r:id="rId39"/>
    <p:sldId id="374" r:id="rId40"/>
    <p:sldId id="375" r:id="rId41"/>
    <p:sldId id="376" r:id="rId42"/>
    <p:sldId id="364" r:id="rId43"/>
    <p:sldId id="381" r:id="rId44"/>
    <p:sldId id="405" r:id="rId45"/>
    <p:sldId id="397" r:id="rId46"/>
    <p:sldId id="406" r:id="rId47"/>
    <p:sldId id="365" r:id="rId48"/>
    <p:sldId id="396" r:id="rId49"/>
    <p:sldId id="404" r:id="rId50"/>
    <p:sldId id="377" r:id="rId51"/>
    <p:sldId id="403" r:id="rId52"/>
    <p:sldId id="378" r:id="rId53"/>
    <p:sldId id="348" r:id="rId54"/>
    <p:sldId id="416" r:id="rId55"/>
    <p:sldId id="518"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9870" autoAdjust="0"/>
  </p:normalViewPr>
  <p:slideViewPr>
    <p:cSldViewPr snapToGrid="0" snapToObjects="1">
      <p:cViewPr varScale="1">
        <p:scale>
          <a:sx n="93" d="100"/>
          <a:sy n="93" d="100"/>
        </p:scale>
        <p:origin x="7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25FE48-0560-4BC4-8A36-B7BD86AC2716}"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EAF0E445-4CEC-445C-8201-53AAC3687234}">
      <dgm:prSet/>
      <dgm:spPr/>
      <dgm:t>
        <a:bodyPr/>
        <a:lstStyle/>
        <a:p>
          <a:r>
            <a:rPr lang="en-US"/>
            <a:t>Gender</a:t>
          </a:r>
        </a:p>
      </dgm:t>
    </dgm:pt>
    <dgm:pt modelId="{8419D950-3FAD-44C9-811F-5C2F809510F6}" type="parTrans" cxnId="{B7288609-512A-4E6D-A98F-745535B5BA40}">
      <dgm:prSet/>
      <dgm:spPr/>
      <dgm:t>
        <a:bodyPr/>
        <a:lstStyle/>
        <a:p>
          <a:endParaRPr lang="en-US"/>
        </a:p>
      </dgm:t>
    </dgm:pt>
    <dgm:pt modelId="{2CD50962-A243-4B4C-9082-D5E0EDA8F20F}" type="sibTrans" cxnId="{B7288609-512A-4E6D-A98F-745535B5BA40}">
      <dgm:prSet/>
      <dgm:spPr/>
      <dgm:t>
        <a:bodyPr/>
        <a:lstStyle/>
        <a:p>
          <a:endParaRPr lang="en-US"/>
        </a:p>
      </dgm:t>
    </dgm:pt>
    <dgm:pt modelId="{D91965DA-C301-40E8-8885-9EAD84D73C31}">
      <dgm:prSet/>
      <dgm:spPr/>
      <dgm:t>
        <a:bodyPr/>
        <a:lstStyle/>
        <a:p>
          <a:r>
            <a:rPr lang="en-US"/>
            <a:t>Location</a:t>
          </a:r>
        </a:p>
      </dgm:t>
    </dgm:pt>
    <dgm:pt modelId="{D6360C2F-247F-4991-800A-6FCBB7A9FACE}" type="parTrans" cxnId="{D333A0EA-DAE9-4695-B283-9DDEE060F7AB}">
      <dgm:prSet/>
      <dgm:spPr/>
      <dgm:t>
        <a:bodyPr/>
        <a:lstStyle/>
        <a:p>
          <a:endParaRPr lang="en-US"/>
        </a:p>
      </dgm:t>
    </dgm:pt>
    <dgm:pt modelId="{22CF7BE1-BCF2-497A-B895-B5CCA70419FB}" type="sibTrans" cxnId="{D333A0EA-DAE9-4695-B283-9DDEE060F7AB}">
      <dgm:prSet/>
      <dgm:spPr/>
      <dgm:t>
        <a:bodyPr/>
        <a:lstStyle/>
        <a:p>
          <a:endParaRPr lang="en-US"/>
        </a:p>
      </dgm:t>
    </dgm:pt>
    <dgm:pt modelId="{88CF070A-3BE0-46D9-911D-EB24B97B5226}">
      <dgm:prSet/>
      <dgm:spPr/>
      <dgm:t>
        <a:bodyPr/>
        <a:lstStyle/>
        <a:p>
          <a:r>
            <a:rPr lang="en-US"/>
            <a:t>Age</a:t>
          </a:r>
        </a:p>
      </dgm:t>
    </dgm:pt>
    <dgm:pt modelId="{73D2FE46-84BF-4D5F-A797-D042378436B2}" type="parTrans" cxnId="{E27865C3-1B45-4DA8-BFB0-46976448FB77}">
      <dgm:prSet/>
      <dgm:spPr/>
      <dgm:t>
        <a:bodyPr/>
        <a:lstStyle/>
        <a:p>
          <a:endParaRPr lang="en-US"/>
        </a:p>
      </dgm:t>
    </dgm:pt>
    <dgm:pt modelId="{D0AE62EC-F381-46DD-A8DC-2CA193D9EB68}" type="sibTrans" cxnId="{E27865C3-1B45-4DA8-BFB0-46976448FB77}">
      <dgm:prSet/>
      <dgm:spPr/>
      <dgm:t>
        <a:bodyPr/>
        <a:lstStyle/>
        <a:p>
          <a:endParaRPr lang="en-US"/>
        </a:p>
      </dgm:t>
    </dgm:pt>
    <dgm:pt modelId="{5B43AD25-BC35-4EC5-88F9-3D466DF2AD6D}">
      <dgm:prSet/>
      <dgm:spPr/>
      <dgm:t>
        <a:bodyPr/>
        <a:lstStyle/>
        <a:p>
          <a:r>
            <a:rPr lang="en-US"/>
            <a:t>Needs</a:t>
          </a:r>
        </a:p>
      </dgm:t>
    </dgm:pt>
    <dgm:pt modelId="{B30A9879-1255-4897-B130-20712960271D}" type="parTrans" cxnId="{D2793D14-F85E-4516-BF61-2ECC96E126EB}">
      <dgm:prSet/>
      <dgm:spPr/>
      <dgm:t>
        <a:bodyPr/>
        <a:lstStyle/>
        <a:p>
          <a:endParaRPr lang="en-US"/>
        </a:p>
      </dgm:t>
    </dgm:pt>
    <dgm:pt modelId="{8F7D01E6-9B83-4E31-8B92-3E33092EC8EF}" type="sibTrans" cxnId="{D2793D14-F85E-4516-BF61-2ECC96E126EB}">
      <dgm:prSet/>
      <dgm:spPr/>
      <dgm:t>
        <a:bodyPr/>
        <a:lstStyle/>
        <a:p>
          <a:endParaRPr lang="en-US"/>
        </a:p>
      </dgm:t>
    </dgm:pt>
    <dgm:pt modelId="{450C3A79-189F-4557-A911-2BBD471536E1}">
      <dgm:prSet/>
      <dgm:spPr/>
      <dgm:t>
        <a:bodyPr/>
        <a:lstStyle/>
        <a:p>
          <a:r>
            <a:rPr lang="en-US"/>
            <a:t>Attitude</a:t>
          </a:r>
        </a:p>
      </dgm:t>
    </dgm:pt>
    <dgm:pt modelId="{3FB7D4FA-DDE6-4875-BB7C-1000E0F3371B}" type="parTrans" cxnId="{8352A0D7-5243-4BC6-8175-5D9509E98A5F}">
      <dgm:prSet/>
      <dgm:spPr/>
      <dgm:t>
        <a:bodyPr/>
        <a:lstStyle/>
        <a:p>
          <a:endParaRPr lang="en-US"/>
        </a:p>
      </dgm:t>
    </dgm:pt>
    <dgm:pt modelId="{F9045280-AD89-44C2-9EB3-951904ABAFE2}" type="sibTrans" cxnId="{8352A0D7-5243-4BC6-8175-5D9509E98A5F}">
      <dgm:prSet/>
      <dgm:spPr/>
      <dgm:t>
        <a:bodyPr/>
        <a:lstStyle/>
        <a:p>
          <a:endParaRPr lang="en-US"/>
        </a:p>
      </dgm:t>
    </dgm:pt>
    <dgm:pt modelId="{B0E5D13B-FDEA-4793-A637-62F5EED96526}">
      <dgm:prSet/>
      <dgm:spPr/>
      <dgm:t>
        <a:bodyPr/>
        <a:lstStyle/>
        <a:p>
          <a:r>
            <a:rPr lang="en-US"/>
            <a:t>Interests</a:t>
          </a:r>
        </a:p>
      </dgm:t>
    </dgm:pt>
    <dgm:pt modelId="{0459132B-207B-4415-8CCD-27F41B3E90E7}" type="parTrans" cxnId="{D13952F2-0E12-42C2-BDEB-1143D2B51699}">
      <dgm:prSet/>
      <dgm:spPr/>
      <dgm:t>
        <a:bodyPr/>
        <a:lstStyle/>
        <a:p>
          <a:endParaRPr lang="en-US"/>
        </a:p>
      </dgm:t>
    </dgm:pt>
    <dgm:pt modelId="{5DDE1847-E633-44BE-A3C8-3C9C12951BA2}" type="sibTrans" cxnId="{D13952F2-0E12-42C2-BDEB-1143D2B51699}">
      <dgm:prSet/>
      <dgm:spPr/>
      <dgm:t>
        <a:bodyPr/>
        <a:lstStyle/>
        <a:p>
          <a:endParaRPr lang="en-US"/>
        </a:p>
      </dgm:t>
    </dgm:pt>
    <dgm:pt modelId="{BCDC8F37-5F7F-4F4F-9A43-C1669888ADC2}">
      <dgm:prSet/>
      <dgm:spPr/>
      <dgm:t>
        <a:bodyPr/>
        <a:lstStyle/>
        <a:p>
          <a:r>
            <a:rPr lang="en-US"/>
            <a:t>Jobs</a:t>
          </a:r>
        </a:p>
      </dgm:t>
    </dgm:pt>
    <dgm:pt modelId="{30366CDB-0486-4711-90F5-712303A40512}" type="parTrans" cxnId="{71B10454-736D-4934-98B9-DF8914CDC424}">
      <dgm:prSet/>
      <dgm:spPr/>
      <dgm:t>
        <a:bodyPr/>
        <a:lstStyle/>
        <a:p>
          <a:endParaRPr lang="en-US"/>
        </a:p>
      </dgm:t>
    </dgm:pt>
    <dgm:pt modelId="{0C08C245-E087-48FC-8DFF-598A9828544C}" type="sibTrans" cxnId="{71B10454-736D-4934-98B9-DF8914CDC424}">
      <dgm:prSet/>
      <dgm:spPr/>
      <dgm:t>
        <a:bodyPr/>
        <a:lstStyle/>
        <a:p>
          <a:endParaRPr lang="en-US"/>
        </a:p>
      </dgm:t>
    </dgm:pt>
    <dgm:pt modelId="{7E4F6C04-03EA-4C66-9945-E93752422FCD}">
      <dgm:prSet/>
      <dgm:spPr/>
      <dgm:t>
        <a:bodyPr/>
        <a:lstStyle/>
        <a:p>
          <a:r>
            <a:rPr lang="en-US"/>
            <a:t>Relationships</a:t>
          </a:r>
        </a:p>
      </dgm:t>
    </dgm:pt>
    <dgm:pt modelId="{59785C3E-A73E-4815-BB8B-2F6906E2D825}" type="parTrans" cxnId="{DF539007-75CE-49DA-A312-9C5A470A7A1E}">
      <dgm:prSet/>
      <dgm:spPr/>
      <dgm:t>
        <a:bodyPr/>
        <a:lstStyle/>
        <a:p>
          <a:endParaRPr lang="en-US"/>
        </a:p>
      </dgm:t>
    </dgm:pt>
    <dgm:pt modelId="{F685B71C-0F99-40A4-830D-22E45BDB176A}" type="sibTrans" cxnId="{DF539007-75CE-49DA-A312-9C5A470A7A1E}">
      <dgm:prSet/>
      <dgm:spPr/>
      <dgm:t>
        <a:bodyPr/>
        <a:lstStyle/>
        <a:p>
          <a:endParaRPr lang="en-US"/>
        </a:p>
      </dgm:t>
    </dgm:pt>
    <dgm:pt modelId="{DB3FF8E1-C6A3-4E60-A225-B68A5F9E988E}">
      <dgm:prSet/>
      <dgm:spPr/>
      <dgm:t>
        <a:bodyPr/>
        <a:lstStyle/>
        <a:p>
          <a:r>
            <a:rPr lang="en-US"/>
            <a:t>Education</a:t>
          </a:r>
        </a:p>
      </dgm:t>
    </dgm:pt>
    <dgm:pt modelId="{71B8BB19-37C3-4022-8ED6-92960BBE77A7}" type="parTrans" cxnId="{651D008E-5C2A-4BC2-9D8B-1A4EE38CDF4C}">
      <dgm:prSet/>
      <dgm:spPr/>
      <dgm:t>
        <a:bodyPr/>
        <a:lstStyle/>
        <a:p>
          <a:endParaRPr lang="en-US"/>
        </a:p>
      </dgm:t>
    </dgm:pt>
    <dgm:pt modelId="{4832231E-0D1D-410F-BD29-B3D0D2CFA64A}" type="sibTrans" cxnId="{651D008E-5C2A-4BC2-9D8B-1A4EE38CDF4C}">
      <dgm:prSet/>
      <dgm:spPr/>
      <dgm:t>
        <a:bodyPr/>
        <a:lstStyle/>
        <a:p>
          <a:endParaRPr lang="en-US"/>
        </a:p>
      </dgm:t>
    </dgm:pt>
    <dgm:pt modelId="{5C99BF8D-7B20-4CD6-B712-3ADD93E6675B}">
      <dgm:prSet/>
      <dgm:spPr/>
      <dgm:t>
        <a:bodyPr/>
        <a:lstStyle/>
        <a:p>
          <a:r>
            <a:rPr lang="en-US"/>
            <a:t>Income</a:t>
          </a:r>
        </a:p>
      </dgm:t>
    </dgm:pt>
    <dgm:pt modelId="{EE2D2035-3E78-4986-8DDD-C18BBD935ED9}" type="parTrans" cxnId="{B5F83AD2-C89C-4A02-9143-BB84C78E3321}">
      <dgm:prSet/>
      <dgm:spPr/>
      <dgm:t>
        <a:bodyPr/>
        <a:lstStyle/>
        <a:p>
          <a:endParaRPr lang="en-US"/>
        </a:p>
      </dgm:t>
    </dgm:pt>
    <dgm:pt modelId="{704A546D-DC47-459E-9B9F-492D6E4DD050}" type="sibTrans" cxnId="{B5F83AD2-C89C-4A02-9143-BB84C78E3321}">
      <dgm:prSet/>
      <dgm:spPr/>
      <dgm:t>
        <a:bodyPr/>
        <a:lstStyle/>
        <a:p>
          <a:endParaRPr lang="en-US"/>
        </a:p>
      </dgm:t>
    </dgm:pt>
    <dgm:pt modelId="{358E78A5-6E3A-4778-804C-52A760689B2F}">
      <dgm:prSet/>
      <dgm:spPr/>
      <dgm:t>
        <a:bodyPr/>
        <a:lstStyle/>
        <a:p>
          <a:r>
            <a:rPr lang="en-US"/>
            <a:t>Social Class</a:t>
          </a:r>
        </a:p>
      </dgm:t>
    </dgm:pt>
    <dgm:pt modelId="{0EBB5C7B-EE65-46AC-9D7D-58D065EAEA13}" type="parTrans" cxnId="{CAA7E1BB-29D9-4629-A4C4-6A67128F4446}">
      <dgm:prSet/>
      <dgm:spPr/>
      <dgm:t>
        <a:bodyPr/>
        <a:lstStyle/>
        <a:p>
          <a:endParaRPr lang="en-US"/>
        </a:p>
      </dgm:t>
    </dgm:pt>
    <dgm:pt modelId="{0D47316E-75AB-4130-B263-FA0C7E26E313}" type="sibTrans" cxnId="{CAA7E1BB-29D9-4629-A4C4-6A67128F4446}">
      <dgm:prSet/>
      <dgm:spPr/>
      <dgm:t>
        <a:bodyPr/>
        <a:lstStyle/>
        <a:p>
          <a:endParaRPr lang="en-US"/>
        </a:p>
      </dgm:t>
    </dgm:pt>
    <dgm:pt modelId="{5362FAB4-62D8-43B1-B5DD-7AFE6DEF8D76}">
      <dgm:prSet/>
      <dgm:spPr/>
      <dgm:t>
        <a:bodyPr/>
        <a:lstStyle/>
        <a:p>
          <a:r>
            <a:rPr lang="en-US"/>
            <a:t>And so much more! </a:t>
          </a:r>
        </a:p>
      </dgm:t>
    </dgm:pt>
    <dgm:pt modelId="{E48491FB-B8A2-44A3-8699-68BFD9970284}" type="parTrans" cxnId="{C53A4053-CE8B-4921-AFEA-A820B6206A17}">
      <dgm:prSet/>
      <dgm:spPr/>
      <dgm:t>
        <a:bodyPr/>
        <a:lstStyle/>
        <a:p>
          <a:endParaRPr lang="en-US"/>
        </a:p>
      </dgm:t>
    </dgm:pt>
    <dgm:pt modelId="{445AC81C-CD32-4733-9FA9-5EC8660786BC}" type="sibTrans" cxnId="{C53A4053-CE8B-4921-AFEA-A820B6206A17}">
      <dgm:prSet/>
      <dgm:spPr/>
      <dgm:t>
        <a:bodyPr/>
        <a:lstStyle/>
        <a:p>
          <a:endParaRPr lang="en-US"/>
        </a:p>
      </dgm:t>
    </dgm:pt>
    <dgm:pt modelId="{E7BB5A2E-2746-49CF-A853-703C8FB6E937}" type="pres">
      <dgm:prSet presAssocID="{8225FE48-0560-4BC4-8A36-B7BD86AC2716}" presName="diagram" presStyleCnt="0">
        <dgm:presLayoutVars>
          <dgm:dir/>
          <dgm:resizeHandles val="exact"/>
        </dgm:presLayoutVars>
      </dgm:prSet>
      <dgm:spPr/>
    </dgm:pt>
    <dgm:pt modelId="{03873216-D672-4D58-BA17-5A733D871A3A}" type="pres">
      <dgm:prSet presAssocID="{EAF0E445-4CEC-445C-8201-53AAC3687234}" presName="node" presStyleLbl="node1" presStyleIdx="0" presStyleCnt="12">
        <dgm:presLayoutVars>
          <dgm:bulletEnabled val="1"/>
        </dgm:presLayoutVars>
      </dgm:prSet>
      <dgm:spPr/>
    </dgm:pt>
    <dgm:pt modelId="{19F6842A-1104-423A-8275-E9C318895048}" type="pres">
      <dgm:prSet presAssocID="{2CD50962-A243-4B4C-9082-D5E0EDA8F20F}" presName="sibTrans" presStyleCnt="0"/>
      <dgm:spPr/>
    </dgm:pt>
    <dgm:pt modelId="{EC34A49A-49A3-4554-AAF3-B98ABD125438}" type="pres">
      <dgm:prSet presAssocID="{D91965DA-C301-40E8-8885-9EAD84D73C31}" presName="node" presStyleLbl="node1" presStyleIdx="1" presStyleCnt="12">
        <dgm:presLayoutVars>
          <dgm:bulletEnabled val="1"/>
        </dgm:presLayoutVars>
      </dgm:prSet>
      <dgm:spPr/>
    </dgm:pt>
    <dgm:pt modelId="{9E302471-46C9-4103-99D1-179E281E042A}" type="pres">
      <dgm:prSet presAssocID="{22CF7BE1-BCF2-497A-B895-B5CCA70419FB}" presName="sibTrans" presStyleCnt="0"/>
      <dgm:spPr/>
    </dgm:pt>
    <dgm:pt modelId="{2EA93EAB-A8B1-4F92-8625-BE266F4B41C4}" type="pres">
      <dgm:prSet presAssocID="{88CF070A-3BE0-46D9-911D-EB24B97B5226}" presName="node" presStyleLbl="node1" presStyleIdx="2" presStyleCnt="12">
        <dgm:presLayoutVars>
          <dgm:bulletEnabled val="1"/>
        </dgm:presLayoutVars>
      </dgm:prSet>
      <dgm:spPr/>
    </dgm:pt>
    <dgm:pt modelId="{CB8C61A9-5634-4CA2-AEB6-5992B0E04E9C}" type="pres">
      <dgm:prSet presAssocID="{D0AE62EC-F381-46DD-A8DC-2CA193D9EB68}" presName="sibTrans" presStyleCnt="0"/>
      <dgm:spPr/>
    </dgm:pt>
    <dgm:pt modelId="{EC46E8EB-307C-4548-AD35-AB928514C697}" type="pres">
      <dgm:prSet presAssocID="{5B43AD25-BC35-4EC5-88F9-3D466DF2AD6D}" presName="node" presStyleLbl="node1" presStyleIdx="3" presStyleCnt="12">
        <dgm:presLayoutVars>
          <dgm:bulletEnabled val="1"/>
        </dgm:presLayoutVars>
      </dgm:prSet>
      <dgm:spPr/>
    </dgm:pt>
    <dgm:pt modelId="{C1AEB958-51E8-41E3-9F8E-F19AAE7A8F2E}" type="pres">
      <dgm:prSet presAssocID="{8F7D01E6-9B83-4E31-8B92-3E33092EC8EF}" presName="sibTrans" presStyleCnt="0"/>
      <dgm:spPr/>
    </dgm:pt>
    <dgm:pt modelId="{14140C12-50FE-4003-B52F-67D05BD9F3C3}" type="pres">
      <dgm:prSet presAssocID="{450C3A79-189F-4557-A911-2BBD471536E1}" presName="node" presStyleLbl="node1" presStyleIdx="4" presStyleCnt="12">
        <dgm:presLayoutVars>
          <dgm:bulletEnabled val="1"/>
        </dgm:presLayoutVars>
      </dgm:prSet>
      <dgm:spPr/>
    </dgm:pt>
    <dgm:pt modelId="{78D949B4-AD0E-42B4-B657-AE2FD5484F7F}" type="pres">
      <dgm:prSet presAssocID="{F9045280-AD89-44C2-9EB3-951904ABAFE2}" presName="sibTrans" presStyleCnt="0"/>
      <dgm:spPr/>
    </dgm:pt>
    <dgm:pt modelId="{E4FC055F-D765-49EB-9A2E-38ABBAD2F524}" type="pres">
      <dgm:prSet presAssocID="{B0E5D13B-FDEA-4793-A637-62F5EED96526}" presName="node" presStyleLbl="node1" presStyleIdx="5" presStyleCnt="12">
        <dgm:presLayoutVars>
          <dgm:bulletEnabled val="1"/>
        </dgm:presLayoutVars>
      </dgm:prSet>
      <dgm:spPr/>
    </dgm:pt>
    <dgm:pt modelId="{D02E0ECD-0FB1-4BB1-9652-E734CBB763C1}" type="pres">
      <dgm:prSet presAssocID="{5DDE1847-E633-44BE-A3C8-3C9C12951BA2}" presName="sibTrans" presStyleCnt="0"/>
      <dgm:spPr/>
    </dgm:pt>
    <dgm:pt modelId="{1FA76228-C21E-4076-9D6C-CBC3C929E2A1}" type="pres">
      <dgm:prSet presAssocID="{BCDC8F37-5F7F-4F4F-9A43-C1669888ADC2}" presName="node" presStyleLbl="node1" presStyleIdx="6" presStyleCnt="12">
        <dgm:presLayoutVars>
          <dgm:bulletEnabled val="1"/>
        </dgm:presLayoutVars>
      </dgm:prSet>
      <dgm:spPr/>
    </dgm:pt>
    <dgm:pt modelId="{85699E5D-CD8D-4014-AB2D-68A05F3E643D}" type="pres">
      <dgm:prSet presAssocID="{0C08C245-E087-48FC-8DFF-598A9828544C}" presName="sibTrans" presStyleCnt="0"/>
      <dgm:spPr/>
    </dgm:pt>
    <dgm:pt modelId="{B408E923-B4F9-43C4-A6AB-9480DA7FEC21}" type="pres">
      <dgm:prSet presAssocID="{7E4F6C04-03EA-4C66-9945-E93752422FCD}" presName="node" presStyleLbl="node1" presStyleIdx="7" presStyleCnt="12">
        <dgm:presLayoutVars>
          <dgm:bulletEnabled val="1"/>
        </dgm:presLayoutVars>
      </dgm:prSet>
      <dgm:spPr/>
    </dgm:pt>
    <dgm:pt modelId="{99893C9C-2AD4-4A52-B473-79658FCDA66C}" type="pres">
      <dgm:prSet presAssocID="{F685B71C-0F99-40A4-830D-22E45BDB176A}" presName="sibTrans" presStyleCnt="0"/>
      <dgm:spPr/>
    </dgm:pt>
    <dgm:pt modelId="{6E7A74B6-9FB8-4342-ADBD-672BF47F7071}" type="pres">
      <dgm:prSet presAssocID="{DB3FF8E1-C6A3-4E60-A225-B68A5F9E988E}" presName="node" presStyleLbl="node1" presStyleIdx="8" presStyleCnt="12">
        <dgm:presLayoutVars>
          <dgm:bulletEnabled val="1"/>
        </dgm:presLayoutVars>
      </dgm:prSet>
      <dgm:spPr/>
    </dgm:pt>
    <dgm:pt modelId="{5AAE1ABF-5AC8-41CA-8AF2-D6E0F3688F5D}" type="pres">
      <dgm:prSet presAssocID="{4832231E-0D1D-410F-BD29-B3D0D2CFA64A}" presName="sibTrans" presStyleCnt="0"/>
      <dgm:spPr/>
    </dgm:pt>
    <dgm:pt modelId="{FD874CA1-0396-4670-B0BE-C5E56990E62A}" type="pres">
      <dgm:prSet presAssocID="{5C99BF8D-7B20-4CD6-B712-3ADD93E6675B}" presName="node" presStyleLbl="node1" presStyleIdx="9" presStyleCnt="12">
        <dgm:presLayoutVars>
          <dgm:bulletEnabled val="1"/>
        </dgm:presLayoutVars>
      </dgm:prSet>
      <dgm:spPr/>
    </dgm:pt>
    <dgm:pt modelId="{D949825B-5975-4F78-B9CC-CE6BB98B6B9B}" type="pres">
      <dgm:prSet presAssocID="{704A546D-DC47-459E-9B9F-492D6E4DD050}" presName="sibTrans" presStyleCnt="0"/>
      <dgm:spPr/>
    </dgm:pt>
    <dgm:pt modelId="{6DD4D6A5-1D08-44E2-9B1A-5F9EAF323C9F}" type="pres">
      <dgm:prSet presAssocID="{358E78A5-6E3A-4778-804C-52A760689B2F}" presName="node" presStyleLbl="node1" presStyleIdx="10" presStyleCnt="12">
        <dgm:presLayoutVars>
          <dgm:bulletEnabled val="1"/>
        </dgm:presLayoutVars>
      </dgm:prSet>
      <dgm:spPr/>
    </dgm:pt>
    <dgm:pt modelId="{5CBC3C54-0416-404D-9B6A-6E3A55A6BF4F}" type="pres">
      <dgm:prSet presAssocID="{0D47316E-75AB-4130-B263-FA0C7E26E313}" presName="sibTrans" presStyleCnt="0"/>
      <dgm:spPr/>
    </dgm:pt>
    <dgm:pt modelId="{1786FA35-E105-48A4-9504-42E10FEF6A34}" type="pres">
      <dgm:prSet presAssocID="{5362FAB4-62D8-43B1-B5DD-7AFE6DEF8D76}" presName="node" presStyleLbl="node1" presStyleIdx="11" presStyleCnt="12">
        <dgm:presLayoutVars>
          <dgm:bulletEnabled val="1"/>
        </dgm:presLayoutVars>
      </dgm:prSet>
      <dgm:spPr/>
    </dgm:pt>
  </dgm:ptLst>
  <dgm:cxnLst>
    <dgm:cxn modelId="{DF539007-75CE-49DA-A312-9C5A470A7A1E}" srcId="{8225FE48-0560-4BC4-8A36-B7BD86AC2716}" destId="{7E4F6C04-03EA-4C66-9945-E93752422FCD}" srcOrd="7" destOrd="0" parTransId="{59785C3E-A73E-4815-BB8B-2F6906E2D825}" sibTransId="{F685B71C-0F99-40A4-830D-22E45BDB176A}"/>
    <dgm:cxn modelId="{B7288609-512A-4E6D-A98F-745535B5BA40}" srcId="{8225FE48-0560-4BC4-8A36-B7BD86AC2716}" destId="{EAF0E445-4CEC-445C-8201-53AAC3687234}" srcOrd="0" destOrd="0" parTransId="{8419D950-3FAD-44C9-811F-5C2F809510F6}" sibTransId="{2CD50962-A243-4B4C-9082-D5E0EDA8F20F}"/>
    <dgm:cxn modelId="{C6D8D211-9CE5-4BB9-A672-59CA5816FCAE}" type="presOf" srcId="{5C99BF8D-7B20-4CD6-B712-3ADD93E6675B}" destId="{FD874CA1-0396-4670-B0BE-C5E56990E62A}" srcOrd="0" destOrd="0" presId="urn:microsoft.com/office/officeart/2005/8/layout/default"/>
    <dgm:cxn modelId="{D2793D14-F85E-4516-BF61-2ECC96E126EB}" srcId="{8225FE48-0560-4BC4-8A36-B7BD86AC2716}" destId="{5B43AD25-BC35-4EC5-88F9-3D466DF2AD6D}" srcOrd="3" destOrd="0" parTransId="{B30A9879-1255-4897-B130-20712960271D}" sibTransId="{8F7D01E6-9B83-4E31-8B92-3E33092EC8EF}"/>
    <dgm:cxn modelId="{85EEAC29-9B30-41AA-9BF0-395BFC4B522C}" type="presOf" srcId="{D91965DA-C301-40E8-8885-9EAD84D73C31}" destId="{EC34A49A-49A3-4554-AAF3-B98ABD125438}" srcOrd="0" destOrd="0" presId="urn:microsoft.com/office/officeart/2005/8/layout/default"/>
    <dgm:cxn modelId="{AB4B042F-2892-4704-9056-8863F6698A78}" type="presOf" srcId="{88CF070A-3BE0-46D9-911D-EB24B97B5226}" destId="{2EA93EAB-A8B1-4F92-8625-BE266F4B41C4}" srcOrd="0" destOrd="0" presId="urn:microsoft.com/office/officeart/2005/8/layout/default"/>
    <dgm:cxn modelId="{AA477A36-B5D4-43A9-B575-4B11F2F45060}" type="presOf" srcId="{7E4F6C04-03EA-4C66-9945-E93752422FCD}" destId="{B408E923-B4F9-43C4-A6AB-9480DA7FEC21}" srcOrd="0" destOrd="0" presId="urn:microsoft.com/office/officeart/2005/8/layout/default"/>
    <dgm:cxn modelId="{0CB89642-D555-452A-97DA-76A280581FAE}" type="presOf" srcId="{5362FAB4-62D8-43B1-B5DD-7AFE6DEF8D76}" destId="{1786FA35-E105-48A4-9504-42E10FEF6A34}" srcOrd="0" destOrd="0" presId="urn:microsoft.com/office/officeart/2005/8/layout/default"/>
    <dgm:cxn modelId="{28B59F6B-FF98-4AB2-B5BE-CA402EA62F12}" type="presOf" srcId="{B0E5D13B-FDEA-4793-A637-62F5EED96526}" destId="{E4FC055F-D765-49EB-9A2E-38ABBAD2F524}" srcOrd="0" destOrd="0" presId="urn:microsoft.com/office/officeart/2005/8/layout/default"/>
    <dgm:cxn modelId="{78D2714D-10FA-4F67-81FE-AF272F85D479}" type="presOf" srcId="{8225FE48-0560-4BC4-8A36-B7BD86AC2716}" destId="{E7BB5A2E-2746-49CF-A853-703C8FB6E937}" srcOrd="0" destOrd="0" presId="urn:microsoft.com/office/officeart/2005/8/layout/default"/>
    <dgm:cxn modelId="{C53A4053-CE8B-4921-AFEA-A820B6206A17}" srcId="{8225FE48-0560-4BC4-8A36-B7BD86AC2716}" destId="{5362FAB4-62D8-43B1-B5DD-7AFE6DEF8D76}" srcOrd="11" destOrd="0" parTransId="{E48491FB-B8A2-44A3-8699-68BFD9970284}" sibTransId="{445AC81C-CD32-4733-9FA9-5EC8660786BC}"/>
    <dgm:cxn modelId="{D789D953-143C-40A9-B202-99FC0160373B}" type="presOf" srcId="{DB3FF8E1-C6A3-4E60-A225-B68A5F9E988E}" destId="{6E7A74B6-9FB8-4342-ADBD-672BF47F7071}" srcOrd="0" destOrd="0" presId="urn:microsoft.com/office/officeart/2005/8/layout/default"/>
    <dgm:cxn modelId="{71B10454-736D-4934-98B9-DF8914CDC424}" srcId="{8225FE48-0560-4BC4-8A36-B7BD86AC2716}" destId="{BCDC8F37-5F7F-4F4F-9A43-C1669888ADC2}" srcOrd="6" destOrd="0" parTransId="{30366CDB-0486-4711-90F5-712303A40512}" sibTransId="{0C08C245-E087-48FC-8DFF-598A9828544C}"/>
    <dgm:cxn modelId="{0E843386-A556-4B0A-82CF-24FF347D88D2}" type="presOf" srcId="{358E78A5-6E3A-4778-804C-52A760689B2F}" destId="{6DD4D6A5-1D08-44E2-9B1A-5F9EAF323C9F}" srcOrd="0" destOrd="0" presId="urn:microsoft.com/office/officeart/2005/8/layout/default"/>
    <dgm:cxn modelId="{BAD5ED88-E68B-414D-9588-A47F24F57A46}" type="presOf" srcId="{5B43AD25-BC35-4EC5-88F9-3D466DF2AD6D}" destId="{EC46E8EB-307C-4548-AD35-AB928514C697}" srcOrd="0" destOrd="0" presId="urn:microsoft.com/office/officeart/2005/8/layout/default"/>
    <dgm:cxn modelId="{651D008E-5C2A-4BC2-9D8B-1A4EE38CDF4C}" srcId="{8225FE48-0560-4BC4-8A36-B7BD86AC2716}" destId="{DB3FF8E1-C6A3-4E60-A225-B68A5F9E988E}" srcOrd="8" destOrd="0" parTransId="{71B8BB19-37C3-4022-8ED6-92960BBE77A7}" sibTransId="{4832231E-0D1D-410F-BD29-B3D0D2CFA64A}"/>
    <dgm:cxn modelId="{9E18D6A6-6DAA-4550-9F47-86064A8AA48D}" type="presOf" srcId="{EAF0E445-4CEC-445C-8201-53AAC3687234}" destId="{03873216-D672-4D58-BA17-5A733D871A3A}" srcOrd="0" destOrd="0" presId="urn:microsoft.com/office/officeart/2005/8/layout/default"/>
    <dgm:cxn modelId="{D2B7D5BA-9E39-4E25-A23D-6272D8E3BF83}" type="presOf" srcId="{450C3A79-189F-4557-A911-2BBD471536E1}" destId="{14140C12-50FE-4003-B52F-67D05BD9F3C3}" srcOrd="0" destOrd="0" presId="urn:microsoft.com/office/officeart/2005/8/layout/default"/>
    <dgm:cxn modelId="{CAA7E1BB-29D9-4629-A4C4-6A67128F4446}" srcId="{8225FE48-0560-4BC4-8A36-B7BD86AC2716}" destId="{358E78A5-6E3A-4778-804C-52A760689B2F}" srcOrd="10" destOrd="0" parTransId="{0EBB5C7B-EE65-46AC-9D7D-58D065EAEA13}" sibTransId="{0D47316E-75AB-4130-B263-FA0C7E26E313}"/>
    <dgm:cxn modelId="{E27865C3-1B45-4DA8-BFB0-46976448FB77}" srcId="{8225FE48-0560-4BC4-8A36-B7BD86AC2716}" destId="{88CF070A-3BE0-46D9-911D-EB24B97B5226}" srcOrd="2" destOrd="0" parTransId="{73D2FE46-84BF-4D5F-A797-D042378436B2}" sibTransId="{D0AE62EC-F381-46DD-A8DC-2CA193D9EB68}"/>
    <dgm:cxn modelId="{43980DC4-23C8-422F-8BEE-F67C40D0DD99}" type="presOf" srcId="{BCDC8F37-5F7F-4F4F-9A43-C1669888ADC2}" destId="{1FA76228-C21E-4076-9D6C-CBC3C929E2A1}" srcOrd="0" destOrd="0" presId="urn:microsoft.com/office/officeart/2005/8/layout/default"/>
    <dgm:cxn modelId="{B5F83AD2-C89C-4A02-9143-BB84C78E3321}" srcId="{8225FE48-0560-4BC4-8A36-B7BD86AC2716}" destId="{5C99BF8D-7B20-4CD6-B712-3ADD93E6675B}" srcOrd="9" destOrd="0" parTransId="{EE2D2035-3E78-4986-8DDD-C18BBD935ED9}" sibTransId="{704A546D-DC47-459E-9B9F-492D6E4DD050}"/>
    <dgm:cxn modelId="{8352A0D7-5243-4BC6-8175-5D9509E98A5F}" srcId="{8225FE48-0560-4BC4-8A36-B7BD86AC2716}" destId="{450C3A79-189F-4557-A911-2BBD471536E1}" srcOrd="4" destOrd="0" parTransId="{3FB7D4FA-DDE6-4875-BB7C-1000E0F3371B}" sibTransId="{F9045280-AD89-44C2-9EB3-951904ABAFE2}"/>
    <dgm:cxn modelId="{D333A0EA-DAE9-4695-B283-9DDEE060F7AB}" srcId="{8225FE48-0560-4BC4-8A36-B7BD86AC2716}" destId="{D91965DA-C301-40E8-8885-9EAD84D73C31}" srcOrd="1" destOrd="0" parTransId="{D6360C2F-247F-4991-800A-6FCBB7A9FACE}" sibTransId="{22CF7BE1-BCF2-497A-B895-B5CCA70419FB}"/>
    <dgm:cxn modelId="{D13952F2-0E12-42C2-BDEB-1143D2B51699}" srcId="{8225FE48-0560-4BC4-8A36-B7BD86AC2716}" destId="{B0E5D13B-FDEA-4793-A637-62F5EED96526}" srcOrd="5" destOrd="0" parTransId="{0459132B-207B-4415-8CCD-27F41B3E90E7}" sibTransId="{5DDE1847-E633-44BE-A3C8-3C9C12951BA2}"/>
    <dgm:cxn modelId="{E23CE4FA-8AE0-4680-8647-41463A4BFDE6}" type="presParOf" srcId="{E7BB5A2E-2746-49CF-A853-703C8FB6E937}" destId="{03873216-D672-4D58-BA17-5A733D871A3A}" srcOrd="0" destOrd="0" presId="urn:microsoft.com/office/officeart/2005/8/layout/default"/>
    <dgm:cxn modelId="{09DF86BC-1636-4731-A3C5-636C21F15233}" type="presParOf" srcId="{E7BB5A2E-2746-49CF-A853-703C8FB6E937}" destId="{19F6842A-1104-423A-8275-E9C318895048}" srcOrd="1" destOrd="0" presId="urn:microsoft.com/office/officeart/2005/8/layout/default"/>
    <dgm:cxn modelId="{1F6090A8-607D-40B6-8E3C-0295014C5E16}" type="presParOf" srcId="{E7BB5A2E-2746-49CF-A853-703C8FB6E937}" destId="{EC34A49A-49A3-4554-AAF3-B98ABD125438}" srcOrd="2" destOrd="0" presId="urn:microsoft.com/office/officeart/2005/8/layout/default"/>
    <dgm:cxn modelId="{12FF41F5-4730-416F-9F7A-CB406A06773C}" type="presParOf" srcId="{E7BB5A2E-2746-49CF-A853-703C8FB6E937}" destId="{9E302471-46C9-4103-99D1-179E281E042A}" srcOrd="3" destOrd="0" presId="urn:microsoft.com/office/officeart/2005/8/layout/default"/>
    <dgm:cxn modelId="{31D83B99-E9EB-4476-B906-31737D969163}" type="presParOf" srcId="{E7BB5A2E-2746-49CF-A853-703C8FB6E937}" destId="{2EA93EAB-A8B1-4F92-8625-BE266F4B41C4}" srcOrd="4" destOrd="0" presId="urn:microsoft.com/office/officeart/2005/8/layout/default"/>
    <dgm:cxn modelId="{735A67CF-67A4-4BA0-A791-F72DEB8C5036}" type="presParOf" srcId="{E7BB5A2E-2746-49CF-A853-703C8FB6E937}" destId="{CB8C61A9-5634-4CA2-AEB6-5992B0E04E9C}" srcOrd="5" destOrd="0" presId="urn:microsoft.com/office/officeart/2005/8/layout/default"/>
    <dgm:cxn modelId="{654C9A3F-D5F6-402F-A93E-8C21533E0E8F}" type="presParOf" srcId="{E7BB5A2E-2746-49CF-A853-703C8FB6E937}" destId="{EC46E8EB-307C-4548-AD35-AB928514C697}" srcOrd="6" destOrd="0" presId="urn:microsoft.com/office/officeart/2005/8/layout/default"/>
    <dgm:cxn modelId="{81CCDE5E-F318-466F-92E2-25776E7F2351}" type="presParOf" srcId="{E7BB5A2E-2746-49CF-A853-703C8FB6E937}" destId="{C1AEB958-51E8-41E3-9F8E-F19AAE7A8F2E}" srcOrd="7" destOrd="0" presId="urn:microsoft.com/office/officeart/2005/8/layout/default"/>
    <dgm:cxn modelId="{59FB0E31-D98F-4E23-A7EC-4BDAF0241F91}" type="presParOf" srcId="{E7BB5A2E-2746-49CF-A853-703C8FB6E937}" destId="{14140C12-50FE-4003-B52F-67D05BD9F3C3}" srcOrd="8" destOrd="0" presId="urn:microsoft.com/office/officeart/2005/8/layout/default"/>
    <dgm:cxn modelId="{30FEF9EF-BF37-472A-9867-24190847E0FC}" type="presParOf" srcId="{E7BB5A2E-2746-49CF-A853-703C8FB6E937}" destId="{78D949B4-AD0E-42B4-B657-AE2FD5484F7F}" srcOrd="9" destOrd="0" presId="urn:microsoft.com/office/officeart/2005/8/layout/default"/>
    <dgm:cxn modelId="{D6444DCA-95B7-4ACE-BA10-072542072628}" type="presParOf" srcId="{E7BB5A2E-2746-49CF-A853-703C8FB6E937}" destId="{E4FC055F-D765-49EB-9A2E-38ABBAD2F524}" srcOrd="10" destOrd="0" presId="urn:microsoft.com/office/officeart/2005/8/layout/default"/>
    <dgm:cxn modelId="{6C93C7B9-C2D0-4A1E-8DE7-16574822770C}" type="presParOf" srcId="{E7BB5A2E-2746-49CF-A853-703C8FB6E937}" destId="{D02E0ECD-0FB1-4BB1-9652-E734CBB763C1}" srcOrd="11" destOrd="0" presId="urn:microsoft.com/office/officeart/2005/8/layout/default"/>
    <dgm:cxn modelId="{1816C4FE-4C7C-40DE-9A37-E5EA8A53FA4C}" type="presParOf" srcId="{E7BB5A2E-2746-49CF-A853-703C8FB6E937}" destId="{1FA76228-C21E-4076-9D6C-CBC3C929E2A1}" srcOrd="12" destOrd="0" presId="urn:microsoft.com/office/officeart/2005/8/layout/default"/>
    <dgm:cxn modelId="{8523A293-17E7-4401-A034-25252A1AE20E}" type="presParOf" srcId="{E7BB5A2E-2746-49CF-A853-703C8FB6E937}" destId="{85699E5D-CD8D-4014-AB2D-68A05F3E643D}" srcOrd="13" destOrd="0" presId="urn:microsoft.com/office/officeart/2005/8/layout/default"/>
    <dgm:cxn modelId="{9CD329C6-9574-46B2-B34F-1D07663EB40D}" type="presParOf" srcId="{E7BB5A2E-2746-49CF-A853-703C8FB6E937}" destId="{B408E923-B4F9-43C4-A6AB-9480DA7FEC21}" srcOrd="14" destOrd="0" presId="urn:microsoft.com/office/officeart/2005/8/layout/default"/>
    <dgm:cxn modelId="{A7D3BD19-703A-438D-AF60-201B7FC27982}" type="presParOf" srcId="{E7BB5A2E-2746-49CF-A853-703C8FB6E937}" destId="{99893C9C-2AD4-4A52-B473-79658FCDA66C}" srcOrd="15" destOrd="0" presId="urn:microsoft.com/office/officeart/2005/8/layout/default"/>
    <dgm:cxn modelId="{2AC1BF6A-162D-4FB9-A093-8D27B7D072FE}" type="presParOf" srcId="{E7BB5A2E-2746-49CF-A853-703C8FB6E937}" destId="{6E7A74B6-9FB8-4342-ADBD-672BF47F7071}" srcOrd="16" destOrd="0" presId="urn:microsoft.com/office/officeart/2005/8/layout/default"/>
    <dgm:cxn modelId="{19C39F13-03CB-4476-BE1D-00C1A1B171E1}" type="presParOf" srcId="{E7BB5A2E-2746-49CF-A853-703C8FB6E937}" destId="{5AAE1ABF-5AC8-41CA-8AF2-D6E0F3688F5D}" srcOrd="17" destOrd="0" presId="urn:microsoft.com/office/officeart/2005/8/layout/default"/>
    <dgm:cxn modelId="{5081C04A-5BEA-4824-8336-BC75EC3AC08B}" type="presParOf" srcId="{E7BB5A2E-2746-49CF-A853-703C8FB6E937}" destId="{FD874CA1-0396-4670-B0BE-C5E56990E62A}" srcOrd="18" destOrd="0" presId="urn:microsoft.com/office/officeart/2005/8/layout/default"/>
    <dgm:cxn modelId="{0449F334-663D-4368-828E-18A6E48DB437}" type="presParOf" srcId="{E7BB5A2E-2746-49CF-A853-703C8FB6E937}" destId="{D949825B-5975-4F78-B9CC-CE6BB98B6B9B}" srcOrd="19" destOrd="0" presId="urn:microsoft.com/office/officeart/2005/8/layout/default"/>
    <dgm:cxn modelId="{8693C286-9983-4912-957C-934D35EB967A}" type="presParOf" srcId="{E7BB5A2E-2746-49CF-A853-703C8FB6E937}" destId="{6DD4D6A5-1D08-44E2-9B1A-5F9EAF323C9F}" srcOrd="20" destOrd="0" presId="urn:microsoft.com/office/officeart/2005/8/layout/default"/>
    <dgm:cxn modelId="{9171F9A1-2E48-4163-935F-4D40CFE2103B}" type="presParOf" srcId="{E7BB5A2E-2746-49CF-A853-703C8FB6E937}" destId="{5CBC3C54-0416-404D-9B6A-6E3A55A6BF4F}" srcOrd="21" destOrd="0" presId="urn:microsoft.com/office/officeart/2005/8/layout/default"/>
    <dgm:cxn modelId="{65660CDC-6935-4DC4-91A6-D3C39992A34E}" type="presParOf" srcId="{E7BB5A2E-2746-49CF-A853-703C8FB6E937}" destId="{1786FA35-E105-48A4-9504-42E10FEF6A34}"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0FA8DC-6986-46CA-B57D-3E48F87D7DC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9A68059-2250-4AD9-B770-66E7E5F8CC76}">
      <dgm:prSet/>
      <dgm:spPr/>
      <dgm:t>
        <a:bodyPr/>
        <a:lstStyle/>
        <a:p>
          <a:r>
            <a:rPr lang="en-US" dirty="0"/>
            <a:t>Conduct customer research</a:t>
          </a:r>
        </a:p>
      </dgm:t>
    </dgm:pt>
    <dgm:pt modelId="{EB7C2849-DADA-4886-A368-5764A489BBC0}" type="parTrans" cxnId="{7D5A0587-BA16-4486-AC47-C9BF02222D48}">
      <dgm:prSet/>
      <dgm:spPr/>
      <dgm:t>
        <a:bodyPr/>
        <a:lstStyle/>
        <a:p>
          <a:endParaRPr lang="en-US"/>
        </a:p>
      </dgm:t>
    </dgm:pt>
    <dgm:pt modelId="{41623CB4-4299-4326-8CAE-3EDFEC91CBA4}" type="sibTrans" cxnId="{7D5A0587-BA16-4486-AC47-C9BF02222D48}">
      <dgm:prSet/>
      <dgm:spPr/>
      <dgm:t>
        <a:bodyPr/>
        <a:lstStyle/>
        <a:p>
          <a:endParaRPr lang="en-US"/>
        </a:p>
      </dgm:t>
    </dgm:pt>
    <dgm:pt modelId="{4DD55C49-06DF-4FFD-834D-8F8FFBC99E78}">
      <dgm:prSet/>
      <dgm:spPr/>
      <dgm:t>
        <a:bodyPr/>
        <a:lstStyle/>
        <a:p>
          <a:r>
            <a:rPr lang="en-US" dirty="0"/>
            <a:t>Look at your current customer base</a:t>
          </a:r>
        </a:p>
      </dgm:t>
    </dgm:pt>
    <dgm:pt modelId="{0C984F92-2DC8-4E5F-8307-4BE19FC02883}" type="parTrans" cxnId="{E0522B41-BBF3-4D1C-9F3E-84C2AEEC2B71}">
      <dgm:prSet/>
      <dgm:spPr/>
      <dgm:t>
        <a:bodyPr/>
        <a:lstStyle/>
        <a:p>
          <a:endParaRPr lang="en-US"/>
        </a:p>
      </dgm:t>
    </dgm:pt>
    <dgm:pt modelId="{300CCE3D-1F62-425C-9396-94F44073D992}" type="sibTrans" cxnId="{E0522B41-BBF3-4D1C-9F3E-84C2AEEC2B71}">
      <dgm:prSet/>
      <dgm:spPr/>
      <dgm:t>
        <a:bodyPr/>
        <a:lstStyle/>
        <a:p>
          <a:endParaRPr lang="en-US"/>
        </a:p>
      </dgm:t>
    </dgm:pt>
    <dgm:pt modelId="{2D29DFB4-B0DA-488F-A79A-B7F4B4383EB6}">
      <dgm:prSet/>
      <dgm:spPr/>
      <dgm:t>
        <a:bodyPr/>
        <a:lstStyle/>
        <a:p>
          <a:r>
            <a:rPr lang="en-US" dirty="0"/>
            <a:t>Monitor performance and behavior by segment</a:t>
          </a:r>
        </a:p>
      </dgm:t>
    </dgm:pt>
    <dgm:pt modelId="{96E7A894-CE39-4D1A-9AF7-A6D74AB12252}" type="parTrans" cxnId="{6E3D4BE3-0A49-45E3-A060-B70F6EA50E20}">
      <dgm:prSet/>
      <dgm:spPr/>
      <dgm:t>
        <a:bodyPr/>
        <a:lstStyle/>
        <a:p>
          <a:endParaRPr lang="en-US"/>
        </a:p>
      </dgm:t>
    </dgm:pt>
    <dgm:pt modelId="{30D636E6-E068-4676-B2B6-1010DB155C40}" type="sibTrans" cxnId="{6E3D4BE3-0A49-45E3-A060-B70F6EA50E20}">
      <dgm:prSet/>
      <dgm:spPr/>
      <dgm:t>
        <a:bodyPr/>
        <a:lstStyle/>
        <a:p>
          <a:endParaRPr lang="en-US"/>
        </a:p>
      </dgm:t>
    </dgm:pt>
    <dgm:pt modelId="{9B08C686-70AD-4F33-8CAA-731AC57AEA2A}">
      <dgm:prSet/>
      <dgm:spPr/>
      <dgm:t>
        <a:bodyPr/>
        <a:lstStyle/>
        <a:p>
          <a:r>
            <a:rPr lang="en-US" dirty="0"/>
            <a:t>Speak to your sales/customer service teams</a:t>
          </a:r>
        </a:p>
      </dgm:t>
    </dgm:pt>
    <dgm:pt modelId="{B00E24C3-7B11-4325-8282-3A4A4C889F4D}" type="parTrans" cxnId="{42140E41-6453-40E3-A507-4D199C603FDB}">
      <dgm:prSet/>
      <dgm:spPr/>
      <dgm:t>
        <a:bodyPr/>
        <a:lstStyle/>
        <a:p>
          <a:endParaRPr lang="en-US"/>
        </a:p>
      </dgm:t>
    </dgm:pt>
    <dgm:pt modelId="{384667EE-4484-453E-8379-2C2C0604D44B}" type="sibTrans" cxnId="{42140E41-6453-40E3-A507-4D199C603FDB}">
      <dgm:prSet/>
      <dgm:spPr/>
      <dgm:t>
        <a:bodyPr/>
        <a:lstStyle/>
        <a:p>
          <a:endParaRPr lang="en-US"/>
        </a:p>
      </dgm:t>
    </dgm:pt>
    <dgm:pt modelId="{5CEB3F59-B17F-45C4-A526-7B1CD6FDE9C3}" type="pres">
      <dgm:prSet presAssocID="{7B0FA8DC-6986-46CA-B57D-3E48F87D7DC5}" presName="root" presStyleCnt="0">
        <dgm:presLayoutVars>
          <dgm:dir/>
          <dgm:resizeHandles val="exact"/>
        </dgm:presLayoutVars>
      </dgm:prSet>
      <dgm:spPr/>
    </dgm:pt>
    <dgm:pt modelId="{DE5C909F-455C-4C18-82DE-A0C4371CC60B}" type="pres">
      <dgm:prSet presAssocID="{79A68059-2250-4AD9-B770-66E7E5F8CC76}" presName="compNode" presStyleCnt="0"/>
      <dgm:spPr/>
    </dgm:pt>
    <dgm:pt modelId="{6CBA1E35-E6F2-4CE5-9729-DA2592B8F6A9}" type="pres">
      <dgm:prSet presAssocID="{79A68059-2250-4AD9-B770-66E7E5F8CC76}" presName="bgRect" presStyleLbl="bgShp" presStyleIdx="0" presStyleCnt="4"/>
      <dgm:spPr/>
    </dgm:pt>
    <dgm:pt modelId="{66D76C20-2A86-4AED-97F0-5F7D4965F94F}" type="pres">
      <dgm:prSet presAssocID="{79A68059-2250-4AD9-B770-66E7E5F8CC7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8E2E3B47-1852-4B0C-BFE5-78382950BF65}" type="pres">
      <dgm:prSet presAssocID="{79A68059-2250-4AD9-B770-66E7E5F8CC76}" presName="spaceRect" presStyleCnt="0"/>
      <dgm:spPr/>
    </dgm:pt>
    <dgm:pt modelId="{C63AA489-F572-48FF-B212-965844BE4F35}" type="pres">
      <dgm:prSet presAssocID="{79A68059-2250-4AD9-B770-66E7E5F8CC76}" presName="parTx" presStyleLbl="revTx" presStyleIdx="0" presStyleCnt="4">
        <dgm:presLayoutVars>
          <dgm:chMax val="0"/>
          <dgm:chPref val="0"/>
        </dgm:presLayoutVars>
      </dgm:prSet>
      <dgm:spPr/>
    </dgm:pt>
    <dgm:pt modelId="{D3C8D798-CC1C-4580-85D1-A9103F755226}" type="pres">
      <dgm:prSet presAssocID="{41623CB4-4299-4326-8CAE-3EDFEC91CBA4}" presName="sibTrans" presStyleCnt="0"/>
      <dgm:spPr/>
    </dgm:pt>
    <dgm:pt modelId="{31C7DB47-8D70-4CE5-A79D-9A73CE19921A}" type="pres">
      <dgm:prSet presAssocID="{4DD55C49-06DF-4FFD-834D-8F8FFBC99E78}" presName="compNode" presStyleCnt="0"/>
      <dgm:spPr/>
    </dgm:pt>
    <dgm:pt modelId="{BCAD38B6-CB38-40C4-BA85-2C5585DF7C48}" type="pres">
      <dgm:prSet presAssocID="{4DD55C49-06DF-4FFD-834D-8F8FFBC99E78}" presName="bgRect" presStyleLbl="bgShp" presStyleIdx="1" presStyleCnt="4"/>
      <dgm:spPr/>
    </dgm:pt>
    <dgm:pt modelId="{9F7853A5-4BDE-4A81-83DB-541080CB919B}" type="pres">
      <dgm:prSet presAssocID="{4DD55C49-06DF-4FFD-834D-8F8FFBC99E7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FE65F55D-2770-486C-A0B7-013D74AF4D3C}" type="pres">
      <dgm:prSet presAssocID="{4DD55C49-06DF-4FFD-834D-8F8FFBC99E78}" presName="spaceRect" presStyleCnt="0"/>
      <dgm:spPr/>
    </dgm:pt>
    <dgm:pt modelId="{E7F0B633-6EF1-431D-ADB1-BB0BC577A1EE}" type="pres">
      <dgm:prSet presAssocID="{4DD55C49-06DF-4FFD-834D-8F8FFBC99E78}" presName="parTx" presStyleLbl="revTx" presStyleIdx="1" presStyleCnt="4">
        <dgm:presLayoutVars>
          <dgm:chMax val="0"/>
          <dgm:chPref val="0"/>
        </dgm:presLayoutVars>
      </dgm:prSet>
      <dgm:spPr/>
    </dgm:pt>
    <dgm:pt modelId="{F2C79FC3-C09E-4F8E-97F9-5794082FFE88}" type="pres">
      <dgm:prSet presAssocID="{300CCE3D-1F62-425C-9396-94F44073D992}" presName="sibTrans" presStyleCnt="0"/>
      <dgm:spPr/>
    </dgm:pt>
    <dgm:pt modelId="{B7D5AEA5-87B0-406D-B78D-EB284F743D4A}" type="pres">
      <dgm:prSet presAssocID="{2D29DFB4-B0DA-488F-A79A-B7F4B4383EB6}" presName="compNode" presStyleCnt="0"/>
      <dgm:spPr/>
    </dgm:pt>
    <dgm:pt modelId="{FEEEBD8D-EE9C-46DB-A83D-13BAF90F63F5}" type="pres">
      <dgm:prSet presAssocID="{2D29DFB4-B0DA-488F-A79A-B7F4B4383EB6}" presName="bgRect" presStyleLbl="bgShp" presStyleIdx="2" presStyleCnt="4"/>
      <dgm:spPr/>
    </dgm:pt>
    <dgm:pt modelId="{767E7E3C-D7C1-494E-909E-64CDCD6921FC}" type="pres">
      <dgm:prSet presAssocID="{2D29DFB4-B0DA-488F-A79A-B7F4B4383EB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uge"/>
        </a:ext>
      </dgm:extLst>
    </dgm:pt>
    <dgm:pt modelId="{B9C5DF2D-6CD3-4944-8FEF-6E10FBBE911C}" type="pres">
      <dgm:prSet presAssocID="{2D29DFB4-B0DA-488F-A79A-B7F4B4383EB6}" presName="spaceRect" presStyleCnt="0"/>
      <dgm:spPr/>
    </dgm:pt>
    <dgm:pt modelId="{5D6532D0-F2BB-48BF-B6F9-685582FA965E}" type="pres">
      <dgm:prSet presAssocID="{2D29DFB4-B0DA-488F-A79A-B7F4B4383EB6}" presName="parTx" presStyleLbl="revTx" presStyleIdx="2" presStyleCnt="4">
        <dgm:presLayoutVars>
          <dgm:chMax val="0"/>
          <dgm:chPref val="0"/>
        </dgm:presLayoutVars>
      </dgm:prSet>
      <dgm:spPr/>
    </dgm:pt>
    <dgm:pt modelId="{9888A3BE-A0D9-42BB-B0AB-68A08BB7D12E}" type="pres">
      <dgm:prSet presAssocID="{30D636E6-E068-4676-B2B6-1010DB155C40}" presName="sibTrans" presStyleCnt="0"/>
      <dgm:spPr/>
    </dgm:pt>
    <dgm:pt modelId="{D7E8342B-6B49-4D55-8113-CFF931908E54}" type="pres">
      <dgm:prSet presAssocID="{9B08C686-70AD-4F33-8CAA-731AC57AEA2A}" presName="compNode" presStyleCnt="0"/>
      <dgm:spPr/>
    </dgm:pt>
    <dgm:pt modelId="{DE4FFBB9-3B25-40C3-88D8-56C35FF47B77}" type="pres">
      <dgm:prSet presAssocID="{9B08C686-70AD-4F33-8CAA-731AC57AEA2A}" presName="bgRect" presStyleLbl="bgShp" presStyleIdx="3" presStyleCnt="4"/>
      <dgm:spPr/>
    </dgm:pt>
    <dgm:pt modelId="{64DD5D94-E93C-46A8-8974-C41426D9EB41}" type="pres">
      <dgm:prSet presAssocID="{9B08C686-70AD-4F33-8CAA-731AC57AEA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l center"/>
        </a:ext>
      </dgm:extLst>
    </dgm:pt>
    <dgm:pt modelId="{DBA7D566-A525-4CF9-97CC-9C3E78DA6CB0}" type="pres">
      <dgm:prSet presAssocID="{9B08C686-70AD-4F33-8CAA-731AC57AEA2A}" presName="spaceRect" presStyleCnt="0"/>
      <dgm:spPr/>
    </dgm:pt>
    <dgm:pt modelId="{F63CCB58-850C-42AC-9ABB-11733F2DE72C}" type="pres">
      <dgm:prSet presAssocID="{9B08C686-70AD-4F33-8CAA-731AC57AEA2A}" presName="parTx" presStyleLbl="revTx" presStyleIdx="3" presStyleCnt="4">
        <dgm:presLayoutVars>
          <dgm:chMax val="0"/>
          <dgm:chPref val="0"/>
        </dgm:presLayoutVars>
      </dgm:prSet>
      <dgm:spPr/>
    </dgm:pt>
  </dgm:ptLst>
  <dgm:cxnLst>
    <dgm:cxn modelId="{075D150E-228A-4427-BB15-430D56464662}" type="presOf" srcId="{7B0FA8DC-6986-46CA-B57D-3E48F87D7DC5}" destId="{5CEB3F59-B17F-45C4-A526-7B1CD6FDE9C3}" srcOrd="0" destOrd="0" presId="urn:microsoft.com/office/officeart/2018/2/layout/IconVerticalSolidList"/>
    <dgm:cxn modelId="{A935B13B-B6AE-4187-8B52-D415004F21CD}" type="presOf" srcId="{9B08C686-70AD-4F33-8CAA-731AC57AEA2A}" destId="{F63CCB58-850C-42AC-9ABB-11733F2DE72C}" srcOrd="0" destOrd="0" presId="urn:microsoft.com/office/officeart/2018/2/layout/IconVerticalSolidList"/>
    <dgm:cxn modelId="{42140E41-6453-40E3-A507-4D199C603FDB}" srcId="{7B0FA8DC-6986-46CA-B57D-3E48F87D7DC5}" destId="{9B08C686-70AD-4F33-8CAA-731AC57AEA2A}" srcOrd="3" destOrd="0" parTransId="{B00E24C3-7B11-4325-8282-3A4A4C889F4D}" sibTransId="{384667EE-4484-453E-8379-2C2C0604D44B}"/>
    <dgm:cxn modelId="{E0522B41-BBF3-4D1C-9F3E-84C2AEEC2B71}" srcId="{7B0FA8DC-6986-46CA-B57D-3E48F87D7DC5}" destId="{4DD55C49-06DF-4FFD-834D-8F8FFBC99E78}" srcOrd="1" destOrd="0" parTransId="{0C984F92-2DC8-4E5F-8307-4BE19FC02883}" sibTransId="{300CCE3D-1F62-425C-9396-94F44073D992}"/>
    <dgm:cxn modelId="{833CC549-F717-47D9-9E97-E2A314B7A308}" type="presOf" srcId="{79A68059-2250-4AD9-B770-66E7E5F8CC76}" destId="{C63AA489-F572-48FF-B212-965844BE4F35}" srcOrd="0" destOrd="0" presId="urn:microsoft.com/office/officeart/2018/2/layout/IconVerticalSolidList"/>
    <dgm:cxn modelId="{128AB46A-7865-44E4-84B9-8BCF7E78765D}" type="presOf" srcId="{2D29DFB4-B0DA-488F-A79A-B7F4B4383EB6}" destId="{5D6532D0-F2BB-48BF-B6F9-685582FA965E}" srcOrd="0" destOrd="0" presId="urn:microsoft.com/office/officeart/2018/2/layout/IconVerticalSolidList"/>
    <dgm:cxn modelId="{1FE9B885-A983-4041-9A70-EEF699B390C5}" type="presOf" srcId="{4DD55C49-06DF-4FFD-834D-8F8FFBC99E78}" destId="{E7F0B633-6EF1-431D-ADB1-BB0BC577A1EE}" srcOrd="0" destOrd="0" presId="urn:microsoft.com/office/officeart/2018/2/layout/IconVerticalSolidList"/>
    <dgm:cxn modelId="{7D5A0587-BA16-4486-AC47-C9BF02222D48}" srcId="{7B0FA8DC-6986-46CA-B57D-3E48F87D7DC5}" destId="{79A68059-2250-4AD9-B770-66E7E5F8CC76}" srcOrd="0" destOrd="0" parTransId="{EB7C2849-DADA-4886-A368-5764A489BBC0}" sibTransId="{41623CB4-4299-4326-8CAE-3EDFEC91CBA4}"/>
    <dgm:cxn modelId="{6E3D4BE3-0A49-45E3-A060-B70F6EA50E20}" srcId="{7B0FA8DC-6986-46CA-B57D-3E48F87D7DC5}" destId="{2D29DFB4-B0DA-488F-A79A-B7F4B4383EB6}" srcOrd="2" destOrd="0" parTransId="{96E7A894-CE39-4D1A-9AF7-A6D74AB12252}" sibTransId="{30D636E6-E068-4676-B2B6-1010DB155C40}"/>
    <dgm:cxn modelId="{BBC57ADE-7E01-47D0-B32A-2686BEE162E7}" type="presParOf" srcId="{5CEB3F59-B17F-45C4-A526-7B1CD6FDE9C3}" destId="{DE5C909F-455C-4C18-82DE-A0C4371CC60B}" srcOrd="0" destOrd="0" presId="urn:microsoft.com/office/officeart/2018/2/layout/IconVerticalSolidList"/>
    <dgm:cxn modelId="{8907EBC0-B8AE-478C-8C7A-901B0B7EADE7}" type="presParOf" srcId="{DE5C909F-455C-4C18-82DE-A0C4371CC60B}" destId="{6CBA1E35-E6F2-4CE5-9729-DA2592B8F6A9}" srcOrd="0" destOrd="0" presId="urn:microsoft.com/office/officeart/2018/2/layout/IconVerticalSolidList"/>
    <dgm:cxn modelId="{66363782-4BFA-4C1A-A4C9-553899D1AD4A}" type="presParOf" srcId="{DE5C909F-455C-4C18-82DE-A0C4371CC60B}" destId="{66D76C20-2A86-4AED-97F0-5F7D4965F94F}" srcOrd="1" destOrd="0" presId="urn:microsoft.com/office/officeart/2018/2/layout/IconVerticalSolidList"/>
    <dgm:cxn modelId="{94E8205B-89CC-49E1-A700-E9A9F652C78E}" type="presParOf" srcId="{DE5C909F-455C-4C18-82DE-A0C4371CC60B}" destId="{8E2E3B47-1852-4B0C-BFE5-78382950BF65}" srcOrd="2" destOrd="0" presId="urn:microsoft.com/office/officeart/2018/2/layout/IconVerticalSolidList"/>
    <dgm:cxn modelId="{9F73B9FE-BB48-457E-8F87-06FE5B979494}" type="presParOf" srcId="{DE5C909F-455C-4C18-82DE-A0C4371CC60B}" destId="{C63AA489-F572-48FF-B212-965844BE4F35}" srcOrd="3" destOrd="0" presId="urn:microsoft.com/office/officeart/2018/2/layout/IconVerticalSolidList"/>
    <dgm:cxn modelId="{6119231E-B73C-41F5-8FF2-359BC700785C}" type="presParOf" srcId="{5CEB3F59-B17F-45C4-A526-7B1CD6FDE9C3}" destId="{D3C8D798-CC1C-4580-85D1-A9103F755226}" srcOrd="1" destOrd="0" presId="urn:microsoft.com/office/officeart/2018/2/layout/IconVerticalSolidList"/>
    <dgm:cxn modelId="{31D08893-345E-47E8-BF4C-4E76513C7E56}" type="presParOf" srcId="{5CEB3F59-B17F-45C4-A526-7B1CD6FDE9C3}" destId="{31C7DB47-8D70-4CE5-A79D-9A73CE19921A}" srcOrd="2" destOrd="0" presId="urn:microsoft.com/office/officeart/2018/2/layout/IconVerticalSolidList"/>
    <dgm:cxn modelId="{1D0A3506-1333-4543-8F67-379D27939FD4}" type="presParOf" srcId="{31C7DB47-8D70-4CE5-A79D-9A73CE19921A}" destId="{BCAD38B6-CB38-40C4-BA85-2C5585DF7C48}" srcOrd="0" destOrd="0" presId="urn:microsoft.com/office/officeart/2018/2/layout/IconVerticalSolidList"/>
    <dgm:cxn modelId="{FD2D2C8B-E2AE-4F97-91AB-5AC477377706}" type="presParOf" srcId="{31C7DB47-8D70-4CE5-A79D-9A73CE19921A}" destId="{9F7853A5-4BDE-4A81-83DB-541080CB919B}" srcOrd="1" destOrd="0" presId="urn:microsoft.com/office/officeart/2018/2/layout/IconVerticalSolidList"/>
    <dgm:cxn modelId="{7D1AE2B1-4AFC-4D64-B863-BAF7BC2669F2}" type="presParOf" srcId="{31C7DB47-8D70-4CE5-A79D-9A73CE19921A}" destId="{FE65F55D-2770-486C-A0B7-013D74AF4D3C}" srcOrd="2" destOrd="0" presId="urn:microsoft.com/office/officeart/2018/2/layout/IconVerticalSolidList"/>
    <dgm:cxn modelId="{6A51149D-14D7-4935-B671-DBA412DC7B41}" type="presParOf" srcId="{31C7DB47-8D70-4CE5-A79D-9A73CE19921A}" destId="{E7F0B633-6EF1-431D-ADB1-BB0BC577A1EE}" srcOrd="3" destOrd="0" presId="urn:microsoft.com/office/officeart/2018/2/layout/IconVerticalSolidList"/>
    <dgm:cxn modelId="{90F6D739-DCB9-443E-90BA-A80D3D4ADD26}" type="presParOf" srcId="{5CEB3F59-B17F-45C4-A526-7B1CD6FDE9C3}" destId="{F2C79FC3-C09E-4F8E-97F9-5794082FFE88}" srcOrd="3" destOrd="0" presId="urn:microsoft.com/office/officeart/2018/2/layout/IconVerticalSolidList"/>
    <dgm:cxn modelId="{A70EEC91-898E-4727-9BF8-D28C1750A00A}" type="presParOf" srcId="{5CEB3F59-B17F-45C4-A526-7B1CD6FDE9C3}" destId="{B7D5AEA5-87B0-406D-B78D-EB284F743D4A}" srcOrd="4" destOrd="0" presId="urn:microsoft.com/office/officeart/2018/2/layout/IconVerticalSolidList"/>
    <dgm:cxn modelId="{26FA4ED0-BA23-4373-898D-AD84A29C2F32}" type="presParOf" srcId="{B7D5AEA5-87B0-406D-B78D-EB284F743D4A}" destId="{FEEEBD8D-EE9C-46DB-A83D-13BAF90F63F5}" srcOrd="0" destOrd="0" presId="urn:microsoft.com/office/officeart/2018/2/layout/IconVerticalSolidList"/>
    <dgm:cxn modelId="{5928D7C6-5F9F-4B9B-B38A-8362B03A1EE2}" type="presParOf" srcId="{B7D5AEA5-87B0-406D-B78D-EB284F743D4A}" destId="{767E7E3C-D7C1-494E-909E-64CDCD6921FC}" srcOrd="1" destOrd="0" presId="urn:microsoft.com/office/officeart/2018/2/layout/IconVerticalSolidList"/>
    <dgm:cxn modelId="{250DAD7C-16AA-45C4-A465-2E1C9D217764}" type="presParOf" srcId="{B7D5AEA5-87B0-406D-B78D-EB284F743D4A}" destId="{B9C5DF2D-6CD3-4944-8FEF-6E10FBBE911C}" srcOrd="2" destOrd="0" presId="urn:microsoft.com/office/officeart/2018/2/layout/IconVerticalSolidList"/>
    <dgm:cxn modelId="{5477BB51-361F-417E-9EC5-2FDE15FB4749}" type="presParOf" srcId="{B7D5AEA5-87B0-406D-B78D-EB284F743D4A}" destId="{5D6532D0-F2BB-48BF-B6F9-685582FA965E}" srcOrd="3" destOrd="0" presId="urn:microsoft.com/office/officeart/2018/2/layout/IconVerticalSolidList"/>
    <dgm:cxn modelId="{815D2CD8-03C5-4175-97E2-ABD163E7C595}" type="presParOf" srcId="{5CEB3F59-B17F-45C4-A526-7B1CD6FDE9C3}" destId="{9888A3BE-A0D9-42BB-B0AB-68A08BB7D12E}" srcOrd="5" destOrd="0" presId="urn:microsoft.com/office/officeart/2018/2/layout/IconVerticalSolidList"/>
    <dgm:cxn modelId="{D72A2DC9-6360-499A-B445-224BCA75397F}" type="presParOf" srcId="{5CEB3F59-B17F-45C4-A526-7B1CD6FDE9C3}" destId="{D7E8342B-6B49-4D55-8113-CFF931908E54}" srcOrd="6" destOrd="0" presId="urn:microsoft.com/office/officeart/2018/2/layout/IconVerticalSolidList"/>
    <dgm:cxn modelId="{22E6D60D-085C-41AC-ADD8-4DC53B879743}" type="presParOf" srcId="{D7E8342B-6B49-4D55-8113-CFF931908E54}" destId="{DE4FFBB9-3B25-40C3-88D8-56C35FF47B77}" srcOrd="0" destOrd="0" presId="urn:microsoft.com/office/officeart/2018/2/layout/IconVerticalSolidList"/>
    <dgm:cxn modelId="{C2698CA8-6942-4AE1-9872-5CDC4E37D10B}" type="presParOf" srcId="{D7E8342B-6B49-4D55-8113-CFF931908E54}" destId="{64DD5D94-E93C-46A8-8974-C41426D9EB41}" srcOrd="1" destOrd="0" presId="urn:microsoft.com/office/officeart/2018/2/layout/IconVerticalSolidList"/>
    <dgm:cxn modelId="{4BDB5A7B-8380-4EA5-AE1F-951754630FBB}" type="presParOf" srcId="{D7E8342B-6B49-4D55-8113-CFF931908E54}" destId="{DBA7D566-A525-4CF9-97CC-9C3E78DA6CB0}" srcOrd="2" destOrd="0" presId="urn:microsoft.com/office/officeart/2018/2/layout/IconVerticalSolidList"/>
    <dgm:cxn modelId="{138E44D7-DCCA-4D4F-A205-DE37D358A40C}" type="presParOf" srcId="{D7E8342B-6B49-4D55-8113-CFF931908E54}" destId="{F63CCB58-850C-42AC-9ABB-11733F2DE7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873216-D672-4D58-BA17-5A733D871A3A}">
      <dsp:nvSpPr>
        <dsp:cNvPr id="0" name=""/>
        <dsp:cNvSpPr/>
      </dsp:nvSpPr>
      <dsp:spPr>
        <a:xfrm>
          <a:off x="1013179" y="195"/>
          <a:ext cx="1974242" cy="118454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Gender</a:t>
          </a:r>
        </a:p>
      </dsp:txBody>
      <dsp:txXfrm>
        <a:off x="1013179" y="195"/>
        <a:ext cx="1974242" cy="1184545"/>
      </dsp:txXfrm>
    </dsp:sp>
    <dsp:sp modelId="{EC34A49A-49A3-4554-AAF3-B98ABD125438}">
      <dsp:nvSpPr>
        <dsp:cNvPr id="0" name=""/>
        <dsp:cNvSpPr/>
      </dsp:nvSpPr>
      <dsp:spPr>
        <a:xfrm>
          <a:off x="3184845" y="195"/>
          <a:ext cx="1974242" cy="1184545"/>
        </a:xfrm>
        <a:prstGeom prst="rect">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Location</a:t>
          </a:r>
        </a:p>
      </dsp:txBody>
      <dsp:txXfrm>
        <a:off x="3184845" y="195"/>
        <a:ext cx="1974242" cy="1184545"/>
      </dsp:txXfrm>
    </dsp:sp>
    <dsp:sp modelId="{2EA93EAB-A8B1-4F92-8625-BE266F4B41C4}">
      <dsp:nvSpPr>
        <dsp:cNvPr id="0" name=""/>
        <dsp:cNvSpPr/>
      </dsp:nvSpPr>
      <dsp:spPr>
        <a:xfrm>
          <a:off x="5356512" y="195"/>
          <a:ext cx="1974242" cy="1184545"/>
        </a:xfrm>
        <a:prstGeom prst="rect">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Age</a:t>
          </a:r>
        </a:p>
      </dsp:txBody>
      <dsp:txXfrm>
        <a:off x="5356512" y="195"/>
        <a:ext cx="1974242" cy="1184545"/>
      </dsp:txXfrm>
    </dsp:sp>
    <dsp:sp modelId="{EC46E8EB-307C-4548-AD35-AB928514C697}">
      <dsp:nvSpPr>
        <dsp:cNvPr id="0" name=""/>
        <dsp:cNvSpPr/>
      </dsp:nvSpPr>
      <dsp:spPr>
        <a:xfrm>
          <a:off x="7528178" y="195"/>
          <a:ext cx="1974242" cy="1184545"/>
        </a:xfrm>
        <a:prstGeom prst="rect">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Needs</a:t>
          </a:r>
        </a:p>
      </dsp:txBody>
      <dsp:txXfrm>
        <a:off x="7528178" y="195"/>
        <a:ext cx="1974242" cy="1184545"/>
      </dsp:txXfrm>
    </dsp:sp>
    <dsp:sp modelId="{14140C12-50FE-4003-B52F-67D05BD9F3C3}">
      <dsp:nvSpPr>
        <dsp:cNvPr id="0" name=""/>
        <dsp:cNvSpPr/>
      </dsp:nvSpPr>
      <dsp:spPr>
        <a:xfrm>
          <a:off x="1013179" y="1382165"/>
          <a:ext cx="1974242" cy="1184545"/>
        </a:xfrm>
        <a:prstGeom prst="rect">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Attitude</a:t>
          </a:r>
        </a:p>
      </dsp:txBody>
      <dsp:txXfrm>
        <a:off x="1013179" y="1382165"/>
        <a:ext cx="1974242" cy="1184545"/>
      </dsp:txXfrm>
    </dsp:sp>
    <dsp:sp modelId="{E4FC055F-D765-49EB-9A2E-38ABBAD2F524}">
      <dsp:nvSpPr>
        <dsp:cNvPr id="0" name=""/>
        <dsp:cNvSpPr/>
      </dsp:nvSpPr>
      <dsp:spPr>
        <a:xfrm>
          <a:off x="3184845" y="1382165"/>
          <a:ext cx="1974242" cy="1184545"/>
        </a:xfrm>
        <a:prstGeom prst="rect">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Interests</a:t>
          </a:r>
        </a:p>
      </dsp:txBody>
      <dsp:txXfrm>
        <a:off x="3184845" y="1382165"/>
        <a:ext cx="1974242" cy="1184545"/>
      </dsp:txXfrm>
    </dsp:sp>
    <dsp:sp modelId="{1FA76228-C21E-4076-9D6C-CBC3C929E2A1}">
      <dsp:nvSpPr>
        <dsp:cNvPr id="0" name=""/>
        <dsp:cNvSpPr/>
      </dsp:nvSpPr>
      <dsp:spPr>
        <a:xfrm>
          <a:off x="5356512" y="1382165"/>
          <a:ext cx="1974242" cy="1184545"/>
        </a:xfrm>
        <a:prstGeom prst="rect">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Jobs</a:t>
          </a:r>
        </a:p>
      </dsp:txBody>
      <dsp:txXfrm>
        <a:off x="5356512" y="1382165"/>
        <a:ext cx="1974242" cy="1184545"/>
      </dsp:txXfrm>
    </dsp:sp>
    <dsp:sp modelId="{B408E923-B4F9-43C4-A6AB-9480DA7FEC21}">
      <dsp:nvSpPr>
        <dsp:cNvPr id="0" name=""/>
        <dsp:cNvSpPr/>
      </dsp:nvSpPr>
      <dsp:spPr>
        <a:xfrm>
          <a:off x="7528178" y="1382165"/>
          <a:ext cx="1974242" cy="1184545"/>
        </a:xfrm>
        <a:prstGeom prst="rect">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Relationships</a:t>
          </a:r>
        </a:p>
      </dsp:txBody>
      <dsp:txXfrm>
        <a:off x="7528178" y="1382165"/>
        <a:ext cx="1974242" cy="1184545"/>
      </dsp:txXfrm>
    </dsp:sp>
    <dsp:sp modelId="{6E7A74B6-9FB8-4342-ADBD-672BF47F7071}">
      <dsp:nvSpPr>
        <dsp:cNvPr id="0" name=""/>
        <dsp:cNvSpPr/>
      </dsp:nvSpPr>
      <dsp:spPr>
        <a:xfrm>
          <a:off x="1013179" y="2764134"/>
          <a:ext cx="1974242" cy="1184545"/>
        </a:xfrm>
        <a:prstGeom prst="rect">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Education</a:t>
          </a:r>
        </a:p>
      </dsp:txBody>
      <dsp:txXfrm>
        <a:off x="1013179" y="2764134"/>
        <a:ext cx="1974242" cy="1184545"/>
      </dsp:txXfrm>
    </dsp:sp>
    <dsp:sp modelId="{FD874CA1-0396-4670-B0BE-C5E56990E62A}">
      <dsp:nvSpPr>
        <dsp:cNvPr id="0" name=""/>
        <dsp:cNvSpPr/>
      </dsp:nvSpPr>
      <dsp:spPr>
        <a:xfrm>
          <a:off x="3184845" y="2764134"/>
          <a:ext cx="1974242" cy="1184545"/>
        </a:xfrm>
        <a:prstGeom prst="rect">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Income</a:t>
          </a:r>
        </a:p>
      </dsp:txBody>
      <dsp:txXfrm>
        <a:off x="3184845" y="2764134"/>
        <a:ext cx="1974242" cy="1184545"/>
      </dsp:txXfrm>
    </dsp:sp>
    <dsp:sp modelId="{6DD4D6A5-1D08-44E2-9B1A-5F9EAF323C9F}">
      <dsp:nvSpPr>
        <dsp:cNvPr id="0" name=""/>
        <dsp:cNvSpPr/>
      </dsp:nvSpPr>
      <dsp:spPr>
        <a:xfrm>
          <a:off x="5356512" y="2764134"/>
          <a:ext cx="1974242" cy="1184545"/>
        </a:xfrm>
        <a:prstGeom prst="rect">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Social Class</a:t>
          </a:r>
        </a:p>
      </dsp:txBody>
      <dsp:txXfrm>
        <a:off x="5356512" y="2764134"/>
        <a:ext cx="1974242" cy="1184545"/>
      </dsp:txXfrm>
    </dsp:sp>
    <dsp:sp modelId="{1786FA35-E105-48A4-9504-42E10FEF6A34}">
      <dsp:nvSpPr>
        <dsp:cNvPr id="0" name=""/>
        <dsp:cNvSpPr/>
      </dsp:nvSpPr>
      <dsp:spPr>
        <a:xfrm>
          <a:off x="7528178" y="2764134"/>
          <a:ext cx="1974242" cy="118454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And so much more! </a:t>
          </a:r>
        </a:p>
      </dsp:txBody>
      <dsp:txXfrm>
        <a:off x="7528178" y="2764134"/>
        <a:ext cx="1974242" cy="11845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A1E35-E6F2-4CE5-9729-DA2592B8F6A9}">
      <dsp:nvSpPr>
        <dsp:cNvPr id="0" name=""/>
        <dsp:cNvSpPr/>
      </dsp:nvSpPr>
      <dsp:spPr>
        <a:xfrm>
          <a:off x="0" y="2315"/>
          <a:ext cx="6506304" cy="1173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D76C20-2A86-4AED-97F0-5F7D4965F94F}">
      <dsp:nvSpPr>
        <dsp:cNvPr id="0" name=""/>
        <dsp:cNvSpPr/>
      </dsp:nvSpPr>
      <dsp:spPr>
        <a:xfrm>
          <a:off x="354925" y="266309"/>
          <a:ext cx="645319" cy="6453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3AA489-F572-48FF-B212-965844BE4F35}">
      <dsp:nvSpPr>
        <dsp:cNvPr id="0" name=""/>
        <dsp:cNvSpPr/>
      </dsp:nvSpPr>
      <dsp:spPr>
        <a:xfrm>
          <a:off x="1355170" y="2315"/>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977900">
            <a:lnSpc>
              <a:spcPct val="90000"/>
            </a:lnSpc>
            <a:spcBef>
              <a:spcPct val="0"/>
            </a:spcBef>
            <a:spcAft>
              <a:spcPct val="35000"/>
            </a:spcAft>
            <a:buNone/>
          </a:pPr>
          <a:r>
            <a:rPr lang="en-US" sz="2200" kern="1200" dirty="0"/>
            <a:t>Conduct customer research</a:t>
          </a:r>
        </a:p>
      </dsp:txBody>
      <dsp:txXfrm>
        <a:off x="1355170" y="2315"/>
        <a:ext cx="5151133" cy="1173307"/>
      </dsp:txXfrm>
    </dsp:sp>
    <dsp:sp modelId="{BCAD38B6-CB38-40C4-BA85-2C5585DF7C48}">
      <dsp:nvSpPr>
        <dsp:cNvPr id="0" name=""/>
        <dsp:cNvSpPr/>
      </dsp:nvSpPr>
      <dsp:spPr>
        <a:xfrm>
          <a:off x="0" y="1468949"/>
          <a:ext cx="6506304" cy="1173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853A5-4BDE-4A81-83DB-541080CB919B}">
      <dsp:nvSpPr>
        <dsp:cNvPr id="0" name=""/>
        <dsp:cNvSpPr/>
      </dsp:nvSpPr>
      <dsp:spPr>
        <a:xfrm>
          <a:off x="354925" y="1732943"/>
          <a:ext cx="645319" cy="6453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F0B633-6EF1-431D-ADB1-BB0BC577A1EE}">
      <dsp:nvSpPr>
        <dsp:cNvPr id="0" name=""/>
        <dsp:cNvSpPr/>
      </dsp:nvSpPr>
      <dsp:spPr>
        <a:xfrm>
          <a:off x="1355170" y="1468949"/>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977900">
            <a:lnSpc>
              <a:spcPct val="90000"/>
            </a:lnSpc>
            <a:spcBef>
              <a:spcPct val="0"/>
            </a:spcBef>
            <a:spcAft>
              <a:spcPct val="35000"/>
            </a:spcAft>
            <a:buNone/>
          </a:pPr>
          <a:r>
            <a:rPr lang="en-US" sz="2200" kern="1200" dirty="0"/>
            <a:t>Look at your current customer base</a:t>
          </a:r>
        </a:p>
      </dsp:txBody>
      <dsp:txXfrm>
        <a:off x="1355170" y="1468949"/>
        <a:ext cx="5151133" cy="1173307"/>
      </dsp:txXfrm>
    </dsp:sp>
    <dsp:sp modelId="{FEEEBD8D-EE9C-46DB-A83D-13BAF90F63F5}">
      <dsp:nvSpPr>
        <dsp:cNvPr id="0" name=""/>
        <dsp:cNvSpPr/>
      </dsp:nvSpPr>
      <dsp:spPr>
        <a:xfrm>
          <a:off x="0" y="2935583"/>
          <a:ext cx="6506304" cy="1173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7E7E3C-D7C1-494E-909E-64CDCD6921FC}">
      <dsp:nvSpPr>
        <dsp:cNvPr id="0" name=""/>
        <dsp:cNvSpPr/>
      </dsp:nvSpPr>
      <dsp:spPr>
        <a:xfrm>
          <a:off x="354925" y="3199577"/>
          <a:ext cx="645319" cy="6453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6532D0-F2BB-48BF-B6F9-685582FA965E}">
      <dsp:nvSpPr>
        <dsp:cNvPr id="0" name=""/>
        <dsp:cNvSpPr/>
      </dsp:nvSpPr>
      <dsp:spPr>
        <a:xfrm>
          <a:off x="1355170" y="2935583"/>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977900">
            <a:lnSpc>
              <a:spcPct val="90000"/>
            </a:lnSpc>
            <a:spcBef>
              <a:spcPct val="0"/>
            </a:spcBef>
            <a:spcAft>
              <a:spcPct val="35000"/>
            </a:spcAft>
            <a:buNone/>
          </a:pPr>
          <a:r>
            <a:rPr lang="en-US" sz="2200" kern="1200" dirty="0"/>
            <a:t>Monitor performance and behavior by segment</a:t>
          </a:r>
        </a:p>
      </dsp:txBody>
      <dsp:txXfrm>
        <a:off x="1355170" y="2935583"/>
        <a:ext cx="5151133" cy="1173307"/>
      </dsp:txXfrm>
    </dsp:sp>
    <dsp:sp modelId="{DE4FFBB9-3B25-40C3-88D8-56C35FF47B77}">
      <dsp:nvSpPr>
        <dsp:cNvPr id="0" name=""/>
        <dsp:cNvSpPr/>
      </dsp:nvSpPr>
      <dsp:spPr>
        <a:xfrm>
          <a:off x="0" y="4402217"/>
          <a:ext cx="6506304" cy="1173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DD5D94-E93C-46A8-8974-C41426D9EB41}">
      <dsp:nvSpPr>
        <dsp:cNvPr id="0" name=""/>
        <dsp:cNvSpPr/>
      </dsp:nvSpPr>
      <dsp:spPr>
        <a:xfrm>
          <a:off x="354925" y="4666211"/>
          <a:ext cx="645319" cy="6453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3CCB58-850C-42AC-9ABB-11733F2DE72C}">
      <dsp:nvSpPr>
        <dsp:cNvPr id="0" name=""/>
        <dsp:cNvSpPr/>
      </dsp:nvSpPr>
      <dsp:spPr>
        <a:xfrm>
          <a:off x="1355170" y="4402217"/>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977900">
            <a:lnSpc>
              <a:spcPct val="90000"/>
            </a:lnSpc>
            <a:spcBef>
              <a:spcPct val="0"/>
            </a:spcBef>
            <a:spcAft>
              <a:spcPct val="35000"/>
            </a:spcAft>
            <a:buNone/>
          </a:pPr>
          <a:r>
            <a:rPr lang="en-US" sz="2200" kern="1200" dirty="0"/>
            <a:t>Speak to your sales/customer service teams</a:t>
          </a:r>
        </a:p>
      </dsp:txBody>
      <dsp:txXfrm>
        <a:off x="1355170" y="4402217"/>
        <a:ext cx="5151133" cy="11733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B59B-BC26-B648-93C3-976CA060AA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B8B0677-786D-494C-A34D-889B72BC88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0CCE01B-4E42-7048-AD58-B259783FB5CE}"/>
              </a:ext>
            </a:extLst>
          </p:cNvPr>
          <p:cNvSpPr>
            <a:spLocks noGrp="1"/>
          </p:cNvSpPr>
          <p:nvPr>
            <p:ph type="dt" sz="half" idx="10"/>
          </p:nvPr>
        </p:nvSpPr>
        <p:spPr/>
        <p:txBody>
          <a:bodyPr/>
          <a:lstStyle/>
          <a:p>
            <a:fld id="{CD4A3ECF-74D2-C54E-9D54-647928C8F533}" type="datetimeFigureOut">
              <a:rPr lang="en-US" smtClean="0"/>
              <a:t>2/20/2024</a:t>
            </a:fld>
            <a:endParaRPr lang="en-US"/>
          </a:p>
        </p:txBody>
      </p:sp>
      <p:sp>
        <p:nvSpPr>
          <p:cNvPr id="5" name="Footer Placeholder 4">
            <a:extLst>
              <a:ext uri="{FF2B5EF4-FFF2-40B4-BE49-F238E27FC236}">
                <a16:creationId xmlns:a16="http://schemas.microsoft.com/office/drawing/2014/main" id="{0899CE75-5CC4-5043-8E3C-02B761F142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16DDBF-48DA-E945-8E29-5B2115F29CF0}"/>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3762648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72651-B106-F842-9187-4212CE68B8C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B22BF8-EE29-D54D-8E4C-4C79D5B37CB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294741-EA50-C64F-9457-9B5BF70FFB75}"/>
              </a:ext>
            </a:extLst>
          </p:cNvPr>
          <p:cNvSpPr>
            <a:spLocks noGrp="1"/>
          </p:cNvSpPr>
          <p:nvPr>
            <p:ph type="dt" sz="half" idx="10"/>
          </p:nvPr>
        </p:nvSpPr>
        <p:spPr/>
        <p:txBody>
          <a:bodyPr/>
          <a:lstStyle/>
          <a:p>
            <a:fld id="{CD4A3ECF-74D2-C54E-9D54-647928C8F533}" type="datetimeFigureOut">
              <a:rPr lang="en-US" smtClean="0"/>
              <a:t>2/20/2024</a:t>
            </a:fld>
            <a:endParaRPr lang="en-US"/>
          </a:p>
        </p:txBody>
      </p:sp>
      <p:sp>
        <p:nvSpPr>
          <p:cNvPr id="5" name="Footer Placeholder 4">
            <a:extLst>
              <a:ext uri="{FF2B5EF4-FFF2-40B4-BE49-F238E27FC236}">
                <a16:creationId xmlns:a16="http://schemas.microsoft.com/office/drawing/2014/main" id="{3D2F1DBE-861F-0649-A60E-039582D16A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4982AD-6A80-874C-B1D4-FC85EAB4EA03}"/>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3407834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31245-79D0-1244-B915-BC8D3672057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8299133-E496-7543-B0A6-232CC74609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BF851E5-5783-684A-BDA9-C49C42EF2376}"/>
              </a:ext>
            </a:extLst>
          </p:cNvPr>
          <p:cNvSpPr>
            <a:spLocks noGrp="1"/>
          </p:cNvSpPr>
          <p:nvPr>
            <p:ph type="dt" sz="half" idx="10"/>
          </p:nvPr>
        </p:nvSpPr>
        <p:spPr/>
        <p:txBody>
          <a:bodyPr/>
          <a:lstStyle/>
          <a:p>
            <a:fld id="{CD4A3ECF-74D2-C54E-9D54-647928C8F533}" type="datetimeFigureOut">
              <a:rPr lang="en-US" smtClean="0"/>
              <a:t>2/20/2024</a:t>
            </a:fld>
            <a:endParaRPr lang="en-US"/>
          </a:p>
        </p:txBody>
      </p:sp>
      <p:sp>
        <p:nvSpPr>
          <p:cNvPr id="5" name="Footer Placeholder 4">
            <a:extLst>
              <a:ext uri="{FF2B5EF4-FFF2-40B4-BE49-F238E27FC236}">
                <a16:creationId xmlns:a16="http://schemas.microsoft.com/office/drawing/2014/main" id="{A67DB83E-D018-F14A-9713-19636D88D1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150A87-BA6C-2D40-AE94-31D637B96604}"/>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2482463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7DF5-FD67-0B44-802D-B827FB13082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0D17232-1610-694F-9A48-DA9652E96B6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1BC9D80-178D-674B-8D43-AAF442DF64B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89EBE51-CEDF-BB44-9490-B5925E19229A}"/>
              </a:ext>
            </a:extLst>
          </p:cNvPr>
          <p:cNvSpPr>
            <a:spLocks noGrp="1"/>
          </p:cNvSpPr>
          <p:nvPr>
            <p:ph type="dt" sz="half" idx="10"/>
          </p:nvPr>
        </p:nvSpPr>
        <p:spPr/>
        <p:txBody>
          <a:bodyPr/>
          <a:lstStyle/>
          <a:p>
            <a:fld id="{CD4A3ECF-74D2-C54E-9D54-647928C8F533}" type="datetimeFigureOut">
              <a:rPr lang="en-US" smtClean="0"/>
              <a:t>2/20/2024</a:t>
            </a:fld>
            <a:endParaRPr lang="en-US"/>
          </a:p>
        </p:txBody>
      </p:sp>
      <p:sp>
        <p:nvSpPr>
          <p:cNvPr id="6" name="Footer Placeholder 5">
            <a:extLst>
              <a:ext uri="{FF2B5EF4-FFF2-40B4-BE49-F238E27FC236}">
                <a16:creationId xmlns:a16="http://schemas.microsoft.com/office/drawing/2014/main" id="{C1AE63E2-BC19-C140-ADF3-12C257538B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E77990-D115-4A41-BD7B-781D5C9EFD3B}"/>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609915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10A22-449E-0148-9960-6C85D0F002E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4181AAC-B7E2-904C-A382-718877C94D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DC9CAC-3E73-4B4A-8A29-59223B40FB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BEAEA2C-D3E4-B543-8023-3B49C19183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D65B783-7775-2649-AC8A-00A99E0ABB8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D293D63-78BA-2544-8194-AB386C3D3BE7}"/>
              </a:ext>
            </a:extLst>
          </p:cNvPr>
          <p:cNvSpPr>
            <a:spLocks noGrp="1"/>
          </p:cNvSpPr>
          <p:nvPr>
            <p:ph type="dt" sz="half" idx="10"/>
          </p:nvPr>
        </p:nvSpPr>
        <p:spPr/>
        <p:txBody>
          <a:bodyPr/>
          <a:lstStyle/>
          <a:p>
            <a:fld id="{CD4A3ECF-74D2-C54E-9D54-647928C8F533}" type="datetimeFigureOut">
              <a:rPr lang="en-US" smtClean="0"/>
              <a:t>2/20/2024</a:t>
            </a:fld>
            <a:endParaRPr lang="en-US"/>
          </a:p>
        </p:txBody>
      </p:sp>
      <p:sp>
        <p:nvSpPr>
          <p:cNvPr id="8" name="Footer Placeholder 7">
            <a:extLst>
              <a:ext uri="{FF2B5EF4-FFF2-40B4-BE49-F238E27FC236}">
                <a16:creationId xmlns:a16="http://schemas.microsoft.com/office/drawing/2014/main" id="{FD451600-9ED7-EE44-A06D-95C15BE9544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43773A5-0E78-BF46-BF8D-34712EC8F27F}"/>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2343434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D9D9-8AD8-954E-99CB-A48BAD233E2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8B98233-2F2E-7D4A-BB1C-46F9031BDF88}"/>
              </a:ext>
            </a:extLst>
          </p:cNvPr>
          <p:cNvSpPr>
            <a:spLocks noGrp="1"/>
          </p:cNvSpPr>
          <p:nvPr>
            <p:ph type="dt" sz="half" idx="10"/>
          </p:nvPr>
        </p:nvSpPr>
        <p:spPr/>
        <p:txBody>
          <a:bodyPr/>
          <a:lstStyle/>
          <a:p>
            <a:fld id="{CD4A3ECF-74D2-C54E-9D54-647928C8F533}" type="datetimeFigureOut">
              <a:rPr lang="en-US" smtClean="0"/>
              <a:t>2/20/2024</a:t>
            </a:fld>
            <a:endParaRPr lang="en-US"/>
          </a:p>
        </p:txBody>
      </p:sp>
      <p:sp>
        <p:nvSpPr>
          <p:cNvPr id="4" name="Footer Placeholder 3">
            <a:extLst>
              <a:ext uri="{FF2B5EF4-FFF2-40B4-BE49-F238E27FC236}">
                <a16:creationId xmlns:a16="http://schemas.microsoft.com/office/drawing/2014/main" id="{90E6702F-F268-AE46-A9C6-3D608B059E9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D5A224-FD00-0D4D-8F50-30074D3D3B8F}"/>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2089842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FF547B-F6D1-0647-B81A-EEDC5476E8FA}"/>
              </a:ext>
            </a:extLst>
          </p:cNvPr>
          <p:cNvSpPr>
            <a:spLocks noGrp="1"/>
          </p:cNvSpPr>
          <p:nvPr>
            <p:ph type="dt" sz="half" idx="10"/>
          </p:nvPr>
        </p:nvSpPr>
        <p:spPr/>
        <p:txBody>
          <a:bodyPr/>
          <a:lstStyle/>
          <a:p>
            <a:fld id="{CD4A3ECF-74D2-C54E-9D54-647928C8F533}" type="datetimeFigureOut">
              <a:rPr lang="en-US" smtClean="0"/>
              <a:t>2/20/2024</a:t>
            </a:fld>
            <a:endParaRPr lang="en-US"/>
          </a:p>
        </p:txBody>
      </p:sp>
      <p:sp>
        <p:nvSpPr>
          <p:cNvPr id="3" name="Footer Placeholder 2">
            <a:extLst>
              <a:ext uri="{FF2B5EF4-FFF2-40B4-BE49-F238E27FC236}">
                <a16:creationId xmlns:a16="http://schemas.microsoft.com/office/drawing/2014/main" id="{90EE12D3-C468-2648-8A8A-D22A3985BBD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62BA17-919E-E74E-9451-755B84360CC6}"/>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2406563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4E34-40C1-AF44-9CB2-6D7EFEE2E6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7D020D8-15C6-2B4D-A821-22F646C5A1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FB876EE-9685-EF4E-A7FE-3EAFE6015B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77E2A5-C46B-984E-A4A6-3583C530255E}"/>
              </a:ext>
            </a:extLst>
          </p:cNvPr>
          <p:cNvSpPr>
            <a:spLocks noGrp="1"/>
          </p:cNvSpPr>
          <p:nvPr>
            <p:ph type="dt" sz="half" idx="10"/>
          </p:nvPr>
        </p:nvSpPr>
        <p:spPr/>
        <p:txBody>
          <a:bodyPr/>
          <a:lstStyle/>
          <a:p>
            <a:fld id="{CD4A3ECF-74D2-C54E-9D54-647928C8F533}" type="datetimeFigureOut">
              <a:rPr lang="en-US" smtClean="0"/>
              <a:t>2/20/2024</a:t>
            </a:fld>
            <a:endParaRPr lang="en-US"/>
          </a:p>
        </p:txBody>
      </p:sp>
      <p:sp>
        <p:nvSpPr>
          <p:cNvPr id="6" name="Footer Placeholder 5">
            <a:extLst>
              <a:ext uri="{FF2B5EF4-FFF2-40B4-BE49-F238E27FC236}">
                <a16:creationId xmlns:a16="http://schemas.microsoft.com/office/drawing/2014/main" id="{DEBF4295-09CE-6C4A-AAE7-5EF84DD2FF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9A2DC0-2F0F-6C4E-8AB7-6CC07BAE86B9}"/>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1405213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15297-6561-0E48-A724-7654AE3D6E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D8DE1FF-7211-DA4B-BB6B-328AC3C936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979DF5-D129-6B43-BFB3-AE15DB27B4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237D74-6A7C-F047-AEAD-E483C2E4130A}"/>
              </a:ext>
            </a:extLst>
          </p:cNvPr>
          <p:cNvSpPr>
            <a:spLocks noGrp="1"/>
          </p:cNvSpPr>
          <p:nvPr>
            <p:ph type="dt" sz="half" idx="10"/>
          </p:nvPr>
        </p:nvSpPr>
        <p:spPr/>
        <p:txBody>
          <a:bodyPr/>
          <a:lstStyle/>
          <a:p>
            <a:fld id="{CD4A3ECF-74D2-C54E-9D54-647928C8F533}" type="datetimeFigureOut">
              <a:rPr lang="en-US" smtClean="0"/>
              <a:t>2/20/2024</a:t>
            </a:fld>
            <a:endParaRPr lang="en-US"/>
          </a:p>
        </p:txBody>
      </p:sp>
      <p:sp>
        <p:nvSpPr>
          <p:cNvPr id="6" name="Footer Placeholder 5">
            <a:extLst>
              <a:ext uri="{FF2B5EF4-FFF2-40B4-BE49-F238E27FC236}">
                <a16:creationId xmlns:a16="http://schemas.microsoft.com/office/drawing/2014/main" id="{CECE7824-16B7-F44E-BD76-A62AC05DD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D2CFC2-980B-F240-9D1F-EDF354C30CD2}"/>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3344723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D71BD-E025-5743-AF62-8B494187F37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8790A21-7058-8341-82EF-AC877C38231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668F07-8768-3746-A39B-CC403FE87FE2}"/>
              </a:ext>
            </a:extLst>
          </p:cNvPr>
          <p:cNvSpPr>
            <a:spLocks noGrp="1"/>
          </p:cNvSpPr>
          <p:nvPr>
            <p:ph type="dt" sz="half" idx="10"/>
          </p:nvPr>
        </p:nvSpPr>
        <p:spPr/>
        <p:txBody>
          <a:bodyPr/>
          <a:lstStyle/>
          <a:p>
            <a:fld id="{CD4A3ECF-74D2-C54E-9D54-647928C8F533}" type="datetimeFigureOut">
              <a:rPr lang="en-US" smtClean="0"/>
              <a:t>2/20/2024</a:t>
            </a:fld>
            <a:endParaRPr lang="en-US"/>
          </a:p>
        </p:txBody>
      </p:sp>
      <p:sp>
        <p:nvSpPr>
          <p:cNvPr id="5" name="Footer Placeholder 4">
            <a:extLst>
              <a:ext uri="{FF2B5EF4-FFF2-40B4-BE49-F238E27FC236}">
                <a16:creationId xmlns:a16="http://schemas.microsoft.com/office/drawing/2014/main" id="{785BA401-7729-CB46-87A9-EE344F0A80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4679C9-43B6-8C44-8291-1D0B736A1E41}"/>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4274510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A6CE94-7CB0-5742-8F1D-67FE654B7F4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00964D0-2F8B-6448-A83C-976ABF9D3F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BC8C02-08F3-FA49-850F-66DBA20D21AA}"/>
              </a:ext>
            </a:extLst>
          </p:cNvPr>
          <p:cNvSpPr>
            <a:spLocks noGrp="1"/>
          </p:cNvSpPr>
          <p:nvPr>
            <p:ph type="dt" sz="half" idx="10"/>
          </p:nvPr>
        </p:nvSpPr>
        <p:spPr/>
        <p:txBody>
          <a:bodyPr/>
          <a:lstStyle/>
          <a:p>
            <a:fld id="{CD4A3ECF-74D2-C54E-9D54-647928C8F533}" type="datetimeFigureOut">
              <a:rPr lang="en-US" smtClean="0"/>
              <a:t>2/20/2024</a:t>
            </a:fld>
            <a:endParaRPr lang="en-US"/>
          </a:p>
        </p:txBody>
      </p:sp>
      <p:sp>
        <p:nvSpPr>
          <p:cNvPr id="5" name="Footer Placeholder 4">
            <a:extLst>
              <a:ext uri="{FF2B5EF4-FFF2-40B4-BE49-F238E27FC236}">
                <a16:creationId xmlns:a16="http://schemas.microsoft.com/office/drawing/2014/main" id="{D15BDFD7-B895-5146-B63C-5FA65F3DB5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D8A563-2F8B-2C44-8C78-5B6525A94B7E}"/>
              </a:ext>
            </a:extLst>
          </p:cNvPr>
          <p:cNvSpPr>
            <a:spLocks noGrp="1"/>
          </p:cNvSpPr>
          <p:nvPr>
            <p:ph type="sldNum" sz="quarter" idx="12"/>
          </p:nvPr>
        </p:nvSpPr>
        <p:spPr/>
        <p:txBody>
          <a:bodyPr/>
          <a:lstStyle/>
          <a:p>
            <a:fld id="{BBE1B648-17D4-A341-BEA2-44EAD6EF488B}" type="slidenum">
              <a:rPr lang="en-US" smtClean="0"/>
              <a:t>‹#›</a:t>
            </a:fld>
            <a:endParaRPr lang="en-US"/>
          </a:p>
        </p:txBody>
      </p:sp>
    </p:spTree>
    <p:extLst>
      <p:ext uri="{BB962C8B-B14F-4D97-AF65-F5344CB8AC3E}">
        <p14:creationId xmlns:p14="http://schemas.microsoft.com/office/powerpoint/2010/main" val="1072320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BA73B3-6C0B-D748-818A-DB5CFE4987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6A1EDFF-76AC-CE4F-A84C-3D0FD90238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63FD7F-45B5-854B-BA32-9CAC9374BC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4A3ECF-74D2-C54E-9D54-647928C8F533}" type="datetimeFigureOut">
              <a:rPr lang="en-US" smtClean="0"/>
              <a:t>2/20/2024</a:t>
            </a:fld>
            <a:endParaRPr lang="en-US"/>
          </a:p>
        </p:txBody>
      </p:sp>
      <p:sp>
        <p:nvSpPr>
          <p:cNvPr id="5" name="Footer Placeholder 4">
            <a:extLst>
              <a:ext uri="{FF2B5EF4-FFF2-40B4-BE49-F238E27FC236}">
                <a16:creationId xmlns:a16="http://schemas.microsoft.com/office/drawing/2014/main" id="{454DD4BA-FA27-7D45-9E70-FDBF691D79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23E41ED-6E58-3840-84BA-5F8700F26A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E1B648-17D4-A341-BEA2-44EAD6EF488B}" type="slidenum">
              <a:rPr lang="en-US" smtClean="0"/>
              <a:t>‹#›</a:t>
            </a:fld>
            <a:endParaRPr lang="en-US"/>
          </a:p>
        </p:txBody>
      </p:sp>
    </p:spTree>
    <p:extLst>
      <p:ext uri="{BB962C8B-B14F-4D97-AF65-F5344CB8AC3E}">
        <p14:creationId xmlns:p14="http://schemas.microsoft.com/office/powerpoint/2010/main" val="1148994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p5wh0b9kI8Y?feature=oembed"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jpeg"/></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0.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34.tif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2.xml"/><Relationship Id="rId1" Type="http://schemas.openxmlformats.org/officeDocument/2006/relationships/video" Target="https://www.youtube.com/embed/XbKoE7fs-5o?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D0727-065B-F04E-8903-C0BC7D12BF07}"/>
              </a:ext>
            </a:extLst>
          </p:cNvPr>
          <p:cNvSpPr>
            <a:spLocks noGrp="1"/>
          </p:cNvSpPr>
          <p:nvPr>
            <p:ph type="title"/>
          </p:nvPr>
        </p:nvSpPr>
        <p:spPr>
          <a:xfrm>
            <a:off x="4965430" y="629268"/>
            <a:ext cx="6586491" cy="1286160"/>
          </a:xfrm>
        </p:spPr>
        <p:txBody>
          <a:bodyPr anchor="b">
            <a:normAutofit/>
          </a:bodyPr>
          <a:lstStyle/>
          <a:p>
            <a:r>
              <a:rPr lang="en-US" dirty="0"/>
              <a:t>Module Assessment</a:t>
            </a:r>
          </a:p>
        </p:txBody>
      </p:sp>
      <p:sp>
        <p:nvSpPr>
          <p:cNvPr id="3" name="Content Placeholder 2">
            <a:extLst>
              <a:ext uri="{FF2B5EF4-FFF2-40B4-BE49-F238E27FC236}">
                <a16:creationId xmlns:a16="http://schemas.microsoft.com/office/drawing/2014/main" id="{5B1F1244-5B57-844D-B58A-630474ECB273}"/>
              </a:ext>
            </a:extLst>
          </p:cNvPr>
          <p:cNvSpPr>
            <a:spLocks noGrp="1"/>
          </p:cNvSpPr>
          <p:nvPr>
            <p:ph idx="1"/>
          </p:nvPr>
        </p:nvSpPr>
        <p:spPr>
          <a:xfrm>
            <a:off x="4965431" y="2438400"/>
            <a:ext cx="6586489" cy="3785419"/>
          </a:xfrm>
        </p:spPr>
        <p:txBody>
          <a:bodyPr>
            <a:normAutofit/>
          </a:bodyPr>
          <a:lstStyle/>
          <a:p>
            <a:r>
              <a:rPr lang="en-US" sz="2000" dirty="0"/>
              <a:t>TWO individual assignments</a:t>
            </a:r>
          </a:p>
          <a:p>
            <a:endParaRPr lang="en-US" sz="1000" dirty="0"/>
          </a:p>
          <a:p>
            <a:r>
              <a:rPr lang="en-US" sz="2000" dirty="0"/>
              <a:t>Weighting 50% each</a:t>
            </a:r>
          </a:p>
          <a:p>
            <a:endParaRPr lang="en-US" sz="1000" dirty="0"/>
          </a:p>
          <a:p>
            <a:r>
              <a:rPr lang="en-US" sz="2000" dirty="0"/>
              <a:t>Assignment 1 – Produce a creative brief for an advertising campaign</a:t>
            </a:r>
          </a:p>
          <a:p>
            <a:endParaRPr lang="en-US" sz="1000" dirty="0"/>
          </a:p>
          <a:p>
            <a:r>
              <a:rPr lang="en-US" sz="2000" dirty="0"/>
              <a:t>Assignment 2 – Prepare proposals for a promotional campaign</a:t>
            </a:r>
          </a:p>
          <a:p>
            <a:pPr marL="0" indent="0">
              <a:buNone/>
            </a:pPr>
            <a:r>
              <a:rPr lang="en-US" sz="2000" dirty="0"/>
              <a:t> </a:t>
            </a:r>
          </a:p>
          <a:p>
            <a:endParaRPr lang="en-US" sz="2000" dirty="0"/>
          </a:p>
          <a:p>
            <a:endParaRPr lang="en-US" sz="2000" dirty="0"/>
          </a:p>
          <a:p>
            <a:endParaRPr lang="en-US" sz="2000" dirty="0"/>
          </a:p>
        </p:txBody>
      </p:sp>
      <p:pic>
        <p:nvPicPr>
          <p:cNvPr id="5" name="Picture 4" descr="Many question marks on black background">
            <a:extLst>
              <a:ext uri="{FF2B5EF4-FFF2-40B4-BE49-F238E27FC236}">
                <a16:creationId xmlns:a16="http://schemas.microsoft.com/office/drawing/2014/main" id="{27C41145-46EA-453C-83D7-5778A4C2FD7F}"/>
              </a:ext>
            </a:extLst>
          </p:cNvPr>
          <p:cNvPicPr>
            <a:picLocks noChangeAspect="1"/>
          </p:cNvPicPr>
          <p:nvPr/>
        </p:nvPicPr>
        <p:blipFill rotWithShape="1">
          <a:blip r:embed="rId2"/>
          <a:srcRect l="58767" r="2"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067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D2774-5C63-DD42-AE08-E44382A7C40F}"/>
              </a:ext>
            </a:extLst>
          </p:cNvPr>
          <p:cNvSpPr>
            <a:spLocks noGrp="1"/>
          </p:cNvSpPr>
          <p:nvPr>
            <p:ph type="title"/>
          </p:nvPr>
        </p:nvSpPr>
        <p:spPr/>
        <p:txBody>
          <a:bodyPr/>
          <a:lstStyle/>
          <a:p>
            <a:r>
              <a:rPr lang="en-US" b="1" dirty="0">
                <a:latin typeface="+mn-lt"/>
              </a:rPr>
              <a:t>Assignment 1 - Let’s break it down!</a:t>
            </a:r>
          </a:p>
        </p:txBody>
      </p:sp>
      <p:sp>
        <p:nvSpPr>
          <p:cNvPr id="3" name="Content Placeholder 2">
            <a:extLst>
              <a:ext uri="{FF2B5EF4-FFF2-40B4-BE49-F238E27FC236}">
                <a16:creationId xmlns:a16="http://schemas.microsoft.com/office/drawing/2014/main" id="{72E13D0C-3873-F440-8F50-E283EC04FFFE}"/>
              </a:ext>
            </a:extLst>
          </p:cNvPr>
          <p:cNvSpPr>
            <a:spLocks noGrp="1"/>
          </p:cNvSpPr>
          <p:nvPr>
            <p:ph idx="1"/>
          </p:nvPr>
        </p:nvSpPr>
        <p:spPr/>
        <p:txBody>
          <a:bodyPr/>
          <a:lstStyle/>
          <a:p>
            <a:pPr marL="0" indent="0">
              <a:buNone/>
            </a:pPr>
            <a:r>
              <a:rPr lang="en-GB" dirty="0"/>
              <a:t>This assessment will require you to produce a strategy for a fictional business.  </a:t>
            </a:r>
          </a:p>
          <a:p>
            <a:pPr marL="0" indent="0">
              <a:buNone/>
            </a:pPr>
            <a:endParaRPr lang="en-GB" dirty="0">
              <a:highlight>
                <a:srgbClr val="FFFF00"/>
              </a:highlight>
            </a:endParaRPr>
          </a:p>
          <a:p>
            <a:pPr marL="0" indent="0">
              <a:buNone/>
            </a:pPr>
            <a:r>
              <a:rPr lang="en-GB" dirty="0">
                <a:highlight>
                  <a:srgbClr val="FFFF00"/>
                </a:highlight>
              </a:rPr>
              <a:t>You are able to make up any aspect of the business</a:t>
            </a:r>
            <a:r>
              <a:rPr lang="en-GB" dirty="0"/>
              <a:t>, such as:</a:t>
            </a:r>
          </a:p>
          <a:p>
            <a:r>
              <a:rPr lang="en-GB" dirty="0"/>
              <a:t>Audience, </a:t>
            </a:r>
          </a:p>
          <a:p>
            <a:r>
              <a:rPr lang="en-GB" dirty="0"/>
              <a:t>Ambitions </a:t>
            </a:r>
          </a:p>
          <a:p>
            <a:r>
              <a:rPr lang="en-GB" dirty="0"/>
              <a:t>Values. </a:t>
            </a:r>
          </a:p>
          <a:p>
            <a:pPr marL="0" indent="0">
              <a:buNone/>
            </a:pPr>
            <a:endParaRPr lang="en-US" dirty="0"/>
          </a:p>
        </p:txBody>
      </p:sp>
    </p:spTree>
    <p:extLst>
      <p:ext uri="{BB962C8B-B14F-4D97-AF65-F5344CB8AC3E}">
        <p14:creationId xmlns:p14="http://schemas.microsoft.com/office/powerpoint/2010/main" val="887392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1998F-DA35-0A42-BD1C-8A3E3B9FA591}"/>
              </a:ext>
            </a:extLst>
          </p:cNvPr>
          <p:cNvSpPr>
            <a:spLocks noGrp="1"/>
          </p:cNvSpPr>
          <p:nvPr>
            <p:ph type="title"/>
          </p:nvPr>
        </p:nvSpPr>
        <p:spPr/>
        <p:txBody>
          <a:bodyPr/>
          <a:lstStyle/>
          <a:p>
            <a:r>
              <a:rPr lang="en-US" b="1" dirty="0">
                <a:latin typeface="+mn-lt"/>
              </a:rPr>
              <a:t>Assignment 1 Scenario</a:t>
            </a:r>
          </a:p>
        </p:txBody>
      </p:sp>
      <p:sp>
        <p:nvSpPr>
          <p:cNvPr id="3" name="Content Placeholder 2">
            <a:extLst>
              <a:ext uri="{FF2B5EF4-FFF2-40B4-BE49-F238E27FC236}">
                <a16:creationId xmlns:a16="http://schemas.microsoft.com/office/drawing/2014/main" id="{644C0813-C922-AA4E-A153-7AC2B4C59EEE}"/>
              </a:ext>
            </a:extLst>
          </p:cNvPr>
          <p:cNvSpPr>
            <a:spLocks noGrp="1"/>
          </p:cNvSpPr>
          <p:nvPr>
            <p:ph idx="1"/>
          </p:nvPr>
        </p:nvSpPr>
        <p:spPr/>
        <p:txBody>
          <a:bodyPr/>
          <a:lstStyle/>
          <a:p>
            <a:pPr marL="0" indent="0">
              <a:buNone/>
            </a:pPr>
            <a:r>
              <a:rPr lang="en-GB" dirty="0"/>
              <a:t>You are the Brand Manager for a new </a:t>
            </a:r>
            <a:r>
              <a:rPr lang="en-GB" dirty="0">
                <a:highlight>
                  <a:srgbClr val="FFFF00"/>
                </a:highlight>
              </a:rPr>
              <a:t>‘subscription cooking box’ </a:t>
            </a:r>
            <a:r>
              <a:rPr lang="en-GB" dirty="0"/>
              <a:t>company who will be launching at the end of the year. </a:t>
            </a:r>
          </a:p>
          <a:p>
            <a:pPr marL="0" indent="0">
              <a:buNone/>
            </a:pPr>
            <a:endParaRPr lang="en-GB" dirty="0"/>
          </a:p>
          <a:p>
            <a:pPr marL="0" indent="0">
              <a:buNone/>
            </a:pPr>
            <a:r>
              <a:rPr lang="en-GB" dirty="0"/>
              <a:t>You have been asked to create an </a:t>
            </a:r>
            <a:r>
              <a:rPr lang="en-GB" dirty="0">
                <a:highlight>
                  <a:srgbClr val="FFFF00"/>
                </a:highlight>
              </a:rPr>
              <a:t>effective </a:t>
            </a:r>
            <a:r>
              <a:rPr lang="en-GB" dirty="0"/>
              <a:t>30 second television / online advertisement and have </a:t>
            </a:r>
            <a:r>
              <a:rPr lang="en-GB" dirty="0">
                <a:highlight>
                  <a:srgbClr val="FFFF00"/>
                </a:highlight>
              </a:rPr>
              <a:t>commissioned a creative agency to help</a:t>
            </a:r>
            <a:r>
              <a:rPr lang="en-GB" dirty="0"/>
              <a:t>. </a:t>
            </a:r>
          </a:p>
          <a:p>
            <a:pPr marL="0" indent="0">
              <a:buNone/>
            </a:pPr>
            <a:endParaRPr lang="en-GB" dirty="0"/>
          </a:p>
          <a:p>
            <a:pPr marL="0" indent="0">
              <a:buNone/>
            </a:pPr>
            <a:r>
              <a:rPr lang="en-GB" dirty="0"/>
              <a:t>To ensure the agency produces </a:t>
            </a:r>
            <a:r>
              <a:rPr lang="en-GB" dirty="0">
                <a:highlight>
                  <a:srgbClr val="FFFF00"/>
                </a:highlight>
              </a:rPr>
              <a:t>the most effective advert </a:t>
            </a:r>
            <a:r>
              <a:rPr lang="en-GB" dirty="0"/>
              <a:t>you have been asked to present your brief to them. </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1269794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5BB1A-934B-AD42-883D-C6ADE97167D2}"/>
              </a:ext>
            </a:extLst>
          </p:cNvPr>
          <p:cNvSpPr>
            <a:spLocks noGrp="1"/>
          </p:cNvSpPr>
          <p:nvPr>
            <p:ph type="title"/>
          </p:nvPr>
        </p:nvSpPr>
        <p:spPr/>
        <p:txBody>
          <a:bodyPr/>
          <a:lstStyle/>
          <a:p>
            <a:r>
              <a:rPr lang="en-US" b="1" dirty="0">
                <a:latin typeface="+mn-lt"/>
              </a:rPr>
              <a:t>Your Advertising brief should include</a:t>
            </a:r>
            <a:r>
              <a:rPr lang="en-US" dirty="0"/>
              <a:t>:</a:t>
            </a:r>
          </a:p>
        </p:txBody>
      </p:sp>
      <p:sp>
        <p:nvSpPr>
          <p:cNvPr id="3" name="Content Placeholder 2">
            <a:extLst>
              <a:ext uri="{FF2B5EF4-FFF2-40B4-BE49-F238E27FC236}">
                <a16:creationId xmlns:a16="http://schemas.microsoft.com/office/drawing/2014/main" id="{AB7DD8D8-3FB1-694C-AE49-E07DE487F51A}"/>
              </a:ext>
            </a:extLst>
          </p:cNvPr>
          <p:cNvSpPr>
            <a:spLocks noGrp="1"/>
          </p:cNvSpPr>
          <p:nvPr>
            <p:ph idx="1"/>
          </p:nvPr>
        </p:nvSpPr>
        <p:spPr/>
        <p:txBody>
          <a:bodyPr/>
          <a:lstStyle/>
          <a:p>
            <a:pPr lvl="0"/>
            <a:r>
              <a:rPr lang="en-GB" dirty="0"/>
              <a:t>A comprehensive </a:t>
            </a:r>
            <a:r>
              <a:rPr lang="en-GB" dirty="0">
                <a:highlight>
                  <a:srgbClr val="FFFF00"/>
                </a:highlight>
              </a:rPr>
              <a:t>description of the product</a:t>
            </a:r>
            <a:r>
              <a:rPr lang="en-GB" dirty="0"/>
              <a:t> </a:t>
            </a:r>
          </a:p>
          <a:p>
            <a:pPr lvl="0"/>
            <a:r>
              <a:rPr lang="en-GB" dirty="0"/>
              <a:t>Key product </a:t>
            </a:r>
            <a:r>
              <a:rPr lang="en-GB" dirty="0">
                <a:highlight>
                  <a:srgbClr val="FFFF00"/>
                </a:highlight>
              </a:rPr>
              <a:t>benefits</a:t>
            </a:r>
            <a:r>
              <a:rPr lang="en-GB" dirty="0"/>
              <a:t> </a:t>
            </a:r>
          </a:p>
          <a:p>
            <a:pPr lvl="0"/>
            <a:r>
              <a:rPr lang="en-GB" dirty="0"/>
              <a:t>The </a:t>
            </a:r>
            <a:r>
              <a:rPr lang="en-GB" dirty="0">
                <a:highlight>
                  <a:srgbClr val="FFFF00"/>
                </a:highlight>
              </a:rPr>
              <a:t>target audience </a:t>
            </a:r>
            <a:r>
              <a:rPr lang="en-GB" dirty="0"/>
              <a:t> and </a:t>
            </a:r>
            <a:r>
              <a:rPr lang="en-GB" dirty="0">
                <a:highlight>
                  <a:srgbClr val="FFFF00"/>
                </a:highlight>
              </a:rPr>
              <a:t>what’s important to them</a:t>
            </a:r>
            <a:endParaRPr lang="en-GB" dirty="0"/>
          </a:p>
          <a:p>
            <a:pPr lvl="0" fontAlgn="base"/>
            <a:r>
              <a:rPr lang="en-GB" dirty="0">
                <a:highlight>
                  <a:srgbClr val="FFFF00"/>
                </a:highlight>
              </a:rPr>
              <a:t>Market place positioning </a:t>
            </a:r>
            <a:r>
              <a:rPr lang="en-GB" dirty="0"/>
              <a:t>and main </a:t>
            </a:r>
            <a:r>
              <a:rPr lang="en-GB" dirty="0">
                <a:highlight>
                  <a:srgbClr val="FFFF00"/>
                </a:highlight>
              </a:rPr>
              <a:t>competitors</a:t>
            </a:r>
          </a:p>
          <a:p>
            <a:pPr lvl="0" fontAlgn="base"/>
            <a:r>
              <a:rPr lang="en-GB" dirty="0"/>
              <a:t>The </a:t>
            </a:r>
            <a:r>
              <a:rPr lang="en-GB" dirty="0">
                <a:highlight>
                  <a:srgbClr val="FFFF00"/>
                </a:highlight>
              </a:rPr>
              <a:t>objective </a:t>
            </a:r>
            <a:r>
              <a:rPr lang="en-GB" dirty="0"/>
              <a:t>of the TV advert </a:t>
            </a:r>
          </a:p>
          <a:p>
            <a:pPr fontAlgn="base"/>
            <a:r>
              <a:rPr lang="en-GB" dirty="0"/>
              <a:t>Key </a:t>
            </a:r>
            <a:r>
              <a:rPr lang="en-GB" dirty="0">
                <a:highlight>
                  <a:srgbClr val="FFFF00"/>
                </a:highlight>
              </a:rPr>
              <a:t>messages</a:t>
            </a:r>
            <a:r>
              <a:rPr lang="en-GB" dirty="0"/>
              <a:t> and </a:t>
            </a:r>
            <a:r>
              <a:rPr lang="en-GB" dirty="0">
                <a:highlight>
                  <a:srgbClr val="FFFF00"/>
                </a:highlight>
              </a:rPr>
              <a:t>tone of voice</a:t>
            </a:r>
            <a:r>
              <a:rPr lang="en-GB" dirty="0"/>
              <a:t> </a:t>
            </a:r>
          </a:p>
          <a:p>
            <a:pPr lvl="0" fontAlgn="base"/>
            <a:r>
              <a:rPr lang="en-GB" dirty="0"/>
              <a:t>Anything else which may be of use to the agency</a:t>
            </a:r>
          </a:p>
          <a:p>
            <a:pPr marL="0" indent="0">
              <a:buNone/>
            </a:pPr>
            <a:endParaRPr lang="en-US" dirty="0"/>
          </a:p>
        </p:txBody>
      </p:sp>
    </p:spTree>
    <p:extLst>
      <p:ext uri="{BB962C8B-B14F-4D97-AF65-F5344CB8AC3E}">
        <p14:creationId xmlns:p14="http://schemas.microsoft.com/office/powerpoint/2010/main" val="2788390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9F5D1-C873-444D-9AA7-CA3BFB493D0D}"/>
              </a:ext>
            </a:extLst>
          </p:cNvPr>
          <p:cNvSpPr>
            <a:spLocks noGrp="1"/>
          </p:cNvSpPr>
          <p:nvPr>
            <p:ph type="title"/>
          </p:nvPr>
        </p:nvSpPr>
        <p:spPr/>
        <p:txBody>
          <a:bodyPr/>
          <a:lstStyle/>
          <a:p>
            <a:r>
              <a:rPr lang="en-US" b="1" dirty="0">
                <a:latin typeface="+mn-lt"/>
              </a:rPr>
              <a:t>Assignment Format</a:t>
            </a:r>
          </a:p>
        </p:txBody>
      </p:sp>
      <p:sp>
        <p:nvSpPr>
          <p:cNvPr id="3" name="Content Placeholder 2">
            <a:extLst>
              <a:ext uri="{FF2B5EF4-FFF2-40B4-BE49-F238E27FC236}">
                <a16:creationId xmlns:a16="http://schemas.microsoft.com/office/drawing/2014/main" id="{E6B93723-B7B0-E341-8408-9FB0B3F61DAB}"/>
              </a:ext>
            </a:extLst>
          </p:cNvPr>
          <p:cNvSpPr>
            <a:spLocks noGrp="1"/>
          </p:cNvSpPr>
          <p:nvPr>
            <p:ph idx="1"/>
          </p:nvPr>
        </p:nvSpPr>
        <p:spPr/>
        <p:txBody>
          <a:bodyPr/>
          <a:lstStyle/>
          <a:p>
            <a:pPr marL="0" indent="0">
              <a:buNone/>
            </a:pPr>
            <a:r>
              <a:rPr lang="en-GB" dirty="0"/>
              <a:t>The assessment will be in the form of a </a:t>
            </a:r>
            <a:r>
              <a:rPr lang="en-GB" dirty="0">
                <a:highlight>
                  <a:srgbClr val="FFFF00"/>
                </a:highlight>
              </a:rPr>
              <a:t>pre-recorded presentation</a:t>
            </a:r>
            <a:r>
              <a:rPr lang="en-GB" dirty="0"/>
              <a:t> of </a:t>
            </a:r>
            <a:r>
              <a:rPr lang="en-GB" dirty="0">
                <a:highlight>
                  <a:srgbClr val="FFFF00"/>
                </a:highlight>
              </a:rPr>
              <a:t>no longer than 15 minutes</a:t>
            </a:r>
            <a:r>
              <a:rPr lang="en-GB" dirty="0"/>
              <a:t>. </a:t>
            </a:r>
          </a:p>
          <a:p>
            <a:pPr marL="0" indent="0">
              <a:buNone/>
            </a:pPr>
            <a:endParaRPr lang="en-GB" dirty="0"/>
          </a:p>
          <a:p>
            <a:pPr marL="0" indent="0">
              <a:buNone/>
            </a:pPr>
            <a:r>
              <a:rPr lang="en-GB" dirty="0"/>
              <a:t>You will need to submit your video and references in the template provided to Turnitin. </a:t>
            </a:r>
          </a:p>
          <a:p>
            <a:pPr marL="0" indent="0">
              <a:buNone/>
            </a:pPr>
            <a:endParaRPr lang="en-GB" dirty="0">
              <a:highlight>
                <a:srgbClr val="FFFF00"/>
              </a:highlight>
            </a:endParaRPr>
          </a:p>
          <a:p>
            <a:pPr marL="0" indent="0">
              <a:buNone/>
            </a:pPr>
            <a:r>
              <a:rPr lang="en-GB" dirty="0">
                <a:highlight>
                  <a:srgbClr val="FFFF00"/>
                </a:highlight>
              </a:rPr>
              <a:t>Please ensure the link has been checked before submission. </a:t>
            </a:r>
          </a:p>
          <a:p>
            <a:endParaRPr lang="en-US" dirty="0"/>
          </a:p>
        </p:txBody>
      </p:sp>
    </p:spTree>
    <p:extLst>
      <p:ext uri="{BB962C8B-B14F-4D97-AF65-F5344CB8AC3E}">
        <p14:creationId xmlns:p14="http://schemas.microsoft.com/office/powerpoint/2010/main" val="2659933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DA31E-EAEC-F342-AE0C-A8AEA65A2FE6}"/>
              </a:ext>
            </a:extLst>
          </p:cNvPr>
          <p:cNvSpPr>
            <a:spLocks noGrp="1"/>
          </p:cNvSpPr>
          <p:nvPr>
            <p:ph type="title"/>
          </p:nvPr>
        </p:nvSpPr>
        <p:spPr>
          <a:xfrm>
            <a:off x="838200" y="365126"/>
            <a:ext cx="10515600" cy="806852"/>
          </a:xfrm>
        </p:spPr>
        <p:txBody>
          <a:bodyPr>
            <a:normAutofit/>
          </a:bodyPr>
          <a:lstStyle/>
          <a:p>
            <a:r>
              <a:rPr lang="en-GB" b="1" i="1" dirty="0">
                <a:latin typeface="+mn-lt"/>
              </a:rPr>
              <a:t>Guidance specific to this assessment</a:t>
            </a:r>
            <a:r>
              <a:rPr lang="en-GB" b="1" i="1" dirty="0"/>
              <a:t>:</a:t>
            </a:r>
            <a:r>
              <a:rPr lang="en-GB" i="1" dirty="0"/>
              <a:t> </a:t>
            </a:r>
            <a:endParaRPr lang="en-US" dirty="0"/>
          </a:p>
        </p:txBody>
      </p:sp>
      <p:sp>
        <p:nvSpPr>
          <p:cNvPr id="3" name="Content Placeholder 2">
            <a:extLst>
              <a:ext uri="{FF2B5EF4-FFF2-40B4-BE49-F238E27FC236}">
                <a16:creationId xmlns:a16="http://schemas.microsoft.com/office/drawing/2014/main" id="{8D0D6D04-6CFB-AA4E-A293-3F404EF778FF}"/>
              </a:ext>
            </a:extLst>
          </p:cNvPr>
          <p:cNvSpPr>
            <a:spLocks noGrp="1"/>
          </p:cNvSpPr>
          <p:nvPr>
            <p:ph idx="1"/>
          </p:nvPr>
        </p:nvSpPr>
        <p:spPr>
          <a:xfrm>
            <a:off x="515155" y="1262130"/>
            <a:ext cx="11114468" cy="5215943"/>
          </a:xfrm>
        </p:spPr>
        <p:txBody>
          <a:bodyPr>
            <a:normAutofit/>
          </a:bodyPr>
          <a:lstStyle/>
          <a:p>
            <a:r>
              <a:rPr lang="en-GB" sz="2100" b="1" dirty="0"/>
              <a:t>Engagement with Literature Skills </a:t>
            </a:r>
            <a:r>
              <a:rPr lang="en-GB" sz="2100" i="1" dirty="0"/>
              <a:t>You are expected to provide references from </a:t>
            </a:r>
            <a:r>
              <a:rPr lang="en-GB" sz="2100" i="1" dirty="0">
                <a:solidFill>
                  <a:srgbClr val="FF0000"/>
                </a:solidFill>
              </a:rPr>
              <a:t>a minimum of 10 different sources</a:t>
            </a:r>
            <a:r>
              <a:rPr lang="en-GB" sz="2100" i="1" dirty="0"/>
              <a:t>. These references should be </a:t>
            </a:r>
            <a:r>
              <a:rPr lang="en-GB" sz="2100" dirty="0">
                <a:solidFill>
                  <a:srgbClr val="FF0000"/>
                </a:solidFill>
              </a:rPr>
              <a:t>verbally articulated </a:t>
            </a:r>
            <a:r>
              <a:rPr lang="en-GB" sz="2100" dirty="0"/>
              <a:t>during your presentation and </a:t>
            </a:r>
            <a:r>
              <a:rPr lang="en-GB" sz="2100" dirty="0">
                <a:solidFill>
                  <a:srgbClr val="FF0000"/>
                </a:solidFill>
              </a:rPr>
              <a:t>recorded on the reference list </a:t>
            </a:r>
            <a:r>
              <a:rPr lang="en-GB" sz="2100" dirty="0"/>
              <a:t>within the template submitted.  </a:t>
            </a:r>
            <a:r>
              <a:rPr lang="en-GB" sz="2100" b="1" dirty="0"/>
              <a:t>10 marks available</a:t>
            </a:r>
          </a:p>
          <a:p>
            <a:r>
              <a:rPr lang="en-GB" sz="2100" b="1" dirty="0"/>
              <a:t>Knowledge and Understanding Skills</a:t>
            </a:r>
            <a:r>
              <a:rPr lang="en-GB" sz="2100" dirty="0"/>
              <a:t> You need to demonstrate an understanding of what information is required to </a:t>
            </a:r>
            <a:r>
              <a:rPr lang="en-GB" sz="2100" i="1" dirty="0"/>
              <a:t>brief an external creative team. You must provide enough/the right information to ensure the agency can produce a suitable advert. </a:t>
            </a:r>
            <a:r>
              <a:rPr lang="en-GB" sz="2100" b="1" i="1" dirty="0"/>
              <a:t>20 marks available</a:t>
            </a:r>
            <a:r>
              <a:rPr lang="en-GB" sz="2100" i="1" dirty="0"/>
              <a:t> </a:t>
            </a:r>
          </a:p>
          <a:p>
            <a:r>
              <a:rPr lang="en-GB" sz="2100" b="1" dirty="0"/>
              <a:t>Cognitive and Intellectual Skills </a:t>
            </a:r>
            <a:r>
              <a:rPr lang="en-GB" sz="2100" i="1" dirty="0"/>
              <a:t>This assignment requires you to construct key messages which should be derived from the product benefits, audience and/or competitive landscape. </a:t>
            </a:r>
            <a:r>
              <a:rPr lang="en-GB" sz="2100" b="1" i="1" dirty="0"/>
              <a:t>20 marks available</a:t>
            </a:r>
            <a:r>
              <a:rPr lang="en-GB" sz="2100" i="1" dirty="0"/>
              <a:t> </a:t>
            </a:r>
            <a:endParaRPr lang="en-GB" sz="2100" dirty="0"/>
          </a:p>
          <a:p>
            <a:r>
              <a:rPr lang="en-GB" sz="2100" b="1" dirty="0"/>
              <a:t>Practical Skills </a:t>
            </a:r>
            <a:r>
              <a:rPr lang="en-GB" sz="2100" i="1" dirty="0"/>
              <a:t>Practically, this assignment requires you to start thinking like a Marketing Manager. You need to set a clear and reasonable objective, demonstrate an awareness of the audience and decide on an appropriate tone of voice.  </a:t>
            </a:r>
            <a:r>
              <a:rPr lang="en-GB" sz="2100" b="1" i="1" dirty="0"/>
              <a:t>20 marks available</a:t>
            </a:r>
            <a:r>
              <a:rPr lang="en-GB" sz="2100" dirty="0">
                <a:effectLst/>
              </a:rPr>
              <a:t> </a:t>
            </a:r>
          </a:p>
          <a:p>
            <a:pPr fontAlgn="base"/>
            <a:r>
              <a:rPr lang="en-GB" sz="2100" b="1" dirty="0"/>
              <a:t>Transferable Skills for Life and Professional Practice </a:t>
            </a:r>
            <a:r>
              <a:rPr lang="en-GB" sz="2100" i="1" dirty="0"/>
              <a:t>Your presentation must be clear and coherent. It should be no longer the 15 minutes and should give the agency a clear vision of your product and expectations. </a:t>
            </a:r>
            <a:r>
              <a:rPr lang="en-GB" sz="2100" b="1" i="1" dirty="0"/>
              <a:t>30 marks available</a:t>
            </a:r>
            <a:r>
              <a:rPr lang="en-GB" sz="2100" dirty="0"/>
              <a:t> </a:t>
            </a:r>
          </a:p>
          <a:p>
            <a:pPr marL="0" indent="0">
              <a:buNone/>
            </a:pPr>
            <a:endParaRPr lang="en-GB" dirty="0"/>
          </a:p>
          <a:p>
            <a:endParaRPr lang="en-GB" dirty="0"/>
          </a:p>
          <a:p>
            <a:endParaRPr lang="en-GB" sz="2000" dirty="0"/>
          </a:p>
          <a:p>
            <a:endParaRPr lang="en-GB" b="1" dirty="0"/>
          </a:p>
          <a:p>
            <a:endParaRPr lang="en-GB" dirty="0"/>
          </a:p>
          <a:p>
            <a:endParaRPr lang="en-US" dirty="0"/>
          </a:p>
        </p:txBody>
      </p:sp>
    </p:spTree>
    <p:extLst>
      <p:ext uri="{BB962C8B-B14F-4D97-AF65-F5344CB8AC3E}">
        <p14:creationId xmlns:p14="http://schemas.microsoft.com/office/powerpoint/2010/main" val="2962462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68B41-A6F6-EC45-A155-512D3D4A3BAC}"/>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Deadline</a:t>
            </a:r>
          </a:p>
        </p:txBody>
      </p:sp>
      <p:sp>
        <p:nvSpPr>
          <p:cNvPr id="7" name="Content Placeholder 6">
            <a:extLst>
              <a:ext uri="{FF2B5EF4-FFF2-40B4-BE49-F238E27FC236}">
                <a16:creationId xmlns:a16="http://schemas.microsoft.com/office/drawing/2014/main" id="{90941FBE-F0BE-664E-8533-211C582D7179}"/>
              </a:ext>
            </a:extLst>
          </p:cNvPr>
          <p:cNvSpPr>
            <a:spLocks noGrp="1"/>
          </p:cNvSpPr>
          <p:nvPr>
            <p:ph idx="1"/>
          </p:nvPr>
        </p:nvSpPr>
        <p:spPr>
          <a:xfrm>
            <a:off x="6608364" y="4750893"/>
            <a:ext cx="5250788" cy="1147863"/>
          </a:xfrm>
        </p:spPr>
        <p:txBody>
          <a:bodyPr vert="horz" lIns="91440" tIns="45720" rIns="91440" bIns="45720" rtlCol="0" anchor="t">
            <a:noAutofit/>
          </a:bodyPr>
          <a:lstStyle/>
          <a:p>
            <a:pPr marL="0" indent="0">
              <a:buNone/>
            </a:pPr>
            <a:r>
              <a:rPr lang="en-US" sz="8000" dirty="0"/>
              <a:t>22</a:t>
            </a:r>
            <a:r>
              <a:rPr lang="en-US" sz="8000" baseline="30000" dirty="0"/>
              <a:t>nd</a:t>
            </a:r>
            <a:r>
              <a:rPr lang="en-US" sz="8000" dirty="0"/>
              <a:t> March</a:t>
            </a:r>
          </a:p>
        </p:txBody>
      </p:sp>
      <p:sp>
        <p:nvSpPr>
          <p:cNvPr id="13" name="Freeform: Shape 12">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Calendar">
            <a:extLst>
              <a:ext uri="{FF2B5EF4-FFF2-40B4-BE49-F238E27FC236}">
                <a16:creationId xmlns:a16="http://schemas.microsoft.com/office/drawing/2014/main" id="{F55B3483-FB33-47D9-9562-89E90DDF31C0}"/>
              </a:ext>
            </a:extLst>
          </p:cNvPr>
          <p:cNvPicPr>
            <a:picLocks noChangeAspect="1"/>
          </p:cNvPicPr>
          <p:nvPr/>
        </p:nvPicPr>
        <p:blipFill rotWithShape="1">
          <a:blip r:embed="rId2"/>
          <a:srcRect l="17765" r="13824"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54507575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462A39-C344-8D40-BCC7-99F5DD547321}"/>
              </a:ext>
            </a:extLst>
          </p:cNvPr>
          <p:cNvSpPr>
            <a:spLocks noGrp="1"/>
          </p:cNvSpPr>
          <p:nvPr>
            <p:ph type="title"/>
          </p:nvPr>
        </p:nvSpPr>
        <p:spPr>
          <a:xfrm>
            <a:off x="1245072" y="1289765"/>
            <a:ext cx="3651101" cy="4270963"/>
          </a:xfrm>
        </p:spPr>
        <p:txBody>
          <a:bodyPr anchor="ctr">
            <a:normAutofit/>
          </a:bodyPr>
          <a:lstStyle/>
          <a:p>
            <a:pPr algn="ctr"/>
            <a:r>
              <a:rPr lang="en-US" sz="5600" dirty="0">
                <a:solidFill>
                  <a:srgbClr val="FFFFFF"/>
                </a:solidFill>
              </a:rPr>
              <a:t>Assessment 2</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5053BC1A-B648-6A49-80C8-AE6028093A8E}"/>
              </a:ext>
            </a:extLst>
          </p:cNvPr>
          <p:cNvSpPr>
            <a:spLocks noGrp="1"/>
          </p:cNvSpPr>
          <p:nvPr>
            <p:ph idx="1"/>
          </p:nvPr>
        </p:nvSpPr>
        <p:spPr>
          <a:xfrm>
            <a:off x="5941717" y="518400"/>
            <a:ext cx="5932604" cy="5837949"/>
          </a:xfrm>
        </p:spPr>
        <p:txBody>
          <a:bodyPr anchor="ctr">
            <a:noAutofit/>
          </a:bodyPr>
          <a:lstStyle/>
          <a:p>
            <a:pPr marL="0" indent="0">
              <a:buNone/>
            </a:pPr>
            <a:r>
              <a:rPr lang="en-GB" sz="2000" dirty="0">
                <a:solidFill>
                  <a:schemeClr val="tx1">
                    <a:alpha val="80000"/>
                  </a:schemeClr>
                </a:solidFill>
              </a:rPr>
              <a:t>The subscription food box company you are working for has developed a new vegan range and is keen to launch a campaign to promote it.  You have a budget of £500,000 and need to sign up 50,000 new members. </a:t>
            </a:r>
          </a:p>
          <a:p>
            <a:pPr marL="0" indent="0">
              <a:buNone/>
            </a:pPr>
            <a:endParaRPr lang="en-GB" sz="2000" dirty="0">
              <a:solidFill>
                <a:schemeClr val="tx1">
                  <a:alpha val="80000"/>
                </a:schemeClr>
              </a:solidFill>
            </a:endParaRPr>
          </a:p>
          <a:p>
            <a:pPr marL="0" indent="0">
              <a:buNone/>
            </a:pPr>
            <a:r>
              <a:rPr lang="en-GB" sz="2000" dirty="0">
                <a:solidFill>
                  <a:schemeClr val="tx1">
                    <a:alpha val="80000"/>
                  </a:schemeClr>
                </a:solidFill>
              </a:rPr>
              <a:t>Write a campaign proposal and include</a:t>
            </a:r>
          </a:p>
          <a:p>
            <a:pPr marL="0" indent="0">
              <a:buNone/>
            </a:pPr>
            <a:r>
              <a:rPr lang="en-GB" sz="2000" dirty="0">
                <a:solidFill>
                  <a:schemeClr val="tx1">
                    <a:alpha val="80000"/>
                  </a:schemeClr>
                </a:solidFill>
              </a:rPr>
              <a:t> </a:t>
            </a:r>
          </a:p>
          <a:p>
            <a:pPr lvl="0"/>
            <a:r>
              <a:rPr lang="en-GB" sz="2000" dirty="0">
                <a:solidFill>
                  <a:schemeClr val="tx1">
                    <a:alpha val="80000"/>
                  </a:schemeClr>
                </a:solidFill>
              </a:rPr>
              <a:t>Which communication channels you will be using and details of how you will use them </a:t>
            </a:r>
          </a:p>
          <a:p>
            <a:pPr lvl="0"/>
            <a:r>
              <a:rPr lang="en-GB" sz="2000" dirty="0">
                <a:solidFill>
                  <a:schemeClr val="tx1">
                    <a:alpha val="80000"/>
                  </a:schemeClr>
                </a:solidFill>
              </a:rPr>
              <a:t>Campaign ideas (messaging/offers)</a:t>
            </a:r>
          </a:p>
          <a:p>
            <a:pPr lvl="0"/>
            <a:r>
              <a:rPr lang="en-GB" sz="2000" dirty="0">
                <a:solidFill>
                  <a:schemeClr val="tx1">
                    <a:alpha val="80000"/>
                  </a:schemeClr>
                </a:solidFill>
              </a:rPr>
              <a:t>Budget splits</a:t>
            </a:r>
          </a:p>
          <a:p>
            <a:pPr lvl="0"/>
            <a:r>
              <a:rPr lang="en-GB" sz="2000" dirty="0">
                <a:solidFill>
                  <a:schemeClr val="tx1">
                    <a:alpha val="80000"/>
                  </a:schemeClr>
                </a:solidFill>
              </a:rPr>
              <a:t>How you will be measuring the campaign performance</a:t>
            </a:r>
          </a:p>
          <a:p>
            <a:pPr marL="0" indent="0">
              <a:buNone/>
            </a:pPr>
            <a:endParaRPr lang="en-GB" sz="2000" dirty="0">
              <a:solidFill>
                <a:schemeClr val="tx1">
                  <a:alpha val="80000"/>
                </a:schemeClr>
              </a:solidFill>
            </a:endParaRPr>
          </a:p>
          <a:p>
            <a:pPr marL="0" indent="0">
              <a:buNone/>
            </a:pPr>
            <a:r>
              <a:rPr lang="en-GB" sz="2000" dirty="0">
                <a:solidFill>
                  <a:schemeClr val="tx1">
                    <a:alpha val="80000"/>
                  </a:schemeClr>
                </a:solidFill>
              </a:rPr>
              <a:t>Your proposal will be in the form of a 2000-word report.</a:t>
            </a:r>
          </a:p>
          <a:p>
            <a:pPr marL="0" indent="0">
              <a:buNone/>
            </a:pPr>
            <a:endParaRPr lang="en-US"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5104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C6487-2ACC-8547-9B10-E29EF50D8A45}"/>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Brand Guidelines </a:t>
            </a:r>
          </a:p>
        </p:txBody>
      </p:sp>
      <p:sp>
        <p:nvSpPr>
          <p:cNvPr id="3" name="Content Placeholder 2">
            <a:extLst>
              <a:ext uri="{FF2B5EF4-FFF2-40B4-BE49-F238E27FC236}">
                <a16:creationId xmlns:a16="http://schemas.microsoft.com/office/drawing/2014/main" id="{5676975D-9D1E-5248-816D-A8BCF6BE111E}"/>
              </a:ext>
            </a:extLst>
          </p:cNvPr>
          <p:cNvSpPr>
            <a:spLocks noGrp="1"/>
          </p:cNvSpPr>
          <p:nvPr>
            <p:ph idx="1"/>
          </p:nvPr>
        </p:nvSpPr>
        <p:spPr>
          <a:xfrm>
            <a:off x="4810259" y="649480"/>
            <a:ext cx="6555347" cy="5546047"/>
          </a:xfrm>
        </p:spPr>
        <p:txBody>
          <a:bodyPr anchor="ctr">
            <a:normAutofit/>
          </a:bodyPr>
          <a:lstStyle/>
          <a:p>
            <a:r>
              <a:rPr lang="en-US" sz="2000"/>
              <a:t>Many companies have brand guidelines</a:t>
            </a:r>
          </a:p>
          <a:p>
            <a:r>
              <a:rPr lang="en-US" sz="2000"/>
              <a:t>They contain a set of rules about how your brand works</a:t>
            </a:r>
          </a:p>
          <a:p>
            <a:r>
              <a:rPr lang="en-US" sz="2000"/>
              <a:t>They may include: </a:t>
            </a:r>
          </a:p>
          <a:p>
            <a:pPr marL="457200" lvl="1" indent="0">
              <a:buNone/>
            </a:pPr>
            <a:r>
              <a:rPr lang="en-US" sz="2000"/>
              <a:t>-Fonts</a:t>
            </a:r>
          </a:p>
          <a:p>
            <a:pPr marL="457200" lvl="1" indent="0">
              <a:buNone/>
            </a:pPr>
            <a:r>
              <a:rPr lang="en-US" sz="2000"/>
              <a:t>-Colour pallet</a:t>
            </a:r>
          </a:p>
          <a:p>
            <a:pPr lvl="1">
              <a:buFontTx/>
              <a:buChar char="-"/>
            </a:pPr>
            <a:r>
              <a:rPr lang="en-US" sz="2000"/>
              <a:t>Logo</a:t>
            </a:r>
          </a:p>
          <a:p>
            <a:pPr lvl="1">
              <a:buFontTx/>
              <a:buChar char="-"/>
            </a:pPr>
            <a:r>
              <a:rPr lang="en-US" sz="2000"/>
              <a:t>Image style</a:t>
            </a:r>
          </a:p>
          <a:p>
            <a:pPr lvl="1">
              <a:buFontTx/>
              <a:buChar char="-"/>
            </a:pPr>
            <a:r>
              <a:rPr lang="en-US" sz="2000"/>
              <a:t>Brand Personality</a:t>
            </a:r>
          </a:p>
          <a:p>
            <a:pPr lvl="1">
              <a:buFontTx/>
              <a:buChar char="-"/>
            </a:pPr>
            <a:r>
              <a:rPr lang="en-US" sz="2000"/>
              <a:t>Vision </a:t>
            </a:r>
          </a:p>
          <a:p>
            <a:pPr lvl="1">
              <a:buFontTx/>
              <a:buChar char="-"/>
            </a:pPr>
            <a:r>
              <a:rPr lang="en-US" sz="2000"/>
              <a:t>Messaging </a:t>
            </a:r>
          </a:p>
          <a:p>
            <a:pPr lvl="1">
              <a:buFontTx/>
              <a:buChar char="-"/>
            </a:pPr>
            <a:r>
              <a:rPr lang="en-US" sz="2000"/>
              <a:t>Tone Of Voice</a:t>
            </a:r>
          </a:p>
          <a:p>
            <a:endParaRPr lang="en-US" sz="2000"/>
          </a:p>
          <a:p>
            <a:endParaRPr lang="en-US" sz="2000"/>
          </a:p>
        </p:txBody>
      </p:sp>
    </p:spTree>
    <p:extLst>
      <p:ext uri="{BB962C8B-B14F-4D97-AF65-F5344CB8AC3E}">
        <p14:creationId xmlns:p14="http://schemas.microsoft.com/office/powerpoint/2010/main" val="3177895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68B41-A6F6-EC45-A155-512D3D4A3BAC}"/>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b="1"/>
              <a:t>The Key Product Benefits</a:t>
            </a:r>
          </a:p>
        </p:txBody>
      </p:sp>
      <p:sp>
        <p:nvSpPr>
          <p:cNvPr id="2055" name="Freeform: Shape 205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Benefits Create Emotional Connections"/>
          <p:cNvPicPr>
            <a:picLocks noChangeAspect="1" noChangeArrowheads="1"/>
          </p:cNvPicPr>
          <p:nvPr/>
        </p:nvPicPr>
        <p:blipFill rotWithShape="1">
          <a:blip r:embed="rId2">
            <a:extLst>
              <a:ext uri="{28A0092B-C50C-407E-A947-70E740481C1C}">
                <a14:useLocalDpi xmlns:a14="http://schemas.microsoft.com/office/drawing/2010/main" val="0"/>
              </a:ext>
            </a:extLst>
          </a:blip>
          <a:srcRect r="1" b="13892"/>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63485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6669" y="210578"/>
            <a:ext cx="10787131" cy="1167461"/>
          </a:xfrm>
        </p:spPr>
        <p:txBody>
          <a:bodyPr/>
          <a:lstStyle/>
          <a:p>
            <a:r>
              <a:rPr lang="en-GB" b="1" u="sng">
                <a:latin typeface="+mn-lt"/>
              </a:rPr>
              <a:t>What is a Product Feature?</a:t>
            </a:r>
            <a:endParaRPr lang="en-GB" b="1" u="sng" dirty="0">
              <a:latin typeface="+mn-lt"/>
            </a:endParaRPr>
          </a:p>
        </p:txBody>
      </p:sp>
      <p:sp>
        <p:nvSpPr>
          <p:cNvPr id="3" name="Content Placeholder 2"/>
          <p:cNvSpPr>
            <a:spLocks noGrp="1"/>
          </p:cNvSpPr>
          <p:nvPr>
            <p:ph idx="1"/>
          </p:nvPr>
        </p:nvSpPr>
        <p:spPr>
          <a:xfrm>
            <a:off x="566669" y="1825625"/>
            <a:ext cx="10947043" cy="4351338"/>
          </a:xfrm>
        </p:spPr>
        <p:txBody>
          <a:bodyPr>
            <a:normAutofit lnSpcReduction="10000"/>
          </a:bodyPr>
          <a:lstStyle/>
          <a:p>
            <a:r>
              <a:rPr lang="en-GB"/>
              <a:t>A feature is an attribute or functionality of a product or service. </a:t>
            </a:r>
          </a:p>
          <a:p>
            <a:r>
              <a:rPr lang="en-GB"/>
              <a:t>Features describe what a product does or the use it has. </a:t>
            </a:r>
          </a:p>
          <a:p>
            <a:r>
              <a:rPr lang="en-GB"/>
              <a:t>Some products have unique features which differentiate them from competitors in the market</a:t>
            </a:r>
          </a:p>
          <a:p>
            <a:r>
              <a:rPr lang="en-GB"/>
              <a:t>It can be useful for marketing to highlight product features to customers who are looking for a specific product or service.</a:t>
            </a:r>
          </a:p>
          <a:p>
            <a:r>
              <a:rPr lang="en-GB"/>
              <a:t>Examples of features are</a:t>
            </a:r>
          </a:p>
          <a:p>
            <a:pPr lvl="1"/>
            <a:r>
              <a:rPr lang="en-GB"/>
              <a:t>100% recycled material</a:t>
            </a:r>
          </a:p>
          <a:p>
            <a:pPr lvl="1"/>
            <a:r>
              <a:rPr lang="en-GB"/>
              <a:t>Pure wool</a:t>
            </a:r>
          </a:p>
          <a:p>
            <a:pPr lvl="1"/>
            <a:r>
              <a:rPr lang="en-GB"/>
              <a:t>5G network coverage</a:t>
            </a:r>
          </a:p>
          <a:p>
            <a:endParaRPr lang="en-GB" dirty="0"/>
          </a:p>
        </p:txBody>
      </p:sp>
    </p:spTree>
    <p:extLst>
      <p:ext uri="{BB962C8B-B14F-4D97-AF65-F5344CB8AC3E}">
        <p14:creationId xmlns:p14="http://schemas.microsoft.com/office/powerpoint/2010/main" val="6035632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0578"/>
            <a:ext cx="10515600" cy="1325563"/>
          </a:xfrm>
        </p:spPr>
        <p:txBody>
          <a:bodyPr/>
          <a:lstStyle/>
          <a:p>
            <a:r>
              <a:rPr lang="en-GB" b="1" u="sng" dirty="0">
                <a:latin typeface="+mn-lt"/>
              </a:rPr>
              <a:t>What is a Product Benefit ?</a:t>
            </a:r>
          </a:p>
        </p:txBody>
      </p:sp>
      <p:sp>
        <p:nvSpPr>
          <p:cNvPr id="3" name="Content Placeholder 2"/>
          <p:cNvSpPr>
            <a:spLocks noGrp="1"/>
          </p:cNvSpPr>
          <p:nvPr>
            <p:ph idx="1"/>
          </p:nvPr>
        </p:nvSpPr>
        <p:spPr>
          <a:xfrm>
            <a:off x="566669" y="1825625"/>
            <a:ext cx="10947043" cy="4351338"/>
          </a:xfrm>
        </p:spPr>
        <p:txBody>
          <a:bodyPr>
            <a:normAutofit/>
          </a:bodyPr>
          <a:lstStyle/>
          <a:p>
            <a:r>
              <a:rPr lang="en-GB" dirty="0"/>
              <a:t>A benefit is how a product or service can improve or add value to a customer's life. </a:t>
            </a:r>
          </a:p>
          <a:p>
            <a:r>
              <a:rPr lang="en-GB" dirty="0"/>
              <a:t>Benefits answer the question, "What can this product or service do for me?" for consumers. </a:t>
            </a:r>
          </a:p>
          <a:p>
            <a:r>
              <a:rPr lang="en-GB" dirty="0"/>
              <a:t>When advertising products it can be helpful to describe how the product (or service) can solve an audience's particular problems.</a:t>
            </a:r>
          </a:p>
          <a:p>
            <a:r>
              <a:rPr lang="en-GB" dirty="0"/>
              <a:t>By advertising a product's features a marketer can show how the product could make a consumer's life easier or more enjoyable.</a:t>
            </a:r>
          </a:p>
        </p:txBody>
      </p:sp>
    </p:spTree>
    <p:extLst>
      <p:ext uri="{BB962C8B-B14F-4D97-AF65-F5344CB8AC3E}">
        <p14:creationId xmlns:p14="http://schemas.microsoft.com/office/powerpoint/2010/main" val="845348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76518" y="365125"/>
            <a:ext cx="11243256" cy="1325563"/>
          </a:xfrm>
        </p:spPr>
        <p:txBody>
          <a:bodyPr/>
          <a:lstStyle/>
          <a:p>
            <a:r>
              <a:rPr lang="en-GB" b="1" dirty="0">
                <a:latin typeface="+mn-lt"/>
              </a:rPr>
              <a:t>Class Exercise – Identify the Benefits Associated with the Features  </a:t>
            </a:r>
          </a:p>
        </p:txBody>
      </p:sp>
      <p:sp>
        <p:nvSpPr>
          <p:cNvPr id="5" name="Text Placeholder 4"/>
          <p:cNvSpPr>
            <a:spLocks noGrp="1"/>
          </p:cNvSpPr>
          <p:nvPr>
            <p:ph type="body" idx="1"/>
          </p:nvPr>
        </p:nvSpPr>
        <p:spPr>
          <a:xfrm>
            <a:off x="476518" y="1681163"/>
            <a:ext cx="5521057" cy="823912"/>
          </a:xfrm>
          <a:solidFill>
            <a:schemeClr val="tx2">
              <a:lumMod val="20000"/>
              <a:lumOff val="80000"/>
            </a:schemeClr>
          </a:solidFill>
        </p:spPr>
        <p:txBody>
          <a:bodyPr>
            <a:normAutofit lnSpcReduction="10000"/>
          </a:bodyPr>
          <a:lstStyle/>
          <a:p>
            <a:pPr algn="ctr"/>
            <a:r>
              <a:rPr lang="en-GB" dirty="0"/>
              <a:t>On-the-go Coffee Cup</a:t>
            </a:r>
          </a:p>
          <a:p>
            <a:pPr algn="ctr"/>
            <a:r>
              <a:rPr lang="en-GB" dirty="0"/>
              <a:t>Features</a:t>
            </a:r>
          </a:p>
        </p:txBody>
      </p:sp>
      <p:sp>
        <p:nvSpPr>
          <p:cNvPr id="6" name="Content Placeholder 5"/>
          <p:cNvSpPr>
            <a:spLocks noGrp="1"/>
          </p:cNvSpPr>
          <p:nvPr>
            <p:ph sz="half" idx="2"/>
          </p:nvPr>
        </p:nvSpPr>
        <p:spPr>
          <a:xfrm>
            <a:off x="476518" y="2505075"/>
            <a:ext cx="5521057" cy="3882846"/>
          </a:xfrm>
        </p:spPr>
        <p:txBody>
          <a:bodyPr/>
          <a:lstStyle/>
          <a:p>
            <a:r>
              <a:rPr lang="en-GB" dirty="0"/>
              <a:t>Insulated</a:t>
            </a:r>
          </a:p>
          <a:p>
            <a:r>
              <a:rPr lang="en-GB" dirty="0"/>
              <a:t>Full Size</a:t>
            </a:r>
          </a:p>
          <a:p>
            <a:r>
              <a:rPr lang="en-GB" dirty="0"/>
              <a:t>Fits in car cup holder</a:t>
            </a:r>
          </a:p>
          <a:p>
            <a:r>
              <a:rPr lang="en-GB" dirty="0"/>
              <a:t>Spill proof lid</a:t>
            </a:r>
          </a:p>
          <a:p>
            <a:r>
              <a:rPr lang="en-GB" dirty="0"/>
              <a:t>Dishwasher safe</a:t>
            </a:r>
          </a:p>
          <a:p>
            <a:r>
              <a:rPr lang="en-GB" dirty="0"/>
              <a:t>Made from recycled material</a:t>
            </a:r>
          </a:p>
          <a:p>
            <a:endParaRPr lang="en-GB" dirty="0"/>
          </a:p>
        </p:txBody>
      </p:sp>
      <p:sp>
        <p:nvSpPr>
          <p:cNvPr id="7" name="Text Placeholder 6"/>
          <p:cNvSpPr>
            <a:spLocks noGrp="1"/>
          </p:cNvSpPr>
          <p:nvPr>
            <p:ph type="body" sz="quarter" idx="3"/>
          </p:nvPr>
        </p:nvSpPr>
        <p:spPr>
          <a:xfrm>
            <a:off x="6172200" y="1681163"/>
            <a:ext cx="5547574" cy="823912"/>
          </a:xfrm>
          <a:solidFill>
            <a:schemeClr val="tx2">
              <a:lumMod val="20000"/>
              <a:lumOff val="80000"/>
            </a:schemeClr>
          </a:solidFill>
        </p:spPr>
        <p:txBody>
          <a:bodyPr>
            <a:normAutofit lnSpcReduction="10000"/>
          </a:bodyPr>
          <a:lstStyle/>
          <a:p>
            <a:pPr algn="ctr"/>
            <a:r>
              <a:rPr lang="en-GB" dirty="0"/>
              <a:t>On-the-go Coffee Cup</a:t>
            </a:r>
          </a:p>
          <a:p>
            <a:pPr algn="ctr"/>
            <a:r>
              <a:rPr lang="en-GB" dirty="0"/>
              <a:t>Benefits</a:t>
            </a:r>
          </a:p>
        </p:txBody>
      </p:sp>
      <p:sp>
        <p:nvSpPr>
          <p:cNvPr id="8" name="Content Placeholder 7"/>
          <p:cNvSpPr>
            <a:spLocks noGrp="1"/>
          </p:cNvSpPr>
          <p:nvPr>
            <p:ph sz="quarter" idx="4"/>
          </p:nvPr>
        </p:nvSpPr>
        <p:spPr>
          <a:xfrm>
            <a:off x="6172199" y="2505075"/>
            <a:ext cx="5547575" cy="3882846"/>
          </a:xfrm>
        </p:spPr>
        <p:txBody>
          <a:bodyPr/>
          <a:lstStyle/>
          <a:p>
            <a:r>
              <a:rPr lang="en-GB" dirty="0"/>
              <a:t>?????</a:t>
            </a:r>
          </a:p>
        </p:txBody>
      </p:sp>
    </p:spTree>
    <p:extLst>
      <p:ext uri="{BB962C8B-B14F-4D97-AF65-F5344CB8AC3E}">
        <p14:creationId xmlns:p14="http://schemas.microsoft.com/office/powerpoint/2010/main" val="211056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76518" y="365125"/>
            <a:ext cx="11243256" cy="1325563"/>
          </a:xfrm>
        </p:spPr>
        <p:txBody>
          <a:bodyPr/>
          <a:lstStyle/>
          <a:p>
            <a:r>
              <a:rPr lang="en-GB" b="1" dirty="0">
                <a:latin typeface="+mn-lt"/>
              </a:rPr>
              <a:t>Class Exercise – Identify the Benefits Associated with the Features  </a:t>
            </a:r>
          </a:p>
        </p:txBody>
      </p:sp>
      <p:sp>
        <p:nvSpPr>
          <p:cNvPr id="5" name="Text Placeholder 4"/>
          <p:cNvSpPr>
            <a:spLocks noGrp="1"/>
          </p:cNvSpPr>
          <p:nvPr>
            <p:ph type="body" idx="1"/>
          </p:nvPr>
        </p:nvSpPr>
        <p:spPr>
          <a:xfrm>
            <a:off x="476519" y="1681163"/>
            <a:ext cx="4829578" cy="823912"/>
          </a:xfrm>
          <a:solidFill>
            <a:schemeClr val="tx2">
              <a:lumMod val="20000"/>
              <a:lumOff val="80000"/>
            </a:schemeClr>
          </a:solidFill>
        </p:spPr>
        <p:txBody>
          <a:bodyPr>
            <a:normAutofit lnSpcReduction="10000"/>
          </a:bodyPr>
          <a:lstStyle/>
          <a:p>
            <a:pPr algn="ctr"/>
            <a:r>
              <a:rPr lang="en-GB" dirty="0"/>
              <a:t>On-the-go Coffee Cup</a:t>
            </a:r>
          </a:p>
          <a:p>
            <a:pPr algn="ctr"/>
            <a:r>
              <a:rPr lang="en-GB" dirty="0"/>
              <a:t>Features</a:t>
            </a:r>
          </a:p>
        </p:txBody>
      </p:sp>
      <p:sp>
        <p:nvSpPr>
          <p:cNvPr id="6" name="Content Placeholder 5"/>
          <p:cNvSpPr>
            <a:spLocks noGrp="1"/>
          </p:cNvSpPr>
          <p:nvPr>
            <p:ph sz="half" idx="2"/>
          </p:nvPr>
        </p:nvSpPr>
        <p:spPr>
          <a:xfrm>
            <a:off x="476519" y="2505075"/>
            <a:ext cx="4713668" cy="3882846"/>
          </a:xfrm>
        </p:spPr>
        <p:txBody>
          <a:bodyPr/>
          <a:lstStyle/>
          <a:p>
            <a:r>
              <a:rPr lang="en-GB" dirty="0"/>
              <a:t>Insulated</a:t>
            </a:r>
          </a:p>
          <a:p>
            <a:r>
              <a:rPr lang="en-GB" dirty="0"/>
              <a:t>Full Size</a:t>
            </a:r>
          </a:p>
          <a:p>
            <a:r>
              <a:rPr lang="en-GB" dirty="0"/>
              <a:t>Fits in car cup holder</a:t>
            </a:r>
          </a:p>
          <a:p>
            <a:r>
              <a:rPr lang="en-GB" dirty="0"/>
              <a:t>Spill proof lid</a:t>
            </a:r>
          </a:p>
          <a:p>
            <a:r>
              <a:rPr lang="en-GB" dirty="0"/>
              <a:t>Dishwasher safe</a:t>
            </a:r>
          </a:p>
          <a:p>
            <a:r>
              <a:rPr lang="en-GB" dirty="0"/>
              <a:t>Made from recycled material</a:t>
            </a:r>
          </a:p>
          <a:p>
            <a:endParaRPr lang="en-GB" dirty="0"/>
          </a:p>
        </p:txBody>
      </p:sp>
      <p:sp>
        <p:nvSpPr>
          <p:cNvPr id="7" name="Text Placeholder 6"/>
          <p:cNvSpPr>
            <a:spLocks noGrp="1"/>
          </p:cNvSpPr>
          <p:nvPr>
            <p:ph type="body" sz="quarter" idx="3"/>
          </p:nvPr>
        </p:nvSpPr>
        <p:spPr>
          <a:xfrm>
            <a:off x="5563673" y="1681163"/>
            <a:ext cx="6156101" cy="823912"/>
          </a:xfrm>
          <a:solidFill>
            <a:schemeClr val="tx2">
              <a:lumMod val="20000"/>
              <a:lumOff val="80000"/>
            </a:schemeClr>
          </a:solidFill>
        </p:spPr>
        <p:txBody>
          <a:bodyPr>
            <a:normAutofit lnSpcReduction="10000"/>
          </a:bodyPr>
          <a:lstStyle/>
          <a:p>
            <a:pPr algn="ctr"/>
            <a:r>
              <a:rPr lang="en-GB" dirty="0"/>
              <a:t>On-the-go Coffee Cup</a:t>
            </a:r>
          </a:p>
          <a:p>
            <a:pPr algn="ctr"/>
            <a:r>
              <a:rPr lang="en-GB" dirty="0"/>
              <a:t>Benefits</a:t>
            </a:r>
          </a:p>
        </p:txBody>
      </p:sp>
      <p:sp>
        <p:nvSpPr>
          <p:cNvPr id="8" name="Content Placeholder 7"/>
          <p:cNvSpPr>
            <a:spLocks noGrp="1"/>
          </p:cNvSpPr>
          <p:nvPr>
            <p:ph sz="quarter" idx="4"/>
          </p:nvPr>
        </p:nvSpPr>
        <p:spPr>
          <a:xfrm>
            <a:off x="5563673" y="2505075"/>
            <a:ext cx="6156101" cy="3882846"/>
          </a:xfrm>
        </p:spPr>
        <p:txBody>
          <a:bodyPr>
            <a:normAutofit/>
          </a:bodyPr>
          <a:lstStyle/>
          <a:p>
            <a:r>
              <a:rPr lang="en-GB" sz="2400" dirty="0"/>
              <a:t>Keeps your drink cold or hot for 12 hours</a:t>
            </a:r>
          </a:p>
          <a:p>
            <a:r>
              <a:rPr lang="en-GB" sz="2400" dirty="0"/>
              <a:t>Allows you to enjoy a big drink on long journeys</a:t>
            </a:r>
          </a:p>
          <a:p>
            <a:r>
              <a:rPr lang="en-GB" sz="2400" dirty="0"/>
              <a:t>Makes transport easy while driving</a:t>
            </a:r>
          </a:p>
          <a:p>
            <a:r>
              <a:rPr lang="en-GB" sz="2400" dirty="0"/>
              <a:t>Avoid spillages - great for long journeys / kids </a:t>
            </a:r>
          </a:p>
          <a:p>
            <a:r>
              <a:rPr lang="en-GB" sz="2400" dirty="0"/>
              <a:t>Easy to clean and reuse</a:t>
            </a:r>
          </a:p>
          <a:p>
            <a:r>
              <a:rPr lang="en-GB" sz="2400" dirty="0"/>
              <a:t>Great for the environment</a:t>
            </a:r>
          </a:p>
        </p:txBody>
      </p:sp>
    </p:spTree>
    <p:extLst>
      <p:ext uri="{BB962C8B-B14F-4D97-AF65-F5344CB8AC3E}">
        <p14:creationId xmlns:p14="http://schemas.microsoft.com/office/powerpoint/2010/main" val="2750966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50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Graphical user interface, application&#10;&#10;Description automatically generated"/>
          <p:cNvPicPr>
            <a:picLocks noGrp="1" noChangeAspect="1"/>
          </p:cNvPicPr>
          <p:nvPr>
            <p:ph idx="1"/>
          </p:nvPr>
        </p:nvPicPr>
        <p:blipFill rotWithShape="1">
          <a:blip r:embed="rId2"/>
          <a:srcRect l="26867" t="28487" r="28038" b="25933"/>
          <a:stretch/>
        </p:blipFill>
        <p:spPr>
          <a:xfrm>
            <a:off x="1196629" y="643467"/>
            <a:ext cx="9798742" cy="5571066"/>
          </a:xfrm>
          <a:prstGeom prst="rect">
            <a:avLst/>
          </a:prstGeom>
        </p:spPr>
      </p:pic>
    </p:spTree>
    <p:extLst>
      <p:ext uri="{BB962C8B-B14F-4D97-AF65-F5344CB8AC3E}">
        <p14:creationId xmlns:p14="http://schemas.microsoft.com/office/powerpoint/2010/main" val="2864659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851" y="365125"/>
            <a:ext cx="11018949" cy="987157"/>
          </a:xfrm>
        </p:spPr>
        <p:txBody>
          <a:bodyPr/>
          <a:lstStyle/>
          <a:p>
            <a:r>
              <a:rPr lang="en-GB" b="1" dirty="0">
                <a:latin typeface="+mn-lt"/>
              </a:rPr>
              <a:t>Features Vs Benefits</a:t>
            </a:r>
          </a:p>
        </p:txBody>
      </p:sp>
      <p:sp>
        <p:nvSpPr>
          <p:cNvPr id="3" name="Content Placeholder 2"/>
          <p:cNvSpPr>
            <a:spLocks noGrp="1"/>
          </p:cNvSpPr>
          <p:nvPr>
            <p:ph idx="1"/>
          </p:nvPr>
        </p:nvSpPr>
        <p:spPr>
          <a:xfrm>
            <a:off x="334851" y="1352283"/>
            <a:ext cx="11513711" cy="5267458"/>
          </a:xfrm>
        </p:spPr>
        <p:txBody>
          <a:bodyPr>
            <a:normAutofit lnSpcReduction="10000"/>
          </a:bodyPr>
          <a:lstStyle/>
          <a:p>
            <a:r>
              <a:rPr lang="en-GB"/>
              <a:t>Both features and benefits are useful and give customers important information during their buyer’s journey.</a:t>
            </a:r>
          </a:p>
          <a:p>
            <a:endParaRPr lang="en-GB" sz="1000"/>
          </a:p>
          <a:p>
            <a:r>
              <a:rPr lang="en-GB"/>
              <a:t>Ultimately, the benefits of having a product or service should be relatable to the target customer and motivate them to make a purchase.</a:t>
            </a:r>
          </a:p>
          <a:p>
            <a:endParaRPr lang="en-GB" sz="1000"/>
          </a:p>
          <a:p>
            <a:r>
              <a:rPr lang="en-GB"/>
              <a:t>This means it is often best to highlight benefits over features when writing advertising copy. </a:t>
            </a:r>
          </a:p>
          <a:p>
            <a:endParaRPr lang="en-GB" sz="1100"/>
          </a:p>
          <a:p>
            <a:r>
              <a:rPr lang="en-GB"/>
              <a:t>This paints a picture of what life will look like after the customer purchases the product or service. </a:t>
            </a:r>
          </a:p>
          <a:p>
            <a:endParaRPr lang="en-GB" sz="1100"/>
          </a:p>
          <a:p>
            <a:r>
              <a:rPr lang="en-GB"/>
              <a:t>If you do decide to highlight features, you'll want to make sure consumers understand how they'll benefit from those features.</a:t>
            </a:r>
            <a:endParaRPr lang="en-GB" dirty="0"/>
          </a:p>
        </p:txBody>
      </p:sp>
    </p:spTree>
    <p:extLst>
      <p:ext uri="{BB962C8B-B14F-4D97-AF65-F5344CB8AC3E}">
        <p14:creationId xmlns:p14="http://schemas.microsoft.com/office/powerpoint/2010/main" val="4040507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b="1" kern="1200">
                <a:solidFill>
                  <a:schemeClr val="bg1"/>
                </a:solidFill>
                <a:latin typeface="+mj-lt"/>
                <a:ea typeface="+mj-ea"/>
                <a:cs typeface="+mj-cs"/>
              </a:rPr>
              <a:t>Levels of Benefits</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Grp="1" noChangeAspect="1"/>
          </p:cNvPicPr>
          <p:nvPr>
            <p:ph idx="1"/>
          </p:nvPr>
        </p:nvPicPr>
        <p:blipFill rotWithShape="1">
          <a:blip r:embed="rId2"/>
          <a:srcRect l="11440" t="22569" r="35376" b="19422"/>
          <a:stretch/>
        </p:blipFill>
        <p:spPr>
          <a:xfrm>
            <a:off x="2810559" y="2427541"/>
            <a:ext cx="6515782" cy="3997637"/>
          </a:xfrm>
          <a:prstGeom prst="rect">
            <a:avLst/>
          </a:prstGeom>
        </p:spPr>
      </p:pic>
    </p:spTree>
    <p:extLst>
      <p:ext uri="{BB962C8B-B14F-4D97-AF65-F5344CB8AC3E}">
        <p14:creationId xmlns:p14="http://schemas.microsoft.com/office/powerpoint/2010/main" val="330254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31825"/>
            <a:ext cx="10515600" cy="1325563"/>
          </a:xfrm>
        </p:spPr>
        <p:txBody>
          <a:bodyPr>
            <a:normAutofit/>
          </a:bodyPr>
          <a:lstStyle/>
          <a:p>
            <a:r>
              <a:rPr lang="en-GB" b="1">
                <a:solidFill>
                  <a:schemeClr val="bg1"/>
                </a:solidFill>
                <a:latin typeface="+mn-lt"/>
              </a:rPr>
              <a:t>Class Exercise</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838200" y="2269173"/>
            <a:ext cx="10515600" cy="3659988"/>
          </a:xfrm>
        </p:spPr>
        <p:txBody>
          <a:bodyPr>
            <a:normAutofit/>
          </a:bodyPr>
          <a:lstStyle/>
          <a:p>
            <a:r>
              <a:rPr lang="en-GB" sz="2400" dirty="0">
                <a:solidFill>
                  <a:schemeClr val="bg1"/>
                </a:solidFill>
              </a:rPr>
              <a:t>What product are the following two adverts for?</a:t>
            </a:r>
          </a:p>
          <a:p>
            <a:endParaRPr lang="en-GB" sz="2400" dirty="0">
              <a:solidFill>
                <a:schemeClr val="bg1"/>
              </a:solidFill>
            </a:endParaRPr>
          </a:p>
          <a:p>
            <a:r>
              <a:rPr lang="en-GB" sz="2400" dirty="0">
                <a:solidFill>
                  <a:schemeClr val="bg1"/>
                </a:solidFill>
              </a:rPr>
              <a:t>What are the benefits portrayed in the following two adverts?</a:t>
            </a:r>
          </a:p>
          <a:p>
            <a:pPr marL="0" indent="0">
              <a:buNone/>
            </a:pPr>
            <a:endParaRPr lang="en-GB" sz="2400" dirty="0">
              <a:solidFill>
                <a:schemeClr val="bg1"/>
              </a:solidFill>
            </a:endParaRPr>
          </a:p>
          <a:p>
            <a:r>
              <a:rPr lang="en-GB" sz="2400" dirty="0">
                <a:solidFill>
                  <a:schemeClr val="bg1"/>
                </a:solidFill>
              </a:rPr>
              <a:t>Do you think it is a functional, economic or emotional benefit?</a:t>
            </a:r>
          </a:p>
          <a:p>
            <a:endParaRPr lang="en-GB" sz="2400" dirty="0">
              <a:solidFill>
                <a:schemeClr val="bg1"/>
              </a:solidFill>
            </a:endParaRPr>
          </a:p>
          <a:p>
            <a:r>
              <a:rPr lang="en-GB" sz="2400" dirty="0">
                <a:solidFill>
                  <a:schemeClr val="bg1"/>
                </a:solidFill>
              </a:rPr>
              <a:t>How effective do you think the adverts are?</a:t>
            </a:r>
          </a:p>
          <a:p>
            <a:endParaRPr lang="en-GB" sz="2400" dirty="0">
              <a:solidFill>
                <a:schemeClr val="bg1"/>
              </a:solidFill>
            </a:endParaRPr>
          </a:p>
        </p:txBody>
      </p:sp>
    </p:spTree>
    <p:extLst>
      <p:ext uri="{BB962C8B-B14F-4D97-AF65-F5344CB8AC3E}">
        <p14:creationId xmlns:p14="http://schemas.microsoft.com/office/powerpoint/2010/main" val="29166733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The Open University - Matrix"/>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504" y="38637"/>
            <a:ext cx="11967847" cy="6653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81127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rotWithShape="1">
          <a:blip r:embed="rId2"/>
          <a:srcRect l="2519" t="26119" r="30253" b="22086"/>
          <a:stretch/>
        </p:blipFill>
        <p:spPr>
          <a:xfrm>
            <a:off x="457200" y="985304"/>
            <a:ext cx="11277600" cy="4887391"/>
          </a:xfrm>
          <a:prstGeom prst="rect">
            <a:avLst/>
          </a:prstGeom>
        </p:spPr>
      </p:pic>
    </p:spTree>
    <p:extLst>
      <p:ext uri="{BB962C8B-B14F-4D97-AF65-F5344CB8AC3E}">
        <p14:creationId xmlns:p14="http://schemas.microsoft.com/office/powerpoint/2010/main" val="27117281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Why you need a unique advertising message? Message in Advertising">
            <a:extLst>
              <a:ext uri="{FF2B5EF4-FFF2-40B4-BE49-F238E27FC236}">
                <a16:creationId xmlns:a16="http://schemas.microsoft.com/office/drawing/2014/main" id="{2E22873F-58DB-EEE0-6295-8A4296BA37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989"/>
          <a:stretch/>
        </p:blipFill>
        <p:spPr bwMode="auto">
          <a:xfrm>
            <a:off x="20" y="585525"/>
            <a:ext cx="5396228" cy="5509059"/>
          </a:xfrm>
          <a:custGeom>
            <a:avLst/>
            <a:gdLst/>
            <a:ahLst/>
            <a:cxnLst/>
            <a:rect l="l" t="t" r="r" b="b"/>
            <a:pathLst>
              <a:path w="5718636" h="5509675">
                <a:moveTo>
                  <a:pt x="0" y="0"/>
                </a:moveTo>
                <a:lnTo>
                  <a:pt x="2672821" y="0"/>
                </a:lnTo>
                <a:lnTo>
                  <a:pt x="2673116" y="639"/>
                </a:lnTo>
                <a:lnTo>
                  <a:pt x="3175662" y="639"/>
                </a:lnTo>
                <a:lnTo>
                  <a:pt x="5718636" y="5509675"/>
                </a:lnTo>
                <a:lnTo>
                  <a:pt x="502842" y="5509675"/>
                </a:lnTo>
                <a:lnTo>
                  <a:pt x="502842" y="5509036"/>
                </a:lnTo>
                <a:lnTo>
                  <a:pt x="0" y="5509036"/>
                </a:lnTo>
                <a:close/>
              </a:path>
            </a:pathLst>
          </a:custGeom>
          <a:noFill/>
          <a:extLst>
            <a:ext uri="{909E8E84-426E-40DD-AFC4-6F175D3DCCD1}">
              <a14:hiddenFill xmlns:a14="http://schemas.microsoft.com/office/drawing/2010/main">
                <a:solidFill>
                  <a:srgbClr val="FFFFFF"/>
                </a:solidFill>
              </a14:hiddenFill>
            </a:ext>
          </a:extLst>
        </p:spPr>
      </p:pic>
      <p:sp>
        <p:nvSpPr>
          <p:cNvPr id="1031" name="Freeform: Shape 1030">
            <a:extLst>
              <a:ext uri="{FF2B5EF4-FFF2-40B4-BE49-F238E27FC236}">
                <a16:creationId xmlns:a16="http://schemas.microsoft.com/office/drawing/2014/main" id="{17CDB40A-75BB-4498-A20B-59C3984A3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2619" y="585526"/>
            <a:ext cx="8349381" cy="5509038"/>
          </a:xfrm>
          <a:custGeom>
            <a:avLst/>
            <a:gdLst>
              <a:gd name="connsiteX0" fmla="*/ 0 w 8349381"/>
              <a:gd name="connsiteY0" fmla="*/ 0 h 5509038"/>
              <a:gd name="connsiteX1" fmla="*/ 8349381 w 8349381"/>
              <a:gd name="connsiteY1" fmla="*/ 0 h 5509038"/>
              <a:gd name="connsiteX2" fmla="*/ 5806407 w 8349381"/>
              <a:gd name="connsiteY2" fmla="*/ 5509038 h 5509038"/>
              <a:gd name="connsiteX3" fmla="*/ 0 w 8349381"/>
              <a:gd name="connsiteY3" fmla="*/ 5509038 h 5509038"/>
            </a:gdLst>
            <a:ahLst/>
            <a:cxnLst>
              <a:cxn ang="0">
                <a:pos x="connsiteX0" y="connsiteY0"/>
              </a:cxn>
              <a:cxn ang="0">
                <a:pos x="connsiteX1" y="connsiteY1"/>
              </a:cxn>
              <a:cxn ang="0">
                <a:pos x="connsiteX2" y="connsiteY2"/>
              </a:cxn>
              <a:cxn ang="0">
                <a:pos x="connsiteX3" y="connsiteY3"/>
              </a:cxn>
            </a:cxnLst>
            <a:rect l="l" t="t" r="r" b="b"/>
            <a:pathLst>
              <a:path w="8349381" h="5509038">
                <a:moveTo>
                  <a:pt x="0" y="0"/>
                </a:moveTo>
                <a:lnTo>
                  <a:pt x="8349381" y="0"/>
                </a:lnTo>
                <a:lnTo>
                  <a:pt x="5806407" y="5509038"/>
                </a:lnTo>
                <a:lnTo>
                  <a:pt x="0" y="5509038"/>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A8868B41-A6F6-EC45-A155-512D3D4A3BAC}"/>
              </a:ext>
            </a:extLst>
          </p:cNvPr>
          <p:cNvSpPr>
            <a:spLocks noGrp="1"/>
          </p:cNvSpPr>
          <p:nvPr>
            <p:ph type="title"/>
          </p:nvPr>
        </p:nvSpPr>
        <p:spPr>
          <a:xfrm>
            <a:off x="5673747" y="1408814"/>
            <a:ext cx="5683102" cy="2235277"/>
          </a:xfrm>
        </p:spPr>
        <p:txBody>
          <a:bodyPr vert="horz" lIns="91440" tIns="45720" rIns="91440" bIns="45720" rtlCol="0" anchor="b">
            <a:normAutofit/>
          </a:bodyPr>
          <a:lstStyle/>
          <a:p>
            <a:r>
              <a:rPr lang="en-US" sz="5400" b="1" dirty="0">
                <a:solidFill>
                  <a:srgbClr val="FFFFFF"/>
                </a:solidFill>
              </a:rPr>
              <a:t>The Message and Tone</a:t>
            </a:r>
          </a:p>
        </p:txBody>
      </p:sp>
    </p:spTree>
    <p:extLst>
      <p:ext uri="{BB962C8B-B14F-4D97-AF65-F5344CB8AC3E}">
        <p14:creationId xmlns:p14="http://schemas.microsoft.com/office/powerpoint/2010/main" val="16586630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74278"/>
          </a:xfrm>
        </p:spPr>
        <p:txBody>
          <a:bodyPr/>
          <a:lstStyle/>
          <a:p>
            <a:r>
              <a:rPr lang="en-GB" b="1" dirty="0">
                <a:latin typeface="+mn-lt"/>
              </a:rPr>
              <a:t>The Message</a:t>
            </a:r>
          </a:p>
        </p:txBody>
      </p:sp>
      <p:sp>
        <p:nvSpPr>
          <p:cNvPr id="3" name="Content Placeholder 2"/>
          <p:cNvSpPr>
            <a:spLocks noGrp="1"/>
          </p:cNvSpPr>
          <p:nvPr>
            <p:ph idx="1"/>
          </p:nvPr>
        </p:nvSpPr>
        <p:spPr>
          <a:xfrm>
            <a:off x="656823" y="1468192"/>
            <a:ext cx="10844011" cy="4708771"/>
          </a:xfrm>
        </p:spPr>
        <p:txBody>
          <a:bodyPr>
            <a:normAutofit fontScale="92500" lnSpcReduction="20000"/>
          </a:bodyPr>
          <a:lstStyle/>
          <a:p>
            <a:r>
              <a:rPr lang="en-GB" dirty="0"/>
              <a:t>The message is a central part of the creative brief which will help the advertising team develop the message strategy – it </a:t>
            </a:r>
            <a:r>
              <a:rPr lang="en-GB" b="1" dirty="0"/>
              <a:t>outlines the key idea to be communicated in an advertising campaign.</a:t>
            </a:r>
          </a:p>
          <a:p>
            <a:pPr marL="0" indent="0">
              <a:buNone/>
            </a:pPr>
            <a:endParaRPr lang="en-GB" sz="1100" dirty="0"/>
          </a:p>
          <a:p>
            <a:r>
              <a:rPr lang="en-GB" dirty="0"/>
              <a:t>The advertising message is the general idea that the advert will convey to the target audience. It details the </a:t>
            </a:r>
            <a:r>
              <a:rPr lang="en-GB" b="1" dirty="0"/>
              <a:t>words the client would use to describe their product </a:t>
            </a:r>
            <a:r>
              <a:rPr lang="en-GB" dirty="0"/>
              <a:t>and gives </a:t>
            </a:r>
            <a:r>
              <a:rPr lang="en-GB" b="1" dirty="0"/>
              <a:t>guidance on what feelings the advertising content should evoke in the target audience</a:t>
            </a:r>
            <a:r>
              <a:rPr lang="en-GB" dirty="0"/>
              <a:t>. This might just be a list of words, such as: trustworthy, light-hearted, and conscientious. </a:t>
            </a:r>
          </a:p>
          <a:p>
            <a:endParaRPr lang="en-GB" sz="1000" dirty="0"/>
          </a:p>
          <a:p>
            <a:r>
              <a:rPr lang="en-GB" dirty="0"/>
              <a:t>You need to clearly establish what messaging you want to put in front of your target audience. </a:t>
            </a:r>
          </a:p>
          <a:p>
            <a:endParaRPr lang="en-GB" sz="1000" dirty="0"/>
          </a:p>
          <a:p>
            <a:r>
              <a:rPr lang="en-GB" dirty="0"/>
              <a:t>Also, when your target market receives that message, what should they think, feel, want, and do? Are you asking them to take an action?</a:t>
            </a:r>
          </a:p>
          <a:p>
            <a:endParaRPr lang="en-GB" dirty="0"/>
          </a:p>
        </p:txBody>
      </p:sp>
    </p:spTree>
    <p:extLst>
      <p:ext uri="{BB962C8B-B14F-4D97-AF65-F5344CB8AC3E}">
        <p14:creationId xmlns:p14="http://schemas.microsoft.com/office/powerpoint/2010/main" val="37240712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3232C9E-5A11-7B4D-8CA2-2B3F1B52C41B}"/>
              </a:ext>
            </a:extLst>
          </p:cNvPr>
          <p:cNvPicPr>
            <a:picLocks noChangeAspect="1"/>
          </p:cNvPicPr>
          <p:nvPr/>
        </p:nvPicPr>
        <p:blipFill rotWithShape="1">
          <a:blip r:embed="rId2"/>
          <a:srcRect l="4206" r="17803" b="1"/>
          <a:stretch/>
        </p:blipFill>
        <p:spPr>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p:spPr>
      </p:pic>
      <p:sp>
        <p:nvSpPr>
          <p:cNvPr id="11" name="Freeform: Shape 10">
            <a:extLst>
              <a:ext uri="{FF2B5EF4-FFF2-40B4-BE49-F238E27FC236}">
                <a16:creationId xmlns:a16="http://schemas.microsoft.com/office/drawing/2014/main" id="{206E9F47-DC46-4A02-B5DB-26B56C39C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3805"/>
            <a:ext cx="7800441" cy="5696020"/>
          </a:xfrm>
          <a:custGeom>
            <a:avLst/>
            <a:gdLst>
              <a:gd name="connsiteX0" fmla="*/ 0 w 7800441"/>
              <a:gd name="connsiteY0" fmla="*/ 0 h 5696020"/>
              <a:gd name="connsiteX1" fmla="*/ 7800441 w 7800441"/>
              <a:gd name="connsiteY1" fmla="*/ 0 h 5696020"/>
              <a:gd name="connsiteX2" fmla="*/ 5037161 w 7800441"/>
              <a:gd name="connsiteY2" fmla="*/ 5696020 h 5696020"/>
              <a:gd name="connsiteX3" fmla="*/ 0 w 7800441"/>
              <a:gd name="connsiteY3" fmla="*/ 5696020 h 5696020"/>
            </a:gdLst>
            <a:ahLst/>
            <a:cxnLst>
              <a:cxn ang="0">
                <a:pos x="connsiteX0" y="connsiteY0"/>
              </a:cxn>
              <a:cxn ang="0">
                <a:pos x="connsiteX1" y="connsiteY1"/>
              </a:cxn>
              <a:cxn ang="0">
                <a:pos x="connsiteX2" y="connsiteY2"/>
              </a:cxn>
              <a:cxn ang="0">
                <a:pos x="connsiteX3" y="connsiteY3"/>
              </a:cxn>
            </a:cxnLst>
            <a:rect l="l" t="t" r="r" b="b"/>
            <a:pathLst>
              <a:path w="7800441" h="5696020">
                <a:moveTo>
                  <a:pt x="0" y="0"/>
                </a:moveTo>
                <a:lnTo>
                  <a:pt x="7800441" y="0"/>
                </a:lnTo>
                <a:lnTo>
                  <a:pt x="5037161" y="5696020"/>
                </a:lnTo>
                <a:lnTo>
                  <a:pt x="0" y="569602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C4AD9433-6884-8D48-A642-6F7B5724BCA1}"/>
              </a:ext>
            </a:extLst>
          </p:cNvPr>
          <p:cNvSpPr>
            <a:spLocks noGrp="1"/>
          </p:cNvSpPr>
          <p:nvPr>
            <p:ph type="title"/>
          </p:nvPr>
        </p:nvSpPr>
        <p:spPr>
          <a:xfrm>
            <a:off x="841247" y="914400"/>
            <a:ext cx="5111877" cy="1095375"/>
          </a:xfrm>
        </p:spPr>
        <p:txBody>
          <a:bodyPr anchor="ctr">
            <a:normAutofit/>
          </a:bodyPr>
          <a:lstStyle/>
          <a:p>
            <a:r>
              <a:rPr lang="en-US" sz="3400" b="1">
                <a:solidFill>
                  <a:srgbClr val="FFFFFF"/>
                </a:solidFill>
                <a:latin typeface="+mn-lt"/>
              </a:rPr>
              <a:t>Messaging - Value Propositions </a:t>
            </a:r>
          </a:p>
        </p:txBody>
      </p:sp>
      <p:sp>
        <p:nvSpPr>
          <p:cNvPr id="3" name="Content Placeholder 2">
            <a:extLst>
              <a:ext uri="{FF2B5EF4-FFF2-40B4-BE49-F238E27FC236}">
                <a16:creationId xmlns:a16="http://schemas.microsoft.com/office/drawing/2014/main" id="{F1F26662-BFAE-9A45-BCAA-B42795EE49F8}"/>
              </a:ext>
            </a:extLst>
          </p:cNvPr>
          <p:cNvSpPr>
            <a:spLocks noGrp="1"/>
          </p:cNvSpPr>
          <p:nvPr>
            <p:ph idx="1"/>
          </p:nvPr>
        </p:nvSpPr>
        <p:spPr>
          <a:xfrm>
            <a:off x="841248" y="2333625"/>
            <a:ext cx="4378452" cy="3543300"/>
          </a:xfrm>
        </p:spPr>
        <p:txBody>
          <a:bodyPr anchor="t">
            <a:normAutofit/>
          </a:bodyPr>
          <a:lstStyle/>
          <a:p>
            <a:r>
              <a:rPr lang="en-US" sz="2000">
                <a:solidFill>
                  <a:srgbClr val="FFFFFF"/>
                </a:solidFill>
              </a:rPr>
              <a:t>Tells your audience why they should do business with you.</a:t>
            </a:r>
          </a:p>
          <a:p>
            <a:r>
              <a:rPr lang="en-US" sz="2000">
                <a:solidFill>
                  <a:srgbClr val="FFFFFF"/>
                </a:solidFill>
              </a:rPr>
              <a:t>Makes the benefits of using your products/services crystal clear</a:t>
            </a:r>
          </a:p>
          <a:p>
            <a:r>
              <a:rPr lang="en-US" sz="2000">
                <a:solidFill>
                  <a:srgbClr val="FFFFFF"/>
                </a:solidFill>
              </a:rPr>
              <a:t>Can be how your product solves a problem or why it’s better than the competition</a:t>
            </a:r>
          </a:p>
          <a:p>
            <a:r>
              <a:rPr lang="en-US" sz="2000">
                <a:solidFill>
                  <a:srgbClr val="FFFFFF"/>
                </a:solidFill>
              </a:rPr>
              <a:t>Examples include; 5 star rated, award winning, guaranteed lowest price, takes only 2 minutes to sign up, easy to use.</a:t>
            </a:r>
          </a:p>
          <a:p>
            <a:endParaRPr lang="en-US" sz="2000">
              <a:solidFill>
                <a:srgbClr val="FFFFFF"/>
              </a:solidFill>
            </a:endParaRPr>
          </a:p>
          <a:p>
            <a:endParaRPr lang="en-US" sz="2000">
              <a:solidFill>
                <a:srgbClr val="FFFFFF"/>
              </a:solidFill>
            </a:endParaRPr>
          </a:p>
          <a:p>
            <a:endParaRPr lang="en-US" sz="2000">
              <a:solidFill>
                <a:srgbClr val="FFFFFF"/>
              </a:solidFill>
            </a:endParaRPr>
          </a:p>
        </p:txBody>
      </p:sp>
    </p:spTree>
    <p:extLst>
      <p:ext uri="{BB962C8B-B14F-4D97-AF65-F5344CB8AC3E}">
        <p14:creationId xmlns:p14="http://schemas.microsoft.com/office/powerpoint/2010/main" val="2788833619"/>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31825"/>
            <a:ext cx="10515600" cy="1325563"/>
          </a:xfrm>
        </p:spPr>
        <p:txBody>
          <a:bodyPr>
            <a:normAutofit/>
          </a:bodyPr>
          <a:lstStyle/>
          <a:p>
            <a:r>
              <a:rPr lang="en-GB" b="1">
                <a:solidFill>
                  <a:schemeClr val="bg1"/>
                </a:solidFill>
                <a:latin typeface="+mn-lt"/>
              </a:rPr>
              <a:t>Tone of Voice</a:t>
            </a:r>
          </a:p>
        </p:txBody>
      </p:sp>
      <p:cxnSp>
        <p:nvCxnSpPr>
          <p:cNvPr id="17"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838200" y="2269173"/>
            <a:ext cx="10515600" cy="3659988"/>
          </a:xfrm>
        </p:spPr>
        <p:txBody>
          <a:bodyPr>
            <a:normAutofit/>
          </a:bodyPr>
          <a:lstStyle/>
          <a:p>
            <a:r>
              <a:rPr lang="en-GB" sz="2000" b="1">
                <a:solidFill>
                  <a:schemeClr val="bg1"/>
                </a:solidFill>
              </a:rPr>
              <a:t>Brand Voice </a:t>
            </a:r>
            <a:r>
              <a:rPr lang="en-GB" sz="2000">
                <a:solidFill>
                  <a:schemeClr val="bg1"/>
                </a:solidFill>
              </a:rPr>
              <a:t>represents your brand’s unique perspective and the values you stand for. In other words, this is your brand’s overall personality.</a:t>
            </a:r>
          </a:p>
          <a:p>
            <a:endParaRPr lang="en-GB" sz="2000">
              <a:solidFill>
                <a:schemeClr val="bg1"/>
              </a:solidFill>
            </a:endParaRPr>
          </a:p>
          <a:p>
            <a:r>
              <a:rPr lang="en-GB" sz="2000" b="1">
                <a:solidFill>
                  <a:schemeClr val="bg1"/>
                </a:solidFill>
              </a:rPr>
              <a:t>Tone of voice </a:t>
            </a:r>
            <a:r>
              <a:rPr lang="en-GB" sz="2000">
                <a:solidFill>
                  <a:schemeClr val="bg1"/>
                </a:solidFill>
              </a:rPr>
              <a:t>is how a brand communicates and connects with its audience through messaging and customer interactions. </a:t>
            </a:r>
          </a:p>
          <a:p>
            <a:pPr lvl="1"/>
            <a:r>
              <a:rPr lang="en-GB" sz="2000">
                <a:solidFill>
                  <a:schemeClr val="bg1"/>
                </a:solidFill>
              </a:rPr>
              <a:t>It helps businesses differentiate themselves from the competition and communicate their brand values to their audience.</a:t>
            </a:r>
          </a:p>
          <a:p>
            <a:pPr marL="0" indent="0">
              <a:buNone/>
            </a:pPr>
            <a:endParaRPr lang="en-GB" sz="2000">
              <a:solidFill>
                <a:schemeClr val="bg1"/>
              </a:solidFill>
            </a:endParaRPr>
          </a:p>
          <a:p>
            <a:pPr lvl="1"/>
            <a:r>
              <a:rPr lang="en-GB" sz="2000">
                <a:solidFill>
                  <a:schemeClr val="bg1"/>
                </a:solidFill>
              </a:rPr>
              <a:t>Tone of voice includes the words, communication style emotional mood and imagery you choose across every content format. Including emails, landing pages, ads, social media posts, blog posts, and more.</a:t>
            </a:r>
          </a:p>
          <a:p>
            <a:endParaRPr lang="en-GB" sz="2000">
              <a:solidFill>
                <a:schemeClr val="bg1"/>
              </a:solidFill>
            </a:endParaRPr>
          </a:p>
        </p:txBody>
      </p:sp>
    </p:spTree>
    <p:extLst>
      <p:ext uri="{BB962C8B-B14F-4D97-AF65-F5344CB8AC3E}">
        <p14:creationId xmlns:p14="http://schemas.microsoft.com/office/powerpoint/2010/main" val="5838188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742E9-FE24-5C45-9DD1-D5156C3B1C33}"/>
              </a:ext>
            </a:extLst>
          </p:cNvPr>
          <p:cNvSpPr>
            <a:spLocks noGrp="1"/>
          </p:cNvSpPr>
          <p:nvPr>
            <p:ph type="title"/>
          </p:nvPr>
        </p:nvSpPr>
        <p:spPr>
          <a:xfrm>
            <a:off x="838200" y="631825"/>
            <a:ext cx="10515600" cy="1325563"/>
          </a:xfrm>
        </p:spPr>
        <p:txBody>
          <a:bodyPr>
            <a:normAutofit/>
          </a:bodyPr>
          <a:lstStyle/>
          <a:p>
            <a:r>
              <a:rPr lang="en-US" dirty="0">
                <a:solidFill>
                  <a:schemeClr val="bg1"/>
                </a:solidFill>
              </a:rPr>
              <a:t>Tone of voice</a:t>
            </a:r>
            <a:endParaRPr lang="en-US">
              <a:solidFill>
                <a:schemeClr val="bg1"/>
              </a:solidFill>
            </a:endParaRPr>
          </a:p>
        </p:txBody>
      </p:sp>
      <p:cxnSp>
        <p:nvCxnSpPr>
          <p:cNvPr id="34" name="Straight Connector 33">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995806-4ED3-F143-8C3B-F2E8EED8DE59}"/>
              </a:ext>
            </a:extLst>
          </p:cNvPr>
          <p:cNvSpPr>
            <a:spLocks noGrp="1"/>
          </p:cNvSpPr>
          <p:nvPr>
            <p:ph idx="1"/>
          </p:nvPr>
        </p:nvSpPr>
        <p:spPr>
          <a:xfrm>
            <a:off x="838200" y="2269173"/>
            <a:ext cx="10515600" cy="3659988"/>
          </a:xfrm>
        </p:spPr>
        <p:txBody>
          <a:bodyPr>
            <a:normAutofit/>
          </a:bodyPr>
          <a:lstStyle/>
          <a:p>
            <a:pPr marL="0" indent="0">
              <a:buNone/>
            </a:pPr>
            <a:r>
              <a:rPr lang="en-US" sz="2400" dirty="0">
                <a:solidFill>
                  <a:schemeClr val="bg1"/>
                </a:solidFill>
              </a:rPr>
              <a:t>It’s not what you say, it’s how you say it!</a:t>
            </a:r>
          </a:p>
          <a:p>
            <a:r>
              <a:rPr lang="en-US" sz="2400" dirty="0">
                <a:solidFill>
                  <a:schemeClr val="bg1"/>
                </a:solidFill>
              </a:rPr>
              <a:t>Dear Mrs. Jacobs</a:t>
            </a:r>
          </a:p>
          <a:p>
            <a:r>
              <a:rPr lang="en-US" sz="2400" dirty="0">
                <a:solidFill>
                  <a:schemeClr val="bg1"/>
                </a:solidFill>
              </a:rPr>
              <a:t>Hi Sarah</a:t>
            </a:r>
          </a:p>
          <a:p>
            <a:r>
              <a:rPr lang="en-US" sz="2400" dirty="0">
                <a:solidFill>
                  <a:schemeClr val="bg1"/>
                </a:solidFill>
              </a:rPr>
              <a:t>Hey there</a:t>
            </a:r>
          </a:p>
          <a:p>
            <a:pPr marL="0" indent="0">
              <a:buNone/>
            </a:pPr>
            <a:endParaRPr lang="en-US" sz="2400" dirty="0">
              <a:solidFill>
                <a:schemeClr val="bg1"/>
              </a:solidFill>
            </a:endParaRPr>
          </a:p>
          <a:p>
            <a:pPr marL="0" indent="0">
              <a:buNone/>
            </a:pPr>
            <a:r>
              <a:rPr lang="en-US" sz="2400" dirty="0">
                <a:solidFill>
                  <a:schemeClr val="bg1"/>
                </a:solidFill>
              </a:rPr>
              <a:t>Dove – Empowering, uplifting, boosting confidence</a:t>
            </a:r>
          </a:p>
          <a:p>
            <a:pPr marL="0" indent="0">
              <a:buNone/>
            </a:pPr>
            <a:endParaRPr lang="en-US" sz="2400" dirty="0">
              <a:solidFill>
                <a:schemeClr val="bg1"/>
              </a:solidFill>
            </a:endParaRPr>
          </a:p>
          <a:p>
            <a:pPr marL="0" indent="0">
              <a:buNone/>
            </a:pPr>
            <a:r>
              <a:rPr lang="en-US" sz="2400" dirty="0">
                <a:solidFill>
                  <a:schemeClr val="bg1"/>
                </a:solidFill>
              </a:rPr>
              <a:t>Confused.com – Simple, non Jargon, friendly</a:t>
            </a:r>
          </a:p>
          <a:p>
            <a:pPr marL="0" indent="0">
              <a:buNone/>
            </a:pPr>
            <a:endParaRPr lang="en-US" sz="2400" dirty="0">
              <a:solidFill>
                <a:schemeClr val="bg1"/>
              </a:solidFill>
            </a:endParaRPr>
          </a:p>
          <a:p>
            <a:pPr marL="0" indent="0">
              <a:buNone/>
            </a:pPr>
            <a:endParaRPr lang="en-US" sz="2400" dirty="0">
              <a:solidFill>
                <a:schemeClr val="bg1"/>
              </a:solidFill>
            </a:endParaRPr>
          </a:p>
          <a:p>
            <a:pPr marL="0" indent="0">
              <a:buNone/>
            </a:pPr>
            <a:endParaRPr lang="en-US" sz="2400" dirty="0">
              <a:solidFill>
                <a:schemeClr val="bg1"/>
              </a:solidFill>
            </a:endParaRPr>
          </a:p>
        </p:txBody>
      </p:sp>
    </p:spTree>
    <p:extLst>
      <p:ext uri="{BB962C8B-B14F-4D97-AF65-F5344CB8AC3E}">
        <p14:creationId xmlns:p14="http://schemas.microsoft.com/office/powerpoint/2010/main" val="25048561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DF7F8-A1BF-C7E5-357F-0C66B9A17A3A}"/>
              </a:ext>
            </a:extLst>
          </p:cNvPr>
          <p:cNvSpPr>
            <a:spLocks noGrp="1"/>
          </p:cNvSpPr>
          <p:nvPr>
            <p:ph type="title"/>
          </p:nvPr>
        </p:nvSpPr>
        <p:spPr/>
        <p:txBody>
          <a:bodyPr/>
          <a:lstStyle/>
          <a:p>
            <a:endParaRPr lang="en-GB"/>
          </a:p>
        </p:txBody>
      </p:sp>
      <p:pic>
        <p:nvPicPr>
          <p:cNvPr id="4" name="Online Media 3" title="7 Best Brand Voice Examples (Tones Of Unique Brands)">
            <a:hlinkClick r:id="" action="ppaction://media"/>
            <a:extLst>
              <a:ext uri="{FF2B5EF4-FFF2-40B4-BE49-F238E27FC236}">
                <a16:creationId xmlns:a16="http://schemas.microsoft.com/office/drawing/2014/main" id="{276294A3-E587-F5EE-FC10-9FABF8F8E3E3}"/>
              </a:ext>
            </a:extLst>
          </p:cNvPr>
          <p:cNvPicPr>
            <a:picLocks noGrp="1" noRot="1" noChangeAspect="1"/>
          </p:cNvPicPr>
          <p:nvPr>
            <p:ph idx="1"/>
            <a:videoFile r:link="rId1"/>
          </p:nvPr>
        </p:nvPicPr>
        <p:blipFill>
          <a:blip r:embed="rId3"/>
          <a:stretch>
            <a:fillRect/>
          </a:stretch>
        </p:blipFill>
        <p:spPr>
          <a:xfrm>
            <a:off x="0" y="-13221"/>
            <a:ext cx="12192000" cy="6888946"/>
          </a:xfrm>
          <a:prstGeom prst="rect">
            <a:avLst/>
          </a:prstGeom>
        </p:spPr>
      </p:pic>
    </p:spTree>
    <p:extLst>
      <p:ext uri="{BB962C8B-B14F-4D97-AF65-F5344CB8AC3E}">
        <p14:creationId xmlns:p14="http://schemas.microsoft.com/office/powerpoint/2010/main" val="8945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549" y="365126"/>
            <a:ext cx="10774251" cy="1012914"/>
          </a:xfrm>
        </p:spPr>
        <p:txBody>
          <a:bodyPr>
            <a:normAutofit fontScale="90000"/>
          </a:bodyPr>
          <a:lstStyle/>
          <a:p>
            <a:r>
              <a:rPr lang="en-GB" b="1" dirty="0">
                <a:latin typeface="+mn-lt"/>
              </a:rPr>
              <a:t>Exercise - What is Coca Cola’s Message and Tone?</a:t>
            </a:r>
          </a:p>
        </p:txBody>
      </p:sp>
      <p:pic>
        <p:nvPicPr>
          <p:cNvPr id="12290" name="Picture 2" descr="Coca Cola marketing: What makes it so goo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9549" y="1611815"/>
            <a:ext cx="10774251" cy="5041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06792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93974"/>
          </a:xfrm>
        </p:spPr>
        <p:txBody>
          <a:bodyPr>
            <a:normAutofit fontScale="90000"/>
          </a:bodyPr>
          <a:lstStyle/>
          <a:p>
            <a:r>
              <a:rPr lang="en-GB" b="1" dirty="0">
                <a:latin typeface="+mn-lt"/>
              </a:rPr>
              <a:t>Coca Cola’s Brand Message and Tone of Voice</a:t>
            </a:r>
          </a:p>
        </p:txBody>
      </p:sp>
      <p:sp>
        <p:nvSpPr>
          <p:cNvPr id="3" name="Content Placeholder 2"/>
          <p:cNvSpPr>
            <a:spLocks noGrp="1"/>
          </p:cNvSpPr>
          <p:nvPr>
            <p:ph idx="1"/>
          </p:nvPr>
        </p:nvSpPr>
        <p:spPr>
          <a:xfrm>
            <a:off x="412124" y="1339402"/>
            <a:ext cx="10941676" cy="5151549"/>
          </a:xfrm>
        </p:spPr>
        <p:txBody>
          <a:bodyPr>
            <a:normAutofit fontScale="77500" lnSpcReduction="20000"/>
          </a:bodyPr>
          <a:lstStyle/>
          <a:p>
            <a:r>
              <a:rPr lang="en-GB" dirty="0"/>
              <a:t>Coca-Cola is an example of well-tailored brand messaging. </a:t>
            </a:r>
          </a:p>
          <a:p>
            <a:r>
              <a:rPr lang="en-GB" dirty="0"/>
              <a:t>Coca-Cola’s tone and voice relies on the concepts of friendship, happiness and joy. </a:t>
            </a:r>
          </a:p>
          <a:p>
            <a:r>
              <a:rPr lang="en-GB" dirty="0"/>
              <a:t>In the “Share a Coke” campaign, Coca-Cola labelled 250 major names on bottles of their product and made them available to consumers for purchase. </a:t>
            </a:r>
          </a:p>
          <a:p>
            <a:r>
              <a:rPr lang="en-GB" dirty="0"/>
              <a:t>The campaign’s objective was to make customers feel like picking up a Coke when they found a bottle with the name of a friend or family member on it. </a:t>
            </a:r>
          </a:p>
          <a:p>
            <a:r>
              <a:rPr lang="en-GB" dirty="0"/>
              <a:t>Coke’s promotion boosts the expectation for the experience rather than explaining the quality. </a:t>
            </a:r>
          </a:p>
          <a:p>
            <a:r>
              <a:rPr lang="en-GB" dirty="0"/>
              <a:t>In commercials, you don’t hear words to explain the taste of Coke. They focus more on facial expressions and the story of the commercial.</a:t>
            </a:r>
          </a:p>
          <a:p>
            <a:r>
              <a:rPr lang="en-GB" dirty="0"/>
              <a:t>Coke is already a mature product, and the beverage market is also saturated. Under this business environment, it is hard to create further remarkable difference between Coke and other drinks. Coke’s strategy is successful in creating fresh interest in an established product.</a:t>
            </a:r>
          </a:p>
          <a:p>
            <a:r>
              <a:rPr lang="en-GB" dirty="0"/>
              <a:t>Coke attained great success through their branding strategies. It is key to understand the market situation surrounding the company and properly form the </a:t>
            </a:r>
            <a:r>
              <a:rPr lang="en-GB" b="1" dirty="0"/>
              <a:t>tone and voice of the brand</a:t>
            </a:r>
            <a:r>
              <a:rPr lang="en-GB" dirty="0"/>
              <a:t>.</a:t>
            </a:r>
          </a:p>
          <a:p>
            <a:r>
              <a:rPr lang="en-GB" dirty="0"/>
              <a:t>By focusing your company’s tone and voice, you can have a stronger brand identity. </a:t>
            </a:r>
          </a:p>
        </p:txBody>
      </p:sp>
    </p:spTree>
    <p:extLst>
      <p:ext uri="{BB962C8B-B14F-4D97-AF65-F5344CB8AC3E}">
        <p14:creationId xmlns:p14="http://schemas.microsoft.com/office/powerpoint/2010/main" val="1674635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mn-lt"/>
              </a:rPr>
              <a:t>Straplines (Also called Taglines)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1900"/>
              <a:t>A strapline is a short line of written or spoken words. </a:t>
            </a:r>
          </a:p>
          <a:p>
            <a:endParaRPr lang="en-GB" sz="1900"/>
          </a:p>
          <a:p>
            <a:r>
              <a:rPr lang="en-GB" sz="1900"/>
              <a:t>The strapline sums up the brand or company in a line, representing the culture, identity and personality of the brand </a:t>
            </a:r>
          </a:p>
          <a:p>
            <a:endParaRPr lang="en-GB" sz="1900"/>
          </a:p>
          <a:p>
            <a:r>
              <a:rPr lang="en-GB" sz="1900"/>
              <a:t>A Strapline is something used to catch the eye of your potential customer or client, hook them in and create a lasting impression.</a:t>
            </a:r>
          </a:p>
          <a:p>
            <a:endParaRPr lang="en-GB" sz="1900"/>
          </a:p>
          <a:p>
            <a:r>
              <a:rPr lang="en-GB" sz="1900"/>
              <a:t>A strapline can provide consistency over various advertising platforms</a:t>
            </a:r>
          </a:p>
          <a:p>
            <a:endParaRPr lang="en-GB" sz="1900"/>
          </a:p>
          <a:p>
            <a:r>
              <a:rPr lang="en-GB" sz="1900" b="1"/>
              <a:t>“A strapline is a short, snappy sentence giving a summary of the benefits a brand can offer summarizing its brand positioning.” </a:t>
            </a:r>
          </a:p>
          <a:p>
            <a:pPr marL="0" indent="0">
              <a:buNone/>
            </a:pPr>
            <a:r>
              <a:rPr lang="en-GB" sz="1900" b="1"/>
              <a:t>(Dave Chaffey, 2019)</a:t>
            </a:r>
            <a:endParaRPr lang="en-GB" sz="1900"/>
          </a:p>
        </p:txBody>
      </p:sp>
    </p:spTree>
    <p:extLst>
      <p:ext uri="{BB962C8B-B14F-4D97-AF65-F5344CB8AC3E}">
        <p14:creationId xmlns:p14="http://schemas.microsoft.com/office/powerpoint/2010/main" val="13741924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b="1">
                <a:solidFill>
                  <a:srgbClr val="FFFFFF"/>
                </a:solidFill>
                <a:latin typeface="+mn-lt"/>
              </a:rPr>
              <a:t>Why is a Strapline Important?</a:t>
            </a:r>
          </a:p>
        </p:txBody>
      </p:sp>
      <p:sp>
        <p:nvSpPr>
          <p:cNvPr id="3" name="Content Placeholder 2"/>
          <p:cNvSpPr>
            <a:spLocks noGrp="1"/>
          </p:cNvSpPr>
          <p:nvPr>
            <p:ph idx="1"/>
          </p:nvPr>
        </p:nvSpPr>
        <p:spPr>
          <a:xfrm>
            <a:off x="180975" y="1891970"/>
            <a:ext cx="11858625" cy="4671492"/>
          </a:xfrm>
        </p:spPr>
        <p:txBody>
          <a:bodyPr anchor="ctr">
            <a:normAutofit/>
          </a:bodyPr>
          <a:lstStyle/>
          <a:p>
            <a:r>
              <a:rPr lang="en-GB" sz="2400" dirty="0"/>
              <a:t>Straplines are important because they gain consumers' attention.</a:t>
            </a:r>
          </a:p>
          <a:p>
            <a:r>
              <a:rPr lang="en-GB" sz="2400" dirty="0"/>
              <a:t> When consumers hear your strapline, they get a clear idea of your product's benefits. </a:t>
            </a:r>
          </a:p>
          <a:p>
            <a:r>
              <a:rPr lang="en-GB" sz="2400" dirty="0"/>
              <a:t>Straplines help differentiate a brand from others by stating an advantage or benefit they have over others with similar products.</a:t>
            </a:r>
          </a:p>
          <a:p>
            <a:r>
              <a:rPr lang="en-GB" sz="2400" dirty="0"/>
              <a:t>Straplines are also used to reinforce a brand's core values and give your company an identity. </a:t>
            </a:r>
          </a:p>
          <a:p>
            <a:r>
              <a:rPr lang="en-GB" sz="2400" dirty="0"/>
              <a:t>Consumers learn what you stand for and can better decide if your company is one they can relate to and support when reading your strapline.</a:t>
            </a:r>
          </a:p>
          <a:p>
            <a:endParaRPr lang="en-GB" sz="2000" dirty="0"/>
          </a:p>
        </p:txBody>
      </p:sp>
    </p:spTree>
    <p:extLst>
      <p:ext uri="{BB962C8B-B14F-4D97-AF65-F5344CB8AC3E}">
        <p14:creationId xmlns:p14="http://schemas.microsoft.com/office/powerpoint/2010/main" val="33754220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Nike slogan with logo backlit against a brick wall"/>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12800" y="457200"/>
            <a:ext cx="105664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63628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7" name="Rectangle 820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Rectangle 820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8" name="Picture 6" descr="The 13 Million Story Behind Red Bull's 3 i'es Tagline"/>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12800" y="457200"/>
            <a:ext cx="105664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28047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33" name="Rectangle 9232">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93D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5" name="Rectangle 9234">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8" name="Picture 12" descr="McD's Opens Doors: Pusha T Wrote the &quot;I'm Lovin It&quot; Jingle for McDonalds"/>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2549" y="1003191"/>
            <a:ext cx="3122143" cy="1756205"/>
          </a:xfrm>
          <a:prstGeom prst="rect">
            <a:avLst/>
          </a:prstGeom>
          <a:noFill/>
          <a:extLst>
            <a:ext uri="{909E8E84-426E-40DD-AFC4-6F175D3DCCD1}">
              <a14:hiddenFill xmlns:a14="http://schemas.microsoft.com/office/drawing/2010/main">
                <a:solidFill>
                  <a:srgbClr val="FFFFFF"/>
                </a:solidFill>
              </a14:hiddenFill>
            </a:ext>
          </a:extLst>
        </p:spPr>
      </p:pic>
      <p:sp>
        <p:nvSpPr>
          <p:cNvPr id="9237" name="Rectangle 9236">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2" name="Picture 6" descr="&quot;American Express&quot; with their slogan below in blue lettering against a white background"/>
          <p:cNvPicPr>
            <a:picLocks noChangeAspect="1" noChangeArrowheads="1"/>
          </p:cNvPicPr>
          <p:nvPr/>
        </p:nvPicPr>
        <p:blipFill rotWithShape="1">
          <a:blip r:embed="rId3">
            <a:extLst>
              <a:ext uri="{28A0092B-C50C-407E-A947-70E740481C1C}">
                <a14:useLocalDpi xmlns:a14="http://schemas.microsoft.com/office/drawing/2010/main" val="0"/>
              </a:ext>
            </a:extLst>
          </a:blip>
          <a:srcRect l="12750" t="31496" r="10167" b="19347"/>
          <a:stretch/>
        </p:blipFill>
        <p:spPr bwMode="auto">
          <a:xfrm>
            <a:off x="8313518" y="1490668"/>
            <a:ext cx="3252903" cy="788281"/>
          </a:xfrm>
          <a:prstGeom prst="rect">
            <a:avLst/>
          </a:prstGeom>
          <a:noFill/>
          <a:extLst>
            <a:ext uri="{909E8E84-426E-40DD-AFC4-6F175D3DCCD1}">
              <a14:hiddenFill xmlns:a14="http://schemas.microsoft.com/office/drawing/2010/main">
                <a:solidFill>
                  <a:srgbClr val="FFFFFF"/>
                </a:solidFill>
              </a14:hiddenFill>
            </a:ext>
          </a:extLst>
        </p:spPr>
      </p:pic>
      <p:sp>
        <p:nvSpPr>
          <p:cNvPr id="9239" name="Rectangle 9238">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Burger King's logo with their slogan below against a white background"/>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39205" y="3748194"/>
            <a:ext cx="2471631" cy="2471631"/>
          </a:xfrm>
          <a:prstGeom prst="rect">
            <a:avLst/>
          </a:prstGeom>
          <a:noFill/>
          <a:extLst>
            <a:ext uri="{909E8E84-426E-40DD-AFC4-6F175D3DCCD1}">
              <a14:hiddenFill xmlns:a14="http://schemas.microsoft.com/office/drawing/2010/main">
                <a:solidFill>
                  <a:srgbClr val="FFFFFF"/>
                </a:solidFill>
              </a14:hiddenFill>
            </a:ext>
          </a:extLst>
        </p:spPr>
      </p:pic>
      <p:sp>
        <p:nvSpPr>
          <p:cNvPr id="9241" name="Rectangle 9240">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4" name="Picture 8" descr="A black and white soccer player jumping sideways kicking a ball with Tag Heuer's slogan a watch below"/>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381676" y="1377231"/>
            <a:ext cx="3252903" cy="4117598"/>
          </a:xfrm>
          <a:prstGeom prst="rect">
            <a:avLst/>
          </a:prstGeom>
          <a:noFill/>
          <a:extLst>
            <a:ext uri="{909E8E84-426E-40DD-AFC4-6F175D3DCCD1}">
              <a14:hiddenFill xmlns:a14="http://schemas.microsoft.com/office/drawing/2010/main">
                <a:solidFill>
                  <a:srgbClr val="FFFFFF"/>
                </a:solidFill>
              </a14:hiddenFill>
            </a:ext>
          </a:extLst>
        </p:spPr>
      </p:pic>
      <p:sp>
        <p:nvSpPr>
          <p:cNvPr id="9243" name="Rectangle 9242">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The Toyota logo next to their slogan"/>
          <p:cNvPicPr>
            <a:picLocks noGrp="1" noChangeAspect="1" noChangeArrowheads="1"/>
          </p:cNvPicPr>
          <p:nvPr>
            <p:ph idx="1"/>
          </p:nvPr>
        </p:nvPicPr>
        <p:blipFill>
          <a:blip r:embed="rId6">
            <a:extLst>
              <a:ext uri="{28A0092B-C50C-407E-A947-70E740481C1C}">
                <a14:useLocalDpi xmlns:a14="http://schemas.microsoft.com/office/drawing/2010/main" val="0"/>
              </a:ext>
            </a:extLst>
          </a:blip>
          <a:stretch>
            <a:fillRect/>
          </a:stretch>
        </p:blipFill>
        <p:spPr bwMode="auto">
          <a:xfrm>
            <a:off x="8313518" y="4382025"/>
            <a:ext cx="3252903" cy="1210999"/>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10" descr="McD's Opens Doors: Pusha T Wrote the &quot;I'm Lovin It&quot; Jingle for McDonald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6221070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17">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How To Identify Your Target Audienc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48350" y="1890644"/>
            <a:ext cx="5890683" cy="3229878"/>
          </a:xfrm>
          <a:prstGeom prst="rect">
            <a:avLst/>
          </a:prstGeom>
          <a:noFill/>
          <a:extLst>
            <a:ext uri="{909E8E84-426E-40DD-AFC4-6F175D3DCCD1}">
              <a14:hiddenFill xmlns:a14="http://schemas.microsoft.com/office/drawing/2010/main">
                <a:solidFill>
                  <a:srgbClr val="FFFFFF"/>
                </a:solidFill>
              </a14:hiddenFill>
            </a:ext>
          </a:extLst>
        </p:spPr>
      </p:pic>
      <p:sp>
        <p:nvSpPr>
          <p:cNvPr id="33" name="Freeform: Shape 19">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Freeform: Shape 21">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868B41-A6F6-EC45-A155-512D3D4A3BAC}"/>
              </a:ext>
            </a:extLst>
          </p:cNvPr>
          <p:cNvSpPr>
            <a:spLocks noGrp="1"/>
          </p:cNvSpPr>
          <p:nvPr>
            <p:ph type="title"/>
          </p:nvPr>
        </p:nvSpPr>
        <p:spPr>
          <a:xfrm>
            <a:off x="804672" y="338328"/>
            <a:ext cx="3877056" cy="2249424"/>
          </a:xfrm>
        </p:spPr>
        <p:txBody>
          <a:bodyPr vert="horz" lIns="91440" tIns="45720" rIns="91440" bIns="45720" rtlCol="0" anchor="b">
            <a:normAutofit/>
          </a:bodyPr>
          <a:lstStyle/>
          <a:p>
            <a:r>
              <a:rPr lang="en-US" sz="5400" b="1" kern="1200">
                <a:solidFill>
                  <a:schemeClr val="tx1"/>
                </a:solidFill>
                <a:latin typeface="+mj-lt"/>
                <a:ea typeface="+mj-ea"/>
                <a:cs typeface="+mj-cs"/>
              </a:rPr>
              <a:t>The Target Audience</a:t>
            </a:r>
          </a:p>
        </p:txBody>
      </p:sp>
    </p:spTree>
    <p:extLst>
      <p:ext uri="{BB962C8B-B14F-4D97-AF65-F5344CB8AC3E}">
        <p14:creationId xmlns:p14="http://schemas.microsoft.com/office/powerpoint/2010/main" val="1934431339"/>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b="1">
                <a:solidFill>
                  <a:srgbClr val="FFFFFF"/>
                </a:solidFill>
                <a:latin typeface="+mn-lt"/>
              </a:rPr>
              <a:t>Define the Target Audience</a:t>
            </a:r>
          </a:p>
        </p:txBody>
      </p:sp>
      <p:sp>
        <p:nvSpPr>
          <p:cNvPr id="3" name="Content Placeholder 2"/>
          <p:cNvSpPr>
            <a:spLocks noGrp="1"/>
          </p:cNvSpPr>
          <p:nvPr>
            <p:ph idx="1"/>
          </p:nvPr>
        </p:nvSpPr>
        <p:spPr>
          <a:xfrm>
            <a:off x="459350" y="1962150"/>
            <a:ext cx="11599299" cy="4514850"/>
          </a:xfrm>
        </p:spPr>
        <p:txBody>
          <a:bodyPr anchor="ctr">
            <a:normAutofit/>
          </a:bodyPr>
          <a:lstStyle/>
          <a:p>
            <a:pPr fontAlgn="auto"/>
            <a:r>
              <a:rPr lang="en-GB" sz="2400" b="1" dirty="0"/>
              <a:t>Defining your target </a:t>
            </a:r>
            <a:r>
              <a:rPr lang="en-GB" sz="2400" dirty="0"/>
              <a:t>audience will enable you to </a:t>
            </a:r>
            <a:r>
              <a:rPr lang="en-GB" sz="2400" b="1" dirty="0"/>
              <a:t>tailor your advert </a:t>
            </a:r>
            <a:r>
              <a:rPr lang="en-GB" sz="2400" dirty="0"/>
              <a:t>to them. </a:t>
            </a:r>
          </a:p>
          <a:p>
            <a:pPr fontAlgn="auto"/>
            <a:r>
              <a:rPr lang="en-GB" sz="2400" dirty="0"/>
              <a:t>Look for </a:t>
            </a:r>
            <a:r>
              <a:rPr lang="en-GB" sz="2400" b="1" dirty="0"/>
              <a:t>specific insights</a:t>
            </a:r>
            <a:r>
              <a:rPr lang="en-GB" sz="2400" dirty="0"/>
              <a:t>, as those become your gems of valuable information. </a:t>
            </a:r>
          </a:p>
          <a:p>
            <a:pPr fontAlgn="auto"/>
            <a:r>
              <a:rPr lang="en-GB" sz="2400" dirty="0"/>
              <a:t>Define what that person looks like by outlining demographics such as age, gender, income level, marital status, or education level.</a:t>
            </a:r>
          </a:p>
          <a:p>
            <a:pPr fontAlgn="auto"/>
            <a:r>
              <a:rPr lang="en-GB" sz="2400" dirty="0"/>
              <a:t>Also define what your audience values, along with their interests, wants, and needs. </a:t>
            </a:r>
          </a:p>
          <a:p>
            <a:pPr fontAlgn="auto"/>
            <a:r>
              <a:rPr lang="en-GB" sz="2400" dirty="0"/>
              <a:t>State if you’re trying to reach current customers or potential ones.</a:t>
            </a:r>
          </a:p>
          <a:p>
            <a:pPr fontAlgn="auto"/>
            <a:r>
              <a:rPr lang="en-GB" sz="2400" dirty="0"/>
              <a:t>Example: </a:t>
            </a:r>
            <a:r>
              <a:rPr lang="en-GB" sz="2400" i="1" dirty="0"/>
              <a:t>Audience:</a:t>
            </a:r>
            <a:r>
              <a:rPr lang="en-GB" sz="2400" dirty="0"/>
              <a:t> Men, 35-55, mid-high income, university education. They value time outdoors, working with their hands, tools, and gadgets. They’re not current Apollo Enterprises’ customers.</a:t>
            </a:r>
          </a:p>
          <a:p>
            <a:endParaRPr lang="en-GB" sz="2000" dirty="0"/>
          </a:p>
        </p:txBody>
      </p:sp>
    </p:spTree>
    <p:extLst>
      <p:ext uri="{BB962C8B-B14F-4D97-AF65-F5344CB8AC3E}">
        <p14:creationId xmlns:p14="http://schemas.microsoft.com/office/powerpoint/2010/main" val="17485000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69595-C6F2-0E4F-80E8-E50A6A534420}"/>
              </a:ext>
            </a:extLst>
          </p:cNvPr>
          <p:cNvSpPr>
            <a:spLocks noGrp="1"/>
          </p:cNvSpPr>
          <p:nvPr>
            <p:ph type="title"/>
          </p:nvPr>
        </p:nvSpPr>
        <p:spPr>
          <a:xfrm>
            <a:off x="707413" y="4544704"/>
            <a:ext cx="4792635" cy="1811645"/>
          </a:xfrm>
        </p:spPr>
        <p:txBody>
          <a:bodyPr anchor="ctr">
            <a:normAutofit/>
          </a:bodyPr>
          <a:lstStyle/>
          <a:p>
            <a:r>
              <a:rPr lang="en-US" sz="4000" b="1">
                <a:latin typeface="+mn-lt"/>
              </a:rPr>
              <a:t>Audience</a:t>
            </a:r>
            <a:br>
              <a:rPr lang="en-US" sz="4000" b="1">
                <a:latin typeface="+mn-lt"/>
              </a:rPr>
            </a:br>
            <a:r>
              <a:rPr lang="en-US" sz="4000" b="1">
                <a:latin typeface="+mn-lt"/>
              </a:rPr>
              <a:t>Why does targeting matter?</a:t>
            </a:r>
          </a:p>
        </p:txBody>
      </p:sp>
      <p:pic>
        <p:nvPicPr>
          <p:cNvPr id="4" name="Picture 3">
            <a:extLst>
              <a:ext uri="{FF2B5EF4-FFF2-40B4-BE49-F238E27FC236}">
                <a16:creationId xmlns:a16="http://schemas.microsoft.com/office/drawing/2014/main" id="{7A456066-EB35-C246-BBD1-1F7FAEDF18BA}"/>
              </a:ext>
            </a:extLst>
          </p:cNvPr>
          <p:cNvPicPr>
            <a:picLocks noChangeAspect="1"/>
          </p:cNvPicPr>
          <p:nvPr/>
        </p:nvPicPr>
        <p:blipFill rotWithShape="1">
          <a:blip r:embed="rId2"/>
          <a:srcRect r="1480" b="-1"/>
          <a:stretch/>
        </p:blipFill>
        <p:spPr>
          <a:xfrm>
            <a:off x="-1" y="10"/>
            <a:ext cx="6096001" cy="4114790"/>
          </a:xfrm>
          <a:prstGeom prst="rect">
            <a:avLst/>
          </a:prstGeom>
        </p:spPr>
      </p:pic>
      <p:sp>
        <p:nvSpPr>
          <p:cNvPr id="3" name="Content Placeholder 2">
            <a:extLst>
              <a:ext uri="{FF2B5EF4-FFF2-40B4-BE49-F238E27FC236}">
                <a16:creationId xmlns:a16="http://schemas.microsoft.com/office/drawing/2014/main" id="{8AF14603-489E-824C-B12C-62A8E7C5E79C}"/>
              </a:ext>
            </a:extLst>
          </p:cNvPr>
          <p:cNvSpPr>
            <a:spLocks noGrp="1"/>
          </p:cNvSpPr>
          <p:nvPr>
            <p:ph idx="1"/>
          </p:nvPr>
        </p:nvSpPr>
        <p:spPr>
          <a:xfrm>
            <a:off x="6510966" y="427507"/>
            <a:ext cx="5299116" cy="5928842"/>
          </a:xfrm>
        </p:spPr>
        <p:txBody>
          <a:bodyPr anchor="ctr">
            <a:normAutofit/>
          </a:bodyPr>
          <a:lstStyle/>
          <a:p>
            <a:pPr marL="0" indent="0">
              <a:buNone/>
            </a:pPr>
            <a:endParaRPr lang="en-US" sz="2000" dirty="0"/>
          </a:p>
          <a:p>
            <a:r>
              <a:rPr lang="en-US" sz="2600" b="1" dirty="0"/>
              <a:t>Allows you to market to the people most likely to fulfil your business objectives ( sales, loyalty etc.) </a:t>
            </a:r>
          </a:p>
          <a:p>
            <a:endParaRPr lang="en-US" sz="2600" b="1" dirty="0"/>
          </a:p>
          <a:p>
            <a:r>
              <a:rPr lang="en-US" sz="2600" b="1" dirty="0"/>
              <a:t>Craft specific message /speak with the right tone of voice</a:t>
            </a:r>
          </a:p>
          <a:p>
            <a:endParaRPr lang="en-US" sz="2600" b="1" dirty="0"/>
          </a:p>
          <a:p>
            <a:r>
              <a:rPr lang="en-US" sz="2600" b="1" dirty="0"/>
              <a:t>Differentiate from competition</a:t>
            </a:r>
          </a:p>
          <a:p>
            <a:endParaRPr lang="en-US" sz="2600" b="1" dirty="0"/>
          </a:p>
          <a:p>
            <a:r>
              <a:rPr lang="en-US" sz="2600" b="1" dirty="0"/>
              <a:t>Increase efficiencies/save costs</a:t>
            </a:r>
            <a:endParaRPr lang="en-US" sz="2000" b="1" dirty="0"/>
          </a:p>
          <a:p>
            <a:endParaRPr lang="en-US" sz="2000" dirty="0"/>
          </a:p>
        </p:txBody>
      </p:sp>
    </p:spTree>
    <p:extLst>
      <p:ext uri="{BB962C8B-B14F-4D97-AF65-F5344CB8AC3E}">
        <p14:creationId xmlns:p14="http://schemas.microsoft.com/office/powerpoint/2010/main" val="15074621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9BD3-607C-124C-95AF-775FF9CDE189}"/>
              </a:ext>
            </a:extLst>
          </p:cNvPr>
          <p:cNvSpPr>
            <a:spLocks noGrp="1"/>
          </p:cNvSpPr>
          <p:nvPr>
            <p:ph type="title"/>
          </p:nvPr>
        </p:nvSpPr>
        <p:spPr>
          <a:xfrm>
            <a:off x="838200" y="365125"/>
            <a:ext cx="10515600" cy="935641"/>
          </a:xfrm>
        </p:spPr>
        <p:txBody>
          <a:bodyPr/>
          <a:lstStyle/>
          <a:p>
            <a:r>
              <a:rPr lang="en-US" b="1" dirty="0">
                <a:latin typeface="+mn-lt"/>
              </a:rPr>
              <a:t>Target Audience</a:t>
            </a:r>
          </a:p>
        </p:txBody>
      </p:sp>
      <p:sp>
        <p:nvSpPr>
          <p:cNvPr id="3" name="Content Placeholder 2">
            <a:extLst>
              <a:ext uri="{FF2B5EF4-FFF2-40B4-BE49-F238E27FC236}">
                <a16:creationId xmlns:a16="http://schemas.microsoft.com/office/drawing/2014/main" id="{033D7636-525A-D54B-AA7F-EC0CB72C1327}"/>
              </a:ext>
            </a:extLst>
          </p:cNvPr>
          <p:cNvSpPr>
            <a:spLocks noGrp="1"/>
          </p:cNvSpPr>
          <p:nvPr>
            <p:ph idx="1"/>
          </p:nvPr>
        </p:nvSpPr>
        <p:spPr>
          <a:xfrm>
            <a:off x="838200" y="1416676"/>
            <a:ext cx="10515600" cy="4760287"/>
          </a:xfrm>
        </p:spPr>
        <p:txBody>
          <a:bodyPr/>
          <a:lstStyle/>
          <a:p>
            <a:r>
              <a:rPr lang="en-US" dirty="0"/>
              <a:t>Identifying a target audience is crucial to brand development</a:t>
            </a:r>
          </a:p>
          <a:p>
            <a:endParaRPr lang="en-US" sz="1000" dirty="0"/>
          </a:p>
          <a:p>
            <a:r>
              <a:rPr lang="en-US" dirty="0"/>
              <a:t>The better you understand your target audience the more powerful your brand positioning</a:t>
            </a:r>
          </a:p>
          <a:p>
            <a:endParaRPr lang="en-US" sz="1000" dirty="0"/>
          </a:p>
          <a:p>
            <a:r>
              <a:rPr lang="en-US" dirty="0"/>
              <a:t>Often a brand will use ’personas’ to bring a target audience to life</a:t>
            </a:r>
          </a:p>
          <a:p>
            <a:endParaRPr lang="en-US" sz="1000" dirty="0"/>
          </a:p>
          <a:p>
            <a:r>
              <a:rPr lang="en-US" dirty="0"/>
              <a:t>Some brands have multiple target segments</a:t>
            </a:r>
          </a:p>
          <a:p>
            <a:endParaRPr lang="en-US" dirty="0"/>
          </a:p>
          <a:p>
            <a:endParaRPr lang="en-US" dirty="0"/>
          </a:p>
        </p:txBody>
      </p:sp>
    </p:spTree>
    <p:extLst>
      <p:ext uri="{BB962C8B-B14F-4D97-AF65-F5344CB8AC3E}">
        <p14:creationId xmlns:p14="http://schemas.microsoft.com/office/powerpoint/2010/main" val="14323981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E1065-6F4F-5647-A458-6D4EF0EC8672}"/>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4200" kern="1200">
                <a:latin typeface="+mj-lt"/>
                <a:ea typeface="+mj-ea"/>
                <a:cs typeface="+mj-cs"/>
              </a:rPr>
              <a:t>Audience</a:t>
            </a:r>
            <a:br>
              <a:rPr lang="en-US" sz="4200" kern="1200">
                <a:latin typeface="+mj-lt"/>
                <a:ea typeface="+mj-ea"/>
                <a:cs typeface="+mj-cs"/>
              </a:rPr>
            </a:br>
            <a:r>
              <a:rPr lang="en-US" sz="4200" kern="1200">
                <a:latin typeface="+mj-lt"/>
                <a:ea typeface="+mj-ea"/>
                <a:cs typeface="+mj-cs"/>
              </a:rPr>
              <a:t>Who is your target market?</a:t>
            </a:r>
          </a:p>
        </p:txBody>
      </p:sp>
      <p:sp>
        <p:nvSpPr>
          <p:cNvPr id="2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334F3F9-3A0B-1A40-AFEB-10DDF7F371DA}"/>
              </a:ext>
            </a:extLst>
          </p:cNvPr>
          <p:cNvSpPr txBox="1"/>
          <p:nvPr/>
        </p:nvSpPr>
        <p:spPr>
          <a:xfrm>
            <a:off x="6570204" y="3671315"/>
            <a:ext cx="5057398" cy="2546605"/>
          </a:xfrm>
          <a:prstGeom prst="rect">
            <a:avLst/>
          </a:prstGeom>
        </p:spPr>
        <p:txBody>
          <a:bodyPr vert="horz" lIns="91440" tIns="45720" rIns="91440" bIns="45720" rtlCol="0">
            <a:normAutofit/>
          </a:bodyPr>
          <a:lstStyle/>
          <a:p>
            <a:pPr marL="457200" indent="-228600">
              <a:lnSpc>
                <a:spcPct val="90000"/>
              </a:lnSpc>
              <a:spcAft>
                <a:spcPts val="600"/>
              </a:spcAft>
              <a:buFont typeface="Arial" panose="020B0604020202020204" pitchFamily="34" charset="0"/>
              <a:buChar char="•"/>
            </a:pPr>
            <a:endParaRPr lang="en-US" sz="1400" dirty="0"/>
          </a:p>
        </p:txBody>
      </p:sp>
      <p:graphicFrame>
        <p:nvGraphicFramePr>
          <p:cNvPr id="15" name="Content Placeholder 2">
            <a:extLst>
              <a:ext uri="{FF2B5EF4-FFF2-40B4-BE49-F238E27FC236}">
                <a16:creationId xmlns:a16="http://schemas.microsoft.com/office/drawing/2014/main" id="{6FBC447C-6046-5260-0BCE-35BC283D9F50}"/>
              </a:ext>
            </a:extLst>
          </p:cNvPr>
          <p:cNvGraphicFramePr>
            <a:graphicFrameLocks noGrp="1"/>
          </p:cNvGraphicFramePr>
          <p:nvPr>
            <p:ph idx="1"/>
            <p:extLst>
              <p:ext uri="{D42A27DB-BD31-4B8C-83A1-F6EECF244321}">
                <p14:modId xmlns:p14="http://schemas.microsoft.com/office/powerpoint/2010/main" val="3723244066"/>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83422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FAB16-1D32-8F45-ACCB-0F78B1685B7C}"/>
              </a:ext>
            </a:extLst>
          </p:cNvPr>
          <p:cNvSpPr>
            <a:spLocks noGrp="1"/>
          </p:cNvSpPr>
          <p:nvPr>
            <p:ph type="title"/>
          </p:nvPr>
        </p:nvSpPr>
        <p:spPr>
          <a:xfrm>
            <a:off x="640080" y="639704"/>
            <a:ext cx="3299579" cy="5577840"/>
          </a:xfrm>
        </p:spPr>
        <p:txBody>
          <a:bodyPr anchor="ctr">
            <a:normAutofit/>
          </a:bodyPr>
          <a:lstStyle/>
          <a:p>
            <a:pPr algn="ctr"/>
            <a:r>
              <a:rPr lang="en-US" b="1" dirty="0">
                <a:latin typeface="+mn-lt"/>
              </a:rPr>
              <a:t>How to learn about your audience</a:t>
            </a:r>
          </a:p>
        </p:txBody>
      </p:sp>
      <p:graphicFrame>
        <p:nvGraphicFramePr>
          <p:cNvPr id="17" name="Content Placeholder 2">
            <a:extLst>
              <a:ext uri="{FF2B5EF4-FFF2-40B4-BE49-F238E27FC236}">
                <a16:creationId xmlns:a16="http://schemas.microsoft.com/office/drawing/2014/main" id="{6F81A82E-F5C5-4EC7-90C1-FAFC09D23ADF}"/>
              </a:ext>
            </a:extLst>
          </p:cNvPr>
          <p:cNvGraphicFramePr>
            <a:graphicFrameLocks noGrp="1"/>
          </p:cNvGraphicFramePr>
          <p:nvPr>
            <p:ph idx="1"/>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69729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3F51F-31B2-7D48-9EEC-C4FE0A767D58}"/>
              </a:ext>
            </a:extLst>
          </p:cNvPr>
          <p:cNvSpPr>
            <a:spLocks noGrp="1"/>
          </p:cNvSpPr>
          <p:nvPr>
            <p:ph type="title"/>
          </p:nvPr>
        </p:nvSpPr>
        <p:spPr>
          <a:xfrm>
            <a:off x="721218" y="685800"/>
            <a:ext cx="3933078" cy="1485900"/>
          </a:xfrm>
        </p:spPr>
        <p:txBody>
          <a:bodyPr>
            <a:normAutofit/>
          </a:bodyPr>
          <a:lstStyle/>
          <a:p>
            <a:r>
              <a:rPr lang="en-US" sz="3700" b="1" dirty="0">
                <a:latin typeface="+mn-lt"/>
              </a:rPr>
              <a:t>Audience </a:t>
            </a:r>
            <a:br>
              <a:rPr lang="en-US" sz="3700" b="1" dirty="0">
                <a:latin typeface="+mn-lt"/>
              </a:rPr>
            </a:br>
            <a:r>
              <a:rPr lang="en-US" sz="3700" b="1" dirty="0">
                <a:latin typeface="+mn-lt"/>
              </a:rPr>
              <a:t>Buyer Persona</a:t>
            </a:r>
          </a:p>
        </p:txBody>
      </p:sp>
      <p:sp>
        <p:nvSpPr>
          <p:cNvPr id="3" name="Content Placeholder 2">
            <a:extLst>
              <a:ext uri="{FF2B5EF4-FFF2-40B4-BE49-F238E27FC236}">
                <a16:creationId xmlns:a16="http://schemas.microsoft.com/office/drawing/2014/main" id="{FB61AD95-2826-8A40-A1BB-A36FDAFAA249}"/>
              </a:ext>
            </a:extLst>
          </p:cNvPr>
          <p:cNvSpPr>
            <a:spLocks noGrp="1"/>
          </p:cNvSpPr>
          <p:nvPr>
            <p:ph idx="1"/>
          </p:nvPr>
        </p:nvSpPr>
        <p:spPr>
          <a:xfrm>
            <a:off x="476518" y="2286000"/>
            <a:ext cx="4584879" cy="3581400"/>
          </a:xfrm>
        </p:spPr>
        <p:txBody>
          <a:bodyPr>
            <a:normAutofit/>
          </a:bodyPr>
          <a:lstStyle/>
          <a:p>
            <a:r>
              <a:rPr lang="en-US" sz="2300" dirty="0"/>
              <a:t>A fictional person created to represent the ideal customer</a:t>
            </a:r>
          </a:p>
          <a:p>
            <a:r>
              <a:rPr lang="en-US" sz="2300" dirty="0"/>
              <a:t>Highly realistic</a:t>
            </a:r>
          </a:p>
          <a:p>
            <a:r>
              <a:rPr lang="en-US" sz="2300" dirty="0"/>
              <a:t>Brings your target audience to life</a:t>
            </a:r>
          </a:p>
          <a:p>
            <a:r>
              <a:rPr lang="en-US" sz="2300" dirty="0"/>
              <a:t>Used by other business functions to help judge suitability of changes (for example what would the persona think of our new sales script or website change?) </a:t>
            </a:r>
          </a:p>
          <a:p>
            <a:endParaRPr lang="en-US" sz="1700" dirty="0"/>
          </a:p>
        </p:txBody>
      </p:sp>
      <p:pic>
        <p:nvPicPr>
          <p:cNvPr id="4" name="Picture 3">
            <a:extLst>
              <a:ext uri="{FF2B5EF4-FFF2-40B4-BE49-F238E27FC236}">
                <a16:creationId xmlns:a16="http://schemas.microsoft.com/office/drawing/2014/main" id="{8D727531-9A61-2E46-8CAB-835EF23E6DB4}"/>
              </a:ext>
            </a:extLst>
          </p:cNvPr>
          <p:cNvPicPr>
            <a:picLocks noChangeAspect="1"/>
          </p:cNvPicPr>
          <p:nvPr/>
        </p:nvPicPr>
        <p:blipFill rotWithShape="1">
          <a:blip r:embed="rId2"/>
          <a:srcRect r="11787"/>
          <a:stretch/>
        </p:blipFill>
        <p:spPr>
          <a:xfrm>
            <a:off x="5189099" y="1081825"/>
            <a:ext cx="6638568" cy="5004516"/>
          </a:xfrm>
          <a:prstGeom prst="rect">
            <a:avLst/>
          </a:prstGeom>
        </p:spPr>
      </p:pic>
    </p:spTree>
    <p:extLst>
      <p:ext uri="{BB962C8B-B14F-4D97-AF65-F5344CB8AC3E}">
        <p14:creationId xmlns:p14="http://schemas.microsoft.com/office/powerpoint/2010/main" val="19778372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AA119-6DDD-1244-9678-0C94F471C6F3}"/>
              </a:ext>
            </a:extLst>
          </p:cNvPr>
          <p:cNvSpPr>
            <a:spLocks noGrp="1"/>
          </p:cNvSpPr>
          <p:nvPr>
            <p:ph type="title"/>
          </p:nvPr>
        </p:nvSpPr>
        <p:spPr>
          <a:xfrm>
            <a:off x="572493" y="238539"/>
            <a:ext cx="11018520" cy="1434415"/>
          </a:xfrm>
        </p:spPr>
        <p:txBody>
          <a:bodyPr anchor="b">
            <a:normAutofit/>
          </a:bodyPr>
          <a:lstStyle/>
          <a:p>
            <a:r>
              <a:rPr lang="en-US" sz="5400" b="1">
                <a:latin typeface="+mn-lt"/>
              </a:rPr>
              <a:t>Persona Example</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A0C5D9-0BD7-1A40-B2AE-83324B50F6F6}"/>
              </a:ext>
            </a:extLst>
          </p:cNvPr>
          <p:cNvSpPr>
            <a:spLocks noGrp="1"/>
          </p:cNvSpPr>
          <p:nvPr>
            <p:ph idx="1"/>
          </p:nvPr>
        </p:nvSpPr>
        <p:spPr>
          <a:xfrm>
            <a:off x="572493" y="2071316"/>
            <a:ext cx="6713552" cy="4119172"/>
          </a:xfrm>
        </p:spPr>
        <p:txBody>
          <a:bodyPr anchor="t">
            <a:normAutofit/>
          </a:bodyPr>
          <a:lstStyle/>
          <a:p>
            <a:r>
              <a:rPr lang="en-GB" sz="1500" dirty="0"/>
              <a:t>Fiona is 37 and lives with her husband and 2 school age kids.  She works 3 days a week as a HR adviser at the university but is a full time, flat-out busy mum and manager of the household.  She drives a Fiat 500 which is her pride and joy and is regularly serviced and </a:t>
            </a:r>
            <a:r>
              <a:rPr lang="en-GB" sz="1500" dirty="0" err="1"/>
              <a:t>MOT’ed</a:t>
            </a:r>
            <a:r>
              <a:rPr lang="en-GB" sz="1500" dirty="0"/>
              <a:t>.</a:t>
            </a:r>
          </a:p>
          <a:p>
            <a:r>
              <a:rPr lang="en-GB" sz="1500" dirty="0"/>
              <a:t>To say Fiona is busy is an understatement, if she is not ferrying around her kids to various after-school clubs, she is gluing homework projects, vacuuming up glitter or checking work emails. At 8 when the kids are finally asleep Fiona pours herself a wine, switches on Coronation Street and scrolls through Facebook on her mobile phone.  </a:t>
            </a:r>
          </a:p>
          <a:p>
            <a:r>
              <a:rPr lang="en-GB" sz="1500" dirty="0"/>
              <a:t>Financially the family live within their means, and every month or so Fiona has enough to treat herself to a nice top from Oasis.  Unexpected bills like tires make Fiona feel a little uneasy, and she really begrudges spending her hard-earnt money on something so boring.</a:t>
            </a:r>
          </a:p>
          <a:p>
            <a:r>
              <a:rPr lang="en-GB" sz="1500" dirty="0"/>
              <a:t>When Fiona is told she needs tires she at first is concerned about the cost. When she is given options by the garage she doesn’t really feel empowered to make an informed decision.  She would never ever economise on safety but wonders whether a cheaper tyre would be as good…</a:t>
            </a:r>
            <a:endParaRPr lang="en-US" sz="1500" dirty="0"/>
          </a:p>
        </p:txBody>
      </p:sp>
      <p:pic>
        <p:nvPicPr>
          <p:cNvPr id="5" name="Picture 4" descr="A person holding a baby&#10;&#10;Description automatically generated with medium confidence">
            <a:extLst>
              <a:ext uri="{FF2B5EF4-FFF2-40B4-BE49-F238E27FC236}">
                <a16:creationId xmlns:a16="http://schemas.microsoft.com/office/drawing/2014/main" id="{F95FE282-9D57-6747-810C-6DE13149B63D}"/>
              </a:ext>
            </a:extLst>
          </p:cNvPr>
          <p:cNvPicPr>
            <a:picLocks noChangeAspect="1"/>
          </p:cNvPicPr>
          <p:nvPr/>
        </p:nvPicPr>
        <p:blipFill rotWithShape="1">
          <a:blip r:embed="rId2"/>
          <a:srcRect l="4410" r="31374" b="2"/>
          <a:stretch/>
        </p:blipFill>
        <p:spPr>
          <a:xfrm>
            <a:off x="7675658" y="2093976"/>
            <a:ext cx="3941064" cy="4096512"/>
          </a:xfrm>
          <a:prstGeom prst="rect">
            <a:avLst/>
          </a:prstGeom>
        </p:spPr>
      </p:pic>
    </p:spTree>
    <p:extLst>
      <p:ext uri="{BB962C8B-B14F-4D97-AF65-F5344CB8AC3E}">
        <p14:creationId xmlns:p14="http://schemas.microsoft.com/office/powerpoint/2010/main" val="9361550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68B41-A6F6-EC45-A155-512D3D4A3BAC}"/>
              </a:ext>
            </a:extLst>
          </p:cNvPr>
          <p:cNvSpPr>
            <a:spLocks noGrp="1"/>
          </p:cNvSpPr>
          <p:nvPr>
            <p:ph type="title"/>
          </p:nvPr>
        </p:nvSpPr>
        <p:spPr>
          <a:xfrm>
            <a:off x="7464614" y="1043190"/>
            <a:ext cx="4087306" cy="3103807"/>
          </a:xfrm>
        </p:spPr>
        <p:txBody>
          <a:bodyPr vert="horz" lIns="91440" tIns="45720" rIns="91440" bIns="45720" rtlCol="0" anchor="b">
            <a:normAutofit/>
          </a:bodyPr>
          <a:lstStyle/>
          <a:p>
            <a:r>
              <a:rPr lang="en-US" sz="5400" b="1">
                <a:latin typeface="+mn-lt"/>
              </a:rPr>
              <a:t>Positioning and Competition</a:t>
            </a:r>
            <a:endParaRPr lang="en-US" sz="5400" b="1" dirty="0">
              <a:latin typeface="+mn-lt"/>
            </a:endParaRPr>
          </a:p>
        </p:txBody>
      </p:sp>
      <p:sp>
        <p:nvSpPr>
          <p:cNvPr id="13" name="Freeform: Shape 12">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272352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FC72C-E4DC-5546-8B3B-4742941E9A6F}"/>
              </a:ext>
            </a:extLst>
          </p:cNvPr>
          <p:cNvSpPr>
            <a:spLocks noGrp="1"/>
          </p:cNvSpPr>
          <p:nvPr>
            <p:ph type="title"/>
          </p:nvPr>
        </p:nvSpPr>
        <p:spPr/>
        <p:txBody>
          <a:bodyPr/>
          <a:lstStyle/>
          <a:p>
            <a:r>
              <a:rPr lang="en-US" b="1" dirty="0">
                <a:latin typeface="+mn-lt"/>
              </a:rPr>
              <a:t>Competition</a:t>
            </a:r>
          </a:p>
        </p:txBody>
      </p:sp>
      <p:sp>
        <p:nvSpPr>
          <p:cNvPr id="3" name="Content Placeholder 2">
            <a:extLst>
              <a:ext uri="{FF2B5EF4-FFF2-40B4-BE49-F238E27FC236}">
                <a16:creationId xmlns:a16="http://schemas.microsoft.com/office/drawing/2014/main" id="{8284AD62-8CEA-5340-A151-6259A836F18A}"/>
              </a:ext>
            </a:extLst>
          </p:cNvPr>
          <p:cNvSpPr>
            <a:spLocks noGrp="1"/>
          </p:cNvSpPr>
          <p:nvPr>
            <p:ph idx="1"/>
          </p:nvPr>
        </p:nvSpPr>
        <p:spPr>
          <a:xfrm>
            <a:off x="838200" y="1455313"/>
            <a:ext cx="10515600" cy="5074276"/>
          </a:xfrm>
        </p:spPr>
        <p:txBody>
          <a:bodyPr>
            <a:normAutofit lnSpcReduction="10000"/>
          </a:bodyPr>
          <a:lstStyle/>
          <a:p>
            <a:r>
              <a:rPr lang="en-US" dirty="0"/>
              <a:t>What are the competition doing?  Where are they advertising? What are they offering?</a:t>
            </a:r>
          </a:p>
          <a:p>
            <a:endParaRPr lang="en-US" sz="1200" dirty="0"/>
          </a:p>
          <a:p>
            <a:r>
              <a:rPr lang="en-US" dirty="0"/>
              <a:t>Who is the market leader? </a:t>
            </a:r>
          </a:p>
          <a:p>
            <a:endParaRPr lang="en-US" sz="1200" dirty="0"/>
          </a:p>
          <a:p>
            <a:r>
              <a:rPr lang="en-US" dirty="0"/>
              <a:t>What are customer perceptions? </a:t>
            </a:r>
          </a:p>
          <a:p>
            <a:endParaRPr lang="en-US" sz="1000" dirty="0"/>
          </a:p>
          <a:p>
            <a:r>
              <a:rPr lang="en-US" dirty="0"/>
              <a:t>How does your offering stack up against them?</a:t>
            </a:r>
          </a:p>
          <a:p>
            <a:endParaRPr lang="en-US" sz="1000" dirty="0"/>
          </a:p>
          <a:p>
            <a:r>
              <a:rPr lang="en-US" dirty="0"/>
              <a:t>Do they have any common customer frustrations? If so could it be  an opportunity</a:t>
            </a:r>
          </a:p>
          <a:p>
            <a:endParaRPr lang="en-US" sz="1000" dirty="0"/>
          </a:p>
          <a:p>
            <a:r>
              <a:rPr lang="en-US" dirty="0"/>
              <a:t>Monitor on social media</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538438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mn-lt"/>
              </a:rPr>
              <a:t>Market Positioning</a:t>
            </a:r>
          </a:p>
        </p:txBody>
      </p:sp>
      <p:sp>
        <p:nvSpPr>
          <p:cNvPr id="3" name="Content Placeholder 2"/>
          <p:cNvSpPr>
            <a:spLocks noGrp="1"/>
          </p:cNvSpPr>
          <p:nvPr>
            <p:ph idx="1"/>
          </p:nvPr>
        </p:nvSpPr>
        <p:spPr>
          <a:xfrm>
            <a:off x="4810259" y="649480"/>
            <a:ext cx="6555347" cy="5546047"/>
          </a:xfrm>
        </p:spPr>
        <p:txBody>
          <a:bodyPr anchor="ctr">
            <a:normAutofit lnSpcReduction="10000"/>
          </a:bodyPr>
          <a:lstStyle/>
          <a:p>
            <a:r>
              <a:rPr lang="en-GB" sz="2400" dirty="0"/>
              <a:t>Product positioning summarises the perception in the consumer’s mind of the nature of a company and its products relative to the competitors.</a:t>
            </a:r>
          </a:p>
          <a:p>
            <a:endParaRPr lang="en-GB" sz="2400" dirty="0"/>
          </a:p>
          <a:p>
            <a:r>
              <a:rPr lang="en-GB" sz="2400" dirty="0"/>
              <a:t>Positioning variables can be product features and quality, price and distribution, packaging, image and other factors.</a:t>
            </a:r>
          </a:p>
          <a:p>
            <a:endParaRPr lang="en-GB" sz="2400" dirty="0"/>
          </a:p>
          <a:p>
            <a:r>
              <a:rPr lang="en-GB" sz="2400" dirty="0"/>
              <a:t>Marketing communications can create or reinforce a brand position or try to shift consumer views.</a:t>
            </a:r>
          </a:p>
          <a:p>
            <a:endParaRPr lang="en-GB" sz="2400" dirty="0"/>
          </a:p>
          <a:p>
            <a:r>
              <a:rPr lang="en-GB" sz="2400" dirty="0"/>
              <a:t>Companies can have several products each positioned at different customer target segments. </a:t>
            </a:r>
          </a:p>
          <a:p>
            <a:endParaRPr lang="en-GB" sz="2000" dirty="0"/>
          </a:p>
        </p:txBody>
      </p:sp>
    </p:spTree>
    <p:extLst>
      <p:ext uri="{BB962C8B-B14F-4D97-AF65-F5344CB8AC3E}">
        <p14:creationId xmlns:p14="http://schemas.microsoft.com/office/powerpoint/2010/main" val="41228215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Positioning</a:t>
            </a:r>
          </a:p>
        </p:txBody>
      </p:sp>
      <p:sp>
        <p:nvSpPr>
          <p:cNvPr id="3" name="Content Placeholder 2"/>
          <p:cNvSpPr>
            <a:spLocks noGrp="1"/>
          </p:cNvSpPr>
          <p:nvPr>
            <p:ph idx="1"/>
          </p:nvPr>
        </p:nvSpPr>
        <p:spPr>
          <a:xfrm>
            <a:off x="515155" y="1690688"/>
            <a:ext cx="10838645" cy="4486275"/>
          </a:xfrm>
        </p:spPr>
        <p:txBody>
          <a:bodyPr/>
          <a:lstStyle/>
          <a:p>
            <a:r>
              <a:rPr lang="en-GB" dirty="0"/>
              <a:t>Defining a clear brand position is critical in the advertising brief as it will be central to the creative strategy and execution.</a:t>
            </a:r>
          </a:p>
          <a:p>
            <a:endParaRPr lang="en-GB" sz="1000" dirty="0"/>
          </a:p>
          <a:p>
            <a:r>
              <a:rPr lang="en-GB" dirty="0"/>
              <a:t>Positioning should be clearly communicated and consistent across different campaigns and time lines</a:t>
            </a:r>
          </a:p>
          <a:p>
            <a:pPr lvl="1"/>
            <a:r>
              <a:rPr lang="en-GB" dirty="0"/>
              <a:t>Inconsistency in positioning makes the brand and company more difficult to remember</a:t>
            </a:r>
          </a:p>
          <a:p>
            <a:pPr marL="0" indent="0">
              <a:buNone/>
            </a:pPr>
            <a:endParaRPr lang="en-GB" sz="1000" dirty="0"/>
          </a:p>
          <a:p>
            <a:pPr lvl="1"/>
            <a:r>
              <a:rPr lang="en-GB" dirty="0"/>
              <a:t>Consistent positioning avoids ambiguity and the message stays clear and understandable</a:t>
            </a:r>
          </a:p>
        </p:txBody>
      </p:sp>
    </p:spTree>
    <p:extLst>
      <p:ext uri="{BB962C8B-B14F-4D97-AF65-F5344CB8AC3E}">
        <p14:creationId xmlns:p14="http://schemas.microsoft.com/office/powerpoint/2010/main" val="12822589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Brand Positioning Map</a:t>
            </a:r>
          </a:p>
        </p:txBody>
      </p:sp>
      <p:pic>
        <p:nvPicPr>
          <p:cNvPr id="11266" name="Picture 2" descr="How To Create A Perceptual Map Of Your Brand's Competitor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66234" y="1690688"/>
            <a:ext cx="9838386" cy="4859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72350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68B41-A6F6-EC45-A155-512D3D4A3BAC}"/>
              </a:ext>
            </a:extLst>
          </p:cNvPr>
          <p:cNvSpPr>
            <a:spLocks noGrp="1"/>
          </p:cNvSpPr>
          <p:nvPr>
            <p:ph type="title"/>
          </p:nvPr>
        </p:nvSpPr>
        <p:spPr>
          <a:xfrm>
            <a:off x="7464614" y="1043190"/>
            <a:ext cx="4087306" cy="3103807"/>
          </a:xfrm>
        </p:spPr>
        <p:txBody>
          <a:bodyPr vert="horz" lIns="91440" tIns="45720" rIns="91440" bIns="45720" rtlCol="0" anchor="b">
            <a:normAutofit/>
          </a:bodyPr>
          <a:lstStyle/>
          <a:p>
            <a:r>
              <a:rPr lang="en-US" sz="5400" b="1" dirty="0">
                <a:latin typeface="+mn-lt"/>
              </a:rPr>
              <a:t>Advertising Objectives</a:t>
            </a:r>
          </a:p>
        </p:txBody>
      </p:sp>
      <p:sp>
        <p:nvSpPr>
          <p:cNvPr id="13" name="Freeform: Shape 12">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6683023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245" y="309093"/>
            <a:ext cx="10954555" cy="965915"/>
          </a:xfrm>
        </p:spPr>
        <p:txBody>
          <a:bodyPr>
            <a:normAutofit/>
          </a:bodyPr>
          <a:lstStyle/>
          <a:p>
            <a:r>
              <a:rPr lang="en-GB" b="1" dirty="0">
                <a:latin typeface="+mn-lt"/>
              </a:rPr>
              <a:t>Advertising Objectives</a:t>
            </a:r>
          </a:p>
        </p:txBody>
      </p:sp>
      <p:sp>
        <p:nvSpPr>
          <p:cNvPr id="3" name="Content Placeholder 2"/>
          <p:cNvSpPr>
            <a:spLocks noGrp="1"/>
          </p:cNvSpPr>
          <p:nvPr>
            <p:ph idx="1"/>
          </p:nvPr>
        </p:nvSpPr>
        <p:spPr>
          <a:xfrm>
            <a:off x="399245" y="1275008"/>
            <a:ext cx="11217499" cy="5074277"/>
          </a:xfrm>
        </p:spPr>
        <p:txBody>
          <a:bodyPr/>
          <a:lstStyle/>
          <a:p>
            <a:r>
              <a:rPr lang="en-GB" dirty="0"/>
              <a:t>The advertising brief identifies the objectives of the campaign</a:t>
            </a:r>
          </a:p>
          <a:p>
            <a:endParaRPr lang="en-GB" sz="1000" dirty="0"/>
          </a:p>
          <a:p>
            <a:r>
              <a:rPr lang="en-GB" dirty="0"/>
              <a:t>The advertising agency will review the main objectives before designing the advertising campaign</a:t>
            </a:r>
          </a:p>
          <a:p>
            <a:endParaRPr lang="en-GB" sz="1000" dirty="0"/>
          </a:p>
          <a:p>
            <a:r>
              <a:rPr lang="en-GB" dirty="0"/>
              <a:t>Advertising objectives guide the advertising design and choice of execution</a:t>
            </a:r>
          </a:p>
          <a:p>
            <a:pPr lvl="1"/>
            <a:r>
              <a:rPr lang="en-GB" dirty="0"/>
              <a:t>For Example: In an advert with the objective to increase brand awareness, the name of the brand will be prominently displayed in the ad or may be repeated several times in a TV ad.</a:t>
            </a:r>
          </a:p>
          <a:p>
            <a:pPr lvl="1"/>
            <a:r>
              <a:rPr lang="en-GB" dirty="0"/>
              <a:t>An objective to build brand image would usually see the product being predominantly featured in the ad.</a:t>
            </a:r>
          </a:p>
          <a:p>
            <a:pPr lvl="1"/>
            <a:endParaRPr lang="en-GB" dirty="0"/>
          </a:p>
          <a:p>
            <a:pPr lvl="1"/>
            <a:endParaRPr lang="en-GB" dirty="0"/>
          </a:p>
        </p:txBody>
      </p:sp>
    </p:spTree>
    <p:extLst>
      <p:ext uri="{BB962C8B-B14F-4D97-AF65-F5344CB8AC3E}">
        <p14:creationId xmlns:p14="http://schemas.microsoft.com/office/powerpoint/2010/main" val="30405424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245" y="309093"/>
            <a:ext cx="10954555" cy="965915"/>
          </a:xfrm>
        </p:spPr>
        <p:txBody>
          <a:bodyPr>
            <a:normAutofit/>
          </a:bodyPr>
          <a:lstStyle/>
          <a:p>
            <a:r>
              <a:rPr lang="en-GB" b="1" dirty="0">
                <a:latin typeface="+mn-lt"/>
              </a:rPr>
              <a:t>Advertising Objectives</a:t>
            </a:r>
          </a:p>
        </p:txBody>
      </p:sp>
      <p:sp>
        <p:nvSpPr>
          <p:cNvPr id="3" name="Content Placeholder 2"/>
          <p:cNvSpPr>
            <a:spLocks noGrp="1"/>
          </p:cNvSpPr>
          <p:nvPr>
            <p:ph idx="1"/>
          </p:nvPr>
        </p:nvSpPr>
        <p:spPr>
          <a:xfrm>
            <a:off x="399245" y="1275008"/>
            <a:ext cx="11217499" cy="5074277"/>
          </a:xfrm>
        </p:spPr>
        <p:txBody>
          <a:bodyPr>
            <a:normAutofit lnSpcReduction="10000"/>
          </a:bodyPr>
          <a:lstStyle/>
          <a:p>
            <a:r>
              <a:rPr lang="en-GB" dirty="0"/>
              <a:t>Advertising goals should be derived from the organisation’s overall communication objectives</a:t>
            </a:r>
          </a:p>
          <a:p>
            <a:r>
              <a:rPr lang="en-GB" dirty="0"/>
              <a:t>Goals should be consistent with the marketing communications objectives and other components of the integrated marketing communications plan.</a:t>
            </a:r>
          </a:p>
          <a:p>
            <a:endParaRPr lang="en-GB" sz="1000" dirty="0"/>
          </a:p>
          <a:p>
            <a:r>
              <a:rPr lang="en-GB" dirty="0"/>
              <a:t>The advertising agency will review the main objectives before designing the advertising campaign</a:t>
            </a:r>
          </a:p>
          <a:p>
            <a:endParaRPr lang="en-GB" sz="1000" dirty="0"/>
          </a:p>
          <a:p>
            <a:r>
              <a:rPr lang="en-GB" dirty="0"/>
              <a:t>Advertising objectives guide the advertising design and choice of execution</a:t>
            </a:r>
          </a:p>
          <a:p>
            <a:pPr lvl="1"/>
            <a:r>
              <a:rPr lang="en-GB" dirty="0"/>
              <a:t>For Example: In an advert with the objective to increase brand awareness, the name of the brand will be prominently displayed in the ad or may be repeated several times in a TV ad.</a:t>
            </a:r>
          </a:p>
          <a:p>
            <a:pPr lvl="1"/>
            <a:r>
              <a:rPr lang="en-GB" dirty="0"/>
              <a:t>An objective to build brand image would usually see the product being predominantly featured in the ad.</a:t>
            </a:r>
          </a:p>
          <a:p>
            <a:pPr lvl="1"/>
            <a:endParaRPr lang="en-GB" dirty="0"/>
          </a:p>
          <a:p>
            <a:pPr lvl="1"/>
            <a:endParaRPr lang="en-GB" dirty="0"/>
          </a:p>
        </p:txBody>
      </p:sp>
    </p:spTree>
    <p:extLst>
      <p:ext uri="{BB962C8B-B14F-4D97-AF65-F5344CB8AC3E}">
        <p14:creationId xmlns:p14="http://schemas.microsoft.com/office/powerpoint/2010/main" val="3038454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7655-8B62-5C4B-BADD-67AACE0F3FB0}"/>
              </a:ext>
            </a:extLst>
          </p:cNvPr>
          <p:cNvSpPr>
            <a:spLocks noGrp="1"/>
          </p:cNvSpPr>
          <p:nvPr>
            <p:ph type="title"/>
          </p:nvPr>
        </p:nvSpPr>
        <p:spPr>
          <a:xfrm>
            <a:off x="784743" y="685800"/>
            <a:ext cx="5793475" cy="1485900"/>
          </a:xfrm>
        </p:spPr>
        <p:txBody>
          <a:bodyPr>
            <a:normAutofit/>
          </a:bodyPr>
          <a:lstStyle/>
          <a:p>
            <a:r>
              <a:rPr lang="en-US" b="1" dirty="0">
                <a:latin typeface="+mn-lt"/>
              </a:rPr>
              <a:t>What do I want to achieve?</a:t>
            </a:r>
          </a:p>
        </p:txBody>
      </p:sp>
      <p:sp>
        <p:nvSpPr>
          <p:cNvPr id="3" name="Content Placeholder 2">
            <a:extLst>
              <a:ext uri="{FF2B5EF4-FFF2-40B4-BE49-F238E27FC236}">
                <a16:creationId xmlns:a16="http://schemas.microsoft.com/office/drawing/2014/main" id="{3C5507AA-52D7-4244-8F31-A81FE02BC346}"/>
              </a:ext>
            </a:extLst>
          </p:cNvPr>
          <p:cNvSpPr>
            <a:spLocks noGrp="1"/>
          </p:cNvSpPr>
          <p:nvPr>
            <p:ph idx="1"/>
          </p:nvPr>
        </p:nvSpPr>
        <p:spPr>
          <a:xfrm>
            <a:off x="784743" y="2286000"/>
            <a:ext cx="5793475" cy="3581400"/>
          </a:xfrm>
        </p:spPr>
        <p:txBody>
          <a:bodyPr>
            <a:normAutofit/>
          </a:bodyPr>
          <a:lstStyle/>
          <a:p>
            <a:r>
              <a:rPr lang="en-US" dirty="0"/>
              <a:t>More valuable customers?</a:t>
            </a:r>
          </a:p>
          <a:p>
            <a:r>
              <a:rPr lang="en-US" dirty="0"/>
              <a:t>Brand loyalty?</a:t>
            </a:r>
          </a:p>
          <a:p>
            <a:r>
              <a:rPr lang="en-US" dirty="0"/>
              <a:t>More profit?</a:t>
            </a:r>
          </a:p>
          <a:p>
            <a:r>
              <a:rPr lang="en-US" dirty="0"/>
              <a:t>Leads?</a:t>
            </a:r>
          </a:p>
          <a:p>
            <a:endParaRPr lang="en-US" dirty="0"/>
          </a:p>
          <a:p>
            <a:endParaRPr lang="en-US" dirty="0"/>
          </a:p>
        </p:txBody>
      </p:sp>
      <p:pic>
        <p:nvPicPr>
          <p:cNvPr id="4" name="Picture 3">
            <a:extLst>
              <a:ext uri="{FF2B5EF4-FFF2-40B4-BE49-F238E27FC236}">
                <a16:creationId xmlns:a16="http://schemas.microsoft.com/office/drawing/2014/main" id="{1FF6B4AC-C55A-A348-A478-1EE30A345F63}"/>
              </a:ext>
            </a:extLst>
          </p:cNvPr>
          <p:cNvPicPr>
            <a:picLocks noChangeAspect="1"/>
          </p:cNvPicPr>
          <p:nvPr/>
        </p:nvPicPr>
        <p:blipFill rotWithShape="1">
          <a:blip r:embed="rId2"/>
          <a:srcRect l="27075" r="22840"/>
          <a:stretch/>
        </p:blipFill>
        <p:spPr>
          <a:xfrm>
            <a:off x="7612260" y="10"/>
            <a:ext cx="4579739" cy="6857990"/>
          </a:xfrm>
          <a:prstGeom prst="rect">
            <a:avLst/>
          </a:prstGeom>
        </p:spPr>
      </p:pic>
    </p:spTree>
    <p:extLst>
      <p:ext uri="{BB962C8B-B14F-4D97-AF65-F5344CB8AC3E}">
        <p14:creationId xmlns:p14="http://schemas.microsoft.com/office/powerpoint/2010/main" val="39641088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Setting Advertising Goals and Objectives</a:t>
            </a:r>
          </a:p>
        </p:txBody>
      </p:sp>
      <p:sp>
        <p:nvSpPr>
          <p:cNvPr id="3" name="Content Placeholder 2"/>
          <p:cNvSpPr>
            <a:spLocks noGrp="1"/>
          </p:cNvSpPr>
          <p:nvPr>
            <p:ph sz="half" idx="1"/>
          </p:nvPr>
        </p:nvSpPr>
        <p:spPr>
          <a:xfrm>
            <a:off x="682580" y="1690688"/>
            <a:ext cx="4313124" cy="4486275"/>
          </a:xfrm>
        </p:spPr>
        <p:txBody>
          <a:bodyPr/>
          <a:lstStyle/>
          <a:p>
            <a:pPr marL="0" indent="0">
              <a:buNone/>
            </a:pPr>
            <a:r>
              <a:rPr lang="en-GB" dirty="0"/>
              <a:t>The DRIP model (Chris Fill) is useful when planning promotional objectives </a:t>
            </a:r>
          </a:p>
          <a:p>
            <a:r>
              <a:rPr lang="en-GB" dirty="0"/>
              <a:t>Differentiate</a:t>
            </a:r>
          </a:p>
          <a:p>
            <a:r>
              <a:rPr lang="en-GB" dirty="0"/>
              <a:t>Reinforce</a:t>
            </a:r>
          </a:p>
          <a:p>
            <a:r>
              <a:rPr lang="en-GB" dirty="0"/>
              <a:t>Inform</a:t>
            </a:r>
          </a:p>
          <a:p>
            <a:r>
              <a:rPr lang="en-GB" dirty="0"/>
              <a:t>Persuade</a:t>
            </a:r>
          </a:p>
        </p:txBody>
      </p:sp>
      <p:sp>
        <p:nvSpPr>
          <p:cNvPr id="6" name="Content Placeholder 5"/>
          <p:cNvSpPr>
            <a:spLocks noGrp="1"/>
          </p:cNvSpPr>
          <p:nvPr>
            <p:ph sz="half" idx="2"/>
          </p:nvPr>
        </p:nvSpPr>
        <p:spPr/>
        <p:txBody>
          <a:bodyPr/>
          <a:lstStyle/>
          <a:p>
            <a:endParaRPr lang="en-GB"/>
          </a:p>
        </p:txBody>
      </p:sp>
      <p:pic>
        <p:nvPicPr>
          <p:cNvPr id="5" name="Picture 4"/>
          <p:cNvPicPr>
            <a:picLocks noChangeAspect="1"/>
          </p:cNvPicPr>
          <p:nvPr/>
        </p:nvPicPr>
        <p:blipFill rotWithShape="1">
          <a:blip r:embed="rId2"/>
          <a:srcRect l="17219" t="43189" r="48767" b="16604"/>
          <a:stretch/>
        </p:blipFill>
        <p:spPr>
          <a:xfrm>
            <a:off x="4995704" y="1690688"/>
            <a:ext cx="6750377" cy="4486275"/>
          </a:xfrm>
          <a:prstGeom prst="rect">
            <a:avLst/>
          </a:prstGeom>
        </p:spPr>
      </p:pic>
    </p:spTree>
    <p:extLst>
      <p:ext uri="{BB962C8B-B14F-4D97-AF65-F5344CB8AC3E}">
        <p14:creationId xmlns:p14="http://schemas.microsoft.com/office/powerpoint/2010/main" val="36495654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6892D-B6F6-5040-8103-9950C817E690}"/>
              </a:ext>
            </a:extLst>
          </p:cNvPr>
          <p:cNvSpPr>
            <a:spLocks noGrp="1"/>
          </p:cNvSpPr>
          <p:nvPr>
            <p:ph type="title"/>
          </p:nvPr>
        </p:nvSpPr>
        <p:spPr>
          <a:xfrm>
            <a:off x="218941" y="685800"/>
            <a:ext cx="4812525" cy="1485900"/>
          </a:xfrm>
        </p:spPr>
        <p:txBody>
          <a:bodyPr>
            <a:normAutofit/>
          </a:bodyPr>
          <a:lstStyle/>
          <a:p>
            <a:r>
              <a:rPr lang="en-US" sz="3100" b="1" dirty="0">
                <a:latin typeface="+mn-lt"/>
              </a:rPr>
              <a:t>What do I want to achieve?</a:t>
            </a:r>
            <a:br>
              <a:rPr lang="en-US" sz="3100" b="1" dirty="0">
                <a:latin typeface="+mn-lt"/>
              </a:rPr>
            </a:br>
            <a:r>
              <a:rPr lang="en-US" sz="3100" b="1" dirty="0">
                <a:latin typeface="+mn-lt"/>
              </a:rPr>
              <a:t> SMART Objectives</a:t>
            </a:r>
          </a:p>
        </p:txBody>
      </p:sp>
      <p:sp>
        <p:nvSpPr>
          <p:cNvPr id="3" name="Content Placeholder 2">
            <a:extLst>
              <a:ext uri="{FF2B5EF4-FFF2-40B4-BE49-F238E27FC236}">
                <a16:creationId xmlns:a16="http://schemas.microsoft.com/office/drawing/2014/main" id="{2D117005-1096-5848-A068-91CCE63FC398}"/>
              </a:ext>
            </a:extLst>
          </p:cNvPr>
          <p:cNvSpPr>
            <a:spLocks noGrp="1"/>
          </p:cNvSpPr>
          <p:nvPr>
            <p:ph idx="1"/>
          </p:nvPr>
        </p:nvSpPr>
        <p:spPr>
          <a:xfrm>
            <a:off x="218941" y="2286000"/>
            <a:ext cx="4435353" cy="3581400"/>
          </a:xfrm>
        </p:spPr>
        <p:txBody>
          <a:bodyPr>
            <a:normAutofit/>
          </a:bodyPr>
          <a:lstStyle/>
          <a:p>
            <a:pPr marL="0" indent="0">
              <a:buNone/>
            </a:pPr>
            <a:r>
              <a:rPr lang="en-US" dirty="0"/>
              <a:t>Specific</a:t>
            </a:r>
            <a:br>
              <a:rPr lang="en-US" dirty="0"/>
            </a:br>
            <a:r>
              <a:rPr lang="en-US" dirty="0"/>
              <a:t>Measurable</a:t>
            </a:r>
            <a:br>
              <a:rPr lang="en-US" dirty="0"/>
            </a:br>
            <a:r>
              <a:rPr lang="en-US" dirty="0"/>
              <a:t>Achievable / Assigned</a:t>
            </a:r>
            <a:br>
              <a:rPr lang="en-US" dirty="0"/>
            </a:br>
            <a:r>
              <a:rPr lang="en-US" dirty="0"/>
              <a:t>Realistic / Relevant</a:t>
            </a:r>
            <a:br>
              <a:rPr lang="en-US" dirty="0"/>
            </a:br>
            <a:r>
              <a:rPr lang="en-US" dirty="0"/>
              <a:t>Timed</a:t>
            </a:r>
          </a:p>
        </p:txBody>
      </p:sp>
      <p:pic>
        <p:nvPicPr>
          <p:cNvPr id="4" name="Picture 3">
            <a:extLst>
              <a:ext uri="{FF2B5EF4-FFF2-40B4-BE49-F238E27FC236}">
                <a16:creationId xmlns:a16="http://schemas.microsoft.com/office/drawing/2014/main" id="{B22518E4-1EFD-2C42-847F-C10E6DADC173}"/>
              </a:ext>
            </a:extLst>
          </p:cNvPr>
          <p:cNvPicPr>
            <a:picLocks noChangeAspect="1"/>
          </p:cNvPicPr>
          <p:nvPr/>
        </p:nvPicPr>
        <p:blipFill>
          <a:blip r:embed="rId2"/>
          <a:stretch>
            <a:fillRect/>
          </a:stretch>
        </p:blipFill>
        <p:spPr>
          <a:xfrm>
            <a:off x="5031467" y="1102055"/>
            <a:ext cx="6517065" cy="4333848"/>
          </a:xfrm>
          <a:prstGeom prst="rect">
            <a:avLst/>
          </a:prstGeom>
        </p:spPr>
      </p:pic>
    </p:spTree>
    <p:extLst>
      <p:ext uri="{BB962C8B-B14F-4D97-AF65-F5344CB8AC3E}">
        <p14:creationId xmlns:p14="http://schemas.microsoft.com/office/powerpoint/2010/main" val="25815321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E6613-CD4A-E245-8F23-ABDF639A145D}"/>
              </a:ext>
            </a:extLst>
          </p:cNvPr>
          <p:cNvSpPr>
            <a:spLocks noGrp="1"/>
          </p:cNvSpPr>
          <p:nvPr>
            <p:ph type="title"/>
          </p:nvPr>
        </p:nvSpPr>
        <p:spPr/>
        <p:txBody>
          <a:bodyPr/>
          <a:lstStyle/>
          <a:p>
            <a:r>
              <a:rPr lang="en-US" b="1" dirty="0"/>
              <a:t>Exercise</a:t>
            </a:r>
          </a:p>
        </p:txBody>
      </p:sp>
      <p:sp>
        <p:nvSpPr>
          <p:cNvPr id="3" name="Content Placeholder 2">
            <a:extLst>
              <a:ext uri="{FF2B5EF4-FFF2-40B4-BE49-F238E27FC236}">
                <a16:creationId xmlns:a16="http://schemas.microsoft.com/office/drawing/2014/main" id="{660B272A-D206-464B-8176-BC6989B2D305}"/>
              </a:ext>
            </a:extLst>
          </p:cNvPr>
          <p:cNvSpPr>
            <a:spLocks noGrp="1"/>
          </p:cNvSpPr>
          <p:nvPr>
            <p:ph idx="1"/>
          </p:nvPr>
        </p:nvSpPr>
        <p:spPr>
          <a:xfrm>
            <a:off x="838200" y="1466850"/>
            <a:ext cx="10515600" cy="4710113"/>
          </a:xfrm>
        </p:spPr>
        <p:txBody>
          <a:bodyPr/>
          <a:lstStyle/>
          <a:p>
            <a:pPr marL="0" indent="0">
              <a:buNone/>
            </a:pPr>
            <a:r>
              <a:rPr lang="en-US" dirty="0"/>
              <a:t>In groups discuss advertising objectives for the following: </a:t>
            </a:r>
          </a:p>
          <a:p>
            <a:pPr lvl="1"/>
            <a:endParaRPr lang="en-US" dirty="0"/>
          </a:p>
          <a:p>
            <a:pPr lvl="1"/>
            <a:r>
              <a:rPr lang="en-US" dirty="0"/>
              <a:t>A new Cadburys chocolate bar</a:t>
            </a:r>
          </a:p>
          <a:p>
            <a:pPr marL="457200" lvl="1" indent="0">
              <a:buNone/>
            </a:pPr>
            <a:endParaRPr lang="en-US" dirty="0"/>
          </a:p>
          <a:p>
            <a:pPr lvl="1"/>
            <a:r>
              <a:rPr lang="en-US" dirty="0"/>
              <a:t>Marks and Spencer food</a:t>
            </a:r>
          </a:p>
          <a:p>
            <a:pPr lvl="1"/>
            <a:endParaRPr lang="en-US" dirty="0"/>
          </a:p>
          <a:p>
            <a:pPr lvl="1"/>
            <a:endParaRPr lang="en-US" dirty="0"/>
          </a:p>
          <a:p>
            <a:pPr lvl="1"/>
            <a:endParaRPr lang="en-US" dirty="0"/>
          </a:p>
        </p:txBody>
      </p:sp>
    </p:spTree>
    <p:extLst>
      <p:ext uri="{BB962C8B-B14F-4D97-AF65-F5344CB8AC3E}">
        <p14:creationId xmlns:p14="http://schemas.microsoft.com/office/powerpoint/2010/main" val="30935491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13DEB-7490-0558-AA6D-7229D5E3570C}"/>
              </a:ext>
            </a:extLst>
          </p:cNvPr>
          <p:cNvSpPr>
            <a:spLocks noGrp="1"/>
          </p:cNvSpPr>
          <p:nvPr>
            <p:ph type="title"/>
          </p:nvPr>
        </p:nvSpPr>
        <p:spPr/>
        <p:txBody>
          <a:bodyPr/>
          <a:lstStyle/>
          <a:p>
            <a:r>
              <a:rPr lang="en-GB" b="1" dirty="0"/>
              <a:t>Aldi’s Advertising Strategy</a:t>
            </a:r>
          </a:p>
        </p:txBody>
      </p:sp>
      <p:sp>
        <p:nvSpPr>
          <p:cNvPr id="3" name="Content Placeholder 2">
            <a:extLst>
              <a:ext uri="{FF2B5EF4-FFF2-40B4-BE49-F238E27FC236}">
                <a16:creationId xmlns:a16="http://schemas.microsoft.com/office/drawing/2014/main" id="{2AA9AB24-B2AC-B88C-854D-1440DF6B787F}"/>
              </a:ext>
            </a:extLst>
          </p:cNvPr>
          <p:cNvSpPr>
            <a:spLocks noGrp="1"/>
          </p:cNvSpPr>
          <p:nvPr>
            <p:ph idx="1"/>
          </p:nvPr>
        </p:nvSpPr>
        <p:spPr/>
        <p:txBody>
          <a:bodyPr/>
          <a:lstStyle/>
          <a:p>
            <a:r>
              <a:rPr lang="en-GB" dirty="0"/>
              <a:t>The following case study discusses how Aldi created a clear advertising strategy to support their positioning in the UK market.</a:t>
            </a:r>
          </a:p>
          <a:p>
            <a:endParaRPr lang="en-GB" dirty="0"/>
          </a:p>
          <a:p>
            <a:endParaRPr lang="en-GB" dirty="0"/>
          </a:p>
        </p:txBody>
      </p:sp>
    </p:spTree>
    <p:extLst>
      <p:ext uri="{BB962C8B-B14F-4D97-AF65-F5344CB8AC3E}">
        <p14:creationId xmlns:p14="http://schemas.microsoft.com/office/powerpoint/2010/main" val="51900212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FBBA1-578F-F270-B1C5-697273800C24}"/>
              </a:ext>
            </a:extLst>
          </p:cNvPr>
          <p:cNvSpPr>
            <a:spLocks noGrp="1"/>
          </p:cNvSpPr>
          <p:nvPr>
            <p:ph type="title"/>
          </p:nvPr>
        </p:nvSpPr>
        <p:spPr/>
        <p:txBody>
          <a:bodyPr/>
          <a:lstStyle/>
          <a:p>
            <a:endParaRPr lang="en-GB"/>
          </a:p>
        </p:txBody>
      </p:sp>
      <p:pic>
        <p:nvPicPr>
          <p:cNvPr id="4" name="Online Media 3" title="Aldi 2020: IPA Brand Stories on Film">
            <a:hlinkClick r:id="" action="ppaction://media"/>
            <a:extLst>
              <a:ext uri="{FF2B5EF4-FFF2-40B4-BE49-F238E27FC236}">
                <a16:creationId xmlns:a16="http://schemas.microsoft.com/office/drawing/2014/main" id="{004DABE8-4240-EE1C-7173-97015830AE71}"/>
              </a:ext>
            </a:extLst>
          </p:cNvPr>
          <p:cNvPicPr>
            <a:picLocks noGrp="1" noRot="1" noChangeAspect="1"/>
          </p:cNvPicPr>
          <p:nvPr>
            <p:ph idx="1"/>
            <a:videoFile r:link="rId1"/>
          </p:nvPr>
        </p:nvPicPr>
        <p:blipFill>
          <a:blip r:embed="rId3"/>
          <a:stretch>
            <a:fillRect/>
          </a:stretch>
        </p:blipFill>
        <p:spPr>
          <a:xfrm>
            <a:off x="0" y="-22147"/>
            <a:ext cx="12201252" cy="6894173"/>
          </a:xfrm>
          <a:prstGeom prst="rect">
            <a:avLst/>
          </a:prstGeom>
        </p:spPr>
      </p:pic>
    </p:spTree>
    <p:extLst>
      <p:ext uri="{BB962C8B-B14F-4D97-AF65-F5344CB8AC3E}">
        <p14:creationId xmlns:p14="http://schemas.microsoft.com/office/powerpoint/2010/main" val="2103818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2863</Words>
  <Application>Microsoft Office PowerPoint</Application>
  <PresentationFormat>Widescreen</PresentationFormat>
  <Paragraphs>318</Paragraphs>
  <Slides>55</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55</vt:i4>
      </vt:variant>
    </vt:vector>
  </HeadingPairs>
  <TitlesOfParts>
    <vt:vector size="59" baseType="lpstr">
      <vt:lpstr>Arial</vt:lpstr>
      <vt:lpstr>Calibri</vt:lpstr>
      <vt:lpstr>Calibri Light</vt:lpstr>
      <vt:lpstr>Office Theme</vt:lpstr>
      <vt:lpstr>Module Assessment</vt:lpstr>
      <vt:lpstr>Assignment 1 - Let’s break it down!</vt:lpstr>
      <vt:lpstr>Assignment 1 Scenario</vt:lpstr>
      <vt:lpstr>Your Advertising brief should include:</vt:lpstr>
      <vt:lpstr>Assignment Format</vt:lpstr>
      <vt:lpstr>Guidance specific to this assessment: </vt:lpstr>
      <vt:lpstr>Deadline</vt:lpstr>
      <vt:lpstr>Assessment 2</vt:lpstr>
      <vt:lpstr>Brand Guidelines </vt:lpstr>
      <vt:lpstr>The Key Product Benefits</vt:lpstr>
      <vt:lpstr>What is a Product Feature?</vt:lpstr>
      <vt:lpstr>What is a Product Benefit ?</vt:lpstr>
      <vt:lpstr>Class Exercise – Identify the Benefits Associated with the Features  </vt:lpstr>
      <vt:lpstr>Class Exercise – Identify the Benefits Associated with the Features  </vt:lpstr>
      <vt:lpstr>PowerPoint Presentation</vt:lpstr>
      <vt:lpstr>Features Vs Benefits</vt:lpstr>
      <vt:lpstr>Levels of Benefits</vt:lpstr>
      <vt:lpstr>Class Exercise</vt:lpstr>
      <vt:lpstr>PowerPoint Presentation</vt:lpstr>
      <vt:lpstr>PowerPoint Presentation</vt:lpstr>
      <vt:lpstr>The Message and Tone</vt:lpstr>
      <vt:lpstr>The Message</vt:lpstr>
      <vt:lpstr>Messaging - Value Propositions </vt:lpstr>
      <vt:lpstr>Tone of Voice</vt:lpstr>
      <vt:lpstr>Tone of voice</vt:lpstr>
      <vt:lpstr>PowerPoint Presentation</vt:lpstr>
      <vt:lpstr>Exercise - What is Coca Cola’s Message and Tone?</vt:lpstr>
      <vt:lpstr>Coca Cola’s Brand Message and Tone of Voice</vt:lpstr>
      <vt:lpstr>Straplines (Also called Taglines)</vt:lpstr>
      <vt:lpstr>Why is a Strapline Important?</vt:lpstr>
      <vt:lpstr>PowerPoint Presentation</vt:lpstr>
      <vt:lpstr>PowerPoint Presentation</vt:lpstr>
      <vt:lpstr>PowerPoint Presentation</vt:lpstr>
      <vt:lpstr>The Target Audience</vt:lpstr>
      <vt:lpstr>Define the Target Audience</vt:lpstr>
      <vt:lpstr>Audience Why does targeting matter?</vt:lpstr>
      <vt:lpstr>Target Audience</vt:lpstr>
      <vt:lpstr>Audience Who is your target market?</vt:lpstr>
      <vt:lpstr>How to learn about your audience</vt:lpstr>
      <vt:lpstr>Audience  Buyer Persona</vt:lpstr>
      <vt:lpstr>Persona Example</vt:lpstr>
      <vt:lpstr>Positioning and Competition</vt:lpstr>
      <vt:lpstr>Competition</vt:lpstr>
      <vt:lpstr>Market Positioning</vt:lpstr>
      <vt:lpstr>Positioning</vt:lpstr>
      <vt:lpstr>Brand Positioning Map</vt:lpstr>
      <vt:lpstr>Advertising Objectives</vt:lpstr>
      <vt:lpstr>Advertising Objectives</vt:lpstr>
      <vt:lpstr>Advertising Objectives</vt:lpstr>
      <vt:lpstr>What do I want to achieve?</vt:lpstr>
      <vt:lpstr>Setting Advertising Goals and Objectives</vt:lpstr>
      <vt:lpstr>What do I want to achieve?  SMART Objectives</vt:lpstr>
      <vt:lpstr>Exercise</vt:lpstr>
      <vt:lpstr>Aldi’s Advertising Strategy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BRAND</dc:title>
  <dc:creator>Shahida Sofan</dc:creator>
  <cp:lastModifiedBy>Gwyneth Jones</cp:lastModifiedBy>
  <cp:revision>79</cp:revision>
  <dcterms:created xsi:type="dcterms:W3CDTF">2021-02-19T09:35:10Z</dcterms:created>
  <dcterms:modified xsi:type="dcterms:W3CDTF">2024-02-21T07:56:10Z</dcterms:modified>
</cp:coreProperties>
</file>