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23"/>
  </p:notesMasterIdLst>
  <p:handoutMasterIdLst>
    <p:handoutMasterId r:id="rId24"/>
  </p:handoutMasterIdLst>
  <p:sldIdLst>
    <p:sldId id="256" r:id="rId2"/>
    <p:sldId id="257" r:id="rId3"/>
    <p:sldId id="266" r:id="rId4"/>
    <p:sldId id="267" r:id="rId5"/>
    <p:sldId id="274" r:id="rId6"/>
    <p:sldId id="275" r:id="rId7"/>
    <p:sldId id="283" r:id="rId8"/>
    <p:sldId id="270" r:id="rId9"/>
    <p:sldId id="269" r:id="rId10"/>
    <p:sldId id="276" r:id="rId11"/>
    <p:sldId id="277" r:id="rId12"/>
    <p:sldId id="278" r:id="rId13"/>
    <p:sldId id="279" r:id="rId14"/>
    <p:sldId id="271" r:id="rId15"/>
    <p:sldId id="272" r:id="rId16"/>
    <p:sldId id="280" r:id="rId17"/>
    <p:sldId id="264" r:id="rId18"/>
    <p:sldId id="281" r:id="rId19"/>
    <p:sldId id="284" r:id="rId20"/>
    <p:sldId id="282" r:id="rId21"/>
    <p:sldId id="265" r:id="rId22"/>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5pPr>
    <a:lvl6pPr marL="2286000" algn="l" defTabSz="914400" rtl="0" eaLnBrk="1" latinLnBrk="0" hangingPunct="1">
      <a:defRPr kern="1200">
        <a:solidFill>
          <a:schemeClr val="tx1"/>
        </a:solidFill>
        <a:latin typeface="Tahoma" panose="020B0604030504040204" pitchFamily="34" charset="0"/>
        <a:ea typeface="+mn-ea"/>
        <a:cs typeface="+mn-cs"/>
      </a:defRPr>
    </a:lvl6pPr>
    <a:lvl7pPr marL="2743200" algn="l" defTabSz="914400" rtl="0" eaLnBrk="1" latinLnBrk="0" hangingPunct="1">
      <a:defRPr kern="1200">
        <a:solidFill>
          <a:schemeClr val="tx1"/>
        </a:solidFill>
        <a:latin typeface="Tahoma" panose="020B0604030504040204" pitchFamily="34" charset="0"/>
        <a:ea typeface="+mn-ea"/>
        <a:cs typeface="+mn-cs"/>
      </a:defRPr>
    </a:lvl7pPr>
    <a:lvl8pPr marL="3200400" algn="l" defTabSz="914400" rtl="0" eaLnBrk="1" latinLnBrk="0" hangingPunct="1">
      <a:defRPr kern="1200">
        <a:solidFill>
          <a:schemeClr val="tx1"/>
        </a:solidFill>
        <a:latin typeface="Tahoma" panose="020B0604030504040204" pitchFamily="34" charset="0"/>
        <a:ea typeface="+mn-ea"/>
        <a:cs typeface="+mn-cs"/>
      </a:defRPr>
    </a:lvl8pPr>
    <a:lvl9pPr marL="3657600" algn="l" defTabSz="914400" rtl="0" eaLnBrk="1" latinLnBrk="0" hangingPunct="1">
      <a:defRPr kern="1200">
        <a:solidFill>
          <a:schemeClr val="tx1"/>
        </a:solidFill>
        <a:latin typeface="Tahoma" panose="020B060403050404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6600"/>
    <a:srgbClr val="FF9900"/>
    <a:srgbClr val="663300"/>
    <a:srgbClr val="894400"/>
    <a:srgbClr val="A45100"/>
    <a:srgbClr val="B75B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25" autoAdjust="0"/>
    <p:restoredTop sz="82181" autoAdjust="0"/>
  </p:normalViewPr>
  <p:slideViewPr>
    <p:cSldViewPr>
      <p:cViewPr varScale="1">
        <p:scale>
          <a:sx n="89" d="100"/>
          <a:sy n="89" d="100"/>
        </p:scale>
        <p:origin x="2040"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37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908D8B7-55FC-42B2-BCF5-D586E494BDDE}"/>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Comic Sans MS" pitchFamily="66" charset="0"/>
              </a:defRPr>
            </a:lvl1pPr>
          </a:lstStyle>
          <a:p>
            <a:pPr>
              <a:defRPr/>
            </a:pPr>
            <a:endParaRPr lang="en-GB"/>
          </a:p>
        </p:txBody>
      </p:sp>
      <p:sp>
        <p:nvSpPr>
          <p:cNvPr id="43011" name="Rectangle 3">
            <a:extLst>
              <a:ext uri="{FF2B5EF4-FFF2-40B4-BE49-F238E27FC236}">
                <a16:creationId xmlns:a16="http://schemas.microsoft.com/office/drawing/2014/main" id="{05D8A54D-8ABF-44C4-AA73-1BFCA6DB3F5E}"/>
              </a:ext>
            </a:extLst>
          </p:cNvPr>
          <p:cNvSpPr>
            <a:spLocks noGrp="1" noChangeArrowheads="1"/>
          </p:cNvSpPr>
          <p:nvPr>
            <p:ph type="dt" sz="quarter" idx="1"/>
          </p:nvPr>
        </p:nvSpPr>
        <p:spPr bwMode="auto">
          <a:xfrm>
            <a:off x="3851275"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Comic Sans MS" pitchFamily="66" charset="0"/>
              </a:defRPr>
            </a:lvl1pPr>
          </a:lstStyle>
          <a:p>
            <a:pPr>
              <a:defRPr/>
            </a:pPr>
            <a:endParaRPr lang="en-GB"/>
          </a:p>
        </p:txBody>
      </p:sp>
      <p:sp>
        <p:nvSpPr>
          <p:cNvPr id="43012" name="Rectangle 4">
            <a:extLst>
              <a:ext uri="{FF2B5EF4-FFF2-40B4-BE49-F238E27FC236}">
                <a16:creationId xmlns:a16="http://schemas.microsoft.com/office/drawing/2014/main" id="{2DD85B21-7112-425B-AA98-820168E3D069}"/>
              </a:ext>
            </a:extLst>
          </p:cNvPr>
          <p:cNvSpPr>
            <a:spLocks noGrp="1" noChangeArrowheads="1"/>
          </p:cNvSpPr>
          <p:nvPr>
            <p:ph type="ftr" sz="quarter" idx="2"/>
          </p:nvPr>
        </p:nvSpPr>
        <p:spPr bwMode="auto">
          <a:xfrm>
            <a:off x="0"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Comic Sans MS" pitchFamily="66" charset="0"/>
              </a:defRPr>
            </a:lvl1pPr>
          </a:lstStyle>
          <a:p>
            <a:pPr>
              <a:defRPr/>
            </a:pPr>
            <a:endParaRPr lang="en-GB"/>
          </a:p>
        </p:txBody>
      </p:sp>
      <p:sp>
        <p:nvSpPr>
          <p:cNvPr id="43013" name="Rectangle 5">
            <a:extLst>
              <a:ext uri="{FF2B5EF4-FFF2-40B4-BE49-F238E27FC236}">
                <a16:creationId xmlns:a16="http://schemas.microsoft.com/office/drawing/2014/main" id="{E7D1FE32-B754-431A-84B0-18A0E9F34AA0}"/>
              </a:ext>
            </a:extLst>
          </p:cNvPr>
          <p:cNvSpPr>
            <a:spLocks noGrp="1" noChangeArrowheads="1"/>
          </p:cNvSpPr>
          <p:nvPr>
            <p:ph type="sldNum" sz="quarter" idx="3"/>
          </p:nvPr>
        </p:nvSpPr>
        <p:spPr bwMode="auto">
          <a:xfrm>
            <a:off x="3851275"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omic Sans MS" panose="030F0702030302020204" pitchFamily="66" charset="0"/>
              </a:defRPr>
            </a:lvl1pPr>
          </a:lstStyle>
          <a:p>
            <a:pPr>
              <a:defRPr/>
            </a:pPr>
            <a:fld id="{F34175A1-9F81-4313-A3D3-E6043EE2347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C49AD19A-4107-4BC7-9B01-EEC0947EA9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Comic Sans MS" pitchFamily="66" charset="0"/>
              </a:defRPr>
            </a:lvl1pPr>
          </a:lstStyle>
          <a:p>
            <a:pPr>
              <a:defRPr/>
            </a:pPr>
            <a:endParaRPr lang="en-GB"/>
          </a:p>
        </p:txBody>
      </p:sp>
      <p:sp>
        <p:nvSpPr>
          <p:cNvPr id="92163" name="Rectangle 3">
            <a:extLst>
              <a:ext uri="{FF2B5EF4-FFF2-40B4-BE49-F238E27FC236}">
                <a16:creationId xmlns:a16="http://schemas.microsoft.com/office/drawing/2014/main" id="{9A8F3BB6-82B3-4DDE-ABB3-ABEF2A62EC5C}"/>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Comic Sans MS" pitchFamily="66" charset="0"/>
              </a:defRPr>
            </a:lvl1pPr>
          </a:lstStyle>
          <a:p>
            <a:pPr>
              <a:defRPr/>
            </a:pPr>
            <a:endParaRPr lang="en-GB"/>
          </a:p>
        </p:txBody>
      </p:sp>
      <p:sp>
        <p:nvSpPr>
          <p:cNvPr id="16388" name="Rectangle 4">
            <a:extLst>
              <a:ext uri="{FF2B5EF4-FFF2-40B4-BE49-F238E27FC236}">
                <a16:creationId xmlns:a16="http://schemas.microsoft.com/office/drawing/2014/main" id="{955977FB-E5A4-4C2A-A76B-909D7EAFB8E1}"/>
              </a:ext>
            </a:extLst>
          </p:cNvPr>
          <p:cNvSpPr>
            <a:spLocks noRo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5" name="Rectangle 5">
            <a:extLst>
              <a:ext uri="{FF2B5EF4-FFF2-40B4-BE49-F238E27FC236}">
                <a16:creationId xmlns:a16="http://schemas.microsoft.com/office/drawing/2014/main" id="{867EBB4A-47D0-408B-BFA2-499411F3819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92166" name="Rectangle 6">
            <a:extLst>
              <a:ext uri="{FF2B5EF4-FFF2-40B4-BE49-F238E27FC236}">
                <a16:creationId xmlns:a16="http://schemas.microsoft.com/office/drawing/2014/main" id="{CA2DE2DE-08EC-4925-899E-0101CDC433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Comic Sans MS" pitchFamily="66" charset="0"/>
              </a:defRPr>
            </a:lvl1pPr>
          </a:lstStyle>
          <a:p>
            <a:pPr>
              <a:defRPr/>
            </a:pPr>
            <a:endParaRPr lang="en-GB"/>
          </a:p>
        </p:txBody>
      </p:sp>
      <p:sp>
        <p:nvSpPr>
          <p:cNvPr id="92167" name="Rectangle 7">
            <a:extLst>
              <a:ext uri="{FF2B5EF4-FFF2-40B4-BE49-F238E27FC236}">
                <a16:creationId xmlns:a16="http://schemas.microsoft.com/office/drawing/2014/main" id="{43124423-AB2D-4E33-AAF0-68EB7D854D39}"/>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omic Sans MS" panose="030F0702030302020204" pitchFamily="66" charset="0"/>
              </a:defRPr>
            </a:lvl1pPr>
          </a:lstStyle>
          <a:p>
            <a:pPr>
              <a:defRPr/>
            </a:pPr>
            <a:fld id="{40C9B62D-30DA-4F72-A04E-4C871D3A453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Comic Sans MS" pitchFamily="66" charset="0"/>
        <a:ea typeface="+mn-ea"/>
        <a:cs typeface="+mn-cs"/>
      </a:defRPr>
    </a:lvl1pPr>
    <a:lvl2pPr marL="457200" algn="l" rtl="0" eaLnBrk="0" fontAlgn="base" hangingPunct="0">
      <a:spcBef>
        <a:spcPct val="30000"/>
      </a:spcBef>
      <a:spcAft>
        <a:spcPct val="0"/>
      </a:spcAft>
      <a:defRPr kumimoji="1" sz="1200" kern="1200">
        <a:solidFill>
          <a:schemeClr val="tx1"/>
        </a:solidFill>
        <a:latin typeface="Comic Sans MS" pitchFamily="66" charset="0"/>
        <a:ea typeface="+mn-ea"/>
        <a:cs typeface="+mn-cs"/>
      </a:defRPr>
    </a:lvl2pPr>
    <a:lvl3pPr marL="914400" algn="l" rtl="0" eaLnBrk="0" fontAlgn="base" hangingPunct="0">
      <a:spcBef>
        <a:spcPct val="30000"/>
      </a:spcBef>
      <a:spcAft>
        <a:spcPct val="0"/>
      </a:spcAft>
      <a:defRPr kumimoji="1" sz="1200" kern="1200">
        <a:solidFill>
          <a:schemeClr val="tx1"/>
        </a:solidFill>
        <a:latin typeface="Comic Sans MS" pitchFamily="66"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Comic Sans MS" pitchFamily="66"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Comic Sans MS" pitchFamily="66"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a:extLst>
              <a:ext uri="{FF2B5EF4-FFF2-40B4-BE49-F238E27FC236}">
                <a16:creationId xmlns:a16="http://schemas.microsoft.com/office/drawing/2014/main" id="{E678F395-FA84-4216-9FED-B8EB18C92F1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D94CC2DA-A143-4260-80BF-C8238D406B64}" type="slidenum">
              <a:rPr kumimoji="0" lang="en-GB" altLang="en-US" smtClean="0"/>
              <a:pPr>
                <a:spcBef>
                  <a:spcPct val="0"/>
                </a:spcBef>
              </a:pPr>
              <a:t>1</a:t>
            </a:fld>
            <a:endParaRPr kumimoji="0" lang="en-GB" altLang="en-US"/>
          </a:p>
        </p:txBody>
      </p:sp>
      <p:sp>
        <p:nvSpPr>
          <p:cNvPr id="19458" name="Rectangle 2">
            <a:extLst>
              <a:ext uri="{FF2B5EF4-FFF2-40B4-BE49-F238E27FC236}">
                <a16:creationId xmlns:a16="http://schemas.microsoft.com/office/drawing/2014/main" id="{E75BB4B5-D8ED-44B4-9056-BC172BDC9AA8}"/>
              </a:ext>
            </a:extLst>
          </p:cNvPr>
          <p:cNvSpPr>
            <a:spLocks noRot="1" noChangeArrowheads="1" noTextEdit="1"/>
          </p:cNvSpPr>
          <p:nvPr>
            <p:ph type="sldImg"/>
          </p:nvPr>
        </p:nvSpPr>
        <p:spPr>
          <a:ln/>
        </p:spPr>
      </p:sp>
      <p:sp>
        <p:nvSpPr>
          <p:cNvPr id="19459" name="Rectangle 3">
            <a:extLst>
              <a:ext uri="{FF2B5EF4-FFF2-40B4-BE49-F238E27FC236}">
                <a16:creationId xmlns:a16="http://schemas.microsoft.com/office/drawing/2014/main" id="{D2C09CCA-0329-4045-AB63-2B68520ACF1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Appreciate the central role play has within development</a:t>
            </a:r>
          </a:p>
          <a:p>
            <a:pPr eaLnBrk="1" hangingPunct="1"/>
            <a:endParaRPr lang="en-GB" altLang="en-US"/>
          </a:p>
          <a:p>
            <a:pPr eaLnBrk="1" hangingPunct="1"/>
            <a:r>
              <a:rPr lang="en-GB" altLang="en-US"/>
              <a:t>Framework Page 6 para 3  ‘Play is a  …..’</a:t>
            </a:r>
          </a:p>
          <a:p>
            <a:pPr eaLnBrk="1" hangingPunct="1"/>
            <a:endParaRPr lang="en-GB" altLang="en-US"/>
          </a:p>
          <a:p>
            <a:pPr eaLnBrk="1" hangingPunct="1"/>
            <a:r>
              <a:rPr lang="en-GB" altLang="en-US"/>
              <a:t>One of the most controversial and misused of words with regards the FP</a:t>
            </a:r>
          </a:p>
          <a:p>
            <a:pPr eaLnBrk="1" hangingPunct="1"/>
            <a:endParaRPr lang="en-GB" altLang="en-US"/>
          </a:p>
          <a:p>
            <a:pPr eaLnBrk="1" hangingPunct="1"/>
            <a:r>
              <a:rPr lang="en-GB" altLang="en-US"/>
              <a:t>We all recognise play but it is one of the most difficult to define even amongst theorists/ researchers</a:t>
            </a:r>
          </a:p>
          <a:p>
            <a:pPr eaLnBrk="1" hangingPunct="1"/>
            <a:endParaRPr lang="en-GB" altLang="en-US"/>
          </a:p>
          <a:p>
            <a:pPr eaLnBrk="1" hangingPunct="1"/>
            <a:r>
              <a:rPr lang="en-GB" altLang="en-US"/>
              <a:t>"Play involves a free choice activity that is non-literal, self-motivated, enjoyable and process oriented. Critical to this defintion is the non-literal, non-realistic aspect. This means external aspects of time, use of materials, the environment, rules of the play activity, and roles of the participants are all made up by the children playing. They are based on the child's sense of reality" (Wardle, 1987,p.27).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a:extLst>
              <a:ext uri="{FF2B5EF4-FFF2-40B4-BE49-F238E27FC236}">
                <a16:creationId xmlns:a16="http://schemas.microsoft.com/office/drawing/2014/main" id="{0B34D5FE-E5AB-49FC-AB7C-95F1CD1D0F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CDA7ECB8-39C7-4974-877D-D72175B7BF94}" type="slidenum">
              <a:rPr kumimoji="0" lang="en-GB" altLang="en-US" smtClean="0"/>
              <a:pPr>
                <a:spcBef>
                  <a:spcPct val="0"/>
                </a:spcBef>
              </a:pPr>
              <a:t>2</a:t>
            </a:fld>
            <a:endParaRPr kumimoji="0" lang="en-GB" altLang="en-US"/>
          </a:p>
        </p:txBody>
      </p:sp>
      <p:sp>
        <p:nvSpPr>
          <p:cNvPr id="21506" name="Rectangle 2">
            <a:extLst>
              <a:ext uri="{FF2B5EF4-FFF2-40B4-BE49-F238E27FC236}">
                <a16:creationId xmlns:a16="http://schemas.microsoft.com/office/drawing/2014/main" id="{FCEBE814-9C36-46EC-8769-92B1A9552DA1}"/>
              </a:ext>
            </a:extLst>
          </p:cNvPr>
          <p:cNvSpPr>
            <a:spLocks noRot="1" noChangeArrowheads="1" noTextEdit="1"/>
          </p:cNvSpPr>
          <p:nvPr>
            <p:ph type="sldImg"/>
          </p:nvPr>
        </p:nvSpPr>
        <p:spPr>
          <a:ln/>
        </p:spPr>
      </p:sp>
      <p:sp>
        <p:nvSpPr>
          <p:cNvPr id="21507" name="Rectangle 3">
            <a:extLst>
              <a:ext uri="{FF2B5EF4-FFF2-40B4-BE49-F238E27FC236}">
                <a16:creationId xmlns:a16="http://schemas.microsoft.com/office/drawing/2014/main" id="{D22B52E5-E32C-4BA3-817E-FB82A8347C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According to David Lloyd George  1928</a:t>
            </a:r>
          </a:p>
          <a:p>
            <a:pPr eaLnBrk="1" hangingPunct="1"/>
            <a:r>
              <a:rPr lang="en-GB" altLang="en-US"/>
              <a:t>Play is a child’s first right.</a:t>
            </a:r>
          </a:p>
          <a:p>
            <a:pPr eaLnBrk="1" hangingPunct="1"/>
            <a:r>
              <a:rPr lang="en-GB" altLang="en-US"/>
              <a:t>Play is nature’s preparation for life</a:t>
            </a:r>
          </a:p>
          <a:p>
            <a:pPr eaLnBrk="1" hangingPunct="1"/>
            <a:endParaRPr lang="en-GB" altLang="en-US"/>
          </a:p>
          <a:p>
            <a:pPr eaLnBrk="1" hangingPunct="1"/>
            <a:endParaRPr lang="en-GB" altLang="en-US"/>
          </a:p>
          <a:p>
            <a:pPr eaLnBrk="1" hangingPunct="1"/>
            <a:r>
              <a:rPr lang="en-GB" altLang="en-US"/>
              <a:t>There are many types of play to consider within the FP: free play/ self chosen, structured, independant, parallell, co-operative etc</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a:extLst>
              <a:ext uri="{FF2B5EF4-FFF2-40B4-BE49-F238E27FC236}">
                <a16:creationId xmlns:a16="http://schemas.microsoft.com/office/drawing/2014/main" id="{4792A8CD-02A5-4943-B5B4-D735897357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7C892758-50C8-4A89-A34F-26B62A946191}" type="slidenum">
              <a:rPr kumimoji="0" lang="en-GB" altLang="en-US" smtClean="0"/>
              <a:pPr>
                <a:spcBef>
                  <a:spcPct val="0"/>
                </a:spcBef>
              </a:pPr>
              <a:t>3</a:t>
            </a:fld>
            <a:endParaRPr kumimoji="0" lang="en-GB" altLang="en-US"/>
          </a:p>
        </p:txBody>
      </p:sp>
      <p:sp>
        <p:nvSpPr>
          <p:cNvPr id="23554" name="Rectangle 2">
            <a:extLst>
              <a:ext uri="{FF2B5EF4-FFF2-40B4-BE49-F238E27FC236}">
                <a16:creationId xmlns:a16="http://schemas.microsoft.com/office/drawing/2014/main" id="{6FF201AF-6AF3-4451-9119-46B3B3B5B22E}"/>
              </a:ext>
            </a:extLst>
          </p:cNvPr>
          <p:cNvSpPr>
            <a:spLocks noRot="1" noChangeArrowheads="1" noTextEdit="1"/>
          </p:cNvSpPr>
          <p:nvPr>
            <p:ph type="sldImg"/>
          </p:nvPr>
        </p:nvSpPr>
        <p:spPr>
          <a:ln/>
        </p:spPr>
      </p:sp>
      <p:sp>
        <p:nvSpPr>
          <p:cNvPr id="23555" name="Rectangle 3">
            <a:extLst>
              <a:ext uri="{FF2B5EF4-FFF2-40B4-BE49-F238E27FC236}">
                <a16:creationId xmlns:a16="http://schemas.microsoft.com/office/drawing/2014/main" id="{B29AEC9C-4FFD-490A-B8C1-0F6A5187041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There is no ONE school of thought, much research exists regarding play and the view varies however there is a general consensus that play is one of the most effective ways in which a child learns. </a:t>
            </a:r>
          </a:p>
          <a:p>
            <a:pPr eaLnBrk="1" hangingPunct="1"/>
            <a:endParaRPr lang="en-GB" altLang="en-US"/>
          </a:p>
          <a:p>
            <a:pPr eaLnBrk="1" hangingPunct="1"/>
            <a:r>
              <a:rPr lang="en-GB" altLang="en-US" u="sng"/>
              <a:t>Take a moment or two to define play in a FP context</a:t>
            </a:r>
          </a:p>
          <a:p>
            <a:pPr eaLnBrk="1" hangingPunct="1"/>
            <a:endParaRPr lang="en-GB" altLang="en-US"/>
          </a:p>
          <a:p>
            <a:pPr eaLnBrk="1" hangingPunct="1"/>
            <a:r>
              <a:rPr lang="en-GB" altLang="en-US"/>
              <a:t>Researchers have long known the value of play and active learning - the challenge is to persuade a society and system that measures achievement by results and testing.</a:t>
            </a:r>
          </a:p>
          <a:p>
            <a:pPr eaLnBrk="1" hangingPunct="1"/>
            <a:endParaRPr lang="en-GB" altLang="en-US"/>
          </a:p>
          <a:p>
            <a:pPr eaLnBrk="1" hangingPunct="1"/>
            <a:r>
              <a:rPr lang="en-GB" altLang="en-US"/>
              <a:t>When work and play are separated, the one becomes mere drudgery,the other a mere pastime. Neither is then of any value in life. It is the core of my faith that the only work worth doing is really play, for by play I mean the doing anything with one’s heart in it</a:t>
            </a:r>
            <a:r>
              <a:rPr lang="en-GB" altLang="en-US" sz="1000"/>
              <a:t> </a:t>
            </a:r>
            <a:r>
              <a:rPr lang="en-GB" altLang="en-US" sz="1400"/>
              <a:t>.’ </a:t>
            </a:r>
            <a:r>
              <a:rPr lang="en-GB" altLang="en-US"/>
              <a:t>Caldwell-Cook (1947:4)</a:t>
            </a:r>
          </a:p>
          <a:p>
            <a:pPr eaLnBrk="1" hangingPunct="1"/>
            <a:endParaRPr lang="en-GB" altLang="en-US" sz="1400"/>
          </a:p>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a:extLst>
              <a:ext uri="{FF2B5EF4-FFF2-40B4-BE49-F238E27FC236}">
                <a16:creationId xmlns:a16="http://schemas.microsoft.com/office/drawing/2014/main" id="{E77C146C-1979-449D-AD7C-4168A83F311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EC59CBB4-839E-471E-895A-CEF4DF87ED77}" type="slidenum">
              <a:rPr kumimoji="0" lang="en-GB" altLang="en-US" smtClean="0"/>
              <a:pPr>
                <a:spcBef>
                  <a:spcPct val="0"/>
                </a:spcBef>
              </a:pPr>
              <a:t>4</a:t>
            </a:fld>
            <a:endParaRPr kumimoji="0" lang="en-GB" altLang="en-US"/>
          </a:p>
        </p:txBody>
      </p:sp>
      <p:sp>
        <p:nvSpPr>
          <p:cNvPr id="25602" name="Rectangle 2">
            <a:extLst>
              <a:ext uri="{FF2B5EF4-FFF2-40B4-BE49-F238E27FC236}">
                <a16:creationId xmlns:a16="http://schemas.microsoft.com/office/drawing/2014/main" id="{CD5D45F4-A715-4AC2-BC73-0B07BB088633}"/>
              </a:ext>
            </a:extLst>
          </p:cNvPr>
          <p:cNvSpPr>
            <a:spLocks noRot="1" noChangeArrowheads="1" noTextEdit="1"/>
          </p:cNvSpPr>
          <p:nvPr>
            <p:ph type="sldImg"/>
          </p:nvPr>
        </p:nvSpPr>
        <p:spPr>
          <a:ln/>
        </p:spPr>
      </p:sp>
      <p:sp>
        <p:nvSpPr>
          <p:cNvPr id="25603" name="Rectangle 3">
            <a:extLst>
              <a:ext uri="{FF2B5EF4-FFF2-40B4-BE49-F238E27FC236}">
                <a16:creationId xmlns:a16="http://schemas.microsoft.com/office/drawing/2014/main" id="{D64FCD1D-13EA-4401-B4B2-F1247B14C6B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*The child is central to the planning, doing and evaluating.</a:t>
            </a:r>
          </a:p>
          <a:p>
            <a:pPr eaLnBrk="1" hangingPunct="1"/>
            <a:endParaRPr lang="en-GB" altLang="en-US"/>
          </a:p>
          <a:p>
            <a:pPr eaLnBrk="1" hangingPunct="1"/>
            <a:r>
              <a:rPr lang="en-GB" altLang="en-US"/>
              <a:t>*It does not need to end within a specific time frame…what problems could arise</a:t>
            </a:r>
          </a:p>
          <a:p>
            <a:pPr eaLnBrk="1" hangingPunct="1"/>
            <a:endParaRPr lang="en-GB" altLang="en-US" u="sng"/>
          </a:p>
          <a:p>
            <a:pPr eaLnBrk="1" hangingPunct="1"/>
            <a:r>
              <a:rPr lang="en-GB" altLang="en-US"/>
              <a:t>*During free play a child/ children decide on the rules/ outcome</a:t>
            </a:r>
          </a:p>
          <a:p>
            <a:pPr eaLnBrk="1" hangingPunct="1"/>
            <a:endParaRPr lang="en-GB" altLang="en-US"/>
          </a:p>
          <a:p>
            <a:pPr eaLnBrk="1" hangingPunct="1"/>
            <a:r>
              <a:rPr lang="en-GB" altLang="en-US"/>
              <a:t>*Which parts of the planning model are we encompassing here?</a:t>
            </a:r>
          </a:p>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a:extLst>
              <a:ext uri="{FF2B5EF4-FFF2-40B4-BE49-F238E27FC236}">
                <a16:creationId xmlns:a16="http://schemas.microsoft.com/office/drawing/2014/main" id="{ED8B0EE0-570B-4E25-BC95-EDE37BC469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79D77BEE-592E-42EA-A029-E43AA38B2932}" type="slidenum">
              <a:rPr kumimoji="0" lang="en-GB" altLang="en-US" smtClean="0"/>
              <a:pPr>
                <a:spcBef>
                  <a:spcPct val="0"/>
                </a:spcBef>
              </a:pPr>
              <a:t>5</a:t>
            </a:fld>
            <a:endParaRPr kumimoji="0" lang="en-GB" altLang="en-US"/>
          </a:p>
        </p:txBody>
      </p:sp>
      <p:sp>
        <p:nvSpPr>
          <p:cNvPr id="27650" name="Rectangle 2">
            <a:extLst>
              <a:ext uri="{FF2B5EF4-FFF2-40B4-BE49-F238E27FC236}">
                <a16:creationId xmlns:a16="http://schemas.microsoft.com/office/drawing/2014/main" id="{011679DA-2BEA-4332-BE1E-EC22B5856AA7}"/>
              </a:ext>
            </a:extLst>
          </p:cNvPr>
          <p:cNvSpPr>
            <a:spLocks noRot="1" noChangeArrowheads="1" noTextEdit="1"/>
          </p:cNvSpPr>
          <p:nvPr>
            <p:ph type="sldImg"/>
          </p:nvPr>
        </p:nvSpPr>
        <p:spPr>
          <a:ln/>
        </p:spPr>
      </p:sp>
      <p:sp>
        <p:nvSpPr>
          <p:cNvPr id="27651" name="Rectangle 3">
            <a:extLst>
              <a:ext uri="{FF2B5EF4-FFF2-40B4-BE49-F238E27FC236}">
                <a16:creationId xmlns:a16="http://schemas.microsoft.com/office/drawing/2014/main" id="{8ECEEAA1-7C04-4B6D-8FB2-11EF78FC150B}"/>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 Jameson a Kidd stated that 1974</a:t>
            </a:r>
          </a:p>
          <a:p>
            <a:pPr eaLnBrk="1" hangingPunct="1"/>
            <a:r>
              <a:rPr lang="en-GB" altLang="en-US"/>
              <a:t>‘Play is as essential to the mortal existence of a young child as is food and shelter.’</a:t>
            </a:r>
          </a:p>
          <a:p>
            <a:pPr eaLnBrk="1" hangingPunct="1"/>
            <a:endParaRPr lang="en-GB" altLang="en-US"/>
          </a:p>
          <a:p>
            <a:pPr eaLnBrk="1" hangingPunct="1"/>
            <a:r>
              <a:rPr lang="en-GB" altLang="en-US"/>
              <a:t>Adults must believe in the power of play in order for it to become a philosophy of an environment.</a:t>
            </a:r>
          </a:p>
          <a:p>
            <a:pPr eaLnBrk="1" hangingPunct="1"/>
            <a:r>
              <a:rPr lang="en-GB" altLang="en-US"/>
              <a:t>A crucial factor is changing our vocabulary to activities and tasks rather than  work and play.</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B9DD12F0-22E1-4BE3-A67A-1B2E88EBB1D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43AFEC54-CE37-4833-903E-5672F79380D8}" type="slidenum">
              <a:rPr kumimoji="0" lang="en-GB" altLang="en-US" smtClean="0"/>
              <a:pPr>
                <a:spcBef>
                  <a:spcPct val="0"/>
                </a:spcBef>
              </a:pPr>
              <a:t>6</a:t>
            </a:fld>
            <a:endParaRPr kumimoji="0" lang="en-GB" altLang="en-US"/>
          </a:p>
        </p:txBody>
      </p:sp>
      <p:sp>
        <p:nvSpPr>
          <p:cNvPr id="29698" name="Rectangle 2">
            <a:extLst>
              <a:ext uri="{FF2B5EF4-FFF2-40B4-BE49-F238E27FC236}">
                <a16:creationId xmlns:a16="http://schemas.microsoft.com/office/drawing/2014/main" id="{ED9441E5-B129-40A8-A324-D0E5D0B1E13F}"/>
              </a:ext>
            </a:extLst>
          </p:cNvPr>
          <p:cNvSpPr>
            <a:spLocks noRot="1" noChangeArrowheads="1" noTextEdit="1"/>
          </p:cNvSpPr>
          <p:nvPr>
            <p:ph type="sldImg"/>
          </p:nvPr>
        </p:nvSpPr>
        <p:spPr>
          <a:ln/>
        </p:spPr>
      </p:sp>
      <p:sp>
        <p:nvSpPr>
          <p:cNvPr id="29699" name="Rectangle 3">
            <a:extLst>
              <a:ext uri="{FF2B5EF4-FFF2-40B4-BE49-F238E27FC236}">
                <a16:creationId xmlns:a16="http://schemas.microsoft.com/office/drawing/2014/main" id="{C9B3EF60-43EA-4719-9402-CE603AC724B9}"/>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Play develops</a:t>
            </a:r>
          </a:p>
          <a:p>
            <a:pPr eaLnBrk="1" hangingPunct="1"/>
            <a:r>
              <a:rPr lang="en-GB" altLang="en-US"/>
              <a:t>Mind</a:t>
            </a:r>
          </a:p>
          <a:p>
            <a:pPr eaLnBrk="1" hangingPunct="1"/>
            <a:r>
              <a:rPr lang="en-GB" altLang="en-US"/>
              <a:t>Body</a:t>
            </a:r>
          </a:p>
          <a:p>
            <a:pPr eaLnBrk="1" hangingPunct="1"/>
            <a:r>
              <a:rPr lang="en-GB" altLang="en-US"/>
              <a:t>Soul </a:t>
            </a:r>
          </a:p>
          <a:p>
            <a:pPr eaLnBrk="1" hangingPunct="1"/>
            <a:endParaRPr lang="en-GB" altLang="en-US"/>
          </a:p>
          <a:p>
            <a:pPr eaLnBrk="1" hangingPunct="1"/>
            <a:r>
              <a:rPr lang="en-GB" altLang="en-US"/>
              <a:t>Elaborate</a:t>
            </a:r>
            <a:r>
              <a:rPr lang="mr-IN" altLang="en-US">
                <a:ea typeface="Mangal" panose="02040503050203030202" pitchFamily="18" charset="0"/>
              </a:rPr>
              <a:t>…</a:t>
            </a:r>
            <a:r>
              <a:rPr lang="cy-GB" altLang="en-US"/>
              <a:t>How so?</a:t>
            </a:r>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873BAFAD-CD42-4191-8397-4DBFA5CA41A2}"/>
              </a:ext>
            </a:extLst>
          </p:cNvPr>
          <p:cNvSpPr>
            <a:spLocks noGrp="1" noRot="1" noChangeAspect="1" noTextEdit="1"/>
          </p:cNvSpPr>
          <p:nvPr>
            <p:ph type="sldImg"/>
          </p:nvPr>
        </p:nvSpPr>
        <p:spPr>
          <a:ln/>
        </p:spPr>
      </p:sp>
      <p:sp>
        <p:nvSpPr>
          <p:cNvPr id="31746" name="Notes Placeholder 2">
            <a:extLst>
              <a:ext uri="{FF2B5EF4-FFF2-40B4-BE49-F238E27FC236}">
                <a16:creationId xmlns:a16="http://schemas.microsoft.com/office/drawing/2014/main" id="{68CAB6C7-7E14-437B-8BC6-D5F237B43B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1. Gave status to play</a:t>
            </a:r>
          </a:p>
          <a:p>
            <a:endParaRPr lang="en-US" altLang="en-US"/>
          </a:p>
          <a:p>
            <a:r>
              <a:rPr lang="en-US" altLang="en-US"/>
              <a:t>2. The child is at his most able during play</a:t>
            </a:r>
          </a:p>
          <a:p>
            <a:endParaRPr lang="en-US" altLang="en-US"/>
          </a:p>
          <a:p>
            <a:r>
              <a:rPr lang="en-US" altLang="en-US"/>
              <a:t>3. It conveys the subconscious mind</a:t>
            </a:r>
          </a:p>
          <a:p>
            <a:endParaRPr lang="en-US" altLang="en-US"/>
          </a:p>
          <a:p>
            <a:r>
              <a:rPr lang="en-US" altLang="en-US"/>
              <a:t>4. Children learn to understand the world through play</a:t>
            </a:r>
          </a:p>
          <a:p>
            <a:endParaRPr lang="en-US" altLang="en-US"/>
          </a:p>
          <a:p>
            <a:r>
              <a:rPr lang="en-US" altLang="en-US"/>
              <a:t>5. Play creates connections and neurological pathways</a:t>
            </a:r>
          </a:p>
        </p:txBody>
      </p:sp>
      <p:sp>
        <p:nvSpPr>
          <p:cNvPr id="31747" name="Slide Number Placeholder 3">
            <a:extLst>
              <a:ext uri="{FF2B5EF4-FFF2-40B4-BE49-F238E27FC236}">
                <a16:creationId xmlns:a16="http://schemas.microsoft.com/office/drawing/2014/main" id="{8A32AC67-05A2-4F25-B5F8-58F1B82F792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BE9AF5B0-DC5D-4DBB-9C50-820FE2F43005}" type="slidenum">
              <a:rPr lang="en-GB" altLang="en-US" smtClean="0">
                <a:latin typeface="Comic Sans MS" panose="030F0702030302020204" pitchFamily="66" charset="0"/>
              </a:rPr>
              <a:pPr/>
              <a:t>7</a:t>
            </a:fld>
            <a:endParaRPr lang="en-GB" altLang="en-US">
              <a:latin typeface="Comic Sans MS" panose="030F0702030302020204" pitchFamily="66"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7">
            <a:extLst>
              <a:ext uri="{FF2B5EF4-FFF2-40B4-BE49-F238E27FC236}">
                <a16:creationId xmlns:a16="http://schemas.microsoft.com/office/drawing/2014/main" id="{5D5CFD6C-7A81-4D7D-B60D-30F40B9FAE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C2BCC2C0-AB04-4778-8E7F-8548EB7474EA}" type="slidenum">
              <a:rPr kumimoji="0" lang="en-GB" altLang="en-US" smtClean="0"/>
              <a:pPr>
                <a:spcBef>
                  <a:spcPct val="0"/>
                </a:spcBef>
              </a:pPr>
              <a:t>8</a:t>
            </a:fld>
            <a:endParaRPr kumimoji="0" lang="en-GB" altLang="en-US"/>
          </a:p>
        </p:txBody>
      </p:sp>
      <p:sp>
        <p:nvSpPr>
          <p:cNvPr id="33794" name="Rectangle 2">
            <a:extLst>
              <a:ext uri="{FF2B5EF4-FFF2-40B4-BE49-F238E27FC236}">
                <a16:creationId xmlns:a16="http://schemas.microsoft.com/office/drawing/2014/main" id="{379ED952-CDAE-43E1-A252-D30B1DAFBD84}"/>
              </a:ext>
            </a:extLst>
          </p:cNvPr>
          <p:cNvSpPr>
            <a:spLocks noRot="1" noChangeArrowheads="1" noTextEdit="1"/>
          </p:cNvSpPr>
          <p:nvPr>
            <p:ph type="sldImg"/>
          </p:nvPr>
        </p:nvSpPr>
        <p:spPr>
          <a:ln/>
        </p:spPr>
      </p:sp>
      <p:sp>
        <p:nvSpPr>
          <p:cNvPr id="33795" name="Rectangle 3">
            <a:extLst>
              <a:ext uri="{FF2B5EF4-FFF2-40B4-BE49-F238E27FC236}">
                <a16:creationId xmlns:a16="http://schemas.microsoft.com/office/drawing/2014/main" id="{FA830973-EFF0-441A-8A99-31AAE45B0A5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Physical – Movement, balancing &amp; co ordination, positional language, fine &amp; gross motor development</a:t>
            </a:r>
          </a:p>
          <a:p>
            <a:pPr eaLnBrk="1" hangingPunct="1"/>
            <a:endParaRPr lang="en-GB" altLang="en-US"/>
          </a:p>
          <a:p>
            <a:pPr eaLnBrk="1" hangingPunct="1"/>
            <a:r>
              <a:rPr lang="en-GB" altLang="en-US"/>
              <a:t>Literacy – Chatting &amp; talking, developing vocabulary, miming &amp; acting, mark making, painting, drawing, modelling</a:t>
            </a:r>
          </a:p>
          <a:p>
            <a:pPr eaLnBrk="1" hangingPunct="1"/>
            <a:endParaRPr lang="en-GB" altLang="en-US"/>
          </a:p>
          <a:p>
            <a:pPr eaLnBrk="1" hangingPunct="1"/>
            <a:r>
              <a:rPr lang="en-GB" altLang="en-US"/>
              <a:t>P a Social – Sharing &amp; playing co-operatively, taking turns, expectations, values, rules and routines.  Learning about others and their feelings, </a:t>
            </a:r>
          </a:p>
          <a:p>
            <a:pPr eaLnBrk="1" hangingPunct="1"/>
            <a:r>
              <a:rPr lang="en-GB" altLang="en-US"/>
              <a:t>Developing a strong sense of self.</a:t>
            </a:r>
          </a:p>
          <a:p>
            <a:pPr eaLnBrk="1" hangingPunct="1"/>
            <a:endParaRPr lang="en-GB" altLang="en-US"/>
          </a:p>
          <a:p>
            <a:pPr eaLnBrk="1" hangingPunct="1"/>
            <a:r>
              <a:rPr lang="en-GB" altLang="en-US"/>
              <a:t>Cognitive – Making sense of the world, making chices, datrys, problem solving real life situations, investigating &amp; experimenting.</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7">
            <a:extLst>
              <a:ext uri="{FF2B5EF4-FFF2-40B4-BE49-F238E27FC236}">
                <a16:creationId xmlns:a16="http://schemas.microsoft.com/office/drawing/2014/main" id="{661A545F-7ED8-4678-B0C3-644F2F5636A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7D6705DA-6BBC-474B-B1E8-945A676D54AE}" type="slidenum">
              <a:rPr kumimoji="0" lang="en-GB" altLang="en-US" smtClean="0"/>
              <a:pPr>
                <a:spcBef>
                  <a:spcPct val="0"/>
                </a:spcBef>
              </a:pPr>
              <a:t>9</a:t>
            </a:fld>
            <a:endParaRPr kumimoji="0" lang="en-GB" altLang="en-US"/>
          </a:p>
        </p:txBody>
      </p:sp>
      <p:sp>
        <p:nvSpPr>
          <p:cNvPr id="35842" name="Rectangle 2">
            <a:extLst>
              <a:ext uri="{FF2B5EF4-FFF2-40B4-BE49-F238E27FC236}">
                <a16:creationId xmlns:a16="http://schemas.microsoft.com/office/drawing/2014/main" id="{8116FB67-5707-4592-B04F-4698BE6A6DBA}"/>
              </a:ext>
            </a:extLst>
          </p:cNvPr>
          <p:cNvSpPr>
            <a:spLocks noRot="1" noChangeArrowheads="1" noTextEdit="1"/>
          </p:cNvSpPr>
          <p:nvPr>
            <p:ph type="sldImg"/>
          </p:nvPr>
        </p:nvSpPr>
        <p:spPr>
          <a:ln/>
        </p:spPr>
      </p:sp>
      <p:sp>
        <p:nvSpPr>
          <p:cNvPr id="35843" name="Rectangle 3">
            <a:extLst>
              <a:ext uri="{FF2B5EF4-FFF2-40B4-BE49-F238E27FC236}">
                <a16:creationId xmlns:a16="http://schemas.microsoft.com/office/drawing/2014/main" id="{8C04A3F5-AE87-481A-A9AA-AE5C2B0EF1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Adults engage in ‘playing’ socialising, chatting, these are linked with enjoyment</a:t>
            </a:r>
          </a:p>
          <a:p>
            <a:pPr eaLnBrk="1" hangingPunct="1"/>
            <a:endParaRPr lang="en-GB" altLang="en-US"/>
          </a:p>
          <a:p>
            <a:pPr eaLnBrk="1" hangingPunct="1"/>
            <a:r>
              <a:rPr lang="en-GB" altLang="en-US"/>
              <a:t>The Learning Country – All FP documents are based on 7 core aims…play responds to the need.</a:t>
            </a:r>
          </a:p>
          <a:p>
            <a:pPr eaLnBrk="1" hangingPunct="1"/>
            <a:r>
              <a:rPr lang="en-GB" altLang="en-US"/>
              <a:t>It is the right of a child to play.</a:t>
            </a:r>
          </a:p>
          <a:p>
            <a:pPr eaLnBrk="1" hangingPunct="1"/>
            <a:endParaRPr lang="en-GB" altLang="en-US"/>
          </a:p>
          <a:p>
            <a:pPr eaLnBrk="1" hangingPunct="1"/>
            <a:r>
              <a:rPr lang="en-GB" altLang="en-US"/>
              <a:t>*According to Piaget there are specific developmental stages of development and play, Donaldson has questioned his theories noting that he did not recognise the importance of the influence socialising and society has on learning. </a:t>
            </a:r>
          </a:p>
          <a:p>
            <a:pPr eaLnBrk="1" hangingPunct="1"/>
            <a:endParaRPr lang="en-GB" altLang="en-US"/>
          </a:p>
          <a:p>
            <a:pPr eaLnBrk="1" hangingPunct="1"/>
            <a:r>
              <a:rPr lang="en-GB" altLang="en-US"/>
              <a:t>*By providing experiences, modelling &amp; practice ….Document Page 13</a:t>
            </a:r>
          </a:p>
          <a:p>
            <a:pPr eaLnBrk="1" hangingPunct="1"/>
            <a:endParaRPr lang="en-GB" altLang="en-US"/>
          </a:p>
          <a:p>
            <a:pPr eaLnBrk="1" hangingPunct="1"/>
            <a:r>
              <a:rPr lang="en-GB" altLang="en-US"/>
              <a:t>*Barbara Rogoff</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05E45C09-B4E4-48A6-BB00-74729342B9D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82D95A2C-3A4E-4CBC-80DE-20C03B5D9977}" type="slidenum">
              <a:rPr kumimoji="0" lang="en-GB" altLang="en-US" smtClean="0"/>
              <a:pPr>
                <a:spcBef>
                  <a:spcPct val="0"/>
                </a:spcBef>
              </a:pPr>
              <a:t>10</a:t>
            </a:fld>
            <a:endParaRPr kumimoji="0" lang="en-GB" altLang="en-US"/>
          </a:p>
        </p:txBody>
      </p:sp>
      <p:sp>
        <p:nvSpPr>
          <p:cNvPr id="37890" name="Rectangle 2">
            <a:extLst>
              <a:ext uri="{FF2B5EF4-FFF2-40B4-BE49-F238E27FC236}">
                <a16:creationId xmlns:a16="http://schemas.microsoft.com/office/drawing/2014/main" id="{D965CDBC-234B-4EF6-810C-D4B432488D03}"/>
              </a:ext>
            </a:extLst>
          </p:cNvPr>
          <p:cNvSpPr>
            <a:spLocks noRot="1" noChangeArrowheads="1" noTextEdit="1"/>
          </p:cNvSpPr>
          <p:nvPr>
            <p:ph type="sldImg"/>
          </p:nvPr>
        </p:nvSpPr>
        <p:spPr>
          <a:ln/>
        </p:spPr>
      </p:sp>
      <p:sp>
        <p:nvSpPr>
          <p:cNvPr id="37891" name="Rectangle 3">
            <a:extLst>
              <a:ext uri="{FF2B5EF4-FFF2-40B4-BE49-F238E27FC236}">
                <a16:creationId xmlns:a16="http://schemas.microsoft.com/office/drawing/2014/main" id="{7A9F32B3-4DC4-4737-8191-5A97C3896D5C}"/>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When you observe children for long periods of time it is mesmirising what and how they learn through play.</a:t>
            </a:r>
          </a:p>
          <a:p>
            <a:pPr eaLnBrk="1" hangingPunct="1"/>
            <a:endParaRPr lang="en-GB" altLang="en-US"/>
          </a:p>
          <a:p>
            <a:pPr eaLnBrk="1" hangingPunct="1"/>
            <a:r>
              <a:rPr lang="en-GB" altLang="en-US"/>
              <a:t> Susan Isaacs a researcher and theorist  observed children interacting with others and the environment  ‘There was more for us to see.’</a:t>
            </a:r>
          </a:p>
          <a:p>
            <a:pPr eaLnBrk="1" hangingPunct="1"/>
            <a:endParaRPr lang="en-GB" altLang="en-US"/>
          </a:p>
          <a:p>
            <a:pPr eaLnBrk="1" hangingPunct="1"/>
            <a:r>
              <a:rPr lang="en-GB" altLang="en-US"/>
              <a:t>We must learn to step back and watch …some would argue that this has been the downfall of our education system   spoon feeding</a:t>
            </a:r>
          </a:p>
          <a:p>
            <a:pPr eaLnBrk="1" hangingPunct="1"/>
            <a:r>
              <a:rPr lang="en-GB" altLang="en-US"/>
              <a:t>We need to allow children to discover things for themselves</a:t>
            </a:r>
          </a:p>
          <a:p>
            <a:pPr eaLnBrk="1" hangingPunct="1"/>
            <a:endParaRPr lang="en-GB" altLang="en-US"/>
          </a:p>
          <a:p>
            <a:pPr eaLnBrk="1" hangingPunct="1"/>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7">
            <a:extLst>
              <a:ext uri="{FF2B5EF4-FFF2-40B4-BE49-F238E27FC236}">
                <a16:creationId xmlns:a16="http://schemas.microsoft.com/office/drawing/2014/main" id="{7AD3C866-51AB-4B2B-8918-7807FD3D2A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DAE7F462-9743-44F3-98A8-6C0A7CB531B2}" type="slidenum">
              <a:rPr kumimoji="0" lang="en-GB" altLang="en-US" smtClean="0"/>
              <a:pPr>
                <a:spcBef>
                  <a:spcPct val="0"/>
                </a:spcBef>
              </a:pPr>
              <a:t>11</a:t>
            </a:fld>
            <a:endParaRPr kumimoji="0" lang="en-GB" altLang="en-US"/>
          </a:p>
        </p:txBody>
      </p:sp>
      <p:sp>
        <p:nvSpPr>
          <p:cNvPr id="39938" name="Rectangle 2">
            <a:extLst>
              <a:ext uri="{FF2B5EF4-FFF2-40B4-BE49-F238E27FC236}">
                <a16:creationId xmlns:a16="http://schemas.microsoft.com/office/drawing/2014/main" id="{3DB5053F-55DE-4857-A196-34F2B1A72520}"/>
              </a:ext>
            </a:extLst>
          </p:cNvPr>
          <p:cNvSpPr>
            <a:spLocks noRot="1" noChangeArrowheads="1" noTextEdit="1"/>
          </p:cNvSpPr>
          <p:nvPr>
            <p:ph type="sldImg"/>
          </p:nvPr>
        </p:nvSpPr>
        <p:spPr>
          <a:ln/>
        </p:spPr>
      </p:sp>
      <p:sp>
        <p:nvSpPr>
          <p:cNvPr id="39939" name="Rectangle 3">
            <a:extLst>
              <a:ext uri="{FF2B5EF4-FFF2-40B4-BE49-F238E27FC236}">
                <a16:creationId xmlns:a16="http://schemas.microsoft.com/office/drawing/2014/main" id="{CD7B3D62-6BA8-48F3-8527-E3A2419CBE7A}"/>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If we look at play as a reward then we do not give it the credibility it deserves!!!!</a:t>
            </a:r>
          </a:p>
          <a:p>
            <a:pPr eaLnBrk="1" hangingPunct="1"/>
            <a:endParaRPr lang="en-GB" altLang="en-US"/>
          </a:p>
          <a:p>
            <a:pPr eaLnBrk="1" hangingPunct="1"/>
            <a:endParaRPr lang="en-GB" altLang="en-US"/>
          </a:p>
          <a:p>
            <a:pPr eaLnBrk="1" hangingPunct="1"/>
            <a:r>
              <a:rPr lang="en-GB" altLang="en-US"/>
              <a:t>How many of you remember loosing out on Art / Games???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a:extLst>
              <a:ext uri="{FF2B5EF4-FFF2-40B4-BE49-F238E27FC236}">
                <a16:creationId xmlns:a16="http://schemas.microsoft.com/office/drawing/2014/main" id="{355BF1BC-56AC-4116-A282-8269A4F30CB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6BE43952-1762-48E3-9338-21C1D6C16690}" type="slidenum">
              <a:rPr kumimoji="0" lang="en-GB" altLang="en-US" smtClean="0"/>
              <a:pPr>
                <a:spcBef>
                  <a:spcPct val="0"/>
                </a:spcBef>
              </a:pPr>
              <a:t>12</a:t>
            </a:fld>
            <a:endParaRPr kumimoji="0" lang="en-GB" altLang="en-US"/>
          </a:p>
        </p:txBody>
      </p:sp>
      <p:sp>
        <p:nvSpPr>
          <p:cNvPr id="41986" name="Rectangle 2">
            <a:extLst>
              <a:ext uri="{FF2B5EF4-FFF2-40B4-BE49-F238E27FC236}">
                <a16:creationId xmlns:a16="http://schemas.microsoft.com/office/drawing/2014/main" id="{C545CD7B-238E-4173-B523-8D532C84A3B7}"/>
              </a:ext>
            </a:extLst>
          </p:cNvPr>
          <p:cNvSpPr>
            <a:spLocks noRot="1" noChangeArrowheads="1" noTextEdit="1"/>
          </p:cNvSpPr>
          <p:nvPr>
            <p:ph type="sldImg"/>
          </p:nvPr>
        </p:nvSpPr>
        <p:spPr>
          <a:ln/>
        </p:spPr>
      </p:sp>
      <p:sp>
        <p:nvSpPr>
          <p:cNvPr id="41987" name="Rectangle 3">
            <a:extLst>
              <a:ext uri="{FF2B5EF4-FFF2-40B4-BE49-F238E27FC236}">
                <a16:creationId xmlns:a16="http://schemas.microsoft.com/office/drawing/2014/main" id="{CD098929-FB4A-491B-A68E-C741F39227F8}"/>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It can be difficult as various researchers categorise play differently.</a:t>
            </a:r>
          </a:p>
          <a:p>
            <a:pPr eaLnBrk="1" hangingPunct="1"/>
            <a:endParaRPr lang="en-GB" altLang="en-US"/>
          </a:p>
          <a:p>
            <a:pPr eaLnBrk="1" hangingPunct="1"/>
            <a:r>
              <a:rPr lang="en-GB" altLang="en-US"/>
              <a:t>In FP see categories in Document  (Play and active learning)</a:t>
            </a:r>
          </a:p>
          <a:p>
            <a:pPr eaLnBrk="1" hangingPunct="1"/>
            <a:endParaRPr lang="en-GB" altLang="en-US"/>
          </a:p>
          <a:p>
            <a:pPr eaLnBrk="1" hangingPunct="1"/>
            <a:r>
              <a:rPr lang="en-GB" altLang="en-US"/>
              <a:t>Opportunities need to be provided for children to engage in free play and structured play activites both indoors and outdoors.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a:extLst>
              <a:ext uri="{FF2B5EF4-FFF2-40B4-BE49-F238E27FC236}">
                <a16:creationId xmlns:a16="http://schemas.microsoft.com/office/drawing/2014/main" id="{CD4D12F9-BDB1-46DA-9A1C-9B7693F97F7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C41F5951-09C0-492B-92F3-5183467F88C5}" type="slidenum">
              <a:rPr kumimoji="0" lang="en-GB" altLang="en-US" smtClean="0"/>
              <a:pPr>
                <a:spcBef>
                  <a:spcPct val="0"/>
                </a:spcBef>
              </a:pPr>
              <a:t>13</a:t>
            </a:fld>
            <a:endParaRPr kumimoji="0" lang="en-GB" altLang="en-US"/>
          </a:p>
        </p:txBody>
      </p:sp>
      <p:sp>
        <p:nvSpPr>
          <p:cNvPr id="44034" name="Rectangle 2">
            <a:extLst>
              <a:ext uri="{FF2B5EF4-FFF2-40B4-BE49-F238E27FC236}">
                <a16:creationId xmlns:a16="http://schemas.microsoft.com/office/drawing/2014/main" id="{66717475-FEDE-4EC0-84C8-2D7014402AEB}"/>
              </a:ext>
            </a:extLst>
          </p:cNvPr>
          <p:cNvSpPr>
            <a:spLocks noRot="1" noChangeArrowheads="1" noTextEdit="1"/>
          </p:cNvSpPr>
          <p:nvPr>
            <p:ph type="sldImg"/>
          </p:nvPr>
        </p:nvSpPr>
        <p:spPr>
          <a:ln/>
        </p:spPr>
      </p:sp>
      <p:sp>
        <p:nvSpPr>
          <p:cNvPr id="44035" name="Rectangle 3">
            <a:extLst>
              <a:ext uri="{FF2B5EF4-FFF2-40B4-BE49-F238E27FC236}">
                <a16:creationId xmlns:a16="http://schemas.microsoft.com/office/drawing/2014/main" id="{619E332C-593A-470B-9275-0CDA791C4951}"/>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Familiar?</a:t>
            </a:r>
          </a:p>
          <a:p>
            <a:pPr eaLnBrk="1" hangingPunct="1"/>
            <a:endParaRPr lang="en-GB" altLang="en-US"/>
          </a:p>
          <a:p>
            <a:pPr eaLnBrk="1" hangingPunct="1"/>
            <a:r>
              <a:rPr lang="en-GB" altLang="en-US"/>
              <a:t>Were some of these evident on your visits/ from your experiences?</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a:extLst>
              <a:ext uri="{FF2B5EF4-FFF2-40B4-BE49-F238E27FC236}">
                <a16:creationId xmlns:a16="http://schemas.microsoft.com/office/drawing/2014/main" id="{4807D425-B4AA-4942-A5ED-730DC961B2F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C4C68166-0317-4B33-A070-36D5AC61B909}" type="slidenum">
              <a:rPr kumimoji="0" lang="en-GB" altLang="en-US" smtClean="0"/>
              <a:pPr>
                <a:spcBef>
                  <a:spcPct val="0"/>
                </a:spcBef>
              </a:pPr>
              <a:t>14</a:t>
            </a:fld>
            <a:endParaRPr kumimoji="0" lang="en-GB" altLang="en-US"/>
          </a:p>
        </p:txBody>
      </p:sp>
      <p:sp>
        <p:nvSpPr>
          <p:cNvPr id="46082" name="Rectangle 2">
            <a:extLst>
              <a:ext uri="{FF2B5EF4-FFF2-40B4-BE49-F238E27FC236}">
                <a16:creationId xmlns:a16="http://schemas.microsoft.com/office/drawing/2014/main" id="{3808B6AE-2CA8-437E-B9AC-CD86F15EAF48}"/>
              </a:ext>
            </a:extLst>
          </p:cNvPr>
          <p:cNvSpPr>
            <a:spLocks noRot="1" noChangeArrowheads="1" noTextEdit="1"/>
          </p:cNvSpPr>
          <p:nvPr>
            <p:ph type="sldImg"/>
          </p:nvPr>
        </p:nvSpPr>
        <p:spPr>
          <a:ln/>
        </p:spPr>
      </p:sp>
      <p:sp>
        <p:nvSpPr>
          <p:cNvPr id="46083" name="Rectangle 3">
            <a:extLst>
              <a:ext uri="{FF2B5EF4-FFF2-40B4-BE49-F238E27FC236}">
                <a16:creationId xmlns:a16="http://schemas.microsoft.com/office/drawing/2014/main" id="{DFD189E5-9AEF-47CB-AEFB-3B902FCE4B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Char char="•"/>
            </a:pPr>
            <a:r>
              <a:rPr lang="en-GB" altLang="en-US"/>
              <a:t>Comfortable, welcoming &amp; exciting environment</a:t>
            </a:r>
          </a:p>
          <a:p>
            <a:pPr eaLnBrk="1" hangingPunct="1">
              <a:buFontTx/>
              <a:buChar char="•"/>
            </a:pPr>
            <a:endParaRPr lang="en-GB" altLang="en-US"/>
          </a:p>
          <a:p>
            <a:pPr eaLnBrk="1" hangingPunct="1">
              <a:buFontTx/>
              <a:buChar char="•"/>
            </a:pPr>
            <a:r>
              <a:rPr lang="en-GB" altLang="en-US"/>
              <a:t>Adapt and create challenges</a:t>
            </a:r>
          </a:p>
          <a:p>
            <a:pPr eaLnBrk="1" hangingPunct="1">
              <a:buFontTx/>
              <a:buChar char="•"/>
            </a:pPr>
            <a:endParaRPr lang="en-GB" altLang="en-US"/>
          </a:p>
          <a:p>
            <a:pPr eaLnBrk="1" hangingPunct="1">
              <a:buFontTx/>
              <a:buChar char="•"/>
            </a:pPr>
            <a:r>
              <a:rPr lang="en-GB" altLang="en-US"/>
              <a:t>Create a busy atmosphere this can be a challenge when you are also trying to ensure routines and manage behaviour</a:t>
            </a:r>
          </a:p>
          <a:p>
            <a:pPr eaLnBrk="1" hangingPunct="1">
              <a:buFontTx/>
              <a:buChar char="•"/>
            </a:pPr>
            <a:endParaRPr lang="en-GB" altLang="en-US"/>
          </a:p>
          <a:p>
            <a:pPr eaLnBrk="1" hangingPunct="1">
              <a:buFontTx/>
              <a:buChar char="•"/>
            </a:pPr>
            <a:r>
              <a:rPr lang="en-GB" altLang="en-US"/>
              <a:t>Take advantage of all opportunities</a:t>
            </a:r>
          </a:p>
          <a:p>
            <a:pPr eaLnBrk="1" hangingPunct="1">
              <a:buFontTx/>
              <a:buChar char="•"/>
            </a:pPr>
            <a:endParaRPr lang="en-GB" altLang="en-US"/>
          </a:p>
          <a:p>
            <a:pPr eaLnBrk="1" hangingPunct="1">
              <a:buFontTx/>
              <a:buChar char="•"/>
            </a:pPr>
            <a:r>
              <a:rPr lang="en-GB" altLang="en-US"/>
              <a:t>Opps for repetition to strengthen neuronal pathways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a:extLst>
              <a:ext uri="{FF2B5EF4-FFF2-40B4-BE49-F238E27FC236}">
                <a16:creationId xmlns:a16="http://schemas.microsoft.com/office/drawing/2014/main" id="{BD1645B9-AB24-482E-B11C-E0F6770BD1D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583DDDDE-7376-4823-8672-2E316E376F52}" type="slidenum">
              <a:rPr kumimoji="0" lang="en-GB" altLang="en-US" smtClean="0"/>
              <a:pPr>
                <a:spcBef>
                  <a:spcPct val="0"/>
                </a:spcBef>
              </a:pPr>
              <a:t>15</a:t>
            </a:fld>
            <a:endParaRPr kumimoji="0" lang="en-GB" altLang="en-US"/>
          </a:p>
        </p:txBody>
      </p:sp>
      <p:sp>
        <p:nvSpPr>
          <p:cNvPr id="48130" name="Rectangle 2">
            <a:extLst>
              <a:ext uri="{FF2B5EF4-FFF2-40B4-BE49-F238E27FC236}">
                <a16:creationId xmlns:a16="http://schemas.microsoft.com/office/drawing/2014/main" id="{D068CE84-E7BC-4FC1-A5DF-723433E78CE8}"/>
              </a:ext>
            </a:extLst>
          </p:cNvPr>
          <p:cNvSpPr>
            <a:spLocks noRot="1" noChangeArrowheads="1" noTextEdit="1"/>
          </p:cNvSpPr>
          <p:nvPr>
            <p:ph type="sldImg"/>
          </p:nvPr>
        </p:nvSpPr>
        <p:spPr>
          <a:ln/>
        </p:spPr>
      </p:sp>
      <p:sp>
        <p:nvSpPr>
          <p:cNvPr id="48131" name="Rectangle 3">
            <a:extLst>
              <a:ext uri="{FF2B5EF4-FFF2-40B4-BE49-F238E27FC236}">
                <a16:creationId xmlns:a16="http://schemas.microsoft.com/office/drawing/2014/main" id="{18E43994-8B92-4E45-A325-16CA6377CD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2 mins to think   Theme   lights on lights off</a:t>
            </a:r>
          </a:p>
          <a:p>
            <a:pPr eaLnBrk="1" hangingPunct="1"/>
            <a:endParaRPr lang="en-GB" altLang="en-US"/>
          </a:p>
          <a:p>
            <a:pPr eaLnBrk="1" hangingPunct="1"/>
            <a:r>
              <a:rPr lang="en-GB" altLang="en-US"/>
              <a:t>Think of activities for each of the tiers</a:t>
            </a:r>
          </a:p>
          <a:p>
            <a:pPr eaLnBrk="1" hangingPunct="1"/>
            <a:endParaRPr lang="en-GB" altLang="en-US"/>
          </a:p>
          <a:p>
            <a:pPr eaLnBrk="1" hangingPunct="1"/>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a:extLst>
              <a:ext uri="{FF2B5EF4-FFF2-40B4-BE49-F238E27FC236}">
                <a16:creationId xmlns:a16="http://schemas.microsoft.com/office/drawing/2014/main" id="{9ED7A627-9173-4D44-A7BC-19F3C3EA01B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D48135D4-7976-47A2-8A55-11274AD302C4}" type="slidenum">
              <a:rPr kumimoji="0" lang="en-GB" altLang="en-US" smtClean="0"/>
              <a:pPr>
                <a:spcBef>
                  <a:spcPct val="0"/>
                </a:spcBef>
              </a:pPr>
              <a:t>16</a:t>
            </a:fld>
            <a:endParaRPr kumimoji="0" lang="en-GB" altLang="en-US"/>
          </a:p>
        </p:txBody>
      </p:sp>
      <p:sp>
        <p:nvSpPr>
          <p:cNvPr id="50178" name="Rectangle 2">
            <a:extLst>
              <a:ext uri="{FF2B5EF4-FFF2-40B4-BE49-F238E27FC236}">
                <a16:creationId xmlns:a16="http://schemas.microsoft.com/office/drawing/2014/main" id="{6032B91D-F9C7-4DA2-BD76-20CA710B6AF8}"/>
              </a:ext>
            </a:extLst>
          </p:cNvPr>
          <p:cNvSpPr>
            <a:spLocks noRot="1" noChangeArrowheads="1" noTextEdit="1"/>
          </p:cNvSpPr>
          <p:nvPr>
            <p:ph type="sldImg"/>
          </p:nvPr>
        </p:nvSpPr>
        <p:spPr>
          <a:ln/>
        </p:spPr>
      </p:sp>
      <p:sp>
        <p:nvSpPr>
          <p:cNvPr id="50179" name="Rectangle 3">
            <a:extLst>
              <a:ext uri="{FF2B5EF4-FFF2-40B4-BE49-F238E27FC236}">
                <a16:creationId xmlns:a16="http://schemas.microsoft.com/office/drawing/2014/main" id="{CA7340BF-4DDD-4387-BC3B-10B65CB71AD2}"/>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All counties have their own play strategy               www.carmarthenchildrenspartnerships.org.uk</a:t>
            </a:r>
          </a:p>
          <a:p>
            <a:pPr eaLnBrk="1" hangingPunct="1"/>
            <a:r>
              <a:rPr lang="en-GB" altLang="en-US"/>
              <a:t>                                                                         www.playwales.</a:t>
            </a:r>
          </a:p>
          <a:p>
            <a:pPr eaLnBrk="1" hangingPunct="1"/>
            <a:endParaRPr lang="en-GB" altLang="en-US"/>
          </a:p>
          <a:p>
            <a:pPr eaLnBrk="1" hangingPunct="1"/>
            <a:r>
              <a:rPr lang="en-GB" altLang="en-US"/>
              <a:t>Important that you are aware of the policies</a:t>
            </a:r>
          </a:p>
          <a:p>
            <a:pPr eaLnBrk="1" hangingPunct="1"/>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a:extLst>
              <a:ext uri="{FF2B5EF4-FFF2-40B4-BE49-F238E27FC236}">
                <a16:creationId xmlns:a16="http://schemas.microsoft.com/office/drawing/2014/main" id="{ACCD4D75-CF2A-423B-BCCD-B8EC6FCEAD9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D487B81A-6D06-4530-8A1B-984EBB4AB598}" type="slidenum">
              <a:rPr kumimoji="0" lang="en-GB" altLang="en-US" smtClean="0"/>
              <a:pPr>
                <a:spcBef>
                  <a:spcPct val="0"/>
                </a:spcBef>
              </a:pPr>
              <a:t>17</a:t>
            </a:fld>
            <a:endParaRPr kumimoji="0" lang="en-GB" altLang="en-US"/>
          </a:p>
        </p:txBody>
      </p:sp>
      <p:sp>
        <p:nvSpPr>
          <p:cNvPr id="52226" name="Rectangle 2">
            <a:extLst>
              <a:ext uri="{FF2B5EF4-FFF2-40B4-BE49-F238E27FC236}">
                <a16:creationId xmlns:a16="http://schemas.microsoft.com/office/drawing/2014/main" id="{B3FC5919-A9D4-474A-89DC-FD46FACE6686}"/>
              </a:ext>
            </a:extLst>
          </p:cNvPr>
          <p:cNvSpPr>
            <a:spLocks noRot="1" noChangeArrowheads="1" noTextEdit="1"/>
          </p:cNvSpPr>
          <p:nvPr>
            <p:ph type="sldImg"/>
          </p:nvPr>
        </p:nvSpPr>
        <p:spPr>
          <a:ln/>
        </p:spPr>
      </p:sp>
      <p:sp>
        <p:nvSpPr>
          <p:cNvPr id="52227" name="Rectangle 3">
            <a:extLst>
              <a:ext uri="{FF2B5EF4-FFF2-40B4-BE49-F238E27FC236}">
                <a16:creationId xmlns:a16="http://schemas.microsoft.com/office/drawing/2014/main" id="{F9E63E45-2C44-48A0-BA18-ACDEDD9ECF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Char char="•"/>
            </a:pPr>
            <a:r>
              <a:rPr lang="en-GB" altLang="en-US"/>
              <a:t>The word play appears on every page of the documentation</a:t>
            </a:r>
          </a:p>
          <a:p>
            <a:pPr eaLnBrk="1" hangingPunct="1">
              <a:buFontTx/>
              <a:buChar char="•"/>
            </a:pPr>
            <a:endParaRPr lang="en-GB" altLang="en-US"/>
          </a:p>
          <a:p>
            <a:pPr eaLnBrk="1" hangingPunct="1">
              <a:buFontTx/>
              <a:buChar char="•"/>
            </a:pPr>
            <a:r>
              <a:rPr lang="en-GB" altLang="en-US"/>
              <a:t>*It isn’t a fad it’s based on solid evidence– Other countries and the existing good practice in this one</a:t>
            </a:r>
          </a:p>
          <a:p>
            <a:pPr eaLnBrk="1" hangingPunct="1">
              <a:buFontTx/>
              <a:buChar char="•"/>
            </a:pPr>
            <a:endParaRPr lang="en-GB" altLang="en-US"/>
          </a:p>
          <a:p>
            <a:pPr eaLnBrk="1" hangingPunct="1">
              <a:buFontTx/>
              <a:buChar char="•"/>
            </a:pPr>
            <a:r>
              <a:rPr lang="en-GB" altLang="en-US"/>
              <a:t>*In order to understand the value of play we must first understand and get to know the child, interests etc</a:t>
            </a:r>
          </a:p>
          <a:p>
            <a:pPr eaLnBrk="1" hangingPunct="1"/>
            <a:r>
              <a:rPr lang="en-GB" altLang="en-US"/>
              <a:t>   These will have an influence on the child’s emotional, cognitive and physical development.</a:t>
            </a:r>
          </a:p>
          <a:p>
            <a:pPr eaLnBrk="1" hangingPunct="1"/>
            <a:endParaRPr lang="en-GB" altLang="en-US"/>
          </a:p>
          <a:p>
            <a:pPr eaLnBrk="1" hangingPunct="1"/>
            <a:r>
              <a:rPr lang="en-GB" altLang="en-US"/>
              <a:t>   Building strong partnerships with parents and ensuring they are aware of and understand the philosophy from the outset is a must.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B1C857E7-B2D2-46EF-A649-96DC4EBF9158}"/>
              </a:ext>
            </a:extLst>
          </p:cNvPr>
          <p:cNvSpPr>
            <a:spLocks noGrp="1" noRot="1" noChangeAspect="1" noTextEdit="1"/>
          </p:cNvSpPr>
          <p:nvPr>
            <p:ph type="sldImg"/>
          </p:nvPr>
        </p:nvSpPr>
        <p:spPr>
          <a:ln/>
        </p:spPr>
      </p:sp>
      <p:sp>
        <p:nvSpPr>
          <p:cNvPr id="54274" name="Notes Placeholder 2">
            <a:extLst>
              <a:ext uri="{FF2B5EF4-FFF2-40B4-BE49-F238E27FC236}">
                <a16:creationId xmlns:a16="http://schemas.microsoft.com/office/drawing/2014/main" id="{C19CF2CE-2B08-4F85-BF72-E02EF3E8630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54275" name="Slide Number Placeholder 3">
            <a:extLst>
              <a:ext uri="{FF2B5EF4-FFF2-40B4-BE49-F238E27FC236}">
                <a16:creationId xmlns:a16="http://schemas.microsoft.com/office/drawing/2014/main" id="{78227A13-CEB5-4968-BB8A-81CE8EC6DC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26B0F63D-5FD0-466C-A033-64F65FF802FA}" type="slidenum">
              <a:rPr kumimoji="0" lang="en-GB" altLang="en-US" smtClean="0"/>
              <a:pPr>
                <a:spcBef>
                  <a:spcPct val="0"/>
                </a:spcBef>
              </a:pPr>
              <a:t>18</a:t>
            </a:fld>
            <a:endParaRPr kumimoji="0"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C3E96999-1B28-49B8-A90D-FFF99FC9D064}"/>
              </a:ext>
            </a:extLst>
          </p:cNvPr>
          <p:cNvSpPr>
            <a:spLocks noGrp="1" noRot="1" noChangeAspect="1" noTextEdit="1"/>
          </p:cNvSpPr>
          <p:nvPr>
            <p:ph type="sldImg"/>
          </p:nvPr>
        </p:nvSpPr>
        <p:spPr>
          <a:ln/>
        </p:spPr>
      </p:sp>
      <p:sp>
        <p:nvSpPr>
          <p:cNvPr id="57346" name="Notes Placeholder 2">
            <a:extLst>
              <a:ext uri="{FF2B5EF4-FFF2-40B4-BE49-F238E27FC236}">
                <a16:creationId xmlns:a16="http://schemas.microsoft.com/office/drawing/2014/main" id="{C119712A-8A41-40A9-B86E-DBFE74807C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7347" name="Slide Number Placeholder 3">
            <a:extLst>
              <a:ext uri="{FF2B5EF4-FFF2-40B4-BE49-F238E27FC236}">
                <a16:creationId xmlns:a16="http://schemas.microsoft.com/office/drawing/2014/main" id="{E5CA25FC-8D32-4D45-83E8-C0156A05272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DC02D7F5-75C0-4C8F-8660-F3F1B860FD6D}" type="slidenum">
              <a:rPr lang="en-GB" altLang="en-US" smtClean="0">
                <a:latin typeface="Comic Sans MS" panose="030F0702030302020204" pitchFamily="66" charset="0"/>
              </a:rPr>
              <a:pPr/>
              <a:t>20</a:t>
            </a:fld>
            <a:endParaRPr lang="en-GB" altLang="en-US">
              <a:latin typeface="Comic Sans MS" panose="030F0702030302020204" pitchFamily="66"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a:extLst>
              <a:ext uri="{FF2B5EF4-FFF2-40B4-BE49-F238E27FC236}">
                <a16:creationId xmlns:a16="http://schemas.microsoft.com/office/drawing/2014/main" id="{D55DED7E-358E-49A0-B2D2-7C9E4687FE2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Comic Sans MS" panose="030F0702030302020204" pitchFamily="66" charset="0"/>
              </a:defRPr>
            </a:lvl1pPr>
            <a:lvl2pPr marL="742950" indent="-285750">
              <a:spcBef>
                <a:spcPct val="30000"/>
              </a:spcBef>
              <a:defRPr kumimoji="1" sz="1200">
                <a:solidFill>
                  <a:schemeClr val="tx1"/>
                </a:solidFill>
                <a:latin typeface="Comic Sans MS" panose="030F0702030302020204" pitchFamily="66" charset="0"/>
              </a:defRPr>
            </a:lvl2pPr>
            <a:lvl3pPr marL="1143000" indent="-228600">
              <a:spcBef>
                <a:spcPct val="30000"/>
              </a:spcBef>
              <a:defRPr kumimoji="1" sz="1200">
                <a:solidFill>
                  <a:schemeClr val="tx1"/>
                </a:solidFill>
                <a:latin typeface="Comic Sans MS" panose="030F0702030302020204" pitchFamily="66" charset="0"/>
              </a:defRPr>
            </a:lvl3pPr>
            <a:lvl4pPr marL="1600200" indent="-228600">
              <a:spcBef>
                <a:spcPct val="30000"/>
              </a:spcBef>
              <a:defRPr kumimoji="1" sz="1200">
                <a:solidFill>
                  <a:schemeClr val="tx1"/>
                </a:solidFill>
                <a:latin typeface="Comic Sans MS" panose="030F0702030302020204" pitchFamily="66" charset="0"/>
              </a:defRPr>
            </a:lvl4pPr>
            <a:lvl5pPr marL="2057400" indent="-228600">
              <a:spcBef>
                <a:spcPct val="30000"/>
              </a:spcBef>
              <a:defRPr kumimoji="1" sz="1200">
                <a:solidFill>
                  <a:schemeClr val="tx1"/>
                </a:solidFill>
                <a:latin typeface="Comic Sans MS" panose="030F0702030302020204" pitchFamily="66" charset="0"/>
              </a:defRPr>
            </a:lvl5pPr>
            <a:lvl6pPr marL="2514600" indent="-228600" eaLnBrk="0" fontAlgn="base" hangingPunct="0">
              <a:spcBef>
                <a:spcPct val="30000"/>
              </a:spcBef>
              <a:spcAft>
                <a:spcPct val="0"/>
              </a:spcAft>
              <a:defRPr kumimoji="1" sz="1200">
                <a:solidFill>
                  <a:schemeClr val="tx1"/>
                </a:solidFill>
                <a:latin typeface="Comic Sans MS" panose="030F0702030302020204" pitchFamily="66" charset="0"/>
              </a:defRPr>
            </a:lvl6pPr>
            <a:lvl7pPr marL="2971800" indent="-228600" eaLnBrk="0" fontAlgn="base" hangingPunct="0">
              <a:spcBef>
                <a:spcPct val="30000"/>
              </a:spcBef>
              <a:spcAft>
                <a:spcPct val="0"/>
              </a:spcAft>
              <a:defRPr kumimoji="1" sz="1200">
                <a:solidFill>
                  <a:schemeClr val="tx1"/>
                </a:solidFill>
                <a:latin typeface="Comic Sans MS" panose="030F0702030302020204" pitchFamily="66" charset="0"/>
              </a:defRPr>
            </a:lvl7pPr>
            <a:lvl8pPr marL="3429000" indent="-228600" eaLnBrk="0" fontAlgn="base" hangingPunct="0">
              <a:spcBef>
                <a:spcPct val="30000"/>
              </a:spcBef>
              <a:spcAft>
                <a:spcPct val="0"/>
              </a:spcAft>
              <a:defRPr kumimoji="1" sz="1200">
                <a:solidFill>
                  <a:schemeClr val="tx1"/>
                </a:solidFill>
                <a:latin typeface="Comic Sans MS" panose="030F0702030302020204" pitchFamily="66" charset="0"/>
              </a:defRPr>
            </a:lvl8pPr>
            <a:lvl9pPr marL="3886200" indent="-228600" eaLnBrk="0" fontAlgn="base" hangingPunct="0">
              <a:spcBef>
                <a:spcPct val="30000"/>
              </a:spcBef>
              <a:spcAft>
                <a:spcPct val="0"/>
              </a:spcAft>
              <a:defRPr kumimoji="1" sz="1200">
                <a:solidFill>
                  <a:schemeClr val="tx1"/>
                </a:solidFill>
                <a:latin typeface="Comic Sans MS" panose="030F0702030302020204" pitchFamily="66" charset="0"/>
              </a:defRPr>
            </a:lvl9pPr>
          </a:lstStyle>
          <a:p>
            <a:pPr>
              <a:spcBef>
                <a:spcPct val="0"/>
              </a:spcBef>
            </a:pPr>
            <a:fld id="{11487A60-4D22-4151-8286-8133548E0518}" type="slidenum">
              <a:rPr kumimoji="0" lang="en-GB" altLang="en-US" smtClean="0"/>
              <a:pPr>
                <a:spcBef>
                  <a:spcPct val="0"/>
                </a:spcBef>
              </a:pPr>
              <a:t>21</a:t>
            </a:fld>
            <a:endParaRPr kumimoji="0" lang="en-GB" altLang="en-US"/>
          </a:p>
        </p:txBody>
      </p:sp>
      <p:sp>
        <p:nvSpPr>
          <p:cNvPr id="59394" name="Rectangle 2">
            <a:extLst>
              <a:ext uri="{FF2B5EF4-FFF2-40B4-BE49-F238E27FC236}">
                <a16:creationId xmlns:a16="http://schemas.microsoft.com/office/drawing/2014/main" id="{CDB81E36-1E12-4B57-A80F-120FD49C2070}"/>
              </a:ext>
            </a:extLst>
          </p:cNvPr>
          <p:cNvSpPr>
            <a:spLocks noRot="1" noChangeArrowheads="1" noTextEdit="1"/>
          </p:cNvSpPr>
          <p:nvPr>
            <p:ph type="sldImg"/>
          </p:nvPr>
        </p:nvSpPr>
        <p:spPr>
          <a:ln/>
        </p:spPr>
      </p:sp>
      <p:sp>
        <p:nvSpPr>
          <p:cNvPr id="59395" name="Rectangle 3">
            <a:extLst>
              <a:ext uri="{FF2B5EF4-FFF2-40B4-BE49-F238E27FC236}">
                <a16:creationId xmlns:a16="http://schemas.microsoft.com/office/drawing/2014/main" id="{180869EF-2F51-48B8-A66A-82CE706546E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E2C64F65-0B11-4940-9AD5-ED9B2504E98C}"/>
              </a:ext>
            </a:extLst>
          </p:cNvPr>
          <p:cNvGrpSpPr>
            <a:grpSpLocks/>
          </p:cNvGrpSpPr>
          <p:nvPr/>
        </p:nvGrpSpPr>
        <p:grpSpPr bwMode="auto">
          <a:xfrm>
            <a:off x="0" y="0"/>
            <a:ext cx="8458200" cy="5943600"/>
            <a:chOff x="0" y="0"/>
            <a:chExt cx="5328" cy="3744"/>
          </a:xfrm>
        </p:grpSpPr>
        <p:sp>
          <p:nvSpPr>
            <p:cNvPr id="5" name="Freeform 3">
              <a:extLst>
                <a:ext uri="{FF2B5EF4-FFF2-40B4-BE49-F238E27FC236}">
                  <a16:creationId xmlns:a16="http://schemas.microsoft.com/office/drawing/2014/main" id="{3067A06A-33A9-4D05-9C04-F5ADC52E9246}"/>
                </a:ext>
              </a:extLst>
            </p:cNvPr>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eaLnBrk="1" hangingPunct="1">
                <a:defRPr/>
              </a:pPr>
              <a:endParaRPr lang="en-GB">
                <a:latin typeface="Tahoma" charset="0"/>
              </a:endParaRPr>
            </a:p>
          </p:txBody>
        </p:sp>
        <p:sp>
          <p:nvSpPr>
            <p:cNvPr id="6" name="Freeform 4">
              <a:extLst>
                <a:ext uri="{FF2B5EF4-FFF2-40B4-BE49-F238E27FC236}">
                  <a16:creationId xmlns:a16="http://schemas.microsoft.com/office/drawing/2014/main" id="{72BE9D25-B12A-4009-9177-8232DD8C591F}"/>
                </a:ext>
              </a:extLst>
            </p:cNvPr>
            <p:cNvSpPr>
              <a:spLocks/>
            </p:cNvSpPr>
            <p:nvPr/>
          </p:nvSpPr>
          <p:spPr bwMode="hidden">
            <a:xfrm>
              <a:off x="0" y="0"/>
              <a:ext cx="5328" cy="3689"/>
            </a:xfrm>
            <a:custGeom>
              <a:avLst/>
              <a:gdLst>
                <a:gd name="T0" fmla="*/ 5311 w 5328"/>
                <a:gd name="T1" fmla="*/ 3209 h 3689"/>
                <a:gd name="T2" fmla="*/ 0 w 5328"/>
                <a:gd name="T3" fmla="*/ 3689 h 3689"/>
                <a:gd name="T4" fmla="*/ 0 w 5328"/>
                <a:gd name="T5" fmla="*/ 9 h 3689"/>
                <a:gd name="T6" fmla="*/ 5328 w 5328"/>
                <a:gd name="T7" fmla="*/ 0 h 3689"/>
                <a:gd name="T8" fmla="*/ 5311 w 5328"/>
                <a:gd name="T9" fmla="*/ 3209 h 36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218117"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218121"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GB"/>
              <a:t>Click to edit Master title style</a:t>
            </a:r>
          </a:p>
        </p:txBody>
      </p:sp>
      <p:sp>
        <p:nvSpPr>
          <p:cNvPr id="7" name="Date Placeholder 6">
            <a:extLst>
              <a:ext uri="{FF2B5EF4-FFF2-40B4-BE49-F238E27FC236}">
                <a16:creationId xmlns:a16="http://schemas.microsoft.com/office/drawing/2014/main" id="{A57208C9-8B82-435F-84BC-4D0BB6B8EBE5}"/>
              </a:ext>
            </a:extLst>
          </p:cNvPr>
          <p:cNvSpPr>
            <a:spLocks noGrp="1" noChangeArrowheads="1"/>
          </p:cNvSpPr>
          <p:nvPr>
            <p:ph type="dt" sz="quarter" idx="10"/>
          </p:nvPr>
        </p:nvSpPr>
        <p:spPr/>
        <p:txBody>
          <a:bodyPr/>
          <a:lstStyle>
            <a:lvl1pPr>
              <a:defRPr/>
            </a:lvl1pPr>
          </a:lstStyle>
          <a:p>
            <a:pPr>
              <a:defRPr/>
            </a:pPr>
            <a:endParaRPr lang="en-GB"/>
          </a:p>
        </p:txBody>
      </p:sp>
      <p:sp>
        <p:nvSpPr>
          <p:cNvPr id="8" name="Footer Placeholder 7">
            <a:extLst>
              <a:ext uri="{FF2B5EF4-FFF2-40B4-BE49-F238E27FC236}">
                <a16:creationId xmlns:a16="http://schemas.microsoft.com/office/drawing/2014/main" id="{9DE50E7B-C399-4646-AE73-22720334F472}"/>
              </a:ext>
            </a:extLst>
          </p:cNvPr>
          <p:cNvSpPr>
            <a:spLocks noGrp="1" noChangeArrowheads="1"/>
          </p:cNvSpPr>
          <p:nvPr>
            <p:ph type="ftr" sz="quarter" idx="11"/>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51B973D4-CED5-4707-892D-EA6AEEEE9F4B}"/>
              </a:ext>
            </a:extLst>
          </p:cNvPr>
          <p:cNvSpPr>
            <a:spLocks noGrp="1" noChangeArrowheads="1"/>
          </p:cNvSpPr>
          <p:nvPr>
            <p:ph type="sldNum" sz="quarter" idx="12"/>
          </p:nvPr>
        </p:nvSpPr>
        <p:spPr/>
        <p:txBody>
          <a:bodyPr/>
          <a:lstStyle>
            <a:lvl1pPr>
              <a:defRPr/>
            </a:lvl1pPr>
          </a:lstStyle>
          <a:p>
            <a:pPr>
              <a:defRPr/>
            </a:pPr>
            <a:fld id="{D024F558-7BC1-430E-A786-F19B20E66280}" type="slidenum">
              <a:rPr lang="en-GB" altLang="en-US"/>
              <a:pPr>
                <a:defRPr/>
              </a:pPr>
              <a:t>‹#›</a:t>
            </a:fld>
            <a:endParaRPr lang="en-GB" altLang="en-US"/>
          </a:p>
        </p:txBody>
      </p:sp>
    </p:spTree>
    <p:extLst>
      <p:ext uri="{BB962C8B-B14F-4D97-AF65-F5344CB8AC3E}">
        <p14:creationId xmlns:p14="http://schemas.microsoft.com/office/powerpoint/2010/main" val="1365194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7">
            <a:extLst>
              <a:ext uri="{FF2B5EF4-FFF2-40B4-BE49-F238E27FC236}">
                <a16:creationId xmlns:a16="http://schemas.microsoft.com/office/drawing/2014/main" id="{D0F1AB68-144E-4E61-8B9A-F62DD46BC99B}"/>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8">
            <a:extLst>
              <a:ext uri="{FF2B5EF4-FFF2-40B4-BE49-F238E27FC236}">
                <a16:creationId xmlns:a16="http://schemas.microsoft.com/office/drawing/2014/main" id="{4E42B891-1F4E-47E0-9240-EDB00D992EB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9">
            <a:extLst>
              <a:ext uri="{FF2B5EF4-FFF2-40B4-BE49-F238E27FC236}">
                <a16:creationId xmlns:a16="http://schemas.microsoft.com/office/drawing/2014/main" id="{B09F2185-0B9F-48D9-806F-1A72F6C5AF85}"/>
              </a:ext>
            </a:extLst>
          </p:cNvPr>
          <p:cNvSpPr>
            <a:spLocks noGrp="1" noChangeArrowheads="1"/>
          </p:cNvSpPr>
          <p:nvPr>
            <p:ph type="sldNum" sz="quarter" idx="12"/>
          </p:nvPr>
        </p:nvSpPr>
        <p:spPr>
          <a:ln/>
        </p:spPr>
        <p:txBody>
          <a:bodyPr/>
          <a:lstStyle>
            <a:lvl1pPr>
              <a:defRPr/>
            </a:lvl1pPr>
          </a:lstStyle>
          <a:p>
            <a:pPr>
              <a:defRPr/>
            </a:pPr>
            <a:fld id="{D49BC004-C86D-47F4-B8F5-9E7CAEC4CFCE}" type="slidenum">
              <a:rPr lang="en-GB" altLang="en-US"/>
              <a:pPr>
                <a:defRPr/>
              </a:pPr>
              <a:t>‹#›</a:t>
            </a:fld>
            <a:endParaRPr lang="en-GB" altLang="en-US"/>
          </a:p>
        </p:txBody>
      </p:sp>
    </p:spTree>
    <p:extLst>
      <p:ext uri="{BB962C8B-B14F-4D97-AF65-F5344CB8AC3E}">
        <p14:creationId xmlns:p14="http://schemas.microsoft.com/office/powerpoint/2010/main" val="3794330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a:extLst>
              <a:ext uri="{FF2B5EF4-FFF2-40B4-BE49-F238E27FC236}">
                <a16:creationId xmlns:a16="http://schemas.microsoft.com/office/drawing/2014/main" id="{0EFACDD4-9A01-48F3-8DB7-C4358007857E}"/>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8">
            <a:extLst>
              <a:ext uri="{FF2B5EF4-FFF2-40B4-BE49-F238E27FC236}">
                <a16:creationId xmlns:a16="http://schemas.microsoft.com/office/drawing/2014/main" id="{2C88335F-9340-4374-843F-5964E2B5D49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9">
            <a:extLst>
              <a:ext uri="{FF2B5EF4-FFF2-40B4-BE49-F238E27FC236}">
                <a16:creationId xmlns:a16="http://schemas.microsoft.com/office/drawing/2014/main" id="{412C3874-FA18-4ABA-9F0F-1A8BD5340E47}"/>
              </a:ext>
            </a:extLst>
          </p:cNvPr>
          <p:cNvSpPr>
            <a:spLocks noGrp="1" noChangeArrowheads="1"/>
          </p:cNvSpPr>
          <p:nvPr>
            <p:ph type="sldNum" sz="quarter" idx="12"/>
          </p:nvPr>
        </p:nvSpPr>
        <p:spPr>
          <a:ln/>
        </p:spPr>
        <p:txBody>
          <a:bodyPr/>
          <a:lstStyle>
            <a:lvl1pPr>
              <a:defRPr/>
            </a:lvl1pPr>
          </a:lstStyle>
          <a:p>
            <a:pPr>
              <a:defRPr/>
            </a:pPr>
            <a:fld id="{89A6F72F-213F-4F1E-BFEE-BB5EA4DE4F95}" type="slidenum">
              <a:rPr lang="en-GB" altLang="en-US"/>
              <a:pPr>
                <a:defRPr/>
              </a:pPr>
              <a:t>‹#›</a:t>
            </a:fld>
            <a:endParaRPr lang="en-GB" altLang="en-US"/>
          </a:p>
        </p:txBody>
      </p:sp>
    </p:spTree>
    <p:extLst>
      <p:ext uri="{BB962C8B-B14F-4D97-AF65-F5344CB8AC3E}">
        <p14:creationId xmlns:p14="http://schemas.microsoft.com/office/powerpoint/2010/main" val="1734667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7">
            <a:extLst>
              <a:ext uri="{FF2B5EF4-FFF2-40B4-BE49-F238E27FC236}">
                <a16:creationId xmlns:a16="http://schemas.microsoft.com/office/drawing/2014/main" id="{F33F9FCB-A47E-457D-88B6-4C2D87EF9FC4}"/>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8">
            <a:extLst>
              <a:ext uri="{FF2B5EF4-FFF2-40B4-BE49-F238E27FC236}">
                <a16:creationId xmlns:a16="http://schemas.microsoft.com/office/drawing/2014/main" id="{89302834-B869-4D91-A059-19C12842D449}"/>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9">
            <a:extLst>
              <a:ext uri="{FF2B5EF4-FFF2-40B4-BE49-F238E27FC236}">
                <a16:creationId xmlns:a16="http://schemas.microsoft.com/office/drawing/2014/main" id="{B70CAFEE-7E77-475F-B561-0D74EB831EF2}"/>
              </a:ext>
            </a:extLst>
          </p:cNvPr>
          <p:cNvSpPr>
            <a:spLocks noGrp="1" noChangeArrowheads="1"/>
          </p:cNvSpPr>
          <p:nvPr>
            <p:ph type="sldNum" sz="quarter" idx="12"/>
          </p:nvPr>
        </p:nvSpPr>
        <p:spPr>
          <a:ln/>
        </p:spPr>
        <p:txBody>
          <a:bodyPr/>
          <a:lstStyle>
            <a:lvl1pPr>
              <a:defRPr/>
            </a:lvl1pPr>
          </a:lstStyle>
          <a:p>
            <a:pPr>
              <a:defRPr/>
            </a:pPr>
            <a:fld id="{EE8D318E-77DC-42F6-9D18-2B03030826ED}" type="slidenum">
              <a:rPr lang="en-GB" altLang="en-US"/>
              <a:pPr>
                <a:defRPr/>
              </a:pPr>
              <a:t>‹#›</a:t>
            </a:fld>
            <a:endParaRPr lang="en-GB" altLang="en-US"/>
          </a:p>
        </p:txBody>
      </p:sp>
    </p:spTree>
    <p:extLst>
      <p:ext uri="{BB962C8B-B14F-4D97-AF65-F5344CB8AC3E}">
        <p14:creationId xmlns:p14="http://schemas.microsoft.com/office/powerpoint/2010/main" val="3241072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7">
            <a:extLst>
              <a:ext uri="{FF2B5EF4-FFF2-40B4-BE49-F238E27FC236}">
                <a16:creationId xmlns:a16="http://schemas.microsoft.com/office/drawing/2014/main" id="{5FD00457-97F6-4249-881F-781DB24A1ABC}"/>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8">
            <a:extLst>
              <a:ext uri="{FF2B5EF4-FFF2-40B4-BE49-F238E27FC236}">
                <a16:creationId xmlns:a16="http://schemas.microsoft.com/office/drawing/2014/main" id="{C80E24FF-F42B-47F0-95A7-2C5C257A727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9">
            <a:extLst>
              <a:ext uri="{FF2B5EF4-FFF2-40B4-BE49-F238E27FC236}">
                <a16:creationId xmlns:a16="http://schemas.microsoft.com/office/drawing/2014/main" id="{F1E3A16E-F63A-4ED4-AD0D-EE8CBB469EEC}"/>
              </a:ext>
            </a:extLst>
          </p:cNvPr>
          <p:cNvSpPr>
            <a:spLocks noGrp="1" noChangeArrowheads="1"/>
          </p:cNvSpPr>
          <p:nvPr>
            <p:ph type="sldNum" sz="quarter" idx="12"/>
          </p:nvPr>
        </p:nvSpPr>
        <p:spPr>
          <a:ln/>
        </p:spPr>
        <p:txBody>
          <a:bodyPr/>
          <a:lstStyle>
            <a:lvl1pPr>
              <a:defRPr/>
            </a:lvl1pPr>
          </a:lstStyle>
          <a:p>
            <a:pPr>
              <a:defRPr/>
            </a:pPr>
            <a:fld id="{67660F13-6038-44F9-B613-C66FF0C27B55}" type="slidenum">
              <a:rPr lang="en-GB" altLang="en-US"/>
              <a:pPr>
                <a:defRPr/>
              </a:pPr>
              <a:t>‹#›</a:t>
            </a:fld>
            <a:endParaRPr lang="en-GB" altLang="en-US"/>
          </a:p>
        </p:txBody>
      </p:sp>
    </p:spTree>
    <p:extLst>
      <p:ext uri="{BB962C8B-B14F-4D97-AF65-F5344CB8AC3E}">
        <p14:creationId xmlns:p14="http://schemas.microsoft.com/office/powerpoint/2010/main" val="2690099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7">
            <a:extLst>
              <a:ext uri="{FF2B5EF4-FFF2-40B4-BE49-F238E27FC236}">
                <a16:creationId xmlns:a16="http://schemas.microsoft.com/office/drawing/2014/main" id="{926831AB-D6F0-4588-898B-0F99D3DEED44}"/>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8">
            <a:extLst>
              <a:ext uri="{FF2B5EF4-FFF2-40B4-BE49-F238E27FC236}">
                <a16:creationId xmlns:a16="http://schemas.microsoft.com/office/drawing/2014/main" id="{45D6276E-5646-44A7-A797-8332F1C4632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9">
            <a:extLst>
              <a:ext uri="{FF2B5EF4-FFF2-40B4-BE49-F238E27FC236}">
                <a16:creationId xmlns:a16="http://schemas.microsoft.com/office/drawing/2014/main" id="{5A7683A5-B687-4918-8E3E-CE06E67719EA}"/>
              </a:ext>
            </a:extLst>
          </p:cNvPr>
          <p:cNvSpPr>
            <a:spLocks noGrp="1" noChangeArrowheads="1"/>
          </p:cNvSpPr>
          <p:nvPr>
            <p:ph type="sldNum" sz="quarter" idx="12"/>
          </p:nvPr>
        </p:nvSpPr>
        <p:spPr>
          <a:ln/>
        </p:spPr>
        <p:txBody>
          <a:bodyPr/>
          <a:lstStyle>
            <a:lvl1pPr>
              <a:defRPr/>
            </a:lvl1pPr>
          </a:lstStyle>
          <a:p>
            <a:pPr>
              <a:defRPr/>
            </a:pPr>
            <a:fld id="{E752F57B-F973-4751-BD91-A254591ADCC0}" type="slidenum">
              <a:rPr lang="en-GB" altLang="en-US"/>
              <a:pPr>
                <a:defRPr/>
              </a:pPr>
              <a:t>‹#›</a:t>
            </a:fld>
            <a:endParaRPr lang="en-GB" altLang="en-US"/>
          </a:p>
        </p:txBody>
      </p:sp>
    </p:spTree>
    <p:extLst>
      <p:ext uri="{BB962C8B-B14F-4D97-AF65-F5344CB8AC3E}">
        <p14:creationId xmlns:p14="http://schemas.microsoft.com/office/powerpoint/2010/main" val="2496803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836033C-CCE7-4B5F-837E-2A29420B6262}"/>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8">
            <a:extLst>
              <a:ext uri="{FF2B5EF4-FFF2-40B4-BE49-F238E27FC236}">
                <a16:creationId xmlns:a16="http://schemas.microsoft.com/office/drawing/2014/main" id="{9DD39323-07FD-49F0-A847-9E49B0301F2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9">
            <a:extLst>
              <a:ext uri="{FF2B5EF4-FFF2-40B4-BE49-F238E27FC236}">
                <a16:creationId xmlns:a16="http://schemas.microsoft.com/office/drawing/2014/main" id="{73B3F86F-7AB7-466A-A9D1-A09E714D14BC}"/>
              </a:ext>
            </a:extLst>
          </p:cNvPr>
          <p:cNvSpPr>
            <a:spLocks noGrp="1" noChangeArrowheads="1"/>
          </p:cNvSpPr>
          <p:nvPr>
            <p:ph type="sldNum" sz="quarter" idx="12"/>
          </p:nvPr>
        </p:nvSpPr>
        <p:spPr>
          <a:ln/>
        </p:spPr>
        <p:txBody>
          <a:bodyPr/>
          <a:lstStyle>
            <a:lvl1pPr>
              <a:defRPr/>
            </a:lvl1pPr>
          </a:lstStyle>
          <a:p>
            <a:pPr>
              <a:defRPr/>
            </a:pPr>
            <a:fld id="{1A6DCAF1-5D5D-4BF3-8B28-093D3D58E2CF}" type="slidenum">
              <a:rPr lang="en-GB" altLang="en-US"/>
              <a:pPr>
                <a:defRPr/>
              </a:pPr>
              <a:t>‹#›</a:t>
            </a:fld>
            <a:endParaRPr lang="en-GB" altLang="en-US"/>
          </a:p>
        </p:txBody>
      </p:sp>
    </p:spTree>
    <p:extLst>
      <p:ext uri="{BB962C8B-B14F-4D97-AF65-F5344CB8AC3E}">
        <p14:creationId xmlns:p14="http://schemas.microsoft.com/office/powerpoint/2010/main" val="3558087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a:extLst>
              <a:ext uri="{FF2B5EF4-FFF2-40B4-BE49-F238E27FC236}">
                <a16:creationId xmlns:a16="http://schemas.microsoft.com/office/drawing/2014/main" id="{4C1988F8-9989-4F89-902A-92A8341DBE39}"/>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8">
            <a:extLst>
              <a:ext uri="{FF2B5EF4-FFF2-40B4-BE49-F238E27FC236}">
                <a16:creationId xmlns:a16="http://schemas.microsoft.com/office/drawing/2014/main" id="{8C5879BA-F1EB-4D0D-9669-AE11F445982A}"/>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9">
            <a:extLst>
              <a:ext uri="{FF2B5EF4-FFF2-40B4-BE49-F238E27FC236}">
                <a16:creationId xmlns:a16="http://schemas.microsoft.com/office/drawing/2014/main" id="{2447BC4E-AD27-4C26-BEF6-4F697C3A12FA}"/>
              </a:ext>
            </a:extLst>
          </p:cNvPr>
          <p:cNvSpPr>
            <a:spLocks noGrp="1" noChangeArrowheads="1"/>
          </p:cNvSpPr>
          <p:nvPr>
            <p:ph type="sldNum" sz="quarter" idx="12"/>
          </p:nvPr>
        </p:nvSpPr>
        <p:spPr>
          <a:ln/>
        </p:spPr>
        <p:txBody>
          <a:bodyPr/>
          <a:lstStyle>
            <a:lvl1pPr>
              <a:defRPr/>
            </a:lvl1pPr>
          </a:lstStyle>
          <a:p>
            <a:pPr>
              <a:defRPr/>
            </a:pPr>
            <a:fld id="{6EA211B5-0B4B-437E-8BD1-400409588FA5}" type="slidenum">
              <a:rPr lang="en-GB" altLang="en-US"/>
              <a:pPr>
                <a:defRPr/>
              </a:pPr>
              <a:t>‹#›</a:t>
            </a:fld>
            <a:endParaRPr lang="en-GB" altLang="en-US"/>
          </a:p>
        </p:txBody>
      </p:sp>
    </p:spTree>
    <p:extLst>
      <p:ext uri="{BB962C8B-B14F-4D97-AF65-F5344CB8AC3E}">
        <p14:creationId xmlns:p14="http://schemas.microsoft.com/office/powerpoint/2010/main" val="2942661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a:extLst>
              <a:ext uri="{FF2B5EF4-FFF2-40B4-BE49-F238E27FC236}">
                <a16:creationId xmlns:a16="http://schemas.microsoft.com/office/drawing/2014/main" id="{6976F468-0165-4B06-879E-43DA9D403BEB}"/>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8">
            <a:extLst>
              <a:ext uri="{FF2B5EF4-FFF2-40B4-BE49-F238E27FC236}">
                <a16:creationId xmlns:a16="http://schemas.microsoft.com/office/drawing/2014/main" id="{90C72D6E-BA34-471E-97C1-37265C67B6EF}"/>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9">
            <a:extLst>
              <a:ext uri="{FF2B5EF4-FFF2-40B4-BE49-F238E27FC236}">
                <a16:creationId xmlns:a16="http://schemas.microsoft.com/office/drawing/2014/main" id="{ECE14CAE-FB00-4AE7-BED2-FE6697C1EE30}"/>
              </a:ext>
            </a:extLst>
          </p:cNvPr>
          <p:cNvSpPr>
            <a:spLocks noGrp="1" noChangeArrowheads="1"/>
          </p:cNvSpPr>
          <p:nvPr>
            <p:ph type="sldNum" sz="quarter" idx="12"/>
          </p:nvPr>
        </p:nvSpPr>
        <p:spPr>
          <a:ln/>
        </p:spPr>
        <p:txBody>
          <a:bodyPr/>
          <a:lstStyle>
            <a:lvl1pPr>
              <a:defRPr/>
            </a:lvl1pPr>
          </a:lstStyle>
          <a:p>
            <a:pPr>
              <a:defRPr/>
            </a:pPr>
            <a:fld id="{9E619F83-F2DA-46FB-AE78-5A6DC0218647}" type="slidenum">
              <a:rPr lang="en-GB" altLang="en-US"/>
              <a:pPr>
                <a:defRPr/>
              </a:pPr>
              <a:t>‹#›</a:t>
            </a:fld>
            <a:endParaRPr lang="en-GB" altLang="en-US"/>
          </a:p>
        </p:txBody>
      </p:sp>
    </p:spTree>
    <p:extLst>
      <p:ext uri="{BB962C8B-B14F-4D97-AF65-F5344CB8AC3E}">
        <p14:creationId xmlns:p14="http://schemas.microsoft.com/office/powerpoint/2010/main" val="4148074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7">
            <a:extLst>
              <a:ext uri="{FF2B5EF4-FFF2-40B4-BE49-F238E27FC236}">
                <a16:creationId xmlns:a16="http://schemas.microsoft.com/office/drawing/2014/main" id="{A5DA2C8D-3692-4A4A-B873-62D8CB3BFDAD}"/>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8">
            <a:extLst>
              <a:ext uri="{FF2B5EF4-FFF2-40B4-BE49-F238E27FC236}">
                <a16:creationId xmlns:a16="http://schemas.microsoft.com/office/drawing/2014/main" id="{128409A2-E7B1-4A4D-BCC4-417DFD46639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9">
            <a:extLst>
              <a:ext uri="{FF2B5EF4-FFF2-40B4-BE49-F238E27FC236}">
                <a16:creationId xmlns:a16="http://schemas.microsoft.com/office/drawing/2014/main" id="{00D00AFA-4E0A-4D9C-A21C-0EF59B62EF13}"/>
              </a:ext>
            </a:extLst>
          </p:cNvPr>
          <p:cNvSpPr>
            <a:spLocks noGrp="1" noChangeArrowheads="1"/>
          </p:cNvSpPr>
          <p:nvPr>
            <p:ph type="sldNum" sz="quarter" idx="12"/>
          </p:nvPr>
        </p:nvSpPr>
        <p:spPr>
          <a:ln/>
        </p:spPr>
        <p:txBody>
          <a:bodyPr/>
          <a:lstStyle>
            <a:lvl1pPr>
              <a:defRPr/>
            </a:lvl1pPr>
          </a:lstStyle>
          <a:p>
            <a:pPr>
              <a:defRPr/>
            </a:pPr>
            <a:fld id="{582E9E42-6233-405B-BCDC-CECF04356E6D}" type="slidenum">
              <a:rPr lang="en-GB" altLang="en-US"/>
              <a:pPr>
                <a:defRPr/>
              </a:pPr>
              <a:t>‹#›</a:t>
            </a:fld>
            <a:endParaRPr lang="en-GB" altLang="en-US"/>
          </a:p>
        </p:txBody>
      </p:sp>
    </p:spTree>
    <p:extLst>
      <p:ext uri="{BB962C8B-B14F-4D97-AF65-F5344CB8AC3E}">
        <p14:creationId xmlns:p14="http://schemas.microsoft.com/office/powerpoint/2010/main" val="669731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7">
            <a:extLst>
              <a:ext uri="{FF2B5EF4-FFF2-40B4-BE49-F238E27FC236}">
                <a16:creationId xmlns:a16="http://schemas.microsoft.com/office/drawing/2014/main" id="{74C719E8-5B3E-45CB-8448-4411B24827DD}"/>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8">
            <a:extLst>
              <a:ext uri="{FF2B5EF4-FFF2-40B4-BE49-F238E27FC236}">
                <a16:creationId xmlns:a16="http://schemas.microsoft.com/office/drawing/2014/main" id="{A0D4C3B4-7754-4E8B-9D8C-3A64291F1ADF}"/>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9">
            <a:extLst>
              <a:ext uri="{FF2B5EF4-FFF2-40B4-BE49-F238E27FC236}">
                <a16:creationId xmlns:a16="http://schemas.microsoft.com/office/drawing/2014/main" id="{2AAE9FA3-B089-4364-BF38-8D4E38EA5782}"/>
              </a:ext>
            </a:extLst>
          </p:cNvPr>
          <p:cNvSpPr>
            <a:spLocks noGrp="1" noChangeArrowheads="1"/>
          </p:cNvSpPr>
          <p:nvPr>
            <p:ph type="sldNum" sz="quarter" idx="12"/>
          </p:nvPr>
        </p:nvSpPr>
        <p:spPr>
          <a:ln/>
        </p:spPr>
        <p:txBody>
          <a:bodyPr/>
          <a:lstStyle>
            <a:lvl1pPr>
              <a:defRPr/>
            </a:lvl1pPr>
          </a:lstStyle>
          <a:p>
            <a:pPr>
              <a:defRPr/>
            </a:pPr>
            <a:fld id="{4D88C705-D8FB-4C71-A046-A143D99D0199}" type="slidenum">
              <a:rPr lang="en-GB" altLang="en-US"/>
              <a:pPr>
                <a:defRPr/>
              </a:pPr>
              <a:t>‹#›</a:t>
            </a:fld>
            <a:endParaRPr lang="en-GB" altLang="en-US"/>
          </a:p>
        </p:txBody>
      </p:sp>
    </p:spTree>
    <p:extLst>
      <p:ext uri="{BB962C8B-B14F-4D97-AF65-F5344CB8AC3E}">
        <p14:creationId xmlns:p14="http://schemas.microsoft.com/office/powerpoint/2010/main" val="29308195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7">
            <a:extLst>
              <a:ext uri="{FF2B5EF4-FFF2-40B4-BE49-F238E27FC236}">
                <a16:creationId xmlns:a16="http://schemas.microsoft.com/office/drawing/2014/main" id="{604F2609-D844-4850-A3EB-46346B136833}"/>
              </a:ext>
            </a:extLst>
          </p:cNvPr>
          <p:cNvSpPr>
            <a:spLocks noGrp="1" noChangeArrowheads="1"/>
          </p:cNvSpPr>
          <p:nvPr>
            <p:ph type="dt" sz="half" idx="10"/>
          </p:nvPr>
        </p:nvSpPr>
        <p:spPr>
          <a:ln/>
        </p:spPr>
        <p:txBody>
          <a:bodyPr/>
          <a:lstStyle>
            <a:lvl1pPr>
              <a:defRPr/>
            </a:lvl1pPr>
          </a:lstStyle>
          <a:p>
            <a:pPr>
              <a:defRPr/>
            </a:pPr>
            <a:endParaRPr lang="en-GB"/>
          </a:p>
        </p:txBody>
      </p:sp>
      <p:sp>
        <p:nvSpPr>
          <p:cNvPr id="7" name="Rectangle 8">
            <a:extLst>
              <a:ext uri="{FF2B5EF4-FFF2-40B4-BE49-F238E27FC236}">
                <a16:creationId xmlns:a16="http://schemas.microsoft.com/office/drawing/2014/main" id="{6F433628-AE55-4D31-B7D5-FB202D1DF0D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8" name="Rectangle 9">
            <a:extLst>
              <a:ext uri="{FF2B5EF4-FFF2-40B4-BE49-F238E27FC236}">
                <a16:creationId xmlns:a16="http://schemas.microsoft.com/office/drawing/2014/main" id="{9A091184-C7ED-4B67-AB98-90BA9C7C3AA2}"/>
              </a:ext>
            </a:extLst>
          </p:cNvPr>
          <p:cNvSpPr>
            <a:spLocks noGrp="1" noChangeArrowheads="1"/>
          </p:cNvSpPr>
          <p:nvPr>
            <p:ph type="sldNum" sz="quarter" idx="12"/>
          </p:nvPr>
        </p:nvSpPr>
        <p:spPr>
          <a:ln/>
        </p:spPr>
        <p:txBody>
          <a:bodyPr/>
          <a:lstStyle>
            <a:lvl1pPr>
              <a:defRPr/>
            </a:lvl1pPr>
          </a:lstStyle>
          <a:p>
            <a:pPr>
              <a:defRPr/>
            </a:pPr>
            <a:fld id="{94048F2F-A68D-44CB-84AD-F0731B04E6EC}" type="slidenum">
              <a:rPr lang="en-GB" altLang="en-US"/>
              <a:pPr>
                <a:defRPr/>
              </a:pPr>
              <a:t>‹#›</a:t>
            </a:fld>
            <a:endParaRPr lang="en-GB" altLang="en-US"/>
          </a:p>
        </p:txBody>
      </p:sp>
    </p:spTree>
    <p:extLst>
      <p:ext uri="{BB962C8B-B14F-4D97-AF65-F5344CB8AC3E}">
        <p14:creationId xmlns:p14="http://schemas.microsoft.com/office/powerpoint/2010/main" val="1594080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7">
            <a:extLst>
              <a:ext uri="{FF2B5EF4-FFF2-40B4-BE49-F238E27FC236}">
                <a16:creationId xmlns:a16="http://schemas.microsoft.com/office/drawing/2014/main" id="{57E7ED95-A724-4FD9-B53F-7B27EA9FAAA7}"/>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8">
            <a:extLst>
              <a:ext uri="{FF2B5EF4-FFF2-40B4-BE49-F238E27FC236}">
                <a16:creationId xmlns:a16="http://schemas.microsoft.com/office/drawing/2014/main" id="{87D2F1A4-A31F-4DFD-9A3C-E3B39C1A75C0}"/>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9">
            <a:extLst>
              <a:ext uri="{FF2B5EF4-FFF2-40B4-BE49-F238E27FC236}">
                <a16:creationId xmlns:a16="http://schemas.microsoft.com/office/drawing/2014/main" id="{E26A27A3-7177-4927-95C5-A3F9C988EFF0}"/>
              </a:ext>
            </a:extLst>
          </p:cNvPr>
          <p:cNvSpPr>
            <a:spLocks noGrp="1" noChangeArrowheads="1"/>
          </p:cNvSpPr>
          <p:nvPr>
            <p:ph type="sldNum" sz="quarter" idx="12"/>
          </p:nvPr>
        </p:nvSpPr>
        <p:spPr>
          <a:ln/>
        </p:spPr>
        <p:txBody>
          <a:bodyPr/>
          <a:lstStyle>
            <a:lvl1pPr>
              <a:defRPr/>
            </a:lvl1pPr>
          </a:lstStyle>
          <a:p>
            <a:pPr>
              <a:defRPr/>
            </a:pPr>
            <a:fld id="{7BBBE9D6-5F45-4E22-A8F8-9FF33827908C}" type="slidenum">
              <a:rPr lang="en-GB" altLang="en-US"/>
              <a:pPr>
                <a:defRPr/>
              </a:pPr>
              <a:t>‹#›</a:t>
            </a:fld>
            <a:endParaRPr lang="en-GB" altLang="en-US"/>
          </a:p>
        </p:txBody>
      </p:sp>
    </p:spTree>
    <p:extLst>
      <p:ext uri="{BB962C8B-B14F-4D97-AF65-F5344CB8AC3E}">
        <p14:creationId xmlns:p14="http://schemas.microsoft.com/office/powerpoint/2010/main" val="1260285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7">
            <a:extLst>
              <a:ext uri="{FF2B5EF4-FFF2-40B4-BE49-F238E27FC236}">
                <a16:creationId xmlns:a16="http://schemas.microsoft.com/office/drawing/2014/main" id="{A2C8E63A-6209-4354-9651-E8B06B2AE3D0}"/>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8">
            <a:extLst>
              <a:ext uri="{FF2B5EF4-FFF2-40B4-BE49-F238E27FC236}">
                <a16:creationId xmlns:a16="http://schemas.microsoft.com/office/drawing/2014/main" id="{9FB159E3-E638-4124-959B-538FAC05AD50}"/>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9">
            <a:extLst>
              <a:ext uri="{FF2B5EF4-FFF2-40B4-BE49-F238E27FC236}">
                <a16:creationId xmlns:a16="http://schemas.microsoft.com/office/drawing/2014/main" id="{AF506C0D-6B49-4342-B8E9-8CACB4C69F97}"/>
              </a:ext>
            </a:extLst>
          </p:cNvPr>
          <p:cNvSpPr>
            <a:spLocks noGrp="1" noChangeArrowheads="1"/>
          </p:cNvSpPr>
          <p:nvPr>
            <p:ph type="sldNum" sz="quarter" idx="12"/>
          </p:nvPr>
        </p:nvSpPr>
        <p:spPr>
          <a:ln/>
        </p:spPr>
        <p:txBody>
          <a:bodyPr/>
          <a:lstStyle>
            <a:lvl1pPr>
              <a:defRPr/>
            </a:lvl1pPr>
          </a:lstStyle>
          <a:p>
            <a:pPr>
              <a:defRPr/>
            </a:pPr>
            <a:fld id="{C888D52F-A286-4BAE-8679-1030A0E9B6A7}" type="slidenum">
              <a:rPr lang="en-GB" altLang="en-US"/>
              <a:pPr>
                <a:defRPr/>
              </a:pPr>
              <a:t>‹#›</a:t>
            </a:fld>
            <a:endParaRPr lang="en-GB" altLang="en-US"/>
          </a:p>
        </p:txBody>
      </p:sp>
    </p:spTree>
    <p:extLst>
      <p:ext uri="{BB962C8B-B14F-4D97-AF65-F5344CB8AC3E}">
        <p14:creationId xmlns:p14="http://schemas.microsoft.com/office/powerpoint/2010/main" val="2627046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C3E62762-88C4-4F0E-9157-B6C80E640257}"/>
              </a:ext>
            </a:extLst>
          </p:cNvPr>
          <p:cNvGrpSpPr>
            <a:grpSpLocks/>
          </p:cNvGrpSpPr>
          <p:nvPr/>
        </p:nvGrpSpPr>
        <p:grpSpPr bwMode="auto">
          <a:xfrm>
            <a:off x="0" y="0"/>
            <a:ext cx="7242175" cy="1981200"/>
            <a:chOff x="0" y="0"/>
            <a:chExt cx="4562" cy="1248"/>
          </a:xfrm>
        </p:grpSpPr>
        <p:sp>
          <p:nvSpPr>
            <p:cNvPr id="217091" name="Freeform 3">
              <a:extLst>
                <a:ext uri="{FF2B5EF4-FFF2-40B4-BE49-F238E27FC236}">
                  <a16:creationId xmlns:a16="http://schemas.microsoft.com/office/drawing/2014/main" id="{8367D236-DADE-4407-899E-0C96652323DB}"/>
                </a:ext>
              </a:extLst>
            </p:cNvPr>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eaLnBrk="1" hangingPunct="1">
                <a:defRPr/>
              </a:pPr>
              <a:endParaRPr lang="en-GB">
                <a:latin typeface="Tahoma" charset="0"/>
              </a:endParaRPr>
            </a:p>
          </p:txBody>
        </p:sp>
        <p:sp>
          <p:nvSpPr>
            <p:cNvPr id="1033" name="Freeform 4">
              <a:extLst>
                <a:ext uri="{FF2B5EF4-FFF2-40B4-BE49-F238E27FC236}">
                  <a16:creationId xmlns:a16="http://schemas.microsoft.com/office/drawing/2014/main" id="{4AD9FF00-D3B4-42D5-A1CE-2B5317A7C5F7}"/>
                </a:ext>
              </a:extLst>
            </p:cNvPr>
            <p:cNvSpPr>
              <a:spLocks/>
            </p:cNvSpPr>
            <p:nvPr/>
          </p:nvSpPr>
          <p:spPr bwMode="hidden">
            <a:xfrm>
              <a:off x="0" y="0"/>
              <a:ext cx="4562" cy="1199"/>
            </a:xfrm>
            <a:custGeom>
              <a:avLst/>
              <a:gdLst>
                <a:gd name="T0" fmla="*/ 4560 w 4562"/>
                <a:gd name="T1" fmla="*/ 932 h 1199"/>
                <a:gd name="T2" fmla="*/ 0 w 4562"/>
                <a:gd name="T3" fmla="*/ 1199 h 1199"/>
                <a:gd name="T4" fmla="*/ 0 w 4562"/>
                <a:gd name="T5" fmla="*/ 0 h 1199"/>
                <a:gd name="T6" fmla="*/ 4562 w 4562"/>
                <a:gd name="T7" fmla="*/ 0 h 1199"/>
                <a:gd name="T8" fmla="*/ 4560 w 4562"/>
                <a:gd name="T9" fmla="*/ 932 h 1199"/>
                <a:gd name="T10" fmla="*/ 4560 w 4562"/>
                <a:gd name="T11" fmla="*/ 932 h 119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562" h="1199">
                  <a:moveTo>
                    <a:pt x="4560" y="932"/>
                  </a:moveTo>
                  <a:lnTo>
                    <a:pt x="0" y="1199"/>
                  </a:lnTo>
                  <a:lnTo>
                    <a:pt x="0" y="0"/>
                  </a:lnTo>
                  <a:lnTo>
                    <a:pt x="4562" y="0"/>
                  </a:lnTo>
                  <a:lnTo>
                    <a:pt x="4560" y="932"/>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217093" name="Rectangle 5">
            <a:extLst>
              <a:ext uri="{FF2B5EF4-FFF2-40B4-BE49-F238E27FC236}">
                <a16:creationId xmlns:a16="http://schemas.microsoft.com/office/drawing/2014/main" id="{681993FE-3913-4B33-9A2D-D0CB62471CAF}"/>
              </a:ext>
            </a:extLst>
          </p:cNvPr>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17094" name="Rectangle 6">
            <a:extLst>
              <a:ext uri="{FF2B5EF4-FFF2-40B4-BE49-F238E27FC236}">
                <a16:creationId xmlns:a16="http://schemas.microsoft.com/office/drawing/2014/main" id="{52F0B424-BB46-4E2C-AF68-9AC18A2F3081}"/>
              </a:ext>
            </a:extLst>
          </p:cNvPr>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17095" name="Rectangle 7">
            <a:extLst>
              <a:ext uri="{FF2B5EF4-FFF2-40B4-BE49-F238E27FC236}">
                <a16:creationId xmlns:a16="http://schemas.microsoft.com/office/drawing/2014/main" id="{19FF1B9C-B24B-4DC7-A011-74D241DD8A8E}"/>
              </a:ext>
            </a:extLst>
          </p:cNvPr>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effectLst>
                  <a:outerShdw blurRad="38100" dist="38100" dir="2700000" algn="tl">
                    <a:srgbClr val="000000"/>
                  </a:outerShdw>
                </a:effectLst>
                <a:latin typeface="Tahoma" charset="0"/>
              </a:defRPr>
            </a:lvl1pPr>
          </a:lstStyle>
          <a:p>
            <a:pPr>
              <a:defRPr/>
            </a:pPr>
            <a:endParaRPr lang="en-GB"/>
          </a:p>
        </p:txBody>
      </p:sp>
      <p:sp>
        <p:nvSpPr>
          <p:cNvPr id="217096" name="Rectangle 8">
            <a:extLst>
              <a:ext uri="{FF2B5EF4-FFF2-40B4-BE49-F238E27FC236}">
                <a16:creationId xmlns:a16="http://schemas.microsoft.com/office/drawing/2014/main" id="{547BC33B-BAE3-46DC-ACC6-694D21755C75}"/>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effectLst>
                  <a:outerShdw blurRad="38100" dist="38100" dir="2700000" algn="tl">
                    <a:srgbClr val="000000"/>
                  </a:outerShdw>
                </a:effectLst>
                <a:latin typeface="Tahoma" charset="0"/>
              </a:defRPr>
            </a:lvl1pPr>
          </a:lstStyle>
          <a:p>
            <a:pPr>
              <a:defRPr/>
            </a:pPr>
            <a:endParaRPr lang="en-GB"/>
          </a:p>
        </p:txBody>
      </p:sp>
      <p:sp>
        <p:nvSpPr>
          <p:cNvPr id="217097" name="Rectangle 9">
            <a:extLst>
              <a:ext uri="{FF2B5EF4-FFF2-40B4-BE49-F238E27FC236}">
                <a16:creationId xmlns:a16="http://schemas.microsoft.com/office/drawing/2014/main" id="{9CDA3405-2FE2-4998-90E1-F73D245198C8}"/>
              </a:ext>
            </a:extLst>
          </p:cNvPr>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effectLst>
                  <a:outerShdw blurRad="38100" dist="38100" dir="2700000" algn="tl">
                    <a:srgbClr val="000000"/>
                  </a:outerShdw>
                </a:effectLst>
                <a:latin typeface="Tahoma" panose="020B0604030504040204" pitchFamily="34" charset="0"/>
              </a:defRPr>
            </a:lvl1pPr>
          </a:lstStyle>
          <a:p>
            <a:pPr>
              <a:defRPr/>
            </a:pPr>
            <a:fld id="{1647BAC7-047C-46CB-A3E4-B600C2290CF1}" type="slidenum">
              <a:rPr lang="en-GB" altLang="en-US"/>
              <a:pPr>
                <a:defRPr/>
              </a:pPr>
              <a:t>‹#›</a:t>
            </a:fld>
            <a:endParaRPr lang="en-GB" altLang="en-US"/>
          </a:p>
        </p:txBody>
      </p:sp>
    </p:spTree>
  </p:cSld>
  <p:clrMap bg1="dk2" tx1="lt1" bg2="dk1" tx2="lt2" accent1="accent1" accent2="accent2" accent3="accent3" accent4="accent4" accent5="accent5" accent6="accent6" hlink="hlink" folHlink="folHlink"/>
  <p:sldLayoutIdLst>
    <p:sldLayoutId id="2147483878"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 id="2147483877" r:id="rId14"/>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charset="0"/>
        </a:defRPr>
      </a:lvl9pPr>
    </p:titleStyle>
    <p:bodyStyle>
      <a:lvl1pPr marL="342900" indent="-342900" algn="l" rtl="0" eaLnBrk="0" fontAlgn="base" hangingPunct="0">
        <a:spcBef>
          <a:spcPct val="20000"/>
        </a:spcBef>
        <a:spcAft>
          <a:spcPct val="0"/>
        </a:spcAft>
        <a:buClr>
          <a:schemeClr val="hlink"/>
        </a:buClr>
        <a:buSzPct val="8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Font typeface="Wingdings" panose="05000000000000000000" pitchFamily="2" charset="2"/>
        <a:buChar char="§"/>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Font typeface="Wingdings" panose="05000000000000000000" pitchFamily="2" charset="2"/>
        <a:buChar char="§"/>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sby38BbLZuY"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FR5pO_85fMk" TargetMode="External"/><Relationship Id="rId2" Type="http://schemas.openxmlformats.org/officeDocument/2006/relationships/hyperlink" Target="http://www.importanceofplay.eu/" TargetMode="External"/><Relationship Id="rId1" Type="http://schemas.openxmlformats.org/officeDocument/2006/relationships/slideLayout" Target="../slideLayouts/slideLayout6.xml"/><Relationship Id="rId4" Type="http://schemas.openxmlformats.org/officeDocument/2006/relationships/hyperlink" Target="https://www.youtube.com/watch?v=xvepODEDejQ"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hyperlink" Target="http://learning.gov.wales/docs/learningwales/publications/130215play-activeen.pdf" TargetMode="External"/><Relationship Id="rId7"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www.pgfl.org.uk/" TargetMode="External"/><Relationship Id="rId5" Type="http://schemas.openxmlformats.org/officeDocument/2006/relationships/hyperlink" Target="http://www.richlearningopportunities.co.uk/" TargetMode="External"/><Relationship Id="rId4" Type="http://schemas.openxmlformats.org/officeDocument/2006/relationships/hyperlink" Target="http://www.playwale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1101D5AB-F8CB-4CBC-9511-405001E62822}"/>
              </a:ext>
            </a:extLst>
          </p:cNvPr>
          <p:cNvSpPr>
            <a:spLocks noGrp="1" noChangeArrowheads="1"/>
          </p:cNvSpPr>
          <p:nvPr>
            <p:ph type="ctrTitle"/>
          </p:nvPr>
        </p:nvSpPr>
        <p:spPr>
          <a:xfrm>
            <a:off x="762000" y="4048125"/>
            <a:ext cx="7772400" cy="1736725"/>
          </a:xfrm>
        </p:spPr>
        <p:txBody>
          <a:bodyPr/>
          <a:lstStyle/>
          <a:p>
            <a:pPr eaLnBrk="1" hangingPunct="1">
              <a:defRPr/>
            </a:pPr>
            <a:r>
              <a:rPr lang="en-GB" dirty="0"/>
              <a:t>Play and active learning in </a:t>
            </a:r>
            <a:r>
              <a:rPr lang="en-GB"/>
              <a:t>the Foundation Phase</a:t>
            </a:r>
            <a:br>
              <a:rPr lang="en-GB" dirty="0"/>
            </a:br>
            <a:endParaRPr lang="en-GB" dirty="0"/>
          </a:p>
        </p:txBody>
      </p:sp>
      <p:sp>
        <p:nvSpPr>
          <p:cNvPr id="23555" name="Rectangle 3">
            <a:extLst>
              <a:ext uri="{FF2B5EF4-FFF2-40B4-BE49-F238E27FC236}">
                <a16:creationId xmlns:a16="http://schemas.microsoft.com/office/drawing/2014/main" id="{597349B6-665C-405E-A779-CEDCA55AAD8A}"/>
              </a:ext>
            </a:extLst>
          </p:cNvPr>
          <p:cNvSpPr>
            <a:spLocks noGrp="1" noChangeArrowheads="1"/>
          </p:cNvSpPr>
          <p:nvPr>
            <p:ph type="subTitle" idx="1"/>
          </p:nvPr>
        </p:nvSpPr>
        <p:spPr>
          <a:xfrm>
            <a:off x="2133600" y="4876800"/>
            <a:ext cx="6400800" cy="1752600"/>
          </a:xfrm>
        </p:spPr>
        <p:txBody>
          <a:bodyPr/>
          <a:lstStyle/>
          <a:p>
            <a:pPr eaLnBrk="1" hangingPunct="1">
              <a:defRPr/>
            </a:pPr>
            <a:endParaRPr lang="en-GB" dirty="0"/>
          </a:p>
          <a:p>
            <a:pPr eaLnBrk="1" hangingPunct="1">
              <a:defRPr/>
            </a:pPr>
            <a:endParaRPr lang="en-GB" dirty="0"/>
          </a:p>
        </p:txBody>
      </p:sp>
      <p:pic>
        <p:nvPicPr>
          <p:cNvPr id="18435" name="Picture 1">
            <a:extLst>
              <a:ext uri="{FF2B5EF4-FFF2-40B4-BE49-F238E27FC236}">
                <a16:creationId xmlns:a16="http://schemas.microsoft.com/office/drawing/2014/main" id="{7512C8C0-AD0A-42F4-B156-B227058A33A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9088" y="198438"/>
            <a:ext cx="3629025" cy="271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2">
            <a:extLst>
              <a:ext uri="{FF2B5EF4-FFF2-40B4-BE49-F238E27FC236}">
                <a16:creationId xmlns:a16="http://schemas.microsoft.com/office/drawing/2014/main" id="{EDFD774B-528F-4DE4-946E-FAECCB2425F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48263" y="198438"/>
            <a:ext cx="3605212" cy="270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1026">
            <a:extLst>
              <a:ext uri="{FF2B5EF4-FFF2-40B4-BE49-F238E27FC236}">
                <a16:creationId xmlns:a16="http://schemas.microsoft.com/office/drawing/2014/main" id="{42BC018E-1D1D-445A-B60C-9246F0930A75}"/>
              </a:ext>
            </a:extLst>
          </p:cNvPr>
          <p:cNvSpPr>
            <a:spLocks noGrp="1" noChangeArrowheads="1"/>
          </p:cNvSpPr>
          <p:nvPr>
            <p:ph type="title"/>
          </p:nvPr>
        </p:nvSpPr>
        <p:spPr>
          <a:xfrm>
            <a:off x="757238" y="334963"/>
            <a:ext cx="7772400" cy="687387"/>
          </a:xfrm>
        </p:spPr>
        <p:txBody>
          <a:bodyPr/>
          <a:lstStyle/>
          <a:p>
            <a:pPr eaLnBrk="1" hangingPunct="1">
              <a:defRPr/>
            </a:pPr>
            <a:r>
              <a:rPr lang="en-GB" sz="4000"/>
              <a:t>Aims of the session:</a:t>
            </a:r>
          </a:p>
        </p:txBody>
      </p:sp>
      <p:sp>
        <p:nvSpPr>
          <p:cNvPr id="60419" name="Rectangle 1027">
            <a:extLst>
              <a:ext uri="{FF2B5EF4-FFF2-40B4-BE49-F238E27FC236}">
                <a16:creationId xmlns:a16="http://schemas.microsoft.com/office/drawing/2014/main" id="{2E9FB187-5DDC-4092-903E-A17E6D492A12}"/>
              </a:ext>
            </a:extLst>
          </p:cNvPr>
          <p:cNvSpPr>
            <a:spLocks noGrp="1" noChangeArrowheads="1"/>
          </p:cNvSpPr>
          <p:nvPr>
            <p:ph type="body" idx="1"/>
          </p:nvPr>
        </p:nvSpPr>
        <p:spPr>
          <a:xfrm>
            <a:off x="827088" y="1052513"/>
            <a:ext cx="7777162" cy="5184775"/>
          </a:xfrm>
        </p:spPr>
        <p:txBody>
          <a:bodyPr/>
          <a:lstStyle/>
          <a:p>
            <a:pPr eaLnBrk="1" hangingPunct="1">
              <a:buFont typeface="Wingdings" panose="05000000000000000000" pitchFamily="2" charset="2"/>
              <a:buNone/>
              <a:defRPr/>
            </a:pPr>
            <a:endParaRPr lang="en-GB" sz="4000"/>
          </a:p>
          <a:p>
            <a:pPr eaLnBrk="1" hangingPunct="1">
              <a:buFont typeface="Wingdings" panose="05000000000000000000" pitchFamily="2" charset="2"/>
              <a:buNone/>
              <a:defRPr/>
            </a:pPr>
            <a:r>
              <a:rPr lang="en-GB" sz="4000"/>
              <a:t>*to discuss play within a Foundation Phase context</a:t>
            </a:r>
          </a:p>
          <a:p>
            <a:pPr eaLnBrk="1" hangingPunct="1">
              <a:buFont typeface="Wingdings" panose="05000000000000000000" pitchFamily="2" charset="2"/>
              <a:buNone/>
              <a:defRPr/>
            </a:pPr>
            <a:r>
              <a:rPr lang="en-GB" sz="4000"/>
              <a:t>*explore opinions regarding play</a:t>
            </a:r>
            <a:endParaRPr lang="en-US" sz="4000"/>
          </a:p>
          <a:p>
            <a:pPr eaLnBrk="1" hangingPunct="1">
              <a:buFont typeface="Wingdings" panose="05000000000000000000" pitchFamily="2" charset="2"/>
              <a:buNone/>
              <a:defRPr/>
            </a:pPr>
            <a:r>
              <a:rPr lang="en-US" sz="4000"/>
              <a:t>*understand the role of play within a child’s development</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a:extLst>
              <a:ext uri="{FF2B5EF4-FFF2-40B4-BE49-F238E27FC236}">
                <a16:creationId xmlns:a16="http://schemas.microsoft.com/office/drawing/2014/main" id="{99E49F6F-C385-47E4-A3D0-8A31900ACE01}"/>
              </a:ext>
            </a:extLst>
          </p:cNvPr>
          <p:cNvSpPr>
            <a:spLocks noGrp="1" noChangeArrowheads="1"/>
          </p:cNvSpPr>
          <p:nvPr>
            <p:ph type="title"/>
          </p:nvPr>
        </p:nvSpPr>
        <p:spPr/>
        <p:txBody>
          <a:bodyPr/>
          <a:lstStyle/>
          <a:p>
            <a:pPr eaLnBrk="1" hangingPunct="1">
              <a:defRPr/>
            </a:pPr>
            <a:r>
              <a:rPr lang="en-GB"/>
              <a:t>What is play?</a:t>
            </a:r>
          </a:p>
        </p:txBody>
      </p:sp>
      <p:sp>
        <p:nvSpPr>
          <p:cNvPr id="129027" name="Rectangle 3">
            <a:extLst>
              <a:ext uri="{FF2B5EF4-FFF2-40B4-BE49-F238E27FC236}">
                <a16:creationId xmlns:a16="http://schemas.microsoft.com/office/drawing/2014/main" id="{A5A80440-FAAB-4EAA-9C46-EA71247F5830}"/>
              </a:ext>
            </a:extLst>
          </p:cNvPr>
          <p:cNvSpPr>
            <a:spLocks noGrp="1" noChangeArrowheads="1"/>
          </p:cNvSpPr>
          <p:nvPr>
            <p:ph type="body" sz="half" idx="1"/>
          </p:nvPr>
        </p:nvSpPr>
        <p:spPr>
          <a:xfrm>
            <a:off x="457200" y="1600200"/>
            <a:ext cx="4906963" cy="4495800"/>
          </a:xfrm>
        </p:spPr>
        <p:txBody>
          <a:bodyPr/>
          <a:lstStyle/>
          <a:p>
            <a:pPr eaLnBrk="1" hangingPunct="1">
              <a:buFont typeface="Wingdings" panose="05000000000000000000" pitchFamily="2" charset="2"/>
              <a:buNone/>
              <a:defRPr/>
            </a:pPr>
            <a:endParaRPr lang="en-GB" sz="2000" dirty="0"/>
          </a:p>
          <a:p>
            <a:pPr eaLnBrk="1" hangingPunct="1">
              <a:buFont typeface="Wingdings" panose="05000000000000000000" pitchFamily="2" charset="2"/>
              <a:buNone/>
              <a:defRPr/>
            </a:pPr>
            <a:r>
              <a:rPr lang="en-GB" sz="2400" b="1" dirty="0"/>
              <a:t> ‘ a network of developmental and learning strategies’. Bruce  </a:t>
            </a:r>
            <a:r>
              <a:rPr lang="en-GB" sz="1100" b="1" dirty="0"/>
              <a:t>(NB what is missing from this quotation?!)</a:t>
            </a:r>
          </a:p>
          <a:p>
            <a:pPr eaLnBrk="1" hangingPunct="1">
              <a:buFont typeface="Wingdings" panose="05000000000000000000" pitchFamily="2" charset="2"/>
              <a:buNone/>
              <a:defRPr/>
            </a:pPr>
            <a:endParaRPr lang="en-GB" sz="2400" b="1" dirty="0"/>
          </a:p>
        </p:txBody>
      </p:sp>
      <p:pic>
        <p:nvPicPr>
          <p:cNvPr id="22531" name="Picture 5" descr="play-pic1">
            <a:extLst>
              <a:ext uri="{FF2B5EF4-FFF2-40B4-BE49-F238E27FC236}">
                <a16:creationId xmlns:a16="http://schemas.microsoft.com/office/drawing/2014/main" id="{983CCE1C-A9C9-466A-8CC0-4D7549BE12E1}"/>
              </a:ext>
            </a:extLst>
          </p:cNvPr>
          <p:cNvPicPr>
            <a:picLocks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580063" y="1916113"/>
            <a:ext cx="3173412" cy="2690812"/>
          </a:xfrm>
          <a:noFill/>
          <a:extLst>
            <a:ext uri="{909E8E84-426E-40DD-AFC4-6F175D3DCCD1}">
              <a14:hiddenFill xmlns:a14="http://schemas.microsoft.com/office/drawing/2010/main">
                <a:solidFill>
                  <a:srgbClr val="FFFFFF"/>
                </a:solidFill>
              </a14:hiddenFill>
            </a:ext>
          </a:extLst>
        </p:spPr>
      </p:pic>
      <p:pic>
        <p:nvPicPr>
          <p:cNvPr id="22532" name="Picture 8" descr="Exploring-the-jungleSmall">
            <a:extLst>
              <a:ext uri="{FF2B5EF4-FFF2-40B4-BE49-F238E27FC236}">
                <a16:creationId xmlns:a16="http://schemas.microsoft.com/office/drawing/2014/main" id="{D90C1B0B-B56E-4197-AB5A-4A8DB50A7B5A}"/>
              </a:ext>
            </a:extLst>
          </p:cNvPr>
          <p:cNvPicPr>
            <a:picLocks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755650" y="4005263"/>
            <a:ext cx="3384550" cy="2584450"/>
          </a:xfr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a:extLst>
              <a:ext uri="{FF2B5EF4-FFF2-40B4-BE49-F238E27FC236}">
                <a16:creationId xmlns:a16="http://schemas.microsoft.com/office/drawing/2014/main" id="{505D158D-83C7-4D38-8AF5-53E27D08656A}"/>
              </a:ext>
            </a:extLst>
          </p:cNvPr>
          <p:cNvSpPr>
            <a:spLocks noGrp="1" noChangeArrowheads="1"/>
          </p:cNvSpPr>
          <p:nvPr>
            <p:ph type="title"/>
          </p:nvPr>
        </p:nvSpPr>
        <p:spPr/>
        <p:txBody>
          <a:bodyPr/>
          <a:lstStyle/>
          <a:p>
            <a:pPr eaLnBrk="1" hangingPunct="1">
              <a:defRPr/>
            </a:pPr>
            <a:r>
              <a:rPr lang="en-GB"/>
              <a:t>Indicators of play.</a:t>
            </a:r>
          </a:p>
        </p:txBody>
      </p:sp>
      <p:sp>
        <p:nvSpPr>
          <p:cNvPr id="130051" name="Rectangle 3">
            <a:extLst>
              <a:ext uri="{FF2B5EF4-FFF2-40B4-BE49-F238E27FC236}">
                <a16:creationId xmlns:a16="http://schemas.microsoft.com/office/drawing/2014/main" id="{0BF455BE-8BA2-49F6-863D-7AD9BB2CD48D}"/>
              </a:ext>
            </a:extLst>
          </p:cNvPr>
          <p:cNvSpPr>
            <a:spLocks noGrp="1" noChangeArrowheads="1"/>
          </p:cNvSpPr>
          <p:nvPr>
            <p:ph type="body" sz="half" idx="1"/>
          </p:nvPr>
        </p:nvSpPr>
        <p:spPr/>
        <p:txBody>
          <a:bodyPr/>
          <a:lstStyle/>
          <a:p>
            <a:pPr eaLnBrk="1" hangingPunct="1">
              <a:lnSpc>
                <a:spcPct val="90000"/>
              </a:lnSpc>
              <a:defRPr/>
            </a:pPr>
            <a:r>
              <a:rPr lang="en-GB" sz="2800" dirty="0"/>
              <a:t>The child has an interest and ownership of the activity.</a:t>
            </a:r>
          </a:p>
          <a:p>
            <a:pPr eaLnBrk="1" hangingPunct="1">
              <a:lnSpc>
                <a:spcPct val="90000"/>
              </a:lnSpc>
              <a:defRPr/>
            </a:pPr>
            <a:r>
              <a:rPr lang="en-GB" sz="2800" dirty="0"/>
              <a:t>Open ended.</a:t>
            </a:r>
          </a:p>
          <a:p>
            <a:pPr eaLnBrk="1" hangingPunct="1">
              <a:lnSpc>
                <a:spcPct val="90000"/>
              </a:lnSpc>
              <a:defRPr/>
            </a:pPr>
            <a:r>
              <a:rPr lang="en-GB" sz="2800" dirty="0"/>
              <a:t>The adult has not decided on an outcome.</a:t>
            </a:r>
          </a:p>
          <a:p>
            <a:pPr eaLnBrk="1" hangingPunct="1">
              <a:lnSpc>
                <a:spcPct val="90000"/>
              </a:lnSpc>
              <a:defRPr/>
            </a:pPr>
            <a:r>
              <a:rPr lang="en-GB" sz="2800" dirty="0"/>
              <a:t>The adult does not steer the activity - debatable.</a:t>
            </a:r>
          </a:p>
        </p:txBody>
      </p:sp>
      <p:pic>
        <p:nvPicPr>
          <p:cNvPr id="24579" name="Picture 5" descr="Learning-through-play">
            <a:extLst>
              <a:ext uri="{FF2B5EF4-FFF2-40B4-BE49-F238E27FC236}">
                <a16:creationId xmlns:a16="http://schemas.microsoft.com/office/drawing/2014/main" id="{A28945C8-ECB4-463F-B5DE-FFF58406F233}"/>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076825" y="2420938"/>
            <a:ext cx="3338513" cy="2709862"/>
          </a:xfr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9266" name="Rectangle 2">
            <a:extLst>
              <a:ext uri="{FF2B5EF4-FFF2-40B4-BE49-F238E27FC236}">
                <a16:creationId xmlns:a16="http://schemas.microsoft.com/office/drawing/2014/main" id="{F5DBB678-640D-4138-B666-26AB6AF4D960}"/>
              </a:ext>
            </a:extLst>
          </p:cNvPr>
          <p:cNvSpPr>
            <a:spLocks noGrp="1" noChangeArrowheads="1"/>
          </p:cNvSpPr>
          <p:nvPr>
            <p:ph type="title"/>
          </p:nvPr>
        </p:nvSpPr>
        <p:spPr/>
        <p:txBody>
          <a:bodyPr/>
          <a:lstStyle/>
          <a:p>
            <a:pPr eaLnBrk="1" hangingPunct="1">
              <a:defRPr/>
            </a:pPr>
            <a:br>
              <a:rPr lang="en-GB" sz="3600"/>
            </a:br>
            <a:r>
              <a:rPr lang="en-GB" sz="3600"/>
              <a:t>Children’s Play</a:t>
            </a:r>
          </a:p>
        </p:txBody>
      </p:sp>
      <p:sp>
        <p:nvSpPr>
          <p:cNvPr id="139267" name="Rectangle 3">
            <a:extLst>
              <a:ext uri="{FF2B5EF4-FFF2-40B4-BE49-F238E27FC236}">
                <a16:creationId xmlns:a16="http://schemas.microsoft.com/office/drawing/2014/main" id="{00DB6657-F782-4ABE-9186-E43EC8511663}"/>
              </a:ext>
            </a:extLst>
          </p:cNvPr>
          <p:cNvSpPr>
            <a:spLocks noGrp="1" noChangeArrowheads="1"/>
          </p:cNvSpPr>
          <p:nvPr>
            <p:ph type="body" sz="half" idx="1"/>
          </p:nvPr>
        </p:nvSpPr>
        <p:spPr>
          <a:xfrm>
            <a:off x="457200" y="1600200"/>
            <a:ext cx="8085138" cy="4495800"/>
          </a:xfrm>
        </p:spPr>
        <p:txBody>
          <a:bodyPr/>
          <a:lstStyle/>
          <a:p>
            <a:pPr eaLnBrk="1" hangingPunct="1">
              <a:defRPr/>
            </a:pPr>
            <a:r>
              <a:rPr lang="en-GB"/>
              <a:t>It is not merely passing the time.</a:t>
            </a:r>
          </a:p>
          <a:p>
            <a:pPr eaLnBrk="1" hangingPunct="1">
              <a:buFont typeface="Wingdings" panose="05000000000000000000" pitchFamily="2" charset="2"/>
              <a:buNone/>
              <a:defRPr/>
            </a:pPr>
            <a:endParaRPr lang="en-GB"/>
          </a:p>
          <a:p>
            <a:pPr eaLnBrk="1" hangingPunct="1">
              <a:defRPr/>
            </a:pPr>
            <a:r>
              <a:rPr lang="en-GB"/>
              <a:t>Children need to develop their minds, bodies and personalities, play gives them opportunities to do this by:</a:t>
            </a:r>
          </a:p>
          <a:p>
            <a:pPr lvl="1" eaLnBrk="1" hangingPunct="1">
              <a:defRPr/>
            </a:pPr>
            <a:r>
              <a:rPr lang="en-GB"/>
              <a:t>Strengthening the body</a:t>
            </a:r>
          </a:p>
          <a:p>
            <a:pPr lvl="1" eaLnBrk="1" hangingPunct="1">
              <a:defRPr/>
            </a:pPr>
            <a:r>
              <a:rPr lang="en-GB"/>
              <a:t>Challenging the mind</a:t>
            </a:r>
          </a:p>
          <a:p>
            <a:pPr lvl="1" eaLnBrk="1" hangingPunct="1">
              <a:defRPr/>
            </a:pPr>
            <a:r>
              <a:rPr lang="en-GB"/>
              <a:t>Developing personalities and engaging in social situations. </a:t>
            </a:r>
          </a:p>
        </p:txBody>
      </p:sp>
    </p:spTree>
  </p:cSld>
  <p:clrMapOvr>
    <a:masterClrMapping/>
  </p:clrMapOvr>
  <p:transition spd="slow">
    <p:pull dir="r"/>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Rectangle 2">
            <a:extLst>
              <a:ext uri="{FF2B5EF4-FFF2-40B4-BE49-F238E27FC236}">
                <a16:creationId xmlns:a16="http://schemas.microsoft.com/office/drawing/2014/main" id="{1DD76293-3814-414D-9E43-B46CFB0EA058}"/>
              </a:ext>
            </a:extLst>
          </p:cNvPr>
          <p:cNvSpPr>
            <a:spLocks noGrp="1" noChangeArrowheads="1"/>
          </p:cNvSpPr>
          <p:nvPr>
            <p:ph type="title"/>
          </p:nvPr>
        </p:nvSpPr>
        <p:spPr/>
        <p:txBody>
          <a:bodyPr/>
          <a:lstStyle/>
          <a:p>
            <a:pPr eaLnBrk="1" hangingPunct="1">
              <a:defRPr/>
            </a:pPr>
            <a:br>
              <a:rPr lang="en-GB" sz="3600"/>
            </a:br>
            <a:r>
              <a:rPr lang="en-GB" sz="3600"/>
              <a:t>Children’s Play</a:t>
            </a:r>
          </a:p>
        </p:txBody>
      </p:sp>
      <p:sp>
        <p:nvSpPr>
          <p:cNvPr id="141315" name="Rectangle 3">
            <a:extLst>
              <a:ext uri="{FF2B5EF4-FFF2-40B4-BE49-F238E27FC236}">
                <a16:creationId xmlns:a16="http://schemas.microsoft.com/office/drawing/2014/main" id="{B2CBE02B-E870-4E16-9C0C-524A977F931B}"/>
              </a:ext>
            </a:extLst>
          </p:cNvPr>
          <p:cNvSpPr>
            <a:spLocks noGrp="1" noChangeArrowheads="1"/>
          </p:cNvSpPr>
          <p:nvPr>
            <p:ph type="body" sz="half" idx="1"/>
          </p:nvPr>
        </p:nvSpPr>
        <p:spPr>
          <a:xfrm>
            <a:off x="457200" y="1600200"/>
            <a:ext cx="7696200" cy="4495800"/>
          </a:xfrm>
        </p:spPr>
        <p:txBody>
          <a:bodyPr/>
          <a:lstStyle/>
          <a:p>
            <a:pPr eaLnBrk="1" hangingPunct="1">
              <a:buFont typeface="Wingdings" panose="05000000000000000000" pitchFamily="2" charset="2"/>
              <a:buNone/>
              <a:defRPr/>
            </a:pPr>
            <a:endParaRPr lang="en-GB"/>
          </a:p>
          <a:p>
            <a:pPr eaLnBrk="1" hangingPunct="1">
              <a:defRPr/>
            </a:pPr>
            <a:r>
              <a:rPr lang="en-GB"/>
              <a:t>Play allows children to practice and master skills that they need now and will require as adults.  </a:t>
            </a:r>
          </a:p>
          <a:p>
            <a:pPr eaLnBrk="1" hangingPunct="1">
              <a:buFont typeface="Wingdings" panose="05000000000000000000" pitchFamily="2" charset="2"/>
              <a:buNone/>
              <a:defRPr/>
            </a:pPr>
            <a:endParaRPr lang="en-GB"/>
          </a:p>
          <a:p>
            <a:pPr eaLnBrk="1" hangingPunct="1">
              <a:defRPr/>
            </a:pPr>
            <a:r>
              <a:rPr lang="en-GB"/>
              <a:t>Children need to discover themselves and others, explore relationships and rules.</a:t>
            </a:r>
          </a:p>
        </p:txBody>
      </p:sp>
      <p:pic>
        <p:nvPicPr>
          <p:cNvPr id="28675" name="Picture 1">
            <a:extLst>
              <a:ext uri="{FF2B5EF4-FFF2-40B4-BE49-F238E27FC236}">
                <a16:creationId xmlns:a16="http://schemas.microsoft.com/office/drawing/2014/main" id="{42E08A18-9395-44DF-8CEB-2CF6E6F3012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35825" y="4868863"/>
            <a:ext cx="1773238" cy="177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08A2D631-5483-4986-9E2C-B084BE8BD8A4}"/>
              </a:ext>
            </a:extLst>
          </p:cNvPr>
          <p:cNvSpPr>
            <a:spLocks noGrp="1" noChangeArrowheads="1"/>
          </p:cNvSpPr>
          <p:nvPr>
            <p:ph type="title"/>
          </p:nvPr>
        </p:nvSpPr>
        <p:spPr>
          <a:xfrm>
            <a:off x="755650" y="260350"/>
            <a:ext cx="7772400" cy="898525"/>
          </a:xfrm>
        </p:spPr>
        <p:txBody>
          <a:bodyPr/>
          <a:lstStyle/>
          <a:p>
            <a:pPr marL="320040" indent="-320040" algn="l" fontAlgn="auto">
              <a:spcAft>
                <a:spcPts val="0"/>
              </a:spcAft>
              <a:buClr>
                <a:schemeClr val="accent6">
                  <a:lumMod val="75000"/>
                </a:schemeClr>
              </a:buClr>
              <a:defRPr/>
            </a:pPr>
            <a:r>
              <a:rPr lang="en-GB" altLang="en-US" dirty="0"/>
              <a:t>Why play?</a:t>
            </a:r>
          </a:p>
        </p:txBody>
      </p:sp>
      <p:sp>
        <p:nvSpPr>
          <p:cNvPr id="13315" name="Rectangle 3">
            <a:extLst>
              <a:ext uri="{FF2B5EF4-FFF2-40B4-BE49-F238E27FC236}">
                <a16:creationId xmlns:a16="http://schemas.microsoft.com/office/drawing/2014/main" id="{DF452FFF-FDE7-49DB-B78A-1A405EECEA93}"/>
              </a:ext>
            </a:extLst>
          </p:cNvPr>
          <p:cNvSpPr>
            <a:spLocks noGrp="1" noChangeArrowheads="1"/>
          </p:cNvSpPr>
          <p:nvPr>
            <p:ph sz="quarter" idx="4294967295"/>
          </p:nvPr>
        </p:nvSpPr>
        <p:spPr>
          <a:xfrm>
            <a:off x="685800" y="1125538"/>
            <a:ext cx="8134350" cy="5046662"/>
          </a:xfrm>
        </p:spPr>
        <p:txBody>
          <a:bodyPr/>
          <a:lstStyle/>
          <a:p>
            <a:pPr marL="0" indent="0">
              <a:lnSpc>
                <a:spcPct val="90000"/>
              </a:lnSpc>
              <a:buFont typeface="Wingdings" panose="05000000000000000000" pitchFamily="2" charset="2"/>
              <a:buNone/>
              <a:defRPr/>
            </a:pPr>
            <a:endParaRPr lang="en-GB" altLang="en-US" sz="2400" dirty="0"/>
          </a:p>
          <a:p>
            <a:pPr marL="0" indent="0">
              <a:lnSpc>
                <a:spcPct val="90000"/>
              </a:lnSpc>
              <a:buFont typeface="Wingdings" panose="05000000000000000000" pitchFamily="2" charset="2"/>
              <a:buNone/>
              <a:defRPr/>
            </a:pPr>
            <a:endParaRPr lang="en-GB" altLang="en-US" sz="2400" dirty="0"/>
          </a:p>
          <a:p>
            <a:pPr>
              <a:lnSpc>
                <a:spcPct val="90000"/>
              </a:lnSpc>
              <a:defRPr/>
            </a:pPr>
            <a:r>
              <a:rPr lang="en-GB" altLang="en-US" sz="2400" dirty="0"/>
              <a:t>Piaget -play is a child’s work.</a:t>
            </a:r>
          </a:p>
          <a:p>
            <a:pPr marL="0" indent="0">
              <a:lnSpc>
                <a:spcPct val="90000"/>
              </a:lnSpc>
              <a:buFont typeface="Wingdings" panose="05000000000000000000" pitchFamily="2" charset="2"/>
              <a:buNone/>
              <a:defRPr/>
            </a:pPr>
            <a:endParaRPr lang="en-GB" altLang="en-US" sz="2400" dirty="0"/>
          </a:p>
          <a:p>
            <a:pPr>
              <a:lnSpc>
                <a:spcPct val="90000"/>
              </a:lnSpc>
              <a:defRPr/>
            </a:pPr>
            <a:r>
              <a:rPr lang="en-GB" altLang="en-US" sz="2400" dirty="0"/>
              <a:t>Vygotsky –head above.</a:t>
            </a:r>
          </a:p>
          <a:p>
            <a:pPr marL="0" indent="0">
              <a:lnSpc>
                <a:spcPct val="90000"/>
              </a:lnSpc>
              <a:buFont typeface="Wingdings" panose="05000000000000000000" pitchFamily="2" charset="2"/>
              <a:buNone/>
              <a:defRPr/>
            </a:pPr>
            <a:endParaRPr lang="en-GB" altLang="en-US" sz="2400" dirty="0"/>
          </a:p>
          <a:p>
            <a:pPr>
              <a:lnSpc>
                <a:spcPct val="90000"/>
              </a:lnSpc>
              <a:defRPr/>
            </a:pPr>
            <a:r>
              <a:rPr lang="en-GB" altLang="en-US" sz="2400" dirty="0"/>
              <a:t>Freud / Klein – reveals the inner child.</a:t>
            </a:r>
          </a:p>
          <a:p>
            <a:pPr marL="0" indent="0">
              <a:lnSpc>
                <a:spcPct val="90000"/>
              </a:lnSpc>
              <a:buFont typeface="Wingdings" panose="05000000000000000000" pitchFamily="2" charset="2"/>
              <a:buNone/>
              <a:defRPr/>
            </a:pPr>
            <a:endParaRPr lang="en-GB" altLang="en-US" sz="2400" dirty="0"/>
          </a:p>
          <a:p>
            <a:pPr>
              <a:lnSpc>
                <a:spcPct val="90000"/>
              </a:lnSpc>
              <a:defRPr/>
            </a:pPr>
            <a:r>
              <a:rPr lang="en-GB" altLang="en-US" sz="2400" dirty="0"/>
              <a:t>Isaacs – understand the world</a:t>
            </a:r>
          </a:p>
          <a:p>
            <a:pPr marL="0" indent="0">
              <a:lnSpc>
                <a:spcPct val="90000"/>
              </a:lnSpc>
              <a:buFont typeface="Wingdings" panose="05000000000000000000" pitchFamily="2" charset="2"/>
              <a:buNone/>
              <a:defRPr/>
            </a:pPr>
            <a:endParaRPr lang="en-GB" altLang="en-US" sz="2400" dirty="0"/>
          </a:p>
          <a:p>
            <a:pPr>
              <a:lnSpc>
                <a:spcPct val="90000"/>
              </a:lnSpc>
              <a:defRPr/>
            </a:pPr>
            <a:r>
              <a:rPr lang="en-GB" altLang="en-US" sz="2400" dirty="0"/>
              <a:t> Bruce (96) how we connect </a:t>
            </a:r>
          </a:p>
          <a:p>
            <a:pPr>
              <a:lnSpc>
                <a:spcPct val="90000"/>
              </a:lnSpc>
              <a:defRPr/>
            </a:pPr>
            <a:endParaRPr lang="en-GB" altLang="en-US" sz="2400" dirty="0"/>
          </a:p>
          <a:p>
            <a:pPr marL="0" indent="0">
              <a:lnSpc>
                <a:spcPct val="90000"/>
              </a:lnSpc>
              <a:buFont typeface="Wingdings" panose="05000000000000000000" pitchFamily="2" charset="2"/>
              <a:buNone/>
              <a:defRPr/>
            </a:pPr>
            <a:endParaRPr lang="en-GB" alt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ext Box 4">
            <a:extLst>
              <a:ext uri="{FF2B5EF4-FFF2-40B4-BE49-F238E27FC236}">
                <a16:creationId xmlns:a16="http://schemas.microsoft.com/office/drawing/2014/main" id="{AD5419D0-14A0-4C87-91FA-2C27467B1653}"/>
              </a:ext>
            </a:extLst>
          </p:cNvPr>
          <p:cNvSpPr txBox="1">
            <a:spLocks noChangeArrowheads="1"/>
          </p:cNvSpPr>
          <p:nvPr/>
        </p:nvSpPr>
        <p:spPr bwMode="auto">
          <a:xfrm>
            <a:off x="2843213" y="2565400"/>
            <a:ext cx="3168650" cy="666750"/>
          </a:xfrm>
          <a:prstGeom prst="rect">
            <a:avLst/>
          </a:prstGeom>
          <a:solidFill>
            <a:srgbClr val="FFFFFF"/>
          </a:solidFill>
          <a:ln w="25400">
            <a:solidFill>
              <a:schemeClr val="accent2"/>
            </a:solidFill>
            <a:miter lim="800000"/>
            <a:headEnd type="none" w="sm" len="sm"/>
            <a:tailEnd type="none" w="sm" len="sm"/>
          </a:ln>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algn="ctr" eaLnBrk="1" hangingPunct="1">
              <a:spcBef>
                <a:spcPct val="50000"/>
              </a:spcBef>
              <a:buClrTx/>
              <a:buSzTx/>
              <a:buFontTx/>
              <a:buNone/>
            </a:pPr>
            <a:r>
              <a:rPr lang="en-GB" altLang="en-US" sz="3600">
                <a:solidFill>
                  <a:schemeClr val="accent2"/>
                </a:solidFill>
                <a:latin typeface="Comic Sans MS" panose="030F0702030302020204" pitchFamily="66" charset="0"/>
              </a:rPr>
              <a:t>Play</a:t>
            </a:r>
          </a:p>
        </p:txBody>
      </p:sp>
      <p:sp>
        <p:nvSpPr>
          <p:cNvPr id="32770" name="Text Box 5">
            <a:extLst>
              <a:ext uri="{FF2B5EF4-FFF2-40B4-BE49-F238E27FC236}">
                <a16:creationId xmlns:a16="http://schemas.microsoft.com/office/drawing/2014/main" id="{BC215A16-D030-4145-8FD2-08420E508834}"/>
              </a:ext>
            </a:extLst>
          </p:cNvPr>
          <p:cNvSpPr txBox="1">
            <a:spLocks noChangeArrowheads="1"/>
          </p:cNvSpPr>
          <p:nvPr/>
        </p:nvSpPr>
        <p:spPr bwMode="auto">
          <a:xfrm>
            <a:off x="2843213" y="879475"/>
            <a:ext cx="34575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50000"/>
              </a:spcBef>
              <a:buClrTx/>
              <a:buSzTx/>
              <a:buFontTx/>
              <a:buNone/>
            </a:pPr>
            <a:r>
              <a:rPr lang="en-GB" altLang="en-US" sz="2000" b="1">
                <a:latin typeface="Comic Sans MS" panose="030F0702030302020204" pitchFamily="66" charset="0"/>
              </a:rPr>
              <a:t>Physical Development, Wellbeing and health</a:t>
            </a:r>
            <a:r>
              <a:rPr lang="en-GB" altLang="en-US" sz="2400" b="1">
                <a:latin typeface="Comic Sans MS" panose="030F0702030302020204" pitchFamily="66" charset="0"/>
              </a:rPr>
              <a:t>.</a:t>
            </a:r>
          </a:p>
        </p:txBody>
      </p:sp>
      <p:sp>
        <p:nvSpPr>
          <p:cNvPr id="32771" name="Text Box 6">
            <a:extLst>
              <a:ext uri="{FF2B5EF4-FFF2-40B4-BE49-F238E27FC236}">
                <a16:creationId xmlns:a16="http://schemas.microsoft.com/office/drawing/2014/main" id="{4D26FB97-CC4D-4511-81C4-8CCB7AC01ECB}"/>
              </a:ext>
            </a:extLst>
          </p:cNvPr>
          <p:cNvSpPr txBox="1">
            <a:spLocks noChangeArrowheads="1"/>
          </p:cNvSpPr>
          <p:nvPr/>
        </p:nvSpPr>
        <p:spPr bwMode="auto">
          <a:xfrm>
            <a:off x="0" y="2349500"/>
            <a:ext cx="2376488"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50000"/>
              </a:spcBef>
              <a:buClrTx/>
              <a:buSzTx/>
              <a:buFontTx/>
              <a:buNone/>
            </a:pPr>
            <a:r>
              <a:rPr lang="en-GB" altLang="en-US" sz="2000" b="1">
                <a:latin typeface="Comic Sans MS" panose="030F0702030302020204" pitchFamily="66" charset="0"/>
              </a:rPr>
              <a:t>Language, literacy and communication.</a:t>
            </a:r>
          </a:p>
          <a:p>
            <a:pPr eaLnBrk="1" hangingPunct="1">
              <a:spcBef>
                <a:spcPct val="50000"/>
              </a:spcBef>
              <a:buClrTx/>
              <a:buSzTx/>
              <a:buFontTx/>
              <a:buNone/>
            </a:pPr>
            <a:r>
              <a:rPr lang="en-GB" altLang="en-US" sz="2000" b="1">
                <a:latin typeface="Comic Sans MS" panose="030F0702030302020204" pitchFamily="66" charset="0"/>
              </a:rPr>
              <a:t>Various ways of interpreting</a:t>
            </a:r>
            <a:r>
              <a:rPr lang="en-GB" altLang="en-US" sz="2400" b="1">
                <a:latin typeface="Comic Sans MS" panose="030F0702030302020204" pitchFamily="66" charset="0"/>
              </a:rPr>
              <a:t>.</a:t>
            </a:r>
          </a:p>
        </p:txBody>
      </p:sp>
      <p:sp>
        <p:nvSpPr>
          <p:cNvPr id="32772" name="Text Box 7">
            <a:extLst>
              <a:ext uri="{FF2B5EF4-FFF2-40B4-BE49-F238E27FC236}">
                <a16:creationId xmlns:a16="http://schemas.microsoft.com/office/drawing/2014/main" id="{56272FE0-E7E2-4428-9211-BAA8C26F3CF3}"/>
              </a:ext>
            </a:extLst>
          </p:cNvPr>
          <p:cNvSpPr txBox="1">
            <a:spLocks noChangeArrowheads="1"/>
          </p:cNvSpPr>
          <p:nvPr/>
        </p:nvSpPr>
        <p:spPr bwMode="auto">
          <a:xfrm>
            <a:off x="6459538" y="2420938"/>
            <a:ext cx="16414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50000"/>
              </a:spcBef>
              <a:buClrTx/>
              <a:buSzTx/>
              <a:buFontTx/>
              <a:buNone/>
            </a:pPr>
            <a:endParaRPr lang="en-US" altLang="en-US" sz="2400">
              <a:latin typeface="Comic Sans MS" panose="030F0702030302020204" pitchFamily="66" charset="0"/>
            </a:endParaRPr>
          </a:p>
        </p:txBody>
      </p:sp>
      <p:sp>
        <p:nvSpPr>
          <p:cNvPr id="32773" name="Text Box 8">
            <a:extLst>
              <a:ext uri="{FF2B5EF4-FFF2-40B4-BE49-F238E27FC236}">
                <a16:creationId xmlns:a16="http://schemas.microsoft.com/office/drawing/2014/main" id="{DF262147-B05D-40FF-9524-A4DAB1692F80}"/>
              </a:ext>
            </a:extLst>
          </p:cNvPr>
          <p:cNvSpPr txBox="1">
            <a:spLocks noChangeArrowheads="1"/>
          </p:cNvSpPr>
          <p:nvPr/>
        </p:nvSpPr>
        <p:spPr bwMode="auto">
          <a:xfrm>
            <a:off x="6767513" y="2565400"/>
            <a:ext cx="2376487"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50000"/>
              </a:spcBef>
              <a:buClrTx/>
              <a:buSzTx/>
              <a:buFontTx/>
              <a:buNone/>
            </a:pPr>
            <a:r>
              <a:rPr lang="en-GB" altLang="en-US" sz="2000" b="1">
                <a:latin typeface="Comic Sans MS" panose="030F0702030302020204" pitchFamily="66" charset="0"/>
              </a:rPr>
              <a:t>Personal and social development,</a:t>
            </a:r>
          </a:p>
          <a:p>
            <a:pPr eaLnBrk="1" hangingPunct="1">
              <a:spcBef>
                <a:spcPct val="50000"/>
              </a:spcBef>
              <a:buClrTx/>
              <a:buSzTx/>
              <a:buFontTx/>
              <a:buNone/>
            </a:pPr>
            <a:r>
              <a:rPr lang="en-GB" altLang="en-US" sz="2000" b="1">
                <a:latin typeface="Comic Sans MS" panose="030F0702030302020204" pitchFamily="66" charset="0"/>
              </a:rPr>
              <a:t>Cultural and emotional</a:t>
            </a:r>
            <a:r>
              <a:rPr lang="en-GB" altLang="en-US" sz="2400" b="1">
                <a:latin typeface="Comic Sans MS" panose="030F0702030302020204" pitchFamily="66" charset="0"/>
              </a:rPr>
              <a:t>.</a:t>
            </a:r>
          </a:p>
        </p:txBody>
      </p:sp>
      <p:sp>
        <p:nvSpPr>
          <p:cNvPr id="32774" name="Text Box 9">
            <a:extLst>
              <a:ext uri="{FF2B5EF4-FFF2-40B4-BE49-F238E27FC236}">
                <a16:creationId xmlns:a16="http://schemas.microsoft.com/office/drawing/2014/main" id="{C2652E4E-9668-4E4E-B841-62B843DD9913}"/>
              </a:ext>
            </a:extLst>
          </p:cNvPr>
          <p:cNvSpPr txBox="1">
            <a:spLocks noChangeArrowheads="1"/>
          </p:cNvSpPr>
          <p:nvPr/>
        </p:nvSpPr>
        <p:spPr bwMode="auto">
          <a:xfrm>
            <a:off x="2570163" y="4584700"/>
            <a:ext cx="3889375" cy="115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algn="ctr" eaLnBrk="1" hangingPunct="1">
              <a:spcBef>
                <a:spcPct val="50000"/>
              </a:spcBef>
              <a:buClrTx/>
              <a:buSzTx/>
              <a:buFontTx/>
              <a:buNone/>
            </a:pPr>
            <a:r>
              <a:rPr lang="en-GB" altLang="en-US" sz="2000" b="1">
                <a:latin typeface="Comic Sans MS" panose="030F0702030302020204" pitchFamily="66" charset="0"/>
              </a:rPr>
              <a:t>Cognitive development,</a:t>
            </a:r>
          </a:p>
          <a:p>
            <a:pPr algn="ctr" eaLnBrk="1" hangingPunct="1">
              <a:spcBef>
                <a:spcPct val="50000"/>
              </a:spcBef>
              <a:buClrTx/>
              <a:buSzTx/>
              <a:buFontTx/>
              <a:buNone/>
            </a:pPr>
            <a:r>
              <a:rPr lang="en-GB" altLang="en-US" sz="2000" b="1">
                <a:latin typeface="Comic Sans MS" panose="030F0702030302020204" pitchFamily="66" charset="0"/>
              </a:rPr>
              <a:t>Creativity, Knowledge and understanding of the World</a:t>
            </a:r>
            <a:r>
              <a:rPr lang="en-GB" altLang="en-US" sz="2000">
                <a:latin typeface="Comic Sans MS" panose="030F0702030302020204" pitchFamily="66" charset="0"/>
              </a:rPr>
              <a:t>.</a:t>
            </a:r>
          </a:p>
        </p:txBody>
      </p:sp>
      <p:sp>
        <p:nvSpPr>
          <p:cNvPr id="32775" name="AutoShape 13">
            <a:extLst>
              <a:ext uri="{FF2B5EF4-FFF2-40B4-BE49-F238E27FC236}">
                <a16:creationId xmlns:a16="http://schemas.microsoft.com/office/drawing/2014/main" id="{692AC5F1-A884-46F6-A946-9D2AFF591BD6}"/>
              </a:ext>
            </a:extLst>
          </p:cNvPr>
          <p:cNvSpPr>
            <a:spLocks noChangeArrowheads="1"/>
          </p:cNvSpPr>
          <p:nvPr/>
        </p:nvSpPr>
        <p:spPr bwMode="auto">
          <a:xfrm>
            <a:off x="4140200" y="1711325"/>
            <a:ext cx="431800" cy="504825"/>
          </a:xfrm>
          <a:prstGeom prst="upArrow">
            <a:avLst>
              <a:gd name="adj1" fmla="val 50000"/>
              <a:gd name="adj2" fmla="val 29228"/>
            </a:avLst>
          </a:prstGeom>
          <a:solidFill>
            <a:schemeClr val="accent1"/>
          </a:solidFill>
          <a:ln w="12700">
            <a:solidFill>
              <a:schemeClr val="tx1"/>
            </a:solidFill>
            <a:miter lim="800000"/>
            <a:headEnd type="none" w="sm" len="sm"/>
            <a:tailEnd type="none" w="sm" len="sm"/>
          </a:ln>
        </p:spPr>
        <p:txBody>
          <a:bodyPr wrap="none" anchor="ct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0"/>
              </a:spcBef>
              <a:buClrTx/>
              <a:buSzTx/>
              <a:buFontTx/>
              <a:buNone/>
            </a:pPr>
            <a:endParaRPr lang="en-US" altLang="en-US" sz="1800"/>
          </a:p>
        </p:txBody>
      </p:sp>
      <p:sp>
        <p:nvSpPr>
          <p:cNvPr id="32776" name="AutoShape 14">
            <a:extLst>
              <a:ext uri="{FF2B5EF4-FFF2-40B4-BE49-F238E27FC236}">
                <a16:creationId xmlns:a16="http://schemas.microsoft.com/office/drawing/2014/main" id="{D960F29D-7CBB-42A7-B2C4-204B163BB9FF}"/>
              </a:ext>
            </a:extLst>
          </p:cNvPr>
          <p:cNvSpPr>
            <a:spLocks noChangeArrowheads="1"/>
          </p:cNvSpPr>
          <p:nvPr/>
        </p:nvSpPr>
        <p:spPr bwMode="auto">
          <a:xfrm>
            <a:off x="6135688" y="2768600"/>
            <a:ext cx="647700" cy="360363"/>
          </a:xfrm>
          <a:prstGeom prst="rightArrow">
            <a:avLst>
              <a:gd name="adj1" fmla="val 50000"/>
              <a:gd name="adj2" fmla="val 44934"/>
            </a:avLst>
          </a:prstGeom>
          <a:solidFill>
            <a:schemeClr val="accent1"/>
          </a:solidFill>
          <a:ln w="12700">
            <a:solidFill>
              <a:schemeClr val="tx1"/>
            </a:solidFill>
            <a:miter lim="800000"/>
            <a:headEnd type="none" w="sm" len="sm"/>
            <a:tailEnd type="none" w="sm" len="sm"/>
          </a:ln>
        </p:spPr>
        <p:txBody>
          <a:bodyPr wrap="none" anchor="ct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0"/>
              </a:spcBef>
              <a:buClrTx/>
              <a:buSzTx/>
              <a:buFontTx/>
              <a:buNone/>
            </a:pPr>
            <a:endParaRPr lang="en-US" altLang="en-US" sz="1800"/>
          </a:p>
        </p:txBody>
      </p:sp>
      <p:sp>
        <p:nvSpPr>
          <p:cNvPr id="32777" name="AutoShape 15">
            <a:extLst>
              <a:ext uri="{FF2B5EF4-FFF2-40B4-BE49-F238E27FC236}">
                <a16:creationId xmlns:a16="http://schemas.microsoft.com/office/drawing/2014/main" id="{68DCEED0-F69A-40CA-9857-1B7D99F0AE5B}"/>
              </a:ext>
            </a:extLst>
          </p:cNvPr>
          <p:cNvSpPr>
            <a:spLocks noChangeArrowheads="1"/>
          </p:cNvSpPr>
          <p:nvPr/>
        </p:nvSpPr>
        <p:spPr bwMode="auto">
          <a:xfrm>
            <a:off x="4140200" y="3692525"/>
            <a:ext cx="503238" cy="576263"/>
          </a:xfrm>
          <a:prstGeom prst="downArrow">
            <a:avLst>
              <a:gd name="adj1" fmla="val 50000"/>
              <a:gd name="adj2" fmla="val 28628"/>
            </a:avLst>
          </a:prstGeom>
          <a:solidFill>
            <a:schemeClr val="accent1"/>
          </a:solidFill>
          <a:ln w="12700">
            <a:solidFill>
              <a:schemeClr val="tx1"/>
            </a:solidFill>
            <a:miter lim="800000"/>
            <a:headEnd type="none" w="sm" len="sm"/>
            <a:tailEnd type="none" w="sm" len="sm"/>
          </a:ln>
        </p:spPr>
        <p:txBody>
          <a:bodyPr wrap="none" anchor="ct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0"/>
              </a:spcBef>
              <a:buClrTx/>
              <a:buSzTx/>
              <a:buFontTx/>
              <a:buNone/>
            </a:pPr>
            <a:endParaRPr lang="en-US" altLang="en-US" sz="1800"/>
          </a:p>
        </p:txBody>
      </p:sp>
      <p:sp>
        <p:nvSpPr>
          <p:cNvPr id="32778" name="AutoShape 16">
            <a:extLst>
              <a:ext uri="{FF2B5EF4-FFF2-40B4-BE49-F238E27FC236}">
                <a16:creationId xmlns:a16="http://schemas.microsoft.com/office/drawing/2014/main" id="{84C74640-37AD-485B-B537-3C9A049780E3}"/>
              </a:ext>
            </a:extLst>
          </p:cNvPr>
          <p:cNvSpPr>
            <a:spLocks noChangeArrowheads="1"/>
          </p:cNvSpPr>
          <p:nvPr/>
        </p:nvSpPr>
        <p:spPr bwMode="auto">
          <a:xfrm>
            <a:off x="2016125" y="2754313"/>
            <a:ext cx="720725" cy="288925"/>
          </a:xfrm>
          <a:prstGeom prst="leftArrow">
            <a:avLst>
              <a:gd name="adj1" fmla="val 50000"/>
              <a:gd name="adj2" fmla="val 62363"/>
            </a:avLst>
          </a:prstGeom>
          <a:solidFill>
            <a:schemeClr val="accent1"/>
          </a:solidFill>
          <a:ln w="12700">
            <a:solidFill>
              <a:schemeClr val="tx1"/>
            </a:solidFill>
            <a:miter lim="800000"/>
            <a:headEnd type="none" w="sm" len="sm"/>
            <a:tailEnd type="none" w="sm" len="sm"/>
          </a:ln>
        </p:spPr>
        <p:txBody>
          <a:bodyPr wrap="none" anchor="ct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0"/>
              </a:spcBef>
              <a:buClrTx/>
              <a:buSzTx/>
              <a:buFontTx/>
              <a:buNone/>
            </a:pPr>
            <a:endParaRPr lang="en-US" altLang="en-US" sz="1800"/>
          </a:p>
        </p:txBody>
      </p:sp>
      <p:sp>
        <p:nvSpPr>
          <p:cNvPr id="2" name="Title 1">
            <a:extLst>
              <a:ext uri="{FF2B5EF4-FFF2-40B4-BE49-F238E27FC236}">
                <a16:creationId xmlns:a16="http://schemas.microsoft.com/office/drawing/2014/main" id="{D3FE280F-67ED-47D3-8854-06A968007016}"/>
              </a:ext>
            </a:extLst>
          </p:cNvPr>
          <p:cNvSpPr>
            <a:spLocks noGrp="1"/>
          </p:cNvSpPr>
          <p:nvPr>
            <p:ph type="title"/>
          </p:nvPr>
        </p:nvSpPr>
        <p:spPr>
          <a:xfrm>
            <a:off x="457200" y="163513"/>
            <a:ext cx="8229600" cy="558800"/>
          </a:xfrm>
        </p:spPr>
        <p:txBody>
          <a:bodyPr/>
          <a:lstStyle/>
          <a:p>
            <a:pPr>
              <a:defRPr/>
            </a:pPr>
            <a:r>
              <a:rPr lang="en-GB" dirty="0"/>
              <a:t>Benefits </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a:extLst>
              <a:ext uri="{FF2B5EF4-FFF2-40B4-BE49-F238E27FC236}">
                <a16:creationId xmlns:a16="http://schemas.microsoft.com/office/drawing/2014/main" id="{694C2BDB-EA7E-4AF9-9D78-998EC12A2EED}"/>
              </a:ext>
            </a:extLst>
          </p:cNvPr>
          <p:cNvSpPr>
            <a:spLocks noGrp="1" noChangeArrowheads="1"/>
          </p:cNvSpPr>
          <p:nvPr>
            <p:ph type="title"/>
          </p:nvPr>
        </p:nvSpPr>
        <p:spPr/>
        <p:txBody>
          <a:bodyPr/>
          <a:lstStyle/>
          <a:p>
            <a:pPr eaLnBrk="1" hangingPunct="1">
              <a:defRPr/>
            </a:pPr>
            <a:r>
              <a:rPr lang="en-GB"/>
              <a:t>Development through play.</a:t>
            </a:r>
          </a:p>
        </p:txBody>
      </p:sp>
      <p:sp>
        <p:nvSpPr>
          <p:cNvPr id="132099" name="Rectangle 3">
            <a:extLst>
              <a:ext uri="{FF2B5EF4-FFF2-40B4-BE49-F238E27FC236}">
                <a16:creationId xmlns:a16="http://schemas.microsoft.com/office/drawing/2014/main" id="{2A4A3FD9-659E-4E49-B4BF-8D3664CB86DF}"/>
              </a:ext>
            </a:extLst>
          </p:cNvPr>
          <p:cNvSpPr>
            <a:spLocks noGrp="1" noChangeArrowheads="1"/>
          </p:cNvSpPr>
          <p:nvPr>
            <p:ph type="body" idx="1"/>
          </p:nvPr>
        </p:nvSpPr>
        <p:spPr/>
        <p:txBody>
          <a:bodyPr/>
          <a:lstStyle/>
          <a:p>
            <a:pPr eaLnBrk="1" hangingPunct="1">
              <a:defRPr/>
            </a:pPr>
            <a:r>
              <a:rPr lang="en-GB" sz="2800"/>
              <a:t>Not only for children.</a:t>
            </a:r>
          </a:p>
          <a:p>
            <a:pPr eaLnBrk="1" hangingPunct="1">
              <a:defRPr/>
            </a:pPr>
            <a:r>
              <a:rPr lang="en-GB" sz="2800"/>
              <a:t>Agenda – Lifelong Learning.</a:t>
            </a:r>
          </a:p>
          <a:p>
            <a:pPr eaLnBrk="1" hangingPunct="1">
              <a:defRPr/>
            </a:pPr>
            <a:r>
              <a:rPr lang="en-GB" sz="2800"/>
              <a:t>We should consider:</a:t>
            </a:r>
          </a:p>
          <a:p>
            <a:pPr eaLnBrk="1" hangingPunct="1">
              <a:buFont typeface="Wingdings" panose="05000000000000000000" pitchFamily="2" charset="2"/>
              <a:buChar char="ü"/>
              <a:defRPr/>
            </a:pPr>
            <a:r>
              <a:rPr lang="en-GB" sz="2800"/>
              <a:t>How children develop through play?</a:t>
            </a:r>
          </a:p>
          <a:p>
            <a:pPr eaLnBrk="1" hangingPunct="1">
              <a:buFont typeface="Wingdings" panose="05000000000000000000" pitchFamily="2" charset="2"/>
              <a:buChar char="ü"/>
              <a:defRPr/>
            </a:pPr>
            <a:r>
              <a:rPr lang="en-GB" sz="2800"/>
              <a:t>How can play change and extend the learning?</a:t>
            </a:r>
          </a:p>
          <a:p>
            <a:pPr eaLnBrk="1" hangingPunct="1">
              <a:buFont typeface="Wingdings" panose="05000000000000000000" pitchFamily="2" charset="2"/>
              <a:buChar char="ü"/>
              <a:defRPr/>
            </a:pPr>
            <a:r>
              <a:rPr lang="en-GB" sz="2800"/>
              <a:t>What is the role of play?</a:t>
            </a:r>
          </a:p>
          <a:p>
            <a:pPr eaLnBrk="1" hangingPunct="1">
              <a:buFont typeface="Wingdings" panose="05000000000000000000" pitchFamily="2" charset="2"/>
              <a:buChar char="ü"/>
              <a:defRPr/>
            </a:pPr>
            <a:r>
              <a:rPr lang="en-GB" sz="2800"/>
              <a:t>Does culture influence play?</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62" name="Rectangle 2">
            <a:extLst>
              <a:ext uri="{FF2B5EF4-FFF2-40B4-BE49-F238E27FC236}">
                <a16:creationId xmlns:a16="http://schemas.microsoft.com/office/drawing/2014/main" id="{C1A9B0D1-1B2F-40F2-A199-A19833FEE370}"/>
              </a:ext>
            </a:extLst>
          </p:cNvPr>
          <p:cNvSpPr>
            <a:spLocks noGrp="1" noChangeArrowheads="1"/>
          </p:cNvSpPr>
          <p:nvPr>
            <p:ph type="title"/>
          </p:nvPr>
        </p:nvSpPr>
        <p:spPr/>
        <p:txBody>
          <a:bodyPr/>
          <a:lstStyle/>
          <a:p>
            <a:pPr eaLnBrk="1" hangingPunct="1">
              <a:defRPr/>
            </a:pPr>
            <a:r>
              <a:rPr lang="en-GB" sz="3600"/>
              <a:t>Children’s Play</a:t>
            </a:r>
          </a:p>
        </p:txBody>
      </p:sp>
      <p:sp>
        <p:nvSpPr>
          <p:cNvPr id="143363" name="Rectangle 3">
            <a:extLst>
              <a:ext uri="{FF2B5EF4-FFF2-40B4-BE49-F238E27FC236}">
                <a16:creationId xmlns:a16="http://schemas.microsoft.com/office/drawing/2014/main" id="{218AE7CF-B07D-48AC-8B41-159E0AD1DDB6}"/>
              </a:ext>
            </a:extLst>
          </p:cNvPr>
          <p:cNvSpPr>
            <a:spLocks noGrp="1" noChangeArrowheads="1"/>
          </p:cNvSpPr>
          <p:nvPr>
            <p:ph type="body" sz="half" idx="1"/>
          </p:nvPr>
        </p:nvSpPr>
        <p:spPr>
          <a:xfrm>
            <a:off x="457200" y="1600200"/>
            <a:ext cx="8005763" cy="4495800"/>
          </a:xfrm>
        </p:spPr>
        <p:txBody>
          <a:bodyPr/>
          <a:lstStyle/>
          <a:p>
            <a:pPr eaLnBrk="1" hangingPunct="1">
              <a:lnSpc>
                <a:spcPct val="90000"/>
              </a:lnSpc>
              <a:buFont typeface="Wingdings" panose="05000000000000000000" pitchFamily="2" charset="2"/>
              <a:buNone/>
              <a:defRPr/>
            </a:pPr>
            <a:r>
              <a:rPr lang="en-GB">
                <a:latin typeface="Arial" charset="0"/>
              </a:rPr>
              <a:t>In play, children also learn:</a:t>
            </a:r>
          </a:p>
          <a:p>
            <a:pPr eaLnBrk="1" hangingPunct="1">
              <a:lnSpc>
                <a:spcPct val="90000"/>
              </a:lnSpc>
              <a:buFont typeface="Wingdings" panose="05000000000000000000" pitchFamily="2" charset="2"/>
              <a:buNone/>
              <a:defRPr/>
            </a:pPr>
            <a:endParaRPr lang="en-GB">
              <a:latin typeface="Arial" charset="0"/>
            </a:endParaRPr>
          </a:p>
          <a:p>
            <a:pPr eaLnBrk="1" hangingPunct="1">
              <a:lnSpc>
                <a:spcPct val="90000"/>
              </a:lnSpc>
              <a:defRPr/>
            </a:pPr>
            <a:r>
              <a:rPr lang="en-GB"/>
              <a:t>to solve problems</a:t>
            </a:r>
          </a:p>
          <a:p>
            <a:pPr eaLnBrk="1" hangingPunct="1">
              <a:lnSpc>
                <a:spcPct val="90000"/>
              </a:lnSpc>
              <a:defRPr/>
            </a:pPr>
            <a:r>
              <a:rPr lang="en-GB"/>
              <a:t>predict</a:t>
            </a:r>
          </a:p>
          <a:p>
            <a:pPr eaLnBrk="1" hangingPunct="1">
              <a:lnSpc>
                <a:spcPct val="90000"/>
              </a:lnSpc>
              <a:defRPr/>
            </a:pPr>
            <a:r>
              <a:rPr lang="en-GB"/>
              <a:t>engage in fantasy worlds and analyse the real world  </a:t>
            </a:r>
          </a:p>
          <a:p>
            <a:pPr eaLnBrk="1" hangingPunct="1">
              <a:lnSpc>
                <a:spcPct val="90000"/>
              </a:lnSpc>
              <a:defRPr/>
            </a:pPr>
            <a:r>
              <a:rPr lang="en-GB"/>
              <a:t>interact and co-operate with other children and adults</a:t>
            </a:r>
          </a:p>
          <a:p>
            <a:pPr eaLnBrk="1" hangingPunct="1">
              <a:lnSpc>
                <a:spcPct val="90000"/>
              </a:lnSpc>
              <a:defRPr/>
            </a:pPr>
            <a:r>
              <a:rPr lang="en-GB"/>
              <a:t>discover possibilities</a:t>
            </a:r>
          </a:p>
        </p:txBody>
      </p:sp>
    </p:spTree>
  </p:cSld>
  <p:clrMapOvr>
    <a:masterClrMapping/>
  </p:clrMapOvr>
  <p:transition spd="slow">
    <p:pull dir="r"/>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D082396B-3DB7-474F-A90A-7954B4937061}"/>
              </a:ext>
            </a:extLst>
          </p:cNvPr>
          <p:cNvSpPr>
            <a:spLocks noGrp="1" noChangeArrowheads="1"/>
          </p:cNvSpPr>
          <p:nvPr>
            <p:ph type="title"/>
          </p:nvPr>
        </p:nvSpPr>
        <p:spPr/>
        <p:txBody>
          <a:bodyPr/>
          <a:lstStyle/>
          <a:p>
            <a:pPr eaLnBrk="1" hangingPunct="1">
              <a:defRPr/>
            </a:pPr>
            <a:r>
              <a:rPr lang="en-GB" sz="3600"/>
              <a:t>Children’s Play</a:t>
            </a:r>
          </a:p>
        </p:txBody>
      </p:sp>
      <p:sp>
        <p:nvSpPr>
          <p:cNvPr id="145411" name="Rectangle 3">
            <a:extLst>
              <a:ext uri="{FF2B5EF4-FFF2-40B4-BE49-F238E27FC236}">
                <a16:creationId xmlns:a16="http://schemas.microsoft.com/office/drawing/2014/main" id="{3688488B-C896-46EB-A260-7F8E7A5405D2}"/>
              </a:ext>
            </a:extLst>
          </p:cNvPr>
          <p:cNvSpPr>
            <a:spLocks noGrp="1" noChangeArrowheads="1"/>
          </p:cNvSpPr>
          <p:nvPr>
            <p:ph type="body" sz="half" idx="1"/>
          </p:nvPr>
        </p:nvSpPr>
        <p:spPr>
          <a:xfrm>
            <a:off x="647700" y="2492375"/>
            <a:ext cx="7847013" cy="4114800"/>
          </a:xfrm>
        </p:spPr>
        <p:txBody>
          <a:bodyPr/>
          <a:lstStyle/>
          <a:p>
            <a:pPr eaLnBrk="1" hangingPunct="1">
              <a:lnSpc>
                <a:spcPct val="90000"/>
              </a:lnSpc>
              <a:defRPr/>
            </a:pPr>
            <a:endParaRPr lang="en-GB" sz="2400" dirty="0">
              <a:latin typeface="Arial" charset="0"/>
            </a:endParaRPr>
          </a:p>
          <a:p>
            <a:pPr eaLnBrk="1" hangingPunct="1">
              <a:lnSpc>
                <a:spcPct val="90000"/>
              </a:lnSpc>
              <a:defRPr/>
            </a:pPr>
            <a:r>
              <a:rPr lang="en-GB" sz="2400" b="1" dirty="0"/>
              <a:t>Play is central to children’s learning processes.  </a:t>
            </a:r>
          </a:p>
          <a:p>
            <a:pPr eaLnBrk="1" hangingPunct="1">
              <a:lnSpc>
                <a:spcPct val="90000"/>
              </a:lnSpc>
              <a:defRPr/>
            </a:pPr>
            <a:r>
              <a:rPr lang="en-GB" sz="2400" b="1" dirty="0"/>
              <a:t>Play is NOT a reward</a:t>
            </a:r>
          </a:p>
          <a:p>
            <a:pPr eaLnBrk="1" hangingPunct="1">
              <a:lnSpc>
                <a:spcPct val="90000"/>
              </a:lnSpc>
              <a:defRPr/>
            </a:pPr>
            <a:r>
              <a:rPr lang="en-GB" sz="2400" b="1" dirty="0"/>
              <a:t>What do children say about play?</a:t>
            </a:r>
          </a:p>
          <a:p>
            <a:pPr eaLnBrk="1" hangingPunct="1">
              <a:lnSpc>
                <a:spcPct val="90000"/>
              </a:lnSpc>
              <a:defRPr/>
            </a:pPr>
            <a:endParaRPr lang="en-GB" sz="2400" b="1" dirty="0"/>
          </a:p>
          <a:p>
            <a:pPr eaLnBrk="1" hangingPunct="1">
              <a:lnSpc>
                <a:spcPct val="90000"/>
              </a:lnSpc>
              <a:defRPr/>
            </a:pPr>
            <a:endParaRPr lang="en-GB" sz="2400" b="1" dirty="0"/>
          </a:p>
          <a:p>
            <a:pPr marL="0" indent="0" eaLnBrk="1" hangingPunct="1">
              <a:lnSpc>
                <a:spcPct val="90000"/>
              </a:lnSpc>
              <a:buFont typeface="Wingdings" panose="05000000000000000000" pitchFamily="2" charset="2"/>
              <a:buNone/>
              <a:defRPr/>
            </a:pPr>
            <a:endParaRPr lang="en-GB" sz="2400" b="1" dirty="0"/>
          </a:p>
          <a:p>
            <a:pPr eaLnBrk="1" hangingPunct="1">
              <a:lnSpc>
                <a:spcPct val="90000"/>
              </a:lnSpc>
              <a:defRPr/>
            </a:pPr>
            <a:r>
              <a:rPr lang="en-GB" sz="2400" b="1" dirty="0">
                <a:hlinkClick r:id="rId3"/>
              </a:rPr>
              <a:t>https://www.youtube.com/watch?v=sby38BbLZuY</a:t>
            </a:r>
            <a:r>
              <a:rPr lang="en-GB" sz="2400" b="1" dirty="0"/>
              <a:t> </a:t>
            </a:r>
          </a:p>
        </p:txBody>
      </p:sp>
      <p:pic>
        <p:nvPicPr>
          <p:cNvPr id="38915" name="Picture 1">
            <a:extLst>
              <a:ext uri="{FF2B5EF4-FFF2-40B4-BE49-F238E27FC236}">
                <a16:creationId xmlns:a16="http://schemas.microsoft.com/office/drawing/2014/main" id="{A32B229A-133F-4754-BED8-B9A6F391007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651625" y="3573463"/>
            <a:ext cx="2054225"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6" name="Picture 2">
            <a:extLst>
              <a:ext uri="{FF2B5EF4-FFF2-40B4-BE49-F238E27FC236}">
                <a16:creationId xmlns:a16="http://schemas.microsoft.com/office/drawing/2014/main" id="{7ADA9460-DEAC-4797-AE0E-80662A7969D2}"/>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50825" y="254000"/>
            <a:ext cx="2474913" cy="185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
  </p:transition>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7458" name="Rectangle 2">
            <a:extLst>
              <a:ext uri="{FF2B5EF4-FFF2-40B4-BE49-F238E27FC236}">
                <a16:creationId xmlns:a16="http://schemas.microsoft.com/office/drawing/2014/main" id="{8DC6EB85-BD3F-41E5-8654-B085DFA3FEFD}"/>
              </a:ext>
            </a:extLst>
          </p:cNvPr>
          <p:cNvSpPr>
            <a:spLocks noGrp="1" noChangeArrowheads="1"/>
          </p:cNvSpPr>
          <p:nvPr>
            <p:ph type="title"/>
          </p:nvPr>
        </p:nvSpPr>
        <p:spPr>
          <a:xfrm>
            <a:off x="441325" y="33338"/>
            <a:ext cx="8229600" cy="803275"/>
          </a:xfrm>
        </p:spPr>
        <p:txBody>
          <a:bodyPr/>
          <a:lstStyle/>
          <a:p>
            <a:pPr eaLnBrk="1" hangingPunct="1">
              <a:defRPr/>
            </a:pPr>
            <a:br>
              <a:rPr lang="en-GB" sz="3600" dirty="0"/>
            </a:br>
            <a:r>
              <a:rPr lang="en-GB" sz="3600" dirty="0"/>
              <a:t>Children’s Play</a:t>
            </a:r>
          </a:p>
        </p:txBody>
      </p:sp>
      <p:sp>
        <p:nvSpPr>
          <p:cNvPr id="147460" name="Rectangle 4">
            <a:extLst>
              <a:ext uri="{FF2B5EF4-FFF2-40B4-BE49-F238E27FC236}">
                <a16:creationId xmlns:a16="http://schemas.microsoft.com/office/drawing/2014/main" id="{AE8445B6-7F7E-416A-8A5C-542808D1F768}"/>
              </a:ext>
            </a:extLst>
          </p:cNvPr>
          <p:cNvSpPr>
            <a:spLocks noGrp="1" noChangeArrowheads="1"/>
          </p:cNvSpPr>
          <p:nvPr>
            <p:ph type="body" sz="half" idx="2"/>
          </p:nvPr>
        </p:nvSpPr>
        <p:spPr>
          <a:xfrm>
            <a:off x="4632325" y="1125538"/>
            <a:ext cx="4038600" cy="4495800"/>
          </a:xfrm>
        </p:spPr>
        <p:txBody>
          <a:bodyPr/>
          <a:lstStyle/>
          <a:p>
            <a:pPr eaLnBrk="1" hangingPunct="1">
              <a:buFont typeface="Wingdings" panose="05000000000000000000" pitchFamily="2" charset="2"/>
              <a:buNone/>
              <a:defRPr/>
            </a:pPr>
            <a:r>
              <a:rPr lang="en-GB" sz="2800" b="1" dirty="0"/>
              <a:t>Mary Sheridan:</a:t>
            </a:r>
          </a:p>
          <a:p>
            <a:pPr eaLnBrk="1" hangingPunct="1">
              <a:defRPr/>
            </a:pPr>
            <a:r>
              <a:rPr lang="en-GB" sz="2400" dirty="0"/>
              <a:t>Active Play</a:t>
            </a:r>
          </a:p>
          <a:p>
            <a:pPr eaLnBrk="1" hangingPunct="1">
              <a:defRPr/>
            </a:pPr>
            <a:r>
              <a:rPr lang="en-GB" sz="2400" dirty="0"/>
              <a:t>Explorative and Manipulative Play</a:t>
            </a:r>
          </a:p>
          <a:p>
            <a:pPr eaLnBrk="1" hangingPunct="1">
              <a:defRPr/>
            </a:pPr>
            <a:r>
              <a:rPr lang="en-GB" sz="2400" dirty="0"/>
              <a:t>Imitative Play</a:t>
            </a:r>
          </a:p>
          <a:p>
            <a:pPr eaLnBrk="1" hangingPunct="1">
              <a:defRPr/>
            </a:pPr>
            <a:r>
              <a:rPr lang="en-GB" sz="2400" dirty="0"/>
              <a:t>Constructive (end product) Play</a:t>
            </a:r>
          </a:p>
          <a:p>
            <a:pPr eaLnBrk="1" hangingPunct="1">
              <a:defRPr/>
            </a:pPr>
            <a:r>
              <a:rPr lang="en-GB" sz="2400" dirty="0"/>
              <a:t>Make Believe (or pretend) Play</a:t>
            </a:r>
          </a:p>
          <a:p>
            <a:pPr eaLnBrk="1" hangingPunct="1">
              <a:defRPr/>
            </a:pPr>
            <a:r>
              <a:rPr lang="en-GB" sz="2400" dirty="0"/>
              <a:t>Games with Rules</a:t>
            </a:r>
          </a:p>
          <a:p>
            <a:pPr eaLnBrk="1" hangingPunct="1">
              <a:defRPr/>
            </a:pPr>
            <a:r>
              <a:rPr lang="en-GB" sz="2400" dirty="0"/>
              <a:t>Sophisticated Recreations</a:t>
            </a:r>
          </a:p>
          <a:p>
            <a:pPr eaLnBrk="1" hangingPunct="1">
              <a:defRPr/>
            </a:pPr>
            <a:endParaRPr lang="en-GB" sz="2400" dirty="0"/>
          </a:p>
          <a:p>
            <a:pPr eaLnBrk="1" hangingPunct="1">
              <a:defRPr/>
            </a:pPr>
            <a:r>
              <a:rPr lang="en-GB" sz="2400" dirty="0"/>
              <a:t>Is this straightforward?</a:t>
            </a:r>
          </a:p>
        </p:txBody>
      </p:sp>
      <p:pic>
        <p:nvPicPr>
          <p:cNvPr id="40963" name="Picture 6" descr="123476299">
            <a:extLst>
              <a:ext uri="{FF2B5EF4-FFF2-40B4-BE49-F238E27FC236}">
                <a16:creationId xmlns:a16="http://schemas.microsoft.com/office/drawing/2014/main" id="{FD9FE018-CDE0-481E-A733-A0CC48574C49}"/>
              </a:ext>
            </a:extLst>
          </p:cNvPr>
          <p:cNvPicPr>
            <a:picLocks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468313" y="1557338"/>
            <a:ext cx="2935287" cy="4495800"/>
          </a:xfr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9506" name="Rectangle 2">
            <a:extLst>
              <a:ext uri="{FF2B5EF4-FFF2-40B4-BE49-F238E27FC236}">
                <a16:creationId xmlns:a16="http://schemas.microsoft.com/office/drawing/2014/main" id="{76F123AC-1023-446D-A471-83EE93FB51D8}"/>
              </a:ext>
            </a:extLst>
          </p:cNvPr>
          <p:cNvSpPr>
            <a:spLocks noGrp="1" noChangeArrowheads="1"/>
          </p:cNvSpPr>
          <p:nvPr>
            <p:ph type="title"/>
          </p:nvPr>
        </p:nvSpPr>
        <p:spPr/>
        <p:txBody>
          <a:bodyPr/>
          <a:lstStyle/>
          <a:p>
            <a:pPr eaLnBrk="1" hangingPunct="1">
              <a:defRPr/>
            </a:pPr>
            <a:r>
              <a:rPr lang="en-GB" sz="3600"/>
              <a:t>Chwarae Plant</a:t>
            </a:r>
            <a:br>
              <a:rPr lang="en-GB" sz="3600"/>
            </a:br>
            <a:r>
              <a:rPr lang="en-GB" sz="3600"/>
              <a:t>Children’s Play</a:t>
            </a:r>
          </a:p>
        </p:txBody>
      </p:sp>
      <p:sp>
        <p:nvSpPr>
          <p:cNvPr id="149508" name="Rectangle 4">
            <a:extLst>
              <a:ext uri="{FF2B5EF4-FFF2-40B4-BE49-F238E27FC236}">
                <a16:creationId xmlns:a16="http://schemas.microsoft.com/office/drawing/2014/main" id="{78FB9CA5-B186-43D5-B053-6F838F772995}"/>
              </a:ext>
            </a:extLst>
          </p:cNvPr>
          <p:cNvSpPr>
            <a:spLocks noGrp="1" noChangeArrowheads="1"/>
          </p:cNvSpPr>
          <p:nvPr>
            <p:ph type="body" sz="half" idx="2"/>
          </p:nvPr>
        </p:nvSpPr>
        <p:spPr>
          <a:xfrm>
            <a:off x="4643438" y="1916113"/>
            <a:ext cx="4038600" cy="4495800"/>
          </a:xfrm>
        </p:spPr>
        <p:txBody>
          <a:bodyPr/>
          <a:lstStyle/>
          <a:p>
            <a:pPr eaLnBrk="1" hangingPunct="1">
              <a:buFont typeface="Wingdings" panose="05000000000000000000" pitchFamily="2" charset="2"/>
              <a:buNone/>
              <a:defRPr/>
            </a:pPr>
            <a:r>
              <a:rPr lang="en-GB" sz="2800" b="1"/>
              <a:t>Mudiad Ysgolion Meithrin</a:t>
            </a:r>
          </a:p>
          <a:p>
            <a:pPr eaLnBrk="1" hangingPunct="1">
              <a:defRPr/>
            </a:pPr>
            <a:r>
              <a:rPr lang="en-GB" sz="2800"/>
              <a:t>Physical Play</a:t>
            </a:r>
          </a:p>
          <a:p>
            <a:pPr eaLnBrk="1" hangingPunct="1">
              <a:defRPr/>
            </a:pPr>
            <a:r>
              <a:rPr lang="en-GB" sz="2800"/>
              <a:t>Construction Play</a:t>
            </a:r>
          </a:p>
          <a:p>
            <a:pPr eaLnBrk="1" hangingPunct="1">
              <a:defRPr/>
            </a:pPr>
            <a:r>
              <a:rPr lang="en-GB" sz="2800"/>
              <a:t>Imaginative Play</a:t>
            </a:r>
          </a:p>
          <a:p>
            <a:pPr eaLnBrk="1" hangingPunct="1">
              <a:defRPr/>
            </a:pPr>
            <a:r>
              <a:rPr lang="en-GB" sz="2800"/>
              <a:t>Creative Play</a:t>
            </a:r>
          </a:p>
          <a:p>
            <a:pPr eaLnBrk="1" hangingPunct="1">
              <a:defRPr/>
            </a:pPr>
            <a:r>
              <a:rPr lang="en-GB" sz="2800"/>
              <a:t>Experimental Play</a:t>
            </a:r>
          </a:p>
          <a:p>
            <a:pPr eaLnBrk="1" hangingPunct="1">
              <a:defRPr/>
            </a:pPr>
            <a:endParaRPr lang="en-GB" sz="2800"/>
          </a:p>
        </p:txBody>
      </p:sp>
      <p:pic>
        <p:nvPicPr>
          <p:cNvPr id="43011" name="Picture 7" descr="629">
            <a:extLst>
              <a:ext uri="{FF2B5EF4-FFF2-40B4-BE49-F238E27FC236}">
                <a16:creationId xmlns:a16="http://schemas.microsoft.com/office/drawing/2014/main" id="{29D6ABDE-AE92-411D-A005-318142C0408D}"/>
              </a:ext>
            </a:extLst>
          </p:cNvPr>
          <p:cNvPicPr>
            <a:picLocks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539750" y="1844675"/>
            <a:ext cx="2803525" cy="3960813"/>
          </a:xfr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ll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a:extLst>
              <a:ext uri="{FF2B5EF4-FFF2-40B4-BE49-F238E27FC236}">
                <a16:creationId xmlns:a16="http://schemas.microsoft.com/office/drawing/2014/main" id="{F3201B2D-7FEB-4FA8-AE9D-C59D68EF0090}"/>
              </a:ext>
            </a:extLst>
          </p:cNvPr>
          <p:cNvSpPr>
            <a:spLocks noGrp="1" noChangeArrowheads="1"/>
          </p:cNvSpPr>
          <p:nvPr>
            <p:ph type="title"/>
          </p:nvPr>
        </p:nvSpPr>
        <p:spPr>
          <a:xfrm>
            <a:off x="681038" y="384175"/>
            <a:ext cx="7842250" cy="911225"/>
          </a:xfrm>
        </p:spPr>
        <p:txBody>
          <a:bodyPr/>
          <a:lstStyle/>
          <a:p>
            <a:pPr eaLnBrk="1" hangingPunct="1">
              <a:defRPr/>
            </a:pPr>
            <a:r>
              <a:rPr lang="en-GB"/>
              <a:t>Encouraging development</a:t>
            </a:r>
          </a:p>
        </p:txBody>
      </p:sp>
      <p:sp>
        <p:nvSpPr>
          <p:cNvPr id="134147" name="Rectangle 3">
            <a:extLst>
              <a:ext uri="{FF2B5EF4-FFF2-40B4-BE49-F238E27FC236}">
                <a16:creationId xmlns:a16="http://schemas.microsoft.com/office/drawing/2014/main" id="{8ADA7E1B-BE30-48AE-8175-614D7C974B85}"/>
              </a:ext>
            </a:extLst>
          </p:cNvPr>
          <p:cNvSpPr>
            <a:spLocks noGrp="1" noChangeArrowheads="1"/>
          </p:cNvSpPr>
          <p:nvPr>
            <p:ph type="body" idx="1"/>
          </p:nvPr>
        </p:nvSpPr>
        <p:spPr/>
        <p:txBody>
          <a:bodyPr/>
          <a:lstStyle/>
          <a:p>
            <a:pPr eaLnBrk="1" hangingPunct="1">
              <a:defRPr/>
            </a:pPr>
            <a:r>
              <a:rPr lang="en-GB"/>
              <a:t>Create a stimulating environment.</a:t>
            </a:r>
          </a:p>
          <a:p>
            <a:pPr eaLnBrk="1" hangingPunct="1">
              <a:defRPr/>
            </a:pPr>
            <a:r>
              <a:rPr lang="en-GB"/>
              <a:t>Ensure opportunities to develop.</a:t>
            </a:r>
          </a:p>
          <a:p>
            <a:pPr eaLnBrk="1" hangingPunct="1">
              <a:defRPr/>
            </a:pPr>
            <a:r>
              <a:rPr lang="en-GB"/>
              <a:t>Create a playful atmosphere.</a:t>
            </a:r>
          </a:p>
          <a:p>
            <a:pPr eaLnBrk="1" hangingPunct="1">
              <a:defRPr/>
            </a:pPr>
            <a:r>
              <a:rPr lang="en-GB"/>
              <a:t>Enable play to happen.</a:t>
            </a:r>
          </a:p>
          <a:p>
            <a:pPr eaLnBrk="1" hangingPunct="1">
              <a:defRPr/>
            </a:pPr>
            <a:r>
              <a:rPr lang="en-GB"/>
              <a:t>Be aware of ‘learning opportunities.’</a:t>
            </a:r>
          </a:p>
          <a:p>
            <a:pPr eaLnBrk="1" hangingPunct="1">
              <a:defRPr/>
            </a:pPr>
            <a:r>
              <a:rPr lang="en-GB"/>
              <a:t>Observe the play.</a:t>
            </a:r>
          </a:p>
          <a:p>
            <a:pPr eaLnBrk="1" hangingPunct="1">
              <a:defRPr/>
            </a:pPr>
            <a:r>
              <a:rPr lang="en-GB"/>
              <a:t>Let the children ‘follow and wallow’ in play.</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a:extLst>
              <a:ext uri="{FF2B5EF4-FFF2-40B4-BE49-F238E27FC236}">
                <a16:creationId xmlns:a16="http://schemas.microsoft.com/office/drawing/2014/main" id="{7B44030F-14DF-473B-BC36-77DED55092E1}"/>
              </a:ext>
            </a:extLst>
          </p:cNvPr>
          <p:cNvSpPr>
            <a:spLocks noGrp="1" noChangeArrowheads="1"/>
          </p:cNvSpPr>
          <p:nvPr>
            <p:ph type="title"/>
          </p:nvPr>
        </p:nvSpPr>
        <p:spPr/>
        <p:txBody>
          <a:bodyPr/>
          <a:lstStyle/>
          <a:p>
            <a:pPr eaLnBrk="1" hangingPunct="1">
              <a:defRPr/>
            </a:pPr>
            <a:r>
              <a:rPr lang="en-GB" sz="3600"/>
              <a:t>Foundation Phase planning model</a:t>
            </a:r>
          </a:p>
        </p:txBody>
      </p:sp>
      <p:sp>
        <p:nvSpPr>
          <p:cNvPr id="136195" name="Rectangle 3">
            <a:extLst>
              <a:ext uri="{FF2B5EF4-FFF2-40B4-BE49-F238E27FC236}">
                <a16:creationId xmlns:a16="http://schemas.microsoft.com/office/drawing/2014/main" id="{73813C18-F385-4342-829E-8A2E071B5532}"/>
              </a:ext>
            </a:extLst>
          </p:cNvPr>
          <p:cNvSpPr>
            <a:spLocks noGrp="1" noChangeArrowheads="1"/>
          </p:cNvSpPr>
          <p:nvPr>
            <p:ph type="body" idx="1"/>
          </p:nvPr>
        </p:nvSpPr>
        <p:spPr/>
        <p:txBody>
          <a:bodyPr/>
          <a:lstStyle/>
          <a:p>
            <a:pPr eaLnBrk="1" hangingPunct="1">
              <a:buFont typeface="Wingdings" panose="05000000000000000000" pitchFamily="2" charset="2"/>
              <a:buNone/>
              <a:defRPr/>
            </a:pPr>
            <a:r>
              <a:rPr lang="en-GB"/>
              <a:t>focus</a:t>
            </a:r>
          </a:p>
        </p:txBody>
      </p:sp>
      <p:sp>
        <p:nvSpPr>
          <p:cNvPr id="47107" name="AutoShape 4">
            <a:extLst>
              <a:ext uri="{FF2B5EF4-FFF2-40B4-BE49-F238E27FC236}">
                <a16:creationId xmlns:a16="http://schemas.microsoft.com/office/drawing/2014/main" id="{7DC174CD-4208-41C5-A58C-453A50B405BC}"/>
              </a:ext>
            </a:extLst>
          </p:cNvPr>
          <p:cNvSpPr>
            <a:spLocks noChangeArrowheads="1"/>
          </p:cNvSpPr>
          <p:nvPr/>
        </p:nvSpPr>
        <p:spPr bwMode="auto">
          <a:xfrm>
            <a:off x="2700338" y="2924175"/>
            <a:ext cx="3240087" cy="2809875"/>
          </a:xfrm>
          <a:prstGeom prst="triangle">
            <a:avLst>
              <a:gd name="adj" fmla="val 50000"/>
            </a:avLst>
          </a:prstGeom>
          <a:solidFill>
            <a:schemeClr val="accent1"/>
          </a:solidFill>
          <a:ln w="12700">
            <a:solidFill>
              <a:schemeClr val="tx1"/>
            </a:solidFill>
            <a:miter lim="800000"/>
            <a:headEnd type="none" w="sm" len="sm"/>
            <a:tailEnd type="none" w="sm" len="sm"/>
          </a:ln>
        </p:spPr>
        <p:txBody>
          <a:bodyPr wrap="none" anchor="ct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0"/>
              </a:spcBef>
              <a:buClrTx/>
              <a:buSzTx/>
              <a:buFontTx/>
              <a:buNone/>
            </a:pPr>
            <a:endParaRPr lang="en-US" altLang="en-US" sz="1800"/>
          </a:p>
        </p:txBody>
      </p:sp>
      <p:sp>
        <p:nvSpPr>
          <p:cNvPr id="47108" name="Line 5">
            <a:extLst>
              <a:ext uri="{FF2B5EF4-FFF2-40B4-BE49-F238E27FC236}">
                <a16:creationId xmlns:a16="http://schemas.microsoft.com/office/drawing/2014/main" id="{300D98CA-F1CE-4BD7-AA31-C663B7253B48}"/>
              </a:ext>
            </a:extLst>
          </p:cNvPr>
          <p:cNvSpPr>
            <a:spLocks noChangeShapeType="1"/>
          </p:cNvSpPr>
          <p:nvPr/>
        </p:nvSpPr>
        <p:spPr bwMode="auto">
          <a:xfrm>
            <a:off x="3276600" y="4797425"/>
            <a:ext cx="208756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lstStyle/>
          <a:p>
            <a:endParaRPr lang="en-US"/>
          </a:p>
        </p:txBody>
      </p:sp>
      <p:sp>
        <p:nvSpPr>
          <p:cNvPr id="47109" name="Line 6">
            <a:extLst>
              <a:ext uri="{FF2B5EF4-FFF2-40B4-BE49-F238E27FC236}">
                <a16:creationId xmlns:a16="http://schemas.microsoft.com/office/drawing/2014/main" id="{0D448619-B349-4833-8556-A08515C1830D}"/>
              </a:ext>
            </a:extLst>
          </p:cNvPr>
          <p:cNvSpPr>
            <a:spLocks noChangeShapeType="1"/>
          </p:cNvSpPr>
          <p:nvPr/>
        </p:nvSpPr>
        <p:spPr bwMode="auto">
          <a:xfrm>
            <a:off x="3779838" y="3860800"/>
            <a:ext cx="1079500"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lstStyle/>
          <a:p>
            <a:endParaRPr lang="en-US"/>
          </a:p>
        </p:txBody>
      </p:sp>
      <p:sp>
        <p:nvSpPr>
          <p:cNvPr id="47110" name="Line 8">
            <a:extLst>
              <a:ext uri="{FF2B5EF4-FFF2-40B4-BE49-F238E27FC236}">
                <a16:creationId xmlns:a16="http://schemas.microsoft.com/office/drawing/2014/main" id="{5D62D1EC-95D4-4589-BE7C-9B3DB0388770}"/>
              </a:ext>
            </a:extLst>
          </p:cNvPr>
          <p:cNvSpPr>
            <a:spLocks noChangeShapeType="1"/>
          </p:cNvSpPr>
          <p:nvPr/>
        </p:nvSpPr>
        <p:spPr bwMode="auto">
          <a:xfrm>
            <a:off x="1979613" y="2492375"/>
            <a:ext cx="1944687" cy="865188"/>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US"/>
          </a:p>
        </p:txBody>
      </p:sp>
      <p:sp>
        <p:nvSpPr>
          <p:cNvPr id="47111" name="Text Box 9">
            <a:extLst>
              <a:ext uri="{FF2B5EF4-FFF2-40B4-BE49-F238E27FC236}">
                <a16:creationId xmlns:a16="http://schemas.microsoft.com/office/drawing/2014/main" id="{2CE1BEE6-49B6-4FDB-8894-48A89106E189}"/>
              </a:ext>
            </a:extLst>
          </p:cNvPr>
          <p:cNvSpPr txBox="1">
            <a:spLocks noChangeArrowheads="1"/>
          </p:cNvSpPr>
          <p:nvPr/>
        </p:nvSpPr>
        <p:spPr bwMode="auto">
          <a:xfrm>
            <a:off x="900113" y="2781300"/>
            <a:ext cx="1584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50000"/>
              </a:spcBef>
              <a:buClrTx/>
              <a:buSzTx/>
              <a:buFontTx/>
              <a:buNone/>
            </a:pPr>
            <a:endParaRPr lang="en-US" altLang="en-US" sz="2400">
              <a:latin typeface="Comic Sans MS" panose="030F0702030302020204" pitchFamily="66" charset="0"/>
            </a:endParaRPr>
          </a:p>
        </p:txBody>
      </p:sp>
      <p:sp>
        <p:nvSpPr>
          <p:cNvPr id="47112" name="Line 10">
            <a:extLst>
              <a:ext uri="{FF2B5EF4-FFF2-40B4-BE49-F238E27FC236}">
                <a16:creationId xmlns:a16="http://schemas.microsoft.com/office/drawing/2014/main" id="{669E48EA-E6BA-44D0-8D5A-BC4ABA6A48D7}"/>
              </a:ext>
            </a:extLst>
          </p:cNvPr>
          <p:cNvSpPr>
            <a:spLocks noChangeShapeType="1"/>
          </p:cNvSpPr>
          <p:nvPr/>
        </p:nvSpPr>
        <p:spPr bwMode="auto">
          <a:xfrm flipH="1">
            <a:off x="5219700" y="3357563"/>
            <a:ext cx="1873250" cy="935037"/>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US"/>
          </a:p>
        </p:txBody>
      </p:sp>
      <p:sp>
        <p:nvSpPr>
          <p:cNvPr id="47113" name="Text Box 11">
            <a:extLst>
              <a:ext uri="{FF2B5EF4-FFF2-40B4-BE49-F238E27FC236}">
                <a16:creationId xmlns:a16="http://schemas.microsoft.com/office/drawing/2014/main" id="{7940D343-A0A6-4FAF-AD30-F6C4A5FFAE91}"/>
              </a:ext>
            </a:extLst>
          </p:cNvPr>
          <p:cNvSpPr txBox="1">
            <a:spLocks noChangeArrowheads="1"/>
          </p:cNvSpPr>
          <p:nvPr/>
        </p:nvSpPr>
        <p:spPr bwMode="auto">
          <a:xfrm>
            <a:off x="6084888" y="2708275"/>
            <a:ext cx="244792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50000"/>
              </a:spcBef>
              <a:buClrTx/>
              <a:buSzTx/>
              <a:buFontTx/>
              <a:buNone/>
            </a:pPr>
            <a:r>
              <a:rPr lang="en-GB" altLang="en-US">
                <a:latin typeface="Comic Sans MS" panose="030F0702030302020204" pitchFamily="66" charset="0"/>
              </a:rPr>
              <a:t>enhanced</a:t>
            </a:r>
          </a:p>
        </p:txBody>
      </p:sp>
      <p:sp>
        <p:nvSpPr>
          <p:cNvPr id="47114" name="Line 12">
            <a:extLst>
              <a:ext uri="{FF2B5EF4-FFF2-40B4-BE49-F238E27FC236}">
                <a16:creationId xmlns:a16="http://schemas.microsoft.com/office/drawing/2014/main" id="{F8D024A2-9EFE-48AC-9194-D97310F3BE62}"/>
              </a:ext>
            </a:extLst>
          </p:cNvPr>
          <p:cNvSpPr>
            <a:spLocks noChangeShapeType="1"/>
          </p:cNvSpPr>
          <p:nvPr/>
        </p:nvSpPr>
        <p:spPr bwMode="auto">
          <a:xfrm flipV="1">
            <a:off x="4284663" y="5805488"/>
            <a:ext cx="0" cy="431800"/>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US"/>
          </a:p>
        </p:txBody>
      </p:sp>
      <p:sp>
        <p:nvSpPr>
          <p:cNvPr id="47115" name="Text Box 13">
            <a:extLst>
              <a:ext uri="{FF2B5EF4-FFF2-40B4-BE49-F238E27FC236}">
                <a16:creationId xmlns:a16="http://schemas.microsoft.com/office/drawing/2014/main" id="{62EAC8BE-217B-4550-9E08-977AFEF8DF28}"/>
              </a:ext>
            </a:extLst>
          </p:cNvPr>
          <p:cNvSpPr txBox="1">
            <a:spLocks noChangeArrowheads="1"/>
          </p:cNvSpPr>
          <p:nvPr/>
        </p:nvSpPr>
        <p:spPr bwMode="auto">
          <a:xfrm>
            <a:off x="2987675" y="6381750"/>
            <a:ext cx="30972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eaLnBrk="1" hangingPunct="1">
              <a:spcBef>
                <a:spcPct val="50000"/>
              </a:spcBef>
              <a:buClrTx/>
              <a:buSzTx/>
              <a:buFontTx/>
              <a:buNone/>
            </a:pPr>
            <a:endParaRPr lang="en-US" altLang="en-US" sz="2400">
              <a:latin typeface="Comic Sans MS" panose="030F0702030302020204" pitchFamily="66" charset="0"/>
            </a:endParaRPr>
          </a:p>
        </p:txBody>
      </p:sp>
      <p:sp>
        <p:nvSpPr>
          <p:cNvPr id="47116" name="Text Box 14">
            <a:extLst>
              <a:ext uri="{FF2B5EF4-FFF2-40B4-BE49-F238E27FC236}">
                <a16:creationId xmlns:a16="http://schemas.microsoft.com/office/drawing/2014/main" id="{8E994903-B355-49B6-A443-822D46DDC5EC}"/>
              </a:ext>
            </a:extLst>
          </p:cNvPr>
          <p:cNvSpPr txBox="1">
            <a:spLocks noChangeArrowheads="1"/>
          </p:cNvSpPr>
          <p:nvPr/>
        </p:nvSpPr>
        <p:spPr bwMode="auto">
          <a:xfrm>
            <a:off x="2843213" y="6278563"/>
            <a:ext cx="3024187"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algn="ctr" eaLnBrk="1" hangingPunct="1">
              <a:spcBef>
                <a:spcPct val="50000"/>
              </a:spcBef>
              <a:buClrTx/>
              <a:buSzTx/>
              <a:buFontTx/>
              <a:buNone/>
            </a:pPr>
            <a:r>
              <a:rPr lang="en-GB" altLang="en-US">
                <a:latin typeface="Comic Sans MS" panose="030F0702030302020204" pitchFamily="66" charset="0"/>
              </a:rPr>
              <a:t>continuous</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1554" name="Rectangle 2">
            <a:extLst>
              <a:ext uri="{FF2B5EF4-FFF2-40B4-BE49-F238E27FC236}">
                <a16:creationId xmlns:a16="http://schemas.microsoft.com/office/drawing/2014/main" id="{77A8250A-7016-4B45-95E7-2503958A6F8C}"/>
              </a:ext>
            </a:extLst>
          </p:cNvPr>
          <p:cNvSpPr>
            <a:spLocks noGrp="1" noChangeArrowheads="1"/>
          </p:cNvSpPr>
          <p:nvPr>
            <p:ph type="ctrTitle"/>
          </p:nvPr>
        </p:nvSpPr>
        <p:spPr>
          <a:xfrm>
            <a:off x="755650" y="476250"/>
            <a:ext cx="7772400" cy="865188"/>
          </a:xfrm>
        </p:spPr>
        <p:txBody>
          <a:bodyPr/>
          <a:lstStyle/>
          <a:p>
            <a:pPr eaLnBrk="1" hangingPunct="1">
              <a:defRPr/>
            </a:pPr>
            <a:br>
              <a:rPr lang="en-GB" sz="4800"/>
            </a:br>
            <a:r>
              <a:rPr lang="en-GB" sz="4800"/>
              <a:t>Play is Children’s Work</a:t>
            </a:r>
          </a:p>
        </p:txBody>
      </p:sp>
      <p:sp>
        <p:nvSpPr>
          <p:cNvPr id="151555" name="Rectangle 3">
            <a:extLst>
              <a:ext uri="{FF2B5EF4-FFF2-40B4-BE49-F238E27FC236}">
                <a16:creationId xmlns:a16="http://schemas.microsoft.com/office/drawing/2014/main" id="{51943AD6-DF9C-4C82-B3D2-7E1A6450CDC2}"/>
              </a:ext>
            </a:extLst>
          </p:cNvPr>
          <p:cNvSpPr>
            <a:spLocks noGrp="1" noChangeArrowheads="1"/>
          </p:cNvSpPr>
          <p:nvPr>
            <p:ph type="subTitle" idx="1"/>
          </p:nvPr>
        </p:nvSpPr>
        <p:spPr>
          <a:xfrm>
            <a:off x="900113" y="2420938"/>
            <a:ext cx="7543800" cy="2686050"/>
          </a:xfrm>
        </p:spPr>
        <p:txBody>
          <a:bodyPr/>
          <a:lstStyle/>
          <a:p>
            <a:pPr eaLnBrk="1" hangingPunct="1">
              <a:defRPr/>
            </a:pPr>
            <a:r>
              <a:rPr lang="en-GB" sz="3600" dirty="0"/>
              <a:t>Motivation is the key to learning</a:t>
            </a:r>
          </a:p>
          <a:p>
            <a:pPr eaLnBrk="1" hangingPunct="1">
              <a:defRPr/>
            </a:pPr>
            <a:r>
              <a:rPr lang="en-GB" sz="3600" dirty="0"/>
              <a:t>Enjoyment is the key to play</a:t>
            </a:r>
          </a:p>
          <a:p>
            <a:pPr eaLnBrk="1" hangingPunct="1">
              <a:defRPr/>
            </a:pPr>
            <a:endParaRPr lang="en-GB" sz="2800" dirty="0"/>
          </a:p>
          <a:p>
            <a:pPr eaLnBrk="1" hangingPunct="1">
              <a:defRPr/>
            </a:pPr>
            <a:endParaRPr lang="en-GB" dirty="0"/>
          </a:p>
        </p:txBody>
      </p:sp>
      <p:pic>
        <p:nvPicPr>
          <p:cNvPr id="49155" name="Picture 1">
            <a:extLst>
              <a:ext uri="{FF2B5EF4-FFF2-40B4-BE49-F238E27FC236}">
                <a16:creationId xmlns:a16="http://schemas.microsoft.com/office/drawing/2014/main" id="{73EBCC81-0412-4DDB-B8F6-858C3866841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76600" y="4365625"/>
            <a:ext cx="2735263" cy="205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ll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AA194F5A-7EFD-45AD-8AFB-8F5D9D31BD6C}"/>
              </a:ext>
            </a:extLst>
          </p:cNvPr>
          <p:cNvSpPr>
            <a:spLocks noGrp="1" noChangeArrowheads="1"/>
          </p:cNvSpPr>
          <p:nvPr>
            <p:ph type="title"/>
          </p:nvPr>
        </p:nvSpPr>
        <p:spPr/>
        <p:txBody>
          <a:bodyPr/>
          <a:lstStyle/>
          <a:p>
            <a:pPr eaLnBrk="1" hangingPunct="1">
              <a:defRPr/>
            </a:pPr>
            <a:r>
              <a:rPr lang="en-GB"/>
              <a:t>Conclusions</a:t>
            </a:r>
          </a:p>
        </p:txBody>
      </p:sp>
      <p:sp>
        <p:nvSpPr>
          <p:cNvPr id="67587" name="Rectangle 3">
            <a:extLst>
              <a:ext uri="{FF2B5EF4-FFF2-40B4-BE49-F238E27FC236}">
                <a16:creationId xmlns:a16="http://schemas.microsoft.com/office/drawing/2014/main" id="{545E0B43-135B-4DC1-A619-BEFB744CEDDC}"/>
              </a:ext>
            </a:extLst>
          </p:cNvPr>
          <p:cNvSpPr>
            <a:spLocks noGrp="1" noChangeArrowheads="1"/>
          </p:cNvSpPr>
          <p:nvPr>
            <p:ph type="body" idx="1"/>
          </p:nvPr>
        </p:nvSpPr>
        <p:spPr/>
        <p:txBody>
          <a:bodyPr/>
          <a:lstStyle/>
          <a:p>
            <a:pPr eaLnBrk="1" hangingPunct="1">
              <a:lnSpc>
                <a:spcPct val="90000"/>
              </a:lnSpc>
              <a:defRPr/>
            </a:pPr>
            <a:r>
              <a:rPr lang="en-GB" sz="2800" dirty="0"/>
              <a:t>Play is a central feature of the Foundation Phase philosophy</a:t>
            </a:r>
          </a:p>
          <a:p>
            <a:pPr eaLnBrk="1" hangingPunct="1">
              <a:lnSpc>
                <a:spcPct val="90000"/>
              </a:lnSpc>
              <a:defRPr/>
            </a:pPr>
            <a:r>
              <a:rPr lang="en-GB" sz="2800" dirty="0"/>
              <a:t>It has been researched widely – but we need to read definitions </a:t>
            </a:r>
            <a:r>
              <a:rPr lang="en-GB" sz="2800" dirty="0" err="1"/>
              <a:t>etc</a:t>
            </a:r>
            <a:r>
              <a:rPr lang="en-GB" sz="2800" dirty="0"/>
              <a:t> broadly</a:t>
            </a:r>
          </a:p>
          <a:p>
            <a:pPr eaLnBrk="1" hangingPunct="1">
              <a:lnSpc>
                <a:spcPct val="90000"/>
              </a:lnSpc>
              <a:defRPr/>
            </a:pPr>
            <a:r>
              <a:rPr lang="en-GB" sz="2800" dirty="0"/>
              <a:t>There is a wide understanding of the ‘value’ of play -</a:t>
            </a:r>
            <a:r>
              <a:rPr lang="en-GB" sz="2800" dirty="0" err="1"/>
              <a:t>e.g.from</a:t>
            </a:r>
            <a:r>
              <a:rPr lang="en-GB" sz="2800" dirty="0"/>
              <a:t> research, by parents, co-workers…</a:t>
            </a:r>
          </a:p>
          <a:p>
            <a:pPr eaLnBrk="1" hangingPunct="1">
              <a:lnSpc>
                <a:spcPct val="90000"/>
              </a:lnSpc>
              <a:defRPr/>
            </a:pPr>
            <a:r>
              <a:rPr lang="en-GB" sz="2800" dirty="0"/>
              <a:t>Play is not just </a:t>
            </a:r>
            <a:r>
              <a:rPr lang="en-GB" sz="2800"/>
              <a:t>for the FP</a:t>
            </a:r>
            <a:endParaRPr lang="en-GB" sz="2800" dirty="0"/>
          </a:p>
          <a:p>
            <a:pPr eaLnBrk="1" hangingPunct="1">
              <a:lnSpc>
                <a:spcPct val="90000"/>
              </a:lnSpc>
              <a:buFont typeface="Wingdings" panose="05000000000000000000" pitchFamily="2" charset="2"/>
              <a:buNone/>
              <a:defRPr/>
            </a:pPr>
            <a:endParaRPr lang="en-GB" sz="2800" dirty="0"/>
          </a:p>
          <a:p>
            <a:pPr eaLnBrk="1" hangingPunct="1">
              <a:lnSpc>
                <a:spcPct val="90000"/>
              </a:lnSpc>
              <a:buFont typeface="Wingdings" panose="05000000000000000000" pitchFamily="2" charset="2"/>
              <a:buNone/>
              <a:defRPr/>
            </a:pPr>
            <a:endParaRPr lang="en-GB" sz="2800" dirty="0"/>
          </a:p>
          <a:p>
            <a:pPr eaLnBrk="1" hangingPunct="1">
              <a:lnSpc>
                <a:spcPct val="90000"/>
              </a:lnSpc>
              <a:buFont typeface="Wingdings" panose="05000000000000000000" pitchFamily="2" charset="2"/>
              <a:buNone/>
              <a:defRPr/>
            </a:pPr>
            <a:r>
              <a:rPr lang="en-GB" sz="2400" dirty="0"/>
              <a:t>  </a:t>
            </a:r>
            <a:r>
              <a:rPr lang="en-GB" sz="2400" b="1" dirty="0"/>
              <a:t>‘Children operate at their highest level during play’</a:t>
            </a:r>
          </a:p>
          <a:p>
            <a:pPr eaLnBrk="1" hangingPunct="1">
              <a:lnSpc>
                <a:spcPct val="90000"/>
              </a:lnSpc>
              <a:buFont typeface="Wingdings" panose="05000000000000000000" pitchFamily="2" charset="2"/>
              <a:buNone/>
              <a:defRPr/>
            </a:pPr>
            <a:r>
              <a:rPr lang="en-GB" sz="2400" b="1" dirty="0"/>
              <a:t>                                               Vygotsky  (1978)</a:t>
            </a:r>
          </a:p>
          <a:p>
            <a:pPr eaLnBrk="1" hangingPunct="1">
              <a:lnSpc>
                <a:spcPct val="90000"/>
              </a:lnSpc>
              <a:buFont typeface="Wingdings" panose="05000000000000000000" pitchFamily="2" charset="2"/>
              <a:buNone/>
              <a:defRPr/>
            </a:pPr>
            <a:endParaRPr lang="en-GB" sz="2400" b="1" dirty="0"/>
          </a:p>
          <a:p>
            <a:pPr eaLnBrk="1" hangingPunct="1">
              <a:lnSpc>
                <a:spcPct val="90000"/>
              </a:lnSpc>
              <a:buFont typeface="Wingdings" panose="05000000000000000000" pitchFamily="2" charset="2"/>
              <a:buNone/>
              <a:defRPr/>
            </a:pPr>
            <a:r>
              <a:rPr lang="en-GB" sz="2800" dirty="0"/>
              <a:t> </a:t>
            </a:r>
          </a:p>
          <a:p>
            <a:pPr eaLnBrk="1" hangingPunct="1">
              <a:lnSpc>
                <a:spcPct val="90000"/>
              </a:lnSpc>
              <a:buFont typeface="Wingdings" panose="05000000000000000000" pitchFamily="2" charset="2"/>
              <a:buNone/>
              <a:defRPr/>
            </a:pPr>
            <a:endParaRPr lang="en-GB" sz="2800" dirty="0"/>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3" name="Rectangle 3">
            <a:extLst>
              <a:ext uri="{FF2B5EF4-FFF2-40B4-BE49-F238E27FC236}">
                <a16:creationId xmlns:a16="http://schemas.microsoft.com/office/drawing/2014/main" id="{93077584-05DD-44E5-98EF-3376CEE24DA2}"/>
              </a:ext>
            </a:extLst>
          </p:cNvPr>
          <p:cNvSpPr>
            <a:spLocks noGrp="1" noChangeArrowheads="1"/>
          </p:cNvSpPr>
          <p:nvPr>
            <p:ph type="body" sz="half" idx="1"/>
          </p:nvPr>
        </p:nvSpPr>
        <p:spPr>
          <a:xfrm>
            <a:off x="250825" y="333375"/>
            <a:ext cx="4038600" cy="4495800"/>
          </a:xfrm>
        </p:spPr>
        <p:txBody>
          <a:bodyPr/>
          <a:lstStyle/>
          <a:p>
            <a:pPr algn="ctr" eaLnBrk="1" hangingPunct="1">
              <a:buFont typeface="Wingdings" panose="05000000000000000000" pitchFamily="2" charset="2"/>
              <a:buNone/>
              <a:defRPr/>
            </a:pPr>
            <a:endParaRPr lang="en-GB" b="1"/>
          </a:p>
          <a:p>
            <a:pPr algn="ctr" eaLnBrk="1" hangingPunct="1">
              <a:buFont typeface="Wingdings" panose="05000000000000000000" pitchFamily="2" charset="2"/>
              <a:buNone/>
              <a:defRPr/>
            </a:pPr>
            <a:r>
              <a:rPr lang="en-GB" b="1"/>
              <a:t>Inquisitiveness is the cure for boredom. There is no cure for inquisitiveness.</a:t>
            </a:r>
          </a:p>
          <a:p>
            <a:pPr algn="ctr" eaLnBrk="1" hangingPunct="1">
              <a:buFont typeface="Wingdings" panose="05000000000000000000" pitchFamily="2" charset="2"/>
              <a:buNone/>
              <a:defRPr/>
            </a:pPr>
            <a:r>
              <a:rPr lang="en-GB" sz="2400" b="1"/>
              <a:t>                     Anonymous</a:t>
            </a:r>
          </a:p>
        </p:txBody>
      </p:sp>
      <p:pic>
        <p:nvPicPr>
          <p:cNvPr id="53250" name="Picture 5" descr="why-we-love-children-2">
            <a:extLst>
              <a:ext uri="{FF2B5EF4-FFF2-40B4-BE49-F238E27FC236}">
                <a16:creationId xmlns:a16="http://schemas.microsoft.com/office/drawing/2014/main" id="{84F9D1FD-0E4A-46F2-AD63-0F2F635A8571}"/>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284663" y="2968625"/>
            <a:ext cx="4541837" cy="3516313"/>
          </a:xfr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5">
            <a:extLst>
              <a:ext uri="{FF2B5EF4-FFF2-40B4-BE49-F238E27FC236}">
                <a16:creationId xmlns:a16="http://schemas.microsoft.com/office/drawing/2014/main" id="{5B691A2C-1180-459E-98DB-70E7BC2DE458}"/>
              </a:ext>
            </a:extLst>
          </p:cNvPr>
          <p:cNvSpPr>
            <a:spLocks noChangeArrowheads="1"/>
          </p:cNvSpPr>
          <p:nvPr/>
        </p:nvSpPr>
        <p:spPr bwMode="auto">
          <a:xfrm>
            <a:off x="1258888" y="2205038"/>
            <a:ext cx="48101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a:spcBef>
                <a:spcPct val="0"/>
              </a:spcBef>
              <a:buClrTx/>
              <a:buSzTx/>
              <a:buFontTx/>
              <a:buNone/>
            </a:pPr>
            <a:r>
              <a:rPr lang="en-GB" altLang="en-US" sz="1800">
                <a:hlinkClick r:id="rId2"/>
              </a:rPr>
              <a:t>http://www.importanceofplay.eu/</a:t>
            </a:r>
            <a:endParaRPr lang="en-GB" altLang="en-US" sz="1800"/>
          </a:p>
          <a:p>
            <a:pPr>
              <a:spcBef>
                <a:spcPct val="0"/>
              </a:spcBef>
              <a:buClrTx/>
              <a:buSzTx/>
              <a:buFontTx/>
              <a:buNone/>
            </a:pPr>
            <a:endParaRPr lang="en-GB" altLang="en-US" sz="1800"/>
          </a:p>
        </p:txBody>
      </p:sp>
      <p:sp>
        <p:nvSpPr>
          <p:cNvPr id="55298" name="Rectangle 6">
            <a:extLst>
              <a:ext uri="{FF2B5EF4-FFF2-40B4-BE49-F238E27FC236}">
                <a16:creationId xmlns:a16="http://schemas.microsoft.com/office/drawing/2014/main" id="{DA0C7A53-88C7-45DF-90B8-FD6A4E6C1CF2}"/>
              </a:ext>
            </a:extLst>
          </p:cNvPr>
          <p:cNvSpPr>
            <a:spLocks noChangeArrowheads="1"/>
          </p:cNvSpPr>
          <p:nvPr/>
        </p:nvSpPr>
        <p:spPr bwMode="auto">
          <a:xfrm>
            <a:off x="1258888" y="3213100"/>
            <a:ext cx="640873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a:spcBef>
                <a:spcPct val="0"/>
              </a:spcBef>
              <a:buClrTx/>
              <a:buSzTx/>
              <a:buFontTx/>
              <a:buNone/>
            </a:pPr>
            <a:r>
              <a:rPr lang="en-GB" altLang="en-US" sz="1800">
                <a:hlinkClick r:id="rId3"/>
              </a:rPr>
              <a:t>https://www.youtube.com/watch?v=FR5pO_85fMk</a:t>
            </a:r>
            <a:r>
              <a:rPr lang="en-GB" altLang="en-US" sz="1800"/>
              <a:t>  Play is children’s work</a:t>
            </a:r>
          </a:p>
        </p:txBody>
      </p:sp>
      <p:sp>
        <p:nvSpPr>
          <p:cNvPr id="55299" name="Rectangle 7">
            <a:extLst>
              <a:ext uri="{FF2B5EF4-FFF2-40B4-BE49-F238E27FC236}">
                <a16:creationId xmlns:a16="http://schemas.microsoft.com/office/drawing/2014/main" id="{9B0FC9DE-C074-4B84-AE01-E55711C44958}"/>
              </a:ext>
            </a:extLst>
          </p:cNvPr>
          <p:cNvSpPr>
            <a:spLocks noChangeArrowheads="1"/>
          </p:cNvSpPr>
          <p:nvPr/>
        </p:nvSpPr>
        <p:spPr bwMode="auto">
          <a:xfrm>
            <a:off x="1258888" y="4646613"/>
            <a:ext cx="6865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defRPr>
            </a:lvl3pPr>
            <a:lvl4pPr marL="1600200" indent="-228600">
              <a:spcBef>
                <a:spcPct val="20000"/>
              </a:spcBef>
              <a:buChar char="–"/>
              <a:defRPr sz="2000">
                <a:solidFill>
                  <a:schemeClr val="tx1"/>
                </a:solidFill>
                <a:latin typeface="Tahoma" panose="020B060403050404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defRPr>
            </a:lvl9pPr>
          </a:lstStyle>
          <a:p>
            <a:pPr>
              <a:spcBef>
                <a:spcPct val="0"/>
              </a:spcBef>
              <a:buClrTx/>
              <a:buSzTx/>
              <a:buFontTx/>
              <a:buNone/>
            </a:pPr>
            <a:r>
              <a:rPr lang="en-GB" altLang="en-US" sz="1800">
                <a:hlinkClick r:id="rId4"/>
              </a:rPr>
              <a:t>https://www.youtube.com/watch?v=xvepODEDejQ</a:t>
            </a:r>
            <a:r>
              <a:rPr lang="en-GB" altLang="en-US" sz="1800"/>
              <a:t>   UNESCO</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1" name="Picture 1">
            <a:extLst>
              <a:ext uri="{FF2B5EF4-FFF2-40B4-BE49-F238E27FC236}">
                <a16:creationId xmlns:a16="http://schemas.microsoft.com/office/drawing/2014/main" id="{D529209D-856F-4A6D-BEC1-94BD3F9220F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1188" y="620713"/>
            <a:ext cx="2520950" cy="326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2" name="Picture 2">
            <a:extLst>
              <a:ext uri="{FF2B5EF4-FFF2-40B4-BE49-F238E27FC236}">
                <a16:creationId xmlns:a16="http://schemas.microsoft.com/office/drawing/2014/main" id="{D1961701-61D4-412F-8823-B8CDF756887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87913" y="836613"/>
            <a:ext cx="2590800" cy="177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3" name="Picture 3">
            <a:extLst>
              <a:ext uri="{FF2B5EF4-FFF2-40B4-BE49-F238E27FC236}">
                <a16:creationId xmlns:a16="http://schemas.microsoft.com/office/drawing/2014/main" id="{48FDECA6-8745-4E22-B35F-1BBAF0A7349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708400" y="3429000"/>
            <a:ext cx="2355850" cy="314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4" name="Picture 5">
            <a:extLst>
              <a:ext uri="{FF2B5EF4-FFF2-40B4-BE49-F238E27FC236}">
                <a16:creationId xmlns:a16="http://schemas.microsoft.com/office/drawing/2014/main" id="{8970ADA4-F380-4E61-82AC-9641FAB71CD0}"/>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804025" y="3284538"/>
            <a:ext cx="1971675" cy="279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a:extLst>
              <a:ext uri="{FF2B5EF4-FFF2-40B4-BE49-F238E27FC236}">
                <a16:creationId xmlns:a16="http://schemas.microsoft.com/office/drawing/2014/main" id="{DDF0204E-5643-4AA4-A8FD-56CACF45B4A6}"/>
              </a:ext>
            </a:extLst>
          </p:cNvPr>
          <p:cNvSpPr>
            <a:spLocks noGrp="1" noChangeArrowheads="1"/>
          </p:cNvSpPr>
          <p:nvPr>
            <p:ph type="body" idx="1"/>
          </p:nvPr>
        </p:nvSpPr>
        <p:spPr>
          <a:xfrm>
            <a:off x="250825" y="2924175"/>
            <a:ext cx="8893175" cy="3933825"/>
          </a:xfrm>
        </p:spPr>
        <p:txBody>
          <a:bodyPr/>
          <a:lstStyle/>
          <a:p>
            <a:pPr eaLnBrk="1" hangingPunct="1">
              <a:lnSpc>
                <a:spcPct val="80000"/>
              </a:lnSpc>
              <a:buFont typeface="Wingdings" panose="05000000000000000000" pitchFamily="2" charset="2"/>
              <a:buNone/>
              <a:defRPr/>
            </a:pPr>
            <a:endParaRPr lang="en-GB" sz="1800" dirty="0"/>
          </a:p>
          <a:p>
            <a:pPr algn="ctr" eaLnBrk="1" hangingPunct="1">
              <a:lnSpc>
                <a:spcPct val="80000"/>
              </a:lnSpc>
              <a:buFont typeface="Wingdings" panose="05000000000000000000" pitchFamily="2" charset="2"/>
              <a:buNone/>
              <a:defRPr/>
            </a:pPr>
            <a:r>
              <a:rPr lang="en-GB" sz="2400" b="1" dirty="0"/>
              <a:t>Useful websites</a:t>
            </a:r>
          </a:p>
          <a:p>
            <a:pPr eaLnBrk="1" hangingPunct="1">
              <a:lnSpc>
                <a:spcPct val="80000"/>
              </a:lnSpc>
              <a:buFont typeface="Wingdings" panose="05000000000000000000" pitchFamily="2" charset="2"/>
              <a:buNone/>
              <a:defRPr/>
            </a:pPr>
            <a:endParaRPr lang="en-GB" sz="2400" b="1" dirty="0"/>
          </a:p>
          <a:p>
            <a:pPr eaLnBrk="1" hangingPunct="1">
              <a:lnSpc>
                <a:spcPct val="80000"/>
              </a:lnSpc>
              <a:buFont typeface="Wingdings" panose="05000000000000000000" pitchFamily="2" charset="2"/>
              <a:buNone/>
              <a:defRPr/>
            </a:pPr>
            <a:r>
              <a:rPr lang="en-GB" sz="2400" dirty="0"/>
              <a:t> </a:t>
            </a:r>
            <a:r>
              <a:rPr lang="en-GB" sz="2400" dirty="0">
                <a:hlinkClick r:id="rId3"/>
              </a:rPr>
              <a:t>http://learning.gov.wales/docs/learningwales/publications/130215play-activeen.pdf</a:t>
            </a:r>
            <a:endParaRPr lang="en-GB" sz="2400" dirty="0"/>
          </a:p>
          <a:p>
            <a:pPr eaLnBrk="1" hangingPunct="1">
              <a:lnSpc>
                <a:spcPct val="80000"/>
              </a:lnSpc>
              <a:buFont typeface="Wingdings" panose="05000000000000000000" pitchFamily="2" charset="2"/>
              <a:buNone/>
              <a:defRPr/>
            </a:pPr>
            <a:r>
              <a:rPr lang="en-GB" sz="2400" dirty="0"/>
              <a:t>    Play/Active Learning.</a:t>
            </a:r>
          </a:p>
          <a:p>
            <a:pPr eaLnBrk="1" hangingPunct="1">
              <a:lnSpc>
                <a:spcPct val="80000"/>
              </a:lnSpc>
              <a:buFont typeface="Wingdings" panose="05000000000000000000" pitchFamily="2" charset="2"/>
              <a:buNone/>
              <a:defRPr/>
            </a:pPr>
            <a:r>
              <a:rPr lang="en-GB" sz="2400" dirty="0">
                <a:hlinkClick r:id="rId4"/>
              </a:rPr>
              <a:t>www.playwales.org.uk</a:t>
            </a:r>
            <a:endParaRPr lang="en-GB" sz="2400" dirty="0"/>
          </a:p>
          <a:p>
            <a:pPr eaLnBrk="1" hangingPunct="1">
              <a:lnSpc>
                <a:spcPct val="80000"/>
              </a:lnSpc>
              <a:buFont typeface="Wingdings" panose="05000000000000000000" pitchFamily="2" charset="2"/>
              <a:buNone/>
              <a:defRPr/>
            </a:pPr>
            <a:r>
              <a:rPr lang="en-GB" sz="2400" dirty="0">
                <a:hlinkClick r:id="rId5"/>
              </a:rPr>
              <a:t>www.richlearningopportunities.co.uk</a:t>
            </a:r>
            <a:endParaRPr lang="en-GB" sz="2400" dirty="0"/>
          </a:p>
          <a:p>
            <a:pPr eaLnBrk="1" hangingPunct="1">
              <a:lnSpc>
                <a:spcPct val="80000"/>
              </a:lnSpc>
              <a:buFont typeface="Wingdings" panose="05000000000000000000" pitchFamily="2" charset="2"/>
              <a:buNone/>
              <a:defRPr/>
            </a:pPr>
            <a:r>
              <a:rPr lang="en-GB" sz="2400" dirty="0">
                <a:hlinkClick r:id="rId6"/>
              </a:rPr>
              <a:t>www.pgfl.org.uk</a:t>
            </a:r>
            <a:r>
              <a:rPr lang="en-GB" sz="2400" dirty="0"/>
              <a:t>  ICT - </a:t>
            </a:r>
            <a:r>
              <a:rPr lang="en-GB" sz="2400" dirty="0" err="1"/>
              <a:t>plasticine</a:t>
            </a:r>
            <a:r>
              <a:rPr lang="en-GB" sz="2400" dirty="0"/>
              <a:t> animation</a:t>
            </a:r>
          </a:p>
        </p:txBody>
      </p:sp>
      <p:pic>
        <p:nvPicPr>
          <p:cNvPr id="58370" name="Picture 5" descr="bsb-play-4s-300x258">
            <a:extLst>
              <a:ext uri="{FF2B5EF4-FFF2-40B4-BE49-F238E27FC236}">
                <a16:creationId xmlns:a16="http://schemas.microsoft.com/office/drawing/2014/main" id="{5EF64B4A-5C56-4781-9642-B7BC6404CC2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76600" y="260350"/>
            <a:ext cx="2735263"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theme/theme1.xml><?xml version="1.0" encoding="utf-8"?>
<a:theme xmlns:a="http://schemas.openxmlformats.org/drawingml/2006/main" name="Slit">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Tahoma"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Tahoma"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Slit</Template>
  <TotalTime>1383</TotalTime>
  <Words>1591</Words>
  <Application>Microsoft Office PowerPoint</Application>
  <PresentationFormat>On-screen Show (4:3)</PresentationFormat>
  <Paragraphs>259</Paragraphs>
  <Slides>21</Slides>
  <Notes>20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Slit</vt:lpstr>
      <vt:lpstr>Play and active learning in the Foundation Phase </vt:lpstr>
      <vt:lpstr>Aims of the session:</vt:lpstr>
      <vt:lpstr>What is play?</vt:lpstr>
      <vt:lpstr>Indicators of play.</vt:lpstr>
      <vt:lpstr> Children’s Play</vt:lpstr>
      <vt:lpstr> Children’s Play</vt:lpstr>
      <vt:lpstr>Why play?</vt:lpstr>
      <vt:lpstr>Benefits </vt:lpstr>
      <vt:lpstr>Development through play.</vt:lpstr>
      <vt:lpstr>Children’s Play</vt:lpstr>
      <vt:lpstr>Children’s Play</vt:lpstr>
      <vt:lpstr> Children’s Play</vt:lpstr>
      <vt:lpstr>Chwarae Plant Children’s Play</vt:lpstr>
      <vt:lpstr>Encouraging development</vt:lpstr>
      <vt:lpstr>Foundation Phase planning model</vt:lpstr>
      <vt:lpstr> Play is Children’s Work</vt:lpstr>
      <vt:lpstr>Conclusions</vt:lpstr>
      <vt:lpstr>PowerPoint Presentation</vt:lpstr>
      <vt:lpstr>PowerPoint Presentation</vt:lpstr>
      <vt:lpstr>PowerPoint Presentation</vt:lpstr>
      <vt:lpstr>PowerPoint Presentation</vt:lpstr>
    </vt:vector>
  </TitlesOfParts>
  <Company>Caerphilly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Mathematical Development 2</dc:title>
  <dc:creator>Helen Lewis</dc:creator>
  <cp:lastModifiedBy>Microsoft Office User</cp:lastModifiedBy>
  <cp:revision>106</cp:revision>
  <cp:lastPrinted>2016-09-19T11:33:25Z</cp:lastPrinted>
  <dcterms:created xsi:type="dcterms:W3CDTF">2002-09-12T12:48:21Z</dcterms:created>
  <dcterms:modified xsi:type="dcterms:W3CDTF">2018-09-19T19:43:15Z</dcterms:modified>
</cp:coreProperties>
</file>