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62" r:id="rId2"/>
    <p:sldId id="263" r:id="rId3"/>
    <p:sldId id="256" r:id="rId4"/>
    <p:sldId id="261" r:id="rId5"/>
    <p:sldId id="303" r:id="rId6"/>
    <p:sldId id="265" r:id="rId7"/>
    <p:sldId id="266" r:id="rId8"/>
    <p:sldId id="267" r:id="rId9"/>
    <p:sldId id="268" r:id="rId10"/>
    <p:sldId id="260" r:id="rId11"/>
    <p:sldId id="270" r:id="rId12"/>
    <p:sldId id="271" r:id="rId13"/>
    <p:sldId id="272" r:id="rId14"/>
    <p:sldId id="273" r:id="rId15"/>
    <p:sldId id="274" r:id="rId16"/>
    <p:sldId id="275" r:id="rId17"/>
    <p:sldId id="276" r:id="rId18"/>
    <p:sldId id="277" r:id="rId19"/>
    <p:sldId id="278" r:id="rId20"/>
    <p:sldId id="279" r:id="rId21"/>
    <p:sldId id="280" r:id="rId22"/>
    <p:sldId id="286" r:id="rId23"/>
    <p:sldId id="285" r:id="rId24"/>
    <p:sldId id="282" r:id="rId25"/>
    <p:sldId id="283" r:id="rId26"/>
    <p:sldId id="284" r:id="rId27"/>
    <p:sldId id="291" r:id="rId28"/>
    <p:sldId id="292" r:id="rId29"/>
    <p:sldId id="259" r:id="rId30"/>
    <p:sldId id="293" r:id="rId31"/>
    <p:sldId id="294" r:id="rId32"/>
    <p:sldId id="296" r:id="rId33"/>
    <p:sldId id="297" r:id="rId34"/>
    <p:sldId id="298" r:id="rId35"/>
    <p:sldId id="299" r:id="rId36"/>
    <p:sldId id="300" r:id="rId37"/>
    <p:sldId id="301" r:id="rId38"/>
    <p:sldId id="302" r:id="rId39"/>
    <p:sldId id="289" r:id="rId40"/>
    <p:sldId id="290" r:id="rId41"/>
    <p:sldId id="304" r:id="rId42"/>
    <p:sldId id="257" r:id="rId43"/>
    <p:sldId id="28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337" autoAdjust="0"/>
  </p:normalViewPr>
  <p:slideViewPr>
    <p:cSldViewPr snapToGrid="0">
      <p:cViewPr varScale="1">
        <p:scale>
          <a:sx n="69" d="100"/>
          <a:sy n="69" d="100"/>
        </p:scale>
        <p:origin x="1205"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FF970-CC37-4B50-93B0-FA816918F294}" type="datetimeFigureOut">
              <a:rPr lang="en-GB" smtClean="0"/>
              <a:t>12/09/2019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3596D8-C0B6-4C8D-B404-FE0B4444A044}" type="slidenum">
              <a:rPr lang="en-GB" smtClean="0"/>
              <a:t>‹#›</a:t>
            </a:fld>
            <a:endParaRPr lang="en-GB"/>
          </a:p>
        </p:txBody>
      </p:sp>
    </p:spTree>
    <p:extLst>
      <p:ext uri="{BB962C8B-B14F-4D97-AF65-F5344CB8AC3E}">
        <p14:creationId xmlns:p14="http://schemas.microsoft.com/office/powerpoint/2010/main" val="2293703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legislation.gov.uk/ukpga/1983/20/section/2"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www.legislation.gov.uk/ukpga/1983/20/section/3"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3"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t>4</a:t>
            </a:fld>
            <a:endParaRPr lang="en-GB"/>
          </a:p>
        </p:txBody>
      </p:sp>
    </p:spTree>
    <p:extLst>
      <p:ext uri="{BB962C8B-B14F-4D97-AF65-F5344CB8AC3E}">
        <p14:creationId xmlns:p14="http://schemas.microsoft.com/office/powerpoint/2010/main" val="3348157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https://www.gov.uk/government/collections/serious-crime-bill</a:t>
            </a:r>
          </a:p>
        </p:txBody>
      </p:sp>
      <p:sp>
        <p:nvSpPr>
          <p:cNvPr id="4" name="Slide Number Placeholder 3"/>
          <p:cNvSpPr>
            <a:spLocks noGrp="1"/>
          </p:cNvSpPr>
          <p:nvPr>
            <p:ph type="sldNum" sz="quarter" idx="5"/>
          </p:nvPr>
        </p:nvSpPr>
        <p:spPr/>
        <p:txBody>
          <a:bodyPr/>
          <a:lstStyle/>
          <a:p>
            <a:fld id="{033596D8-C0B6-4C8D-B404-FE0B4444A044}" type="slidenum">
              <a:rPr lang="en-GB" smtClean="0"/>
              <a:t>10</a:t>
            </a:fld>
            <a:endParaRPr lang="en-GB"/>
          </a:p>
        </p:txBody>
      </p:sp>
    </p:spTree>
    <p:extLst>
      <p:ext uri="{BB962C8B-B14F-4D97-AF65-F5344CB8AC3E}">
        <p14:creationId xmlns:p14="http://schemas.microsoft.com/office/powerpoint/2010/main" val="3169157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https://assets.publishing.service.gov.uk/government/uploads/system/uploads/attachment_data/file/497253/Mental-capacity-act-code-of-practice.pdf</a:t>
            </a:r>
          </a:p>
          <a:p>
            <a:r>
              <a:rPr lang="en-GB" dirty="0"/>
              <a:t>https://assets.publishing.service.gov.uk/government/uploads/system/uploads/attachment_data/file/497253/Mental-capacity-act-code-of-practice.pdf</a:t>
            </a: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t>12</a:t>
            </a:fld>
            <a:endParaRPr lang="en-GB"/>
          </a:p>
        </p:txBody>
      </p:sp>
    </p:spTree>
    <p:extLst>
      <p:ext uri="{BB962C8B-B14F-4D97-AF65-F5344CB8AC3E}">
        <p14:creationId xmlns:p14="http://schemas.microsoft.com/office/powerpoint/2010/main" val="3375027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most cases when people are treated in hospital or another mental health facility, they have agreed or volunteered to be there. You may be referred to as a voluntary patient.</a:t>
            </a:r>
          </a:p>
          <a:p>
            <a:r>
              <a:rPr lang="en-GB" sz="1200" b="0" i="0" u="none" strike="noStrike" kern="1200" dirty="0">
                <a:solidFill>
                  <a:schemeClr val="tx1"/>
                </a:solidFill>
                <a:effectLst/>
                <a:latin typeface="+mn-lt"/>
                <a:ea typeface="+mn-ea"/>
                <a:cs typeface="+mn-cs"/>
              </a:rPr>
              <a:t>But there are cases when a person can be detained, also known as sectioned, under the Mental Health Act (1983) and treated without their agreement.</a:t>
            </a:r>
          </a:p>
          <a:p>
            <a:r>
              <a:rPr lang="en-GB" sz="1200" b="0" i="0" u="none" strike="noStrike"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3" tooltip="External website"/>
              </a:rPr>
              <a:t>Mental Health Act (1983)</a:t>
            </a:r>
            <a:r>
              <a:rPr lang="en-GB" sz="1200" b="0" i="0" u="none" strike="noStrike" kern="1200" dirty="0">
                <a:solidFill>
                  <a:schemeClr val="tx1"/>
                </a:solidFill>
                <a:effectLst/>
                <a:latin typeface="+mn-lt"/>
                <a:ea typeface="+mn-ea"/>
                <a:cs typeface="+mn-cs"/>
              </a:rPr>
              <a:t> is the main piece of legislation that covers the assessment, treatment and rights of people with a mental health disorder.</a:t>
            </a:r>
          </a:p>
          <a:p>
            <a:r>
              <a:rPr lang="en-GB" sz="1200" b="0" i="0" u="none" strike="noStrike" kern="1200" dirty="0">
                <a:solidFill>
                  <a:schemeClr val="tx1"/>
                </a:solidFill>
                <a:effectLst/>
                <a:latin typeface="+mn-lt"/>
                <a:ea typeface="+mn-ea"/>
                <a:cs typeface="+mn-cs"/>
              </a:rPr>
              <a:t>People detained under the Mental Health Act need urgent treatment for a mental health disorder and are at risk of harm to themselves or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https://www.mind.org.uk/information-support/legal-rights/mental-health-act-1983/#.XQM1ovZFxPY</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t>13</a:t>
            </a:fld>
            <a:endParaRPr lang="en-GB"/>
          </a:p>
        </p:txBody>
      </p:sp>
    </p:spTree>
    <p:extLst>
      <p:ext uri="{BB962C8B-B14F-4D97-AF65-F5344CB8AC3E}">
        <p14:creationId xmlns:p14="http://schemas.microsoft.com/office/powerpoint/2010/main" val="1225812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Https://www.theguardian.com/uk-news/2017/oct/30/deaths-in-custody-report-urges-police-to-stop-holding-mentally-ill-in-cells</a:t>
            </a:r>
          </a:p>
          <a:p>
            <a:r>
              <a:rPr lang="en-GB" dirty="0"/>
              <a:t>https://www.youtube.com/watch?v=mv9E4kHvyx0</a:t>
            </a:r>
          </a:p>
          <a:p>
            <a:endParaRPr lang="en-GB" dirty="0"/>
          </a:p>
          <a:p>
            <a:r>
              <a:rPr lang="en-GB" sz="1200" b="0" i="0" u="none" strike="noStrike" kern="1200" dirty="0">
                <a:solidFill>
                  <a:schemeClr val="tx1"/>
                </a:solidFill>
                <a:effectLst/>
                <a:latin typeface="+mn-lt"/>
                <a:ea typeface="+mn-ea"/>
                <a:cs typeface="+mn-cs"/>
              </a:rPr>
              <a:t>You could be detained for:</a:t>
            </a:r>
          </a:p>
          <a:p>
            <a:r>
              <a:rPr lang="en-GB" sz="1200" b="0" i="0" u="none" strike="noStrike" kern="1200" dirty="0">
                <a:solidFill>
                  <a:schemeClr val="tx1"/>
                </a:solidFill>
                <a:effectLst/>
                <a:latin typeface="+mn-lt"/>
                <a:ea typeface="+mn-ea"/>
                <a:cs typeface="+mn-cs"/>
              </a:rPr>
              <a:t>up to 28 days under </a:t>
            </a:r>
            <a:r>
              <a:rPr lang="en-GB" sz="1200" b="0" i="0" u="none" strike="noStrike" kern="1200" dirty="0">
                <a:solidFill>
                  <a:schemeClr val="tx1"/>
                </a:solidFill>
                <a:effectLst/>
                <a:latin typeface="+mn-lt"/>
                <a:ea typeface="+mn-ea"/>
                <a:cs typeface="+mn-cs"/>
                <a:hlinkClick r:id="rId3" tooltip="External website"/>
              </a:rPr>
              <a:t>Section 2</a:t>
            </a:r>
            <a:r>
              <a:rPr lang="en-GB" sz="1200" b="0" i="0" u="none" strike="noStrike" kern="1200" dirty="0">
                <a:solidFill>
                  <a:schemeClr val="tx1"/>
                </a:solidFill>
                <a:effectLst/>
                <a:latin typeface="+mn-lt"/>
                <a:ea typeface="+mn-ea"/>
                <a:cs typeface="+mn-cs"/>
              </a:rPr>
              <a:t> of the Mental Health Act</a:t>
            </a:r>
          </a:p>
          <a:p>
            <a:r>
              <a:rPr lang="en-GB" sz="1200" b="0" i="0" u="none" strike="noStrike" kern="1200" dirty="0">
                <a:solidFill>
                  <a:schemeClr val="tx1"/>
                </a:solidFill>
                <a:effectLst/>
                <a:latin typeface="+mn-lt"/>
                <a:ea typeface="+mn-ea"/>
                <a:cs typeface="+mn-cs"/>
              </a:rPr>
              <a:t>up to 6 months under </a:t>
            </a:r>
            <a:r>
              <a:rPr lang="en-GB" sz="1200" b="0" i="0" u="none" strike="noStrike" kern="1200" dirty="0">
                <a:solidFill>
                  <a:schemeClr val="tx1"/>
                </a:solidFill>
                <a:effectLst/>
                <a:latin typeface="+mn-lt"/>
                <a:ea typeface="+mn-ea"/>
                <a:cs typeface="+mn-cs"/>
                <a:hlinkClick r:id="rId4" tooltip="External website"/>
              </a:rPr>
              <a:t>Section 3</a:t>
            </a:r>
            <a:r>
              <a:rPr lang="en-GB" sz="1200" b="0" i="0" u="none" strike="noStrike" kern="1200" dirty="0">
                <a:solidFill>
                  <a:schemeClr val="tx1"/>
                </a:solidFill>
                <a:effectLst/>
                <a:latin typeface="+mn-lt"/>
                <a:ea typeface="+mn-ea"/>
                <a:cs typeface="+mn-cs"/>
              </a:rPr>
              <a:t> of the Mental Health Act, with further renewals </a:t>
            </a: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t>14</a:t>
            </a:fld>
            <a:endParaRPr lang="en-GB"/>
          </a:p>
        </p:txBody>
      </p:sp>
    </p:spTree>
    <p:extLst>
      <p:ext uri="{BB962C8B-B14F-4D97-AF65-F5344CB8AC3E}">
        <p14:creationId xmlns:p14="http://schemas.microsoft.com/office/powerpoint/2010/main" val="18414248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revised code seeks to provide stronger protection for patients and clarify roles, rights and responsibilities. This includes involving the patient and as appropriate, their families and carers in discussions about the patient’s care at every stage; providing personalised care; minimising the use of inappropriate blanket restrictions, restrictive interventions and the use of police cells as places of safety. </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17</a:t>
            </a:fld>
            <a:endParaRPr lang="en-GB"/>
          </a:p>
        </p:txBody>
      </p:sp>
    </p:spTree>
    <p:extLst>
      <p:ext uri="{BB962C8B-B14F-4D97-AF65-F5344CB8AC3E}">
        <p14:creationId xmlns:p14="http://schemas.microsoft.com/office/powerpoint/2010/main" val="730628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Cuckooing is</a:t>
            </a:r>
            <a:r>
              <a:rPr lang="en-GB" sz="1200" b="0" i="0" kern="1200" dirty="0">
                <a:solidFill>
                  <a:schemeClr val="tx1"/>
                </a:solidFill>
                <a:effectLst/>
                <a:latin typeface="+mn-lt"/>
                <a:ea typeface="+mn-ea"/>
                <a:cs typeface="+mn-cs"/>
              </a:rPr>
              <a:t> a form of crime in which drug dealers take over the home of a vulnerable person in order to use it as a base for drug dealing.</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19</a:t>
            </a:fld>
            <a:endParaRPr lang="en-GB"/>
          </a:p>
        </p:txBody>
      </p:sp>
    </p:spTree>
    <p:extLst>
      <p:ext uri="{BB962C8B-B14F-4D97-AF65-F5344CB8AC3E}">
        <p14:creationId xmlns:p14="http://schemas.microsoft.com/office/powerpoint/2010/main" val="1139985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1908 the </a:t>
            </a:r>
            <a:r>
              <a:rPr lang="en-GB" sz="1200" b="0" i="0" u="sng" kern="1200" dirty="0">
                <a:solidFill>
                  <a:schemeClr val="tx1"/>
                </a:solidFill>
                <a:effectLst/>
                <a:latin typeface="+mn-lt"/>
                <a:ea typeface="+mn-ea"/>
                <a:cs typeface="+mn-cs"/>
                <a:hlinkClick r:id="rId3"/>
              </a:rPr>
              <a:t>Children Act 1908</a:t>
            </a:r>
            <a:r>
              <a:rPr lang="en-GB" sz="1200" b="0" i="0" kern="1200" dirty="0">
                <a:solidFill>
                  <a:schemeClr val="tx1"/>
                </a:solidFill>
                <a:effectLst/>
                <a:latin typeface="+mn-lt"/>
                <a:ea typeface="+mn-ea"/>
                <a:cs typeface="+mn-cs"/>
              </a:rPr>
              <a:t>  introduced</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tooltip="Children and Young Person Act 1920 (page does not exist)"/>
              </a:rPr>
              <a:t>Children and Young Person Act 1920</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Children Act 1933 - Important Changes in 1933:</a:t>
            </a:r>
          </a:p>
          <a:p>
            <a:r>
              <a:rPr lang="en-GB" sz="1200" b="0" i="0" kern="1200" dirty="0">
                <a:solidFill>
                  <a:schemeClr val="tx1"/>
                </a:solidFill>
                <a:effectLst/>
                <a:latin typeface="+mn-lt"/>
                <a:ea typeface="+mn-ea"/>
                <a:cs typeface="+mn-cs"/>
              </a:rPr>
              <a:t>Minimum age of execution was raised from 16 to 18 years.</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5" tooltip="Age of criminal responsibility"/>
              </a:rPr>
              <a:t>age of criminal responsibility</a:t>
            </a:r>
            <a:r>
              <a:rPr lang="en-GB" sz="1200" b="0" i="0" kern="1200" dirty="0">
                <a:solidFill>
                  <a:schemeClr val="tx1"/>
                </a:solidFill>
                <a:effectLst/>
                <a:latin typeface="+mn-lt"/>
                <a:ea typeface="+mn-ea"/>
                <a:cs typeface="+mn-cs"/>
              </a:rPr>
              <a:t> was raised from 7 to 8 years.</a:t>
            </a:r>
          </a:p>
          <a:p>
            <a:r>
              <a:rPr lang="en-GB" sz="1200" b="0" i="0" kern="1200" dirty="0">
                <a:solidFill>
                  <a:schemeClr val="tx1"/>
                </a:solidFill>
                <a:effectLst/>
                <a:latin typeface="+mn-lt"/>
                <a:ea typeface="+mn-ea"/>
                <a:cs typeface="+mn-cs"/>
              </a:rPr>
              <a:t>Introduction of a </a:t>
            </a:r>
            <a:r>
              <a:rPr lang="en-GB" sz="1200" b="0" i="0" u="sng" kern="1200" dirty="0">
                <a:solidFill>
                  <a:schemeClr val="tx1"/>
                </a:solidFill>
                <a:effectLst/>
                <a:latin typeface="+mn-lt"/>
                <a:ea typeface="+mn-ea"/>
                <a:cs typeface="+mn-cs"/>
                <a:hlinkClick r:id="rId6" tooltip="Minimum working age (page does not exist)"/>
              </a:rPr>
              <a:t>minimum working age</a:t>
            </a:r>
            <a:r>
              <a:rPr lang="en-GB" sz="1200" b="0" i="0" kern="1200" dirty="0">
                <a:solidFill>
                  <a:schemeClr val="tx1"/>
                </a:solidFill>
                <a:effectLst/>
                <a:latin typeface="+mn-lt"/>
                <a:ea typeface="+mn-ea"/>
                <a:cs typeface="+mn-cs"/>
              </a:rPr>
              <a:t> of 14 years.</a:t>
            </a:r>
          </a:p>
          <a:p>
            <a:r>
              <a:rPr lang="en-GB" sz="1200" b="0" i="0" kern="1200" dirty="0">
                <a:solidFill>
                  <a:schemeClr val="tx1"/>
                </a:solidFill>
                <a:effectLst/>
                <a:latin typeface="+mn-lt"/>
                <a:ea typeface="+mn-ea"/>
                <a:cs typeface="+mn-cs"/>
              </a:rPr>
              <a:t>The minimum age to smoke and to buy tobacco products was set at 16 years.</a:t>
            </a:r>
          </a:p>
          <a:p>
            <a:r>
              <a:rPr lang="en-GB" sz="1200" b="0" i="0" kern="1200" dirty="0">
                <a:solidFill>
                  <a:schemeClr val="tx1"/>
                </a:solidFill>
                <a:effectLst/>
                <a:latin typeface="+mn-lt"/>
                <a:ea typeface="+mn-ea"/>
                <a:cs typeface="+mn-cs"/>
              </a:rPr>
              <a:t>The minimum age for prostitution and to enter a brothel was set at 16 years.</a:t>
            </a:r>
          </a:p>
          <a:p>
            <a:r>
              <a:rPr lang="en-GB" sz="1200" b="0" i="0" kern="1200" dirty="0">
                <a:solidFill>
                  <a:schemeClr val="tx1"/>
                </a:solidFill>
                <a:effectLst/>
                <a:latin typeface="+mn-lt"/>
                <a:ea typeface="+mn-ea"/>
                <a:cs typeface="+mn-cs"/>
              </a:rPr>
              <a:t>The minimum age to give alcohol to a child on a private premises was set at 5 years.</a:t>
            </a:r>
          </a:p>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21</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Children Act provides a legislative spine for the wider strategy for improving children's lives.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22</a:t>
            </a:fld>
            <a:endParaRPr lang="en-GB"/>
          </a:p>
        </p:txBody>
      </p:sp>
    </p:spTree>
    <p:extLst>
      <p:ext uri="{BB962C8B-B14F-4D97-AF65-F5344CB8AC3E}">
        <p14:creationId xmlns:p14="http://schemas.microsoft.com/office/powerpoint/2010/main" val="1494631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the basic things well keeps children safe’</a:t>
            </a:r>
          </a:p>
          <a:p>
            <a:r>
              <a:rPr lang="en-GB" dirty="0"/>
              <a:t>The procedures clarify how individuals and agencies should communicate and work together effectively in partnership in order to identify vulnerable children, keep them safe from abuse and neglect, and, improve outcomes for them. </a:t>
            </a:r>
          </a:p>
        </p:txBody>
      </p:sp>
      <p:sp>
        <p:nvSpPr>
          <p:cNvPr id="4" name="Slide Number Placeholder 3"/>
          <p:cNvSpPr>
            <a:spLocks noGrp="1"/>
          </p:cNvSpPr>
          <p:nvPr>
            <p:ph type="sldNum" sz="quarter" idx="10"/>
          </p:nvPr>
        </p:nvSpPr>
        <p:spPr/>
        <p:txBody>
          <a:bodyPr/>
          <a:lstStyle/>
          <a:p>
            <a:fld id="{033596D8-C0B6-4C8D-B404-FE0B4444A044}" type="slidenum">
              <a:rPr lang="en-GB" smtClean="0"/>
              <a:t>23</a:t>
            </a:fld>
            <a:endParaRPr lang="en-GB"/>
          </a:p>
        </p:txBody>
      </p:sp>
    </p:spTree>
    <p:extLst>
      <p:ext uri="{BB962C8B-B14F-4D97-AF65-F5344CB8AC3E}">
        <p14:creationId xmlns:p14="http://schemas.microsoft.com/office/powerpoint/2010/main" val="501967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may have physical, sensory and learning disabilities and difficulties.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children with the most profound difficulties, with little or no verbal communication and a need for intimate care, their vulnerability is extremely high.</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24</a:t>
            </a:fld>
            <a:endParaRPr lang="en-GB"/>
          </a:p>
        </p:txBody>
      </p:sp>
    </p:spTree>
    <p:extLst>
      <p:ext uri="{BB962C8B-B14F-4D97-AF65-F5344CB8AC3E}">
        <p14:creationId xmlns:p14="http://schemas.microsoft.com/office/powerpoint/2010/main" val="3332174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Victims first in the CJS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26</a:t>
            </a:fld>
            <a:endParaRPr lang="en-GB"/>
          </a:p>
        </p:txBody>
      </p:sp>
    </p:spTree>
    <p:extLst>
      <p:ext uri="{BB962C8B-B14F-4D97-AF65-F5344CB8AC3E}">
        <p14:creationId xmlns:p14="http://schemas.microsoft.com/office/powerpoint/2010/main" val="29123007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29</a:t>
            </a:fld>
            <a:endParaRPr lang="en-GB"/>
          </a:p>
        </p:txBody>
      </p:sp>
    </p:spTree>
    <p:extLst>
      <p:ext uri="{BB962C8B-B14F-4D97-AF65-F5344CB8AC3E}">
        <p14:creationId xmlns:p14="http://schemas.microsoft.com/office/powerpoint/2010/main" val="3897525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to children  = teachers, youth workers, </a:t>
            </a:r>
            <a:r>
              <a:rPr lang="en-GB" sz="1200" b="0" i="0" kern="1200" dirty="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dirty="0"/>
          </a:p>
          <a:p>
            <a:r>
              <a:rPr lang="en-GB" sz="1200" b="0" i="0" kern="1200" dirty="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dirty="0">
                <a:solidFill>
                  <a:schemeClr val="tx1"/>
                </a:solidFill>
                <a:effectLst/>
                <a:latin typeface="+mn-lt"/>
                <a:ea typeface="+mn-ea"/>
                <a:cs typeface="+mn-cs"/>
              </a:rPr>
              <a:t>99 list is</a:t>
            </a:r>
            <a:r>
              <a:rPr lang="en-GB" sz="1200" b="0" i="0" kern="1200" baseline="0" dirty="0">
                <a:solidFill>
                  <a:schemeClr val="tx1"/>
                </a:solidFill>
                <a:effectLst/>
                <a:latin typeface="+mn-lt"/>
                <a:ea typeface="+mn-ea"/>
                <a:cs typeface="+mn-cs"/>
              </a:rPr>
              <a:t> a list of people who </a:t>
            </a:r>
            <a:r>
              <a:rPr lang="en-GB" sz="1200" b="0" i="0" kern="1200" dirty="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dirty="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30</a:t>
            </a:fld>
            <a:endParaRPr lang="en-GB"/>
          </a:p>
        </p:txBody>
      </p:sp>
    </p:spTree>
    <p:extLst>
      <p:ext uri="{BB962C8B-B14F-4D97-AF65-F5344CB8AC3E}">
        <p14:creationId xmlns:p14="http://schemas.microsoft.com/office/powerpoint/2010/main" val="16544938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99 list  - not a sex offender and not banded from working with children. </a:t>
            </a:r>
          </a:p>
          <a:p>
            <a:r>
              <a:rPr lang="en-GB" sz="1200" b="0" i="0" kern="1200" dirty="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dirty="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dirty="0">
                <a:solidFill>
                  <a:schemeClr val="tx1"/>
                </a:solidFill>
                <a:effectLst/>
                <a:latin typeface="+mn-lt"/>
                <a:ea typeface="+mn-ea"/>
                <a:cs typeface="+mn-cs"/>
              </a:rPr>
              <a:t>This exemption did not apply to contractors, ancillary staff such as caretakers, or school governors - they still had to be checked first</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31</a:t>
            </a:fld>
            <a:endParaRPr lang="en-GB"/>
          </a:p>
        </p:txBody>
      </p:sp>
    </p:spTree>
    <p:extLst>
      <p:ext uri="{BB962C8B-B14F-4D97-AF65-F5344CB8AC3E}">
        <p14:creationId xmlns:p14="http://schemas.microsoft.com/office/powerpoint/2010/main" val="30971386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t>32</a:t>
            </a:fld>
            <a:endParaRPr lang="en-GB"/>
          </a:p>
        </p:txBody>
      </p:sp>
    </p:spTree>
    <p:extLst>
      <p:ext uri="{BB962C8B-B14F-4D97-AF65-F5344CB8AC3E}">
        <p14:creationId xmlns:p14="http://schemas.microsoft.com/office/powerpoint/2010/main" val="4181428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34</a:t>
            </a:fld>
            <a:endParaRPr lang="en-GB"/>
          </a:p>
        </p:txBody>
      </p:sp>
    </p:spTree>
    <p:extLst>
      <p:ext uri="{BB962C8B-B14F-4D97-AF65-F5344CB8AC3E}">
        <p14:creationId xmlns:p14="http://schemas.microsoft.com/office/powerpoint/2010/main" val="19412457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C6996539-87E9-429F-BD67-B6593785AF54}" type="slidenum">
              <a:rPr lang="en-US" altLang="en-US">
                <a:latin typeface="Arial" panose="020B0604020202020204" pitchFamily="34" charset="0"/>
              </a:rPr>
              <a:pPr eaLnBrk="1" hangingPunct="1">
                <a:spcBef>
                  <a:spcPct val="0"/>
                </a:spcBef>
              </a:pPr>
              <a:t>39</a:t>
            </a:fld>
            <a:endParaRPr lang="en-US"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Arial" charset="0"/>
              </a:rPr>
              <a:t>Use this diagram to demonstrate some of the common sites for accidental injury.</a:t>
            </a:r>
          </a:p>
          <a:p>
            <a:pPr marL="171450" indent="-171450">
              <a:buFont typeface="Arial" pitchFamily="34" charset="0"/>
              <a:buChar char="•"/>
              <a:defRPr/>
            </a:pPr>
            <a:r>
              <a:rPr lang="en-GB" dirty="0">
                <a:latin typeface="Arial" charset="0"/>
              </a:rPr>
              <a:t>Not all bruising or marking is cause for concern. </a:t>
            </a:r>
          </a:p>
          <a:p>
            <a:pPr marL="171450" indent="-171450">
              <a:buFont typeface="Arial" pitchFamily="34" charset="0"/>
              <a:buChar char="•"/>
              <a:defRPr/>
            </a:pPr>
            <a:r>
              <a:rPr lang="en-GB" dirty="0">
                <a:latin typeface="Arial" charset="0"/>
              </a:rPr>
              <a:t>However when explanations do not correlate or the bruising is in an unusual place, this should be recorded and discussed with the designated safeguarding lead.</a:t>
            </a:r>
          </a:p>
          <a:p>
            <a:pPr>
              <a:defRPr/>
            </a:pPr>
            <a:endParaRPr lang="en-GB" dirty="0">
              <a:latin typeface="Arial" charset="0"/>
            </a:endParaRPr>
          </a:p>
        </p:txBody>
      </p:sp>
    </p:spTree>
    <p:extLst>
      <p:ext uri="{BB962C8B-B14F-4D97-AF65-F5344CB8AC3E}">
        <p14:creationId xmlns:p14="http://schemas.microsoft.com/office/powerpoint/2010/main" val="232622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42215C62-2B61-41A7-BE52-601A62E19C9C}" type="slidenum">
              <a:rPr lang="en-US" altLang="en-US">
                <a:latin typeface="Arial" panose="020B0604020202020204" pitchFamily="34" charset="0"/>
              </a:rPr>
              <a:pPr eaLnBrk="1" hangingPunct="1">
                <a:spcBef>
                  <a:spcPct val="0"/>
                </a:spcBef>
              </a:pPr>
              <a:t>40</a:t>
            </a:fld>
            <a:endParaRPr lang="en-US" altLang="en-US">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Comic Sans MS" pitchFamily="66" charset="0"/>
              </a:rPr>
              <a:t>Use this diagram to illustrate some of the areas that are suggestive of physical abuse.</a:t>
            </a:r>
          </a:p>
          <a:p>
            <a:pPr marL="171450" indent="-171450">
              <a:buFont typeface="Arial" pitchFamily="34" charset="0"/>
              <a:buChar char="•"/>
              <a:defRPr/>
            </a:pPr>
            <a:r>
              <a:rPr lang="en-GB" dirty="0">
                <a:latin typeface="Comic Sans MS" pitchFamily="66" charset="0"/>
              </a:rPr>
              <a:t>Reinforce the need to share any concerns with the Designated Senior Person.</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Does the explanation for injury / mark add up? </a:t>
            </a:r>
          </a:p>
          <a:p>
            <a:pPr marL="171450" indent="-171450">
              <a:buFont typeface="Arial" pitchFamily="34" charset="0"/>
              <a:buChar char="•"/>
              <a:defRPr/>
            </a:pPr>
            <a:r>
              <a:rPr lang="en-GB" dirty="0">
                <a:latin typeface="Comic Sans MS" pitchFamily="66" charset="0"/>
              </a:rPr>
              <a:t>Does parents explanation confirm child’s explanation?</a:t>
            </a:r>
          </a:p>
          <a:p>
            <a:pPr marL="171450" indent="-171450">
              <a:buFont typeface="Arial" pitchFamily="34" charset="0"/>
              <a:buChar char="•"/>
              <a:defRPr/>
            </a:pPr>
            <a:r>
              <a:rPr lang="en-GB" dirty="0">
                <a:latin typeface="Comic Sans MS" pitchFamily="66" charset="0"/>
              </a:rPr>
              <a:t>Parents will go to extra-ordinary lengths to cover up – disguised compliance</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Explanations may seem plausible at the time. – Importance of chronologies</a:t>
            </a:r>
          </a:p>
          <a:p>
            <a:pPr marL="171450" indent="-171450">
              <a:buFont typeface="Arial" pitchFamily="34" charset="0"/>
              <a:buChar cha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Reinforce to staff the importance of reporting a concern, even if unsure. The DSL may have a number of previous concerns, which the member of staff is not aware of and their information may be a crucial piece of the jigsaw.</a:t>
            </a:r>
          </a:p>
          <a:p>
            <a:pPr>
              <a:defRPr/>
            </a:pPr>
            <a:endParaRPr lang="en-GB" dirty="0"/>
          </a:p>
        </p:txBody>
      </p:sp>
    </p:spTree>
    <p:extLst>
      <p:ext uri="{BB962C8B-B14F-4D97-AF65-F5344CB8AC3E}">
        <p14:creationId xmlns:p14="http://schemas.microsoft.com/office/powerpoint/2010/main" val="3933735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5E58-17EF-4CD2-83B7-918B96C102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26F048-C419-4E2E-A706-9BE485974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E9707-9D41-4879-96B3-73939696C746}"/>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5" name="Footer Placeholder 4">
            <a:extLst>
              <a:ext uri="{FF2B5EF4-FFF2-40B4-BE49-F238E27FC236}">
                <a16:creationId xmlns:a16="http://schemas.microsoft.com/office/drawing/2014/main" id="{05985AD1-16AA-42A5-8A6F-02A91145C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FA067-1CB8-43E7-AD7A-896B812C3DB9}"/>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2291259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8D16-3E36-4EF2-AC09-D8FCF8E5A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2AEC3-8889-41CC-A92F-80B6A1088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B331F-EB0F-4149-A9BC-E9662D0D3490}"/>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5" name="Footer Placeholder 4">
            <a:extLst>
              <a:ext uri="{FF2B5EF4-FFF2-40B4-BE49-F238E27FC236}">
                <a16:creationId xmlns:a16="http://schemas.microsoft.com/office/drawing/2014/main" id="{9AC1456D-D89D-4AE2-B784-A28464C9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0DB3B-C2F1-4BE5-A503-8497E38BF617}"/>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316952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452A-85FE-401D-9004-0A4738089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6DDB10-9539-4A23-8793-584A2DD6D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940A99-6731-4322-AA17-5E0A4446228F}"/>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5" name="Footer Placeholder 4">
            <a:extLst>
              <a:ext uri="{FF2B5EF4-FFF2-40B4-BE49-F238E27FC236}">
                <a16:creationId xmlns:a16="http://schemas.microsoft.com/office/drawing/2014/main" id="{291B54B8-243B-49D1-A662-719B4B73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4800-9795-4C38-A33C-88BC90B20E05}"/>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4103985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AF80-16AB-4EAD-A979-A895C2462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FA10A-BE5E-4A33-A693-9A69409B6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142E55-8A16-4E9E-A70E-062AFD6A7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E65A0-746E-4D3E-BBF2-B41A9DAB56D7}"/>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6" name="Footer Placeholder 5">
            <a:extLst>
              <a:ext uri="{FF2B5EF4-FFF2-40B4-BE49-F238E27FC236}">
                <a16:creationId xmlns:a16="http://schemas.microsoft.com/office/drawing/2014/main" id="{45A72D77-9F7C-4BA2-BC1B-28FB8F73E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5DA4D-2700-44D1-AC93-074F704B9862}"/>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2743712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2B4AB-89CE-4EEE-8398-DAABF7A5FD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EDC8E-38C6-46F8-B37B-3B27D81C9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1F0E4-9883-4E82-AE3A-68FD1F9EB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D73110-0CC9-4B45-9BAD-D74D9A9A3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4E6AB6-7D74-4A71-9531-A8D741896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778597-CF96-494B-B8D5-25BF1D608FA7}"/>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8" name="Footer Placeholder 7">
            <a:extLst>
              <a:ext uri="{FF2B5EF4-FFF2-40B4-BE49-F238E27FC236}">
                <a16:creationId xmlns:a16="http://schemas.microsoft.com/office/drawing/2014/main" id="{2AC68F0A-49AC-431E-80F8-D5C70516A1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54C2EE-4E39-4A52-84A0-F828E47A5DAB}"/>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18788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9078-FB44-42DE-A763-76C513BD8A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27698C-AF7D-4F4C-982C-3F33877E48A8}"/>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4" name="Footer Placeholder 3">
            <a:extLst>
              <a:ext uri="{FF2B5EF4-FFF2-40B4-BE49-F238E27FC236}">
                <a16:creationId xmlns:a16="http://schemas.microsoft.com/office/drawing/2014/main" id="{55FBB9D4-D7E6-40C8-B8FC-8520A5B93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90EB1-6918-4B90-9614-1149412DE1D5}"/>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2860463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866CF-EA09-4308-840A-39B323B3EFB3}"/>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3" name="Footer Placeholder 2">
            <a:extLst>
              <a:ext uri="{FF2B5EF4-FFF2-40B4-BE49-F238E27FC236}">
                <a16:creationId xmlns:a16="http://schemas.microsoft.com/office/drawing/2014/main" id="{82922EEB-4CBE-4777-840E-CBE87A6B9C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3A7C8F-D3DE-4D82-911A-8716E8DC6DF0}"/>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570981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1225D-FAF3-4A64-B8F6-9CCA9A652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EBAA47-1500-4A84-A8E0-56AAC22FB0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F851F-7AE0-4AAD-8445-F13313CE4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19F08-F89D-4993-9F62-BF10855EACCE}"/>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6" name="Footer Placeholder 5">
            <a:extLst>
              <a:ext uri="{FF2B5EF4-FFF2-40B4-BE49-F238E27FC236}">
                <a16:creationId xmlns:a16="http://schemas.microsoft.com/office/drawing/2014/main" id="{C681A88C-91D9-47D2-94C0-1A390724E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CC4DC-6E97-4EE1-BE7C-B606C099A3CC}"/>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3124812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7E7E-B1EC-4539-9EA3-A989963FA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A3BF83-C0B7-4616-91B5-E2980CA1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4C8B3-C543-4C19-90BD-F6240AA6D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DB0F4-2CE7-4781-8142-78C1A0DB1045}"/>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6" name="Footer Placeholder 5">
            <a:extLst>
              <a:ext uri="{FF2B5EF4-FFF2-40B4-BE49-F238E27FC236}">
                <a16:creationId xmlns:a16="http://schemas.microsoft.com/office/drawing/2014/main" id="{4FC1E2B3-D4D1-43CF-811C-197EF4DC2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7AFBE-EE05-42DE-8085-F00C48BEE730}"/>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4130809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6DC8-3830-4D41-88D0-607CCE15C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354EB-7C35-4E75-9C9E-16DEDE2BA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3CA70-130A-4C63-83CD-BABA146BE5D3}"/>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5" name="Footer Placeholder 4">
            <a:extLst>
              <a:ext uri="{FF2B5EF4-FFF2-40B4-BE49-F238E27FC236}">
                <a16:creationId xmlns:a16="http://schemas.microsoft.com/office/drawing/2014/main" id="{941C17B9-3090-47BA-9EA2-F0494685C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AE94A-E01E-44F8-8B60-8404A95FED0D}"/>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189593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54F45-3CF7-4AB9-ADBD-049D40653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C6522C-7663-40DB-B83A-50797AFEF8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8A583-D242-4FFB-BDCB-7CB40A23E839}"/>
              </a:ext>
            </a:extLst>
          </p:cNvPr>
          <p:cNvSpPr>
            <a:spLocks noGrp="1"/>
          </p:cNvSpPr>
          <p:nvPr>
            <p:ph type="dt" sz="half" idx="10"/>
          </p:nvPr>
        </p:nvSpPr>
        <p:spPr/>
        <p:txBody>
          <a:bodyPr/>
          <a:lstStyle/>
          <a:p>
            <a:fld id="{231E7CAD-C1C6-4BE2-8AD6-908233FA38FD}" type="datetimeFigureOut">
              <a:rPr lang="en-GB" smtClean="0"/>
              <a:t>12/09/2019</a:t>
            </a:fld>
            <a:endParaRPr lang="en-GB"/>
          </a:p>
        </p:txBody>
      </p:sp>
      <p:sp>
        <p:nvSpPr>
          <p:cNvPr id="5" name="Footer Placeholder 4">
            <a:extLst>
              <a:ext uri="{FF2B5EF4-FFF2-40B4-BE49-F238E27FC236}">
                <a16:creationId xmlns:a16="http://schemas.microsoft.com/office/drawing/2014/main" id="{B7A85B88-A393-47F6-9DF5-C6B702CBC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9A5B2-6910-4875-8B33-E22672499034}"/>
              </a:ext>
            </a:extLst>
          </p:cNvPr>
          <p:cNvSpPr>
            <a:spLocks noGrp="1"/>
          </p:cNvSpPr>
          <p:nvPr>
            <p:ph type="sldNum" sz="quarter" idx="12"/>
          </p:nvPr>
        </p:nvSpPr>
        <p:spPr/>
        <p:txBody>
          <a:bodyPr/>
          <a:lstStyle/>
          <a:p>
            <a:fld id="{D0C6470D-50B1-4B71-9022-FF0445E781E6}" type="slidenum">
              <a:rPr lang="en-GB" smtClean="0"/>
              <a:t>‹#›</a:t>
            </a:fld>
            <a:endParaRPr lang="en-GB"/>
          </a:p>
        </p:txBody>
      </p:sp>
    </p:spTree>
    <p:extLst>
      <p:ext uri="{BB962C8B-B14F-4D97-AF65-F5344CB8AC3E}">
        <p14:creationId xmlns:p14="http://schemas.microsoft.com/office/powerpoint/2010/main" val="46166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29AB7-627E-460E-A640-0050DE3D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3EFB-78F1-4734-892E-BFE1FF9F94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AE604-B7DB-4984-8B53-11684373F7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E7CAD-C1C6-4BE2-8AD6-908233FA38FD}" type="datetimeFigureOut">
              <a:rPr lang="en-GB" smtClean="0"/>
              <a:t>12/09/2019</a:t>
            </a:fld>
            <a:endParaRPr lang="en-GB"/>
          </a:p>
        </p:txBody>
      </p:sp>
      <p:sp>
        <p:nvSpPr>
          <p:cNvPr id="5" name="Footer Placeholder 4">
            <a:extLst>
              <a:ext uri="{FF2B5EF4-FFF2-40B4-BE49-F238E27FC236}">
                <a16:creationId xmlns:a16="http://schemas.microsoft.com/office/drawing/2014/main" id="{3D7B0186-A4D4-449E-838D-7BA473425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66180-67C5-4F7A-9927-C6CC0F345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6470D-50B1-4B71-9022-FF0445E781E6}" type="slidenum">
              <a:rPr lang="en-GB" smtClean="0"/>
              <a:t>‹#›</a:t>
            </a:fld>
            <a:endParaRPr lang="en-GB"/>
          </a:p>
        </p:txBody>
      </p:sp>
    </p:spTree>
    <p:extLst>
      <p:ext uri="{BB962C8B-B14F-4D97-AF65-F5344CB8AC3E}">
        <p14:creationId xmlns:p14="http://schemas.microsoft.com/office/powerpoint/2010/main" val="3437284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N5hjHBtO-yY" TargetMode="External"/><Relationship Id="rId2" Type="http://schemas.openxmlformats.org/officeDocument/2006/relationships/hyperlink" Target="https://www.youtube.com/watch?v=7T2CVRl75K0" TargetMode="External"/><Relationship Id="rId1" Type="http://schemas.openxmlformats.org/officeDocument/2006/relationships/slideLayout" Target="../slideLayouts/slideLayout2.xml"/><Relationship Id="rId4" Type="http://schemas.openxmlformats.org/officeDocument/2006/relationships/hyperlink" Target="https://www.youtube.com/watch?v=KEXJuUIE4A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PGOMkQcKRV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hyperlink" Target="https://www.2gether.nhs.uk/wp-content/uploads/Code-of-Practice-Easy-Read.pdf" TargetMode="External"/><Relationship Id="rId13" Type="http://schemas.openxmlformats.org/officeDocument/2006/relationships/hyperlink" Target="file:///C:\Users\j.thomas\Downloads\All-Wales-Child-Protection-Procedures-2008.pdf" TargetMode="External"/><Relationship Id="rId3" Type="http://schemas.openxmlformats.org/officeDocument/2006/relationships/hyperlink" Target="https://assets.publishing.service.gov.uk/government/uploads/system/uploads/attachment_data/file/679391/Policing_Landscape_Review.pdf" TargetMode="External"/><Relationship Id="rId7" Type="http://schemas.openxmlformats.org/officeDocument/2006/relationships/hyperlink" Target="https://gweddill.gov.wales/docs/dhss/publications/160920mentalacten.pdf" TargetMode="External"/><Relationship Id="rId12" Type="http://schemas.openxmlformats.org/officeDocument/2006/relationships/hyperlink" Target="file:///C:\Users\j.thomas\Downloads\Child%20protection%20legislation%20in%20the%20UK.pdf" TargetMode="External"/><Relationship Id="rId2" Type="http://schemas.openxmlformats.org/officeDocument/2006/relationships/hyperlink" Target="https://www.gov.uk/government/publications/safeguarding-policy-protecting-vulnerable-adults/sd8-opgs-safeguarding-policy"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legal-rights/mental-health-act-1983/#.XQM1ovZFxPY" TargetMode="External"/><Relationship Id="rId11" Type="http://schemas.openxmlformats.org/officeDocument/2006/relationships/hyperlink" Target="https://assets.publishing.service.gov.uk/government/uploads/system/uploads/attachment_data/file/722307/Working_Together_to_Safeguard_Children_Statutory_framework.pdf" TargetMode="External"/><Relationship Id="rId5" Type="http://schemas.openxmlformats.org/officeDocument/2006/relationships/hyperlink" Target="https://www.trixonline.co.uk/website/news/pdf/policy_briefing_No-99.pdf" TargetMode="External"/><Relationship Id="rId10" Type="http://schemas.openxmlformats.org/officeDocument/2006/relationships/hyperlink" Target="http://www.legislation.gov.uk/ukpga/2014/23/contents/enacted" TargetMode="External"/><Relationship Id="rId4" Type="http://schemas.openxmlformats.org/officeDocument/2006/relationships/hyperlink" Target="https://publicguardian.blog.gov.uk/2019/05/13/improving-how-we-support-adults-at-risk/" TargetMode="External"/><Relationship Id="rId9" Type="http://schemas.openxmlformats.org/officeDocument/2006/relationships/hyperlink" Target="https://assets.publishing.service.gov.uk/government/uploads/system/uploads/attachment_data/file/435512/MHA_Code_of_Practice.PDF"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21581/Information_sharing_advice_practitioners_safeguarding_services.pdf" TargetMode="External"/><Relationship Id="rId2" Type="http://schemas.openxmlformats.org/officeDocument/2006/relationships/hyperlink" Target="https://assets.publishing.service.gov.uk/government/uploads/system/uploads/attachment_data/file/476900/code-of-practice-for-victims-of-crime.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419604/What_to_do_if_you_re_worried_a_child_is_being_abus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2AE91-19A9-42FB-8917-3D48729505AD}"/>
              </a:ext>
            </a:extLst>
          </p:cNvPr>
          <p:cNvSpPr>
            <a:spLocks noGrp="1"/>
          </p:cNvSpPr>
          <p:nvPr>
            <p:ph type="ctrTitle"/>
          </p:nvPr>
        </p:nvSpPr>
        <p:spPr>
          <a:xfrm>
            <a:off x="1524000" y="1376362"/>
            <a:ext cx="9144000" cy="2603274"/>
          </a:xfrm>
        </p:spPr>
        <p:txBody>
          <a:bodyPr>
            <a:normAutofit/>
          </a:bodyPr>
          <a:lstStyle/>
          <a:p>
            <a:r>
              <a:rPr lang="en-GB" sz="5400"/>
              <a:t>National Drivers for Vulnerable People</a:t>
            </a:r>
          </a:p>
        </p:txBody>
      </p:sp>
      <p:sp>
        <p:nvSpPr>
          <p:cNvPr id="3" name="Subtitle 2">
            <a:extLst>
              <a:ext uri="{FF2B5EF4-FFF2-40B4-BE49-F238E27FC236}">
                <a16:creationId xmlns:a16="http://schemas.microsoft.com/office/drawing/2014/main" id="{07516DCA-4CA8-4C70-A7CE-ED470132CDCF}"/>
              </a:ext>
            </a:extLst>
          </p:cNvPr>
          <p:cNvSpPr>
            <a:spLocks noGrp="1"/>
          </p:cNvSpPr>
          <p:nvPr>
            <p:ph type="subTitle" idx="1"/>
          </p:nvPr>
        </p:nvSpPr>
        <p:spPr>
          <a:xfrm>
            <a:off x="1524000" y="4118088"/>
            <a:ext cx="9144000" cy="1393711"/>
          </a:xfrm>
        </p:spPr>
        <p:txBody>
          <a:bodyPr>
            <a:normAutofit/>
          </a:bodyPr>
          <a:lstStyle/>
          <a:p>
            <a:r>
              <a:rPr lang="en-GB" dirty="0"/>
              <a:t>Warning  - Video content may upset you!</a:t>
            </a:r>
          </a:p>
        </p:txBody>
      </p:sp>
    </p:spTree>
    <p:extLst>
      <p:ext uri="{BB962C8B-B14F-4D97-AF65-F5344CB8AC3E}">
        <p14:creationId xmlns:p14="http://schemas.microsoft.com/office/powerpoint/2010/main" val="2731425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8DAF1-F13E-4004-8877-7A60847B65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21ED96-96E4-4B0C-BD35-C93A64F66E50}"/>
              </a:ext>
            </a:extLst>
          </p:cNvPr>
          <p:cNvSpPr>
            <a:spLocks noGrp="1"/>
          </p:cNvSpPr>
          <p:nvPr>
            <p:ph idx="1"/>
          </p:nvPr>
        </p:nvSpPr>
        <p:spPr/>
        <p:txBody>
          <a:bodyPr/>
          <a:lstStyle/>
          <a:p>
            <a:r>
              <a:rPr lang="en-GB" dirty="0">
                <a:hlinkClick r:id="rId2"/>
              </a:rPr>
              <a:t>https://www.youtube.com/watch?v=7T2CVRl75K0</a:t>
            </a:r>
            <a:endParaRPr lang="en-GB" dirty="0"/>
          </a:p>
          <a:p>
            <a:r>
              <a:rPr lang="en-GB" dirty="0">
                <a:hlinkClick r:id="rId3"/>
              </a:rPr>
              <a:t>https://www.youtube.com/watch?v=N5hjHBtO-yY</a:t>
            </a:r>
            <a:endParaRPr lang="en-GB" dirty="0"/>
          </a:p>
          <a:p>
            <a:r>
              <a:rPr lang="en-GB" dirty="0">
                <a:hlinkClick r:id="rId4"/>
              </a:rPr>
              <a:t>https://www.youtube.com/watch?v=KEXJuUIE4AE</a:t>
            </a:r>
            <a:endParaRPr lang="en-GB" dirty="0"/>
          </a:p>
        </p:txBody>
      </p:sp>
    </p:spTree>
    <p:extLst>
      <p:ext uri="{BB962C8B-B14F-4D97-AF65-F5344CB8AC3E}">
        <p14:creationId xmlns:p14="http://schemas.microsoft.com/office/powerpoint/2010/main" val="3752735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74D1B-E187-4DB1-8BA9-CA285E686B43}"/>
              </a:ext>
            </a:extLst>
          </p:cNvPr>
          <p:cNvSpPr>
            <a:spLocks noGrp="1"/>
          </p:cNvSpPr>
          <p:nvPr>
            <p:ph type="title"/>
          </p:nvPr>
        </p:nvSpPr>
        <p:spPr>
          <a:xfrm>
            <a:off x="1136428" y="627564"/>
            <a:ext cx="7474172" cy="1325563"/>
          </a:xfrm>
        </p:spPr>
        <p:txBody>
          <a:bodyPr>
            <a:normAutofit/>
          </a:bodyPr>
          <a:lstStyle/>
          <a:p>
            <a:r>
              <a:rPr lang="en-GB" sz="3600" dirty="0"/>
              <a:t>National Drivers for Vulnerable People</a:t>
            </a:r>
          </a:p>
        </p:txBody>
      </p:sp>
      <p:sp>
        <p:nvSpPr>
          <p:cNvPr id="3" name="Content Placeholder 2">
            <a:extLst>
              <a:ext uri="{FF2B5EF4-FFF2-40B4-BE49-F238E27FC236}">
                <a16:creationId xmlns:a16="http://schemas.microsoft.com/office/drawing/2014/main" id="{EA4152BF-5831-44F1-833D-81EE6D8DA3B2}"/>
              </a:ext>
            </a:extLst>
          </p:cNvPr>
          <p:cNvSpPr>
            <a:spLocks noGrp="1"/>
          </p:cNvSpPr>
          <p:nvPr>
            <p:ph idx="1"/>
          </p:nvPr>
        </p:nvSpPr>
        <p:spPr>
          <a:xfrm>
            <a:off x="1136429" y="1779104"/>
            <a:ext cx="7280384" cy="4253947"/>
          </a:xfrm>
        </p:spPr>
        <p:txBody>
          <a:bodyPr anchor="ctr">
            <a:normAutofit/>
          </a:bodyPr>
          <a:lstStyle/>
          <a:p>
            <a:endParaRPr lang="en-GB" sz="3500" dirty="0"/>
          </a:p>
          <a:p>
            <a:pPr algn="ctr"/>
            <a:r>
              <a:rPr lang="en-GB" sz="3500" dirty="0"/>
              <a:t>Why should we protect vulnerable people? </a:t>
            </a:r>
          </a:p>
          <a:p>
            <a:endParaRPr lang="en-GB" sz="4000" dirty="0"/>
          </a:p>
          <a:p>
            <a:endParaRPr lang="en-GB" sz="24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eam">
            <a:extLst>
              <a:ext uri="{FF2B5EF4-FFF2-40B4-BE49-F238E27FC236}">
                <a16:creationId xmlns:a16="http://schemas.microsoft.com/office/drawing/2014/main" id="{7E62B454-AA18-4650-A486-3621057D5487}"/>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738765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CA245B-68FC-435E-88F0-46C2B051F8D3}"/>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dirty="0">
                <a:solidFill>
                  <a:srgbClr val="FFFFFF"/>
                </a:solidFill>
                <a:latin typeface="+mj-lt"/>
                <a:ea typeface="+mj-ea"/>
                <a:cs typeface="+mj-cs"/>
              </a:rPr>
              <a:t>Animal Cruelty  </a:t>
            </a:r>
          </a:p>
        </p:txBody>
      </p:sp>
      <p:pic>
        <p:nvPicPr>
          <p:cNvPr id="8" name="Picture 7">
            <a:extLst>
              <a:ext uri="{FF2B5EF4-FFF2-40B4-BE49-F238E27FC236}">
                <a16:creationId xmlns:a16="http://schemas.microsoft.com/office/drawing/2014/main" id="{A7E806EF-49BF-4973-81DB-530AB35E8E6C}"/>
              </a:ext>
            </a:extLst>
          </p:cNvPr>
          <p:cNvPicPr>
            <a:picLocks noChangeAspect="1"/>
          </p:cNvPicPr>
          <p:nvPr/>
        </p:nvPicPr>
        <p:blipFill rotWithShape="1">
          <a:blip r:embed="rId3"/>
          <a:srcRect l="17515" r="21816" b="-3"/>
          <a:stretch/>
        </p:blipFill>
        <p:spPr>
          <a:xfrm>
            <a:off x="307840" y="321732"/>
            <a:ext cx="3793472" cy="4111323"/>
          </a:xfrm>
          <a:prstGeom prst="rect">
            <a:avLst/>
          </a:prstGeom>
        </p:spPr>
      </p:pic>
      <p:pic>
        <p:nvPicPr>
          <p:cNvPr id="6" name="Picture 5">
            <a:extLst>
              <a:ext uri="{FF2B5EF4-FFF2-40B4-BE49-F238E27FC236}">
                <a16:creationId xmlns:a16="http://schemas.microsoft.com/office/drawing/2014/main" id="{73E1DECE-1378-45D3-8918-81C2F44EFFF4}"/>
              </a:ext>
            </a:extLst>
          </p:cNvPr>
          <p:cNvPicPr>
            <a:picLocks noChangeAspect="1"/>
          </p:cNvPicPr>
          <p:nvPr/>
        </p:nvPicPr>
        <p:blipFill rotWithShape="1">
          <a:blip r:embed="rId4"/>
          <a:srcRect t="7642" r="1" b="3004"/>
          <a:stretch/>
        </p:blipFill>
        <p:spPr>
          <a:xfrm>
            <a:off x="4194959" y="321734"/>
            <a:ext cx="3797570" cy="2010551"/>
          </a:xfrm>
          <a:prstGeom prst="rect">
            <a:avLst/>
          </a:prstGeom>
        </p:spPr>
      </p:pic>
      <p:pic>
        <p:nvPicPr>
          <p:cNvPr id="4" name="Content Placeholder 3">
            <a:extLst>
              <a:ext uri="{FF2B5EF4-FFF2-40B4-BE49-F238E27FC236}">
                <a16:creationId xmlns:a16="http://schemas.microsoft.com/office/drawing/2014/main" id="{8531278A-A4A5-425C-9B0D-A71F3DD550EF}"/>
              </a:ext>
            </a:extLst>
          </p:cNvPr>
          <p:cNvPicPr>
            <a:picLocks noGrp="1" noChangeAspect="1"/>
          </p:cNvPicPr>
          <p:nvPr>
            <p:ph idx="1"/>
          </p:nvPr>
        </p:nvPicPr>
        <p:blipFill rotWithShape="1">
          <a:blip r:embed="rId5"/>
          <a:srcRect t="2919" r="1" b="17580"/>
          <a:stretch/>
        </p:blipFill>
        <p:spPr>
          <a:xfrm>
            <a:off x="4190180" y="2422097"/>
            <a:ext cx="3794760" cy="2013804"/>
          </a:xfrm>
          <a:prstGeom prst="rect">
            <a:avLst/>
          </a:prstGeom>
        </p:spPr>
      </p:pic>
      <p:pic>
        <p:nvPicPr>
          <p:cNvPr id="7" name="Picture 6">
            <a:extLst>
              <a:ext uri="{FF2B5EF4-FFF2-40B4-BE49-F238E27FC236}">
                <a16:creationId xmlns:a16="http://schemas.microsoft.com/office/drawing/2014/main" id="{47F82263-E291-47E6-A156-F1DBA049E3B3}"/>
              </a:ext>
            </a:extLst>
          </p:cNvPr>
          <p:cNvPicPr>
            <a:picLocks noChangeAspect="1"/>
          </p:cNvPicPr>
          <p:nvPr/>
        </p:nvPicPr>
        <p:blipFill rotWithShape="1">
          <a:blip r:embed="rId6"/>
          <a:srcRect l="18814" r="17212" b="-2"/>
          <a:stretch/>
        </p:blipFill>
        <p:spPr>
          <a:xfrm>
            <a:off x="8086176" y="321733"/>
            <a:ext cx="3797984" cy="4111321"/>
          </a:xfrm>
          <a:prstGeom prst="rect">
            <a:avLst/>
          </a:prstGeom>
        </p:spPr>
      </p:pic>
      <p:cxnSp>
        <p:nvCxnSpPr>
          <p:cNvPr id="15" name="Straight Connector 14">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3EE37CB-3B67-45F5-B910-20A99A79DB41}"/>
              </a:ext>
            </a:extLst>
          </p:cNvPr>
          <p:cNvPicPr>
            <a:picLocks noChangeAspect="1"/>
          </p:cNvPicPr>
          <p:nvPr/>
        </p:nvPicPr>
        <p:blipFill rotWithShape="1">
          <a:blip r:embed="rId7"/>
          <a:srcRect t="7049" r="1" b="1"/>
          <a:stretch/>
        </p:blipFill>
        <p:spPr>
          <a:xfrm>
            <a:off x="307840" y="4525715"/>
            <a:ext cx="3794760" cy="2010551"/>
          </a:xfrm>
          <a:prstGeom prst="rect">
            <a:avLst/>
          </a:prstGeom>
        </p:spPr>
      </p:pic>
    </p:spTree>
    <p:extLst>
      <p:ext uri="{BB962C8B-B14F-4D97-AF65-F5344CB8AC3E}">
        <p14:creationId xmlns:p14="http://schemas.microsoft.com/office/powerpoint/2010/main" val="2466778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5D986-24B5-4BE6-9AA4-29A575457001}"/>
              </a:ext>
            </a:extLst>
          </p:cNvPr>
          <p:cNvSpPr>
            <a:spLocks noGrp="1"/>
          </p:cNvSpPr>
          <p:nvPr>
            <p:ph type="title"/>
          </p:nvPr>
        </p:nvSpPr>
        <p:spPr/>
        <p:txBody>
          <a:bodyPr/>
          <a:lstStyle/>
          <a:p>
            <a:r>
              <a:rPr lang="en-GB" dirty="0"/>
              <a:t>Everyone has Rights</a:t>
            </a:r>
          </a:p>
        </p:txBody>
      </p:sp>
      <p:sp>
        <p:nvSpPr>
          <p:cNvPr id="3" name="Content Placeholder 2">
            <a:extLst>
              <a:ext uri="{FF2B5EF4-FFF2-40B4-BE49-F238E27FC236}">
                <a16:creationId xmlns:a16="http://schemas.microsoft.com/office/drawing/2014/main" id="{E63CF642-DFE7-4700-AE51-13DEA274BB60}"/>
              </a:ext>
            </a:extLst>
          </p:cNvPr>
          <p:cNvSpPr>
            <a:spLocks noGrp="1"/>
          </p:cNvSpPr>
          <p:nvPr>
            <p:ph idx="1"/>
          </p:nvPr>
        </p:nvSpPr>
        <p:spPr>
          <a:xfrm>
            <a:off x="838200" y="1561171"/>
            <a:ext cx="10515600" cy="4615792"/>
          </a:xfrm>
        </p:spPr>
        <p:txBody>
          <a:bodyPr/>
          <a:lstStyle/>
          <a:p>
            <a:r>
              <a:rPr lang="en-GB" dirty="0"/>
              <a:t>The abuse, exploitation and neglect of any adult or child (&amp; animal) is unacceptable</a:t>
            </a:r>
            <a:endParaRPr lang="en-US" dirty="0"/>
          </a:p>
          <a:p>
            <a:pPr lvl="0"/>
            <a:r>
              <a:rPr lang="en-US" dirty="0"/>
              <a:t>We have the right to live free from fear, abuse and neglect.</a:t>
            </a:r>
          </a:p>
          <a:p>
            <a:pPr lvl="0"/>
            <a:r>
              <a:rPr lang="en-US" dirty="0"/>
              <a:t>Organisations &amp; individuals have a responsibility to protect vulnerable people’s safety and basic human rights.  </a:t>
            </a:r>
          </a:p>
          <a:p>
            <a:r>
              <a:rPr lang="en-US" dirty="0"/>
              <a:t>Safeguarding vulnerable people is everybody’s business.</a:t>
            </a:r>
            <a:endParaRPr lang="en-GB" dirty="0"/>
          </a:p>
          <a:p>
            <a:r>
              <a:rPr lang="en-US" dirty="0"/>
              <a:t>If not you, then who?</a:t>
            </a:r>
            <a:endParaRPr lang="en-GB" dirty="0"/>
          </a:p>
          <a:p>
            <a:endParaRPr lang="en-GB" dirty="0"/>
          </a:p>
        </p:txBody>
      </p:sp>
    </p:spTree>
    <p:extLst>
      <p:ext uri="{BB962C8B-B14F-4D97-AF65-F5344CB8AC3E}">
        <p14:creationId xmlns:p14="http://schemas.microsoft.com/office/powerpoint/2010/main" val="2355175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0C5D-BB3F-471E-808D-E325457BDAD8}"/>
              </a:ext>
            </a:extLst>
          </p:cNvPr>
          <p:cNvSpPr>
            <a:spLocks noGrp="1"/>
          </p:cNvSpPr>
          <p:nvPr>
            <p:ph type="title"/>
          </p:nvPr>
        </p:nvSpPr>
        <p:spPr>
          <a:xfrm>
            <a:off x="838200" y="365126"/>
            <a:ext cx="10515600" cy="698362"/>
          </a:xfrm>
        </p:spPr>
        <p:txBody>
          <a:bodyPr/>
          <a:lstStyle/>
          <a:p>
            <a:endParaRPr lang="en-GB" dirty="0"/>
          </a:p>
        </p:txBody>
      </p:sp>
      <p:sp>
        <p:nvSpPr>
          <p:cNvPr id="3" name="Content Placeholder 2">
            <a:extLst>
              <a:ext uri="{FF2B5EF4-FFF2-40B4-BE49-F238E27FC236}">
                <a16:creationId xmlns:a16="http://schemas.microsoft.com/office/drawing/2014/main" id="{D7B70830-899C-43E1-8096-05A09F4C402E}"/>
              </a:ext>
            </a:extLst>
          </p:cNvPr>
          <p:cNvSpPr>
            <a:spLocks noGrp="1"/>
          </p:cNvSpPr>
          <p:nvPr>
            <p:ph idx="1"/>
          </p:nvPr>
        </p:nvSpPr>
        <p:spPr>
          <a:xfrm>
            <a:off x="838200" y="1628078"/>
            <a:ext cx="10515600" cy="4548885"/>
          </a:xfrm>
        </p:spPr>
        <p:txBody>
          <a:bodyPr>
            <a:normAutofit/>
          </a:bodyPr>
          <a:lstStyle/>
          <a:p>
            <a:r>
              <a:rPr lang="en-GB" sz="3200" dirty="0"/>
              <a:t>Safeguarding should not be a new strategy.</a:t>
            </a:r>
          </a:p>
          <a:p>
            <a:r>
              <a:rPr lang="en-GB" sz="3200" dirty="0"/>
              <a:t>It should have always been there.</a:t>
            </a:r>
          </a:p>
          <a:p>
            <a:r>
              <a:rPr lang="en-GB" sz="3200" dirty="0"/>
              <a:t>We need a radical change.</a:t>
            </a:r>
          </a:p>
          <a:p>
            <a:r>
              <a:rPr lang="en-GB" sz="3200" dirty="0"/>
              <a:t>Safeguarding will always be at the heart of all organisations.</a:t>
            </a:r>
          </a:p>
          <a:p>
            <a:r>
              <a:rPr lang="en-GB" sz="3200" dirty="0"/>
              <a:t>It has to be!</a:t>
            </a:r>
          </a:p>
          <a:p>
            <a:r>
              <a:rPr lang="en-GB" sz="3200" dirty="0"/>
              <a:t>Mistakes have happened:</a:t>
            </a:r>
          </a:p>
          <a:p>
            <a:endParaRPr lang="en-GB" sz="3200" dirty="0"/>
          </a:p>
        </p:txBody>
      </p:sp>
    </p:spTree>
    <p:extLst>
      <p:ext uri="{BB962C8B-B14F-4D97-AF65-F5344CB8AC3E}">
        <p14:creationId xmlns:p14="http://schemas.microsoft.com/office/powerpoint/2010/main" val="2112516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4227-2FD4-4C6C-B791-744BEE59BF4C}"/>
              </a:ext>
            </a:extLst>
          </p:cNvPr>
          <p:cNvSpPr>
            <a:spLocks noGrp="1"/>
          </p:cNvSpPr>
          <p:nvPr>
            <p:ph type="title"/>
          </p:nvPr>
        </p:nvSpPr>
        <p:spPr/>
        <p:txBody>
          <a:bodyPr/>
          <a:lstStyle/>
          <a:p>
            <a:r>
              <a:rPr lang="en-GB" dirty="0"/>
              <a:t>Winterbourne View Residential Hospital</a:t>
            </a:r>
          </a:p>
        </p:txBody>
      </p:sp>
      <p:sp>
        <p:nvSpPr>
          <p:cNvPr id="3" name="Content Placeholder 2">
            <a:extLst>
              <a:ext uri="{FF2B5EF4-FFF2-40B4-BE49-F238E27FC236}">
                <a16:creationId xmlns:a16="http://schemas.microsoft.com/office/drawing/2014/main" id="{7C7B52E8-9835-4816-AB69-1C04A0EE0D8C}"/>
              </a:ext>
            </a:extLst>
          </p:cNvPr>
          <p:cNvSpPr>
            <a:spLocks noGrp="1"/>
          </p:cNvSpPr>
          <p:nvPr>
            <p:ph idx="1"/>
          </p:nvPr>
        </p:nvSpPr>
        <p:spPr/>
        <p:txBody>
          <a:bodyPr/>
          <a:lstStyle/>
          <a:p>
            <a:r>
              <a:rPr lang="en-GB" dirty="0"/>
              <a:t>Report found Avon and Somerset police were aware of 29 incidents between 2008 and 2011</a:t>
            </a:r>
          </a:p>
          <a:p>
            <a:r>
              <a:rPr lang="en-GB" dirty="0"/>
              <a:t>South Gloucestershire Adult Services received 40 safeguarding alerts </a:t>
            </a:r>
          </a:p>
          <a:p>
            <a:r>
              <a:rPr lang="en-GB" dirty="0"/>
              <a:t>BUT the local authority's expectation that the private hospital would "honestly report" the allegations was "misplaced"</a:t>
            </a:r>
          </a:p>
          <a:p>
            <a:r>
              <a:rPr lang="en-GB" dirty="0"/>
              <a:t>BBC footage of vulnerable patients being repeatedly pinned down, slapped, dragged into showers while fully clothed, taunted and teased.</a:t>
            </a:r>
          </a:p>
        </p:txBody>
      </p:sp>
    </p:spTree>
    <p:extLst>
      <p:ext uri="{BB962C8B-B14F-4D97-AF65-F5344CB8AC3E}">
        <p14:creationId xmlns:p14="http://schemas.microsoft.com/office/powerpoint/2010/main" val="1218384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32F3-A86C-429F-A9F6-93EAD6C6A608}"/>
              </a:ext>
            </a:extLst>
          </p:cNvPr>
          <p:cNvSpPr>
            <a:spLocks noGrp="1"/>
          </p:cNvSpPr>
          <p:nvPr>
            <p:ph type="title"/>
          </p:nvPr>
        </p:nvSpPr>
        <p:spPr/>
        <p:txBody>
          <a:bodyPr/>
          <a:lstStyle/>
          <a:p>
            <a:r>
              <a:rPr lang="en-GB" dirty="0"/>
              <a:t>Steven Hoskin</a:t>
            </a:r>
          </a:p>
        </p:txBody>
      </p:sp>
      <p:sp>
        <p:nvSpPr>
          <p:cNvPr id="3" name="Content Placeholder 2">
            <a:extLst>
              <a:ext uri="{FF2B5EF4-FFF2-40B4-BE49-F238E27FC236}">
                <a16:creationId xmlns:a16="http://schemas.microsoft.com/office/drawing/2014/main" id="{31A2959A-FAAD-4B3D-AA0E-AB45BDD2A757}"/>
              </a:ext>
            </a:extLst>
          </p:cNvPr>
          <p:cNvSpPr>
            <a:spLocks noGrp="1"/>
          </p:cNvSpPr>
          <p:nvPr>
            <p:ph idx="1"/>
          </p:nvPr>
        </p:nvSpPr>
        <p:spPr>
          <a:xfrm>
            <a:off x="838200" y="1252330"/>
            <a:ext cx="10515600" cy="4924633"/>
          </a:xfrm>
        </p:spPr>
        <p:txBody>
          <a:bodyPr>
            <a:normAutofit/>
          </a:bodyPr>
          <a:lstStyle/>
          <a:p>
            <a:pPr fontAlgn="base"/>
            <a:r>
              <a:rPr lang="en-GB" dirty="0"/>
              <a:t>Leaning difficulties</a:t>
            </a:r>
          </a:p>
          <a:p>
            <a:pPr fontAlgn="base"/>
            <a:r>
              <a:rPr lang="en-GB" dirty="0"/>
              <a:t>Had 2 hours per week support</a:t>
            </a:r>
          </a:p>
          <a:p>
            <a:pPr fontAlgn="base"/>
            <a:r>
              <a:rPr lang="en-GB" dirty="0"/>
              <a:t>August 2005 cancelled Adult Services in September closed his case</a:t>
            </a:r>
          </a:p>
          <a:p>
            <a:pPr fontAlgn="base"/>
            <a:r>
              <a:rPr lang="en-GB" dirty="0"/>
              <a:t>No investigate or discussion with family/key agencies</a:t>
            </a:r>
          </a:p>
          <a:p>
            <a:pPr fontAlgn="base"/>
            <a:r>
              <a:rPr lang="de-DE" dirty="0"/>
              <a:t>Darren Stewart, 29, and Sarah Bullock 16 moved into Steven‘s home they started to abuse him</a:t>
            </a:r>
          </a:p>
          <a:p>
            <a:pPr fontAlgn="base"/>
            <a:r>
              <a:rPr lang="de-DE" dirty="0"/>
              <a:t>6th July 2006 Stewart &amp; Bullock kicked Steven off a </a:t>
            </a:r>
            <a:r>
              <a:rPr lang="en-GB" dirty="0"/>
              <a:t>viaduct but not before he suffered days of torture</a:t>
            </a:r>
          </a:p>
          <a:p>
            <a:pPr marL="0" indent="0" fontAlgn="base">
              <a:buNone/>
            </a:pPr>
            <a:endParaRPr lang="en-GB" dirty="0"/>
          </a:p>
          <a:p>
            <a:pPr fontAlgn="base"/>
            <a:r>
              <a:rPr lang="en-GB" dirty="0"/>
              <a:t>Who failed Steven?  Discuss.</a:t>
            </a:r>
            <a:endParaRPr lang="de-DE" dirty="0"/>
          </a:p>
          <a:p>
            <a:pPr fontAlgn="base"/>
            <a:endParaRPr lang="de-DE" dirty="0"/>
          </a:p>
          <a:p>
            <a:endParaRPr lang="en-GB" dirty="0"/>
          </a:p>
        </p:txBody>
      </p:sp>
    </p:spTree>
    <p:extLst>
      <p:ext uri="{BB962C8B-B14F-4D97-AF65-F5344CB8AC3E}">
        <p14:creationId xmlns:p14="http://schemas.microsoft.com/office/powerpoint/2010/main" val="2977614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2">
            <a:alphaModFix/>
          </a:blip>
          <a:srcRect l="12749" r="25249"/>
          <a:stretch/>
        </p:blipFill>
        <p:spPr>
          <a:xfrm>
            <a:off x="5797543" y="10"/>
            <a:ext cx="6394152" cy="6857990"/>
          </a:xfrm>
          <a:prstGeom prst="rect">
            <a:avLst/>
          </a:prstGeom>
        </p:spPr>
      </p:pic>
      <p:pic>
        <p:nvPicPr>
          <p:cNvPr id="12" name="Picture 1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804998" y="798445"/>
            <a:ext cx="4803636" cy="1311664"/>
          </a:xfrm>
        </p:spPr>
        <p:txBody>
          <a:bodyPr>
            <a:normAutofit/>
          </a:bodyPr>
          <a:lstStyle/>
          <a:p>
            <a:r>
              <a:rPr lang="en-GB" dirty="0"/>
              <a:t>Ayeeshia-Jayne 21 months old </a:t>
            </a:r>
            <a:endParaRPr lang="en-GB" dirty="0">
              <a:solidFill>
                <a:srgbClr val="000000"/>
              </a:solidFill>
            </a:endParaRPr>
          </a:p>
        </p:txBody>
      </p:sp>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804997" y="2110110"/>
            <a:ext cx="4706803" cy="3950864"/>
          </a:xfrm>
        </p:spPr>
        <p:txBody>
          <a:bodyPr anchor="ctr">
            <a:normAutofit/>
          </a:bodyPr>
          <a:lstStyle/>
          <a:p>
            <a:r>
              <a:rPr lang="en-US" dirty="0">
                <a:solidFill>
                  <a:srgbClr val="000000"/>
                </a:solidFill>
              </a:rPr>
              <a:t>Killed by her mother in 2014</a:t>
            </a:r>
          </a:p>
          <a:p>
            <a:r>
              <a:rPr lang="en-GB" dirty="0"/>
              <a:t>suffered a fatal heart laceration by being stamped on - a type of injury usually only found in crash victims</a:t>
            </a:r>
          </a:p>
          <a:p>
            <a:r>
              <a:rPr lang="en-GB" dirty="0"/>
              <a:t>Social workers missed signs of danger around a toddler and focused too much on the condition of the mother</a:t>
            </a:r>
            <a:endParaRPr lang="en-US" dirty="0">
              <a:solidFill>
                <a:srgbClr val="000000"/>
              </a:solidFill>
            </a:endParaRPr>
          </a:p>
        </p:txBody>
      </p:sp>
    </p:spTree>
    <p:extLst>
      <p:ext uri="{BB962C8B-B14F-4D97-AF65-F5344CB8AC3E}">
        <p14:creationId xmlns:p14="http://schemas.microsoft.com/office/powerpoint/2010/main" val="1852112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BBD6E-F2F0-44D5-8C19-C3DC70C5F6E9}"/>
              </a:ext>
            </a:extLst>
          </p:cNvPr>
          <p:cNvSpPr>
            <a:spLocks noGrp="1"/>
          </p:cNvSpPr>
          <p:nvPr>
            <p:ph type="title"/>
          </p:nvPr>
        </p:nvSpPr>
        <p:spPr/>
        <p:txBody>
          <a:bodyPr/>
          <a:lstStyle/>
          <a:p>
            <a:r>
              <a:rPr lang="en-GB" dirty="0"/>
              <a:t>Acts to Protect</a:t>
            </a:r>
          </a:p>
        </p:txBody>
      </p:sp>
      <p:sp>
        <p:nvSpPr>
          <p:cNvPr id="3" name="Content Placeholder 2">
            <a:extLst>
              <a:ext uri="{FF2B5EF4-FFF2-40B4-BE49-F238E27FC236}">
                <a16:creationId xmlns:a16="http://schemas.microsoft.com/office/drawing/2014/main" id="{61A58A60-34EE-4506-8D36-D49FA772D0EB}"/>
              </a:ext>
            </a:extLst>
          </p:cNvPr>
          <p:cNvSpPr>
            <a:spLocks noGrp="1"/>
          </p:cNvSpPr>
          <p:nvPr>
            <p:ph idx="1"/>
          </p:nvPr>
        </p:nvSpPr>
        <p:spPr/>
        <p:txBody>
          <a:bodyPr/>
          <a:lstStyle/>
          <a:p>
            <a:r>
              <a:rPr lang="en-GB" dirty="0"/>
              <a:t>Serious Crime Act 2015 – introduces measures to enhance the protection for vulnerable children &amp; others by strengthening the law to tackle female genital mutilation FGM and domestic abuse. </a:t>
            </a:r>
          </a:p>
          <a:p>
            <a:endParaRPr lang="en-GB" dirty="0"/>
          </a:p>
          <a:p>
            <a:endParaRPr lang="en-GB" dirty="0"/>
          </a:p>
          <a:p>
            <a:endParaRPr lang="en-GB" dirty="0"/>
          </a:p>
        </p:txBody>
      </p:sp>
    </p:spTree>
    <p:extLst>
      <p:ext uri="{BB962C8B-B14F-4D97-AF65-F5344CB8AC3E}">
        <p14:creationId xmlns:p14="http://schemas.microsoft.com/office/powerpoint/2010/main" val="660473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36128-9000-4A95-9F2E-915D019A9318}"/>
              </a:ext>
            </a:extLst>
          </p:cNvPr>
          <p:cNvSpPr>
            <a:spLocks noGrp="1"/>
          </p:cNvSpPr>
          <p:nvPr>
            <p:ph type="title"/>
          </p:nvPr>
        </p:nvSpPr>
        <p:spPr/>
        <p:txBody>
          <a:bodyPr/>
          <a:lstStyle/>
          <a:p>
            <a:r>
              <a:rPr lang="en-GB" dirty="0"/>
              <a:t>Mental Health Acts</a:t>
            </a:r>
          </a:p>
        </p:txBody>
      </p:sp>
      <p:sp>
        <p:nvSpPr>
          <p:cNvPr id="3" name="Content Placeholder 2">
            <a:extLst>
              <a:ext uri="{FF2B5EF4-FFF2-40B4-BE49-F238E27FC236}">
                <a16:creationId xmlns:a16="http://schemas.microsoft.com/office/drawing/2014/main" id="{FF9C679C-E986-43F1-9D25-136D2B833F5C}"/>
              </a:ext>
            </a:extLst>
          </p:cNvPr>
          <p:cNvSpPr>
            <a:spLocks noGrp="1"/>
          </p:cNvSpPr>
          <p:nvPr>
            <p:ph idx="1"/>
          </p:nvPr>
        </p:nvSpPr>
        <p:spPr/>
        <p:txBody>
          <a:bodyPr/>
          <a:lstStyle/>
          <a:p>
            <a:pPr marL="0" indent="0">
              <a:buNone/>
            </a:pPr>
            <a:r>
              <a:rPr lang="en-GB" b="1" dirty="0"/>
              <a:t>Mental Capacity Act 2005 </a:t>
            </a:r>
            <a:r>
              <a:rPr lang="en-GB" dirty="0"/>
              <a:t>covers people in England and Wales who can’t make some or all decisions for themselves. The ability to understand and make a decision when it needs to be made is called ‘mental capacity’.</a:t>
            </a:r>
          </a:p>
          <a:p>
            <a:pPr marL="0" indent="0">
              <a:buNone/>
            </a:pPr>
            <a:r>
              <a:rPr lang="en-GB" dirty="0"/>
              <a:t>Whenever the term ‘a person who lacks capacity’ is used, it means a person who lacks capacity to make a particular decision or take a particular action for themselves at the time the decision or action needs to be taken</a:t>
            </a:r>
          </a:p>
        </p:txBody>
      </p:sp>
    </p:spTree>
    <p:extLst>
      <p:ext uri="{BB962C8B-B14F-4D97-AF65-F5344CB8AC3E}">
        <p14:creationId xmlns:p14="http://schemas.microsoft.com/office/powerpoint/2010/main" val="1114085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7F9CD-A1DD-49BF-9B7F-212CD43E30D3}"/>
              </a:ext>
            </a:extLst>
          </p:cNvPr>
          <p:cNvSpPr>
            <a:spLocks noGrp="1"/>
          </p:cNvSpPr>
          <p:nvPr>
            <p:ph type="title"/>
          </p:nvPr>
        </p:nvSpPr>
        <p:spPr>
          <a:xfrm>
            <a:off x="838200" y="365126"/>
            <a:ext cx="10515600" cy="996536"/>
          </a:xfrm>
        </p:spPr>
        <p:txBody>
          <a:bodyPr/>
          <a:lstStyle/>
          <a:p>
            <a:r>
              <a:rPr lang="en-GB" dirty="0"/>
              <a:t>Mental Capacity Act 2005</a:t>
            </a:r>
          </a:p>
        </p:txBody>
      </p:sp>
      <p:sp>
        <p:nvSpPr>
          <p:cNvPr id="3" name="Content Placeholder 2">
            <a:extLst>
              <a:ext uri="{FF2B5EF4-FFF2-40B4-BE49-F238E27FC236}">
                <a16:creationId xmlns:a16="http://schemas.microsoft.com/office/drawing/2014/main" id="{C50B8BC2-B3AB-4F6A-97EA-9751E61A595F}"/>
              </a:ext>
            </a:extLst>
          </p:cNvPr>
          <p:cNvSpPr>
            <a:spLocks noGrp="1"/>
          </p:cNvSpPr>
          <p:nvPr>
            <p:ph idx="1"/>
          </p:nvPr>
        </p:nvSpPr>
        <p:spPr/>
        <p:txBody>
          <a:bodyPr/>
          <a:lstStyle/>
          <a:p>
            <a:r>
              <a:rPr lang="en-GB" dirty="0"/>
              <a:t>It also reﬂects the fact that a person who lacks capacity to make a decision for themselves at a certain time may be able to make that decision at a later date. This may be because they have an illness or condition that means their capacity changes.</a:t>
            </a:r>
          </a:p>
          <a:p>
            <a:pPr marL="0" indent="0">
              <a:buNone/>
            </a:pPr>
            <a:endParaRPr lang="en-GB" dirty="0"/>
          </a:p>
          <a:p>
            <a:r>
              <a:rPr lang="en-GB" dirty="0"/>
              <a:t>For example  - car accident can change your ability to make decisions.</a:t>
            </a:r>
          </a:p>
          <a:p>
            <a:r>
              <a:rPr lang="en-GB" dirty="0"/>
              <a:t>If in Custody an Appropriate Adult will be called. </a:t>
            </a:r>
          </a:p>
          <a:p>
            <a:pPr marL="0" indent="0">
              <a:buNone/>
            </a:pPr>
            <a:endParaRPr lang="en-GB" dirty="0"/>
          </a:p>
        </p:txBody>
      </p:sp>
    </p:spTree>
    <p:extLst>
      <p:ext uri="{BB962C8B-B14F-4D97-AF65-F5344CB8AC3E}">
        <p14:creationId xmlns:p14="http://schemas.microsoft.com/office/powerpoint/2010/main" val="3039837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497C9-8FC4-4BD6-98A8-66E833A98ECB}"/>
              </a:ext>
            </a:extLst>
          </p:cNvPr>
          <p:cNvSpPr>
            <a:spLocks noGrp="1"/>
          </p:cNvSpPr>
          <p:nvPr>
            <p:ph type="title"/>
          </p:nvPr>
        </p:nvSpPr>
        <p:spPr>
          <a:xfrm>
            <a:off x="838200" y="365125"/>
            <a:ext cx="10515600" cy="950719"/>
          </a:xfrm>
        </p:spPr>
        <p:txBody>
          <a:bodyPr/>
          <a:lstStyle/>
          <a:p>
            <a:r>
              <a:rPr lang="en-GB" dirty="0"/>
              <a:t>Mental Health Act 1983</a:t>
            </a:r>
          </a:p>
        </p:txBody>
      </p:sp>
      <p:sp>
        <p:nvSpPr>
          <p:cNvPr id="3" name="Content Placeholder 2">
            <a:extLst>
              <a:ext uri="{FF2B5EF4-FFF2-40B4-BE49-F238E27FC236}">
                <a16:creationId xmlns:a16="http://schemas.microsoft.com/office/drawing/2014/main" id="{08331A8F-E675-499D-A373-C403113330E3}"/>
              </a:ext>
            </a:extLst>
          </p:cNvPr>
          <p:cNvSpPr>
            <a:spLocks noGrp="1"/>
          </p:cNvSpPr>
          <p:nvPr>
            <p:ph idx="1"/>
          </p:nvPr>
        </p:nvSpPr>
        <p:spPr>
          <a:xfrm>
            <a:off x="838200" y="1315844"/>
            <a:ext cx="10515600" cy="4861119"/>
          </a:xfrm>
        </p:spPr>
        <p:txBody>
          <a:bodyPr>
            <a:normAutofit/>
          </a:bodyPr>
          <a:lstStyle/>
          <a:p>
            <a:r>
              <a:rPr lang="en-GB" dirty="0"/>
              <a:t>The Mental Health Act (MHA) 1983 legally supports people with mental health problems and give rights regarding: </a:t>
            </a:r>
          </a:p>
          <a:p>
            <a:r>
              <a:rPr lang="en-GB" dirty="0"/>
              <a:t>assessment and treatment in hospital</a:t>
            </a:r>
          </a:p>
          <a:p>
            <a:r>
              <a:rPr lang="en-GB" dirty="0"/>
              <a:t>treatment in the community</a:t>
            </a:r>
          </a:p>
          <a:p>
            <a:r>
              <a:rPr lang="en-GB" dirty="0"/>
              <a:t>pathways into hospital, which can be civil or criminal</a:t>
            </a:r>
          </a:p>
          <a:p>
            <a:r>
              <a:rPr lang="en-GB" dirty="0"/>
              <a:t>Section 136.</a:t>
            </a:r>
          </a:p>
          <a:p>
            <a:r>
              <a:rPr lang="en-GB" dirty="0"/>
              <a:t>Section 135</a:t>
            </a:r>
          </a:p>
          <a:p>
            <a:r>
              <a:rPr lang="en-GB" dirty="0"/>
              <a:t>Section 17 Leave</a:t>
            </a:r>
          </a:p>
          <a:p>
            <a:r>
              <a:rPr lang="en-GB" dirty="0"/>
              <a:t>The Act was updated in 2007</a:t>
            </a:r>
          </a:p>
          <a:p>
            <a:endParaRPr lang="en-GB" dirty="0"/>
          </a:p>
        </p:txBody>
      </p:sp>
    </p:spTree>
    <p:extLst>
      <p:ext uri="{BB962C8B-B14F-4D97-AF65-F5344CB8AC3E}">
        <p14:creationId xmlns:p14="http://schemas.microsoft.com/office/powerpoint/2010/main" val="2017016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D017-20CE-4304-B9EC-8EF39E7D0A1F}"/>
              </a:ext>
            </a:extLst>
          </p:cNvPr>
          <p:cNvSpPr>
            <a:spLocks noGrp="1"/>
          </p:cNvSpPr>
          <p:nvPr>
            <p:ph type="title"/>
          </p:nvPr>
        </p:nvSpPr>
        <p:spPr>
          <a:xfrm>
            <a:off x="838200" y="365126"/>
            <a:ext cx="10515600" cy="1073382"/>
          </a:xfrm>
        </p:spPr>
        <p:txBody>
          <a:bodyPr/>
          <a:lstStyle/>
          <a:p>
            <a:r>
              <a:rPr lang="en-GB" dirty="0"/>
              <a:t>Mental Health Act 1983 pathways</a:t>
            </a:r>
          </a:p>
        </p:txBody>
      </p:sp>
      <p:sp>
        <p:nvSpPr>
          <p:cNvPr id="3" name="Content Placeholder 2">
            <a:extLst>
              <a:ext uri="{FF2B5EF4-FFF2-40B4-BE49-F238E27FC236}">
                <a16:creationId xmlns:a16="http://schemas.microsoft.com/office/drawing/2014/main" id="{7CE17B71-206A-4068-A0CE-8544D4BA6C21}"/>
              </a:ext>
            </a:extLst>
          </p:cNvPr>
          <p:cNvSpPr>
            <a:spLocks noGrp="1"/>
          </p:cNvSpPr>
          <p:nvPr>
            <p:ph idx="1"/>
          </p:nvPr>
        </p:nvSpPr>
        <p:spPr>
          <a:xfrm>
            <a:off x="838200" y="1438508"/>
            <a:ext cx="10515600" cy="4738455"/>
          </a:xfrm>
        </p:spPr>
        <p:txBody>
          <a:bodyPr>
            <a:normAutofit/>
          </a:bodyPr>
          <a:lstStyle/>
          <a:p>
            <a:r>
              <a:rPr lang="en-GB" dirty="0"/>
              <a:t>If the police find you in a public place and you appear to have a mental disorder and are in need of immediate care or control, they can take you to a place of safety (usually a hospital or sometimes the police station) and detain you there under </a:t>
            </a:r>
            <a:r>
              <a:rPr lang="en-GB" b="1" dirty="0"/>
              <a:t>Section 136. </a:t>
            </a:r>
          </a:p>
          <a:p>
            <a:r>
              <a:rPr lang="en-GB" dirty="0"/>
              <a:t>You'll then be assessed by an approved mental health professional and a doctor. </a:t>
            </a:r>
          </a:p>
          <a:p>
            <a:r>
              <a:rPr lang="en-GB" dirty="0"/>
              <a:t>You can be kept there until the assessment is completed, for up to 24 hours. </a:t>
            </a:r>
          </a:p>
          <a:p>
            <a:endParaRPr lang="en-GB" dirty="0"/>
          </a:p>
          <a:p>
            <a:r>
              <a:rPr lang="en-GB" dirty="0"/>
              <a:t>You will find most people will attend custody first before hospital. </a:t>
            </a:r>
          </a:p>
          <a:p>
            <a:endParaRPr lang="en-GB" dirty="0"/>
          </a:p>
        </p:txBody>
      </p:sp>
    </p:spTree>
    <p:extLst>
      <p:ext uri="{BB962C8B-B14F-4D97-AF65-F5344CB8AC3E}">
        <p14:creationId xmlns:p14="http://schemas.microsoft.com/office/powerpoint/2010/main" val="2287585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3167E-87E4-4CEC-B90F-63869DF97BCD}"/>
              </a:ext>
            </a:extLst>
          </p:cNvPr>
          <p:cNvSpPr>
            <a:spLocks noGrp="1"/>
          </p:cNvSpPr>
          <p:nvPr>
            <p:ph type="title"/>
          </p:nvPr>
        </p:nvSpPr>
        <p:spPr>
          <a:xfrm>
            <a:off x="838200" y="365125"/>
            <a:ext cx="10515600" cy="861509"/>
          </a:xfrm>
        </p:spPr>
        <p:txBody>
          <a:bodyPr/>
          <a:lstStyle/>
          <a:p>
            <a:r>
              <a:rPr lang="en-GB" dirty="0"/>
              <a:t>Mental Health Act Section 132</a:t>
            </a:r>
          </a:p>
        </p:txBody>
      </p:sp>
      <p:sp>
        <p:nvSpPr>
          <p:cNvPr id="3" name="Content Placeholder 2">
            <a:extLst>
              <a:ext uri="{FF2B5EF4-FFF2-40B4-BE49-F238E27FC236}">
                <a16:creationId xmlns:a16="http://schemas.microsoft.com/office/drawing/2014/main" id="{B9699FC3-3FE6-4FBB-8315-AB5E69A69228}"/>
              </a:ext>
            </a:extLst>
          </p:cNvPr>
          <p:cNvSpPr>
            <a:spLocks noGrp="1"/>
          </p:cNvSpPr>
          <p:nvPr>
            <p:ph idx="1"/>
          </p:nvPr>
        </p:nvSpPr>
        <p:spPr>
          <a:xfrm>
            <a:off x="838200" y="1226634"/>
            <a:ext cx="10515600" cy="4950329"/>
          </a:xfrm>
        </p:spPr>
        <p:txBody>
          <a:bodyPr/>
          <a:lstStyle/>
          <a:p>
            <a:r>
              <a:rPr lang="en-GB" dirty="0"/>
              <a:t>An emergency is when someone seems to be at serious risk of harming themselves or others at home: </a:t>
            </a:r>
          </a:p>
          <a:p>
            <a:r>
              <a:rPr lang="en-GB" dirty="0"/>
              <a:t>Police have powers to enter your home, if need be by force, under a </a:t>
            </a:r>
            <a:r>
              <a:rPr lang="en-GB" b="1" dirty="0"/>
              <a:t>Section 135</a:t>
            </a:r>
            <a:r>
              <a:rPr lang="en-GB" dirty="0"/>
              <a:t> warrant. </a:t>
            </a:r>
          </a:p>
          <a:p>
            <a:r>
              <a:rPr lang="en-GB" dirty="0"/>
              <a:t>You may then be taken to a place of safety for an assessment by an approved mental health professional and a doctor. </a:t>
            </a:r>
          </a:p>
          <a:p>
            <a:r>
              <a:rPr lang="en-GB" dirty="0"/>
              <a:t>You can be kept there until the assessment is completed, for up to 24 hours. </a:t>
            </a:r>
          </a:p>
          <a:p>
            <a:endParaRPr lang="en-GB" dirty="0"/>
          </a:p>
        </p:txBody>
      </p:sp>
    </p:spTree>
    <p:extLst>
      <p:ext uri="{BB962C8B-B14F-4D97-AF65-F5344CB8AC3E}">
        <p14:creationId xmlns:p14="http://schemas.microsoft.com/office/powerpoint/2010/main" val="311047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3D0F0-8FA3-4692-9A6C-BB2C3769FA9C}"/>
              </a:ext>
            </a:extLst>
          </p:cNvPr>
          <p:cNvSpPr>
            <a:spLocks noGrp="1"/>
          </p:cNvSpPr>
          <p:nvPr>
            <p:ph type="title"/>
          </p:nvPr>
        </p:nvSpPr>
        <p:spPr/>
        <p:txBody>
          <a:bodyPr/>
          <a:lstStyle/>
          <a:p>
            <a:r>
              <a:rPr lang="en-GB" dirty="0"/>
              <a:t>Section 17 Leave</a:t>
            </a:r>
          </a:p>
        </p:txBody>
      </p:sp>
      <p:sp>
        <p:nvSpPr>
          <p:cNvPr id="3" name="Content Placeholder 2">
            <a:extLst>
              <a:ext uri="{FF2B5EF4-FFF2-40B4-BE49-F238E27FC236}">
                <a16:creationId xmlns:a16="http://schemas.microsoft.com/office/drawing/2014/main" id="{0835DCCA-0F7D-4AE2-8CDF-3CA61F9CFB6D}"/>
              </a:ext>
            </a:extLst>
          </p:cNvPr>
          <p:cNvSpPr>
            <a:spLocks noGrp="1"/>
          </p:cNvSpPr>
          <p:nvPr>
            <p:ph idx="1"/>
          </p:nvPr>
        </p:nvSpPr>
        <p:spPr/>
        <p:txBody>
          <a:bodyPr/>
          <a:lstStyle/>
          <a:p>
            <a:r>
              <a:rPr lang="en-GB" dirty="0"/>
              <a:t>Going on leave from the hospital should form an important part of your care as you recover. </a:t>
            </a:r>
          </a:p>
          <a:p>
            <a:r>
              <a:rPr lang="en-GB" dirty="0"/>
              <a:t>This means that while detained under the Mental Health Act, you may be able to leave the hospital if authorised.</a:t>
            </a:r>
          </a:p>
          <a:p>
            <a:r>
              <a:rPr lang="en-GB" dirty="0"/>
              <a:t>Section 17 Leave issued with conditions  including community support after hospital. </a:t>
            </a:r>
          </a:p>
        </p:txBody>
      </p:sp>
    </p:spTree>
    <p:extLst>
      <p:ext uri="{BB962C8B-B14F-4D97-AF65-F5344CB8AC3E}">
        <p14:creationId xmlns:p14="http://schemas.microsoft.com/office/powerpoint/2010/main" val="3319446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34286"/>
          </a:xfrm>
        </p:spPr>
        <p:txBody>
          <a:bodyPr/>
          <a:lstStyle/>
          <a:p>
            <a:r>
              <a:rPr lang="en-GB" dirty="0"/>
              <a:t>Code of Practice</a:t>
            </a:r>
          </a:p>
        </p:txBody>
      </p:sp>
      <p:sp>
        <p:nvSpPr>
          <p:cNvPr id="3" name="Content Placeholder 2"/>
          <p:cNvSpPr>
            <a:spLocks noGrp="1"/>
          </p:cNvSpPr>
          <p:nvPr>
            <p:ph idx="1"/>
          </p:nvPr>
        </p:nvSpPr>
        <p:spPr>
          <a:xfrm>
            <a:off x="838200" y="1299412"/>
            <a:ext cx="10515600" cy="4877551"/>
          </a:xfrm>
        </p:spPr>
        <p:txBody>
          <a:bodyPr/>
          <a:lstStyle/>
          <a:p>
            <a:r>
              <a:rPr lang="en-GB" dirty="0"/>
              <a:t>The Code of Practice Mental Health 2015 gives patients and families clarification on rights, roles and responsibilities. </a:t>
            </a:r>
          </a:p>
          <a:p>
            <a:r>
              <a:rPr lang="en-GB" dirty="0"/>
              <a:t>In Wales we have</a:t>
            </a:r>
            <a:r>
              <a:rPr lang="en-GB" b="1" dirty="0"/>
              <a:t> The Mental Health Act 1983 Code of Practice for Wales</a:t>
            </a:r>
          </a:p>
          <a:p>
            <a:r>
              <a:rPr lang="en-GB" dirty="0"/>
              <a:t>  SHOW FIGURES FROM WEBPAGE</a:t>
            </a:r>
          </a:p>
          <a:p>
            <a:r>
              <a:rPr lang="en-GB" dirty="0"/>
              <a:t>PUT IN!!!!!!</a:t>
            </a:r>
          </a:p>
        </p:txBody>
      </p:sp>
    </p:spTree>
    <p:extLst>
      <p:ext uri="{BB962C8B-B14F-4D97-AF65-F5344CB8AC3E}">
        <p14:creationId xmlns:p14="http://schemas.microsoft.com/office/powerpoint/2010/main" val="26888617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Act 2014</a:t>
            </a:r>
          </a:p>
        </p:txBody>
      </p:sp>
      <p:sp>
        <p:nvSpPr>
          <p:cNvPr id="3" name="Content Placeholder 2"/>
          <p:cNvSpPr>
            <a:spLocks noGrp="1"/>
          </p:cNvSpPr>
          <p:nvPr>
            <p:ph idx="1"/>
          </p:nvPr>
        </p:nvSpPr>
        <p:spPr>
          <a:xfrm>
            <a:off x="838200" y="1511166"/>
            <a:ext cx="10515600" cy="4665797"/>
          </a:xfrm>
        </p:spPr>
        <p:txBody>
          <a:bodyPr/>
          <a:lstStyle/>
          <a:p>
            <a:r>
              <a:rPr lang="en-GB" dirty="0"/>
              <a:t>Adult’s </a:t>
            </a:r>
            <a:r>
              <a:rPr lang="en-GB" b="1" u="sng" dirty="0"/>
              <a:t>must meet </a:t>
            </a:r>
            <a:r>
              <a:rPr lang="en-GB" dirty="0"/>
              <a:t>the eligibility criteria to qualify for care— </a:t>
            </a:r>
          </a:p>
          <a:p>
            <a:pPr marL="514350" indent="-514350">
              <a:buAutoNum type="alphaLcPeriod"/>
            </a:pPr>
            <a:r>
              <a:rPr lang="en-GB" dirty="0"/>
              <a:t>Adult’s needs arise from or are related to a physical or mental impairment or illness;</a:t>
            </a:r>
          </a:p>
          <a:p>
            <a:pPr marL="514350" indent="-514350">
              <a:buAutoNum type="alphaLcPeriod"/>
            </a:pPr>
            <a:r>
              <a:rPr lang="en-GB" dirty="0"/>
              <a:t>The adult is unable to achieve two or more of the outcomes specified on next page; and </a:t>
            </a:r>
          </a:p>
          <a:p>
            <a:pPr marL="514350" indent="-514350">
              <a:buAutoNum type="alphaLcPeriod"/>
            </a:pPr>
            <a:r>
              <a:rPr lang="en-GB" dirty="0"/>
              <a:t>as a consequence there is, or is likely to be, a significant impact on           the adult’s well-being.</a:t>
            </a:r>
          </a:p>
          <a:p>
            <a:pPr marL="0" indent="0">
              <a:buNone/>
            </a:pPr>
            <a:endParaRPr lang="en-GB" dirty="0"/>
          </a:p>
        </p:txBody>
      </p:sp>
    </p:spTree>
    <p:extLst>
      <p:ext uri="{BB962C8B-B14F-4D97-AF65-F5344CB8AC3E}">
        <p14:creationId xmlns:p14="http://schemas.microsoft.com/office/powerpoint/2010/main" val="415534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5784"/>
          </a:xfrm>
        </p:spPr>
        <p:txBody>
          <a:bodyPr>
            <a:normAutofit fontScale="90000"/>
          </a:bodyPr>
          <a:lstStyle/>
          <a:p>
            <a:r>
              <a:rPr lang="en-GB" dirty="0"/>
              <a:t>Unable to achieve two or more of the outcomes:</a:t>
            </a:r>
          </a:p>
        </p:txBody>
      </p:sp>
      <p:sp>
        <p:nvSpPr>
          <p:cNvPr id="3" name="Content Placeholder 2"/>
          <p:cNvSpPr>
            <a:spLocks noGrp="1"/>
          </p:cNvSpPr>
          <p:nvPr>
            <p:ph idx="1"/>
          </p:nvPr>
        </p:nvSpPr>
        <p:spPr>
          <a:xfrm>
            <a:off x="838200" y="1434164"/>
            <a:ext cx="10515600" cy="4742799"/>
          </a:xfrm>
        </p:spPr>
        <p:txBody>
          <a:bodyPr>
            <a:normAutofit/>
          </a:bodyPr>
          <a:lstStyle/>
          <a:p>
            <a:r>
              <a:rPr lang="en-GB" dirty="0"/>
              <a:t>managing and maintaining nutrition;</a:t>
            </a:r>
          </a:p>
          <a:p>
            <a:r>
              <a:rPr lang="en-GB" dirty="0"/>
              <a:t>maintaining personal hygiene including toilet duties;</a:t>
            </a:r>
          </a:p>
          <a:p>
            <a:r>
              <a:rPr lang="en-GB" dirty="0"/>
              <a:t>being appropriately clothed;</a:t>
            </a:r>
          </a:p>
          <a:p>
            <a:r>
              <a:rPr lang="en-GB" dirty="0"/>
              <a:t>Ensuring home is safe and habitable environment;</a:t>
            </a:r>
          </a:p>
          <a:p>
            <a:r>
              <a:rPr lang="en-GB" dirty="0"/>
              <a:t>Maintaining family or other personal relationships;</a:t>
            </a:r>
          </a:p>
          <a:p>
            <a:r>
              <a:rPr lang="en-GB" dirty="0"/>
              <a:t>Accessing and engaging in work, training, education or volunteering;</a:t>
            </a:r>
          </a:p>
          <a:p>
            <a:r>
              <a:rPr lang="en-GB" dirty="0"/>
              <a:t>Making use of facilities/services in the community including public transport, and recreational facilities or services; </a:t>
            </a:r>
          </a:p>
          <a:p>
            <a:r>
              <a:rPr lang="en-GB" dirty="0"/>
              <a:t>Carrying out any caring responsibilities the adult has for a child</a:t>
            </a:r>
          </a:p>
          <a:p>
            <a:endParaRPr lang="en-GB" dirty="0"/>
          </a:p>
        </p:txBody>
      </p:sp>
    </p:spTree>
    <p:extLst>
      <p:ext uri="{BB962C8B-B14F-4D97-AF65-F5344CB8AC3E}">
        <p14:creationId xmlns:p14="http://schemas.microsoft.com/office/powerpoint/2010/main" val="2557055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fontScale="90000"/>
          </a:bodyPr>
          <a:lstStyle/>
          <a:p>
            <a:endParaRPr lang="en-GB" dirty="0"/>
          </a:p>
        </p:txBody>
      </p:sp>
      <p:sp>
        <p:nvSpPr>
          <p:cNvPr id="3" name="Content Placeholder 2"/>
          <p:cNvSpPr>
            <a:spLocks noGrp="1"/>
          </p:cNvSpPr>
          <p:nvPr>
            <p:ph idx="1"/>
          </p:nvPr>
        </p:nvSpPr>
        <p:spPr>
          <a:xfrm>
            <a:off x="838200" y="1366787"/>
            <a:ext cx="10515600" cy="4810176"/>
          </a:xfrm>
        </p:spPr>
        <p:txBody>
          <a:bodyPr>
            <a:normAutofit/>
          </a:bodyPr>
          <a:lstStyle/>
          <a:p>
            <a:r>
              <a:rPr lang="en-GB" dirty="0"/>
              <a:t>The Care Act 2014 requires local authorities to provide a minimum threshold for adult care and support and carer support</a:t>
            </a:r>
          </a:p>
          <a:p>
            <a:r>
              <a:rPr lang="en-GB" dirty="0"/>
              <a:t>In this ‘support’ all must consider the person’s own strengths and capabilities</a:t>
            </a:r>
          </a:p>
          <a:p>
            <a:r>
              <a:rPr lang="en-GB" dirty="0"/>
              <a:t>Support from wider network or community</a:t>
            </a:r>
          </a:p>
          <a:p>
            <a:r>
              <a:rPr lang="en-GB" dirty="0"/>
              <a:t>Outcomes of what the person wants to achieve</a:t>
            </a:r>
          </a:p>
          <a:p>
            <a:r>
              <a:rPr lang="en-GB" dirty="0"/>
              <a:t>Approaches to look at a person’s life, considering their needs of their skills, ambitions, and priorities.</a:t>
            </a:r>
          </a:p>
        </p:txBody>
      </p:sp>
    </p:spTree>
    <p:extLst>
      <p:ext uri="{BB962C8B-B14F-4D97-AF65-F5344CB8AC3E}">
        <p14:creationId xmlns:p14="http://schemas.microsoft.com/office/powerpoint/2010/main" val="4216572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2904"/>
          </a:xfrm>
        </p:spPr>
        <p:txBody>
          <a:bodyPr/>
          <a:lstStyle/>
          <a:p>
            <a:r>
              <a:rPr lang="en-GB" dirty="0"/>
              <a:t>Safeguarding Children</a:t>
            </a:r>
          </a:p>
        </p:txBody>
      </p:sp>
      <p:sp>
        <p:nvSpPr>
          <p:cNvPr id="3" name="Content Placeholder 2"/>
          <p:cNvSpPr>
            <a:spLocks noGrp="1"/>
          </p:cNvSpPr>
          <p:nvPr>
            <p:ph idx="1"/>
          </p:nvPr>
        </p:nvSpPr>
        <p:spPr>
          <a:xfrm>
            <a:off x="838200" y="1193533"/>
            <a:ext cx="10515600" cy="4983430"/>
          </a:xfrm>
        </p:spPr>
        <p:txBody>
          <a:bodyPr/>
          <a:lstStyle/>
          <a:p>
            <a:r>
              <a:rPr lang="en-GB" dirty="0"/>
              <a:t>There is no single piece of legislation that covers ‘child protection’ or ‘safeguarding’ in the UK but a number of laws that are continually being amended or updated.</a:t>
            </a:r>
          </a:p>
          <a:p>
            <a:r>
              <a:rPr lang="en-GB" dirty="0"/>
              <a:t>The Children’s Act 1989 provides a comprehensive framework for the care and protection of children. It centres on the welfare of children up to their 18th birthday. </a:t>
            </a:r>
          </a:p>
          <a:p>
            <a:r>
              <a:rPr lang="en-GB" dirty="0"/>
              <a:t>It defines parental responsibility and encourages partnership working with parents. </a:t>
            </a:r>
          </a:p>
          <a:p>
            <a:r>
              <a:rPr lang="en-GB" dirty="0"/>
              <a:t>The Children’s Act 2004 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34286"/>
          </a:xfrm>
        </p:spPr>
        <p:txBody>
          <a:bodyPr/>
          <a:lstStyle/>
          <a:p>
            <a:r>
              <a:rPr lang="en-GB" dirty="0"/>
              <a:t>Children's Act 2004</a:t>
            </a:r>
          </a:p>
        </p:txBody>
      </p:sp>
      <p:sp>
        <p:nvSpPr>
          <p:cNvPr id="3" name="Content Placeholder 2"/>
          <p:cNvSpPr>
            <a:spLocks noGrp="1"/>
          </p:cNvSpPr>
          <p:nvPr>
            <p:ph idx="1"/>
          </p:nvPr>
        </p:nvSpPr>
        <p:spPr>
          <a:xfrm>
            <a:off x="838200" y="1414914"/>
            <a:ext cx="10515600" cy="4762049"/>
          </a:xfrm>
        </p:spPr>
        <p:txBody>
          <a:bodyPr>
            <a:normAutofit/>
          </a:bodyPr>
          <a:lstStyle/>
          <a:p>
            <a:r>
              <a:rPr lang="en-GB" dirty="0"/>
              <a:t>States that the interests of children and young people are paramount in all areas of welfare and safeguarding</a:t>
            </a:r>
          </a:p>
          <a:p>
            <a:r>
              <a:rPr lang="en-GB" dirty="0"/>
              <a:t>safeguarding children is everyone's responsibility.</a:t>
            </a:r>
          </a:p>
          <a:p>
            <a:r>
              <a:rPr lang="en-GB" dirty="0"/>
              <a:t>Safeguarding can be achieved by improving a wide range of outcomes for children and young people, including their health, education and development, safety, and economic circumstances.</a:t>
            </a:r>
          </a:p>
          <a:p>
            <a:r>
              <a:rPr lang="en-GB" dirty="0"/>
              <a:t>Key people and bodies work together to design and deliver more integrated services around the needs of children and young people.</a:t>
            </a:r>
          </a:p>
          <a:p>
            <a:endParaRPr lang="en-GB" dirty="0"/>
          </a:p>
        </p:txBody>
      </p:sp>
    </p:spTree>
    <p:extLst>
      <p:ext uri="{BB962C8B-B14F-4D97-AF65-F5344CB8AC3E}">
        <p14:creationId xmlns:p14="http://schemas.microsoft.com/office/powerpoint/2010/main" val="3816893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Children</a:t>
            </a:r>
          </a:p>
        </p:txBody>
      </p:sp>
      <p:sp>
        <p:nvSpPr>
          <p:cNvPr id="3" name="Content Placeholder 2"/>
          <p:cNvSpPr>
            <a:spLocks noGrp="1"/>
          </p:cNvSpPr>
          <p:nvPr>
            <p:ph idx="1"/>
          </p:nvPr>
        </p:nvSpPr>
        <p:spPr>
          <a:xfrm>
            <a:off x="838200" y="1395663"/>
            <a:ext cx="10515600" cy="4781300"/>
          </a:xfrm>
        </p:spPr>
        <p:txBody>
          <a:bodyPr>
            <a:normAutofit/>
          </a:bodyPr>
          <a:lstStyle/>
          <a:p>
            <a:r>
              <a:rPr lang="en-GB" dirty="0"/>
              <a:t>Wales - All Wales Child Protection Procedures</a:t>
            </a:r>
          </a:p>
          <a:p>
            <a:r>
              <a:rPr lang="en-GB" dirty="0"/>
              <a:t>England – Working Together to Safeguard Children 2015</a:t>
            </a:r>
          </a:p>
          <a:p>
            <a:r>
              <a:rPr lang="en-GB" dirty="0"/>
              <a:t>Fundamental principle that protecting Children is the responsibility of all individuals and agencies working with children and families, and with adults who may pose a risk to children. </a:t>
            </a:r>
          </a:p>
          <a:p>
            <a:r>
              <a:rPr lang="en-GB" dirty="0"/>
              <a:t>Agency working is a must to be effective in the protecting of children.</a:t>
            </a:r>
          </a:p>
          <a:p>
            <a:r>
              <a:rPr lang="en-GB" dirty="0"/>
              <a:t>A single agency acting on its own cannot do it alone.</a:t>
            </a:r>
          </a:p>
          <a:p>
            <a:pPr marL="0" indent="0" algn="ctr">
              <a:buNone/>
            </a:pPr>
            <a:endParaRPr lang="en-GB" dirty="0"/>
          </a:p>
          <a:p>
            <a:pPr marL="0" indent="0" algn="ctr">
              <a:buNone/>
            </a:pPr>
            <a:r>
              <a:rPr lang="en-GB" dirty="0"/>
              <a:t>‘Doing the basic things well keeps children safe’</a:t>
            </a:r>
          </a:p>
          <a:p>
            <a:endParaRPr lang="en-GB" dirty="0"/>
          </a:p>
        </p:txBody>
      </p:sp>
    </p:spTree>
    <p:extLst>
      <p:ext uri="{BB962C8B-B14F-4D97-AF65-F5344CB8AC3E}">
        <p14:creationId xmlns:p14="http://schemas.microsoft.com/office/powerpoint/2010/main" val="1604599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4029"/>
          </a:xfrm>
        </p:spPr>
        <p:txBody>
          <a:bodyPr>
            <a:normAutofit fontScale="90000"/>
          </a:bodyPr>
          <a:lstStyle/>
          <a:p>
            <a:r>
              <a:rPr lang="en-GB" dirty="0"/>
              <a:t>Disabled Children &amp; Safeguarding</a:t>
            </a:r>
          </a:p>
        </p:txBody>
      </p:sp>
      <p:sp>
        <p:nvSpPr>
          <p:cNvPr id="3" name="Content Placeholder 2"/>
          <p:cNvSpPr>
            <a:spLocks noGrp="1"/>
          </p:cNvSpPr>
          <p:nvPr>
            <p:ph idx="1"/>
          </p:nvPr>
        </p:nvSpPr>
        <p:spPr>
          <a:xfrm>
            <a:off x="838200" y="1049154"/>
            <a:ext cx="10515600" cy="5127809"/>
          </a:xfrm>
        </p:spPr>
        <p:txBody>
          <a:bodyPr>
            <a:normAutofit/>
          </a:bodyPr>
          <a:lstStyle/>
          <a:p>
            <a:r>
              <a:rPr lang="en-GB" dirty="0"/>
              <a:t>Disabled children are recognised as the most vulnerable group in respect of safeguarding their wellbeing. </a:t>
            </a:r>
          </a:p>
          <a:p>
            <a:r>
              <a:rPr lang="en-GB" dirty="0"/>
              <a:t>Severely disabled children often rely on parents and carers to meet most or all of their needs. </a:t>
            </a:r>
          </a:p>
          <a:p>
            <a:r>
              <a:rPr lang="en-GB" dirty="0"/>
              <a:t>They may have limited mobility and may find it hard to make their feelings and wishes known because of communication or language difficulties. </a:t>
            </a:r>
          </a:p>
          <a:p>
            <a:r>
              <a:rPr lang="en-GB" dirty="0"/>
              <a:t>And they are CHILDREN!</a:t>
            </a:r>
          </a:p>
          <a:p>
            <a:endParaRPr lang="en-GB" dirty="0"/>
          </a:p>
          <a:p>
            <a:r>
              <a:rPr lang="en-GB" dirty="0"/>
              <a:t>Safeguarding Disabled Children Practice Guidance 2009</a:t>
            </a:r>
          </a:p>
        </p:txBody>
      </p:sp>
    </p:spTree>
    <p:extLst>
      <p:ext uri="{BB962C8B-B14F-4D97-AF65-F5344CB8AC3E}">
        <p14:creationId xmlns:p14="http://schemas.microsoft.com/office/powerpoint/2010/main" val="864945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8782"/>
          </a:xfrm>
        </p:spPr>
        <p:txBody>
          <a:bodyPr/>
          <a:lstStyle/>
          <a:p>
            <a:r>
              <a:rPr lang="en-GB" dirty="0"/>
              <a:t>Why?</a:t>
            </a:r>
          </a:p>
        </p:txBody>
      </p:sp>
      <p:sp>
        <p:nvSpPr>
          <p:cNvPr id="3" name="Content Placeholder 2"/>
          <p:cNvSpPr>
            <a:spLocks noGrp="1"/>
          </p:cNvSpPr>
          <p:nvPr>
            <p:ph idx="1"/>
          </p:nvPr>
        </p:nvSpPr>
        <p:spPr>
          <a:xfrm>
            <a:off x="838200" y="1280160"/>
            <a:ext cx="10515600" cy="4896803"/>
          </a:xfrm>
        </p:spPr>
        <p:txBody>
          <a:bodyPr>
            <a:normAutofit lnSpcReduction="10000"/>
          </a:bodyPr>
          <a:lstStyle/>
          <a:p>
            <a:r>
              <a:rPr lang="en-GB" dirty="0"/>
              <a:t>Isolated – not in school, youth clubs or friends around</a:t>
            </a:r>
          </a:p>
          <a:p>
            <a:r>
              <a:rPr lang="en-GB" dirty="0"/>
              <a:t>Reduced access to someone to tell</a:t>
            </a:r>
          </a:p>
          <a:p>
            <a:r>
              <a:rPr lang="en-GB" dirty="0"/>
              <a:t>Have carers</a:t>
            </a:r>
          </a:p>
          <a:p>
            <a:r>
              <a:rPr lang="en-GB" dirty="0"/>
              <a:t>Emotional issues</a:t>
            </a:r>
          </a:p>
          <a:p>
            <a:r>
              <a:rPr lang="en-GB" dirty="0"/>
              <a:t>Have access to short breaks away from home</a:t>
            </a:r>
          </a:p>
          <a:p>
            <a:r>
              <a:rPr lang="en-GB" dirty="0"/>
              <a:t>Health access such as pools, sensory rooms away from parents</a:t>
            </a:r>
          </a:p>
          <a:p>
            <a:r>
              <a:rPr lang="en-GB" dirty="0"/>
              <a:t>Communication problems </a:t>
            </a:r>
          </a:p>
          <a:p>
            <a:r>
              <a:rPr lang="en-GB" dirty="0"/>
              <a:t>Vulnerable to bullying and intimidation</a:t>
            </a:r>
          </a:p>
          <a:p>
            <a:r>
              <a:rPr lang="en-GB" dirty="0"/>
              <a:t>Maturity</a:t>
            </a:r>
          </a:p>
          <a:p>
            <a:r>
              <a:rPr lang="en-GB" dirty="0"/>
              <a:t>Impaired capacity to resist or report abusive behaviour</a:t>
            </a:r>
          </a:p>
          <a:p>
            <a:endParaRPr lang="en-GB" dirty="0"/>
          </a:p>
          <a:p>
            <a:endParaRPr lang="en-GB" dirty="0"/>
          </a:p>
        </p:txBody>
      </p:sp>
    </p:spTree>
    <p:extLst>
      <p:ext uri="{BB962C8B-B14F-4D97-AF65-F5344CB8AC3E}">
        <p14:creationId xmlns:p14="http://schemas.microsoft.com/office/powerpoint/2010/main" val="29519656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lstStyle/>
          <a:p>
            <a:r>
              <a:rPr lang="en-GB" dirty="0"/>
              <a:t>Victims of Crime </a:t>
            </a:r>
          </a:p>
        </p:txBody>
      </p:sp>
      <p:sp>
        <p:nvSpPr>
          <p:cNvPr id="3" name="Content Placeholder 2"/>
          <p:cNvSpPr>
            <a:spLocks noGrp="1"/>
          </p:cNvSpPr>
          <p:nvPr>
            <p:ph idx="1"/>
          </p:nvPr>
        </p:nvSpPr>
        <p:spPr>
          <a:xfrm>
            <a:off x="838200" y="1097280"/>
            <a:ext cx="10515600" cy="5079683"/>
          </a:xfrm>
        </p:spPr>
        <p:txBody>
          <a:bodyPr>
            <a:normAutofit/>
          </a:bodyPr>
          <a:lstStyle/>
          <a:p>
            <a:pPr marL="0" indent="0">
              <a:buNone/>
            </a:pPr>
            <a:r>
              <a:rPr lang="en-GB" b="1" dirty="0"/>
              <a:t>Code of Practice for Victims of Crime 2005</a:t>
            </a:r>
          </a:p>
          <a:p>
            <a:pPr marL="0" indent="0">
              <a:buNone/>
            </a:pPr>
            <a:r>
              <a:rPr lang="en-GB" dirty="0"/>
              <a:t>This Code sets out the services that must be provided to victims of crime by organisations in England and Wales.</a:t>
            </a:r>
          </a:p>
          <a:p>
            <a:pPr marL="0" indent="0">
              <a:buNone/>
            </a:pPr>
            <a:r>
              <a:rPr lang="en-GB" dirty="0"/>
              <a:t>Putting victims first, making the system more responsive and easier to navigate. </a:t>
            </a:r>
          </a:p>
          <a:p>
            <a:pPr marL="0" indent="0">
              <a:buNone/>
            </a:pPr>
            <a:r>
              <a:rPr lang="en-GB" dirty="0"/>
              <a:t>Treated in a respectful, sensitive, tailored and professional manner without discrimination of any kind. </a:t>
            </a:r>
          </a:p>
          <a:p>
            <a:pPr marL="0" indent="0">
              <a:buNone/>
            </a:pPr>
            <a:r>
              <a:rPr lang="en-GB" dirty="0"/>
              <a:t>Receive appropriate support to help them cope &amp; recover and be protected from re-victimisation. </a:t>
            </a:r>
          </a:p>
        </p:txBody>
      </p:sp>
    </p:spTree>
    <p:extLst>
      <p:ext uri="{BB962C8B-B14F-4D97-AF65-F5344CB8AC3E}">
        <p14:creationId xmlns:p14="http://schemas.microsoft.com/office/powerpoint/2010/main" val="51891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dirty="0"/>
              <a:t>Sharing Information</a:t>
            </a:r>
          </a:p>
        </p:txBody>
      </p:sp>
      <p:sp>
        <p:nvSpPr>
          <p:cNvPr id="3" name="Content Placeholder 2"/>
          <p:cNvSpPr>
            <a:spLocks noGrp="1"/>
          </p:cNvSpPr>
          <p:nvPr>
            <p:ph idx="1"/>
          </p:nvPr>
        </p:nvSpPr>
        <p:spPr>
          <a:xfrm>
            <a:off x="838200" y="1363612"/>
            <a:ext cx="10515600" cy="4351338"/>
          </a:xfrm>
        </p:spPr>
        <p:txBody>
          <a:bodyPr/>
          <a:lstStyle/>
          <a:p>
            <a:r>
              <a:rPr lang="en-GB" b="1" u="sng" dirty="0"/>
              <a:t>Information sharing Advice for practitioners providing safeguarding services to children, young people, parents and carers 2015 paper.</a:t>
            </a:r>
          </a:p>
          <a:p>
            <a:r>
              <a:rPr lang="en-GB" dirty="0"/>
              <a:t>Information sharing is essential for effective safeguarding.</a:t>
            </a:r>
          </a:p>
          <a:p>
            <a:r>
              <a:rPr lang="en-GB" dirty="0"/>
              <a:t>It is a key factor identified in serious case reviews where poor information sharing has resulted in missed opportunities to keep children safe.</a:t>
            </a:r>
          </a:p>
          <a:p>
            <a:r>
              <a:rPr lang="en-GB" dirty="0"/>
              <a:t>Practitioners, young people, parents and carers who have to make decisions about sharing personal information.</a:t>
            </a:r>
          </a:p>
          <a:p>
            <a:r>
              <a:rPr lang="en-GB" dirty="0"/>
              <a:t> BUT - </a:t>
            </a:r>
          </a:p>
        </p:txBody>
      </p:sp>
    </p:spTree>
    <p:extLst>
      <p:ext uri="{BB962C8B-B14F-4D97-AF65-F5344CB8AC3E}">
        <p14:creationId xmlns:p14="http://schemas.microsoft.com/office/powerpoint/2010/main" val="711724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Sharing Information Paper</a:t>
            </a:r>
          </a:p>
        </p:txBody>
      </p:sp>
      <p:sp>
        <p:nvSpPr>
          <p:cNvPr id="3" name="Content Placeholder 2"/>
          <p:cNvSpPr>
            <a:spLocks noGrp="1"/>
          </p:cNvSpPr>
          <p:nvPr>
            <p:ph idx="1"/>
          </p:nvPr>
        </p:nvSpPr>
        <p:spPr/>
        <p:txBody>
          <a:bodyPr/>
          <a:lstStyle/>
          <a:p>
            <a:pPr algn="ctr"/>
            <a:endParaRPr lang="en-GB" dirty="0"/>
          </a:p>
          <a:p>
            <a:pPr marL="0" indent="0" algn="ctr">
              <a:buNone/>
            </a:pPr>
            <a:r>
              <a:rPr lang="en-GB" dirty="0"/>
              <a:t>This HM Government advice </a:t>
            </a:r>
            <a:r>
              <a:rPr lang="en-GB" b="1" u="sng" dirty="0"/>
              <a:t>is non-statutory</a:t>
            </a:r>
            <a:r>
              <a:rPr lang="en-GB" dirty="0"/>
              <a:t>, and has been produced to support practitioners in the decisions they take to share information to protect children. </a:t>
            </a:r>
          </a:p>
        </p:txBody>
      </p:sp>
    </p:spTree>
    <p:extLst>
      <p:ext uri="{BB962C8B-B14F-4D97-AF65-F5344CB8AC3E}">
        <p14:creationId xmlns:p14="http://schemas.microsoft.com/office/powerpoint/2010/main" val="4748921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F5E8F-0A4F-49E3-B7C1-EE2C911FBA09}"/>
              </a:ext>
            </a:extLst>
          </p:cNvPr>
          <p:cNvSpPr>
            <a:spLocks noGrp="1"/>
          </p:cNvSpPr>
          <p:nvPr>
            <p:ph type="title"/>
          </p:nvPr>
        </p:nvSpPr>
        <p:spPr/>
        <p:txBody>
          <a:bodyPr/>
          <a:lstStyle/>
          <a:p>
            <a:r>
              <a:rPr lang="en-GB" dirty="0"/>
              <a:t>Safeguarding in Employment </a:t>
            </a:r>
          </a:p>
        </p:txBody>
      </p:sp>
      <p:sp>
        <p:nvSpPr>
          <p:cNvPr id="3" name="Content Placeholder 2">
            <a:extLst>
              <a:ext uri="{FF2B5EF4-FFF2-40B4-BE49-F238E27FC236}">
                <a16:creationId xmlns:a16="http://schemas.microsoft.com/office/drawing/2014/main" id="{831173CD-E51C-4585-BAC6-2907C4B16136}"/>
              </a:ext>
            </a:extLst>
          </p:cNvPr>
          <p:cNvSpPr>
            <a:spLocks noGrp="1"/>
          </p:cNvSpPr>
          <p:nvPr>
            <p:ph idx="1"/>
          </p:nvPr>
        </p:nvSpPr>
        <p:spPr>
          <a:xfrm>
            <a:off x="838200" y="1491916"/>
            <a:ext cx="10515600" cy="4562375"/>
          </a:xfrm>
        </p:spPr>
        <p:txBody>
          <a:bodyPr>
            <a:normAutofit/>
          </a:bodyPr>
          <a:lstStyle/>
          <a:p>
            <a:r>
              <a:rPr lang="en-GB" dirty="0"/>
              <a:t>Ensuring these at risk people are in the safest of hands background checks were used.</a:t>
            </a:r>
          </a:p>
          <a:p>
            <a:r>
              <a:rPr lang="en-GB" dirty="0"/>
              <a:t>Criminal Records Bureau were introduced in May 2002 </a:t>
            </a:r>
          </a:p>
          <a:p>
            <a:r>
              <a:rPr lang="en-GB" dirty="0"/>
              <a:t>Currently called Disclosure Barring Service  - DBS </a:t>
            </a:r>
          </a:p>
          <a:p>
            <a:r>
              <a:rPr lang="en-GB" dirty="0"/>
              <a:t>Enables organisations to make safer recruitment decisions</a:t>
            </a:r>
          </a:p>
          <a:p>
            <a:r>
              <a:rPr lang="en-GB" dirty="0"/>
              <a:t>DBS identifies those unsuitable for working with children or adults. Gives access to criminal record information of individuals.</a:t>
            </a:r>
          </a:p>
          <a:p>
            <a:pPr marL="0" indent="0">
              <a:buNone/>
            </a:pPr>
            <a:endParaRPr lang="en-GB" dirty="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429460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2530"/>
          </a:xfrm>
        </p:spPr>
        <p:txBody>
          <a:bodyPr/>
          <a:lstStyle/>
          <a:p>
            <a:r>
              <a:rPr lang="en-GB" dirty="0"/>
              <a:t>DBS Pre- 2002</a:t>
            </a:r>
          </a:p>
        </p:txBody>
      </p:sp>
      <p:sp>
        <p:nvSpPr>
          <p:cNvPr id="3" name="Content Placeholder 2"/>
          <p:cNvSpPr>
            <a:spLocks noGrp="1"/>
          </p:cNvSpPr>
          <p:nvPr>
            <p:ph idx="1"/>
          </p:nvPr>
        </p:nvSpPr>
        <p:spPr>
          <a:xfrm>
            <a:off x="838200" y="1318661"/>
            <a:ext cx="10515600" cy="4858302"/>
          </a:xfrm>
        </p:spPr>
        <p:txBody>
          <a:bodyPr/>
          <a:lstStyle/>
          <a:p>
            <a:r>
              <a:rPr lang="en-GB" dirty="0"/>
              <a:t>Under the old system, employers sought police checks locally.</a:t>
            </a:r>
          </a:p>
          <a:p>
            <a:r>
              <a:rPr lang="en-GB" dirty="0"/>
              <a:t>Took months, it was standard practice for people to start work subject to a satisfactory clearance coming through later from the police, provided their ‘List 99 Check’ was clear.</a:t>
            </a:r>
          </a:p>
          <a:p>
            <a:r>
              <a:rPr lang="en-GB" dirty="0"/>
              <a:t>Police Forces found the checks burdensome</a:t>
            </a:r>
          </a:p>
          <a:p>
            <a:r>
              <a:rPr lang="en-GB" dirty="0"/>
              <a:t>Official guidance told employers they should normally "consider" having a check done only on people applying for posts entailing:</a:t>
            </a:r>
          </a:p>
          <a:p>
            <a:pPr marL="0" indent="0" algn="ctr">
              <a:buNone/>
            </a:pPr>
            <a:r>
              <a:rPr lang="en-GB" b="1" dirty="0"/>
              <a:t> "a substantial level of access to children which may also be unsupervised, and will be regular or sustained".</a:t>
            </a:r>
          </a:p>
          <a:p>
            <a:pPr marL="0" indent="0" algn="ctr">
              <a:buNone/>
            </a:pPr>
            <a:endParaRPr lang="en-GB" dirty="0"/>
          </a:p>
        </p:txBody>
      </p:sp>
    </p:spTree>
    <p:extLst>
      <p:ext uri="{BB962C8B-B14F-4D97-AF65-F5344CB8AC3E}">
        <p14:creationId xmlns:p14="http://schemas.microsoft.com/office/powerpoint/2010/main" val="10323800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dirty="0"/>
              <a:t>From May 2002</a:t>
            </a:r>
          </a:p>
        </p:txBody>
      </p:sp>
      <p:sp>
        <p:nvSpPr>
          <p:cNvPr id="3" name="Content Placeholder 2"/>
          <p:cNvSpPr>
            <a:spLocks noGrp="1"/>
          </p:cNvSpPr>
          <p:nvPr>
            <p:ph idx="1"/>
          </p:nvPr>
        </p:nvSpPr>
        <p:spPr>
          <a:xfrm>
            <a:off x="838200" y="1443789"/>
            <a:ext cx="10515600" cy="4733174"/>
          </a:xfrm>
        </p:spPr>
        <p:txBody>
          <a:bodyPr/>
          <a:lstStyle/>
          <a:p>
            <a:r>
              <a:rPr lang="en-GB" dirty="0"/>
              <a:t>The Criminal Records Bureau had started work as a central point for all checks and the system was tightened up.</a:t>
            </a:r>
          </a:p>
          <a:p>
            <a:r>
              <a:rPr lang="en-GB" dirty="0"/>
              <a:t>All applicants for posts involving working with children were to seek clearance via the bureau - known as "disclosure" - before starting work.</a:t>
            </a:r>
          </a:p>
          <a:p>
            <a:r>
              <a:rPr lang="en-GB" dirty="0"/>
              <a:t>But by end of May the Bureau could not cope with the demand. </a:t>
            </a:r>
          </a:p>
          <a:p>
            <a:r>
              <a:rPr lang="en-GB" dirty="0"/>
              <a:t>Classroom staff could start work pending completion of their police checks, provided they were not on List 99.</a:t>
            </a:r>
          </a:p>
        </p:txBody>
      </p:sp>
    </p:spTree>
    <p:extLst>
      <p:ext uri="{BB962C8B-B14F-4D97-AF65-F5344CB8AC3E}">
        <p14:creationId xmlns:p14="http://schemas.microsoft.com/office/powerpoint/2010/main" val="6588433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81898"/>
          </a:xfrm>
        </p:spPr>
        <p:txBody>
          <a:bodyPr>
            <a:normAutofit fontScale="90000"/>
          </a:bodyPr>
          <a:lstStyle/>
          <a:p>
            <a:endParaRPr lang="en-GB" dirty="0"/>
          </a:p>
        </p:txBody>
      </p:sp>
      <p:sp>
        <p:nvSpPr>
          <p:cNvPr id="3" name="Content Placeholder 2"/>
          <p:cNvSpPr>
            <a:spLocks noGrp="1"/>
          </p:cNvSpPr>
          <p:nvPr>
            <p:ph idx="1"/>
          </p:nvPr>
        </p:nvSpPr>
        <p:spPr>
          <a:xfrm>
            <a:off x="838200" y="1193533"/>
            <a:ext cx="10515600" cy="4983430"/>
          </a:xfrm>
        </p:spPr>
        <p:txBody>
          <a:bodyPr>
            <a:normAutofit/>
          </a:bodyPr>
          <a:lstStyle/>
          <a:p>
            <a:r>
              <a:rPr lang="en-GB" dirty="0"/>
              <a:t>No or limited police checks could only mean a danger for vulnerable people?</a:t>
            </a:r>
          </a:p>
          <a:p>
            <a:r>
              <a:rPr lang="en-GB" dirty="0"/>
              <a:t>Then this happened:</a:t>
            </a:r>
          </a:p>
          <a:p>
            <a:r>
              <a:rPr lang="en-GB" dirty="0">
                <a:hlinkClick r:id="rId3"/>
              </a:rPr>
              <a:t>https://www.youtube.com/watch?v=PGOMkQcKRVs</a:t>
            </a:r>
            <a:endParaRPr lang="en-GB" dirty="0"/>
          </a:p>
        </p:txBody>
      </p:sp>
    </p:spTree>
    <p:extLst>
      <p:ext uri="{BB962C8B-B14F-4D97-AF65-F5344CB8AC3E}">
        <p14:creationId xmlns:p14="http://schemas.microsoft.com/office/powerpoint/2010/main" val="1222802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Soham Murders 4</a:t>
            </a:r>
            <a:r>
              <a:rPr lang="en-GB" baseline="30000" dirty="0"/>
              <a:t>th</a:t>
            </a:r>
            <a:r>
              <a:rPr lang="en-GB" dirty="0"/>
              <a:t> August 2002</a:t>
            </a:r>
          </a:p>
        </p:txBody>
      </p:sp>
      <p:sp>
        <p:nvSpPr>
          <p:cNvPr id="3" name="Content Placeholder 2"/>
          <p:cNvSpPr>
            <a:spLocks noGrp="1"/>
          </p:cNvSpPr>
          <p:nvPr>
            <p:ph idx="1"/>
          </p:nvPr>
        </p:nvSpPr>
        <p:spPr>
          <a:xfrm>
            <a:off x="838200" y="1549667"/>
            <a:ext cx="10515600" cy="4627296"/>
          </a:xfrm>
        </p:spPr>
        <p:txBody>
          <a:bodyPr/>
          <a:lstStyle/>
          <a:p>
            <a:r>
              <a:rPr lang="en-GB" dirty="0"/>
              <a:t>Huntley was found guilty of murdering Jessica and Holly</a:t>
            </a:r>
          </a:p>
          <a:p>
            <a:r>
              <a:rPr lang="en-GB" dirty="0"/>
              <a:t>His link was being the caretaker of the school they attended.</a:t>
            </a:r>
          </a:p>
          <a:p>
            <a:r>
              <a:rPr lang="en-GB" dirty="0"/>
              <a:t>Maxine Carr girlfriend &amp; classroom assistant</a:t>
            </a:r>
          </a:p>
          <a:p>
            <a:r>
              <a:rPr lang="en-GB" dirty="0"/>
              <a:t>Huntley had been suspected of offences including rape, indecent assault and burglary. But only conviction before the murders was for riding an uninsured and unlicensed motorcycle and burglary. Offences committed in his home area.</a:t>
            </a:r>
          </a:p>
          <a:p>
            <a:r>
              <a:rPr lang="en-GB" dirty="0"/>
              <a:t>Huntley had been hired by the school in November 2001, before the CRB came into force.</a:t>
            </a:r>
          </a:p>
          <a:p>
            <a:endParaRPr lang="en-GB" dirty="0"/>
          </a:p>
        </p:txBody>
      </p:sp>
    </p:spTree>
    <p:extLst>
      <p:ext uri="{BB962C8B-B14F-4D97-AF65-F5344CB8AC3E}">
        <p14:creationId xmlns:p14="http://schemas.microsoft.com/office/powerpoint/2010/main" val="3003696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GB" sz="3600" dirty="0"/>
              <a:t>Would Huntley have had the job after CRB’s</a:t>
            </a:r>
          </a:p>
        </p:txBody>
      </p:sp>
      <p:sp>
        <p:nvSpPr>
          <p:cNvPr id="3" name="Content Placeholder 2"/>
          <p:cNvSpPr>
            <a:spLocks noGrp="1"/>
          </p:cNvSpPr>
          <p:nvPr>
            <p:ph idx="1"/>
          </p:nvPr>
        </p:nvSpPr>
        <p:spPr>
          <a:xfrm>
            <a:off x="838200" y="1241659"/>
            <a:ext cx="10515600" cy="4935304"/>
          </a:xfrm>
        </p:spPr>
        <p:txBody>
          <a:bodyPr>
            <a:normAutofit fontScale="92500"/>
          </a:bodyPr>
          <a:lstStyle/>
          <a:p>
            <a:r>
              <a:rPr lang="en-GB" dirty="0"/>
              <a:t>Huntley had been reported to police in Humberside on 6 occasions over sexual assaults or sexual relationships with underage girls BUT no convictions for sex offences.</a:t>
            </a:r>
          </a:p>
          <a:p>
            <a:r>
              <a:rPr lang="en-GB" dirty="0"/>
              <a:t>Social services investigated 4 relationships between Huntley and schoolgirls.</a:t>
            </a:r>
          </a:p>
          <a:p>
            <a:r>
              <a:rPr lang="en-GB" dirty="0"/>
              <a:t>Police checks on Huntley when he was appointed failed to unearth these details.</a:t>
            </a:r>
          </a:p>
          <a:p>
            <a:r>
              <a:rPr lang="en-GB" dirty="0"/>
              <a:t>At the time Huntley got his job new vetting system was being introduced. </a:t>
            </a:r>
          </a:p>
          <a:p>
            <a:r>
              <a:rPr lang="en-GB" dirty="0"/>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14319068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80281"/>
          </a:xfrm>
        </p:spPr>
        <p:txBody>
          <a:bodyPr/>
          <a:lstStyle/>
          <a:p>
            <a:r>
              <a:rPr lang="en-GB" dirty="0"/>
              <a:t>Lessons Learnt?</a:t>
            </a:r>
          </a:p>
        </p:txBody>
      </p:sp>
      <p:sp>
        <p:nvSpPr>
          <p:cNvPr id="3" name="Content Placeholder 2"/>
          <p:cNvSpPr>
            <a:spLocks noGrp="1"/>
          </p:cNvSpPr>
          <p:nvPr>
            <p:ph idx="1"/>
          </p:nvPr>
        </p:nvSpPr>
        <p:spPr>
          <a:xfrm>
            <a:off x="838200" y="1145406"/>
            <a:ext cx="10515600" cy="5031557"/>
          </a:xfrm>
        </p:spPr>
        <p:txBody>
          <a:bodyPr/>
          <a:lstStyle/>
          <a:p>
            <a:r>
              <a:rPr lang="en-GB" dirty="0"/>
              <a:t>30 August 2002 Education dept. stressed: "We do not advise that people should be allowed to work unchecked if they are supervised.”</a:t>
            </a:r>
          </a:p>
          <a:p>
            <a:r>
              <a:rPr lang="en-GB" dirty="0"/>
              <a:t>4 September: Third U-turn due to the volume of CRB’s waiting. Schools had to turn children away due to not enough staff. Union meetings were held.</a:t>
            </a:r>
          </a:p>
          <a:p>
            <a:r>
              <a:rPr lang="en-GB" dirty="0"/>
              <a:t>The Education Secretary, Estelle Morris - "I have therefore decided to allow teachers, teaching assistants and other  to work in schools at the head teachers' discretion after receiving List 99 checks. </a:t>
            </a:r>
          </a:p>
        </p:txBody>
      </p:sp>
    </p:spTree>
    <p:extLst>
      <p:ext uri="{BB962C8B-B14F-4D97-AF65-F5344CB8AC3E}">
        <p14:creationId xmlns:p14="http://schemas.microsoft.com/office/powerpoint/2010/main" val="42303779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71216"/>
          </a:xfrm>
        </p:spPr>
        <p:txBody>
          <a:bodyPr>
            <a:normAutofit fontScale="90000"/>
          </a:bodyPr>
          <a:lstStyle/>
          <a:p>
            <a:endParaRPr lang="en-GB" dirty="0"/>
          </a:p>
        </p:txBody>
      </p:sp>
      <p:sp>
        <p:nvSpPr>
          <p:cNvPr id="3" name="Content Placeholder 2"/>
          <p:cNvSpPr>
            <a:spLocks noGrp="1"/>
          </p:cNvSpPr>
          <p:nvPr>
            <p:ph idx="1"/>
          </p:nvPr>
        </p:nvSpPr>
        <p:spPr>
          <a:xfrm>
            <a:off x="838200" y="1081668"/>
            <a:ext cx="10515600" cy="5095295"/>
          </a:xfrm>
        </p:spPr>
        <p:txBody>
          <a:bodyPr/>
          <a:lstStyle/>
          <a:p>
            <a:r>
              <a:rPr lang="en-GB" dirty="0"/>
              <a:t>The DBS was formed in 2012 by merging the functions of the Criminal Records Bureau (CRB) and the Independent Safeguarding Authority (ISA) under the Protection of Freedoms Act 2012.</a:t>
            </a:r>
          </a:p>
          <a:p>
            <a:r>
              <a:rPr lang="en-GB" dirty="0"/>
              <a:t>It is a legal requirement in the UK for regulated activity employers to refer safeguarding concerns to the DBS. </a:t>
            </a:r>
          </a:p>
          <a:p>
            <a:r>
              <a:rPr lang="en-GB" dirty="0"/>
              <a:t>It is illegal for anyone barred by the DBS to work, or apply to work with the sector from which they are barred. </a:t>
            </a:r>
          </a:p>
          <a:p>
            <a:r>
              <a:rPr lang="en-GB" dirty="0"/>
              <a:t>It is also illegal for an employer to knowingly employ a barred person in the sector from which they are barred.</a:t>
            </a:r>
          </a:p>
        </p:txBody>
      </p:sp>
    </p:spTree>
    <p:extLst>
      <p:ext uri="{BB962C8B-B14F-4D97-AF65-F5344CB8AC3E}">
        <p14:creationId xmlns:p14="http://schemas.microsoft.com/office/powerpoint/2010/main" val="1258592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8124"/>
          </a:xfrm>
        </p:spPr>
        <p:txBody>
          <a:bodyPr>
            <a:normAutofit fontScale="90000"/>
          </a:bodyPr>
          <a:lstStyle/>
          <a:p>
            <a:endParaRPr lang="en-GB" dirty="0"/>
          </a:p>
        </p:txBody>
      </p:sp>
      <p:sp>
        <p:nvSpPr>
          <p:cNvPr id="3" name="Content Placeholder 2"/>
          <p:cNvSpPr>
            <a:spLocks noGrp="1"/>
          </p:cNvSpPr>
          <p:nvPr>
            <p:ph idx="1"/>
          </p:nvPr>
        </p:nvSpPr>
        <p:spPr/>
        <p:txBody>
          <a:bodyPr/>
          <a:lstStyle/>
          <a:p>
            <a:r>
              <a:rPr lang="en-GB" dirty="0"/>
              <a:t>New job – New DBS even if it is still for the same company.</a:t>
            </a:r>
          </a:p>
          <a:p>
            <a:r>
              <a:rPr lang="en-GB" dirty="0"/>
              <a:t>17 June 2013 DBS introduced an ‘update service’. The service can radically improve the ease and speed with which employers can apply for criminal record checks and potentially create significant savings. For £13 a year, applicants subscribing to this optional service can potentially re-use their DBS certificate when changing jobs or roles within the same sector (where the disclosure level, </a:t>
            </a:r>
          </a:p>
        </p:txBody>
      </p:sp>
    </p:spTree>
    <p:extLst>
      <p:ext uri="{BB962C8B-B14F-4D97-AF65-F5344CB8AC3E}">
        <p14:creationId xmlns:p14="http://schemas.microsoft.com/office/powerpoint/2010/main" val="21514289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5AB5-0ADE-45D7-A115-001847C42C64}"/>
              </a:ext>
            </a:extLst>
          </p:cNvPr>
          <p:cNvSpPr>
            <a:spLocks noGrp="1"/>
          </p:cNvSpPr>
          <p:nvPr>
            <p:ph type="title"/>
          </p:nvPr>
        </p:nvSpPr>
        <p:spPr/>
        <p:txBody>
          <a:bodyPr/>
          <a:lstStyle/>
          <a:p>
            <a:r>
              <a:rPr lang="en-GB" dirty="0"/>
              <a:t>Staff Training</a:t>
            </a:r>
          </a:p>
        </p:txBody>
      </p:sp>
      <p:sp>
        <p:nvSpPr>
          <p:cNvPr id="3" name="Content Placeholder 2">
            <a:extLst>
              <a:ext uri="{FF2B5EF4-FFF2-40B4-BE49-F238E27FC236}">
                <a16:creationId xmlns:a16="http://schemas.microsoft.com/office/drawing/2014/main" id="{7870270A-0285-416E-9EE4-138E35A08008}"/>
              </a:ext>
            </a:extLst>
          </p:cNvPr>
          <p:cNvSpPr>
            <a:spLocks noGrp="1"/>
          </p:cNvSpPr>
          <p:nvPr>
            <p:ph idx="1"/>
          </p:nvPr>
        </p:nvSpPr>
        <p:spPr>
          <a:xfrm>
            <a:off x="838200" y="1690688"/>
            <a:ext cx="10515600" cy="4486275"/>
          </a:xfrm>
        </p:spPr>
        <p:txBody>
          <a:bodyPr>
            <a:normAutofit/>
          </a:bodyPr>
          <a:lstStyle/>
          <a:p>
            <a:r>
              <a:rPr lang="en-GB" dirty="0"/>
              <a:t>Most employers will deliver staff training in child protection</a:t>
            </a:r>
          </a:p>
          <a:p>
            <a:r>
              <a:rPr lang="en-GB" dirty="0"/>
              <a:t>Gives staff skills to spot signs of abuse</a:t>
            </a:r>
          </a:p>
          <a:p>
            <a:r>
              <a:rPr lang="en-GB" dirty="0"/>
              <a:t>Know how to report it</a:t>
            </a:r>
          </a:p>
          <a:p>
            <a:r>
              <a:rPr lang="en-GB" dirty="0"/>
              <a:t>Staff are able to monitor children/adults</a:t>
            </a:r>
          </a:p>
          <a:p>
            <a:r>
              <a:rPr lang="en-GB" dirty="0"/>
              <a:t>Best practice for organisations</a:t>
            </a:r>
          </a:p>
          <a:p>
            <a:r>
              <a:rPr lang="en-GB" b="1" dirty="0"/>
              <a:t>Safeguarding</a:t>
            </a:r>
            <a:r>
              <a:rPr lang="en-GB" dirty="0"/>
              <a:t> is the process of working to protect from harm such as abuse, neglect, and exploitation. </a:t>
            </a:r>
          </a:p>
          <a:p>
            <a:r>
              <a:rPr lang="en-GB" b="1" dirty="0"/>
              <a:t>Child protection</a:t>
            </a:r>
            <a:r>
              <a:rPr lang="en-GB" dirty="0"/>
              <a:t> is the process of working with those who have experienced forms of violence, abuse, neglect, or exploitation.</a:t>
            </a:r>
          </a:p>
          <a:p>
            <a:endParaRPr lang="en-GB" dirty="0"/>
          </a:p>
          <a:p>
            <a:endParaRPr lang="en-GB" dirty="0"/>
          </a:p>
          <a:p>
            <a:endParaRPr lang="en-GB" dirty="0"/>
          </a:p>
        </p:txBody>
      </p:sp>
    </p:spTree>
    <p:extLst>
      <p:ext uri="{BB962C8B-B14F-4D97-AF65-F5344CB8AC3E}">
        <p14:creationId xmlns:p14="http://schemas.microsoft.com/office/powerpoint/2010/main" val="34518286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620713"/>
            <a:ext cx="7848600" cy="1079500"/>
          </a:xfrm>
        </p:spPr>
        <p:txBody>
          <a:bodyPr>
            <a:normAutofit fontScale="90000"/>
          </a:bodyPr>
          <a:lstStyle/>
          <a:p>
            <a:r>
              <a:rPr lang="en-GB" altLang="en-US"/>
              <a:t>Common Sites For Accidental Injury</a:t>
            </a:r>
          </a:p>
        </p:txBody>
      </p:sp>
      <p:grpSp>
        <p:nvGrpSpPr>
          <p:cNvPr id="135171" name="Group 3"/>
          <p:cNvGrpSpPr>
            <a:grpSpLocks/>
          </p:cNvGrpSpPr>
          <p:nvPr/>
        </p:nvGrpSpPr>
        <p:grpSpPr bwMode="auto">
          <a:xfrm>
            <a:off x="2135188" y="1628775"/>
            <a:ext cx="3816350" cy="457200"/>
            <a:chOff x="385" y="1026"/>
            <a:chExt cx="2404" cy="288"/>
          </a:xfrm>
        </p:grpSpPr>
        <p:sp>
          <p:nvSpPr>
            <p:cNvPr id="12317" name="Rectangle 4"/>
            <p:cNvSpPr>
              <a:spLocks noChangeArrowheads="1"/>
            </p:cNvSpPr>
            <p:nvPr/>
          </p:nvSpPr>
          <p:spPr bwMode="auto">
            <a:xfrm>
              <a:off x="385" y="1026"/>
              <a:ext cx="11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FOREHEAD</a:t>
              </a:r>
            </a:p>
          </p:txBody>
        </p:sp>
        <p:sp>
          <p:nvSpPr>
            <p:cNvPr id="12318" name="Line 5"/>
            <p:cNvSpPr>
              <a:spLocks noChangeShapeType="1"/>
            </p:cNvSpPr>
            <p:nvPr/>
          </p:nvSpPr>
          <p:spPr bwMode="auto">
            <a:xfrm>
              <a:off x="1655" y="1071"/>
              <a:ext cx="1134" cy="1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4" name="Group 6"/>
          <p:cNvGrpSpPr>
            <a:grpSpLocks/>
          </p:cNvGrpSpPr>
          <p:nvPr/>
        </p:nvGrpSpPr>
        <p:grpSpPr bwMode="auto">
          <a:xfrm>
            <a:off x="2209801" y="3479800"/>
            <a:ext cx="2538413" cy="687388"/>
            <a:chOff x="432" y="2192"/>
            <a:chExt cx="1599" cy="433"/>
          </a:xfrm>
        </p:grpSpPr>
        <p:sp>
          <p:nvSpPr>
            <p:cNvPr id="12315" name="Rectangle 7"/>
            <p:cNvSpPr>
              <a:spLocks noChangeArrowheads="1"/>
            </p:cNvSpPr>
            <p:nvPr/>
          </p:nvSpPr>
          <p:spPr bwMode="auto">
            <a:xfrm>
              <a:off x="432" y="2337"/>
              <a:ext cx="95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ELBOWS</a:t>
              </a:r>
            </a:p>
          </p:txBody>
        </p:sp>
        <p:sp>
          <p:nvSpPr>
            <p:cNvPr id="12316" name="Line 8"/>
            <p:cNvSpPr>
              <a:spLocks noChangeShapeType="1"/>
            </p:cNvSpPr>
            <p:nvPr/>
          </p:nvSpPr>
          <p:spPr bwMode="auto">
            <a:xfrm flipV="1">
              <a:off x="1381" y="2192"/>
              <a:ext cx="65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7" name="Group 9"/>
          <p:cNvGrpSpPr>
            <a:grpSpLocks/>
          </p:cNvGrpSpPr>
          <p:nvPr/>
        </p:nvGrpSpPr>
        <p:grpSpPr bwMode="auto">
          <a:xfrm>
            <a:off x="2882900" y="4546600"/>
            <a:ext cx="2336800" cy="700088"/>
            <a:chOff x="856" y="2864"/>
            <a:chExt cx="1472" cy="441"/>
          </a:xfrm>
        </p:grpSpPr>
        <p:sp>
          <p:nvSpPr>
            <p:cNvPr id="12313" name="Rectangle 10"/>
            <p:cNvSpPr>
              <a:spLocks noChangeArrowheads="1"/>
            </p:cNvSpPr>
            <p:nvPr/>
          </p:nvSpPr>
          <p:spPr bwMode="auto">
            <a:xfrm>
              <a:off x="856" y="3017"/>
              <a:ext cx="7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KNEES</a:t>
              </a:r>
            </a:p>
          </p:txBody>
        </p:sp>
        <p:sp>
          <p:nvSpPr>
            <p:cNvPr id="12314" name="Line 11"/>
            <p:cNvSpPr>
              <a:spLocks noChangeShapeType="1"/>
            </p:cNvSpPr>
            <p:nvPr/>
          </p:nvSpPr>
          <p:spPr bwMode="auto">
            <a:xfrm flipV="1">
              <a:off x="1618" y="2864"/>
              <a:ext cx="710"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0" name="Group 12"/>
          <p:cNvGrpSpPr>
            <a:grpSpLocks/>
          </p:cNvGrpSpPr>
          <p:nvPr/>
        </p:nvGrpSpPr>
        <p:grpSpPr bwMode="auto">
          <a:xfrm>
            <a:off x="5956300" y="1746250"/>
            <a:ext cx="2609850" cy="692150"/>
            <a:chOff x="2792" y="1100"/>
            <a:chExt cx="1644" cy="436"/>
          </a:xfrm>
        </p:grpSpPr>
        <p:sp>
          <p:nvSpPr>
            <p:cNvPr id="12311" name="Rectangle 13"/>
            <p:cNvSpPr>
              <a:spLocks noChangeArrowheads="1"/>
            </p:cNvSpPr>
            <p:nvPr/>
          </p:nvSpPr>
          <p:spPr bwMode="auto">
            <a:xfrm>
              <a:off x="3776" y="110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NOSE</a:t>
              </a:r>
            </a:p>
          </p:txBody>
        </p:sp>
        <p:sp>
          <p:nvSpPr>
            <p:cNvPr id="12312" name="Line 14"/>
            <p:cNvSpPr>
              <a:spLocks noChangeShapeType="1"/>
            </p:cNvSpPr>
            <p:nvPr/>
          </p:nvSpPr>
          <p:spPr bwMode="auto">
            <a:xfrm flipH="1">
              <a:off x="2792" y="1240"/>
              <a:ext cx="984" cy="29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3" name="Group 15"/>
          <p:cNvGrpSpPr>
            <a:grpSpLocks/>
          </p:cNvGrpSpPr>
          <p:nvPr/>
        </p:nvGrpSpPr>
        <p:grpSpPr bwMode="auto">
          <a:xfrm>
            <a:off x="6502400" y="2438400"/>
            <a:ext cx="3498850" cy="457200"/>
            <a:chOff x="3136" y="1536"/>
            <a:chExt cx="2204" cy="288"/>
          </a:xfrm>
        </p:grpSpPr>
        <p:sp>
          <p:nvSpPr>
            <p:cNvPr id="12309" name="Rectangle 16"/>
            <p:cNvSpPr>
              <a:spLocks noChangeArrowheads="1"/>
            </p:cNvSpPr>
            <p:nvPr/>
          </p:nvSpPr>
          <p:spPr bwMode="auto">
            <a:xfrm>
              <a:off x="3970" y="1536"/>
              <a:ext cx="13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BONY</a:t>
              </a:r>
              <a:r>
                <a:rPr lang="en-GB" altLang="en-US" sz="2400" b="1">
                  <a:latin typeface="Comic Sans MS" panose="030F0702030302020204" pitchFamily="66" charset="0"/>
                </a:rPr>
                <a:t> SPINE</a:t>
              </a:r>
            </a:p>
          </p:txBody>
        </p:sp>
        <p:sp>
          <p:nvSpPr>
            <p:cNvPr id="12310" name="Line 17"/>
            <p:cNvSpPr>
              <a:spLocks noChangeShapeType="1"/>
            </p:cNvSpPr>
            <p:nvPr/>
          </p:nvSpPr>
          <p:spPr bwMode="auto">
            <a:xfrm flipH="1">
              <a:off x="3136" y="1717"/>
              <a:ext cx="834" cy="10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6" name="Group 18"/>
          <p:cNvGrpSpPr>
            <a:grpSpLocks/>
          </p:cNvGrpSpPr>
          <p:nvPr/>
        </p:nvGrpSpPr>
        <p:grpSpPr bwMode="auto">
          <a:xfrm>
            <a:off x="6896100" y="3252788"/>
            <a:ext cx="2947988" cy="463550"/>
            <a:chOff x="3384" y="2049"/>
            <a:chExt cx="1857" cy="292"/>
          </a:xfrm>
        </p:grpSpPr>
        <p:sp>
          <p:nvSpPr>
            <p:cNvPr id="12307" name="Rectangle 19"/>
            <p:cNvSpPr>
              <a:spLocks noChangeArrowheads="1"/>
            </p:cNvSpPr>
            <p:nvPr/>
          </p:nvSpPr>
          <p:spPr bwMode="auto">
            <a:xfrm>
              <a:off x="4154" y="2049"/>
              <a:ext cx="108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FOREARM</a:t>
              </a:r>
            </a:p>
          </p:txBody>
        </p:sp>
        <p:sp>
          <p:nvSpPr>
            <p:cNvPr id="12308" name="Line 20"/>
            <p:cNvSpPr>
              <a:spLocks noChangeShapeType="1"/>
            </p:cNvSpPr>
            <p:nvPr/>
          </p:nvSpPr>
          <p:spPr bwMode="auto">
            <a:xfrm flipH="1">
              <a:off x="3384" y="2192"/>
              <a:ext cx="77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9" name="Group 21"/>
          <p:cNvGrpSpPr>
            <a:grpSpLocks/>
          </p:cNvGrpSpPr>
          <p:nvPr/>
        </p:nvGrpSpPr>
        <p:grpSpPr bwMode="auto">
          <a:xfrm>
            <a:off x="6502401" y="4167188"/>
            <a:ext cx="2962275" cy="457200"/>
            <a:chOff x="3136" y="2625"/>
            <a:chExt cx="1866" cy="288"/>
          </a:xfrm>
        </p:grpSpPr>
        <p:sp>
          <p:nvSpPr>
            <p:cNvPr id="12305" name="Rectangle 22"/>
            <p:cNvSpPr>
              <a:spLocks noChangeArrowheads="1"/>
            </p:cNvSpPr>
            <p:nvPr/>
          </p:nvSpPr>
          <p:spPr bwMode="auto">
            <a:xfrm>
              <a:off x="4566" y="2625"/>
              <a:ext cx="43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HIP</a:t>
              </a:r>
            </a:p>
          </p:txBody>
        </p:sp>
        <p:sp>
          <p:nvSpPr>
            <p:cNvPr id="12306" name="Line 23"/>
            <p:cNvSpPr>
              <a:spLocks noChangeShapeType="1"/>
            </p:cNvSpPr>
            <p:nvPr/>
          </p:nvSpPr>
          <p:spPr bwMode="auto">
            <a:xfrm flipH="1" flipV="1">
              <a:off x="3136" y="2629"/>
              <a:ext cx="1528" cy="23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2" name="Group 24"/>
          <p:cNvGrpSpPr>
            <a:grpSpLocks/>
          </p:cNvGrpSpPr>
          <p:nvPr/>
        </p:nvGrpSpPr>
        <p:grpSpPr bwMode="auto">
          <a:xfrm>
            <a:off x="6121400" y="4795838"/>
            <a:ext cx="3113088" cy="658812"/>
            <a:chOff x="2896" y="3021"/>
            <a:chExt cx="1961" cy="415"/>
          </a:xfrm>
        </p:grpSpPr>
        <p:sp>
          <p:nvSpPr>
            <p:cNvPr id="12303" name="Rectangle 25"/>
            <p:cNvSpPr>
              <a:spLocks noChangeArrowheads="1"/>
            </p:cNvSpPr>
            <p:nvPr/>
          </p:nvSpPr>
          <p:spPr bwMode="auto">
            <a:xfrm>
              <a:off x="4154" y="3148"/>
              <a:ext cx="7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SHINS</a:t>
              </a:r>
            </a:p>
          </p:txBody>
        </p:sp>
        <p:sp>
          <p:nvSpPr>
            <p:cNvPr id="12304" name="Line 26"/>
            <p:cNvSpPr>
              <a:spLocks noChangeShapeType="1"/>
            </p:cNvSpPr>
            <p:nvPr/>
          </p:nvSpPr>
          <p:spPr bwMode="auto">
            <a:xfrm flipH="1" flipV="1">
              <a:off x="2896" y="3021"/>
              <a:ext cx="1258"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5" name="Group 27"/>
          <p:cNvGrpSpPr>
            <a:grpSpLocks/>
          </p:cNvGrpSpPr>
          <p:nvPr/>
        </p:nvGrpSpPr>
        <p:grpSpPr bwMode="auto">
          <a:xfrm>
            <a:off x="2695575" y="2636838"/>
            <a:ext cx="2679700" cy="539750"/>
            <a:chOff x="738" y="1661"/>
            <a:chExt cx="1688" cy="340"/>
          </a:xfrm>
        </p:grpSpPr>
        <p:sp>
          <p:nvSpPr>
            <p:cNvPr id="12301" name="Rectangle 28"/>
            <p:cNvSpPr>
              <a:spLocks noChangeArrowheads="1"/>
            </p:cNvSpPr>
            <p:nvPr/>
          </p:nvSpPr>
          <p:spPr bwMode="auto">
            <a:xfrm>
              <a:off x="738" y="1713"/>
              <a:ext cx="58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CHIN</a:t>
              </a:r>
            </a:p>
          </p:txBody>
        </p:sp>
        <p:sp>
          <p:nvSpPr>
            <p:cNvPr id="12302" name="Line 29"/>
            <p:cNvSpPr>
              <a:spLocks noChangeShapeType="1"/>
            </p:cNvSpPr>
            <p:nvPr/>
          </p:nvSpPr>
          <p:spPr bwMode="auto">
            <a:xfrm flipV="1">
              <a:off x="1338" y="1661"/>
              <a:ext cx="1088" cy="1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2300" name="Picture 30"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65676" y="2205038"/>
            <a:ext cx="1990725" cy="27368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8368216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5180"/>
                                        </p:tgtEl>
                                        <p:attrNameLst>
                                          <p:attrName>style.visibility</p:attrName>
                                        </p:attrNameLst>
                                      </p:cBhvr>
                                      <p:to>
                                        <p:strVal val="visible"/>
                                      </p:to>
                                    </p:set>
                                    <p:animEffect transition="in" filter="blinds(horizontal)">
                                      <p:cBhvr>
                                        <p:cTn id="7" dur="500"/>
                                        <p:tgtEl>
                                          <p:spTgt spid="1351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5183"/>
                                        </p:tgtEl>
                                        <p:attrNameLst>
                                          <p:attrName>style.visibility</p:attrName>
                                        </p:attrNameLst>
                                      </p:cBhvr>
                                      <p:to>
                                        <p:strVal val="visible"/>
                                      </p:to>
                                    </p:set>
                                    <p:animEffect transition="in" filter="blinds(horizontal)">
                                      <p:cBhvr>
                                        <p:cTn id="12" dur="500"/>
                                        <p:tgtEl>
                                          <p:spTgt spid="13518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5186"/>
                                        </p:tgtEl>
                                        <p:attrNameLst>
                                          <p:attrName>style.visibility</p:attrName>
                                        </p:attrNameLst>
                                      </p:cBhvr>
                                      <p:to>
                                        <p:strVal val="visible"/>
                                      </p:to>
                                    </p:set>
                                    <p:animEffect transition="in" filter="blinds(horizontal)">
                                      <p:cBhvr>
                                        <p:cTn id="17" dur="500"/>
                                        <p:tgtEl>
                                          <p:spTgt spid="13518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5189"/>
                                        </p:tgtEl>
                                        <p:attrNameLst>
                                          <p:attrName>style.visibility</p:attrName>
                                        </p:attrNameLst>
                                      </p:cBhvr>
                                      <p:to>
                                        <p:strVal val="visible"/>
                                      </p:to>
                                    </p:set>
                                    <p:animEffect transition="in" filter="blinds(horizontal)">
                                      <p:cBhvr>
                                        <p:cTn id="22" dur="500"/>
                                        <p:tgtEl>
                                          <p:spTgt spid="13518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5192"/>
                                        </p:tgtEl>
                                        <p:attrNameLst>
                                          <p:attrName>style.visibility</p:attrName>
                                        </p:attrNameLst>
                                      </p:cBhvr>
                                      <p:to>
                                        <p:strVal val="visible"/>
                                      </p:to>
                                    </p:set>
                                    <p:animEffect transition="in" filter="blinds(horizontal)">
                                      <p:cBhvr>
                                        <p:cTn id="27" dur="500"/>
                                        <p:tgtEl>
                                          <p:spTgt spid="13519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35177"/>
                                        </p:tgtEl>
                                        <p:attrNameLst>
                                          <p:attrName>style.visibility</p:attrName>
                                        </p:attrNameLst>
                                      </p:cBhvr>
                                      <p:to>
                                        <p:strVal val="visible"/>
                                      </p:to>
                                    </p:set>
                                    <p:animEffect transition="in" filter="blinds(horizontal)">
                                      <p:cBhvr>
                                        <p:cTn id="32" dur="500"/>
                                        <p:tgtEl>
                                          <p:spTgt spid="13517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35174"/>
                                        </p:tgtEl>
                                        <p:attrNameLst>
                                          <p:attrName>style.visibility</p:attrName>
                                        </p:attrNameLst>
                                      </p:cBhvr>
                                      <p:to>
                                        <p:strVal val="visible"/>
                                      </p:to>
                                    </p:set>
                                    <p:animEffect transition="in" filter="blinds(horizontal)">
                                      <p:cBhvr>
                                        <p:cTn id="37" dur="500"/>
                                        <p:tgtEl>
                                          <p:spTgt spid="13517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35195"/>
                                        </p:tgtEl>
                                        <p:attrNameLst>
                                          <p:attrName>style.visibility</p:attrName>
                                        </p:attrNameLst>
                                      </p:cBhvr>
                                      <p:to>
                                        <p:strVal val="visible"/>
                                      </p:to>
                                    </p:set>
                                    <p:animEffect transition="in" filter="blinds(horizontal)">
                                      <p:cBhvr>
                                        <p:cTn id="42" dur="500"/>
                                        <p:tgtEl>
                                          <p:spTgt spid="135195"/>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nodeType="clickEffect">
                                  <p:stCondLst>
                                    <p:cond delay="0"/>
                                  </p:stCondLst>
                                  <p:childTnLst>
                                    <p:set>
                                      <p:cBhvr>
                                        <p:cTn id="46" dur="1" fill="hold">
                                          <p:stCondLst>
                                            <p:cond delay="0"/>
                                          </p:stCondLst>
                                        </p:cTn>
                                        <p:tgtEl>
                                          <p:spTgt spid="135171"/>
                                        </p:tgtEl>
                                        <p:attrNameLst>
                                          <p:attrName>style.visibility</p:attrName>
                                        </p:attrNameLst>
                                      </p:cBhvr>
                                      <p:to>
                                        <p:strVal val="visible"/>
                                      </p:to>
                                    </p:set>
                                    <p:animEffect transition="in" filter="blinds(horizontal)">
                                      <p:cBhvr>
                                        <p:cTn id="47" dur="500"/>
                                        <p:tgtEl>
                                          <p:spTgt spid="135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288" y="404813"/>
            <a:ext cx="7543800" cy="1066800"/>
          </a:xfrm>
        </p:spPr>
        <p:txBody>
          <a:bodyPr>
            <a:normAutofit fontScale="90000"/>
          </a:bodyPr>
          <a:lstStyle/>
          <a:p>
            <a:r>
              <a:rPr lang="en-GB" altLang="en-US" sz="3900" dirty="0"/>
              <a:t>Common sites for non-accidental physical injury</a:t>
            </a:r>
          </a:p>
        </p:txBody>
      </p:sp>
      <p:grpSp>
        <p:nvGrpSpPr>
          <p:cNvPr id="137219" name="Group 3"/>
          <p:cNvGrpSpPr>
            <a:grpSpLocks/>
          </p:cNvGrpSpPr>
          <p:nvPr/>
        </p:nvGrpSpPr>
        <p:grpSpPr bwMode="auto">
          <a:xfrm>
            <a:off x="1524000" y="1268414"/>
            <a:ext cx="9475788" cy="5102225"/>
            <a:chOff x="0" y="799"/>
            <a:chExt cx="5969" cy="3214"/>
          </a:xfrm>
        </p:grpSpPr>
        <p:sp>
          <p:nvSpPr>
            <p:cNvPr id="13317" name="Rectangle 4"/>
            <p:cNvSpPr>
              <a:spLocks noChangeArrowheads="1"/>
            </p:cNvSpPr>
            <p:nvPr/>
          </p:nvSpPr>
          <p:spPr bwMode="auto">
            <a:xfrm>
              <a:off x="0" y="1706"/>
              <a:ext cx="1488" cy="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CHEEK/SIDE OF FACE - </a:t>
              </a:r>
              <a:r>
                <a:rPr lang="en-GB" altLang="en-US" sz="1800">
                  <a:latin typeface="Arial" panose="020B0604020202020204" pitchFamily="34" charset="0"/>
                </a:rPr>
                <a:t>bruising, finger marks</a:t>
              </a:r>
            </a:p>
          </p:txBody>
        </p:sp>
        <p:sp>
          <p:nvSpPr>
            <p:cNvPr id="13318" name="Rectangle 5"/>
            <p:cNvSpPr>
              <a:spLocks noChangeArrowheads="1"/>
            </p:cNvSpPr>
            <p:nvPr/>
          </p:nvSpPr>
          <p:spPr bwMode="auto">
            <a:xfrm>
              <a:off x="567" y="845"/>
              <a:ext cx="1088" cy="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EYES - </a:t>
              </a:r>
              <a:r>
                <a:rPr lang="en-GB" altLang="en-US" sz="1800">
                  <a:latin typeface="Arial" panose="020B0604020202020204" pitchFamily="34" charset="0"/>
                </a:rPr>
                <a:t>bruising, (particularly both eyes)</a:t>
              </a:r>
            </a:p>
          </p:txBody>
        </p:sp>
        <p:sp>
          <p:nvSpPr>
            <p:cNvPr id="13319" name="Rectangle 6"/>
            <p:cNvSpPr>
              <a:spLocks noChangeArrowheads="1"/>
            </p:cNvSpPr>
            <p:nvPr/>
          </p:nvSpPr>
          <p:spPr bwMode="auto">
            <a:xfrm>
              <a:off x="703" y="2251"/>
              <a:ext cx="110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MOUTH - </a:t>
              </a:r>
              <a:r>
                <a:rPr lang="en-GB" altLang="en-US" sz="1800">
                  <a:latin typeface="Arial" panose="020B0604020202020204" pitchFamily="34" charset="0"/>
                </a:rPr>
                <a:t>torn frenulum</a:t>
              </a:r>
            </a:p>
          </p:txBody>
        </p:sp>
        <p:sp>
          <p:nvSpPr>
            <p:cNvPr id="13320" name="Rectangle 7"/>
            <p:cNvSpPr>
              <a:spLocks noChangeArrowheads="1"/>
            </p:cNvSpPr>
            <p:nvPr/>
          </p:nvSpPr>
          <p:spPr bwMode="auto">
            <a:xfrm>
              <a:off x="200" y="2754"/>
              <a:ext cx="197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600" b="1">
                  <a:latin typeface="Arial" panose="020B0604020202020204" pitchFamily="34" charset="0"/>
                </a:rPr>
                <a:t>SHOULDERS - </a:t>
              </a:r>
              <a:r>
                <a:rPr lang="en-GB" altLang="en-US" sz="1800">
                  <a:latin typeface="Arial" panose="020B0604020202020204" pitchFamily="34" charset="0"/>
                </a:rPr>
                <a:t>bruising, grasp marks</a:t>
              </a:r>
            </a:p>
          </p:txBody>
        </p:sp>
        <p:sp>
          <p:nvSpPr>
            <p:cNvPr id="13321" name="Rectangle 8"/>
            <p:cNvSpPr>
              <a:spLocks noChangeArrowheads="1"/>
            </p:cNvSpPr>
            <p:nvPr/>
          </p:nvSpPr>
          <p:spPr bwMode="auto">
            <a:xfrm>
              <a:off x="200" y="3327"/>
              <a:ext cx="13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GENITALS</a:t>
              </a:r>
              <a:r>
                <a:rPr lang="en-GB" altLang="en-US" sz="1600">
                  <a:latin typeface="Arial" panose="020B0604020202020204" pitchFamily="34" charset="0"/>
                </a:rPr>
                <a:t> - </a:t>
              </a:r>
              <a:r>
                <a:rPr lang="en-GB" altLang="en-US" sz="1800">
                  <a:latin typeface="Arial" panose="020B0604020202020204" pitchFamily="34" charset="0"/>
                </a:rPr>
                <a:t>bruising</a:t>
              </a:r>
            </a:p>
          </p:txBody>
        </p:sp>
        <p:sp>
          <p:nvSpPr>
            <p:cNvPr id="13322" name="Rectangle 9"/>
            <p:cNvSpPr>
              <a:spLocks noChangeArrowheads="1"/>
            </p:cNvSpPr>
            <p:nvPr/>
          </p:nvSpPr>
          <p:spPr bwMode="auto">
            <a:xfrm>
              <a:off x="2971" y="3339"/>
              <a:ext cx="965" cy="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BACK	     }  </a:t>
              </a:r>
            </a:p>
            <a:p>
              <a:pPr eaLnBrk="1" hangingPunct="1">
                <a:spcBef>
                  <a:spcPct val="50000"/>
                </a:spcBef>
                <a:buFontTx/>
                <a:buNone/>
              </a:pPr>
              <a:r>
                <a:rPr lang="en-GB" altLang="en-US" sz="1600" b="1">
                  <a:latin typeface="Arial" panose="020B0604020202020204" pitchFamily="34" charset="0"/>
                </a:rPr>
                <a:t>BUTTOCKS  }</a:t>
              </a:r>
            </a:p>
            <a:p>
              <a:pPr eaLnBrk="1" hangingPunct="1">
                <a:spcBef>
                  <a:spcPct val="50000"/>
                </a:spcBef>
                <a:buFontTx/>
                <a:buNone/>
              </a:pPr>
              <a:r>
                <a:rPr lang="en-GB" altLang="en-US" sz="1600" b="1">
                  <a:latin typeface="Arial" panose="020B0604020202020204" pitchFamily="34" charset="0"/>
                </a:rPr>
                <a:t>THIGHS        }</a:t>
              </a:r>
            </a:p>
          </p:txBody>
        </p:sp>
        <p:sp>
          <p:nvSpPr>
            <p:cNvPr id="13323" name="Rectangle 10"/>
            <p:cNvSpPr>
              <a:spLocks noChangeArrowheads="1"/>
            </p:cNvSpPr>
            <p:nvPr/>
          </p:nvSpPr>
          <p:spPr bwMode="auto">
            <a:xfrm>
              <a:off x="3912" y="3430"/>
              <a:ext cx="186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Linear bruising. Outline of belt/buckles. Scalds/burns</a:t>
              </a:r>
            </a:p>
          </p:txBody>
        </p:sp>
        <p:sp>
          <p:nvSpPr>
            <p:cNvPr id="13324" name="Rectangle 11"/>
            <p:cNvSpPr>
              <a:spLocks noChangeArrowheads="1"/>
            </p:cNvSpPr>
            <p:nvPr/>
          </p:nvSpPr>
          <p:spPr bwMode="auto">
            <a:xfrm>
              <a:off x="3721" y="2795"/>
              <a:ext cx="203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CHEST - </a:t>
              </a:r>
              <a:r>
                <a:rPr lang="en-GB" altLang="en-US" sz="1800">
                  <a:latin typeface="Arial" panose="020B0604020202020204" pitchFamily="34" charset="0"/>
                </a:rPr>
                <a:t>bruising, grasp marks</a:t>
              </a:r>
            </a:p>
          </p:txBody>
        </p:sp>
        <p:sp>
          <p:nvSpPr>
            <p:cNvPr id="13325" name="Rectangle 12"/>
            <p:cNvSpPr>
              <a:spLocks noChangeArrowheads="1"/>
            </p:cNvSpPr>
            <p:nvPr/>
          </p:nvSpPr>
          <p:spPr bwMode="auto">
            <a:xfrm>
              <a:off x="4027" y="2297"/>
              <a:ext cx="1942" cy="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UPPER &amp; INNER ARM - </a:t>
              </a:r>
              <a:r>
                <a:rPr lang="en-GB" altLang="en-US" sz="1800">
                  <a:latin typeface="Arial" panose="020B0604020202020204" pitchFamily="34" charset="0"/>
                </a:rPr>
                <a:t>bruising, grasp marks</a:t>
              </a:r>
            </a:p>
          </p:txBody>
        </p:sp>
        <p:sp>
          <p:nvSpPr>
            <p:cNvPr id="13326" name="Rectangle 13"/>
            <p:cNvSpPr>
              <a:spLocks noChangeArrowheads="1"/>
            </p:cNvSpPr>
            <p:nvPr/>
          </p:nvSpPr>
          <p:spPr bwMode="auto">
            <a:xfrm>
              <a:off x="3606" y="1888"/>
              <a:ext cx="19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NECK -</a:t>
              </a:r>
              <a:r>
                <a:rPr lang="en-GB" altLang="en-US" sz="1800">
                  <a:latin typeface="Arial" panose="020B0604020202020204" pitchFamily="34" charset="0"/>
                </a:rPr>
                <a:t>bruising, grasp marks</a:t>
              </a:r>
            </a:p>
          </p:txBody>
        </p:sp>
        <p:sp>
          <p:nvSpPr>
            <p:cNvPr id="13327" name="Rectangle 14"/>
            <p:cNvSpPr>
              <a:spLocks noChangeArrowheads="1"/>
            </p:cNvSpPr>
            <p:nvPr/>
          </p:nvSpPr>
          <p:spPr bwMode="auto">
            <a:xfrm>
              <a:off x="4152" y="1388"/>
              <a:ext cx="145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EARS - </a:t>
              </a:r>
              <a:r>
                <a:rPr lang="en-GB" altLang="en-US" sz="1800">
                  <a:latin typeface="Arial" panose="020B0604020202020204" pitchFamily="34" charset="0"/>
                </a:rPr>
                <a:t>Pinch or slap marks, bruising</a:t>
              </a:r>
            </a:p>
          </p:txBody>
        </p:sp>
        <p:sp>
          <p:nvSpPr>
            <p:cNvPr id="13328" name="Rectangle 15"/>
            <p:cNvSpPr>
              <a:spLocks noChangeArrowheads="1"/>
            </p:cNvSpPr>
            <p:nvPr/>
          </p:nvSpPr>
          <p:spPr bwMode="auto">
            <a:xfrm>
              <a:off x="1156" y="3558"/>
              <a:ext cx="1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KNEES - </a:t>
              </a:r>
              <a:r>
                <a:rPr lang="en-GB" altLang="en-US" sz="1800">
                  <a:latin typeface="Arial" panose="020B0604020202020204" pitchFamily="34" charset="0"/>
                </a:rPr>
                <a:t>grasp marks</a:t>
              </a:r>
            </a:p>
          </p:txBody>
        </p:sp>
        <p:sp>
          <p:nvSpPr>
            <p:cNvPr id="13329" name="Line 16"/>
            <p:cNvSpPr>
              <a:spLocks noChangeShapeType="1"/>
            </p:cNvSpPr>
            <p:nvPr/>
          </p:nvSpPr>
          <p:spPr bwMode="auto">
            <a:xfrm>
              <a:off x="1338" y="890"/>
              <a:ext cx="1134"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Rectangle 17"/>
            <p:cNvSpPr>
              <a:spLocks noChangeArrowheads="1"/>
            </p:cNvSpPr>
            <p:nvPr/>
          </p:nvSpPr>
          <p:spPr bwMode="auto">
            <a:xfrm>
              <a:off x="3651" y="799"/>
              <a:ext cx="194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SKULL</a:t>
              </a:r>
              <a:r>
                <a:rPr lang="en-GB" altLang="en-US" sz="1600">
                  <a:latin typeface="Arial" panose="020B0604020202020204" pitchFamily="34" charset="0"/>
                </a:rPr>
                <a:t> - </a:t>
              </a:r>
              <a:r>
                <a:rPr lang="en-GB" altLang="en-US" sz="1800">
                  <a:latin typeface="Arial" panose="020B0604020202020204" pitchFamily="34" charset="0"/>
                </a:rPr>
                <a:t>fracture or bleeding under skull (from shaking)</a:t>
              </a:r>
            </a:p>
          </p:txBody>
        </p:sp>
        <p:sp>
          <p:nvSpPr>
            <p:cNvPr id="13331" name="Line 18"/>
            <p:cNvSpPr>
              <a:spLocks noChangeShapeType="1"/>
            </p:cNvSpPr>
            <p:nvPr/>
          </p:nvSpPr>
          <p:spPr bwMode="auto">
            <a:xfrm flipH="1">
              <a:off x="2925" y="890"/>
              <a:ext cx="777" cy="4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19"/>
            <p:cNvSpPr>
              <a:spLocks noChangeShapeType="1"/>
            </p:cNvSpPr>
            <p:nvPr/>
          </p:nvSpPr>
          <p:spPr bwMode="auto">
            <a:xfrm flipH="1" flipV="1">
              <a:off x="3243" y="1344"/>
              <a:ext cx="822" cy="22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0"/>
            <p:cNvSpPr>
              <a:spLocks noChangeShapeType="1"/>
            </p:cNvSpPr>
            <p:nvPr/>
          </p:nvSpPr>
          <p:spPr bwMode="auto">
            <a:xfrm flipH="1" flipV="1">
              <a:off x="3152" y="1570"/>
              <a:ext cx="686" cy="3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1"/>
            <p:cNvSpPr>
              <a:spLocks noChangeShapeType="1"/>
            </p:cNvSpPr>
            <p:nvPr/>
          </p:nvSpPr>
          <p:spPr bwMode="auto">
            <a:xfrm flipH="1" flipV="1">
              <a:off x="3606" y="2205"/>
              <a:ext cx="456" cy="18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2"/>
            <p:cNvSpPr>
              <a:spLocks noChangeShapeType="1"/>
            </p:cNvSpPr>
            <p:nvPr/>
          </p:nvSpPr>
          <p:spPr bwMode="auto">
            <a:xfrm flipH="1" flipV="1">
              <a:off x="2835" y="2024"/>
              <a:ext cx="914"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Line 23"/>
            <p:cNvSpPr>
              <a:spLocks noChangeShapeType="1"/>
            </p:cNvSpPr>
            <p:nvPr/>
          </p:nvSpPr>
          <p:spPr bwMode="auto">
            <a:xfrm flipV="1">
              <a:off x="1882" y="2795"/>
              <a:ext cx="685" cy="77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7" name="Line 24"/>
            <p:cNvSpPr>
              <a:spLocks noChangeShapeType="1"/>
            </p:cNvSpPr>
            <p:nvPr/>
          </p:nvSpPr>
          <p:spPr bwMode="auto">
            <a:xfrm flipV="1">
              <a:off x="1383" y="2478"/>
              <a:ext cx="1371"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8" name="Line 25"/>
            <p:cNvSpPr>
              <a:spLocks noChangeShapeType="1"/>
            </p:cNvSpPr>
            <p:nvPr/>
          </p:nvSpPr>
          <p:spPr bwMode="auto">
            <a:xfrm flipV="1">
              <a:off x="1292" y="1842"/>
              <a:ext cx="1097" cy="91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9" name="Line 26"/>
            <p:cNvSpPr>
              <a:spLocks noChangeShapeType="1"/>
            </p:cNvSpPr>
            <p:nvPr/>
          </p:nvSpPr>
          <p:spPr bwMode="auto">
            <a:xfrm flipV="1">
              <a:off x="1429" y="1480"/>
              <a:ext cx="1507" cy="73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40" name="Line 27"/>
            <p:cNvSpPr>
              <a:spLocks noChangeShapeType="1"/>
            </p:cNvSpPr>
            <p:nvPr/>
          </p:nvSpPr>
          <p:spPr bwMode="auto">
            <a:xfrm flipV="1">
              <a:off x="1247" y="1434"/>
              <a:ext cx="1361"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3316" name="Picture 28"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016500" y="1628776"/>
            <a:ext cx="1779588" cy="2447925"/>
          </a:xfrm>
        </p:spPr>
      </p:pic>
    </p:spTree>
    <p:extLst>
      <p:ext uri="{BB962C8B-B14F-4D97-AF65-F5344CB8AC3E}">
        <p14:creationId xmlns:p14="http://schemas.microsoft.com/office/powerpoint/2010/main" val="2070335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7219"/>
                                        </p:tgtEl>
                                        <p:attrNameLst>
                                          <p:attrName>style.visibility</p:attrName>
                                        </p:attrNameLst>
                                      </p:cBhvr>
                                      <p:to>
                                        <p:strVal val="visible"/>
                                      </p:to>
                                    </p:set>
                                    <p:animEffect transition="in" filter="blinds(horizontal)">
                                      <p:cBhvr>
                                        <p:cTn id="7" dur="500"/>
                                        <p:tgtEl>
                                          <p:spTgt spid="137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5A6E1-8F1A-475A-BFE1-8051D8A4CCAD}"/>
              </a:ext>
            </a:extLst>
          </p:cNvPr>
          <p:cNvSpPr>
            <a:spLocks noGrp="1"/>
          </p:cNvSpPr>
          <p:nvPr>
            <p:ph type="title"/>
          </p:nvPr>
        </p:nvSpPr>
        <p:spPr>
          <a:xfrm>
            <a:off x="838200" y="365125"/>
            <a:ext cx="10515600" cy="917265"/>
          </a:xfrm>
        </p:spPr>
        <p:txBody>
          <a:bodyPr/>
          <a:lstStyle/>
          <a:p>
            <a:r>
              <a:rPr lang="en-GB" dirty="0"/>
              <a:t>What Organisations will ask:</a:t>
            </a:r>
          </a:p>
        </p:txBody>
      </p:sp>
      <p:sp>
        <p:nvSpPr>
          <p:cNvPr id="3" name="Content Placeholder 2">
            <a:extLst>
              <a:ext uri="{FF2B5EF4-FFF2-40B4-BE49-F238E27FC236}">
                <a16:creationId xmlns:a16="http://schemas.microsoft.com/office/drawing/2014/main" id="{28E7013E-29F8-4B1F-9836-7A14D450648A}"/>
              </a:ext>
            </a:extLst>
          </p:cNvPr>
          <p:cNvSpPr>
            <a:spLocks noGrp="1"/>
          </p:cNvSpPr>
          <p:nvPr>
            <p:ph idx="1"/>
          </p:nvPr>
        </p:nvSpPr>
        <p:spPr>
          <a:xfrm>
            <a:off x="838200" y="1282390"/>
            <a:ext cx="10515600" cy="4894573"/>
          </a:xfrm>
        </p:spPr>
        <p:txBody>
          <a:bodyPr>
            <a:normAutofit/>
          </a:bodyPr>
          <a:lstStyle/>
          <a:p>
            <a:pPr marL="171450" indent="-171450">
              <a:defRPr/>
            </a:pPr>
            <a:r>
              <a:rPr lang="en-GB" dirty="0">
                <a:latin typeface="Arial" panose="020B0604020202020204" pitchFamily="34" charset="0"/>
                <a:cs typeface="Arial" panose="020B0604020202020204" pitchFamily="34" charset="0"/>
              </a:rPr>
              <a:t>Does the explanation for injury / mark add up? </a:t>
            </a:r>
          </a:p>
          <a:p>
            <a:pPr marL="171450" indent="-171450">
              <a:defRPr/>
            </a:pPr>
            <a:r>
              <a:rPr lang="en-GB" dirty="0">
                <a:latin typeface="Arial" panose="020B0604020202020204" pitchFamily="34" charset="0"/>
                <a:cs typeface="Arial" panose="020B0604020202020204" pitchFamily="34" charset="0"/>
              </a:rPr>
              <a:t>Does parents explanation confirm child’s explanation?</a:t>
            </a:r>
          </a:p>
          <a:p>
            <a:pPr marL="171450" indent="-171450">
              <a:defRPr/>
            </a:pPr>
            <a:r>
              <a:rPr lang="en-GB" dirty="0">
                <a:latin typeface="Arial" panose="020B0604020202020204" pitchFamily="34" charset="0"/>
                <a:cs typeface="Arial" panose="020B0604020202020204" pitchFamily="34" charset="0"/>
              </a:rPr>
              <a:t>Parents will go to extra-ordinary lengths to cover up – disguised injury</a:t>
            </a:r>
          </a:p>
          <a:p>
            <a:pPr>
              <a:defRPr/>
            </a:pPr>
            <a:endParaRPr lang="en-GB" dirty="0">
              <a:latin typeface="Arial" panose="020B0604020202020204" pitchFamily="34" charset="0"/>
              <a:cs typeface="Arial" panose="020B0604020202020204" pitchFamily="34" charset="0"/>
            </a:endParaRPr>
          </a:p>
          <a:p>
            <a:pPr marL="171450" indent="-171450">
              <a:defRPr/>
            </a:pPr>
            <a:r>
              <a:rPr lang="en-GB" dirty="0">
                <a:latin typeface="Arial" panose="020B0604020202020204" pitchFamily="34" charset="0"/>
                <a:cs typeface="Arial" panose="020B0604020202020204" pitchFamily="34" charset="0"/>
              </a:rPr>
              <a:t>Explanations may seem plausible at the time but will look at history</a:t>
            </a:r>
          </a:p>
          <a:p>
            <a:pPr marL="171450" indent="-171450">
              <a:defRPr/>
            </a:pPr>
            <a:endParaRPr lang="en-GB" dirty="0">
              <a:latin typeface="Comic Sans MS" pitchFamily="66" charset="0"/>
            </a:endParaRPr>
          </a:p>
          <a:p>
            <a:endParaRPr lang="en-GB" dirty="0"/>
          </a:p>
        </p:txBody>
      </p:sp>
    </p:spTree>
    <p:extLst>
      <p:ext uri="{BB962C8B-B14F-4D97-AF65-F5344CB8AC3E}">
        <p14:creationId xmlns:p14="http://schemas.microsoft.com/office/powerpoint/2010/main" val="24007733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5BAA-A898-45A7-B435-CF574AAB57A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21A7C60-D085-45F5-B7BE-70DC0D99D865}"/>
              </a:ext>
            </a:extLst>
          </p:cNvPr>
          <p:cNvSpPr>
            <a:spLocks noGrp="1"/>
          </p:cNvSpPr>
          <p:nvPr>
            <p:ph idx="1"/>
          </p:nvPr>
        </p:nvSpPr>
        <p:spPr>
          <a:xfrm>
            <a:off x="838200" y="1382751"/>
            <a:ext cx="10515600" cy="4794212"/>
          </a:xfrm>
        </p:spPr>
        <p:txBody>
          <a:bodyPr>
            <a:normAutofit lnSpcReduction="10000"/>
          </a:bodyPr>
          <a:lstStyle/>
          <a:p>
            <a:r>
              <a:rPr lang="en-GB" sz="1400" dirty="0">
                <a:hlinkClick r:id="rId2"/>
              </a:rPr>
              <a:t>https://www.gov.uk/government/publications/safeguarding-policy-protecting-vulnerable-adults/sd8-opgs-safeguarding-policy</a:t>
            </a:r>
            <a:endParaRPr lang="en-GB" sz="1400" dirty="0"/>
          </a:p>
          <a:p>
            <a:r>
              <a:rPr lang="en-GB" sz="1400" dirty="0">
                <a:hlinkClick r:id="rId3"/>
              </a:rPr>
              <a:t>https://assets.publishing.service.gov.uk/government/uploads/system/uploads/attachment_data/file/679391/Policing_Landscape_Review.pdf</a:t>
            </a:r>
            <a:endParaRPr lang="en-GB" sz="1400" dirty="0"/>
          </a:p>
          <a:p>
            <a:r>
              <a:rPr lang="en-GB" sz="1400" dirty="0">
                <a:hlinkClick r:id="rId4"/>
              </a:rPr>
              <a:t>https://publicguardian.blog.gov.uk/2019/05/13/improving-how-we-support-adults-at-risk/</a:t>
            </a:r>
            <a:endParaRPr lang="en-GB" sz="1400" dirty="0"/>
          </a:p>
          <a:p>
            <a:r>
              <a:rPr lang="en-GB" sz="1400" dirty="0">
                <a:hlinkClick r:id="rId5"/>
              </a:rPr>
              <a:t>https://www.trixonline.co.uk/website/news/pdf/policy_briefing_No-99.pdf</a:t>
            </a:r>
            <a:endParaRPr lang="en-GB" sz="1400" dirty="0"/>
          </a:p>
          <a:p>
            <a:r>
              <a:rPr lang="en-GB" sz="1400" dirty="0">
                <a:hlinkClick r:id="rId6"/>
              </a:rPr>
              <a:t>https://www.mind.org.uk/information-support/legal-rights/mental-health-act-1983/#.XQM1ovZFxPY</a:t>
            </a:r>
            <a:endParaRPr lang="en-GB" sz="1400" dirty="0"/>
          </a:p>
          <a:p>
            <a:pPr marL="0" indent="0">
              <a:buNone/>
            </a:pPr>
            <a:r>
              <a:rPr lang="en-GB" sz="1400" dirty="0"/>
              <a:t>Code of Practice</a:t>
            </a:r>
            <a:endParaRPr lang="en-GB" sz="1400" dirty="0">
              <a:hlinkClick r:id="rId7"/>
            </a:endParaRPr>
          </a:p>
          <a:p>
            <a:r>
              <a:rPr lang="en-GB" sz="1400" dirty="0">
                <a:hlinkClick r:id="rId7"/>
              </a:rPr>
              <a:t>https://gweddill.gov.wales/docs/dhss/publications/160920mentalacten.pdf</a:t>
            </a:r>
            <a:endParaRPr lang="en-GB" sz="1400" dirty="0"/>
          </a:p>
          <a:p>
            <a:r>
              <a:rPr lang="en-GB" sz="1400" dirty="0">
                <a:hlinkClick r:id="rId8"/>
              </a:rPr>
              <a:t>https://www.2gether.nhs.uk/wp-content/uploads/Code-of-Practice-Easy-Read.pdf</a:t>
            </a:r>
            <a:endParaRPr lang="en-GB" sz="1400" dirty="0"/>
          </a:p>
          <a:p>
            <a:r>
              <a:rPr lang="en-GB" sz="1400" dirty="0">
                <a:hlinkClick r:id="rId9"/>
              </a:rPr>
              <a:t>https://assets.publishing.service.gov.uk/government/uploads/system/uploads/attachment_data/file/435512/MHA_Code_of_Practice.PDF</a:t>
            </a:r>
            <a:endParaRPr lang="en-GB" sz="1400" dirty="0"/>
          </a:p>
          <a:p>
            <a:pPr marL="0" indent="0">
              <a:buNone/>
            </a:pPr>
            <a:r>
              <a:rPr lang="en-GB" sz="1400" dirty="0"/>
              <a:t>Care Act</a:t>
            </a:r>
          </a:p>
          <a:p>
            <a:pPr marL="0" indent="0">
              <a:buNone/>
            </a:pPr>
            <a:r>
              <a:rPr lang="en-GB" sz="1400" dirty="0">
                <a:hlinkClick r:id="rId10"/>
              </a:rPr>
              <a:t>http://www.legislation.gov.uk/ukpga/2014/23/contents/enacted</a:t>
            </a:r>
            <a:endParaRPr lang="en-GB" sz="1400" dirty="0"/>
          </a:p>
          <a:p>
            <a:pPr marL="0" indent="0">
              <a:buNone/>
            </a:pPr>
            <a:r>
              <a:rPr lang="en-GB" sz="1400" dirty="0"/>
              <a:t>Protecting children</a:t>
            </a:r>
          </a:p>
          <a:p>
            <a:pPr marL="0" indent="0">
              <a:buNone/>
            </a:pPr>
            <a:r>
              <a:rPr lang="en-GB" sz="1400" dirty="0">
                <a:hlinkClick r:id="rId11"/>
              </a:rPr>
              <a:t>https://assets.publishing.service.gov.uk/government/uploads/system/uploads/attachment_data/file/722307/Working_Together_to_Safeguard_Children_Statutory_framework.pdf</a:t>
            </a:r>
            <a:endParaRPr lang="en-GB" sz="1400" dirty="0"/>
          </a:p>
          <a:p>
            <a:pPr marL="0" indent="0">
              <a:buNone/>
            </a:pPr>
            <a:r>
              <a:rPr lang="en-GB" sz="1400" dirty="0">
                <a:hlinkClick r:id="rId12" action="ppaction://hlinkfile"/>
              </a:rPr>
              <a:t>file:///C:/Users/j.thomas/Downloads/Child%20protection%20legislation%20in%20the%20UK.pdf</a:t>
            </a:r>
            <a:endParaRPr lang="en-GB" sz="1400" dirty="0"/>
          </a:p>
          <a:p>
            <a:pPr marL="0" indent="0">
              <a:buNone/>
            </a:pPr>
            <a:r>
              <a:rPr lang="en-GB" sz="1400" dirty="0">
                <a:hlinkClick r:id="rId13"/>
              </a:rPr>
              <a:t>file:///C:/Users/j.thomas/Downloads/All-Wales-Child-Protection-Procedures-2008.pdf</a:t>
            </a:r>
            <a:endParaRPr lang="en-GB" sz="1400" dirty="0"/>
          </a:p>
          <a:p>
            <a:pPr marL="0" indent="0">
              <a:buNone/>
            </a:pPr>
            <a:endParaRPr lang="en-GB" sz="1400" dirty="0"/>
          </a:p>
          <a:p>
            <a:endParaRPr lang="en-GB" sz="1400" dirty="0"/>
          </a:p>
          <a:p>
            <a:endParaRPr lang="en-GB" dirty="0"/>
          </a:p>
        </p:txBody>
      </p:sp>
    </p:spTree>
    <p:extLst>
      <p:ext uri="{BB962C8B-B14F-4D97-AF65-F5344CB8AC3E}">
        <p14:creationId xmlns:p14="http://schemas.microsoft.com/office/powerpoint/2010/main" val="3934072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5528"/>
          </a:xfrm>
        </p:spPr>
        <p:txBody>
          <a:bodyPr>
            <a:normAutofit fontScale="90000"/>
          </a:bodyPr>
          <a:lstStyle/>
          <a:p>
            <a:r>
              <a:rPr lang="en-GB" dirty="0"/>
              <a:t>References</a:t>
            </a:r>
          </a:p>
        </p:txBody>
      </p:sp>
      <p:sp>
        <p:nvSpPr>
          <p:cNvPr id="3" name="Content Placeholder 2"/>
          <p:cNvSpPr>
            <a:spLocks noGrp="1"/>
          </p:cNvSpPr>
          <p:nvPr>
            <p:ph idx="1"/>
          </p:nvPr>
        </p:nvSpPr>
        <p:spPr/>
        <p:txBody>
          <a:bodyPr>
            <a:normAutofit/>
          </a:bodyPr>
          <a:lstStyle/>
          <a:p>
            <a:pPr marL="0" indent="0">
              <a:buNone/>
            </a:pPr>
            <a:r>
              <a:rPr lang="en-GB" sz="1600" dirty="0"/>
              <a:t>Victims</a:t>
            </a:r>
          </a:p>
          <a:p>
            <a:pPr marL="0" indent="0">
              <a:buNone/>
            </a:pPr>
            <a:r>
              <a:rPr lang="en-GB" sz="1600" dirty="0">
                <a:hlinkClick r:id="rId2"/>
              </a:rPr>
              <a:t>https://assets.publishing.service.gov.uk/government/uploads/system/uploads/attachment_data/file/476900/code-of-practice-for-victims-of-crime.PDF</a:t>
            </a:r>
            <a:r>
              <a:rPr lang="en-GB" sz="1600" dirty="0"/>
              <a:t> </a:t>
            </a:r>
          </a:p>
          <a:p>
            <a:pPr marL="0" indent="0">
              <a:buNone/>
            </a:pPr>
            <a:r>
              <a:rPr lang="en-GB" sz="1600" dirty="0"/>
              <a:t>Safeguarding</a:t>
            </a:r>
          </a:p>
          <a:p>
            <a:pPr marL="0" indent="0">
              <a:buNone/>
            </a:pPr>
            <a:r>
              <a:rPr lang="en-GB" sz="1600" dirty="0">
                <a:hlinkClick r:id="rId3"/>
              </a:rPr>
              <a:t>https://assets.publishing.service.gov.uk/government/uploads/system/uploads/attachment_data/file/721581/Information_sharing_advice_practitioners_safeguarding_services.pdf</a:t>
            </a:r>
            <a:endParaRPr lang="en-GB" sz="1600" dirty="0"/>
          </a:p>
          <a:p>
            <a:pPr marL="0" indent="0">
              <a:buNone/>
            </a:pPr>
            <a:r>
              <a:rPr lang="en-GB" sz="1600" dirty="0">
                <a:hlinkClick r:id="rId4"/>
              </a:rPr>
              <a:t>https://assets.publishing.service.gov.uk/government/uploads/system/uploads/attachment_data/file/419604/What_to_do_if_you_re_worried_a_child_is_being_abused.pdf</a:t>
            </a:r>
            <a:endParaRPr lang="en-GB" sz="1600" dirty="0"/>
          </a:p>
          <a:p>
            <a:pPr marL="0" indent="0">
              <a:buNone/>
            </a:pPr>
            <a:r>
              <a:rPr lang="en-GB" sz="1600" dirty="0">
                <a:hlinkClick r:id="rId4"/>
              </a:rPr>
              <a:t>https://assets.publishing.service.gov.uk/government/uploads/system/uploads/attachment_data/file/419604/What_to_do_if_you_re_worried_a_child_is_being_abused.pdf</a:t>
            </a:r>
            <a:endParaRPr lang="en-GB" sz="1600" dirty="0"/>
          </a:p>
        </p:txBody>
      </p:sp>
    </p:spTree>
    <p:extLst>
      <p:ext uri="{BB962C8B-B14F-4D97-AF65-F5344CB8AC3E}">
        <p14:creationId xmlns:p14="http://schemas.microsoft.com/office/powerpoint/2010/main" val="11751373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215</TotalTime>
  <Words>4126</Words>
  <Application>Microsoft Office PowerPoint</Application>
  <PresentationFormat>Widescreen</PresentationFormat>
  <Paragraphs>338</Paragraphs>
  <Slides>43</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Calibri Light</vt:lpstr>
      <vt:lpstr>Comic Sans MS</vt:lpstr>
      <vt:lpstr>Office Theme</vt:lpstr>
      <vt:lpstr>National Drivers for Vulnerable People</vt:lpstr>
      <vt:lpstr>PowerPoint Presentation</vt:lpstr>
      <vt:lpstr>National Drivers for Vulnerable People</vt:lpstr>
      <vt:lpstr>Animal Cruelty  </vt:lpstr>
      <vt:lpstr>Everyone has Rights</vt:lpstr>
      <vt:lpstr>PowerPoint Presentation</vt:lpstr>
      <vt:lpstr>Winterbourne View Residential Hospital</vt:lpstr>
      <vt:lpstr>Steven Hoskin</vt:lpstr>
      <vt:lpstr>Ayeeshia-Jayne 21 months old </vt:lpstr>
      <vt:lpstr>Acts to Protect</vt:lpstr>
      <vt:lpstr>Mental Health Acts</vt:lpstr>
      <vt:lpstr>Mental Capacity Act 2005</vt:lpstr>
      <vt:lpstr>Mental Health Act 1983</vt:lpstr>
      <vt:lpstr>Mental Health Act 1983 pathways</vt:lpstr>
      <vt:lpstr>Mental Health Act Section 132</vt:lpstr>
      <vt:lpstr>Section 17 Leave</vt:lpstr>
      <vt:lpstr>Code of Practice</vt:lpstr>
      <vt:lpstr>Care Act 2014</vt:lpstr>
      <vt:lpstr>Unable to achieve two or more of the outcomes:</vt:lpstr>
      <vt:lpstr>PowerPoint Presentation</vt:lpstr>
      <vt:lpstr>Safeguarding Children</vt:lpstr>
      <vt:lpstr>Children's Act 2004</vt:lpstr>
      <vt:lpstr>Safeguarding Children</vt:lpstr>
      <vt:lpstr>Disabled Children &amp; Safeguarding</vt:lpstr>
      <vt:lpstr>Why?</vt:lpstr>
      <vt:lpstr>Victims of Crime </vt:lpstr>
      <vt:lpstr>Sharing Information</vt:lpstr>
      <vt:lpstr>Sharing Information Paper</vt:lpstr>
      <vt:lpstr>Safeguarding in Employment </vt:lpstr>
      <vt:lpstr>DBS Pre- 2002</vt:lpstr>
      <vt:lpstr>From May 2002</vt:lpstr>
      <vt:lpstr>PowerPoint Presentation</vt:lpstr>
      <vt:lpstr>Soham Murders 4th August 2002</vt:lpstr>
      <vt:lpstr>Would Huntley have had the job after CRB’s</vt:lpstr>
      <vt:lpstr>Lessons Learnt?</vt:lpstr>
      <vt:lpstr>PowerPoint Presentation</vt:lpstr>
      <vt:lpstr>PowerPoint Presentation</vt:lpstr>
      <vt:lpstr>Staff Training</vt:lpstr>
      <vt:lpstr>Common Sites For Accidental Injury</vt:lpstr>
      <vt:lpstr>Common sites for non-accidental physical injury</vt:lpstr>
      <vt:lpstr>What Organisations will ask:</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Drivers for Vulnerable People</dc:title>
  <dc:creator>Alison Thomas (1811074)</dc:creator>
  <cp:lastModifiedBy>jane davies thomas</cp:lastModifiedBy>
  <cp:revision>12</cp:revision>
  <dcterms:created xsi:type="dcterms:W3CDTF">2019-06-27T08:26:23Z</dcterms:created>
  <dcterms:modified xsi:type="dcterms:W3CDTF">2019-09-12T18:06:03Z</dcterms:modified>
</cp:coreProperties>
</file>