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7" r:id="rId2"/>
    <p:sldId id="260" r:id="rId3"/>
    <p:sldId id="258" r:id="rId4"/>
    <p:sldId id="259" r:id="rId5"/>
    <p:sldId id="262" r:id="rId6"/>
    <p:sldId id="261" r:id="rId7"/>
    <p:sldId id="266" r:id="rId8"/>
    <p:sldId id="264" r:id="rId9"/>
    <p:sldId id="267" r:id="rId10"/>
    <p:sldId id="265" r:id="rId11"/>
    <p:sldId id="269" r:id="rId12"/>
    <p:sldId id="271" r:id="rId13"/>
    <p:sldId id="268" r:id="rId14"/>
    <p:sldId id="273" r:id="rId15"/>
    <p:sldId id="270" r:id="rId16"/>
    <p:sldId id="275" r:id="rId17"/>
    <p:sldId id="272"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68E53C2-A4B4-3A9E-708D-0D3E9733620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5F44602C-5352-870F-A168-A53D080F584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2C69BCCD-A703-4EE0-84E9-377F86843503}" type="datetime1">
              <a:rPr lang="en-GB"/>
              <a:pPr lvl="0"/>
              <a:t>25/02/2026</a:t>
            </a:fld>
            <a:endParaRPr lang="en-GB"/>
          </a:p>
        </p:txBody>
      </p:sp>
      <p:sp>
        <p:nvSpPr>
          <p:cNvPr id="4" name="Slide Image Placeholder 3">
            <a:extLst>
              <a:ext uri="{FF2B5EF4-FFF2-40B4-BE49-F238E27FC236}">
                <a16:creationId xmlns:a16="http://schemas.microsoft.com/office/drawing/2014/main" id="{D0C04ABD-61E4-89F5-D49B-9D7B3B8FC1B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F43E049-CAE6-A7FE-E74B-2E5A8862141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82D851F5-0996-1949-8BDF-48E8D94ACBA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C4AC8B2-CF04-63B6-FF75-82F84B1DE83A}"/>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1D47215-0395-4DA9-A0FB-642B8A30C5FB}" type="slidenum">
              <a:t>‹#›</a:t>
            </a:fld>
            <a:endParaRPr lang="en-GB"/>
          </a:p>
        </p:txBody>
      </p:sp>
    </p:spTree>
    <p:extLst>
      <p:ext uri="{BB962C8B-B14F-4D97-AF65-F5344CB8AC3E}">
        <p14:creationId xmlns:p14="http://schemas.microsoft.com/office/powerpoint/2010/main" val="176421648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698C5F-9CA5-9DF1-2B88-33E1C4BA6B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4A0395-8EDA-D5F7-C529-C0E16BA6AC65}"/>
              </a:ext>
            </a:extLst>
          </p:cNvPr>
          <p:cNvSpPr txBox="1">
            <a:spLocks noGrp="1"/>
          </p:cNvSpPr>
          <p:nvPr>
            <p:ph type="body" sz="quarter" idx="1"/>
          </p:nvPr>
        </p:nvSpPr>
        <p:spPr/>
        <p:txBody>
          <a:bodyPr/>
          <a:lstStyle/>
          <a:p>
            <a:pPr lvl="0"/>
            <a:r>
              <a:rPr lang="en-IN"/>
              <a:t>The slide allows emphasizing such a transforming element of hospitality as techno-business strategies. It demonstrates why automation, AI, and information analytics can improve the guest experience, operational efficiency, as well as competitiveness, and suggests the obstacles to the new technology, including privacy, technostress, and balanced technological and human service.</a:t>
            </a:r>
          </a:p>
          <a:p>
            <a:pPr lvl="0"/>
            <a:endParaRPr lang="en-GB"/>
          </a:p>
        </p:txBody>
      </p:sp>
      <p:sp>
        <p:nvSpPr>
          <p:cNvPr id="4" name="Slide Number Placeholder 3">
            <a:extLst>
              <a:ext uri="{FF2B5EF4-FFF2-40B4-BE49-F238E27FC236}">
                <a16:creationId xmlns:a16="http://schemas.microsoft.com/office/drawing/2014/main" id="{905D1721-BE9A-0560-A169-72C0BE44295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7577EF-4F5A-4882-8768-961D935CC918}"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44DC4D-AA6F-2ED5-850F-D688EEBC2D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BFF959-7F72-83E7-791C-2E8384CCD921}"/>
              </a:ext>
            </a:extLst>
          </p:cNvPr>
          <p:cNvSpPr txBox="1">
            <a:spLocks noGrp="1"/>
          </p:cNvSpPr>
          <p:nvPr>
            <p:ph type="body" sz="quarter" idx="1"/>
          </p:nvPr>
        </p:nvSpPr>
        <p:spPr/>
        <p:txBody>
          <a:bodyPr/>
          <a:lstStyle/>
          <a:p>
            <a:pPr lvl="0"/>
            <a:r>
              <a:rPr lang="en-IN"/>
              <a:t>The slide highlights the value of techno-business strategies in solving operational pressures and the changing expectations of the guests. It shows the way digital technologies enhance efficiency, customisation of the services, and competitiveness, but implicitly speaks about the importance of close control of expenses, privacy, and human-technology relationships.</a:t>
            </a:r>
          </a:p>
          <a:p>
            <a:pPr lvl="0"/>
            <a:endParaRPr lang="en-GB"/>
          </a:p>
        </p:txBody>
      </p:sp>
      <p:sp>
        <p:nvSpPr>
          <p:cNvPr id="4" name="Slide Number Placeholder 3">
            <a:extLst>
              <a:ext uri="{FF2B5EF4-FFF2-40B4-BE49-F238E27FC236}">
                <a16:creationId xmlns:a16="http://schemas.microsoft.com/office/drawing/2014/main" id="{782C2455-530A-743C-8559-8D9387DABF7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50709A9-1511-4E8A-88E8-999516978198}"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99B48A-561D-26A8-B898-2AB4A6B573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AFD797-B99F-E347-5BE5-36F95F05FBAD}"/>
              </a:ext>
            </a:extLst>
          </p:cNvPr>
          <p:cNvSpPr txBox="1">
            <a:spLocks noGrp="1"/>
          </p:cNvSpPr>
          <p:nvPr>
            <p:ph type="body" sz="quarter" idx="1"/>
          </p:nvPr>
        </p:nvSpPr>
        <p:spPr/>
        <p:txBody>
          <a:bodyPr/>
          <a:lstStyle/>
          <a:p>
            <a:pPr lvl="0"/>
            <a:r>
              <a:rPr lang="en-IN"/>
              <a:t>The slide establishes Hilton Hotels as a case in point in a very competitive hospitality sector that relies on technology. They demonstrate how scalable digital systems, including loyalty systems and smart rooms, facilitate personalisation based on data, which can be used to optimize Hilton to respond to technological trends in the industry with its scale, consistency of services, and better customer experience outputs. The revenue of Hilton Worldwide Holdings on September 30, 2025 amounts to 3.120B as compared to the same period of the year before, which is an increment of 8.82%.</a:t>
            </a:r>
          </a:p>
          <a:p>
            <a:pPr lvl="0"/>
            <a:endParaRPr lang="en-GB"/>
          </a:p>
        </p:txBody>
      </p:sp>
      <p:sp>
        <p:nvSpPr>
          <p:cNvPr id="4" name="Slide Number Placeholder 3">
            <a:extLst>
              <a:ext uri="{FF2B5EF4-FFF2-40B4-BE49-F238E27FC236}">
                <a16:creationId xmlns:a16="http://schemas.microsoft.com/office/drawing/2014/main" id="{60B5462E-043B-62FC-59D6-0BFF20CCE8A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657D2CB-27FB-4AF4-98EC-BA4E09A04552}"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26C7F5-5EDA-2C24-F277-E3A643B511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C9BBB2-E94B-5DBA-E2A5-5C3164232C46}"/>
              </a:ext>
            </a:extLst>
          </p:cNvPr>
          <p:cNvSpPr txBox="1">
            <a:spLocks noGrp="1"/>
          </p:cNvSpPr>
          <p:nvPr>
            <p:ph type="body" sz="quarter" idx="1"/>
          </p:nvPr>
        </p:nvSpPr>
        <p:spPr/>
        <p:txBody>
          <a:bodyPr/>
          <a:lstStyle/>
          <a:p>
            <a:pPr lvl="0"/>
            <a:r>
              <a:rPr lang="en-IN"/>
              <a:t>According to Singgalen (2024), structured analysis of the reviews posted on the hotel according to the KDD processes can be used to understand the experience of the hotel customers. This theory describes the process by which digital data analytics transforms unstructured guest feedback into meaningful actions, in support of techno-business strategies that match the shape of service design, operational choices and the enhancement of the guest experience.</a:t>
            </a:r>
          </a:p>
          <a:p>
            <a:pPr lvl="0"/>
            <a:endParaRPr lang="en-GB"/>
          </a:p>
        </p:txBody>
      </p:sp>
      <p:sp>
        <p:nvSpPr>
          <p:cNvPr id="4" name="Slide Number Placeholder 3">
            <a:extLst>
              <a:ext uri="{FF2B5EF4-FFF2-40B4-BE49-F238E27FC236}">
                <a16:creationId xmlns:a16="http://schemas.microsoft.com/office/drawing/2014/main" id="{888A7311-89FD-B456-0356-335154DBD1B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7CD1E92-E17D-4999-9FE8-7D2408B39C98}"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E7168D-E173-22CD-AB69-3F46565C31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9A3DAE-E77D-E571-DEB4-B68471094B90}"/>
              </a:ext>
            </a:extLst>
          </p:cNvPr>
          <p:cNvSpPr txBox="1">
            <a:spLocks noGrp="1"/>
          </p:cNvSpPr>
          <p:nvPr>
            <p:ph type="body" sz="quarter" idx="1"/>
          </p:nvPr>
        </p:nvSpPr>
        <p:spPr/>
        <p:txBody>
          <a:bodyPr/>
          <a:lstStyle/>
          <a:p>
            <a:pPr lvl="0"/>
            <a:r>
              <a:rPr lang="en-IN"/>
              <a:t>According to Liao and Halawi (2025), personalisation in hotels is effective based on factors that are quantifiable as relevance, control, and transparency. Their model assists the analysis of techno-business strategies by stating why personalised technologies impact satisfaction and loyalty, in addition to the fact that the management of the guest acceptance and the perceived intrusively is an area to be managed carefully.</a:t>
            </a:r>
          </a:p>
          <a:p>
            <a:pPr lvl="0"/>
            <a:endParaRPr lang="en-GB"/>
          </a:p>
        </p:txBody>
      </p:sp>
      <p:sp>
        <p:nvSpPr>
          <p:cNvPr id="4" name="Slide Number Placeholder 3">
            <a:extLst>
              <a:ext uri="{FF2B5EF4-FFF2-40B4-BE49-F238E27FC236}">
                <a16:creationId xmlns:a16="http://schemas.microsoft.com/office/drawing/2014/main" id="{4F0690E2-92C2-8AD9-BDA9-EC91F27F40A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D587675-0400-47CD-BC12-4E771BAD5C9F}"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FBAE7C-4252-1048-9993-91F4539C03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FBDC19-7638-BB8A-B167-A0C9195CF09D}"/>
              </a:ext>
            </a:extLst>
          </p:cNvPr>
          <p:cNvSpPr txBox="1">
            <a:spLocks noGrp="1"/>
          </p:cNvSpPr>
          <p:nvPr>
            <p:ph type="body" sz="quarter" idx="1"/>
          </p:nvPr>
        </p:nvSpPr>
        <p:spPr/>
        <p:txBody>
          <a:bodyPr/>
          <a:lstStyle/>
          <a:p>
            <a:pPr lvl="0"/>
            <a:r>
              <a:rPr lang="en-IN"/>
              <a:t>According to Sharma et al. (2025), AI-based systems and mobile are revolutionizing the provision of the hospitality services by employing automation and predictive intelligence. Elseteha and Hasan (2025) also stated that the traits of chatbots as reliable and empathetic contribute to building the trust which explains the effect on the techno-business strategies on the experience of guests and competitive advantage.</a:t>
            </a:r>
          </a:p>
          <a:p>
            <a:pPr lvl="0"/>
            <a:endParaRPr lang="en-GB"/>
          </a:p>
        </p:txBody>
      </p:sp>
      <p:sp>
        <p:nvSpPr>
          <p:cNvPr id="4" name="Slide Number Placeholder 3">
            <a:extLst>
              <a:ext uri="{FF2B5EF4-FFF2-40B4-BE49-F238E27FC236}">
                <a16:creationId xmlns:a16="http://schemas.microsoft.com/office/drawing/2014/main" id="{1D920851-E8E4-08A6-A438-EB3C8A59EF2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B71AAE-882A-4431-A456-2613605847FE}"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676F74-A4D8-3850-38EC-77221DE1FF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7A4CC5-DD25-B803-EE1F-5E65AC1FF2E0}"/>
              </a:ext>
            </a:extLst>
          </p:cNvPr>
          <p:cNvSpPr txBox="1">
            <a:spLocks noGrp="1"/>
          </p:cNvSpPr>
          <p:nvPr>
            <p:ph type="body" sz="quarter" idx="1"/>
          </p:nvPr>
        </p:nvSpPr>
        <p:spPr/>
        <p:txBody>
          <a:bodyPr/>
          <a:lstStyle/>
          <a:p>
            <a:pPr lvl="0"/>
            <a:r>
              <a:rPr lang="en-IN"/>
              <a:t>PESTEL analysis reveals the extent to which the external forces are forcing the hospitality sector towards techno-business strategies. Automation and personalisation are growing faster due to economic and social stressors, whereas legal and political concerns require ethical information utilisation. Digital transformation is further supported by technological and environmental aspects as a strategic response but not an operational decision.</a:t>
            </a:r>
          </a:p>
          <a:p>
            <a:pPr lvl="0"/>
            <a:endParaRPr lang="en-GB"/>
          </a:p>
        </p:txBody>
      </p:sp>
      <p:sp>
        <p:nvSpPr>
          <p:cNvPr id="4" name="Slide Number Placeholder 3">
            <a:extLst>
              <a:ext uri="{FF2B5EF4-FFF2-40B4-BE49-F238E27FC236}">
                <a16:creationId xmlns:a16="http://schemas.microsoft.com/office/drawing/2014/main" id="{FEEBA637-CDC5-9E7D-73DF-B35CA1BDEE9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0B23383-2837-4B7E-B738-585BC5A26427}" type="slidenum">
              <a:t>8</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BD072F-3A60-481F-079D-284B62B59C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00988B-325E-BACD-9F98-AB349B25DA8F}"/>
              </a:ext>
            </a:extLst>
          </p:cNvPr>
          <p:cNvSpPr txBox="1">
            <a:spLocks noGrp="1"/>
          </p:cNvSpPr>
          <p:nvPr>
            <p:ph type="body" sz="quarter" idx="1"/>
          </p:nvPr>
        </p:nvSpPr>
        <p:spPr/>
        <p:txBody>
          <a:bodyPr/>
          <a:lstStyle/>
          <a:p>
            <a:pPr lvl="0"/>
            <a:r>
              <a:rPr lang="en-IN"/>
              <a:t>According to Singgalen (2024), customer experience as a cumulative service interaction can be optimised systematically by technology. Liao and Halawi (2025) also articulated that the concept of personalisation increases the aspect of loyalty when the guests feel their relevance and control. These theories lay out the way techno-business strategies have a direct effect on the performance and guest results of the hospitality.</a:t>
            </a:r>
          </a:p>
          <a:p>
            <a:pPr lvl="0"/>
            <a:endParaRPr lang="en-GB"/>
          </a:p>
        </p:txBody>
      </p:sp>
      <p:sp>
        <p:nvSpPr>
          <p:cNvPr id="4" name="Slide Number Placeholder 3">
            <a:extLst>
              <a:ext uri="{FF2B5EF4-FFF2-40B4-BE49-F238E27FC236}">
                <a16:creationId xmlns:a16="http://schemas.microsoft.com/office/drawing/2014/main" id="{47C6D24F-0638-2352-B848-04383165117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A5D8F92-E96E-4E17-B157-3DD582823263}" type="slidenum">
              <a:t>9</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B6AD1C-3D12-4967-4EE5-6B30751891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B8C2C9-9352-1FB7-FBC3-9026A334A00C}"/>
              </a:ext>
            </a:extLst>
          </p:cNvPr>
          <p:cNvSpPr txBox="1">
            <a:spLocks noGrp="1"/>
          </p:cNvSpPr>
          <p:nvPr>
            <p:ph type="body" sz="quarter" idx="1"/>
          </p:nvPr>
        </p:nvSpPr>
        <p:spPr/>
        <p:txBody>
          <a:bodyPr/>
          <a:lstStyle/>
          <a:p>
            <a:pPr lvl="0"/>
            <a:r>
              <a:rPr lang="en-IN"/>
              <a:t>This is as indicated by industry reactions of strategic technology adoption as opposed to isolated adoption. The examples of Hilton and its loyalty ecosystem and Connected Room platform show how information, artificial intelligence, and the Internet of Things can be converted into personalised experiences and effective operations. The responses in the industry mirrored this with technology being recognized as a competitive requirement to scalability and consistency.</a:t>
            </a:r>
          </a:p>
          <a:p>
            <a:pPr lvl="0"/>
            <a:endParaRPr lang="en-GB"/>
          </a:p>
        </p:txBody>
      </p:sp>
      <p:sp>
        <p:nvSpPr>
          <p:cNvPr id="4" name="Slide Number Placeholder 3">
            <a:extLst>
              <a:ext uri="{FF2B5EF4-FFF2-40B4-BE49-F238E27FC236}">
                <a16:creationId xmlns:a16="http://schemas.microsoft.com/office/drawing/2014/main" id="{0EDB03B5-6789-8D5A-AD98-2BF77DFC91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C385166-AE69-4D52-B66C-CE0E49AA1ED3}" type="slidenum">
              <a:t>10</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1CE471-5BFB-5F38-7D5C-3B9F50143A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234F2C-3F0F-D966-B5F7-4FDD554539B5}"/>
              </a:ext>
            </a:extLst>
          </p:cNvPr>
          <p:cNvSpPr txBox="1">
            <a:spLocks noGrp="1"/>
          </p:cNvSpPr>
          <p:nvPr>
            <p:ph type="body" sz="quarter" idx="1"/>
          </p:nvPr>
        </p:nvSpPr>
        <p:spPr/>
        <p:txBody>
          <a:bodyPr/>
          <a:lstStyle/>
          <a:p>
            <a:pPr lvl="0"/>
            <a:r>
              <a:rPr lang="en-IN"/>
              <a:t>Techno-business strategies have measurable benefits but they do not have a widespread effect. Huang and Tsai (2025) also reported that acceptance is mediated by technological stress and demographic variations. Hotels, consequently, need to create the right balance between automation and human service with appropriate ethical data governance to maintain trust and long-term value creation.</a:t>
            </a:r>
          </a:p>
          <a:p>
            <a:pPr lvl="0"/>
            <a:endParaRPr lang="en-GB"/>
          </a:p>
        </p:txBody>
      </p:sp>
      <p:sp>
        <p:nvSpPr>
          <p:cNvPr id="4" name="Slide Number Placeholder 3">
            <a:extLst>
              <a:ext uri="{FF2B5EF4-FFF2-40B4-BE49-F238E27FC236}">
                <a16:creationId xmlns:a16="http://schemas.microsoft.com/office/drawing/2014/main" id="{8CE50CAB-AE65-CABA-906B-7469896C8D8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87E091D-89DF-4246-A13E-BB86929DEA14}"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DD8787-F654-CD7F-BF97-F0439C3BB8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A24BF5-D4FA-720D-5075-14AB95ABA462}"/>
              </a:ext>
            </a:extLst>
          </p:cNvPr>
          <p:cNvSpPr txBox="1">
            <a:spLocks noGrp="1"/>
          </p:cNvSpPr>
          <p:nvPr>
            <p:ph type="body" sz="quarter" idx="1"/>
          </p:nvPr>
        </p:nvSpPr>
        <p:spPr/>
        <p:txBody>
          <a:bodyPr/>
          <a:lstStyle/>
          <a:p>
            <a:pPr lvl="0"/>
            <a:r>
              <a:rPr lang="en-IN"/>
              <a:t>This study proves that technology has ceased to be a support feature in the hospitality industry but an engine of experience and value. Through reviewing theory, industry data and case studies, the paper demonstrates that techno-business strategies have impact only when based on the alignment with the needs of the guests, organisational capacity, and ethical practice.</a:t>
            </a:r>
          </a:p>
          <a:p>
            <a:pPr lvl="0"/>
            <a:endParaRPr lang="en-GB"/>
          </a:p>
        </p:txBody>
      </p:sp>
      <p:sp>
        <p:nvSpPr>
          <p:cNvPr id="4" name="Slide Number Placeholder 3">
            <a:extLst>
              <a:ext uri="{FF2B5EF4-FFF2-40B4-BE49-F238E27FC236}">
                <a16:creationId xmlns:a16="http://schemas.microsoft.com/office/drawing/2014/main" id="{A40E46F0-9E0D-B9F8-C42C-943C952856B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C9B69D6-007E-41EF-A089-F65E47EF926F}" type="slidenum">
              <a:t>12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388AB8-3D4F-0612-3D2D-8428E182C4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B16901-9FD9-9F88-6430-2E13BD32691E}"/>
              </a:ext>
            </a:extLst>
          </p:cNvPr>
          <p:cNvSpPr txBox="1">
            <a:spLocks noGrp="1"/>
          </p:cNvSpPr>
          <p:nvPr>
            <p:ph type="body" sz="quarter" idx="1"/>
          </p:nvPr>
        </p:nvSpPr>
        <p:spPr/>
        <p:txBody>
          <a:bodyPr/>
          <a:lstStyle/>
          <a:p>
            <a:pPr lvl="0"/>
            <a:r>
              <a:rPr lang="en-IN"/>
              <a:t>The general theme throughout is that the bottom line of hospitality is people. Technology must add to comfort, connection, and care, rather than to their shade. Hotels that consider digital innovation as the enabler of human-centred experiences, not as a substitute, will be the best in terms of the development of trust and loyalty and long-term relevance.</a:t>
            </a:r>
          </a:p>
          <a:p>
            <a:pPr lvl="0"/>
            <a:endParaRPr lang="en-GB"/>
          </a:p>
        </p:txBody>
      </p:sp>
      <p:sp>
        <p:nvSpPr>
          <p:cNvPr id="4" name="Slide Number Placeholder 3">
            <a:extLst>
              <a:ext uri="{FF2B5EF4-FFF2-40B4-BE49-F238E27FC236}">
                <a16:creationId xmlns:a16="http://schemas.microsoft.com/office/drawing/2014/main" id="{F4E8C339-B547-4A48-2881-FDA0E6349C3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45BBE2E-DAC1-4B1C-8004-9FC168AC3545}" type="slidenum">
              <a:t>13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5B5077-2F49-E91D-1FEE-06EADA30B0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E21030-C9D8-F21D-9821-1E96E61AF609}"/>
              </a:ext>
            </a:extLst>
          </p:cNvPr>
          <p:cNvSpPr txBox="1">
            <a:spLocks noGrp="1"/>
          </p:cNvSpPr>
          <p:nvPr>
            <p:ph type="body" sz="quarter" idx="1"/>
          </p:nvPr>
        </p:nvSpPr>
        <p:spPr/>
        <p:txBody>
          <a:bodyPr/>
          <a:lstStyle/>
          <a:p>
            <a:pPr lvl="0"/>
            <a:r>
              <a:rPr lang="en-IN"/>
              <a:t>The studies have shown that technology only provides value when it is in line with what the guests expect. A dual nature strategy would be effective and responsible at the same time without loss of touch with emotional aspects. It can be advised that hotels map the technology to the important touchpoints and AI is an enabler of quality of services and responsiveness and not a replacement of the personalised human interaction.</a:t>
            </a:r>
          </a:p>
          <a:p>
            <a:pPr lvl="0"/>
            <a:endParaRPr lang="en-GB"/>
          </a:p>
        </p:txBody>
      </p:sp>
      <p:sp>
        <p:nvSpPr>
          <p:cNvPr id="4" name="Slide Number Placeholder 3">
            <a:extLst>
              <a:ext uri="{FF2B5EF4-FFF2-40B4-BE49-F238E27FC236}">
                <a16:creationId xmlns:a16="http://schemas.microsoft.com/office/drawing/2014/main" id="{27242E4F-41D1-21FC-6235-974D0C63F0B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63F9180-E8F8-4857-B90A-EDB5E3DE98A2}" type="slidenum">
              <a:t>14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6F5B4C-B3B2-C55F-E1E4-C06E3F6BF0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16E32B-BE96-4FE4-11D9-EA84320942AA}"/>
              </a:ext>
            </a:extLst>
          </p:cNvPr>
          <p:cNvSpPr txBox="1">
            <a:spLocks noGrp="1"/>
          </p:cNvSpPr>
          <p:nvPr>
            <p:ph type="body" sz="quarter" idx="1"/>
          </p:nvPr>
        </p:nvSpPr>
        <p:spPr/>
        <p:txBody>
          <a:bodyPr/>
          <a:lstStyle/>
          <a:p>
            <a:pPr lvl="0"/>
            <a:r>
              <a:rPr lang="en-IN"/>
              <a:t>Since personalisation depends on the large amounts of data about guests, ethical governance is a necessity. Among the obstacles to adoption, research indicates the adoption barriers include privacy, and technostress. While hotels focus on transparency and control of guests, they can establish long-term trust which in turn will make data-driven decisions beneficial to the loyalty but not confidence destruction.</a:t>
            </a:r>
          </a:p>
          <a:p>
            <a:pPr lvl="0"/>
            <a:endParaRPr lang="en-GB"/>
          </a:p>
        </p:txBody>
      </p:sp>
      <p:sp>
        <p:nvSpPr>
          <p:cNvPr id="4" name="Slide Number Placeholder 3">
            <a:extLst>
              <a:ext uri="{FF2B5EF4-FFF2-40B4-BE49-F238E27FC236}">
                <a16:creationId xmlns:a16="http://schemas.microsoft.com/office/drawing/2014/main" id="{40471C3F-ED04-30A8-8D70-24AE2D7B563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F3F294-E733-4387-9DFD-2B4479B464D2}" type="slidenum">
              <a:t>15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45EFF-18D1-2E01-8DCF-DD3F5B6642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D1921F-55A6-CCBA-4744-DA390A455FD9}"/>
              </a:ext>
            </a:extLst>
          </p:cNvPr>
          <p:cNvSpPr txBox="1">
            <a:spLocks noGrp="1"/>
          </p:cNvSpPr>
          <p:nvPr>
            <p:ph type="body" sz="quarter" idx="1"/>
          </p:nvPr>
        </p:nvSpPr>
        <p:spPr/>
        <p:txBody>
          <a:bodyPr/>
          <a:lstStyle/>
          <a:p>
            <a:pPr lvl="0"/>
            <a:r>
              <a:rPr lang="en-IN"/>
              <a:t>Technology is not sufficient in creating sustainable impact; it requires organisational capability. Continuous learning, system interoperability and staff training is paramount. Studies indicate that long-term successful hotels instil innovation in culture and retain authenticity by keeping the digital transformation aligned with the needs of the guests and market changes.</a:t>
            </a:r>
          </a:p>
          <a:p>
            <a:pPr lvl="0"/>
            <a:endParaRPr lang="en-GB"/>
          </a:p>
        </p:txBody>
      </p:sp>
      <p:sp>
        <p:nvSpPr>
          <p:cNvPr id="4" name="Slide Number Placeholder 3">
            <a:extLst>
              <a:ext uri="{FF2B5EF4-FFF2-40B4-BE49-F238E27FC236}">
                <a16:creationId xmlns:a16="http://schemas.microsoft.com/office/drawing/2014/main" id="{54B40EE5-3E56-D35F-4C07-D1EDF023DD5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CF80BF-5273-4ECF-8AF3-7BB1A2F67C5C}" type="slidenum">
              <a:t>16</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0B191-FF5B-81A7-9EA5-AB72E22BC58E}"/>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2F5F04CB-FB1E-80DB-7041-3B5C12FA9F8F}"/>
              </a:ext>
            </a:extLst>
          </p:cNvPr>
          <p:cNvSpPr txBox="1">
            <a:spLocks noGrp="1"/>
          </p:cNvSpPr>
          <p:nvPr>
            <p:ph type="subTitle" idx="1"/>
          </p:nvPr>
        </p:nvSpPr>
        <p:spPr>
          <a:xfrm>
            <a:off x="1154951" y="4777383"/>
            <a:ext cx="8825660" cy="861419"/>
          </a:xfrm>
        </p:spPr>
        <p:txBody>
          <a:bodyPr/>
          <a:lstStyle>
            <a:lvl1pPr marL="0" indent="0">
              <a:buNone/>
              <a:defRPr cap="all">
                <a:solidFill>
                  <a:srgbClr val="F5A408"/>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80B16246-DC0A-204B-C658-7AE0941C2BCB}"/>
              </a:ext>
            </a:extLst>
          </p:cNvPr>
          <p:cNvSpPr txBox="1">
            <a:spLocks noGrp="1"/>
          </p:cNvSpPr>
          <p:nvPr>
            <p:ph type="dt" sz="half" idx="7"/>
          </p:nvPr>
        </p:nvSpPr>
        <p:spPr/>
        <p:txBody>
          <a:bodyPr/>
          <a:lstStyle>
            <a:lvl1pPr>
              <a:defRPr/>
            </a:lvl1pPr>
          </a:lstStyle>
          <a:p>
            <a:pPr lvl="0"/>
            <a:fld id="{3067EA3C-1A38-494F-985D-9A93873A8B4F}" type="datetime1">
              <a:rPr lang="en-GB"/>
              <a:pPr lvl="0"/>
              <a:t>25/02/2026</a:t>
            </a:fld>
            <a:endParaRPr lang="en-GB"/>
          </a:p>
        </p:txBody>
      </p:sp>
      <p:sp>
        <p:nvSpPr>
          <p:cNvPr id="5" name="Footer Placeholder 4">
            <a:extLst>
              <a:ext uri="{FF2B5EF4-FFF2-40B4-BE49-F238E27FC236}">
                <a16:creationId xmlns:a16="http://schemas.microsoft.com/office/drawing/2014/main" id="{A217EE17-36C4-96F3-48F2-F84CA601BC8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56F2764-B437-3D83-361E-47BD49589AB5}"/>
              </a:ext>
            </a:extLst>
          </p:cNvPr>
          <p:cNvSpPr txBox="1">
            <a:spLocks noGrp="1"/>
          </p:cNvSpPr>
          <p:nvPr>
            <p:ph type="sldNum" sz="quarter" idx="8"/>
          </p:nvPr>
        </p:nvSpPr>
        <p:spPr/>
        <p:txBody>
          <a:bodyPr/>
          <a:lstStyle>
            <a:lvl1pPr>
              <a:defRPr/>
            </a:lvl1pPr>
          </a:lstStyle>
          <a:p>
            <a:pPr lvl="0"/>
            <a:fld id="{C0BDEB15-2B04-425E-A78A-949F79D2F67C}" type="slidenum">
              <a:t>‹#›</a:t>
            </a:fld>
            <a:endParaRPr lang="en-GB"/>
          </a:p>
        </p:txBody>
      </p:sp>
    </p:spTree>
    <p:extLst>
      <p:ext uri="{BB962C8B-B14F-4D97-AF65-F5344CB8AC3E}">
        <p14:creationId xmlns:p14="http://schemas.microsoft.com/office/powerpoint/2010/main" val="1838715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3084F-EDF9-E24B-A1E5-D93D11EBF8C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31721BB-45B0-AB12-DAB7-AFCB054AE55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22852F87-578D-6E19-395E-02991E6A69FF}"/>
              </a:ext>
            </a:extLst>
          </p:cNvPr>
          <p:cNvSpPr txBox="1">
            <a:spLocks noGrp="1"/>
          </p:cNvSpPr>
          <p:nvPr>
            <p:ph type="dt" sz="half" idx="7"/>
          </p:nvPr>
        </p:nvSpPr>
        <p:spPr/>
        <p:txBody>
          <a:bodyPr/>
          <a:lstStyle>
            <a:lvl1pPr>
              <a:defRPr/>
            </a:lvl1pPr>
          </a:lstStyle>
          <a:p>
            <a:pPr lvl="0"/>
            <a:fld id="{5974A9D1-689D-4009-A155-967385BD242C}" type="datetime1">
              <a:rPr lang="en-GB"/>
              <a:pPr lvl="0"/>
              <a:t>25/02/2026</a:t>
            </a:fld>
            <a:endParaRPr lang="en-GB"/>
          </a:p>
        </p:txBody>
      </p:sp>
      <p:sp>
        <p:nvSpPr>
          <p:cNvPr id="5" name="Footer Placeholder 4">
            <a:extLst>
              <a:ext uri="{FF2B5EF4-FFF2-40B4-BE49-F238E27FC236}">
                <a16:creationId xmlns:a16="http://schemas.microsoft.com/office/drawing/2014/main" id="{65019886-82C0-C7F9-703D-4D2CD601D7C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FFDC7C8-A600-E2B6-88F6-4EB29CB31082}"/>
              </a:ext>
            </a:extLst>
          </p:cNvPr>
          <p:cNvSpPr txBox="1">
            <a:spLocks noGrp="1"/>
          </p:cNvSpPr>
          <p:nvPr>
            <p:ph type="sldNum" sz="quarter" idx="8"/>
          </p:nvPr>
        </p:nvSpPr>
        <p:spPr/>
        <p:txBody>
          <a:bodyPr/>
          <a:lstStyle>
            <a:lvl1pPr>
              <a:defRPr/>
            </a:lvl1pPr>
          </a:lstStyle>
          <a:p>
            <a:pPr lvl="0"/>
            <a:fld id="{4432F6F2-C3A1-4A18-A94E-9463F475A90F}" type="slidenum">
              <a:t>‹#›</a:t>
            </a:fld>
            <a:endParaRPr lang="en-GB"/>
          </a:p>
        </p:txBody>
      </p:sp>
    </p:spTree>
    <p:extLst>
      <p:ext uri="{BB962C8B-B14F-4D97-AF65-F5344CB8AC3E}">
        <p14:creationId xmlns:p14="http://schemas.microsoft.com/office/powerpoint/2010/main" val="3805573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1A159-B88F-2C6D-C2B6-8DE5A294FD44}"/>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111080B1-AB20-3B03-5DAE-CBD713DA7E9B}"/>
              </a:ext>
            </a:extLst>
          </p:cNvPr>
          <p:cNvSpPr txBox="1">
            <a:spLocks noGrp="1"/>
          </p:cNvSpPr>
          <p:nvPr>
            <p:ph type="body" idx="1"/>
          </p:nvPr>
        </p:nvSpPr>
        <p:spPr>
          <a:xfrm>
            <a:off x="1154951" y="4777383"/>
            <a:ext cx="8825660" cy="860395"/>
          </a:xfrm>
        </p:spPr>
        <p:txBody>
          <a:bodyPr/>
          <a:lstStyle>
            <a:lvl1pPr marL="0" indent="0">
              <a:buNone/>
              <a:defRPr cap="all">
                <a:solidFill>
                  <a:srgbClr val="F5A408"/>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0116E18-F34B-F6CA-E426-2584F218D224}"/>
              </a:ext>
            </a:extLst>
          </p:cNvPr>
          <p:cNvSpPr txBox="1">
            <a:spLocks noGrp="1"/>
          </p:cNvSpPr>
          <p:nvPr>
            <p:ph type="dt" sz="half" idx="7"/>
          </p:nvPr>
        </p:nvSpPr>
        <p:spPr/>
        <p:txBody>
          <a:bodyPr/>
          <a:lstStyle>
            <a:lvl1pPr>
              <a:defRPr/>
            </a:lvl1pPr>
          </a:lstStyle>
          <a:p>
            <a:pPr lvl="0"/>
            <a:fld id="{F32D24D8-B726-4B2D-BA7D-9796EF767177}" type="datetime1">
              <a:rPr lang="en-GB"/>
              <a:pPr lvl="0"/>
              <a:t>25/02/2026</a:t>
            </a:fld>
            <a:endParaRPr lang="en-GB"/>
          </a:p>
        </p:txBody>
      </p:sp>
      <p:sp>
        <p:nvSpPr>
          <p:cNvPr id="5" name="Footer Placeholder 4">
            <a:extLst>
              <a:ext uri="{FF2B5EF4-FFF2-40B4-BE49-F238E27FC236}">
                <a16:creationId xmlns:a16="http://schemas.microsoft.com/office/drawing/2014/main" id="{B754A50E-B572-A083-D0E9-ECC038D9FA4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8F9BEBF-878F-9501-FF01-CC3D04B8658D}"/>
              </a:ext>
            </a:extLst>
          </p:cNvPr>
          <p:cNvSpPr txBox="1">
            <a:spLocks noGrp="1"/>
          </p:cNvSpPr>
          <p:nvPr>
            <p:ph type="sldNum" sz="quarter" idx="8"/>
          </p:nvPr>
        </p:nvSpPr>
        <p:spPr/>
        <p:txBody>
          <a:bodyPr/>
          <a:lstStyle>
            <a:lvl1pPr>
              <a:defRPr/>
            </a:lvl1pPr>
          </a:lstStyle>
          <a:p>
            <a:pPr lvl="0"/>
            <a:fld id="{99047932-08CD-4540-8F66-6CCD16B7921E}" type="slidenum">
              <a:t>‹#›</a:t>
            </a:fld>
            <a:endParaRPr lang="en-GB"/>
          </a:p>
        </p:txBody>
      </p:sp>
    </p:spTree>
    <p:extLst>
      <p:ext uri="{BB962C8B-B14F-4D97-AF65-F5344CB8AC3E}">
        <p14:creationId xmlns:p14="http://schemas.microsoft.com/office/powerpoint/2010/main" val="4040308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A6A2A-9A04-14DD-1455-CFB3EDA478A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36FC07E-7F51-84C8-4437-4E99D5B472D9}"/>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885E90D-4F56-7063-E914-2D2D7F4BE75F}"/>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EFA5507-9A17-DB24-5ACB-2DF861549485}"/>
              </a:ext>
            </a:extLst>
          </p:cNvPr>
          <p:cNvSpPr txBox="1">
            <a:spLocks noGrp="1"/>
          </p:cNvSpPr>
          <p:nvPr>
            <p:ph type="dt" sz="half" idx="7"/>
          </p:nvPr>
        </p:nvSpPr>
        <p:spPr/>
        <p:txBody>
          <a:bodyPr/>
          <a:lstStyle>
            <a:lvl1pPr>
              <a:defRPr/>
            </a:lvl1pPr>
          </a:lstStyle>
          <a:p>
            <a:pPr lvl="0"/>
            <a:fld id="{76122581-304C-41A9-AF3F-BE184AEF9C7D}" type="datetime1">
              <a:rPr lang="en-GB"/>
              <a:pPr lvl="0"/>
              <a:t>25/02/2026</a:t>
            </a:fld>
            <a:endParaRPr lang="en-GB"/>
          </a:p>
        </p:txBody>
      </p:sp>
      <p:sp>
        <p:nvSpPr>
          <p:cNvPr id="6" name="Footer Placeholder 5">
            <a:extLst>
              <a:ext uri="{FF2B5EF4-FFF2-40B4-BE49-F238E27FC236}">
                <a16:creationId xmlns:a16="http://schemas.microsoft.com/office/drawing/2014/main" id="{5C7675B9-9D17-2D27-AFBE-E36D0FE364D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642C905-3B8D-3AA6-1DB7-63F0959618F4}"/>
              </a:ext>
            </a:extLst>
          </p:cNvPr>
          <p:cNvSpPr txBox="1">
            <a:spLocks noGrp="1"/>
          </p:cNvSpPr>
          <p:nvPr>
            <p:ph type="sldNum" sz="quarter" idx="8"/>
          </p:nvPr>
        </p:nvSpPr>
        <p:spPr/>
        <p:txBody>
          <a:bodyPr/>
          <a:lstStyle>
            <a:lvl1pPr>
              <a:defRPr/>
            </a:lvl1pPr>
          </a:lstStyle>
          <a:p>
            <a:pPr lvl="0"/>
            <a:fld id="{975872EE-CA43-4389-8DD3-A32B24DA3E73}" type="slidenum">
              <a:t>‹#›</a:t>
            </a:fld>
            <a:endParaRPr lang="en-GB"/>
          </a:p>
        </p:txBody>
      </p:sp>
    </p:spTree>
    <p:extLst>
      <p:ext uri="{BB962C8B-B14F-4D97-AF65-F5344CB8AC3E}">
        <p14:creationId xmlns:p14="http://schemas.microsoft.com/office/powerpoint/2010/main" val="2456668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650D9-3E01-92C8-8BE2-6CABC7BD816D}"/>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CE5AFD8-9A0D-0661-8445-6CB0D53930E4}"/>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1E79831D-292A-468B-8FD4-93EBCAB35286}"/>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E62CDCC-7E89-DD2C-583C-E5FFFC57891F}"/>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72FDDDCF-B549-A88F-35D6-E946F0EE159C}"/>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F33620-874C-CB5E-D7E0-11865B01EF19}"/>
              </a:ext>
            </a:extLst>
          </p:cNvPr>
          <p:cNvSpPr txBox="1">
            <a:spLocks noGrp="1"/>
          </p:cNvSpPr>
          <p:nvPr>
            <p:ph type="dt" sz="half" idx="7"/>
          </p:nvPr>
        </p:nvSpPr>
        <p:spPr/>
        <p:txBody>
          <a:bodyPr/>
          <a:lstStyle>
            <a:lvl1pPr>
              <a:defRPr/>
            </a:lvl1pPr>
          </a:lstStyle>
          <a:p>
            <a:pPr lvl="0"/>
            <a:fld id="{5F4F9CDA-8A65-4864-BEBA-43A69C289074}" type="datetime1">
              <a:rPr lang="en-GB"/>
              <a:pPr lvl="0"/>
              <a:t>25/02/2026</a:t>
            </a:fld>
            <a:endParaRPr lang="en-GB"/>
          </a:p>
        </p:txBody>
      </p:sp>
      <p:sp>
        <p:nvSpPr>
          <p:cNvPr id="8" name="Footer Placeholder 7">
            <a:extLst>
              <a:ext uri="{FF2B5EF4-FFF2-40B4-BE49-F238E27FC236}">
                <a16:creationId xmlns:a16="http://schemas.microsoft.com/office/drawing/2014/main" id="{F402C79E-1588-24E7-882B-B3FF35A54CB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F0B1F67-8737-E26A-0B2A-A688C5A35F38}"/>
              </a:ext>
            </a:extLst>
          </p:cNvPr>
          <p:cNvSpPr txBox="1">
            <a:spLocks noGrp="1"/>
          </p:cNvSpPr>
          <p:nvPr>
            <p:ph type="sldNum" sz="quarter" idx="8"/>
          </p:nvPr>
        </p:nvSpPr>
        <p:spPr/>
        <p:txBody>
          <a:bodyPr/>
          <a:lstStyle>
            <a:lvl1pPr>
              <a:defRPr/>
            </a:lvl1pPr>
          </a:lstStyle>
          <a:p>
            <a:pPr lvl="0"/>
            <a:fld id="{45220D65-8452-4B09-A83A-27819E6F618C}" type="slidenum">
              <a:t>‹#›</a:t>
            </a:fld>
            <a:endParaRPr lang="en-GB"/>
          </a:p>
        </p:txBody>
      </p:sp>
    </p:spTree>
    <p:extLst>
      <p:ext uri="{BB962C8B-B14F-4D97-AF65-F5344CB8AC3E}">
        <p14:creationId xmlns:p14="http://schemas.microsoft.com/office/powerpoint/2010/main" val="2920995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8BED3-81C0-B98D-AE4D-7FDCB7750BFC}"/>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331CE99-8680-B7BD-B372-0E4418D65DDE}"/>
              </a:ext>
            </a:extLst>
          </p:cNvPr>
          <p:cNvSpPr txBox="1">
            <a:spLocks noGrp="1"/>
          </p:cNvSpPr>
          <p:nvPr>
            <p:ph type="dt" sz="half" idx="7"/>
          </p:nvPr>
        </p:nvSpPr>
        <p:spPr/>
        <p:txBody>
          <a:bodyPr/>
          <a:lstStyle>
            <a:lvl1pPr>
              <a:defRPr/>
            </a:lvl1pPr>
          </a:lstStyle>
          <a:p>
            <a:pPr lvl="0"/>
            <a:fld id="{717F7A21-5B07-4528-A20E-46B9C835406C}" type="datetime1">
              <a:rPr lang="en-GB"/>
              <a:pPr lvl="0"/>
              <a:t>25/02/2026</a:t>
            </a:fld>
            <a:endParaRPr lang="en-GB"/>
          </a:p>
        </p:txBody>
      </p:sp>
      <p:sp>
        <p:nvSpPr>
          <p:cNvPr id="4" name="Footer Placeholder 3">
            <a:extLst>
              <a:ext uri="{FF2B5EF4-FFF2-40B4-BE49-F238E27FC236}">
                <a16:creationId xmlns:a16="http://schemas.microsoft.com/office/drawing/2014/main" id="{BB263099-0E72-CD76-6A11-087C5431B18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0706ACC-F749-0599-2BEE-7622312EB3DE}"/>
              </a:ext>
            </a:extLst>
          </p:cNvPr>
          <p:cNvSpPr txBox="1">
            <a:spLocks noGrp="1"/>
          </p:cNvSpPr>
          <p:nvPr>
            <p:ph type="sldNum" sz="quarter" idx="8"/>
          </p:nvPr>
        </p:nvSpPr>
        <p:spPr/>
        <p:txBody>
          <a:bodyPr/>
          <a:lstStyle>
            <a:lvl1pPr>
              <a:defRPr/>
            </a:lvl1pPr>
          </a:lstStyle>
          <a:p>
            <a:pPr lvl="0"/>
            <a:fld id="{59657D25-F7FE-4270-9BA6-843CAF71E4A3}" type="slidenum">
              <a:t>‹#›</a:t>
            </a:fld>
            <a:endParaRPr lang="en-GB"/>
          </a:p>
        </p:txBody>
      </p:sp>
    </p:spTree>
    <p:extLst>
      <p:ext uri="{BB962C8B-B14F-4D97-AF65-F5344CB8AC3E}">
        <p14:creationId xmlns:p14="http://schemas.microsoft.com/office/powerpoint/2010/main" val="2834795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16373B-3C5D-C47A-6D63-6512B2685914}"/>
              </a:ext>
            </a:extLst>
          </p:cNvPr>
          <p:cNvSpPr txBox="1">
            <a:spLocks noGrp="1"/>
          </p:cNvSpPr>
          <p:nvPr>
            <p:ph type="dt" sz="half" idx="7"/>
          </p:nvPr>
        </p:nvSpPr>
        <p:spPr/>
        <p:txBody>
          <a:bodyPr/>
          <a:lstStyle>
            <a:lvl1pPr>
              <a:defRPr/>
            </a:lvl1pPr>
          </a:lstStyle>
          <a:p>
            <a:pPr lvl="0"/>
            <a:fld id="{4BE71506-C4C3-4417-9B04-DB4444696FC2}" type="datetime1">
              <a:rPr lang="en-GB"/>
              <a:pPr lvl="0"/>
              <a:t>25/02/2026</a:t>
            </a:fld>
            <a:endParaRPr lang="en-GB"/>
          </a:p>
        </p:txBody>
      </p:sp>
      <p:sp>
        <p:nvSpPr>
          <p:cNvPr id="3" name="Footer Placeholder 2">
            <a:extLst>
              <a:ext uri="{FF2B5EF4-FFF2-40B4-BE49-F238E27FC236}">
                <a16:creationId xmlns:a16="http://schemas.microsoft.com/office/drawing/2014/main" id="{E18A26EC-4272-36CC-E5DB-82DDE5116C0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499AEB7-3646-7468-3BB8-33E051A5C48A}"/>
              </a:ext>
            </a:extLst>
          </p:cNvPr>
          <p:cNvSpPr txBox="1">
            <a:spLocks noGrp="1"/>
          </p:cNvSpPr>
          <p:nvPr>
            <p:ph type="sldNum" sz="quarter" idx="8"/>
          </p:nvPr>
        </p:nvSpPr>
        <p:spPr/>
        <p:txBody>
          <a:bodyPr/>
          <a:lstStyle>
            <a:lvl1pPr>
              <a:defRPr/>
            </a:lvl1pPr>
          </a:lstStyle>
          <a:p>
            <a:pPr lvl="0"/>
            <a:fld id="{A893C400-DBC5-44D6-AC52-AE55B95F26C6}" type="slidenum">
              <a:t>‹#›</a:t>
            </a:fld>
            <a:endParaRPr lang="en-GB"/>
          </a:p>
        </p:txBody>
      </p:sp>
    </p:spTree>
    <p:extLst>
      <p:ext uri="{BB962C8B-B14F-4D97-AF65-F5344CB8AC3E}">
        <p14:creationId xmlns:p14="http://schemas.microsoft.com/office/powerpoint/2010/main" val="247257954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0369-27A9-6DD5-A779-2B372C2634B2}"/>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DBF27576-B25B-D6D0-42CF-F51477A046B6}"/>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170678-D26E-ABA2-6A12-D6F949C3FEAD}"/>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59D1383C-8EE6-4C26-7D3D-A9C8532796F1}"/>
              </a:ext>
            </a:extLst>
          </p:cNvPr>
          <p:cNvSpPr txBox="1">
            <a:spLocks noGrp="1"/>
          </p:cNvSpPr>
          <p:nvPr>
            <p:ph type="dt" sz="half" idx="7"/>
          </p:nvPr>
        </p:nvSpPr>
        <p:spPr/>
        <p:txBody>
          <a:bodyPr/>
          <a:lstStyle>
            <a:lvl1pPr>
              <a:defRPr/>
            </a:lvl1pPr>
          </a:lstStyle>
          <a:p>
            <a:pPr lvl="0"/>
            <a:fld id="{DF9D223D-20DF-464A-805E-D3AF986DC4AB}" type="datetime1">
              <a:rPr lang="en-GB"/>
              <a:pPr lvl="0"/>
              <a:t>25/02/2026</a:t>
            </a:fld>
            <a:endParaRPr lang="en-GB"/>
          </a:p>
        </p:txBody>
      </p:sp>
      <p:sp>
        <p:nvSpPr>
          <p:cNvPr id="6" name="Footer Placeholder 5">
            <a:extLst>
              <a:ext uri="{FF2B5EF4-FFF2-40B4-BE49-F238E27FC236}">
                <a16:creationId xmlns:a16="http://schemas.microsoft.com/office/drawing/2014/main" id="{E0709764-EA53-2787-72EF-F506EE33FE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E213003-0742-D8A0-CCAD-416D6FA06B63}"/>
              </a:ext>
            </a:extLst>
          </p:cNvPr>
          <p:cNvSpPr txBox="1">
            <a:spLocks noGrp="1"/>
          </p:cNvSpPr>
          <p:nvPr>
            <p:ph type="sldNum" sz="quarter" idx="8"/>
          </p:nvPr>
        </p:nvSpPr>
        <p:spPr/>
        <p:txBody>
          <a:bodyPr/>
          <a:lstStyle>
            <a:lvl1pPr>
              <a:defRPr/>
            </a:lvl1pPr>
          </a:lstStyle>
          <a:p>
            <a:pPr lvl="0"/>
            <a:fld id="{9BFA02CE-E775-4AC6-B176-FB8D5AB92426}" type="slidenum">
              <a:t>‹#›</a:t>
            </a:fld>
            <a:endParaRPr lang="en-GB"/>
          </a:p>
        </p:txBody>
      </p:sp>
    </p:spTree>
    <p:extLst>
      <p:ext uri="{BB962C8B-B14F-4D97-AF65-F5344CB8AC3E}">
        <p14:creationId xmlns:p14="http://schemas.microsoft.com/office/powerpoint/2010/main" val="3576380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096A-9F55-D44D-7FF3-6F27F38C0FB7}"/>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97870B35-9C58-6FBF-E170-0CCA234DBB97}"/>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652EFD87-FA1C-8866-E528-5C4BDFCEA9C1}"/>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8458CDE9-BD51-B552-7F50-232D7314503A}"/>
              </a:ext>
            </a:extLst>
          </p:cNvPr>
          <p:cNvSpPr txBox="1">
            <a:spLocks noGrp="1"/>
          </p:cNvSpPr>
          <p:nvPr>
            <p:ph type="dt" sz="half" idx="7"/>
          </p:nvPr>
        </p:nvSpPr>
        <p:spPr/>
        <p:txBody>
          <a:bodyPr/>
          <a:lstStyle>
            <a:lvl1pPr>
              <a:defRPr/>
            </a:lvl1pPr>
          </a:lstStyle>
          <a:p>
            <a:pPr lvl="0"/>
            <a:fld id="{49729019-EC25-421C-B80F-E5FD12A63AEC}" type="datetime1">
              <a:rPr lang="en-GB"/>
              <a:pPr lvl="0"/>
              <a:t>25/02/2026</a:t>
            </a:fld>
            <a:endParaRPr lang="en-GB"/>
          </a:p>
        </p:txBody>
      </p:sp>
      <p:sp>
        <p:nvSpPr>
          <p:cNvPr id="6" name="Footer Placeholder 5">
            <a:extLst>
              <a:ext uri="{FF2B5EF4-FFF2-40B4-BE49-F238E27FC236}">
                <a16:creationId xmlns:a16="http://schemas.microsoft.com/office/drawing/2014/main" id="{0192132F-5313-2EE1-CF74-2B943BDF59D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82CF462-5922-EFF2-D43E-D85EA09BFD37}"/>
              </a:ext>
            </a:extLst>
          </p:cNvPr>
          <p:cNvSpPr txBox="1">
            <a:spLocks noGrp="1"/>
          </p:cNvSpPr>
          <p:nvPr>
            <p:ph type="sldNum" sz="quarter" idx="8"/>
          </p:nvPr>
        </p:nvSpPr>
        <p:spPr/>
        <p:txBody>
          <a:bodyPr/>
          <a:lstStyle>
            <a:lvl1pPr>
              <a:defRPr/>
            </a:lvl1pPr>
          </a:lstStyle>
          <a:p>
            <a:pPr lvl="0"/>
            <a:fld id="{4580E3AF-7E24-4ED1-8F85-16C396566CFC}" type="slidenum">
              <a:t>‹#›</a:t>
            </a:fld>
            <a:endParaRPr lang="en-GB"/>
          </a:p>
        </p:txBody>
      </p:sp>
    </p:spTree>
    <p:extLst>
      <p:ext uri="{BB962C8B-B14F-4D97-AF65-F5344CB8AC3E}">
        <p14:creationId xmlns:p14="http://schemas.microsoft.com/office/powerpoint/2010/main" val="1328601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1C3E-CDA1-1B42-62DF-2928356EE242}"/>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036DDFCF-CC19-6E06-84A4-39B440035A2B}"/>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7D2C772F-7ED8-16CC-E08E-BF917043CC16}"/>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CDD8D591-1E36-93DD-4639-882D55BADB34}"/>
              </a:ext>
            </a:extLst>
          </p:cNvPr>
          <p:cNvSpPr txBox="1">
            <a:spLocks noGrp="1"/>
          </p:cNvSpPr>
          <p:nvPr>
            <p:ph type="dt" sz="half" idx="7"/>
          </p:nvPr>
        </p:nvSpPr>
        <p:spPr/>
        <p:txBody>
          <a:bodyPr/>
          <a:lstStyle>
            <a:lvl1pPr>
              <a:defRPr/>
            </a:lvl1pPr>
          </a:lstStyle>
          <a:p>
            <a:pPr lvl="0"/>
            <a:fld id="{3B5C2B53-CCDD-440C-881D-8545FF786009}" type="datetime1">
              <a:rPr lang="en-GB"/>
              <a:pPr lvl="0"/>
              <a:t>25/02/2026</a:t>
            </a:fld>
            <a:endParaRPr lang="en-GB"/>
          </a:p>
        </p:txBody>
      </p:sp>
      <p:sp>
        <p:nvSpPr>
          <p:cNvPr id="6" name="Footer Placeholder 5">
            <a:extLst>
              <a:ext uri="{FF2B5EF4-FFF2-40B4-BE49-F238E27FC236}">
                <a16:creationId xmlns:a16="http://schemas.microsoft.com/office/drawing/2014/main" id="{8AE4223E-84D6-C788-4D78-61B86EFA58D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7ECF2DE-3696-175E-B983-1E4E8F3E80A8}"/>
              </a:ext>
            </a:extLst>
          </p:cNvPr>
          <p:cNvSpPr txBox="1">
            <a:spLocks noGrp="1"/>
          </p:cNvSpPr>
          <p:nvPr>
            <p:ph type="sldNum" sz="quarter" idx="8"/>
          </p:nvPr>
        </p:nvSpPr>
        <p:spPr/>
        <p:txBody>
          <a:bodyPr/>
          <a:lstStyle>
            <a:lvl1pPr>
              <a:defRPr/>
            </a:lvl1pPr>
          </a:lstStyle>
          <a:p>
            <a:pPr lvl="0"/>
            <a:fld id="{71A0B261-A3D1-462C-B2B2-8E6D1F2402FC}" type="slidenum">
              <a:t>‹#›</a:t>
            </a:fld>
            <a:endParaRPr lang="en-GB"/>
          </a:p>
        </p:txBody>
      </p:sp>
    </p:spTree>
    <p:extLst>
      <p:ext uri="{BB962C8B-B14F-4D97-AF65-F5344CB8AC3E}">
        <p14:creationId xmlns:p14="http://schemas.microsoft.com/office/powerpoint/2010/main" val="169499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39FC-2DEF-A1ED-B25C-B50997BB0955}"/>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877C4166-5B66-EF23-1421-ECD56E50B848}"/>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1B40A714-9959-0C5E-55D1-4472CFD4AD19}"/>
              </a:ext>
            </a:extLst>
          </p:cNvPr>
          <p:cNvSpPr txBox="1">
            <a:spLocks noGrp="1"/>
          </p:cNvSpPr>
          <p:nvPr>
            <p:ph type="dt" sz="half" idx="7"/>
          </p:nvPr>
        </p:nvSpPr>
        <p:spPr/>
        <p:txBody>
          <a:bodyPr/>
          <a:lstStyle>
            <a:lvl1pPr>
              <a:defRPr/>
            </a:lvl1pPr>
          </a:lstStyle>
          <a:p>
            <a:pPr lvl="0"/>
            <a:fld id="{7D038821-AF35-408A-B75A-3D1F217A2559}" type="datetime1">
              <a:rPr lang="en-GB"/>
              <a:pPr lvl="0"/>
              <a:t>25/02/2026</a:t>
            </a:fld>
            <a:endParaRPr lang="en-GB"/>
          </a:p>
        </p:txBody>
      </p:sp>
      <p:sp>
        <p:nvSpPr>
          <p:cNvPr id="5" name="Footer Placeholder 4">
            <a:extLst>
              <a:ext uri="{FF2B5EF4-FFF2-40B4-BE49-F238E27FC236}">
                <a16:creationId xmlns:a16="http://schemas.microsoft.com/office/drawing/2014/main" id="{2A1E7E9D-17BA-2B09-2BA5-BDC43B17D0C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6058988-88BB-8979-BE22-38FAF796206B}"/>
              </a:ext>
            </a:extLst>
          </p:cNvPr>
          <p:cNvSpPr txBox="1">
            <a:spLocks noGrp="1"/>
          </p:cNvSpPr>
          <p:nvPr>
            <p:ph type="sldNum" sz="quarter" idx="8"/>
          </p:nvPr>
        </p:nvSpPr>
        <p:spPr/>
        <p:txBody>
          <a:bodyPr/>
          <a:lstStyle>
            <a:lvl1pPr>
              <a:defRPr/>
            </a:lvl1pPr>
          </a:lstStyle>
          <a:p>
            <a:pPr lvl="0"/>
            <a:fld id="{6125E427-299D-4F65-8604-9A073D18120A}" type="slidenum">
              <a:t>‹#›</a:t>
            </a:fld>
            <a:endParaRPr lang="en-GB"/>
          </a:p>
        </p:txBody>
      </p:sp>
    </p:spTree>
    <p:extLst>
      <p:ext uri="{BB962C8B-B14F-4D97-AF65-F5344CB8AC3E}">
        <p14:creationId xmlns:p14="http://schemas.microsoft.com/office/powerpoint/2010/main" val="1829102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A223D-15AE-3995-FDC0-9EC6A1CB0E5E}"/>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96EA47C5-F81A-23B7-84DA-0191A851C01E}"/>
              </a:ext>
            </a:extLst>
          </p:cNvPr>
          <p:cNvSpPr txBox="1">
            <a:spLocks noGrp="1"/>
          </p:cNvSpPr>
          <p:nvPr>
            <p:ph type="body" idx="4294967295"/>
          </p:nvPr>
        </p:nvSpPr>
        <p:spPr>
          <a:xfrm>
            <a:off x="1930398" y="3771177"/>
            <a:ext cx="7385828" cy="342177"/>
          </a:xfrm>
        </p:spPr>
        <p:txBody>
          <a:bodyPr/>
          <a:lstStyle>
            <a:lvl1pPr marL="0" indent="0">
              <a:buNone/>
              <a:defRPr sz="1400" cap="small">
                <a:solidFill>
                  <a:srgbClr val="F5A408"/>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8C37E556-F4F2-038D-6FB9-732AEC0057C8}"/>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DA3C7810-7482-D560-437D-172677999760}"/>
              </a:ext>
            </a:extLst>
          </p:cNvPr>
          <p:cNvSpPr txBox="1">
            <a:spLocks noGrp="1"/>
          </p:cNvSpPr>
          <p:nvPr>
            <p:ph type="dt" sz="half" idx="7"/>
          </p:nvPr>
        </p:nvSpPr>
        <p:spPr/>
        <p:txBody>
          <a:bodyPr/>
          <a:lstStyle>
            <a:lvl1pPr>
              <a:defRPr/>
            </a:lvl1pPr>
          </a:lstStyle>
          <a:p>
            <a:pPr lvl="0"/>
            <a:fld id="{48EF9FB4-D783-40CE-ABFD-D075AC5F7382}" type="datetime1">
              <a:rPr lang="en-GB"/>
              <a:pPr lvl="0"/>
              <a:t>25/02/2026</a:t>
            </a:fld>
            <a:endParaRPr lang="en-GB"/>
          </a:p>
        </p:txBody>
      </p:sp>
      <p:sp>
        <p:nvSpPr>
          <p:cNvPr id="6" name="Footer Placeholder 4">
            <a:extLst>
              <a:ext uri="{FF2B5EF4-FFF2-40B4-BE49-F238E27FC236}">
                <a16:creationId xmlns:a16="http://schemas.microsoft.com/office/drawing/2014/main" id="{AAFD0EA4-7F5B-87CB-B74D-4ADED7763FAB}"/>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C3CBDA59-E734-74CA-5AF9-9D458E1ECFEA}"/>
              </a:ext>
            </a:extLst>
          </p:cNvPr>
          <p:cNvSpPr txBox="1">
            <a:spLocks noGrp="1"/>
          </p:cNvSpPr>
          <p:nvPr>
            <p:ph type="sldNum" sz="quarter" idx="8"/>
          </p:nvPr>
        </p:nvSpPr>
        <p:spPr/>
        <p:txBody>
          <a:bodyPr/>
          <a:lstStyle>
            <a:lvl1pPr>
              <a:defRPr/>
            </a:lvl1pPr>
          </a:lstStyle>
          <a:p>
            <a:pPr lvl="0"/>
            <a:fld id="{A97AE14D-B89B-4EE4-A82A-C8FB999A5AFA}" type="slidenum">
              <a:t>‹#›</a:t>
            </a:fld>
            <a:endParaRPr lang="en-GB"/>
          </a:p>
        </p:txBody>
      </p:sp>
      <p:sp>
        <p:nvSpPr>
          <p:cNvPr id="8" name="TextBox 10">
            <a:extLst>
              <a:ext uri="{FF2B5EF4-FFF2-40B4-BE49-F238E27FC236}">
                <a16:creationId xmlns:a16="http://schemas.microsoft.com/office/drawing/2014/main" id="{8AFC8475-2457-79D2-56A1-080CC59D95E5}"/>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F5A408"/>
                </a:solidFill>
                <a:uFillTx/>
                <a:latin typeface="Arial"/>
              </a:rPr>
              <a:t>“</a:t>
            </a:r>
          </a:p>
        </p:txBody>
      </p:sp>
      <p:sp>
        <p:nvSpPr>
          <p:cNvPr id="9" name="TextBox 12">
            <a:extLst>
              <a:ext uri="{FF2B5EF4-FFF2-40B4-BE49-F238E27FC236}">
                <a16:creationId xmlns:a16="http://schemas.microsoft.com/office/drawing/2014/main" id="{54F854A0-7801-9A15-1BF0-D42A5608CB91}"/>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F5A408"/>
                </a:solidFill>
                <a:uFillTx/>
                <a:latin typeface="Arial"/>
              </a:rPr>
              <a:t>”</a:t>
            </a:r>
          </a:p>
        </p:txBody>
      </p:sp>
    </p:spTree>
    <p:extLst>
      <p:ext uri="{BB962C8B-B14F-4D97-AF65-F5344CB8AC3E}">
        <p14:creationId xmlns:p14="http://schemas.microsoft.com/office/powerpoint/2010/main" val="3301013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06458-7AE3-A799-1DCF-293F4596226B}"/>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D0706919-C64C-6F71-C414-6A497BF21DE8}"/>
              </a:ext>
            </a:extLst>
          </p:cNvPr>
          <p:cNvSpPr txBox="1">
            <a:spLocks noGrp="1"/>
          </p:cNvSpPr>
          <p:nvPr>
            <p:ph type="body" idx="4294967295"/>
          </p:nvPr>
        </p:nvSpPr>
        <p:spPr>
          <a:xfrm>
            <a:off x="1154951" y="4777383"/>
            <a:ext cx="8825660" cy="860395"/>
          </a:xfrm>
        </p:spPr>
        <p:txBody>
          <a:bodyPr/>
          <a:lstStyle>
            <a:lvl1pPr marL="0" indent="0">
              <a:buNone/>
              <a:defRPr>
                <a:solidFill>
                  <a:srgbClr val="F5A408"/>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85FD37A-E372-AC6C-1AD5-7795452C79DD}"/>
              </a:ext>
            </a:extLst>
          </p:cNvPr>
          <p:cNvSpPr txBox="1">
            <a:spLocks noGrp="1"/>
          </p:cNvSpPr>
          <p:nvPr>
            <p:ph type="dt" sz="half" idx="7"/>
          </p:nvPr>
        </p:nvSpPr>
        <p:spPr/>
        <p:txBody>
          <a:bodyPr/>
          <a:lstStyle>
            <a:lvl1pPr>
              <a:defRPr/>
            </a:lvl1pPr>
          </a:lstStyle>
          <a:p>
            <a:pPr lvl="0"/>
            <a:fld id="{3E9A9CFE-C43E-43D7-A77A-45805B61292E}" type="datetime1">
              <a:rPr lang="en-GB"/>
              <a:pPr lvl="0"/>
              <a:t>25/02/2026</a:t>
            </a:fld>
            <a:endParaRPr lang="en-GB"/>
          </a:p>
        </p:txBody>
      </p:sp>
      <p:sp>
        <p:nvSpPr>
          <p:cNvPr id="5" name="Footer Placeholder 4">
            <a:extLst>
              <a:ext uri="{FF2B5EF4-FFF2-40B4-BE49-F238E27FC236}">
                <a16:creationId xmlns:a16="http://schemas.microsoft.com/office/drawing/2014/main" id="{AF46C09F-6FFA-9B87-3231-1BCDA85C80B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BC3914A-3E69-2D40-0229-7CD04B4F754D}"/>
              </a:ext>
            </a:extLst>
          </p:cNvPr>
          <p:cNvSpPr txBox="1">
            <a:spLocks noGrp="1"/>
          </p:cNvSpPr>
          <p:nvPr>
            <p:ph type="sldNum" sz="quarter" idx="8"/>
          </p:nvPr>
        </p:nvSpPr>
        <p:spPr/>
        <p:txBody>
          <a:bodyPr/>
          <a:lstStyle>
            <a:lvl1pPr>
              <a:defRPr/>
            </a:lvl1pPr>
          </a:lstStyle>
          <a:p>
            <a:pPr lvl="0"/>
            <a:fld id="{15EE26D6-1309-416B-832A-9B830659CC37}" type="slidenum">
              <a:t>‹#›</a:t>
            </a:fld>
            <a:endParaRPr lang="en-GB"/>
          </a:p>
        </p:txBody>
      </p:sp>
    </p:spTree>
    <p:extLst>
      <p:ext uri="{BB962C8B-B14F-4D97-AF65-F5344CB8AC3E}">
        <p14:creationId xmlns:p14="http://schemas.microsoft.com/office/powerpoint/2010/main" val="3940968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68CCF-ABDE-4D0D-15FD-BD62478BEDD1}"/>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9C22C9F-1685-65D1-7C63-60E39C6D4D84}"/>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16B8738A-35AC-115E-89A0-2E1DEBFB28FD}"/>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A2FF61C7-6ADD-4806-CA3B-E012AF1A823F}"/>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BC55B1DF-B9CD-ADFC-1415-8992A96BE16F}"/>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4DC7AA63-80DE-0E62-5815-B3B126DD9002}"/>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ABC9FCBC-C3AB-7B74-CD04-6A5496D7F175}"/>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069BA70A-89FA-B5F8-3E8E-B029B0CF5789}"/>
              </a:ext>
            </a:extLst>
          </p:cNvPr>
          <p:cNvCxnSpPr/>
          <p:nvPr/>
        </p:nvCxnSpPr>
        <p:spPr>
          <a:xfrm>
            <a:off x="3726143" y="2133596"/>
            <a:ext cx="0" cy="3962407"/>
          </a:xfrm>
          <a:prstGeom prst="straightConnector1">
            <a:avLst/>
          </a:prstGeom>
          <a:noFill/>
          <a:ln w="12701" cap="rnd">
            <a:solidFill>
              <a:srgbClr val="F5A408">
                <a:alpha val="40000"/>
              </a:srgbClr>
            </a:solidFill>
            <a:prstDash val="solid"/>
            <a:miter/>
          </a:ln>
        </p:spPr>
      </p:cxnSp>
      <p:cxnSp>
        <p:nvCxnSpPr>
          <p:cNvPr id="10" name="Straight Connector 17">
            <a:extLst>
              <a:ext uri="{FF2B5EF4-FFF2-40B4-BE49-F238E27FC236}">
                <a16:creationId xmlns:a16="http://schemas.microsoft.com/office/drawing/2014/main" id="{77F472FD-64D1-B409-B76A-69C981C08F80}"/>
              </a:ext>
            </a:extLst>
          </p:cNvPr>
          <p:cNvCxnSpPr/>
          <p:nvPr/>
        </p:nvCxnSpPr>
        <p:spPr>
          <a:xfrm>
            <a:off x="6962223" y="2133596"/>
            <a:ext cx="0" cy="3966887"/>
          </a:xfrm>
          <a:prstGeom prst="straightConnector1">
            <a:avLst/>
          </a:prstGeom>
          <a:noFill/>
          <a:ln w="12701" cap="rnd">
            <a:solidFill>
              <a:srgbClr val="F5A408">
                <a:alpha val="40000"/>
              </a:srgbClr>
            </a:solidFill>
            <a:prstDash val="solid"/>
            <a:miter/>
          </a:ln>
        </p:spPr>
      </p:cxnSp>
      <p:sp>
        <p:nvSpPr>
          <p:cNvPr id="11" name="Date Placeholder 3">
            <a:extLst>
              <a:ext uri="{FF2B5EF4-FFF2-40B4-BE49-F238E27FC236}">
                <a16:creationId xmlns:a16="http://schemas.microsoft.com/office/drawing/2014/main" id="{BBC322A3-2943-E283-3A1F-946F12D5DBB7}"/>
              </a:ext>
            </a:extLst>
          </p:cNvPr>
          <p:cNvSpPr txBox="1">
            <a:spLocks noGrp="1"/>
          </p:cNvSpPr>
          <p:nvPr>
            <p:ph type="dt" sz="half" idx="7"/>
          </p:nvPr>
        </p:nvSpPr>
        <p:spPr/>
        <p:txBody>
          <a:bodyPr/>
          <a:lstStyle>
            <a:lvl1pPr>
              <a:defRPr/>
            </a:lvl1pPr>
          </a:lstStyle>
          <a:p>
            <a:pPr lvl="0"/>
            <a:fld id="{B8C354DC-B61D-4A6B-AD6B-40595218C9CB}" type="datetime1">
              <a:rPr lang="en-GB"/>
              <a:pPr lvl="0"/>
              <a:t>25/02/2026</a:t>
            </a:fld>
            <a:endParaRPr lang="en-GB"/>
          </a:p>
        </p:txBody>
      </p:sp>
      <p:sp>
        <p:nvSpPr>
          <p:cNvPr id="12" name="Footer Placeholder 4">
            <a:extLst>
              <a:ext uri="{FF2B5EF4-FFF2-40B4-BE49-F238E27FC236}">
                <a16:creationId xmlns:a16="http://schemas.microsoft.com/office/drawing/2014/main" id="{2010A549-A8A4-F56E-8E91-43FABF399187}"/>
              </a:ext>
            </a:extLst>
          </p:cNvPr>
          <p:cNvSpPr txBox="1">
            <a:spLocks noGrp="1"/>
          </p:cNvSpPr>
          <p:nvPr>
            <p:ph type="ftr" sz="quarter" idx="9"/>
          </p:nvPr>
        </p:nvSpPr>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29034E4F-02FA-9472-0A93-582F3294EDA1}"/>
              </a:ext>
            </a:extLst>
          </p:cNvPr>
          <p:cNvSpPr txBox="1">
            <a:spLocks noGrp="1"/>
          </p:cNvSpPr>
          <p:nvPr>
            <p:ph type="sldNum" sz="quarter" idx="8"/>
          </p:nvPr>
        </p:nvSpPr>
        <p:spPr/>
        <p:txBody>
          <a:bodyPr/>
          <a:lstStyle>
            <a:lvl1pPr>
              <a:defRPr/>
            </a:lvl1pPr>
          </a:lstStyle>
          <a:p>
            <a:pPr lvl="0"/>
            <a:fld id="{5278F4F7-5517-41BD-9C9E-D0A7EF9443A3}" type="slidenum">
              <a:t>‹#›</a:t>
            </a:fld>
            <a:endParaRPr lang="en-GB"/>
          </a:p>
        </p:txBody>
      </p:sp>
    </p:spTree>
    <p:extLst>
      <p:ext uri="{BB962C8B-B14F-4D97-AF65-F5344CB8AC3E}">
        <p14:creationId xmlns:p14="http://schemas.microsoft.com/office/powerpoint/2010/main" val="531810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DF34-4843-48BB-FB8A-12466085447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3CD0950-392E-B272-72A8-0CA689BE25B1}"/>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7FE18A0A-1323-ACB4-16A5-51E085339F26}"/>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46A43E5B-BDBD-861C-6427-4C7FA598ED42}"/>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63015815-C335-C3A6-E678-B11AD62EA964}"/>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5F4DF4C1-E670-3E19-EBAE-78328DDB116F}"/>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5D5507C1-8A2B-61EB-1ABD-AF742152A7DD}"/>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8D57D2ED-F04A-9B47-AE96-8FB0242AED1C}"/>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AAB248B1-C24F-56CB-2780-3C9714D78D17}"/>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F5C2EC77-144D-974B-483D-42D8516A2366}"/>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6">
            <a:extLst>
              <a:ext uri="{FF2B5EF4-FFF2-40B4-BE49-F238E27FC236}">
                <a16:creationId xmlns:a16="http://schemas.microsoft.com/office/drawing/2014/main" id="{2F6223F2-3FFE-EA77-2219-AF530E7C01DB}"/>
              </a:ext>
            </a:extLst>
          </p:cNvPr>
          <p:cNvCxnSpPr/>
          <p:nvPr/>
        </p:nvCxnSpPr>
        <p:spPr>
          <a:xfrm>
            <a:off x="3726143" y="2133596"/>
            <a:ext cx="0" cy="3962407"/>
          </a:xfrm>
          <a:prstGeom prst="straightConnector1">
            <a:avLst/>
          </a:prstGeom>
          <a:noFill/>
          <a:ln w="12701" cap="rnd">
            <a:solidFill>
              <a:srgbClr val="F5A408">
                <a:alpha val="40000"/>
              </a:srgbClr>
            </a:solidFill>
            <a:prstDash val="solid"/>
            <a:miter/>
          </a:ln>
        </p:spPr>
      </p:cxnSp>
      <p:cxnSp>
        <p:nvCxnSpPr>
          <p:cNvPr id="13" name="Straight Connector 17">
            <a:extLst>
              <a:ext uri="{FF2B5EF4-FFF2-40B4-BE49-F238E27FC236}">
                <a16:creationId xmlns:a16="http://schemas.microsoft.com/office/drawing/2014/main" id="{8CF9A346-1FC9-BDE2-FC30-74674BFEE991}"/>
              </a:ext>
            </a:extLst>
          </p:cNvPr>
          <p:cNvCxnSpPr/>
          <p:nvPr/>
        </p:nvCxnSpPr>
        <p:spPr>
          <a:xfrm>
            <a:off x="6962223" y="2133596"/>
            <a:ext cx="0" cy="3966887"/>
          </a:xfrm>
          <a:prstGeom prst="straightConnector1">
            <a:avLst/>
          </a:prstGeom>
          <a:noFill/>
          <a:ln w="12701" cap="rnd">
            <a:solidFill>
              <a:srgbClr val="F5A408">
                <a:alpha val="40000"/>
              </a:srgbClr>
            </a:solidFill>
            <a:prstDash val="solid"/>
            <a:miter/>
          </a:ln>
        </p:spPr>
      </p:cxnSp>
      <p:sp>
        <p:nvSpPr>
          <p:cNvPr id="14" name="Date Placeholder 3">
            <a:extLst>
              <a:ext uri="{FF2B5EF4-FFF2-40B4-BE49-F238E27FC236}">
                <a16:creationId xmlns:a16="http://schemas.microsoft.com/office/drawing/2014/main" id="{CD0D9810-712F-851C-DC19-BDDF3702BD74}"/>
              </a:ext>
            </a:extLst>
          </p:cNvPr>
          <p:cNvSpPr txBox="1">
            <a:spLocks noGrp="1"/>
          </p:cNvSpPr>
          <p:nvPr>
            <p:ph type="dt" sz="half" idx="7"/>
          </p:nvPr>
        </p:nvSpPr>
        <p:spPr/>
        <p:txBody>
          <a:bodyPr/>
          <a:lstStyle>
            <a:lvl1pPr>
              <a:defRPr/>
            </a:lvl1pPr>
          </a:lstStyle>
          <a:p>
            <a:pPr lvl="0"/>
            <a:fld id="{7F94C67C-9037-4A76-A6F5-6D9655C70058}" type="datetime1">
              <a:rPr lang="en-GB"/>
              <a:pPr lvl="0"/>
              <a:t>25/02/2026</a:t>
            </a:fld>
            <a:endParaRPr lang="en-GB"/>
          </a:p>
        </p:txBody>
      </p:sp>
      <p:sp>
        <p:nvSpPr>
          <p:cNvPr id="15" name="Footer Placeholder 4">
            <a:extLst>
              <a:ext uri="{FF2B5EF4-FFF2-40B4-BE49-F238E27FC236}">
                <a16:creationId xmlns:a16="http://schemas.microsoft.com/office/drawing/2014/main" id="{DCC9930D-6077-2D9F-DA77-91F2686EB656}"/>
              </a:ext>
            </a:extLst>
          </p:cNvPr>
          <p:cNvSpPr txBox="1">
            <a:spLocks noGrp="1"/>
          </p:cNvSpPr>
          <p:nvPr>
            <p:ph type="ftr" sz="quarter" idx="9"/>
          </p:nvPr>
        </p:nvSpPr>
        <p:spPr/>
        <p:txBody>
          <a:bodyPr/>
          <a:lstStyle>
            <a:lvl1pPr>
              <a:defRPr/>
            </a:lvl1pPr>
          </a:lstStyle>
          <a:p>
            <a:pPr lvl="0"/>
            <a:endParaRPr lang="en-GB"/>
          </a:p>
        </p:txBody>
      </p:sp>
      <p:sp>
        <p:nvSpPr>
          <p:cNvPr id="16" name="Slide Number Placeholder 5">
            <a:extLst>
              <a:ext uri="{FF2B5EF4-FFF2-40B4-BE49-F238E27FC236}">
                <a16:creationId xmlns:a16="http://schemas.microsoft.com/office/drawing/2014/main" id="{B1F0EE80-B793-3058-9B21-3B8C91EA5C2F}"/>
              </a:ext>
            </a:extLst>
          </p:cNvPr>
          <p:cNvSpPr txBox="1">
            <a:spLocks noGrp="1"/>
          </p:cNvSpPr>
          <p:nvPr>
            <p:ph type="sldNum" sz="quarter" idx="8"/>
          </p:nvPr>
        </p:nvSpPr>
        <p:spPr/>
        <p:txBody>
          <a:bodyPr/>
          <a:lstStyle>
            <a:lvl1pPr>
              <a:defRPr/>
            </a:lvl1pPr>
          </a:lstStyle>
          <a:p>
            <a:pPr lvl="0"/>
            <a:fld id="{443179A5-EC57-4013-9F3A-48B348900B30}" type="slidenum">
              <a:t>‹#›</a:t>
            </a:fld>
            <a:endParaRPr lang="en-GB"/>
          </a:p>
        </p:txBody>
      </p:sp>
    </p:spTree>
    <p:extLst>
      <p:ext uri="{BB962C8B-B14F-4D97-AF65-F5344CB8AC3E}">
        <p14:creationId xmlns:p14="http://schemas.microsoft.com/office/powerpoint/2010/main" val="31946951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E3B77-4078-1D85-A3B9-585CF75252A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D2DA461-670D-96F4-63B5-22F9CC363BA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CF3BFF-9136-2196-2D7E-2723AAE60E61}"/>
              </a:ext>
            </a:extLst>
          </p:cNvPr>
          <p:cNvSpPr txBox="1">
            <a:spLocks noGrp="1"/>
          </p:cNvSpPr>
          <p:nvPr>
            <p:ph type="dt" sz="half" idx="7"/>
          </p:nvPr>
        </p:nvSpPr>
        <p:spPr/>
        <p:txBody>
          <a:bodyPr/>
          <a:lstStyle>
            <a:lvl1pPr>
              <a:defRPr/>
            </a:lvl1pPr>
          </a:lstStyle>
          <a:p>
            <a:pPr lvl="0"/>
            <a:fld id="{5FA90927-BB4B-4451-AAA7-D99DA231C053}" type="datetime1">
              <a:rPr lang="en-GB"/>
              <a:pPr lvl="0"/>
              <a:t>25/02/2026</a:t>
            </a:fld>
            <a:endParaRPr lang="en-GB"/>
          </a:p>
        </p:txBody>
      </p:sp>
      <p:sp>
        <p:nvSpPr>
          <p:cNvPr id="5" name="Footer Placeholder 4">
            <a:extLst>
              <a:ext uri="{FF2B5EF4-FFF2-40B4-BE49-F238E27FC236}">
                <a16:creationId xmlns:a16="http://schemas.microsoft.com/office/drawing/2014/main" id="{3A6C5119-A68D-9AC3-0DE4-293EFD84716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EBA7FC6-7704-6B8D-F11A-5984AF0A4A6A}"/>
              </a:ext>
            </a:extLst>
          </p:cNvPr>
          <p:cNvSpPr txBox="1">
            <a:spLocks noGrp="1"/>
          </p:cNvSpPr>
          <p:nvPr>
            <p:ph type="sldNum" sz="quarter" idx="8"/>
          </p:nvPr>
        </p:nvSpPr>
        <p:spPr/>
        <p:txBody>
          <a:bodyPr/>
          <a:lstStyle>
            <a:lvl1pPr>
              <a:defRPr/>
            </a:lvl1pPr>
          </a:lstStyle>
          <a:p>
            <a:pPr lvl="0"/>
            <a:fld id="{81D7D16D-D236-4EB0-A86A-A0883A829BB1}" type="slidenum">
              <a:t>‹#›</a:t>
            </a:fld>
            <a:endParaRPr lang="en-GB"/>
          </a:p>
        </p:txBody>
      </p:sp>
    </p:spTree>
    <p:extLst>
      <p:ext uri="{BB962C8B-B14F-4D97-AF65-F5344CB8AC3E}">
        <p14:creationId xmlns:p14="http://schemas.microsoft.com/office/powerpoint/2010/main" val="1759731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323634-809F-61F4-A970-4D9D04690801}"/>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DC8F010-20AD-3DAD-4682-AD3A92D6AFAB}"/>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49D99E-244D-2EAD-ACE1-4D2F75897E1D}"/>
              </a:ext>
            </a:extLst>
          </p:cNvPr>
          <p:cNvSpPr txBox="1">
            <a:spLocks noGrp="1"/>
          </p:cNvSpPr>
          <p:nvPr>
            <p:ph type="dt" sz="half" idx="7"/>
          </p:nvPr>
        </p:nvSpPr>
        <p:spPr/>
        <p:txBody>
          <a:bodyPr/>
          <a:lstStyle>
            <a:lvl1pPr>
              <a:defRPr/>
            </a:lvl1pPr>
          </a:lstStyle>
          <a:p>
            <a:pPr lvl="0"/>
            <a:fld id="{CCA9172B-E2EB-4F41-ABEB-FCFDE11883A3}" type="datetime1">
              <a:rPr lang="en-GB"/>
              <a:pPr lvl="0"/>
              <a:t>25/02/2026</a:t>
            </a:fld>
            <a:endParaRPr lang="en-GB"/>
          </a:p>
        </p:txBody>
      </p:sp>
      <p:sp>
        <p:nvSpPr>
          <p:cNvPr id="5" name="Footer Placeholder 4">
            <a:extLst>
              <a:ext uri="{FF2B5EF4-FFF2-40B4-BE49-F238E27FC236}">
                <a16:creationId xmlns:a16="http://schemas.microsoft.com/office/drawing/2014/main" id="{1097FBD0-9360-C732-5B6D-7C1D874CBC5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7FB8DE3-62B4-F9D5-94FC-A277430B5FB6}"/>
              </a:ext>
            </a:extLst>
          </p:cNvPr>
          <p:cNvSpPr txBox="1">
            <a:spLocks noGrp="1"/>
          </p:cNvSpPr>
          <p:nvPr>
            <p:ph type="sldNum" sz="quarter" idx="8"/>
          </p:nvPr>
        </p:nvSpPr>
        <p:spPr/>
        <p:txBody>
          <a:bodyPr/>
          <a:lstStyle>
            <a:lvl1pPr>
              <a:defRPr/>
            </a:lvl1pPr>
          </a:lstStyle>
          <a:p>
            <a:pPr lvl="0"/>
            <a:fld id="{0C512460-FDC9-44E3-B9A6-2C30CAC7F721}" type="slidenum">
              <a:t>‹#›</a:t>
            </a:fld>
            <a:endParaRPr lang="en-GB"/>
          </a:p>
        </p:txBody>
      </p:sp>
    </p:spTree>
    <p:extLst>
      <p:ext uri="{BB962C8B-B14F-4D97-AF65-F5344CB8AC3E}">
        <p14:creationId xmlns:p14="http://schemas.microsoft.com/office/powerpoint/2010/main" val="1420411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6261AFC8-B28E-A448-4052-F063B55B95E8}"/>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39F2AF66-E43B-2881-81D8-7A64A20B5D1E}"/>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C54B86D8-4707-CE28-D489-DBD3DB0A025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AC96A">
                  <a:alpha val="7000"/>
                </a:srgbClr>
              </a:gs>
              <a:gs pos="100000">
                <a:srgbClr val="FAC96A">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8">
            <a:extLst>
              <a:ext uri="{FF2B5EF4-FFF2-40B4-BE49-F238E27FC236}">
                <a16:creationId xmlns:a16="http://schemas.microsoft.com/office/drawing/2014/main" id="{63A556ED-2E2E-42D8-91EF-45AF1B727088}"/>
              </a:ext>
            </a:extLst>
          </p:cNvPr>
          <p:cNvPicPr>
            <a:picLocks noChangeAspect="1"/>
          </p:cNvPicPr>
          <p:nvPr/>
        </p:nvPicPr>
        <p:blipFill>
          <a:blip r:embed="rId22"/>
          <a:srcRect t="28713"/>
          <a:stretch>
            <a:fillRect/>
          </a:stretch>
        </p:blipFill>
        <p:spPr>
          <a:xfrm>
            <a:off x="8000195" y="0"/>
            <a:ext cx="1603391" cy="1143000"/>
          </a:xfrm>
          <a:prstGeom prst="rect">
            <a:avLst/>
          </a:prstGeom>
          <a:noFill/>
          <a:ln cap="flat">
            <a:noFill/>
          </a:ln>
        </p:spPr>
      </p:pic>
      <p:pic>
        <p:nvPicPr>
          <p:cNvPr id="6" name="Picture 9">
            <a:extLst>
              <a:ext uri="{FF2B5EF4-FFF2-40B4-BE49-F238E27FC236}">
                <a16:creationId xmlns:a16="http://schemas.microsoft.com/office/drawing/2014/main" id="{5357CCF7-479A-6810-AEFE-E57B13CB1D53}"/>
              </a:ext>
            </a:extLst>
          </p:cNvPr>
          <p:cNvPicPr>
            <a:picLocks noChangeAspect="1"/>
          </p:cNvPicPr>
          <p:nvPr/>
        </p:nvPicPr>
        <p:blipFill>
          <a:blip r:embed="rId23"/>
          <a:srcRect b="24198"/>
          <a:stretch>
            <a:fillRect/>
          </a:stretch>
        </p:blipFill>
        <p:spPr>
          <a:xfrm>
            <a:off x="8609011" y="6092866"/>
            <a:ext cx="993733" cy="765133"/>
          </a:xfrm>
          <a:prstGeom prst="rect">
            <a:avLst/>
          </a:prstGeom>
          <a:noFill/>
          <a:ln cap="flat">
            <a:noFill/>
          </a:ln>
        </p:spPr>
      </p:pic>
      <p:sp>
        <p:nvSpPr>
          <p:cNvPr id="7" name="Rectangle 13">
            <a:extLst>
              <a:ext uri="{FF2B5EF4-FFF2-40B4-BE49-F238E27FC236}">
                <a16:creationId xmlns:a16="http://schemas.microsoft.com/office/drawing/2014/main" id="{FD115C21-BDC8-0C91-40CC-9A0E172D1237}"/>
              </a:ext>
            </a:extLst>
          </p:cNvPr>
          <p:cNvSpPr/>
          <p:nvPr/>
        </p:nvSpPr>
        <p:spPr>
          <a:xfrm>
            <a:off x="10437811" y="0"/>
            <a:ext cx="685800" cy="1143000"/>
          </a:xfrm>
          <a:prstGeom prst="rect">
            <a:avLst/>
          </a:prstGeom>
          <a:solidFill>
            <a:srgbClr val="F5A408"/>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Title Placeholder 1">
            <a:extLst>
              <a:ext uri="{FF2B5EF4-FFF2-40B4-BE49-F238E27FC236}">
                <a16:creationId xmlns:a16="http://schemas.microsoft.com/office/drawing/2014/main" id="{E9534063-A9E2-736B-86CB-D7726D092E3A}"/>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94E09734-EEDB-EC91-892B-2FAE0D371DE2}"/>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DA423B50-8B9F-00AE-B21F-5E6988C51742}"/>
              </a:ext>
            </a:extLst>
          </p:cNvPr>
          <p:cNvSpPr txBox="1">
            <a:spLocks noGrp="1"/>
          </p:cNvSpPr>
          <p:nvPr>
            <p:ph type="dt" sz="half" idx="2"/>
          </p:nvPr>
        </p:nvSpPr>
        <p:spPr>
          <a:xfrm rot="5400013">
            <a:off x="1015563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2EA90C18-02A3-4264-8E96-541186D3854B}" type="datetime1">
              <a:rPr lang="en-GB"/>
              <a:pPr lvl="0"/>
              <a:t>25/02/2026</a:t>
            </a:fld>
            <a:endParaRPr lang="en-GB"/>
          </a:p>
        </p:txBody>
      </p:sp>
      <p:sp>
        <p:nvSpPr>
          <p:cNvPr id="11" name="Footer Placeholder 4">
            <a:extLst>
              <a:ext uri="{FF2B5EF4-FFF2-40B4-BE49-F238E27FC236}">
                <a16:creationId xmlns:a16="http://schemas.microsoft.com/office/drawing/2014/main" id="{F17B11F4-50C7-278F-241C-D0AB8DBEFA01}"/>
              </a:ext>
            </a:extLst>
          </p:cNvPr>
          <p:cNvSpPr txBox="1">
            <a:spLocks noGrp="1"/>
          </p:cNvSpPr>
          <p:nvPr>
            <p:ph type="ftr" sz="quarter" idx="3"/>
          </p:nvPr>
        </p:nvSpPr>
        <p:spPr>
          <a:xfrm rot="5400013">
            <a:off x="8951559"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E45D55B3-4FD0-67A7-BB0C-7A7FA2877F61}"/>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4E00AA04-E6E0-4ABC-8AB0-0AB6271336A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F5A408"/>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F5A408"/>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jpeg"/><Relationship Id="rId7" Type="http://schemas.openxmlformats.org/officeDocument/2006/relationships/image" Target="../media/image9.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6.svg"/><Relationship Id="rId5" Type="http://schemas.openxmlformats.org/officeDocument/2006/relationships/image" Target="../media/image12.svg"/><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14.sv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7.jpeg"/><Relationship Id="rId7"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6.svg"/><Relationship Id="rId5" Type="http://schemas.openxmlformats.org/officeDocument/2006/relationships/image" Target="../media/image12.svg"/><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14.svg"/></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18.png"/><Relationship Id="rId5" Type="http://schemas.openxmlformats.org/officeDocument/2006/relationships/image" Target="../media/image8.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1.png"/><Relationship Id="rId7" Type="http://schemas.openxmlformats.org/officeDocument/2006/relationships/image" Target="../media/image9.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6.svg"/><Relationship Id="rId5" Type="http://schemas.openxmlformats.org/officeDocument/2006/relationships/image" Target="../media/image19.jpeg"/><Relationship Id="rId10" Type="http://schemas.openxmlformats.org/officeDocument/2006/relationships/image" Target="../media/image15.png"/><Relationship Id="rId4" Type="http://schemas.openxmlformats.org/officeDocument/2006/relationships/image" Target="../media/image12.svg"/><Relationship Id="rId9" Type="http://schemas.openxmlformats.org/officeDocument/2006/relationships/image" Target="../media/image14.svg"/></Relationships>
</file>

<file path=ppt/slides/_rels/slide6.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0.jpeg"/><Relationship Id="rId7" Type="http://schemas.openxmlformats.org/officeDocument/2006/relationships/image" Target="../media/image8.png"/><Relationship Id="rId12" Type="http://schemas.openxmlformats.org/officeDocument/2006/relationships/image" Target="../media/image16.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svg"/><Relationship Id="rId11" Type="http://schemas.openxmlformats.org/officeDocument/2006/relationships/image" Target="../media/image15.png"/><Relationship Id="rId5" Type="http://schemas.openxmlformats.org/officeDocument/2006/relationships/image" Target="../media/image11.png"/><Relationship Id="rId10" Type="http://schemas.openxmlformats.org/officeDocument/2006/relationships/image" Target="../media/image14.svg"/><Relationship Id="rId4" Type="http://schemas.openxmlformats.org/officeDocument/2006/relationships/image" Target="../media/image21.jpe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2.jpeg"/><Relationship Id="rId7" Type="http://schemas.openxmlformats.org/officeDocument/2006/relationships/image" Target="../media/image9.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6.svg"/><Relationship Id="rId5" Type="http://schemas.openxmlformats.org/officeDocument/2006/relationships/image" Target="../media/image12.svg"/><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9.svg"/></Relationships>
</file>

<file path=ppt/slides/_rels/slide9.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24.jpe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5.jpeg"/></Relationships>
</file>

<file path=ppt/slides/_rels/slide10.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26.gif"/><Relationship Id="rId5" Type="http://schemas.openxmlformats.org/officeDocument/2006/relationships/image" Target="../media/image8.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27.png"/><Relationship Id="rId5" Type="http://schemas.openxmlformats.org/officeDocument/2006/relationships/image" Target="../media/image8.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28.jpeg"/><Relationship Id="rId5" Type="http://schemas.openxmlformats.org/officeDocument/2006/relationships/image" Target="../media/image8.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29.jpeg"/><Relationship Id="rId5" Type="http://schemas.openxmlformats.org/officeDocument/2006/relationships/image" Target="../media/image8.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slides/_rels/slide1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30.jpeg"/><Relationship Id="rId5" Type="http://schemas.openxmlformats.org/officeDocument/2006/relationships/image" Target="../media/image8.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2.jpeg"/><Relationship Id="rId7" Type="http://schemas.openxmlformats.org/officeDocument/2006/relationships/image" Target="../media/image9.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6.svg"/><Relationship Id="rId5" Type="http://schemas.openxmlformats.org/officeDocument/2006/relationships/image" Target="../media/image12.svg"/><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14.sv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3" Type="http://schemas.openxmlformats.org/officeDocument/2006/relationships/hyperlink" Target="https://tradingeconomics.com/united-states/inflation-cpihttps:/tradingeconomics.com/united-states/inflation-cpi" TargetMode="External"/><Relationship Id="rId2" Type="http://schemas.openxmlformats.org/officeDocument/2006/relationships/hyperlink" Target="https://www.macrotrends.net/stocks/charts/HLT/hilton-worldwide-holdings/revenue" TargetMode="External"/><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8.png"/><Relationship Id="rId7" Type="http://schemas.openxmlformats.org/officeDocument/2006/relationships/image" Target="../media/image15.png"/><Relationship Id="rId2"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Freeform 2">
            <a:extLst>
              <a:ext uri="{FF2B5EF4-FFF2-40B4-BE49-F238E27FC236}">
                <a16:creationId xmlns:a16="http://schemas.microsoft.com/office/drawing/2014/main" id="{31DE5957-7591-1B71-BD6B-55EA0738D370}"/>
              </a:ext>
            </a:extLst>
          </p:cNvPr>
          <p:cNvSpPr/>
          <p:nvPr/>
        </p:nvSpPr>
        <p:spPr>
          <a:xfrm>
            <a:off x="0" y="0"/>
            <a:ext cx="12191996" cy="6858000"/>
          </a:xfrm>
          <a:custGeom>
            <a:avLst/>
            <a:gdLst>
              <a:gd name="f0" fmla="val w"/>
              <a:gd name="f1" fmla="val h"/>
              <a:gd name="f2" fmla="val 0"/>
              <a:gd name="f3" fmla="val 18288000"/>
              <a:gd name="f4" fmla="val 10287000"/>
              <a:gd name="f5" fmla="*/ f0 1 18288000"/>
              <a:gd name="f6" fmla="*/ f1 1 10287000"/>
              <a:gd name="f7" fmla="+- f4 0 f2"/>
              <a:gd name="f8" fmla="+- f3 0 f2"/>
              <a:gd name="f9" fmla="*/ f8 1 18288000"/>
              <a:gd name="f10" fmla="*/ f7 1 10287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8288000" h="10287000">
                <a:moveTo>
                  <a:pt x="f2" y="f2"/>
                </a:moveTo>
                <a:lnTo>
                  <a:pt x="f3" y="f2"/>
                </a:lnTo>
                <a:lnTo>
                  <a:pt x="f3" y="f4"/>
                </a:lnTo>
                <a:lnTo>
                  <a:pt x="f2" y="f4"/>
                </a:lnTo>
                <a:lnTo>
                  <a:pt x="f2" y="f2"/>
                </a:lnTo>
                <a:close/>
              </a:path>
            </a:pathLst>
          </a:cu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grpSp>
        <p:nvGrpSpPr>
          <p:cNvPr id="3" name="Group 3">
            <a:extLst>
              <a:ext uri="{FF2B5EF4-FFF2-40B4-BE49-F238E27FC236}">
                <a16:creationId xmlns:a16="http://schemas.microsoft.com/office/drawing/2014/main" id="{946858EE-9F3E-9D1C-5990-3E2481D00FE8}"/>
              </a:ext>
            </a:extLst>
          </p:cNvPr>
          <p:cNvGrpSpPr/>
          <p:nvPr/>
        </p:nvGrpSpPr>
        <p:grpSpPr>
          <a:xfrm>
            <a:off x="-113458" y="3299987"/>
            <a:ext cx="12418914" cy="2015822"/>
            <a:chOff x="-113458" y="3299987"/>
            <a:chExt cx="12418914" cy="2015822"/>
          </a:xfrm>
        </p:grpSpPr>
        <p:sp>
          <p:nvSpPr>
            <p:cNvPr id="4" name="Freeform 4">
              <a:extLst>
                <a:ext uri="{FF2B5EF4-FFF2-40B4-BE49-F238E27FC236}">
                  <a16:creationId xmlns:a16="http://schemas.microsoft.com/office/drawing/2014/main" id="{49EB4415-FB60-79E4-292D-874AD7CE9155}"/>
                </a:ext>
              </a:extLst>
            </p:cNvPr>
            <p:cNvSpPr/>
            <p:nvPr/>
          </p:nvSpPr>
          <p:spPr>
            <a:xfrm>
              <a:off x="-113458" y="3468758"/>
              <a:ext cx="12418914" cy="1847051"/>
            </a:xfrm>
            <a:custGeom>
              <a:avLst/>
              <a:gdLst>
                <a:gd name="f0" fmla="val w"/>
                <a:gd name="f1" fmla="val h"/>
                <a:gd name="f2" fmla="val 0"/>
                <a:gd name="f3" fmla="val 4906238"/>
                <a:gd name="f4" fmla="val 729699"/>
                <a:gd name="f5" fmla="*/ f0 1 4906238"/>
                <a:gd name="f6" fmla="*/ f1 1 729699"/>
                <a:gd name="f7" fmla="+- f4 0 f2"/>
                <a:gd name="f8" fmla="+- f3 0 f2"/>
                <a:gd name="f9" fmla="*/ f8 1 4906238"/>
                <a:gd name="f10" fmla="*/ f7 1 729699"/>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4906238" h="729699">
                  <a:moveTo>
                    <a:pt x="f2" y="f2"/>
                  </a:moveTo>
                  <a:lnTo>
                    <a:pt x="f3" y="f2"/>
                  </a:lnTo>
                  <a:lnTo>
                    <a:pt x="f3" y="f4"/>
                  </a:lnTo>
                  <a:lnTo>
                    <a:pt x="f2" y="f4"/>
                  </a:lnTo>
                  <a:close/>
                </a:path>
              </a:pathLst>
            </a:custGeom>
            <a:gradFill>
              <a:gsLst>
                <a:gs pos="0">
                  <a:srgbClr val="E39754"/>
                </a:gs>
                <a:gs pos="100000">
                  <a:srgbClr val="461100"/>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TextBox 5">
              <a:extLst>
                <a:ext uri="{FF2B5EF4-FFF2-40B4-BE49-F238E27FC236}">
                  <a16:creationId xmlns:a16="http://schemas.microsoft.com/office/drawing/2014/main" id="{48A2A6C7-4D15-773D-ABCF-F22EA71A65FA}"/>
                </a:ext>
              </a:extLst>
            </p:cNvPr>
            <p:cNvSpPr txBox="1"/>
            <p:nvPr/>
          </p:nvSpPr>
          <p:spPr>
            <a:xfrm>
              <a:off x="-113458" y="3299987"/>
              <a:ext cx="12418914" cy="2015822"/>
            </a:xfrm>
            <a:prstGeom prst="rect">
              <a:avLst/>
            </a:prstGeom>
            <a:noFill/>
            <a:ln cap="flat">
              <a:noFill/>
            </a:ln>
          </p:spPr>
          <p:txBody>
            <a:bodyPr vert="horz" wrap="square" lIns="33869" tIns="33869" rIns="33869" bIns="33869" anchor="ctr" anchorCtr="1" compatLnSpc="1">
              <a:noAutofit/>
            </a:bodyPr>
            <a:lstStyle/>
            <a:p>
              <a:pPr marL="0" marR="0" lvl="0" indent="0" algn="ctr" defTabSz="457200" rtl="0" fontAlgn="auto" hangingPunct="1">
                <a:lnSpc>
                  <a:spcPts val="1865"/>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grpSp>
      <p:sp>
        <p:nvSpPr>
          <p:cNvPr id="6" name="Freeform 7">
            <a:extLst>
              <a:ext uri="{FF2B5EF4-FFF2-40B4-BE49-F238E27FC236}">
                <a16:creationId xmlns:a16="http://schemas.microsoft.com/office/drawing/2014/main" id="{3EF8A069-E60A-84A9-A2F9-4A7F239FF826}"/>
              </a:ext>
            </a:extLst>
          </p:cNvPr>
          <p:cNvSpPr/>
          <p:nvPr/>
        </p:nvSpPr>
        <p:spPr>
          <a:xfrm>
            <a:off x="980474" y="3468758"/>
            <a:ext cx="10231047" cy="2247101"/>
          </a:xfrm>
          <a:custGeom>
            <a:avLst/>
            <a:gdLst>
              <a:gd name="f0" fmla="val w"/>
              <a:gd name="f1" fmla="val h"/>
              <a:gd name="f2" fmla="val 0"/>
              <a:gd name="f3" fmla="val 2440230"/>
              <a:gd name="f4" fmla="val 631380"/>
              <a:gd name="f5" fmla="val 12612"/>
              <a:gd name="f6" fmla="val 2427618"/>
              <a:gd name="f7" fmla="val 2434584"/>
              <a:gd name="f8" fmla="val 5646"/>
              <a:gd name="f9" fmla="val 618768"/>
              <a:gd name="f10" fmla="val 622113"/>
              <a:gd name="f11" fmla="val 2438901"/>
              <a:gd name="f12" fmla="val 625320"/>
              <a:gd name="f13" fmla="val 2436536"/>
              <a:gd name="f14" fmla="val 627686"/>
              <a:gd name="f15" fmla="val 2434171"/>
              <a:gd name="f16" fmla="val 630051"/>
              <a:gd name="f17" fmla="val 2430963"/>
              <a:gd name="f18" fmla="val 9267"/>
              <a:gd name="f19" fmla="val 6059"/>
              <a:gd name="f20" fmla="val 3694"/>
              <a:gd name="f21" fmla="val 1329"/>
              <a:gd name="f22" fmla="*/ f0 1 2440230"/>
              <a:gd name="f23" fmla="*/ f1 1 631380"/>
              <a:gd name="f24" fmla="+- f4 0 f2"/>
              <a:gd name="f25" fmla="+- f3 0 f2"/>
              <a:gd name="f26" fmla="*/ f25 1 2440230"/>
              <a:gd name="f27" fmla="*/ f24 1 631380"/>
              <a:gd name="f28" fmla="*/ f2 1 f26"/>
              <a:gd name="f29" fmla="*/ f3 1 f26"/>
              <a:gd name="f30" fmla="*/ f2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2440230" h="631380">
                <a:moveTo>
                  <a:pt x="f5" y="f2"/>
                </a:moveTo>
                <a:lnTo>
                  <a:pt x="f6" y="f2"/>
                </a:lnTo>
                <a:cubicBezTo>
                  <a:pt x="f7" y="f2"/>
                  <a:pt x="f3" y="f8"/>
                  <a:pt x="f3" y="f5"/>
                </a:cubicBezTo>
                <a:lnTo>
                  <a:pt x="f3" y="f9"/>
                </a:lnTo>
                <a:cubicBezTo>
                  <a:pt x="f3" y="f10"/>
                  <a:pt x="f11" y="f12"/>
                  <a:pt x="f13" y="f14"/>
                </a:cubicBezTo>
                <a:cubicBezTo>
                  <a:pt x="f15" y="f16"/>
                  <a:pt x="f17" y="f4"/>
                  <a:pt x="f6" y="f4"/>
                </a:cubicBezTo>
                <a:lnTo>
                  <a:pt x="f5" y="f4"/>
                </a:lnTo>
                <a:cubicBezTo>
                  <a:pt x="f18" y="f4"/>
                  <a:pt x="f19" y="f16"/>
                  <a:pt x="f20" y="f14"/>
                </a:cubicBezTo>
                <a:cubicBezTo>
                  <a:pt x="f21" y="f12"/>
                  <a:pt x="f2" y="f10"/>
                  <a:pt x="f2" y="f9"/>
                </a:cubicBezTo>
                <a:lnTo>
                  <a:pt x="f2" y="f5"/>
                </a:lnTo>
                <a:cubicBezTo>
                  <a:pt x="f2" y="f18"/>
                  <a:pt x="f21" y="f19"/>
                  <a:pt x="f20" y="f20"/>
                </a:cubicBezTo>
                <a:cubicBezTo>
                  <a:pt x="f19" y="f21"/>
                  <a:pt x="f18" y="f2"/>
                  <a:pt x="f5" y="f2"/>
                </a:cubicBezTo>
                <a:close/>
              </a:path>
            </a:pathLst>
          </a:custGeom>
          <a:blipFill>
            <a:blip r:embed="rId3">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AutoShape 8">
            <a:extLst>
              <a:ext uri="{FF2B5EF4-FFF2-40B4-BE49-F238E27FC236}">
                <a16:creationId xmlns:a16="http://schemas.microsoft.com/office/drawing/2014/main" id="{FD2D4E65-59F3-2DA5-8F38-E242ED8255F4}"/>
              </a:ext>
            </a:extLst>
          </p:cNvPr>
          <p:cNvSpPr/>
          <p:nvPr/>
        </p:nvSpPr>
        <p:spPr>
          <a:xfrm>
            <a:off x="685800" y="6165854"/>
            <a:ext cx="1082039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flat">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grpSp>
        <p:nvGrpSpPr>
          <p:cNvPr id="8" name="Group 9">
            <a:extLst>
              <a:ext uri="{FF2B5EF4-FFF2-40B4-BE49-F238E27FC236}">
                <a16:creationId xmlns:a16="http://schemas.microsoft.com/office/drawing/2014/main" id="{398CB70E-8B02-AE6A-2DA9-818717C2833D}"/>
              </a:ext>
            </a:extLst>
          </p:cNvPr>
          <p:cNvGrpSpPr/>
          <p:nvPr/>
        </p:nvGrpSpPr>
        <p:grpSpPr>
          <a:xfrm>
            <a:off x="3560728" y="604134"/>
            <a:ext cx="5228155" cy="644917"/>
            <a:chOff x="3560728" y="604134"/>
            <a:chExt cx="5228155" cy="644917"/>
          </a:xfrm>
        </p:grpSpPr>
        <p:sp>
          <p:nvSpPr>
            <p:cNvPr id="9" name="Freeform 10">
              <a:extLst>
                <a:ext uri="{FF2B5EF4-FFF2-40B4-BE49-F238E27FC236}">
                  <a16:creationId xmlns:a16="http://schemas.microsoft.com/office/drawing/2014/main" id="{F5519B4F-9913-7BE9-0770-08F329A7509C}"/>
                </a:ext>
              </a:extLst>
            </p:cNvPr>
            <p:cNvSpPr/>
            <p:nvPr/>
          </p:nvSpPr>
          <p:spPr>
            <a:xfrm>
              <a:off x="3560728" y="772905"/>
              <a:ext cx="5228155" cy="476146"/>
            </a:xfrm>
            <a:custGeom>
              <a:avLst/>
              <a:gdLst>
                <a:gd name="f0" fmla="val w"/>
                <a:gd name="f1" fmla="val h"/>
                <a:gd name="f2" fmla="val 0"/>
                <a:gd name="f3" fmla="val 2065445"/>
                <a:gd name="f4" fmla="val 188107"/>
                <a:gd name="f5" fmla="*/ f0 1 2065445"/>
                <a:gd name="f6" fmla="*/ f1 1 188107"/>
                <a:gd name="f7" fmla="+- f4 0 f2"/>
                <a:gd name="f8" fmla="+- f3 0 f2"/>
                <a:gd name="f9" fmla="*/ f8 1 2065445"/>
                <a:gd name="f10" fmla="*/ f7 1 188107"/>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065445" h="188107">
                  <a:moveTo>
                    <a:pt x="f2" y="f2"/>
                  </a:moveTo>
                  <a:lnTo>
                    <a:pt x="f3" y="f2"/>
                  </a:lnTo>
                  <a:lnTo>
                    <a:pt x="f3" y="f4"/>
                  </a:lnTo>
                  <a:lnTo>
                    <a:pt x="f2" y="f4"/>
                  </a:lnTo>
                  <a:close/>
                </a:path>
              </a:pathLst>
            </a:custGeom>
            <a:noFill/>
            <a:ln w="38103" cap="sq">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TextBox 11">
              <a:extLst>
                <a:ext uri="{FF2B5EF4-FFF2-40B4-BE49-F238E27FC236}">
                  <a16:creationId xmlns:a16="http://schemas.microsoft.com/office/drawing/2014/main" id="{10DC64C0-5AB0-2CE7-BFB1-22289E461B3E}"/>
                </a:ext>
              </a:extLst>
            </p:cNvPr>
            <p:cNvSpPr txBox="1"/>
            <p:nvPr/>
          </p:nvSpPr>
          <p:spPr>
            <a:xfrm>
              <a:off x="3560728" y="604134"/>
              <a:ext cx="5228155" cy="644917"/>
            </a:xfrm>
            <a:prstGeom prst="rect">
              <a:avLst/>
            </a:prstGeom>
            <a:noFill/>
            <a:ln cap="flat">
              <a:noFill/>
            </a:ln>
          </p:spPr>
          <p:txBody>
            <a:bodyPr vert="horz" wrap="square" lIns="33869" tIns="33869" rIns="33869" bIns="33869" anchor="ctr" anchorCtr="1" compatLnSpc="1">
              <a:noAutofit/>
            </a:bodyPr>
            <a:lstStyle/>
            <a:p>
              <a:pPr marL="0" marR="0" lvl="0" indent="0" algn="ctr" defTabSz="457200" rtl="0" fontAlgn="auto" hangingPunct="1">
                <a:lnSpc>
                  <a:spcPts val="1865"/>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grpSp>
      <p:sp>
        <p:nvSpPr>
          <p:cNvPr id="11" name="Freeform 12">
            <a:extLst>
              <a:ext uri="{FF2B5EF4-FFF2-40B4-BE49-F238E27FC236}">
                <a16:creationId xmlns:a16="http://schemas.microsoft.com/office/drawing/2014/main" id="{F682D0DE-D0EF-0DE3-9E79-8A55508C6B56}"/>
              </a:ext>
            </a:extLst>
          </p:cNvPr>
          <p:cNvSpPr/>
          <p:nvPr/>
        </p:nvSpPr>
        <p:spPr>
          <a:xfrm rot="5400013">
            <a:off x="-580927" y="1109286"/>
            <a:ext cx="1161854" cy="1161854"/>
          </a:xfrm>
          <a:custGeom>
            <a:avLst/>
            <a:gdLst>
              <a:gd name="f0" fmla="val w"/>
              <a:gd name="f1" fmla="val h"/>
              <a:gd name="f2" fmla="val 0"/>
              <a:gd name="f3" fmla="val 1742779"/>
              <a:gd name="f4" fmla="val 1742780"/>
              <a:gd name="f5" fmla="*/ f0 1 1742779"/>
              <a:gd name="f6" fmla="*/ f1 1 1742779"/>
              <a:gd name="f7" fmla="+- f3 0 f2"/>
              <a:gd name="f8" fmla="*/ f7 1 1742779"/>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1742779" h="1742779">
                <a:moveTo>
                  <a:pt x="f2" y="f2"/>
                </a:moveTo>
                <a:lnTo>
                  <a:pt x="f4" y="f2"/>
                </a:lnTo>
                <a:lnTo>
                  <a:pt x="f4" y="f4"/>
                </a:lnTo>
                <a:lnTo>
                  <a:pt x="f2" y="f4"/>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2" name="Freeform 13">
            <a:extLst>
              <a:ext uri="{FF2B5EF4-FFF2-40B4-BE49-F238E27FC236}">
                <a16:creationId xmlns:a16="http://schemas.microsoft.com/office/drawing/2014/main" id="{F17838E8-FAC2-CDAF-F423-F7F602B6250D}"/>
              </a:ext>
            </a:extLst>
          </p:cNvPr>
          <p:cNvSpPr/>
          <p:nvPr/>
        </p:nvSpPr>
        <p:spPr>
          <a:xfrm rot="5400013">
            <a:off x="11550308" y="1109286"/>
            <a:ext cx="1161854" cy="1161854"/>
          </a:xfrm>
          <a:custGeom>
            <a:avLst/>
            <a:gdLst>
              <a:gd name="f0" fmla="val w"/>
              <a:gd name="f1" fmla="val h"/>
              <a:gd name="f2" fmla="val 0"/>
              <a:gd name="f3" fmla="val 1742779"/>
              <a:gd name="f4" fmla="val 1742780"/>
              <a:gd name="f5" fmla="*/ f0 1 1742779"/>
              <a:gd name="f6" fmla="*/ f1 1 1742779"/>
              <a:gd name="f7" fmla="+- f3 0 f2"/>
              <a:gd name="f8" fmla="*/ f7 1 1742779"/>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1742779" h="1742779">
                <a:moveTo>
                  <a:pt x="f2" y="f2"/>
                </a:moveTo>
                <a:lnTo>
                  <a:pt x="f3" y="f2"/>
                </a:lnTo>
                <a:lnTo>
                  <a:pt x="f3" y="f4"/>
                </a:lnTo>
                <a:lnTo>
                  <a:pt x="f2" y="f4"/>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3" name="TextBox 14">
            <a:extLst>
              <a:ext uri="{FF2B5EF4-FFF2-40B4-BE49-F238E27FC236}">
                <a16:creationId xmlns:a16="http://schemas.microsoft.com/office/drawing/2014/main" id="{59967961-9487-A0E8-C09D-715D0D2BDCE1}"/>
              </a:ext>
            </a:extLst>
          </p:cNvPr>
          <p:cNvSpPr txBox="1"/>
          <p:nvPr/>
        </p:nvSpPr>
        <p:spPr>
          <a:xfrm>
            <a:off x="2266943" y="1239780"/>
            <a:ext cx="7658118" cy="759948"/>
          </a:xfrm>
          <a:prstGeom prst="rect">
            <a:avLst/>
          </a:prstGeom>
          <a:noFill/>
          <a:ln cap="flat">
            <a:noFill/>
          </a:ln>
        </p:spPr>
        <p:txBody>
          <a:bodyPr vert="horz" wrap="square" lIns="0" tIns="0" rIns="0" bIns="0" anchor="t" anchorCtr="1" compatLnSpc="1">
            <a:spAutoFit/>
          </a:bodyPr>
          <a:lstStyle/>
          <a:p>
            <a:pPr marL="0" marR="0" lvl="0" indent="0" algn="ctr" defTabSz="457200" rtl="0" fontAlgn="auto" hangingPunct="1">
              <a:lnSpc>
                <a:spcPts val="3080"/>
              </a:lnSpc>
              <a:spcBef>
                <a:spcPts val="0"/>
              </a:spcBef>
              <a:spcAft>
                <a:spcPts val="0"/>
              </a:spcAft>
              <a:buNone/>
              <a:tabLst/>
              <a:defRPr sz="1800" b="0" i="0" u="none" strike="noStrike" kern="0" cap="none" spc="0" baseline="0">
                <a:solidFill>
                  <a:srgbClr val="000000"/>
                </a:solidFill>
                <a:uFillTx/>
              </a:defRPr>
            </a:pPr>
            <a:r>
              <a:rPr lang="en-US" sz="2200" b="1" i="0" u="none" strike="noStrike" kern="1200" cap="none" spc="0" baseline="0">
                <a:solidFill>
                  <a:srgbClr val="FFE6D0"/>
                </a:solidFill>
                <a:uFillTx/>
                <a:latin typeface="Agrandir Bold"/>
                <a:ea typeface="Agrandir Bold"/>
                <a:cs typeface="Agrandir Bold"/>
              </a:rPr>
              <a:t>Module: Contemporary Themes In the Hotel and Hospitality Sector</a:t>
            </a:r>
          </a:p>
        </p:txBody>
      </p:sp>
      <p:sp>
        <p:nvSpPr>
          <p:cNvPr id="14" name="TextBox 15">
            <a:extLst>
              <a:ext uri="{FF2B5EF4-FFF2-40B4-BE49-F238E27FC236}">
                <a16:creationId xmlns:a16="http://schemas.microsoft.com/office/drawing/2014/main" id="{8358239A-4FD1-35CD-C42A-A03D30702342}"/>
              </a:ext>
            </a:extLst>
          </p:cNvPr>
          <p:cNvSpPr txBox="1"/>
          <p:nvPr/>
        </p:nvSpPr>
        <p:spPr>
          <a:xfrm>
            <a:off x="3876809" y="2067869"/>
            <a:ext cx="4438387" cy="1679688"/>
          </a:xfrm>
          <a:prstGeom prst="rect">
            <a:avLst/>
          </a:prstGeom>
          <a:noFill/>
          <a:ln cap="flat">
            <a:noFill/>
          </a:ln>
        </p:spPr>
        <p:txBody>
          <a:bodyPr vert="horz" wrap="square" lIns="0" tIns="0" rIns="0" bIns="0" anchor="t" anchorCtr="1" compatLnSpc="1">
            <a:spAutoFit/>
          </a:bodyPr>
          <a:lstStyle/>
          <a:p>
            <a:pPr marL="0" marR="0" lvl="0" indent="0" algn="ctr" defTabSz="457200" rtl="0" fontAlgn="auto" hangingPunct="1">
              <a:lnSpc>
                <a:spcPts val="224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Poppins"/>
                <a:ea typeface="Poppins"/>
                <a:cs typeface="Poppins"/>
              </a:rPr>
              <a:t>Module code: BMIH6001</a:t>
            </a:r>
          </a:p>
          <a:p>
            <a:pPr marL="0" marR="0" lvl="0" indent="0" algn="ctr" defTabSz="457200" rtl="0" fontAlgn="auto" hangingPunct="1">
              <a:lnSpc>
                <a:spcPts val="224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Poppins"/>
                <a:ea typeface="Poppins"/>
                <a:cs typeface="Poppins"/>
              </a:rPr>
              <a:t>Assignment Title: Assignment Two (Conference Presentation)</a:t>
            </a:r>
          </a:p>
          <a:p>
            <a:pPr marL="0" marR="0" lvl="0" indent="0" algn="ctr" defTabSz="457200" rtl="0" fontAlgn="auto" hangingPunct="1">
              <a:lnSpc>
                <a:spcPts val="224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Poppins"/>
                <a:ea typeface="Poppins"/>
                <a:cs typeface="Poppins"/>
              </a:rPr>
              <a:t>(Student Name: Olga Brinza 2242685)</a:t>
            </a:r>
          </a:p>
          <a:p>
            <a:pPr marL="0" marR="0" lvl="0" indent="0" algn="ctr" defTabSz="457200" rtl="0" fontAlgn="auto" hangingPunct="1">
              <a:lnSpc>
                <a:spcPts val="224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Poppins"/>
                <a:ea typeface="Poppins"/>
                <a:cs typeface="Poppins"/>
              </a:rPr>
              <a:t>(Lecturer Name: Jessica Newport)</a:t>
            </a:r>
          </a:p>
          <a:p>
            <a:pPr marL="0" marR="0" lvl="0" indent="0" algn="ctr" defTabSz="457200" rtl="0" fontAlgn="auto" hangingPunct="1">
              <a:lnSpc>
                <a:spcPts val="224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FFFFFF"/>
              </a:solidFill>
              <a:uFillTx/>
              <a:latin typeface="Poppins"/>
              <a:ea typeface="Poppins"/>
              <a:cs typeface="Poppins"/>
            </a:endParaRPr>
          </a:p>
        </p:txBody>
      </p:sp>
      <p:sp>
        <p:nvSpPr>
          <p:cNvPr id="15" name="TextBox 16">
            <a:extLst>
              <a:ext uri="{FF2B5EF4-FFF2-40B4-BE49-F238E27FC236}">
                <a16:creationId xmlns:a16="http://schemas.microsoft.com/office/drawing/2014/main" id="{4FBB8522-D200-5C9D-5276-4983286E9B22}"/>
              </a:ext>
            </a:extLst>
          </p:cNvPr>
          <p:cNvSpPr txBox="1"/>
          <p:nvPr/>
        </p:nvSpPr>
        <p:spPr>
          <a:xfrm>
            <a:off x="3690737" y="847127"/>
            <a:ext cx="4984385" cy="269043"/>
          </a:xfrm>
          <a:prstGeom prst="rect">
            <a:avLst/>
          </a:prstGeom>
          <a:noFill/>
          <a:ln cap="flat">
            <a:noFill/>
          </a:ln>
        </p:spPr>
        <p:txBody>
          <a:bodyPr vert="horz" wrap="square" lIns="0" tIns="0" rIns="0" bIns="0" anchor="t" anchorCtr="1" compatLnSpc="1">
            <a:spAutoFit/>
          </a:bodyPr>
          <a:lstStyle/>
          <a:p>
            <a:pPr marL="0" marR="0" lvl="0" indent="0" algn="ctr" defTabSz="457200" rtl="0" fontAlgn="auto" hangingPunct="1">
              <a:lnSpc>
                <a:spcPts val="224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Poppins"/>
                <a:ea typeface="Poppins"/>
                <a:cs typeface="Poppins"/>
              </a:rPr>
              <a:t>Programme: BA International Hotel Management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7775C00A-4682-1CAF-9273-80F36112B84A}"/>
              </a:ext>
            </a:extLst>
          </p:cNvPr>
          <p:cNvGrpSpPr/>
          <p:nvPr/>
        </p:nvGrpSpPr>
        <p:grpSpPr>
          <a:xfrm>
            <a:off x="0" y="1387638"/>
            <a:ext cx="1956285" cy="3473156"/>
            <a:chOff x="0" y="1387638"/>
            <a:chExt cx="1956285" cy="3473156"/>
          </a:xfrm>
        </p:grpSpPr>
        <p:sp>
          <p:nvSpPr>
            <p:cNvPr id="3" name="Freeform 3">
              <a:extLst>
                <a:ext uri="{FF2B5EF4-FFF2-40B4-BE49-F238E27FC236}">
                  <a16:creationId xmlns:a16="http://schemas.microsoft.com/office/drawing/2014/main" id="{9AB1E41A-AA02-BC93-18AF-B244EFADC873}"/>
                </a:ext>
              </a:extLst>
            </p:cNvPr>
            <p:cNvSpPr/>
            <p:nvPr/>
          </p:nvSpPr>
          <p:spPr>
            <a:xfrm>
              <a:off x="0" y="1556409"/>
              <a:ext cx="1956285" cy="3304385"/>
            </a:xfrm>
            <a:custGeom>
              <a:avLst/>
              <a:gdLst>
                <a:gd name="f0" fmla="val w"/>
                <a:gd name="f1" fmla="val h"/>
                <a:gd name="f2" fmla="val 0"/>
                <a:gd name="f3" fmla="val 772853"/>
                <a:gd name="f4" fmla="val 1305435"/>
                <a:gd name="f5" fmla="*/ f0 1 772853"/>
                <a:gd name="f6" fmla="*/ f1 1 1305435"/>
                <a:gd name="f7" fmla="+- f4 0 f2"/>
                <a:gd name="f8" fmla="+- f3 0 f2"/>
                <a:gd name="f9" fmla="*/ f8 1 772853"/>
                <a:gd name="f10" fmla="*/ f7 1 1305435"/>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772853" h="1305435">
                  <a:moveTo>
                    <a:pt x="f2" y="f2"/>
                  </a:moveTo>
                  <a:lnTo>
                    <a:pt x="f3" y="f2"/>
                  </a:lnTo>
                  <a:lnTo>
                    <a:pt x="f3" y="f4"/>
                  </a:lnTo>
                  <a:lnTo>
                    <a:pt x="f2" y="f4"/>
                  </a:lnTo>
                  <a:close/>
                </a:path>
              </a:pathLst>
            </a:custGeom>
            <a:gradFill>
              <a:gsLst>
                <a:gs pos="0">
                  <a:srgbClr val="E39754"/>
                </a:gs>
                <a:gs pos="100000">
                  <a:srgbClr val="461100"/>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TextBox 4">
              <a:extLst>
                <a:ext uri="{FF2B5EF4-FFF2-40B4-BE49-F238E27FC236}">
                  <a16:creationId xmlns:a16="http://schemas.microsoft.com/office/drawing/2014/main" id="{9E3C1CF2-8F92-6063-08D3-428434EA5F0C}"/>
                </a:ext>
              </a:extLst>
            </p:cNvPr>
            <p:cNvSpPr txBox="1"/>
            <p:nvPr/>
          </p:nvSpPr>
          <p:spPr>
            <a:xfrm>
              <a:off x="0" y="1387638"/>
              <a:ext cx="1956285" cy="3473156"/>
            </a:xfrm>
            <a:prstGeom prst="rect">
              <a:avLst/>
            </a:prstGeom>
            <a:noFill/>
            <a:ln cap="flat">
              <a:noFill/>
            </a:ln>
          </p:spPr>
          <p:txBody>
            <a:bodyPr vert="horz" wrap="square" lIns="33869" tIns="33869" rIns="33869" bIns="33869" anchor="ctr" anchorCtr="1" compatLnSpc="1">
              <a:noAutofit/>
            </a:bodyPr>
            <a:lstStyle/>
            <a:p>
              <a:pPr marL="0" marR="0" lvl="0" indent="0" algn="ctr" defTabSz="457200" rtl="0" fontAlgn="auto" hangingPunct="1">
                <a:lnSpc>
                  <a:spcPts val="1865"/>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grpSp>
      <p:sp>
        <p:nvSpPr>
          <p:cNvPr id="5" name="Freeform 6">
            <a:extLst>
              <a:ext uri="{FF2B5EF4-FFF2-40B4-BE49-F238E27FC236}">
                <a16:creationId xmlns:a16="http://schemas.microsoft.com/office/drawing/2014/main" id="{8F381DB5-1215-B06A-2643-086A013FA701}"/>
              </a:ext>
            </a:extLst>
          </p:cNvPr>
          <p:cNvSpPr/>
          <p:nvPr/>
        </p:nvSpPr>
        <p:spPr>
          <a:xfrm>
            <a:off x="1171693" y="953161"/>
            <a:ext cx="4694200" cy="4449141"/>
          </a:xfrm>
          <a:custGeom>
            <a:avLst/>
            <a:gdLst>
              <a:gd name="f0" fmla="val w"/>
              <a:gd name="f1" fmla="val h"/>
              <a:gd name="f2" fmla="val 0"/>
              <a:gd name="f3" fmla="val 1069836"/>
              <a:gd name="f4" fmla="val 1013986"/>
              <a:gd name="f5" fmla="val 57174"/>
              <a:gd name="f6" fmla="val 1012662"/>
              <a:gd name="f7" fmla="val 1027826"/>
              <a:gd name="f8" fmla="val 1042368"/>
              <a:gd name="f9" fmla="val 6024"/>
              <a:gd name="f10" fmla="val 1053090"/>
              <a:gd name="f11" fmla="val 16746"/>
              <a:gd name="f12" fmla="val 1063813"/>
              <a:gd name="f13" fmla="val 27468"/>
              <a:gd name="f14" fmla="val 42011"/>
              <a:gd name="f15" fmla="val 956812"/>
              <a:gd name="f16" fmla="val 971975"/>
              <a:gd name="f17" fmla="val 986518"/>
              <a:gd name="f18" fmla="val 997240"/>
              <a:gd name="f19" fmla="val 1007962"/>
              <a:gd name="f20" fmla="*/ f0 1 1069836"/>
              <a:gd name="f21" fmla="*/ f1 1 1013986"/>
              <a:gd name="f22" fmla="+- f4 0 f2"/>
              <a:gd name="f23" fmla="+- f3 0 f2"/>
              <a:gd name="f24" fmla="*/ f23 1 1069836"/>
              <a:gd name="f25" fmla="*/ f22 1 1013986"/>
              <a:gd name="f26" fmla="*/ f2 1 f24"/>
              <a:gd name="f27" fmla="*/ f3 1 f24"/>
              <a:gd name="f28" fmla="*/ f2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1069836" h="1013986">
                <a:moveTo>
                  <a:pt x="f5" y="f2"/>
                </a:moveTo>
                <a:lnTo>
                  <a:pt x="f6" y="f2"/>
                </a:lnTo>
                <a:cubicBezTo>
                  <a:pt x="f7" y="f2"/>
                  <a:pt x="f8" y="f9"/>
                  <a:pt x="f10" y="f11"/>
                </a:cubicBezTo>
                <a:cubicBezTo>
                  <a:pt x="f12" y="f13"/>
                  <a:pt x="f3" y="f14"/>
                  <a:pt x="f3" y="f5"/>
                </a:cubicBezTo>
                <a:lnTo>
                  <a:pt x="f3" y="f15"/>
                </a:lnTo>
                <a:cubicBezTo>
                  <a:pt x="f3" y="f16"/>
                  <a:pt x="f12" y="f17"/>
                  <a:pt x="f10" y="f18"/>
                </a:cubicBezTo>
                <a:cubicBezTo>
                  <a:pt x="f8" y="f19"/>
                  <a:pt x="f7" y="f4"/>
                  <a:pt x="f6" y="f4"/>
                </a:cubicBezTo>
                <a:lnTo>
                  <a:pt x="f5" y="f4"/>
                </a:lnTo>
                <a:cubicBezTo>
                  <a:pt x="f14" y="f4"/>
                  <a:pt x="f13" y="f19"/>
                  <a:pt x="f11" y="f18"/>
                </a:cubicBezTo>
                <a:cubicBezTo>
                  <a:pt x="f9" y="f17"/>
                  <a:pt x="f2" y="f16"/>
                  <a:pt x="f2" y="f15"/>
                </a:cubicBezTo>
                <a:lnTo>
                  <a:pt x="f2" y="f5"/>
                </a:lnTo>
                <a:cubicBezTo>
                  <a:pt x="f2" y="f14"/>
                  <a:pt x="f9" y="f13"/>
                  <a:pt x="f11" y="f11"/>
                </a:cubicBezTo>
                <a:cubicBezTo>
                  <a:pt x="f13" y="f9"/>
                  <a:pt x="f14" y="f2"/>
                  <a:pt x="f5" y="f2"/>
                </a:cubicBezTo>
                <a:close/>
              </a:path>
            </a:pathLst>
          </a:custGeom>
          <a:blipFill>
            <a:blip r:embed="rId3">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Freeform 7">
            <a:extLst>
              <a:ext uri="{FF2B5EF4-FFF2-40B4-BE49-F238E27FC236}">
                <a16:creationId xmlns:a16="http://schemas.microsoft.com/office/drawing/2014/main" id="{F7580DEF-AC02-7623-8B75-486CEAEBA746}"/>
              </a:ext>
            </a:extLst>
          </p:cNvPr>
          <p:cNvSpPr/>
          <p:nvPr/>
        </p:nvSpPr>
        <p:spPr>
          <a:xfrm>
            <a:off x="6441929" y="3208602"/>
            <a:ext cx="206983" cy="206983"/>
          </a:xfrm>
          <a:custGeom>
            <a:avLst/>
            <a:gdLst>
              <a:gd name="f0" fmla="val w"/>
              <a:gd name="f1" fmla="val h"/>
              <a:gd name="f2" fmla="val 0"/>
              <a:gd name="f3" fmla="val 310473"/>
              <a:gd name="f4" fmla="*/ f0 1 310473"/>
              <a:gd name="f5" fmla="*/ f1 1 310473"/>
              <a:gd name="f6" fmla="+- f3 0 f2"/>
              <a:gd name="f7" fmla="*/ f6 1 310473"/>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10473" h="310473">
                <a:moveTo>
                  <a:pt x="f2" y="f2"/>
                </a:moveTo>
                <a:lnTo>
                  <a:pt x="f3" y="f2"/>
                </a:lnTo>
                <a:lnTo>
                  <a:pt x="f3" y="f3"/>
                </a:lnTo>
                <a:lnTo>
                  <a:pt x="f2" y="f3"/>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AutoShape 8">
            <a:extLst>
              <a:ext uri="{FF2B5EF4-FFF2-40B4-BE49-F238E27FC236}">
                <a16:creationId xmlns:a16="http://schemas.microsoft.com/office/drawing/2014/main" id="{304DE0E8-20E6-F445-1B10-755A71D83308}"/>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TextBox 9">
            <a:extLst>
              <a:ext uri="{FF2B5EF4-FFF2-40B4-BE49-F238E27FC236}">
                <a16:creationId xmlns:a16="http://schemas.microsoft.com/office/drawing/2014/main" id="{A64FA770-9AF6-DFC4-E368-40B6E4EC347C}"/>
              </a:ext>
            </a:extLst>
          </p:cNvPr>
          <p:cNvSpPr txBox="1"/>
          <p:nvPr/>
        </p:nvSpPr>
        <p:spPr>
          <a:xfrm>
            <a:off x="6251277" y="1999189"/>
            <a:ext cx="5138681" cy="2809612"/>
          </a:xfrm>
          <a:prstGeom prst="rect">
            <a:avLst/>
          </a:prstGeom>
          <a:noFill/>
          <a:ln cap="flat">
            <a:noFill/>
          </a:ln>
        </p:spPr>
        <p:txBody>
          <a:bodyPr vert="horz" wrap="square" lIns="0" tIns="0" rIns="0" bIns="0" anchor="t" anchorCtr="0" compatLnSpc="1">
            <a:spAutoFit/>
          </a:bodyPr>
          <a:lstStyle/>
          <a:p>
            <a:pPr marL="315431" marR="0" lvl="1" indent="-157715" algn="l" defTabSz="457200" rtl="0" fontAlgn="auto" hangingPunct="1">
              <a:lnSpc>
                <a:spcPts val="20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461" b="0" i="0" u="none" strike="noStrike" kern="1200" cap="none" spc="0" baseline="0">
                <a:solidFill>
                  <a:srgbClr val="FFE6D0"/>
                </a:solidFill>
                <a:uFillTx/>
                <a:latin typeface="Poppins"/>
                <a:ea typeface="Poppins"/>
                <a:cs typeface="Poppins"/>
              </a:rPr>
              <a:t>Techno-business strategies involving joining of digital technologies and hospitality service models (Yolcu et al., 2025).</a:t>
            </a:r>
          </a:p>
          <a:p>
            <a:pPr marL="315431" marR="0" lvl="1" indent="-157715" algn="l" defTabSz="457200" rtl="0" fontAlgn="auto" hangingPunct="1">
              <a:lnSpc>
                <a:spcPts val="20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461" b="0" i="0" u="none" strike="noStrike" kern="1200" cap="none" spc="0" baseline="0">
                <a:solidFill>
                  <a:srgbClr val="FFE6D0"/>
                </a:solidFill>
                <a:uFillTx/>
                <a:latin typeface="Poppins"/>
                <a:ea typeface="Poppins"/>
                <a:cs typeface="Poppins"/>
              </a:rPr>
              <a:t>Automation, artificial intelligence, and data analytics to improve visitor experience.</a:t>
            </a:r>
          </a:p>
          <a:p>
            <a:pPr marL="315431" marR="0" lvl="1" indent="-157715" algn="l" defTabSz="457200" rtl="0" fontAlgn="auto" hangingPunct="1">
              <a:lnSpc>
                <a:spcPts val="20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461" b="0" i="0" u="none" strike="noStrike" kern="1200" cap="none" spc="0" baseline="0">
                <a:solidFill>
                  <a:srgbClr val="FFE6D0"/>
                </a:solidFill>
                <a:uFillTx/>
                <a:latin typeface="Poppins"/>
                <a:ea typeface="Poppins"/>
                <a:cs typeface="Poppins"/>
              </a:rPr>
              <a:t>• Target personalisation, effectiveness of operations and consistency of services.</a:t>
            </a:r>
          </a:p>
          <a:p>
            <a:pPr marL="315431" marR="0" lvl="1" indent="-157715" algn="l" defTabSz="457200" rtl="0" fontAlgn="auto" hangingPunct="1">
              <a:lnSpc>
                <a:spcPts val="20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461" b="0" i="0" u="none" strike="noStrike" kern="1200" cap="none" spc="0" baseline="0">
                <a:solidFill>
                  <a:srgbClr val="FFE6D0"/>
                </a:solidFill>
                <a:uFillTx/>
                <a:latin typeface="Poppins"/>
                <a:ea typeface="Poppins"/>
                <a:cs typeface="Poppins"/>
              </a:rPr>
              <a:t>Strategic coordination of technology adoption as a driver of competitive advantage and guest-centric value creation.</a:t>
            </a:r>
          </a:p>
          <a:p>
            <a:pPr marL="0" marR="0" lvl="0" indent="0" algn="l" defTabSz="457200" rtl="0" fontAlgn="auto" hangingPunct="1">
              <a:lnSpc>
                <a:spcPts val="2045"/>
              </a:lnSpc>
              <a:spcBef>
                <a:spcPts val="0"/>
              </a:spcBef>
              <a:spcAft>
                <a:spcPts val="0"/>
              </a:spcAft>
              <a:buNone/>
              <a:tabLst/>
              <a:defRPr sz="1800" b="0" i="0" u="none" strike="noStrike" kern="0" cap="none" spc="0" baseline="0">
                <a:solidFill>
                  <a:srgbClr val="000000"/>
                </a:solidFill>
                <a:uFillTx/>
              </a:defRPr>
            </a:pPr>
            <a:endParaRPr lang="en-US" sz="1461" b="0" i="0" u="none" strike="noStrike" kern="1200" cap="none" spc="0" baseline="0">
              <a:solidFill>
                <a:srgbClr val="FFE6D0"/>
              </a:solidFill>
              <a:uFillTx/>
              <a:latin typeface="Poppins"/>
              <a:ea typeface="Poppins"/>
              <a:cs typeface="Poppins"/>
            </a:endParaRPr>
          </a:p>
        </p:txBody>
      </p:sp>
      <p:sp>
        <p:nvSpPr>
          <p:cNvPr id="9" name="TextBox 10">
            <a:extLst>
              <a:ext uri="{FF2B5EF4-FFF2-40B4-BE49-F238E27FC236}">
                <a16:creationId xmlns:a16="http://schemas.microsoft.com/office/drawing/2014/main" id="{A83D409F-E484-BAFC-3D15-71A474E3B0AF}"/>
              </a:ext>
            </a:extLst>
          </p:cNvPr>
          <p:cNvSpPr txBox="1"/>
          <p:nvPr/>
        </p:nvSpPr>
        <p:spPr>
          <a:xfrm>
            <a:off x="6330464" y="1033765"/>
            <a:ext cx="3575788" cy="577077"/>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53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Introduction</a:t>
            </a:r>
          </a:p>
        </p:txBody>
      </p:sp>
      <p:sp>
        <p:nvSpPr>
          <p:cNvPr id="10" name="Freeform 11">
            <a:extLst>
              <a:ext uri="{FF2B5EF4-FFF2-40B4-BE49-F238E27FC236}">
                <a16:creationId xmlns:a16="http://schemas.microsoft.com/office/drawing/2014/main" id="{7799B384-A7CB-A9B6-CF18-83B5ED5F6A21}"/>
              </a:ext>
            </a:extLst>
          </p:cNvPr>
          <p:cNvSpPr/>
          <p:nvPr/>
        </p:nvSpPr>
        <p:spPr>
          <a:xfrm rot="5400013">
            <a:off x="10439376" y="-289124"/>
            <a:ext cx="1161854" cy="1161854"/>
          </a:xfrm>
          <a:custGeom>
            <a:avLst/>
            <a:gdLst>
              <a:gd name="f0" fmla="val w"/>
              <a:gd name="f1" fmla="val h"/>
              <a:gd name="f2" fmla="val 0"/>
              <a:gd name="f3" fmla="val 1742779"/>
              <a:gd name="f4" fmla="val 1742780"/>
              <a:gd name="f5" fmla="*/ f0 1 1742779"/>
              <a:gd name="f6" fmla="*/ f1 1 1742779"/>
              <a:gd name="f7" fmla="+- f3 0 f2"/>
              <a:gd name="f8" fmla="*/ f7 1 1742779"/>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1742779" h="1742779">
                <a:moveTo>
                  <a:pt x="f2" y="f2"/>
                </a:moveTo>
                <a:lnTo>
                  <a:pt x="f4" y="f2"/>
                </a:lnTo>
                <a:lnTo>
                  <a:pt x="f4" y="f4"/>
                </a:lnTo>
                <a:lnTo>
                  <a:pt x="f2" y="f4"/>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Freeform 12">
            <a:extLst>
              <a:ext uri="{FF2B5EF4-FFF2-40B4-BE49-F238E27FC236}">
                <a16:creationId xmlns:a16="http://schemas.microsoft.com/office/drawing/2014/main" id="{28F2C11D-2C3D-C9C5-5F52-EB469F16BC17}"/>
              </a:ext>
            </a:extLst>
          </p:cNvPr>
          <p:cNvSpPr/>
          <p:nvPr/>
        </p:nvSpPr>
        <p:spPr>
          <a:xfrm rot="5400013">
            <a:off x="-476055" y="4279858"/>
            <a:ext cx="1161854" cy="1161854"/>
          </a:xfrm>
          <a:custGeom>
            <a:avLst/>
            <a:gdLst>
              <a:gd name="f0" fmla="val w"/>
              <a:gd name="f1" fmla="val h"/>
              <a:gd name="f2" fmla="val 0"/>
              <a:gd name="f3" fmla="val 1742779"/>
              <a:gd name="f4" fmla="val 1742780"/>
              <a:gd name="f5" fmla="*/ f0 1 1742779"/>
              <a:gd name="f6" fmla="*/ f1 1 1742779"/>
              <a:gd name="f7" fmla="+- f3 0 f2"/>
              <a:gd name="f8" fmla="*/ f7 1 1742779"/>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1742779" h="1742779">
                <a:moveTo>
                  <a:pt x="f2" y="f2"/>
                </a:moveTo>
                <a:lnTo>
                  <a:pt x="f3" y="f2"/>
                </a:lnTo>
                <a:lnTo>
                  <a:pt x="f3" y="f4"/>
                </a:lnTo>
                <a:lnTo>
                  <a:pt x="f2" y="f4"/>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2" name="Freeform 13">
            <a:extLst>
              <a:ext uri="{FF2B5EF4-FFF2-40B4-BE49-F238E27FC236}">
                <a16:creationId xmlns:a16="http://schemas.microsoft.com/office/drawing/2014/main" id="{EA8E0107-F475-9356-6A90-A669275A8F50}"/>
              </a:ext>
            </a:extLst>
          </p:cNvPr>
          <p:cNvSpPr/>
          <p:nvPr/>
        </p:nvSpPr>
        <p:spPr>
          <a:xfrm>
            <a:off x="2379451" y="1141628"/>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3" name="Freeform 14">
            <a:extLst>
              <a:ext uri="{FF2B5EF4-FFF2-40B4-BE49-F238E27FC236}">
                <a16:creationId xmlns:a16="http://schemas.microsoft.com/office/drawing/2014/main" id="{72D92265-6624-EFB0-9F45-12A8FBCAC7A5}"/>
              </a:ext>
            </a:extLst>
          </p:cNvPr>
          <p:cNvSpPr/>
          <p:nvPr/>
        </p:nvSpPr>
        <p:spPr>
          <a:xfrm>
            <a:off x="9729627" y="5432194"/>
            <a:ext cx="1290675" cy="262825"/>
          </a:xfrm>
          <a:custGeom>
            <a:avLst/>
            <a:gdLst>
              <a:gd name="f0" fmla="val w"/>
              <a:gd name="f1" fmla="val h"/>
              <a:gd name="f2" fmla="val 0"/>
              <a:gd name="f3" fmla="val 1936011"/>
              <a:gd name="f4" fmla="val 394242"/>
              <a:gd name="f5" fmla="val 1936010"/>
              <a:gd name="f6" fmla="*/ f0 1 1936011"/>
              <a:gd name="f7" fmla="*/ f1 1 394242"/>
              <a:gd name="f8" fmla="+- f4 0 f2"/>
              <a:gd name="f9" fmla="+- f3 0 f2"/>
              <a:gd name="f10" fmla="*/ f9 1 1936011"/>
              <a:gd name="f11" fmla="*/ f8 1 394242"/>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36011" h="394242">
                <a:moveTo>
                  <a:pt x="f2" y="f2"/>
                </a:moveTo>
                <a:lnTo>
                  <a:pt x="f5" y="f2"/>
                </a:lnTo>
                <a:lnTo>
                  <a:pt x="f5" y="f4"/>
                </a:lnTo>
                <a:lnTo>
                  <a:pt x="f2" y="f4"/>
                </a:lnTo>
                <a:lnTo>
                  <a:pt x="f2" y="f2"/>
                </a:lnTo>
                <a:close/>
              </a:path>
            </a:pathLst>
          </a:cu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Freeform 3">
            <a:extLst>
              <a:ext uri="{FF2B5EF4-FFF2-40B4-BE49-F238E27FC236}">
                <a16:creationId xmlns:a16="http://schemas.microsoft.com/office/drawing/2014/main" id="{51A6069D-BFD2-0C22-A4C5-FBBF92C8E8D7}"/>
              </a:ext>
            </a:extLst>
          </p:cNvPr>
          <p:cNvSpPr/>
          <p:nvPr/>
        </p:nvSpPr>
        <p:spPr>
          <a:xfrm>
            <a:off x="8344192" y="-270104"/>
            <a:ext cx="4092735" cy="7404573"/>
          </a:xfrm>
          <a:custGeom>
            <a:avLst/>
            <a:gdLst>
              <a:gd name="f0" fmla="val w"/>
              <a:gd name="f1" fmla="val h"/>
              <a:gd name="f2" fmla="val 0"/>
              <a:gd name="f3" fmla="val 951108"/>
              <a:gd name="f4" fmla="val 1720744"/>
              <a:gd name="f5" fmla="val 65576"/>
              <a:gd name="f6" fmla="val 885532"/>
              <a:gd name="f7" fmla="val 902924"/>
              <a:gd name="f8" fmla="val 919603"/>
              <a:gd name="f9" fmla="val 6909"/>
              <a:gd name="f10" fmla="val 931901"/>
              <a:gd name="f11" fmla="val 19207"/>
              <a:gd name="f12" fmla="val 944199"/>
              <a:gd name="f13" fmla="val 31505"/>
              <a:gd name="f14" fmla="val 48184"/>
              <a:gd name="f15" fmla="val 1655167"/>
              <a:gd name="f16" fmla="val 1691384"/>
              <a:gd name="f17" fmla="val 921749"/>
              <a:gd name="f18" fmla="val 29360"/>
              <a:gd name="f19" fmla="*/ f0 1 951108"/>
              <a:gd name="f20" fmla="*/ f1 1 1720744"/>
              <a:gd name="f21" fmla="+- f4 0 f2"/>
              <a:gd name="f22" fmla="+- f3 0 f2"/>
              <a:gd name="f23" fmla="*/ f22 1 951108"/>
              <a:gd name="f24" fmla="*/ f21 1 1720744"/>
              <a:gd name="f25" fmla="*/ f2 1 f23"/>
              <a:gd name="f26" fmla="*/ f3 1 f23"/>
              <a:gd name="f27" fmla="*/ f2 1 f24"/>
              <a:gd name="f28" fmla="*/ f4 1 f24"/>
              <a:gd name="f29" fmla="*/ f25 f19 1"/>
              <a:gd name="f30" fmla="*/ f26 f19 1"/>
              <a:gd name="f31" fmla="*/ f28 f20 1"/>
              <a:gd name="f32" fmla="*/ f27 f20 1"/>
            </a:gdLst>
            <a:ahLst/>
            <a:cxnLst>
              <a:cxn ang="3cd4">
                <a:pos x="hc" y="t"/>
              </a:cxn>
              <a:cxn ang="0">
                <a:pos x="r" y="vc"/>
              </a:cxn>
              <a:cxn ang="cd4">
                <a:pos x="hc" y="b"/>
              </a:cxn>
              <a:cxn ang="cd2">
                <a:pos x="l" y="vc"/>
              </a:cxn>
            </a:cxnLst>
            <a:rect l="f29" t="f32" r="f30" b="f31"/>
            <a:pathLst>
              <a:path w="951108" h="1720744">
                <a:moveTo>
                  <a:pt x="f5" y="f2"/>
                </a:moveTo>
                <a:lnTo>
                  <a:pt x="f6" y="f2"/>
                </a:lnTo>
                <a:cubicBezTo>
                  <a:pt x="f7" y="f2"/>
                  <a:pt x="f8" y="f9"/>
                  <a:pt x="f10" y="f11"/>
                </a:cubicBezTo>
                <a:cubicBezTo>
                  <a:pt x="f12" y="f13"/>
                  <a:pt x="f3" y="f14"/>
                  <a:pt x="f3" y="f5"/>
                </a:cubicBezTo>
                <a:lnTo>
                  <a:pt x="f3" y="f15"/>
                </a:lnTo>
                <a:cubicBezTo>
                  <a:pt x="f3" y="f16"/>
                  <a:pt x="f17" y="f4"/>
                  <a:pt x="f6" y="f4"/>
                </a:cubicBezTo>
                <a:lnTo>
                  <a:pt x="f5" y="f4"/>
                </a:lnTo>
                <a:cubicBezTo>
                  <a:pt x="f18" y="f4"/>
                  <a:pt x="f2" y="f16"/>
                  <a:pt x="f2" y="f15"/>
                </a:cubicBezTo>
                <a:lnTo>
                  <a:pt x="f2" y="f5"/>
                </a:lnTo>
                <a:cubicBezTo>
                  <a:pt x="f2" y="f18"/>
                  <a:pt x="f18" y="f2"/>
                  <a:pt x="f5" y="f2"/>
                </a:cubicBezTo>
                <a:close/>
              </a:path>
            </a:pathLst>
          </a:custGeom>
          <a:blipFill>
            <a:blip r:embed="rId3">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Freeform 4">
            <a:extLst>
              <a:ext uri="{FF2B5EF4-FFF2-40B4-BE49-F238E27FC236}">
                <a16:creationId xmlns:a16="http://schemas.microsoft.com/office/drawing/2014/main" id="{DA5B20EC-4931-D474-207C-5A665A94C2C0}"/>
              </a:ext>
            </a:extLst>
          </p:cNvPr>
          <p:cNvSpPr/>
          <p:nvPr/>
        </p:nvSpPr>
        <p:spPr>
          <a:xfrm>
            <a:off x="1203295" y="2813965"/>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Freeform 5">
            <a:extLst>
              <a:ext uri="{FF2B5EF4-FFF2-40B4-BE49-F238E27FC236}">
                <a16:creationId xmlns:a16="http://schemas.microsoft.com/office/drawing/2014/main" id="{9A059007-9FA0-07D7-4900-8DC5F488E759}"/>
              </a:ext>
            </a:extLst>
          </p:cNvPr>
          <p:cNvSpPr/>
          <p:nvPr/>
        </p:nvSpPr>
        <p:spPr>
          <a:xfrm>
            <a:off x="4778818" y="2813965"/>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Freeform 6">
            <a:extLst>
              <a:ext uri="{FF2B5EF4-FFF2-40B4-BE49-F238E27FC236}">
                <a16:creationId xmlns:a16="http://schemas.microsoft.com/office/drawing/2014/main" id="{F123B588-FE3F-C0F7-AC95-DB333B937E53}"/>
              </a:ext>
            </a:extLst>
          </p:cNvPr>
          <p:cNvSpPr/>
          <p:nvPr/>
        </p:nvSpPr>
        <p:spPr>
          <a:xfrm>
            <a:off x="1203295" y="1709845"/>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Freeform 7">
            <a:extLst>
              <a:ext uri="{FF2B5EF4-FFF2-40B4-BE49-F238E27FC236}">
                <a16:creationId xmlns:a16="http://schemas.microsoft.com/office/drawing/2014/main" id="{1EFDA9C8-0D33-0D32-C42D-42B0129F4E8B}"/>
              </a:ext>
            </a:extLst>
          </p:cNvPr>
          <p:cNvSpPr/>
          <p:nvPr/>
        </p:nvSpPr>
        <p:spPr>
          <a:xfrm>
            <a:off x="4778818" y="1709845"/>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AutoShape 8">
            <a:extLst>
              <a:ext uri="{FF2B5EF4-FFF2-40B4-BE49-F238E27FC236}">
                <a16:creationId xmlns:a16="http://schemas.microsoft.com/office/drawing/2014/main" id="{064D3C6B-6DFE-872B-09B3-83AD2BAD5DCE}"/>
              </a:ext>
            </a:extLst>
          </p:cNvPr>
          <p:cNvSpPr/>
          <p:nvPr/>
        </p:nvSpPr>
        <p:spPr>
          <a:xfrm flipV="1">
            <a:off x="685800" y="6165854"/>
            <a:ext cx="478536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TextBox 9">
            <a:extLst>
              <a:ext uri="{FF2B5EF4-FFF2-40B4-BE49-F238E27FC236}">
                <a16:creationId xmlns:a16="http://schemas.microsoft.com/office/drawing/2014/main" id="{C7C23CE8-F2E0-1870-34C9-520ECD6FE88D}"/>
              </a:ext>
            </a:extLst>
          </p:cNvPr>
          <p:cNvSpPr txBox="1"/>
          <p:nvPr/>
        </p:nvSpPr>
        <p:spPr>
          <a:xfrm>
            <a:off x="1262585" y="815727"/>
            <a:ext cx="4833417" cy="641204"/>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98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9" name="TextBox 10">
            <a:extLst>
              <a:ext uri="{FF2B5EF4-FFF2-40B4-BE49-F238E27FC236}">
                <a16:creationId xmlns:a16="http://schemas.microsoft.com/office/drawing/2014/main" id="{507E63CF-F038-DB4A-77F5-6F207EAB34E1}"/>
              </a:ext>
            </a:extLst>
          </p:cNvPr>
          <p:cNvSpPr txBox="1"/>
          <p:nvPr/>
        </p:nvSpPr>
        <p:spPr>
          <a:xfrm>
            <a:off x="959361" y="2476926"/>
            <a:ext cx="6804882" cy="1872819"/>
          </a:xfrm>
          <a:prstGeom prst="rect">
            <a:avLst/>
          </a:prstGeom>
          <a:noFill/>
          <a:ln cap="flat">
            <a:noFill/>
          </a:ln>
        </p:spPr>
        <p:txBody>
          <a:bodyPr vert="horz" wrap="square" lIns="0" tIns="0" rIns="0" bIns="0" anchor="t" anchorCtr="0" compatLnSpc="1">
            <a:spAutoFit/>
          </a:bodyPr>
          <a:lstStyle/>
          <a:p>
            <a:pPr marL="331058" marR="0" lvl="1" indent="-165533" algn="l" defTabSz="457200" rtl="0" fontAlgn="auto" hangingPunct="1">
              <a:lnSpc>
                <a:spcPts val="21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33" b="0" i="0" u="none" strike="noStrike" kern="1200" cap="none" spc="0" baseline="0">
                <a:solidFill>
                  <a:srgbClr val="FFE6D0"/>
                </a:solidFill>
                <a:uFillTx/>
                <a:latin typeface="Poppins"/>
                <a:ea typeface="Poppins"/>
                <a:cs typeface="Poppins"/>
              </a:rPr>
              <a:t>Reacts to the increasing demands of guests to smooth, customized and digital-first experiences (Topsakal, 2025).</a:t>
            </a:r>
          </a:p>
          <a:p>
            <a:pPr marL="331058" marR="0" lvl="1" indent="-165533" algn="l" defTabSz="457200" rtl="0" fontAlgn="auto" hangingPunct="1">
              <a:lnSpc>
                <a:spcPts val="21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33" b="0" i="0" u="none" strike="noStrike" kern="1200" cap="none" spc="0" baseline="0">
                <a:solidFill>
                  <a:srgbClr val="FFE6D0"/>
                </a:solidFill>
                <a:uFillTx/>
                <a:latin typeface="Poppins"/>
                <a:ea typeface="Poppins"/>
                <a:cs typeface="Poppins"/>
              </a:rPr>
              <a:t>Overcome operational issues like labour shortage and cost pressure.</a:t>
            </a:r>
          </a:p>
          <a:p>
            <a:pPr marL="331058" marR="0" lvl="1" indent="-165533" algn="l" defTabSz="457200" rtl="0" fontAlgn="auto" hangingPunct="1">
              <a:lnSpc>
                <a:spcPts val="21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33" b="0" i="0" u="none" strike="noStrike" kern="1200" cap="none" spc="0" baseline="0">
                <a:solidFill>
                  <a:srgbClr val="FFE6D0"/>
                </a:solidFill>
                <a:uFillTx/>
                <a:latin typeface="Poppins"/>
                <a:ea typeface="Poppins"/>
                <a:cs typeface="Poppins"/>
              </a:rPr>
              <a:t>• Improves efficiency, uniformity, and scalability of hotel services.</a:t>
            </a:r>
          </a:p>
          <a:p>
            <a:pPr marL="331058" marR="0" lvl="1" indent="-165533" algn="l" defTabSz="457200" rtl="0" fontAlgn="auto" hangingPunct="1">
              <a:lnSpc>
                <a:spcPts val="21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33" b="0" i="0" u="none" strike="noStrike" kern="1200" cap="none" spc="0" baseline="0">
                <a:solidFill>
                  <a:srgbClr val="FFE6D0"/>
                </a:solidFill>
                <a:uFillTx/>
                <a:latin typeface="Poppins"/>
                <a:ea typeface="Poppins"/>
                <a:cs typeface="Poppins"/>
              </a:rPr>
              <a:t>Enhances competitiveness, customer loyalty, and profitability in the long run.</a:t>
            </a:r>
          </a:p>
        </p:txBody>
      </p:sp>
      <p:sp>
        <p:nvSpPr>
          <p:cNvPr id="10" name="Freeform 11">
            <a:extLst>
              <a:ext uri="{FF2B5EF4-FFF2-40B4-BE49-F238E27FC236}">
                <a16:creationId xmlns:a16="http://schemas.microsoft.com/office/drawing/2014/main" id="{4AD0A11A-64E4-E9D9-A879-D4BA9F7A21DE}"/>
              </a:ext>
            </a:extLst>
          </p:cNvPr>
          <p:cNvSpPr/>
          <p:nvPr/>
        </p:nvSpPr>
        <p:spPr>
          <a:xfrm rot="5400013">
            <a:off x="-612538" y="322829"/>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Freeform 12">
            <a:extLst>
              <a:ext uri="{FF2B5EF4-FFF2-40B4-BE49-F238E27FC236}">
                <a16:creationId xmlns:a16="http://schemas.microsoft.com/office/drawing/2014/main" id="{77AA9C6B-2FCA-47A4-AC2F-22C9EEB3B201}"/>
              </a:ext>
            </a:extLst>
          </p:cNvPr>
          <p:cNvSpPr/>
          <p:nvPr/>
        </p:nvSpPr>
        <p:spPr>
          <a:xfrm rot="5400013">
            <a:off x="7650684" y="4111664"/>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2" name="Freeform 13">
            <a:extLst>
              <a:ext uri="{FF2B5EF4-FFF2-40B4-BE49-F238E27FC236}">
                <a16:creationId xmlns:a16="http://schemas.microsoft.com/office/drawing/2014/main" id="{BE538374-80CF-040E-C442-F8611AC9AAB2}"/>
              </a:ext>
            </a:extLst>
          </p:cNvPr>
          <p:cNvSpPr/>
          <p:nvPr/>
        </p:nvSpPr>
        <p:spPr>
          <a:xfrm>
            <a:off x="9251222" y="5886193"/>
            <a:ext cx="2278684" cy="559311"/>
          </a:xfrm>
          <a:custGeom>
            <a:avLst/>
            <a:gdLst>
              <a:gd name="f0" fmla="val w"/>
              <a:gd name="f1" fmla="val h"/>
              <a:gd name="f2" fmla="val 0"/>
              <a:gd name="f3" fmla="val 3418026"/>
              <a:gd name="f4" fmla="val 838970"/>
              <a:gd name="f5" fmla="val 3418027"/>
              <a:gd name="f6" fmla="*/ f0 1 3418026"/>
              <a:gd name="f7" fmla="*/ f1 1 838970"/>
              <a:gd name="f8" fmla="+- f4 0 f2"/>
              <a:gd name="f9" fmla="+- f3 0 f2"/>
              <a:gd name="f10" fmla="*/ f9 1 3418026"/>
              <a:gd name="f11" fmla="*/ f8 1 83897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418026" h="838970">
                <a:moveTo>
                  <a:pt x="f2" y="f2"/>
                </a:moveTo>
                <a:lnTo>
                  <a:pt x="f5" y="f2"/>
                </a:lnTo>
                <a:lnTo>
                  <a:pt x="f5" y="f4"/>
                </a:lnTo>
                <a:lnTo>
                  <a:pt x="f2" y="f4"/>
                </a:lnTo>
                <a:lnTo>
                  <a:pt x="f2" y="f2"/>
                </a:lnTo>
                <a:close/>
              </a:path>
            </a:pathLst>
          </a:cu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3" name="Freeform 14">
            <a:extLst>
              <a:ext uri="{FF2B5EF4-FFF2-40B4-BE49-F238E27FC236}">
                <a16:creationId xmlns:a16="http://schemas.microsoft.com/office/drawing/2014/main" id="{22D50A82-39D7-857F-39B6-476624DBE175}"/>
              </a:ext>
            </a:extLst>
          </p:cNvPr>
          <p:cNvSpPr/>
          <p:nvPr/>
        </p:nvSpPr>
        <p:spPr>
          <a:xfrm>
            <a:off x="46698" y="5318827"/>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Freeform 7">
            <a:extLst>
              <a:ext uri="{FF2B5EF4-FFF2-40B4-BE49-F238E27FC236}">
                <a16:creationId xmlns:a16="http://schemas.microsoft.com/office/drawing/2014/main" id="{38D57707-1DC4-B3CF-3A4E-96B6246F1B38}"/>
              </a:ext>
            </a:extLst>
          </p:cNvPr>
          <p:cNvSpPr/>
          <p:nvPr/>
        </p:nvSpPr>
        <p:spPr>
          <a:xfrm>
            <a:off x="6790745" y="1558603"/>
            <a:ext cx="206983" cy="206983"/>
          </a:xfrm>
          <a:custGeom>
            <a:avLst/>
            <a:gdLst>
              <a:gd name="f0" fmla="val w"/>
              <a:gd name="f1" fmla="val h"/>
              <a:gd name="f2" fmla="val 0"/>
              <a:gd name="f3" fmla="val 310473"/>
              <a:gd name="f4" fmla="*/ f0 1 310473"/>
              <a:gd name="f5" fmla="*/ f1 1 310473"/>
              <a:gd name="f6" fmla="+- f3 0 f2"/>
              <a:gd name="f7" fmla="*/ f6 1 310473"/>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10473" h="310473">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AutoShape 8">
            <a:extLst>
              <a:ext uri="{FF2B5EF4-FFF2-40B4-BE49-F238E27FC236}">
                <a16:creationId xmlns:a16="http://schemas.microsoft.com/office/drawing/2014/main" id="{8042C191-8D5A-C1F8-CE80-5C9B7C8B7AB6}"/>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TextBox 9">
            <a:extLst>
              <a:ext uri="{FF2B5EF4-FFF2-40B4-BE49-F238E27FC236}">
                <a16:creationId xmlns:a16="http://schemas.microsoft.com/office/drawing/2014/main" id="{CB9D5712-C681-7A05-F2F9-F1D7D70E86C4}"/>
              </a:ext>
            </a:extLst>
          </p:cNvPr>
          <p:cNvSpPr txBox="1"/>
          <p:nvPr/>
        </p:nvSpPr>
        <p:spPr>
          <a:xfrm>
            <a:off x="6679280" y="1997607"/>
            <a:ext cx="4202682" cy="3885422"/>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Hotel and hospitality industry of the world characterised by intense competition, standardisation of services and the increasing digital demands (Wynn and Lam, 2023).</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Hilton Hotels has a massive model that is technology-oriented.</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Connected Room and Hilton Honours are based on data-driven personalisation strategies.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The quarter ending revenue of Hilton Worldwide Holdings on September 30, 2025 amounts to 3.120B as compared to the same period of the year before, which is an increment of 8.82% (Macrotrends, 2026).</a:t>
            </a:r>
          </a:p>
          <a:p>
            <a:pPr marL="0" marR="0" lvl="0" indent="0" algn="l" defTabSz="457200" rtl="0" fontAlgn="auto" hangingPunct="1">
              <a:lnSpc>
                <a:spcPts val="1865"/>
              </a:lnSpc>
              <a:spcBef>
                <a:spcPts val="0"/>
              </a:spcBef>
              <a:spcAft>
                <a:spcPts val="0"/>
              </a:spcAft>
              <a:buNone/>
              <a:tabLst/>
              <a:defRPr sz="1800" b="0" i="0" u="none" strike="noStrike" kern="0" cap="none" spc="0" baseline="0">
                <a:solidFill>
                  <a:srgbClr val="000000"/>
                </a:solidFill>
                <a:uFillTx/>
              </a:defRPr>
            </a:pPr>
            <a:endParaRPr lang="en-US" sz="1333" b="0" i="0" u="none" strike="noStrike" kern="1200" cap="none" spc="0" baseline="0">
              <a:solidFill>
                <a:srgbClr val="FFE6D0"/>
              </a:solidFill>
              <a:uFillTx/>
              <a:latin typeface="Poppins"/>
              <a:ea typeface="Poppins"/>
              <a:cs typeface="Poppins"/>
            </a:endParaRPr>
          </a:p>
        </p:txBody>
      </p:sp>
      <p:sp>
        <p:nvSpPr>
          <p:cNvPr id="5" name="TextBox 10">
            <a:extLst>
              <a:ext uri="{FF2B5EF4-FFF2-40B4-BE49-F238E27FC236}">
                <a16:creationId xmlns:a16="http://schemas.microsoft.com/office/drawing/2014/main" id="{512AA2A7-8F8C-3882-5C3B-E502BF5B8A23}"/>
              </a:ext>
            </a:extLst>
          </p:cNvPr>
          <p:cNvSpPr txBox="1"/>
          <p:nvPr/>
        </p:nvSpPr>
        <p:spPr>
          <a:xfrm>
            <a:off x="6503331" y="442990"/>
            <a:ext cx="3799021" cy="577077"/>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53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6" name="Freeform 11">
            <a:extLst>
              <a:ext uri="{FF2B5EF4-FFF2-40B4-BE49-F238E27FC236}">
                <a16:creationId xmlns:a16="http://schemas.microsoft.com/office/drawing/2014/main" id="{2510AC2E-A654-3167-40DA-26DA08D36F1F}"/>
              </a:ext>
            </a:extLst>
          </p:cNvPr>
          <p:cNvSpPr/>
          <p:nvPr/>
        </p:nvSpPr>
        <p:spPr>
          <a:xfrm rot="5400013">
            <a:off x="11236330" y="566050"/>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4" y="f2"/>
                </a:lnTo>
                <a:lnTo>
                  <a:pt x="f4" y="f3"/>
                </a:lnTo>
                <a:lnTo>
                  <a:pt x="f2" y="f3"/>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Freeform 13">
            <a:extLst>
              <a:ext uri="{FF2B5EF4-FFF2-40B4-BE49-F238E27FC236}">
                <a16:creationId xmlns:a16="http://schemas.microsoft.com/office/drawing/2014/main" id="{74DC9D8F-B0E1-507E-D0E5-C7769B03ACDF}"/>
              </a:ext>
            </a:extLst>
          </p:cNvPr>
          <p:cNvSpPr/>
          <p:nvPr/>
        </p:nvSpPr>
        <p:spPr>
          <a:xfrm>
            <a:off x="2777819" y="1278943"/>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Freeform 14">
            <a:extLst>
              <a:ext uri="{FF2B5EF4-FFF2-40B4-BE49-F238E27FC236}">
                <a16:creationId xmlns:a16="http://schemas.microsoft.com/office/drawing/2014/main" id="{E3AE7A62-E6B4-4B3E-2106-830FD495474F}"/>
              </a:ext>
            </a:extLst>
          </p:cNvPr>
          <p:cNvSpPr/>
          <p:nvPr/>
        </p:nvSpPr>
        <p:spPr>
          <a:xfrm>
            <a:off x="11021528" y="4020708"/>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9" name="Freeform 15">
            <a:extLst>
              <a:ext uri="{FF2B5EF4-FFF2-40B4-BE49-F238E27FC236}">
                <a16:creationId xmlns:a16="http://schemas.microsoft.com/office/drawing/2014/main" id="{5E703607-E6FF-06CF-4EF5-5AFA8B378FA4}"/>
              </a:ext>
            </a:extLst>
          </p:cNvPr>
          <p:cNvSpPr/>
          <p:nvPr/>
        </p:nvSpPr>
        <p:spPr>
          <a:xfrm>
            <a:off x="-336563" y="1877052"/>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pic>
        <p:nvPicPr>
          <p:cNvPr id="10" name="Picture 16">
            <a:extLst>
              <a:ext uri="{FF2B5EF4-FFF2-40B4-BE49-F238E27FC236}">
                <a16:creationId xmlns:a16="http://schemas.microsoft.com/office/drawing/2014/main" id="{508B2884-5180-A4FD-415C-5EF55CF98C92}"/>
              </a:ext>
            </a:extLst>
          </p:cNvPr>
          <p:cNvPicPr>
            <a:picLocks noChangeAspect="1"/>
          </p:cNvPicPr>
          <p:nvPr/>
        </p:nvPicPr>
        <p:blipFill>
          <a:blip r:embed="rId11"/>
          <a:stretch>
            <a:fillRect/>
          </a:stretch>
        </p:blipFill>
        <p:spPr>
          <a:xfrm>
            <a:off x="1485890" y="1857649"/>
            <a:ext cx="4888565" cy="4174080"/>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E00BAD85-E775-1A33-40F5-1668DE0FF87E}"/>
              </a:ext>
            </a:extLst>
          </p:cNvPr>
          <p:cNvGrpSpPr/>
          <p:nvPr/>
        </p:nvGrpSpPr>
        <p:grpSpPr>
          <a:xfrm>
            <a:off x="10355918" y="3202292"/>
            <a:ext cx="1956285" cy="1664052"/>
            <a:chOff x="10355918" y="3202292"/>
            <a:chExt cx="1956285" cy="1664052"/>
          </a:xfrm>
        </p:grpSpPr>
        <p:sp>
          <p:nvSpPr>
            <p:cNvPr id="3" name="Freeform 3">
              <a:extLst>
                <a:ext uri="{FF2B5EF4-FFF2-40B4-BE49-F238E27FC236}">
                  <a16:creationId xmlns:a16="http://schemas.microsoft.com/office/drawing/2014/main" id="{36FC5827-714B-DE52-4EC6-6174F0B0296F}"/>
                </a:ext>
              </a:extLst>
            </p:cNvPr>
            <p:cNvSpPr/>
            <p:nvPr/>
          </p:nvSpPr>
          <p:spPr>
            <a:xfrm rot="10799991">
              <a:off x="10355918" y="3202320"/>
              <a:ext cx="1956285" cy="1495281"/>
            </a:xfrm>
            <a:custGeom>
              <a:avLst/>
              <a:gdLst>
                <a:gd name="f0" fmla="val w"/>
                <a:gd name="f1" fmla="val h"/>
                <a:gd name="f2" fmla="val 0"/>
                <a:gd name="f3" fmla="val 772853"/>
                <a:gd name="f4" fmla="val 590728"/>
                <a:gd name="f5" fmla="*/ f0 1 772853"/>
                <a:gd name="f6" fmla="*/ f1 1 590728"/>
                <a:gd name="f7" fmla="+- f4 0 f2"/>
                <a:gd name="f8" fmla="+- f3 0 f2"/>
                <a:gd name="f9" fmla="*/ f8 1 772853"/>
                <a:gd name="f10" fmla="*/ f7 1 590728"/>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772853" h="590728">
                  <a:moveTo>
                    <a:pt x="f2" y="f2"/>
                  </a:moveTo>
                  <a:lnTo>
                    <a:pt x="f3" y="f2"/>
                  </a:lnTo>
                  <a:lnTo>
                    <a:pt x="f3" y="f4"/>
                  </a:lnTo>
                  <a:lnTo>
                    <a:pt x="f2" y="f4"/>
                  </a:lnTo>
                  <a:close/>
                </a:path>
              </a:pathLst>
            </a:custGeom>
            <a:gradFill>
              <a:gsLst>
                <a:gs pos="0">
                  <a:srgbClr val="E39754"/>
                </a:gs>
                <a:gs pos="100000">
                  <a:srgbClr val="461100"/>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TextBox 4">
              <a:extLst>
                <a:ext uri="{FF2B5EF4-FFF2-40B4-BE49-F238E27FC236}">
                  <a16:creationId xmlns:a16="http://schemas.microsoft.com/office/drawing/2014/main" id="{B7E73924-ED52-B334-25EA-09BC0F19B952}"/>
                </a:ext>
              </a:extLst>
            </p:cNvPr>
            <p:cNvSpPr txBox="1"/>
            <p:nvPr/>
          </p:nvSpPr>
          <p:spPr>
            <a:xfrm rot="10799991">
              <a:off x="10355918" y="3202292"/>
              <a:ext cx="1956285" cy="1664052"/>
            </a:xfrm>
            <a:prstGeom prst="rect">
              <a:avLst/>
            </a:prstGeom>
            <a:noFill/>
            <a:ln cap="flat">
              <a:noFill/>
            </a:ln>
          </p:spPr>
          <p:txBody>
            <a:bodyPr vert="horz" wrap="square" lIns="33869" tIns="33869" rIns="33869" bIns="33869" anchor="ctr" anchorCtr="1" compatLnSpc="1">
              <a:noAutofit/>
            </a:bodyPr>
            <a:lstStyle/>
            <a:p>
              <a:pPr marL="0" marR="0" lvl="0" indent="0" algn="ctr" defTabSz="457200" rtl="0" fontAlgn="auto" hangingPunct="1">
                <a:lnSpc>
                  <a:spcPts val="1865"/>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grpSp>
      <p:sp>
        <p:nvSpPr>
          <p:cNvPr id="5" name="Freeform 5">
            <a:extLst>
              <a:ext uri="{FF2B5EF4-FFF2-40B4-BE49-F238E27FC236}">
                <a16:creationId xmlns:a16="http://schemas.microsoft.com/office/drawing/2014/main" id="{C40CAD99-DF00-F2EA-BE97-28535F1020A6}"/>
              </a:ext>
            </a:extLst>
          </p:cNvPr>
          <p:cNvSpPr/>
          <p:nvPr/>
        </p:nvSpPr>
        <p:spPr>
          <a:xfrm>
            <a:off x="1553346" y="1486503"/>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Freeform 6">
            <a:extLst>
              <a:ext uri="{FF2B5EF4-FFF2-40B4-BE49-F238E27FC236}">
                <a16:creationId xmlns:a16="http://schemas.microsoft.com/office/drawing/2014/main" id="{FCB5926B-C12E-7D6F-A8D8-E632C97346D1}"/>
              </a:ext>
            </a:extLst>
          </p:cNvPr>
          <p:cNvSpPr/>
          <p:nvPr/>
        </p:nvSpPr>
        <p:spPr>
          <a:xfrm>
            <a:off x="1559856" y="2500801"/>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Freeform 7">
            <a:extLst>
              <a:ext uri="{FF2B5EF4-FFF2-40B4-BE49-F238E27FC236}">
                <a16:creationId xmlns:a16="http://schemas.microsoft.com/office/drawing/2014/main" id="{E6FBC441-9BE1-83AA-054E-541408008F06}"/>
              </a:ext>
            </a:extLst>
          </p:cNvPr>
          <p:cNvSpPr/>
          <p:nvPr/>
        </p:nvSpPr>
        <p:spPr>
          <a:xfrm>
            <a:off x="1559856" y="3513234"/>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Freeform 8">
            <a:extLst>
              <a:ext uri="{FF2B5EF4-FFF2-40B4-BE49-F238E27FC236}">
                <a16:creationId xmlns:a16="http://schemas.microsoft.com/office/drawing/2014/main" id="{00811898-F415-F2E3-8748-8BC7B8C47E51}"/>
              </a:ext>
            </a:extLst>
          </p:cNvPr>
          <p:cNvSpPr/>
          <p:nvPr/>
        </p:nvSpPr>
        <p:spPr>
          <a:xfrm>
            <a:off x="1559856" y="4525658"/>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9" name="Freeform 10">
            <a:extLst>
              <a:ext uri="{FF2B5EF4-FFF2-40B4-BE49-F238E27FC236}">
                <a16:creationId xmlns:a16="http://schemas.microsoft.com/office/drawing/2014/main" id="{1A1FB040-F9AD-619C-BD2D-6918FE5E130B}"/>
              </a:ext>
            </a:extLst>
          </p:cNvPr>
          <p:cNvSpPr/>
          <p:nvPr/>
        </p:nvSpPr>
        <p:spPr>
          <a:xfrm>
            <a:off x="5616509" y="2844853"/>
            <a:ext cx="5164101" cy="2210205"/>
          </a:xfrm>
          <a:custGeom>
            <a:avLst/>
            <a:gdLst>
              <a:gd name="f0" fmla="val w"/>
              <a:gd name="f1" fmla="val h"/>
              <a:gd name="f2" fmla="val 0"/>
              <a:gd name="f3" fmla="val 965367"/>
              <a:gd name="f4" fmla="val 413171"/>
              <a:gd name="f5" fmla="val 51972"/>
              <a:gd name="f6" fmla="val 913395"/>
              <a:gd name="f7" fmla="val 942099"/>
              <a:gd name="f8" fmla="val 23268"/>
              <a:gd name="f9" fmla="val 361199"/>
              <a:gd name="f10" fmla="val 389902"/>
              <a:gd name="f11" fmla="*/ f0 1 965367"/>
              <a:gd name="f12" fmla="*/ f1 1 413171"/>
              <a:gd name="f13" fmla="+- f4 0 f2"/>
              <a:gd name="f14" fmla="+- f3 0 f2"/>
              <a:gd name="f15" fmla="*/ f14 1 965367"/>
              <a:gd name="f16" fmla="*/ f13 1 413171"/>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965367" h="413171">
                <a:moveTo>
                  <a:pt x="f5" y="f2"/>
                </a:moveTo>
                <a:lnTo>
                  <a:pt x="f6" y="f2"/>
                </a:lnTo>
                <a:cubicBezTo>
                  <a:pt x="f7" y="f2"/>
                  <a:pt x="f3" y="f8"/>
                  <a:pt x="f3" y="f5"/>
                </a:cubicBezTo>
                <a:lnTo>
                  <a:pt x="f3" y="f9"/>
                </a:lnTo>
                <a:cubicBezTo>
                  <a:pt x="f3" y="f10"/>
                  <a:pt x="f7" y="f4"/>
                  <a:pt x="f6" y="f4"/>
                </a:cubicBezTo>
                <a:lnTo>
                  <a:pt x="f5" y="f4"/>
                </a:lnTo>
                <a:cubicBezTo>
                  <a:pt x="f8" y="f4"/>
                  <a:pt x="f2" y="f10"/>
                  <a:pt x="f2" y="f9"/>
                </a:cubicBezTo>
                <a:lnTo>
                  <a:pt x="f2" y="f5"/>
                </a:lnTo>
                <a:cubicBezTo>
                  <a:pt x="f2" y="f8"/>
                  <a:pt x="f8" y="f2"/>
                  <a:pt x="f5" y="f2"/>
                </a:cubicBezTo>
                <a:close/>
              </a:path>
            </a:pathLst>
          </a:custGeom>
          <a:blipFill>
            <a:blip r:embed="rId5">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AutoShape 11">
            <a:extLst>
              <a:ext uri="{FF2B5EF4-FFF2-40B4-BE49-F238E27FC236}">
                <a16:creationId xmlns:a16="http://schemas.microsoft.com/office/drawing/2014/main" id="{F7AC7B89-AB8F-2A66-83F0-BCF8F47CB607}"/>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TextBox 12">
            <a:extLst>
              <a:ext uri="{FF2B5EF4-FFF2-40B4-BE49-F238E27FC236}">
                <a16:creationId xmlns:a16="http://schemas.microsoft.com/office/drawing/2014/main" id="{00CF4CFB-3E4D-13AB-7D07-4E3BA2C20F5B}"/>
              </a:ext>
            </a:extLst>
          </p:cNvPr>
          <p:cNvSpPr txBox="1"/>
          <p:nvPr/>
        </p:nvSpPr>
        <p:spPr>
          <a:xfrm>
            <a:off x="923763" y="2586069"/>
            <a:ext cx="4344991" cy="2667140"/>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Multi-dimensional customer experience: pre-, during- and post-stay.</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The presence of user-generated content as a major data source on the perceptions of the guests.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According to Singgalen (2024), Knowledge Discovery in Databases (KDD) can analyze experience systematically.</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Technology changes intuitive understanding to strategy.</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333" b="0" i="0" u="none" strike="noStrike" kern="1200" cap="none" spc="0" baseline="0">
              <a:solidFill>
                <a:srgbClr val="FFE6D0"/>
              </a:solidFill>
              <a:uFillTx/>
              <a:latin typeface="Poppins"/>
              <a:ea typeface="Poppins"/>
              <a:cs typeface="Poppins"/>
            </a:endParaRPr>
          </a:p>
        </p:txBody>
      </p:sp>
      <p:sp>
        <p:nvSpPr>
          <p:cNvPr id="12" name="TextBox 13">
            <a:extLst>
              <a:ext uri="{FF2B5EF4-FFF2-40B4-BE49-F238E27FC236}">
                <a16:creationId xmlns:a16="http://schemas.microsoft.com/office/drawing/2014/main" id="{161CE86A-96DB-0093-07FA-6003F3E7C892}"/>
              </a:ext>
            </a:extLst>
          </p:cNvPr>
          <p:cNvSpPr txBox="1"/>
          <p:nvPr/>
        </p:nvSpPr>
        <p:spPr>
          <a:xfrm>
            <a:off x="1092772" y="1304620"/>
            <a:ext cx="8255175" cy="641204"/>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98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Literature Review</a:t>
            </a:r>
          </a:p>
        </p:txBody>
      </p:sp>
      <p:sp>
        <p:nvSpPr>
          <p:cNvPr id="13" name="Freeform 14">
            <a:extLst>
              <a:ext uri="{FF2B5EF4-FFF2-40B4-BE49-F238E27FC236}">
                <a16:creationId xmlns:a16="http://schemas.microsoft.com/office/drawing/2014/main" id="{F13DF1F6-3E0A-C4E9-4FFC-ABAA85F94118}"/>
              </a:ext>
            </a:extLst>
          </p:cNvPr>
          <p:cNvSpPr/>
          <p:nvPr/>
        </p:nvSpPr>
        <p:spPr>
          <a:xfrm rot="5400013">
            <a:off x="9781392" y="-526347"/>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4" name="Freeform 15">
            <a:extLst>
              <a:ext uri="{FF2B5EF4-FFF2-40B4-BE49-F238E27FC236}">
                <a16:creationId xmlns:a16="http://schemas.microsoft.com/office/drawing/2014/main" id="{3D304CBA-D55F-936A-582A-616AB4D910DB}"/>
              </a:ext>
            </a:extLst>
          </p:cNvPr>
          <p:cNvSpPr/>
          <p:nvPr/>
        </p:nvSpPr>
        <p:spPr>
          <a:xfrm rot="5400013">
            <a:off x="-686678" y="4397825"/>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5" name="Freeform 16">
            <a:extLst>
              <a:ext uri="{FF2B5EF4-FFF2-40B4-BE49-F238E27FC236}">
                <a16:creationId xmlns:a16="http://schemas.microsoft.com/office/drawing/2014/main" id="{DD5BEA1F-2629-80D2-6D2A-1C506B5730EB}"/>
              </a:ext>
            </a:extLst>
          </p:cNvPr>
          <p:cNvSpPr/>
          <p:nvPr/>
        </p:nvSpPr>
        <p:spPr>
          <a:xfrm>
            <a:off x="7059213" y="4314038"/>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6" name="Freeform 17">
            <a:extLst>
              <a:ext uri="{FF2B5EF4-FFF2-40B4-BE49-F238E27FC236}">
                <a16:creationId xmlns:a16="http://schemas.microsoft.com/office/drawing/2014/main" id="{065D32A6-4651-B6E0-32C4-A8D121A03899}"/>
              </a:ext>
            </a:extLst>
          </p:cNvPr>
          <p:cNvSpPr/>
          <p:nvPr/>
        </p:nvSpPr>
        <p:spPr>
          <a:xfrm>
            <a:off x="4078370" y="527837"/>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83A2C156-4C38-47C5-BFE0-CDD33223786C}"/>
              </a:ext>
            </a:extLst>
          </p:cNvPr>
          <p:cNvSpPr/>
          <p:nvPr/>
        </p:nvSpPr>
        <p:spPr>
          <a:xfrm>
            <a:off x="1370045" y="977484"/>
            <a:ext cx="4130692" cy="3083237"/>
          </a:xfrm>
          <a:custGeom>
            <a:avLst/>
            <a:gdLst>
              <a:gd name="f0" fmla="val w"/>
              <a:gd name="f1" fmla="val h"/>
              <a:gd name="f2" fmla="val 0"/>
              <a:gd name="f3" fmla="val 1040792"/>
              <a:gd name="f4" fmla="val 776869"/>
              <a:gd name="f5" fmla="val 64974"/>
              <a:gd name="f6" fmla="val 975819"/>
              <a:gd name="f7" fmla="val 993051"/>
              <a:gd name="f8" fmla="val 1009577"/>
              <a:gd name="f9" fmla="val 6845"/>
              <a:gd name="f10" fmla="val 1021762"/>
              <a:gd name="f11" fmla="val 19030"/>
              <a:gd name="f12" fmla="val 1033947"/>
              <a:gd name="f13" fmla="val 31215"/>
              <a:gd name="f14" fmla="val 47742"/>
              <a:gd name="f15" fmla="val 711896"/>
              <a:gd name="f16" fmla="val 729128"/>
              <a:gd name="f17" fmla="val 745654"/>
              <a:gd name="f18" fmla="val 757839"/>
              <a:gd name="f19" fmla="val 770024"/>
              <a:gd name="f20" fmla="*/ f0 1 1040792"/>
              <a:gd name="f21" fmla="*/ f1 1 776869"/>
              <a:gd name="f22" fmla="+- f4 0 f2"/>
              <a:gd name="f23" fmla="+- f3 0 f2"/>
              <a:gd name="f24" fmla="*/ f23 1 1040792"/>
              <a:gd name="f25" fmla="*/ f22 1 776869"/>
              <a:gd name="f26" fmla="*/ f2 1 f24"/>
              <a:gd name="f27" fmla="*/ f3 1 f24"/>
              <a:gd name="f28" fmla="*/ f2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1040792" h="776869">
                <a:moveTo>
                  <a:pt x="f5" y="f2"/>
                </a:moveTo>
                <a:lnTo>
                  <a:pt x="f6" y="f2"/>
                </a:lnTo>
                <a:cubicBezTo>
                  <a:pt x="f7" y="f2"/>
                  <a:pt x="f8" y="f9"/>
                  <a:pt x="f10" y="f11"/>
                </a:cubicBezTo>
                <a:cubicBezTo>
                  <a:pt x="f12" y="f13"/>
                  <a:pt x="f3" y="f14"/>
                  <a:pt x="f3" y="f5"/>
                </a:cubicBezTo>
                <a:lnTo>
                  <a:pt x="f3" y="f15"/>
                </a:lnTo>
                <a:cubicBezTo>
                  <a:pt x="f3" y="f16"/>
                  <a:pt x="f12" y="f17"/>
                  <a:pt x="f10" y="f18"/>
                </a:cubicBezTo>
                <a:cubicBezTo>
                  <a:pt x="f8" y="f19"/>
                  <a:pt x="f7" y="f4"/>
                  <a:pt x="f6" y="f4"/>
                </a:cubicBezTo>
                <a:lnTo>
                  <a:pt x="f5" y="f4"/>
                </a:lnTo>
                <a:cubicBezTo>
                  <a:pt x="f14" y="f4"/>
                  <a:pt x="f13" y="f19"/>
                  <a:pt x="f11" y="f18"/>
                </a:cubicBezTo>
                <a:cubicBezTo>
                  <a:pt x="f9" y="f17"/>
                  <a:pt x="f2" y="f16"/>
                  <a:pt x="f2" y="f15"/>
                </a:cubicBezTo>
                <a:lnTo>
                  <a:pt x="f2" y="f5"/>
                </a:lnTo>
                <a:cubicBezTo>
                  <a:pt x="f2" y="f14"/>
                  <a:pt x="f9" y="f13"/>
                  <a:pt x="f11" y="f11"/>
                </a:cubicBezTo>
                <a:cubicBezTo>
                  <a:pt x="f13" y="f9"/>
                  <a:pt x="f14" y="f2"/>
                  <a:pt x="f5" y="f2"/>
                </a:cubicBezTo>
                <a:close/>
              </a:path>
            </a:pathLst>
          </a:custGeom>
          <a:blipFill>
            <a:blip r:embed="rId3">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Freeform 8">
            <a:extLst>
              <a:ext uri="{FF2B5EF4-FFF2-40B4-BE49-F238E27FC236}">
                <a16:creationId xmlns:a16="http://schemas.microsoft.com/office/drawing/2014/main" id="{AAF59EC4-D16D-E29C-1DD1-C3213E7F0028}"/>
              </a:ext>
            </a:extLst>
          </p:cNvPr>
          <p:cNvSpPr/>
          <p:nvPr/>
        </p:nvSpPr>
        <p:spPr>
          <a:xfrm>
            <a:off x="2488009" y="2664662"/>
            <a:ext cx="3682288" cy="2773631"/>
          </a:xfrm>
          <a:custGeom>
            <a:avLst/>
            <a:gdLst>
              <a:gd name="f0" fmla="val w"/>
              <a:gd name="f1" fmla="val h"/>
              <a:gd name="f2" fmla="val 0"/>
              <a:gd name="f3" fmla="val 1224121"/>
              <a:gd name="f4" fmla="val 922052"/>
              <a:gd name="f5" fmla="val 72886"/>
              <a:gd name="f6" fmla="val 1151235"/>
              <a:gd name="f7" fmla="val 1170566"/>
              <a:gd name="f8" fmla="val 1189105"/>
              <a:gd name="f9" fmla="val 7679"/>
              <a:gd name="f10" fmla="val 1202773"/>
              <a:gd name="f11" fmla="val 21348"/>
              <a:gd name="f12" fmla="val 1216442"/>
              <a:gd name="f13" fmla="val 35017"/>
              <a:gd name="f14" fmla="val 53555"/>
              <a:gd name="f15" fmla="val 849166"/>
              <a:gd name="f16" fmla="val 868496"/>
              <a:gd name="f17" fmla="val 887035"/>
              <a:gd name="f18" fmla="val 900704"/>
              <a:gd name="f19" fmla="val 914373"/>
              <a:gd name="f20" fmla="*/ f0 1 1224121"/>
              <a:gd name="f21" fmla="*/ f1 1 922052"/>
              <a:gd name="f22" fmla="+- f4 0 f2"/>
              <a:gd name="f23" fmla="+- f3 0 f2"/>
              <a:gd name="f24" fmla="*/ f23 1 1224121"/>
              <a:gd name="f25" fmla="*/ f22 1 922052"/>
              <a:gd name="f26" fmla="*/ f2 1 f24"/>
              <a:gd name="f27" fmla="*/ f3 1 f24"/>
              <a:gd name="f28" fmla="*/ f2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1224121" h="922052">
                <a:moveTo>
                  <a:pt x="f5" y="f2"/>
                </a:moveTo>
                <a:lnTo>
                  <a:pt x="f6" y="f2"/>
                </a:lnTo>
                <a:cubicBezTo>
                  <a:pt x="f7" y="f2"/>
                  <a:pt x="f8" y="f9"/>
                  <a:pt x="f10" y="f11"/>
                </a:cubicBezTo>
                <a:cubicBezTo>
                  <a:pt x="f12" y="f13"/>
                  <a:pt x="f3" y="f14"/>
                  <a:pt x="f3" y="f5"/>
                </a:cubicBezTo>
                <a:lnTo>
                  <a:pt x="f3" y="f15"/>
                </a:lnTo>
                <a:cubicBezTo>
                  <a:pt x="f3" y="f16"/>
                  <a:pt x="f12" y="f17"/>
                  <a:pt x="f10" y="f18"/>
                </a:cubicBezTo>
                <a:cubicBezTo>
                  <a:pt x="f8" y="f19"/>
                  <a:pt x="f7" y="f4"/>
                  <a:pt x="f6" y="f4"/>
                </a:cubicBezTo>
                <a:lnTo>
                  <a:pt x="f5" y="f4"/>
                </a:lnTo>
                <a:cubicBezTo>
                  <a:pt x="f14" y="f4"/>
                  <a:pt x="f13" y="f19"/>
                  <a:pt x="f11" y="f18"/>
                </a:cubicBezTo>
                <a:cubicBezTo>
                  <a:pt x="f9" y="f17"/>
                  <a:pt x="f2" y="f16"/>
                  <a:pt x="f2" y="f15"/>
                </a:cubicBezTo>
                <a:lnTo>
                  <a:pt x="f2" y="f5"/>
                </a:lnTo>
                <a:cubicBezTo>
                  <a:pt x="f2" y="f14"/>
                  <a:pt x="f9" y="f13"/>
                  <a:pt x="f11" y="f11"/>
                </a:cubicBezTo>
                <a:cubicBezTo>
                  <a:pt x="f13" y="f9"/>
                  <a:pt x="f14" y="f2"/>
                  <a:pt x="f5" y="f2"/>
                </a:cubicBezTo>
                <a:close/>
              </a:path>
            </a:pathLst>
          </a:custGeom>
          <a:blipFill>
            <a:blip r:embed="rId4">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Freeform 9">
            <a:extLst>
              <a:ext uri="{FF2B5EF4-FFF2-40B4-BE49-F238E27FC236}">
                <a16:creationId xmlns:a16="http://schemas.microsoft.com/office/drawing/2014/main" id="{CFD0E001-F46D-DDF8-09EA-56890FF21375}"/>
              </a:ext>
            </a:extLst>
          </p:cNvPr>
          <p:cNvSpPr/>
          <p:nvPr/>
        </p:nvSpPr>
        <p:spPr>
          <a:xfrm>
            <a:off x="6677323" y="3426375"/>
            <a:ext cx="319427" cy="319427"/>
          </a:xfrm>
          <a:custGeom>
            <a:avLst/>
            <a:gdLst>
              <a:gd name="f0" fmla="val w"/>
              <a:gd name="f1" fmla="val h"/>
              <a:gd name="f2" fmla="val 0"/>
              <a:gd name="f3" fmla="val 479147"/>
              <a:gd name="f4" fmla="*/ f0 1 479147"/>
              <a:gd name="f5" fmla="*/ f1 1 479147"/>
              <a:gd name="f6" fmla="+- f3 0 f2"/>
              <a:gd name="f7" fmla="*/ f6 1 479147"/>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479147" h="479147">
                <a:moveTo>
                  <a:pt x="f2" y="f2"/>
                </a:moveTo>
                <a:lnTo>
                  <a:pt x="f3" y="f2"/>
                </a:lnTo>
                <a:lnTo>
                  <a:pt x="f3" y="f3"/>
                </a:lnTo>
                <a:lnTo>
                  <a:pt x="f2" y="f3"/>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Freeform 10">
            <a:extLst>
              <a:ext uri="{FF2B5EF4-FFF2-40B4-BE49-F238E27FC236}">
                <a16:creationId xmlns:a16="http://schemas.microsoft.com/office/drawing/2014/main" id="{28809555-6647-3524-E0EB-32BABAEC4EDC}"/>
              </a:ext>
            </a:extLst>
          </p:cNvPr>
          <p:cNvSpPr/>
          <p:nvPr/>
        </p:nvSpPr>
        <p:spPr>
          <a:xfrm>
            <a:off x="6677323" y="4463588"/>
            <a:ext cx="319427" cy="319427"/>
          </a:xfrm>
          <a:custGeom>
            <a:avLst/>
            <a:gdLst>
              <a:gd name="f0" fmla="val w"/>
              <a:gd name="f1" fmla="val h"/>
              <a:gd name="f2" fmla="val 0"/>
              <a:gd name="f3" fmla="val 479147"/>
              <a:gd name="f4" fmla="*/ f0 1 479147"/>
              <a:gd name="f5" fmla="*/ f1 1 479147"/>
              <a:gd name="f6" fmla="+- f3 0 f2"/>
              <a:gd name="f7" fmla="*/ f6 1 479147"/>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479147" h="479147">
                <a:moveTo>
                  <a:pt x="f2" y="f2"/>
                </a:moveTo>
                <a:lnTo>
                  <a:pt x="f3" y="f2"/>
                </a:lnTo>
                <a:lnTo>
                  <a:pt x="f3" y="f3"/>
                </a:lnTo>
                <a:lnTo>
                  <a:pt x="f2" y="f3"/>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AutoShape 11">
            <a:extLst>
              <a:ext uri="{FF2B5EF4-FFF2-40B4-BE49-F238E27FC236}">
                <a16:creationId xmlns:a16="http://schemas.microsoft.com/office/drawing/2014/main" id="{DD895FDA-AE3B-A36B-9214-341460BF1A0E}"/>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TextBox 12">
            <a:extLst>
              <a:ext uri="{FF2B5EF4-FFF2-40B4-BE49-F238E27FC236}">
                <a16:creationId xmlns:a16="http://schemas.microsoft.com/office/drawing/2014/main" id="{CE3B8A5C-ED3F-C8C6-1907-424FE60631D8}"/>
              </a:ext>
            </a:extLst>
          </p:cNvPr>
          <p:cNvSpPr txBox="1"/>
          <p:nvPr/>
        </p:nvSpPr>
        <p:spPr>
          <a:xfrm>
            <a:off x="6505297" y="1318418"/>
            <a:ext cx="4316662" cy="641204"/>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98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8" name="TextBox 13">
            <a:extLst>
              <a:ext uri="{FF2B5EF4-FFF2-40B4-BE49-F238E27FC236}">
                <a16:creationId xmlns:a16="http://schemas.microsoft.com/office/drawing/2014/main" id="{3AD0FA3A-17CD-AC4D-814F-981C28A87F2F}"/>
              </a:ext>
            </a:extLst>
          </p:cNvPr>
          <p:cNvSpPr txBox="1"/>
          <p:nvPr/>
        </p:nvSpPr>
        <p:spPr>
          <a:xfrm>
            <a:off x="6552105" y="2163744"/>
            <a:ext cx="4780144" cy="2423480"/>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Personalisation theory associates customised services with loyalty and satisfaction.</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Liao and Halawi (2025) stated that, personalisation based on data gathered and processed, as a strategic asset of luxury and mainstream hotels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Technology Acceptance and trust as intermediate of guest response.</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Optimisation between the costs of customisation and technostress.</a:t>
            </a:r>
          </a:p>
          <a:p>
            <a:pPr marL="0" marR="0" lvl="0" indent="0" algn="l" defTabSz="457200" rtl="0" fontAlgn="auto" hangingPunct="1">
              <a:lnSpc>
                <a:spcPts val="1865"/>
              </a:lnSpc>
              <a:spcBef>
                <a:spcPts val="0"/>
              </a:spcBef>
              <a:spcAft>
                <a:spcPts val="0"/>
              </a:spcAft>
              <a:buNone/>
              <a:tabLst/>
              <a:defRPr sz="1800" b="0" i="0" u="none" strike="noStrike" kern="0" cap="none" spc="0" baseline="0">
                <a:solidFill>
                  <a:srgbClr val="000000"/>
                </a:solidFill>
                <a:uFillTx/>
              </a:defRPr>
            </a:pPr>
            <a:endParaRPr lang="en-US" sz="1333" b="0" i="0" u="none" strike="noStrike" kern="1200" cap="none" spc="0" baseline="0">
              <a:solidFill>
                <a:srgbClr val="FFE6D0"/>
              </a:solidFill>
              <a:uFillTx/>
              <a:latin typeface="Poppins"/>
              <a:ea typeface="Poppins"/>
              <a:cs typeface="Poppins"/>
            </a:endParaRPr>
          </a:p>
        </p:txBody>
      </p:sp>
      <p:sp>
        <p:nvSpPr>
          <p:cNvPr id="9" name="Freeform 14">
            <a:extLst>
              <a:ext uri="{FF2B5EF4-FFF2-40B4-BE49-F238E27FC236}">
                <a16:creationId xmlns:a16="http://schemas.microsoft.com/office/drawing/2014/main" id="{ABA18686-0744-A3C8-E764-A39F1E9BC9FB}"/>
              </a:ext>
            </a:extLst>
          </p:cNvPr>
          <p:cNvSpPr/>
          <p:nvPr/>
        </p:nvSpPr>
        <p:spPr>
          <a:xfrm rot="5400013">
            <a:off x="685800" y="3367214"/>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Freeform 15">
            <a:extLst>
              <a:ext uri="{FF2B5EF4-FFF2-40B4-BE49-F238E27FC236}">
                <a16:creationId xmlns:a16="http://schemas.microsoft.com/office/drawing/2014/main" id="{C95BDAA5-935B-0FEA-17FF-902281EE3717}"/>
              </a:ext>
            </a:extLst>
          </p:cNvPr>
          <p:cNvSpPr/>
          <p:nvPr/>
        </p:nvSpPr>
        <p:spPr>
          <a:xfrm rot="5400013">
            <a:off x="11263460" y="527837"/>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Freeform 16">
            <a:extLst>
              <a:ext uri="{FF2B5EF4-FFF2-40B4-BE49-F238E27FC236}">
                <a16:creationId xmlns:a16="http://schemas.microsoft.com/office/drawing/2014/main" id="{C4302823-7AF4-7A76-861A-626FD2754F45}"/>
              </a:ext>
            </a:extLst>
          </p:cNvPr>
          <p:cNvSpPr/>
          <p:nvPr/>
        </p:nvSpPr>
        <p:spPr>
          <a:xfrm>
            <a:off x="3189811" y="4623297"/>
            <a:ext cx="2278684" cy="559311"/>
          </a:xfrm>
          <a:custGeom>
            <a:avLst/>
            <a:gdLst>
              <a:gd name="f0" fmla="val w"/>
              <a:gd name="f1" fmla="val h"/>
              <a:gd name="f2" fmla="val 0"/>
              <a:gd name="f3" fmla="val 3418026"/>
              <a:gd name="f4" fmla="val 838970"/>
              <a:gd name="f5" fmla="val 3418027"/>
              <a:gd name="f6" fmla="val 838971"/>
              <a:gd name="f7" fmla="*/ f0 1 3418026"/>
              <a:gd name="f8" fmla="*/ f1 1 838970"/>
              <a:gd name="f9" fmla="+- f4 0 f2"/>
              <a:gd name="f10" fmla="+- f3 0 f2"/>
              <a:gd name="f11" fmla="*/ f10 1 3418026"/>
              <a:gd name="f12" fmla="*/ f9 1 838970"/>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3418026" h="838970">
                <a:moveTo>
                  <a:pt x="f2" y="f2"/>
                </a:moveTo>
                <a:lnTo>
                  <a:pt x="f5" y="f2"/>
                </a:lnTo>
                <a:lnTo>
                  <a:pt x="f5" y="f6"/>
                </a:lnTo>
                <a:lnTo>
                  <a:pt x="f2" y="f6"/>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2" name="Freeform 17">
            <a:extLst>
              <a:ext uri="{FF2B5EF4-FFF2-40B4-BE49-F238E27FC236}">
                <a16:creationId xmlns:a16="http://schemas.microsoft.com/office/drawing/2014/main" id="{18886FAE-26F8-8B9E-7A18-45BF3DE90175}"/>
              </a:ext>
            </a:extLst>
          </p:cNvPr>
          <p:cNvSpPr/>
          <p:nvPr/>
        </p:nvSpPr>
        <p:spPr>
          <a:xfrm>
            <a:off x="10640104" y="4651187"/>
            <a:ext cx="1290675" cy="262825"/>
          </a:xfrm>
          <a:custGeom>
            <a:avLst/>
            <a:gdLst>
              <a:gd name="f0" fmla="val w"/>
              <a:gd name="f1" fmla="val h"/>
              <a:gd name="f2" fmla="val 0"/>
              <a:gd name="f3" fmla="val 1936011"/>
              <a:gd name="f4" fmla="val 394242"/>
              <a:gd name="f5" fmla="val 394243"/>
              <a:gd name="f6" fmla="*/ f0 1 1936011"/>
              <a:gd name="f7" fmla="*/ f1 1 394242"/>
              <a:gd name="f8" fmla="+- f4 0 f2"/>
              <a:gd name="f9" fmla="+- f3 0 f2"/>
              <a:gd name="f10" fmla="*/ f9 1 1936011"/>
              <a:gd name="f11" fmla="*/ f8 1 394242"/>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36011" h="394242">
                <a:moveTo>
                  <a:pt x="f2" y="f2"/>
                </a:moveTo>
                <a:lnTo>
                  <a:pt x="f3" y="f2"/>
                </a:lnTo>
                <a:lnTo>
                  <a:pt x="f3" y="f5"/>
                </a:lnTo>
                <a:lnTo>
                  <a:pt x="f2" y="f5"/>
                </a:lnTo>
                <a:lnTo>
                  <a:pt x="f2" y="f2"/>
                </a:lnTo>
                <a:close/>
              </a:path>
            </a:pathLst>
          </a:custGeom>
          <a:blipFill>
            <a:blip r:embed="rId11">
              <a:alphaModFix/>
              <a:extLst>
                <a:ext uri="{96DAC541-7B7A-43D3-8B79-37D633B846F1}">
                  <asvg:svgBlip xmlns:asvg="http://schemas.microsoft.com/office/drawing/2016/SVG/main" r:embed="rId12"/>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3" name="Freeform 18">
            <a:extLst>
              <a:ext uri="{FF2B5EF4-FFF2-40B4-BE49-F238E27FC236}">
                <a16:creationId xmlns:a16="http://schemas.microsoft.com/office/drawing/2014/main" id="{8FC3CDDD-BAD0-7644-4310-7EE34CF4E510}"/>
              </a:ext>
            </a:extLst>
          </p:cNvPr>
          <p:cNvSpPr/>
          <p:nvPr/>
        </p:nvSpPr>
        <p:spPr>
          <a:xfrm>
            <a:off x="-379786" y="977484"/>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11">
              <a:alphaModFix/>
              <a:extLst>
                <a:ext uri="{96DAC541-7B7A-43D3-8B79-37D633B846F1}">
                  <asvg:svgBlip xmlns:asvg="http://schemas.microsoft.com/office/drawing/2016/SVG/main" r:embed="rId12"/>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0F0EC80C-978B-6C9D-4231-CF27163C32BE}"/>
              </a:ext>
            </a:extLst>
          </p:cNvPr>
          <p:cNvSpPr/>
          <p:nvPr/>
        </p:nvSpPr>
        <p:spPr>
          <a:xfrm>
            <a:off x="1347734" y="1127948"/>
            <a:ext cx="4694200" cy="4220184"/>
          </a:xfrm>
          <a:custGeom>
            <a:avLst/>
            <a:gdLst>
              <a:gd name="f0" fmla="val w"/>
              <a:gd name="f1" fmla="val h"/>
              <a:gd name="f2" fmla="val 0"/>
              <a:gd name="f3" fmla="val 1069836"/>
              <a:gd name="f4" fmla="val 961805"/>
              <a:gd name="f5" fmla="val 57174"/>
              <a:gd name="f6" fmla="val 1012662"/>
              <a:gd name="f7" fmla="val 1027826"/>
              <a:gd name="f8" fmla="val 1042368"/>
              <a:gd name="f9" fmla="val 6024"/>
              <a:gd name="f10" fmla="val 1053090"/>
              <a:gd name="f11" fmla="val 16746"/>
              <a:gd name="f12" fmla="val 1063813"/>
              <a:gd name="f13" fmla="val 27468"/>
              <a:gd name="f14" fmla="val 42011"/>
              <a:gd name="f15" fmla="val 904631"/>
              <a:gd name="f16" fmla="val 919794"/>
              <a:gd name="f17" fmla="val 934336"/>
              <a:gd name="f18" fmla="val 945059"/>
              <a:gd name="f19" fmla="val 955781"/>
              <a:gd name="f20" fmla="*/ f0 1 1069836"/>
              <a:gd name="f21" fmla="*/ f1 1 961805"/>
              <a:gd name="f22" fmla="+- f4 0 f2"/>
              <a:gd name="f23" fmla="+- f3 0 f2"/>
              <a:gd name="f24" fmla="*/ f23 1 1069836"/>
              <a:gd name="f25" fmla="*/ f22 1 961805"/>
              <a:gd name="f26" fmla="*/ f2 1 f24"/>
              <a:gd name="f27" fmla="*/ f3 1 f24"/>
              <a:gd name="f28" fmla="*/ f2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1069836" h="961805">
                <a:moveTo>
                  <a:pt x="f5" y="f2"/>
                </a:moveTo>
                <a:lnTo>
                  <a:pt x="f6" y="f2"/>
                </a:lnTo>
                <a:cubicBezTo>
                  <a:pt x="f7" y="f2"/>
                  <a:pt x="f8" y="f9"/>
                  <a:pt x="f10" y="f11"/>
                </a:cubicBezTo>
                <a:cubicBezTo>
                  <a:pt x="f12" y="f13"/>
                  <a:pt x="f3" y="f14"/>
                  <a:pt x="f3" y="f5"/>
                </a:cubicBezTo>
                <a:lnTo>
                  <a:pt x="f3" y="f15"/>
                </a:lnTo>
                <a:cubicBezTo>
                  <a:pt x="f3" y="f16"/>
                  <a:pt x="f12" y="f17"/>
                  <a:pt x="f10" y="f18"/>
                </a:cubicBezTo>
                <a:cubicBezTo>
                  <a:pt x="f8" y="f19"/>
                  <a:pt x="f7" y="f4"/>
                  <a:pt x="f6" y="f4"/>
                </a:cubicBezTo>
                <a:lnTo>
                  <a:pt x="f5" y="f4"/>
                </a:lnTo>
                <a:cubicBezTo>
                  <a:pt x="f14" y="f4"/>
                  <a:pt x="f13" y="f19"/>
                  <a:pt x="f11" y="f18"/>
                </a:cubicBezTo>
                <a:cubicBezTo>
                  <a:pt x="f9" y="f17"/>
                  <a:pt x="f2" y="f16"/>
                  <a:pt x="f2" y="f15"/>
                </a:cubicBezTo>
                <a:lnTo>
                  <a:pt x="f2" y="f5"/>
                </a:lnTo>
                <a:cubicBezTo>
                  <a:pt x="f2" y="f14"/>
                  <a:pt x="f9" y="f13"/>
                  <a:pt x="f11" y="f11"/>
                </a:cubicBezTo>
                <a:cubicBezTo>
                  <a:pt x="f13" y="f9"/>
                  <a:pt x="f14" y="f2"/>
                  <a:pt x="f5" y="f2"/>
                </a:cubicBezTo>
                <a:close/>
              </a:path>
            </a:pathLst>
          </a:custGeom>
          <a:blipFill>
            <a:blip r:embed="rId3">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Freeform 7">
            <a:extLst>
              <a:ext uri="{FF2B5EF4-FFF2-40B4-BE49-F238E27FC236}">
                <a16:creationId xmlns:a16="http://schemas.microsoft.com/office/drawing/2014/main" id="{5CB13C97-CA93-3680-F84A-85F98FD602DB}"/>
              </a:ext>
            </a:extLst>
          </p:cNvPr>
          <p:cNvSpPr/>
          <p:nvPr/>
        </p:nvSpPr>
        <p:spPr>
          <a:xfrm>
            <a:off x="6649023" y="3440237"/>
            <a:ext cx="206983" cy="206983"/>
          </a:xfrm>
          <a:custGeom>
            <a:avLst/>
            <a:gdLst>
              <a:gd name="f0" fmla="val w"/>
              <a:gd name="f1" fmla="val h"/>
              <a:gd name="f2" fmla="val 0"/>
              <a:gd name="f3" fmla="val 310473"/>
              <a:gd name="f4" fmla="val 310474"/>
              <a:gd name="f5" fmla="*/ f0 1 310473"/>
              <a:gd name="f6" fmla="*/ f1 1 310473"/>
              <a:gd name="f7" fmla="+- f3 0 f2"/>
              <a:gd name="f8" fmla="*/ f7 1 310473"/>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310473" h="310473">
                <a:moveTo>
                  <a:pt x="f2" y="f2"/>
                </a:moveTo>
                <a:lnTo>
                  <a:pt x="f3" y="f2"/>
                </a:lnTo>
                <a:lnTo>
                  <a:pt x="f3" y="f4"/>
                </a:lnTo>
                <a:lnTo>
                  <a:pt x="f2" y="f4"/>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AutoShape 8">
            <a:extLst>
              <a:ext uri="{FF2B5EF4-FFF2-40B4-BE49-F238E27FC236}">
                <a16:creationId xmlns:a16="http://schemas.microsoft.com/office/drawing/2014/main" id="{FEC2D6CF-9503-2533-DF43-17C03B70DA8C}"/>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TextBox 9">
            <a:extLst>
              <a:ext uri="{FF2B5EF4-FFF2-40B4-BE49-F238E27FC236}">
                <a16:creationId xmlns:a16="http://schemas.microsoft.com/office/drawing/2014/main" id="{0E16FC06-8CE5-B00E-66E2-50849A4A331C}"/>
              </a:ext>
            </a:extLst>
          </p:cNvPr>
          <p:cNvSpPr txBox="1"/>
          <p:nvPr/>
        </p:nvSpPr>
        <p:spPr>
          <a:xfrm>
            <a:off x="6537548" y="2405685"/>
            <a:ext cx="4618076" cy="2423480"/>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Sharma et al. (2025) mentioned that the AI increases the responsiveness, efficiency and service consistency.</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Mobile applications are serving as the service interfaces.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Elseteha and Hasan (2025) asserted that, technology effectiveness is determined by chatbot trust features.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Human-technology service balance is redefined via automation.</a:t>
            </a:r>
          </a:p>
        </p:txBody>
      </p:sp>
      <p:sp>
        <p:nvSpPr>
          <p:cNvPr id="6" name="TextBox 10">
            <a:extLst>
              <a:ext uri="{FF2B5EF4-FFF2-40B4-BE49-F238E27FC236}">
                <a16:creationId xmlns:a16="http://schemas.microsoft.com/office/drawing/2014/main" id="{9E6C122E-A095-295F-4775-A6C49CBFF32B}"/>
              </a:ext>
            </a:extLst>
          </p:cNvPr>
          <p:cNvSpPr txBox="1"/>
          <p:nvPr/>
        </p:nvSpPr>
        <p:spPr>
          <a:xfrm>
            <a:off x="6537548" y="1392548"/>
            <a:ext cx="3924568" cy="577077"/>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53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7" name="Freeform 11">
            <a:extLst>
              <a:ext uri="{FF2B5EF4-FFF2-40B4-BE49-F238E27FC236}">
                <a16:creationId xmlns:a16="http://schemas.microsoft.com/office/drawing/2014/main" id="{566A54F0-3DEE-CCB7-EB04-0EBC29C6E60C}"/>
              </a:ext>
            </a:extLst>
          </p:cNvPr>
          <p:cNvSpPr/>
          <p:nvPr/>
        </p:nvSpPr>
        <p:spPr>
          <a:xfrm rot="5400013">
            <a:off x="9768617" y="-297464"/>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4" y="f2"/>
                </a:lnTo>
                <a:lnTo>
                  <a:pt x="f4" y="f4"/>
                </a:lnTo>
                <a:lnTo>
                  <a:pt x="f2" y="f4"/>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Freeform 12">
            <a:extLst>
              <a:ext uri="{FF2B5EF4-FFF2-40B4-BE49-F238E27FC236}">
                <a16:creationId xmlns:a16="http://schemas.microsoft.com/office/drawing/2014/main" id="{5E1F509B-C2CE-12E8-5647-D114A21009B5}"/>
              </a:ext>
            </a:extLst>
          </p:cNvPr>
          <p:cNvSpPr/>
          <p:nvPr/>
        </p:nvSpPr>
        <p:spPr>
          <a:xfrm rot="5400013">
            <a:off x="654226" y="1851020"/>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4" y="f2"/>
                </a:lnTo>
                <a:lnTo>
                  <a:pt x="f4" y="f3"/>
                </a:lnTo>
                <a:lnTo>
                  <a:pt x="f2" y="f3"/>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9" name="Freeform 13">
            <a:extLst>
              <a:ext uri="{FF2B5EF4-FFF2-40B4-BE49-F238E27FC236}">
                <a16:creationId xmlns:a16="http://schemas.microsoft.com/office/drawing/2014/main" id="{79CAE51F-147F-4A44-9A35-337C4DA12573}"/>
              </a:ext>
            </a:extLst>
          </p:cNvPr>
          <p:cNvSpPr/>
          <p:nvPr/>
        </p:nvSpPr>
        <p:spPr>
          <a:xfrm>
            <a:off x="2555491" y="4486110"/>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Freeform 14">
            <a:extLst>
              <a:ext uri="{FF2B5EF4-FFF2-40B4-BE49-F238E27FC236}">
                <a16:creationId xmlns:a16="http://schemas.microsoft.com/office/drawing/2014/main" id="{DFC2F0DD-372A-15F7-BB83-990B6A400B28}"/>
              </a:ext>
            </a:extLst>
          </p:cNvPr>
          <p:cNvSpPr/>
          <p:nvPr/>
        </p:nvSpPr>
        <p:spPr>
          <a:xfrm>
            <a:off x="9864958" y="5424065"/>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Freeform 15">
            <a:extLst>
              <a:ext uri="{FF2B5EF4-FFF2-40B4-BE49-F238E27FC236}">
                <a16:creationId xmlns:a16="http://schemas.microsoft.com/office/drawing/2014/main" id="{FC5336B5-1AC8-5074-C713-89542D4B76BB}"/>
              </a:ext>
            </a:extLst>
          </p:cNvPr>
          <p:cNvSpPr/>
          <p:nvPr/>
        </p:nvSpPr>
        <p:spPr>
          <a:xfrm>
            <a:off x="-343777" y="4914013"/>
            <a:ext cx="1290675" cy="262825"/>
          </a:xfrm>
          <a:custGeom>
            <a:avLst/>
            <a:gdLst>
              <a:gd name="f0" fmla="val w"/>
              <a:gd name="f1" fmla="val h"/>
              <a:gd name="f2" fmla="val 0"/>
              <a:gd name="f3" fmla="val 1936011"/>
              <a:gd name="f4" fmla="val 394242"/>
              <a:gd name="f5" fmla="val 1936010"/>
              <a:gd name="f6" fmla="*/ f0 1 1936011"/>
              <a:gd name="f7" fmla="*/ f1 1 394242"/>
              <a:gd name="f8" fmla="+- f4 0 f2"/>
              <a:gd name="f9" fmla="+- f3 0 f2"/>
              <a:gd name="f10" fmla="*/ f9 1 1936011"/>
              <a:gd name="f11" fmla="*/ f8 1 394242"/>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36011" h="394242">
                <a:moveTo>
                  <a:pt x="f2" y="f2"/>
                </a:moveTo>
                <a:lnTo>
                  <a:pt x="f5" y="f2"/>
                </a:lnTo>
                <a:lnTo>
                  <a:pt x="f5" y="f4"/>
                </a:lnTo>
                <a:lnTo>
                  <a:pt x="f2" y="f4"/>
                </a:lnTo>
                <a:lnTo>
                  <a:pt x="f2" y="f2"/>
                </a:lnTo>
                <a:close/>
              </a:path>
            </a:pathLst>
          </a:cu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FF613786-FA6E-DC03-E30B-5A753EF383F1}"/>
              </a:ext>
            </a:extLst>
          </p:cNvPr>
          <p:cNvSpPr txBox="1"/>
          <p:nvPr/>
        </p:nvSpPr>
        <p:spPr>
          <a:xfrm>
            <a:off x="2954453" y="967133"/>
            <a:ext cx="6283098" cy="705322"/>
          </a:xfrm>
          <a:prstGeom prst="rect">
            <a:avLst/>
          </a:prstGeom>
          <a:noFill/>
          <a:ln cap="flat">
            <a:noFill/>
          </a:ln>
        </p:spPr>
        <p:txBody>
          <a:bodyPr vert="horz" wrap="square" lIns="0" tIns="0" rIns="0" bIns="0" anchor="t" anchorCtr="1" compatLnSpc="1">
            <a:spAutoFit/>
          </a:bodyPr>
          <a:lstStyle/>
          <a:p>
            <a:pPr marL="0" marR="0" lvl="0" indent="0" algn="ctr" defTabSz="457200" rtl="0" fontAlgn="auto" hangingPunct="1">
              <a:lnSpc>
                <a:spcPts val="5500"/>
              </a:lnSpc>
              <a:spcBef>
                <a:spcPts val="0"/>
              </a:spcBef>
              <a:spcAft>
                <a:spcPts val="0"/>
              </a:spcAft>
              <a:buNone/>
              <a:tabLst/>
              <a:defRPr sz="1800" b="0" i="0" u="none" strike="noStrike" kern="0" cap="none" spc="0" baseline="0">
                <a:solidFill>
                  <a:srgbClr val="000000"/>
                </a:solidFill>
                <a:uFillTx/>
              </a:defRPr>
            </a:pPr>
            <a:r>
              <a:rPr lang="en-US" sz="5000" b="1" i="0" u="none" strike="noStrike" kern="1200" cap="none" spc="0" baseline="0">
                <a:solidFill>
                  <a:srgbClr val="FFE6D0"/>
                </a:solidFill>
                <a:uFillTx/>
                <a:latin typeface="Agrandir Bold"/>
                <a:ea typeface="Agrandir Bold"/>
                <a:cs typeface="Agrandir Bold"/>
              </a:rPr>
              <a:t>Method</a:t>
            </a:r>
          </a:p>
        </p:txBody>
      </p:sp>
      <p:sp>
        <p:nvSpPr>
          <p:cNvPr id="3" name="TextBox 3">
            <a:extLst>
              <a:ext uri="{FF2B5EF4-FFF2-40B4-BE49-F238E27FC236}">
                <a16:creationId xmlns:a16="http://schemas.microsoft.com/office/drawing/2014/main" id="{9BCA42D2-261C-022F-C883-538E3A973EFE}"/>
              </a:ext>
            </a:extLst>
          </p:cNvPr>
          <p:cNvSpPr txBox="1"/>
          <p:nvPr/>
        </p:nvSpPr>
        <p:spPr>
          <a:xfrm>
            <a:off x="1117597" y="1852793"/>
            <a:ext cx="5803340" cy="3654527"/>
          </a:xfrm>
          <a:prstGeom prst="rect">
            <a:avLst/>
          </a:prstGeom>
          <a:noFill/>
          <a:ln cap="flat">
            <a:noFill/>
          </a:ln>
        </p:spPr>
        <p:txBody>
          <a:bodyPr vert="horz" wrap="square" lIns="0" tIns="0" rIns="0" bIns="0" anchor="t" anchorCtr="0" compatLnSpc="1">
            <a:spAutoFit/>
          </a:bodyPr>
          <a:lstStyle/>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Political/Legal: Collaborative data privacy legislations that influence the digital adoption.</a:t>
            </a:r>
          </a:p>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Economic: “The annual inflation rate in the US remained at 2.7% in December 2025, the same as in November and in line with market expectations that is leading to automation” (Trading Economics, 2026).</a:t>
            </a:r>
          </a:p>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Social: The increasing interest in customised and non-contact experiences.</a:t>
            </a:r>
          </a:p>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Technological: Artificial intelligence, cloud technology, mobile innovation, etc.</a:t>
            </a:r>
          </a:p>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Environmental Easy living: Intelligent systems that subseries energy efficiency.</a:t>
            </a:r>
          </a:p>
          <a:p>
            <a:pPr marL="0" marR="0" lvl="0" indent="0" algn="just" defTabSz="457200" rtl="0" fontAlgn="auto" hangingPunct="1">
              <a:lnSpc>
                <a:spcPts val="2240"/>
              </a:lnSpc>
              <a:spcBef>
                <a:spcPts val="0"/>
              </a:spcBef>
              <a:spcAft>
                <a:spcPts val="0"/>
              </a:spcAft>
              <a:buNone/>
              <a:tabLst/>
              <a:defRPr sz="1800" b="0" i="0" u="none" strike="noStrike" kern="0" cap="none" spc="0" baseline="0">
                <a:solidFill>
                  <a:srgbClr val="000000"/>
                </a:solidFill>
                <a:uFillTx/>
              </a:defRPr>
            </a:pPr>
            <a:endParaRPr lang="en-US" sz="1599" b="0" i="0" u="none" strike="noStrike" kern="1200" cap="none" spc="0" baseline="0">
              <a:solidFill>
                <a:srgbClr val="FFE6D0"/>
              </a:solidFill>
              <a:uFillTx/>
              <a:latin typeface="Poppins"/>
              <a:ea typeface="Poppins"/>
              <a:cs typeface="Poppins"/>
            </a:endParaRPr>
          </a:p>
        </p:txBody>
      </p:sp>
      <p:sp>
        <p:nvSpPr>
          <p:cNvPr id="4" name="AutoShape 4">
            <a:extLst>
              <a:ext uri="{FF2B5EF4-FFF2-40B4-BE49-F238E27FC236}">
                <a16:creationId xmlns:a16="http://schemas.microsoft.com/office/drawing/2014/main" id="{BB105F27-B53F-384A-8D40-DA98B9CA003A}"/>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Freeform 6">
            <a:extLst>
              <a:ext uri="{FF2B5EF4-FFF2-40B4-BE49-F238E27FC236}">
                <a16:creationId xmlns:a16="http://schemas.microsoft.com/office/drawing/2014/main" id="{84C471EA-3317-44A2-B9FA-77DC5D3FFB92}"/>
              </a:ext>
            </a:extLst>
          </p:cNvPr>
          <p:cNvSpPr/>
          <p:nvPr/>
        </p:nvSpPr>
        <p:spPr>
          <a:xfrm rot="5400013">
            <a:off x="-421474" y="1062386"/>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Freeform 7">
            <a:extLst>
              <a:ext uri="{FF2B5EF4-FFF2-40B4-BE49-F238E27FC236}">
                <a16:creationId xmlns:a16="http://schemas.microsoft.com/office/drawing/2014/main" id="{6963BF2B-BC44-C0B1-C634-9A30EAAD7B2E}"/>
              </a:ext>
            </a:extLst>
          </p:cNvPr>
          <p:cNvSpPr/>
          <p:nvPr/>
        </p:nvSpPr>
        <p:spPr>
          <a:xfrm rot="5400013">
            <a:off x="11339456" y="1062386"/>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Freeform 8">
            <a:extLst>
              <a:ext uri="{FF2B5EF4-FFF2-40B4-BE49-F238E27FC236}">
                <a16:creationId xmlns:a16="http://schemas.microsoft.com/office/drawing/2014/main" id="{8A9BC002-1BED-DEE0-745A-B455C6BCA605}"/>
              </a:ext>
            </a:extLst>
          </p:cNvPr>
          <p:cNvSpPr/>
          <p:nvPr/>
        </p:nvSpPr>
        <p:spPr>
          <a:xfrm>
            <a:off x="5450665" y="5540605"/>
            <a:ext cx="1290675" cy="262825"/>
          </a:xfrm>
          <a:custGeom>
            <a:avLst/>
            <a:gdLst>
              <a:gd name="f0" fmla="val w"/>
              <a:gd name="f1" fmla="val h"/>
              <a:gd name="f2" fmla="val 0"/>
              <a:gd name="f3" fmla="val 1936011"/>
              <a:gd name="f4" fmla="val 394242"/>
              <a:gd name="f5" fmla="val 1936010"/>
              <a:gd name="f6" fmla="*/ f0 1 1936011"/>
              <a:gd name="f7" fmla="*/ f1 1 394242"/>
              <a:gd name="f8" fmla="+- f4 0 f2"/>
              <a:gd name="f9" fmla="+- f3 0 f2"/>
              <a:gd name="f10" fmla="*/ f9 1 1936011"/>
              <a:gd name="f11" fmla="*/ f8 1 394242"/>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36011" h="394242">
                <a:moveTo>
                  <a:pt x="f2" y="f2"/>
                </a:moveTo>
                <a:lnTo>
                  <a:pt x="f5" y="f2"/>
                </a:lnTo>
                <a:lnTo>
                  <a:pt x="f5"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pic>
        <p:nvPicPr>
          <p:cNvPr id="8" name="Picture 9">
            <a:extLst>
              <a:ext uri="{FF2B5EF4-FFF2-40B4-BE49-F238E27FC236}">
                <a16:creationId xmlns:a16="http://schemas.microsoft.com/office/drawing/2014/main" id="{6B08B8CE-75AA-EFE4-168D-D93327FBDC28}"/>
              </a:ext>
            </a:extLst>
          </p:cNvPr>
          <p:cNvPicPr>
            <a:picLocks noChangeAspect="1"/>
          </p:cNvPicPr>
          <p:nvPr/>
        </p:nvPicPr>
        <p:blipFill>
          <a:blip r:embed="rId7"/>
          <a:stretch>
            <a:fillRect/>
          </a:stretch>
        </p:blipFill>
        <p:spPr>
          <a:xfrm>
            <a:off x="7162796" y="2288916"/>
            <a:ext cx="4765450" cy="214902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Freeform 9">
            <a:extLst>
              <a:ext uri="{FF2B5EF4-FFF2-40B4-BE49-F238E27FC236}">
                <a16:creationId xmlns:a16="http://schemas.microsoft.com/office/drawing/2014/main" id="{EDB5ABFF-96E7-FA91-A88A-F3E98D113DC4}"/>
              </a:ext>
            </a:extLst>
          </p:cNvPr>
          <p:cNvSpPr/>
          <p:nvPr/>
        </p:nvSpPr>
        <p:spPr>
          <a:xfrm>
            <a:off x="1463387" y="2891698"/>
            <a:ext cx="4244443" cy="2504687"/>
          </a:xfrm>
          <a:custGeom>
            <a:avLst/>
            <a:gdLst>
              <a:gd name="f0" fmla="val w"/>
              <a:gd name="f1" fmla="val h"/>
              <a:gd name="f2" fmla="val 0"/>
              <a:gd name="f3" fmla="val 967334"/>
              <a:gd name="f4" fmla="val 570833"/>
              <a:gd name="f5" fmla="val 63232"/>
              <a:gd name="f6" fmla="val 904101"/>
              <a:gd name="f7" fmla="val 920871"/>
              <a:gd name="f8" fmla="val 936955"/>
              <a:gd name="f9" fmla="val 6662"/>
              <a:gd name="f10" fmla="val 948813"/>
              <a:gd name="f11" fmla="val 18520"/>
              <a:gd name="f12" fmla="val 960672"/>
              <a:gd name="f13" fmla="val 30379"/>
              <a:gd name="f14" fmla="val 46462"/>
              <a:gd name="f15" fmla="val 507601"/>
              <a:gd name="f16" fmla="val 542523"/>
              <a:gd name="f17" fmla="val 939023"/>
              <a:gd name="f18" fmla="val 28310"/>
              <a:gd name="f19" fmla="*/ f0 1 967334"/>
              <a:gd name="f20" fmla="*/ f1 1 570833"/>
              <a:gd name="f21" fmla="+- f4 0 f2"/>
              <a:gd name="f22" fmla="+- f3 0 f2"/>
              <a:gd name="f23" fmla="*/ f22 1 967334"/>
              <a:gd name="f24" fmla="*/ f21 1 570833"/>
              <a:gd name="f25" fmla="*/ f2 1 f23"/>
              <a:gd name="f26" fmla="*/ f3 1 f23"/>
              <a:gd name="f27" fmla="*/ f2 1 f24"/>
              <a:gd name="f28" fmla="*/ f4 1 f24"/>
              <a:gd name="f29" fmla="*/ f25 f19 1"/>
              <a:gd name="f30" fmla="*/ f26 f19 1"/>
              <a:gd name="f31" fmla="*/ f28 f20 1"/>
              <a:gd name="f32" fmla="*/ f27 f20 1"/>
            </a:gdLst>
            <a:ahLst/>
            <a:cxnLst>
              <a:cxn ang="3cd4">
                <a:pos x="hc" y="t"/>
              </a:cxn>
              <a:cxn ang="0">
                <a:pos x="r" y="vc"/>
              </a:cxn>
              <a:cxn ang="cd4">
                <a:pos x="hc" y="b"/>
              </a:cxn>
              <a:cxn ang="cd2">
                <a:pos x="l" y="vc"/>
              </a:cxn>
            </a:cxnLst>
            <a:rect l="f29" t="f32" r="f30" b="f31"/>
            <a:pathLst>
              <a:path w="967334" h="570833">
                <a:moveTo>
                  <a:pt x="f5" y="f2"/>
                </a:moveTo>
                <a:lnTo>
                  <a:pt x="f6" y="f2"/>
                </a:lnTo>
                <a:cubicBezTo>
                  <a:pt x="f7" y="f2"/>
                  <a:pt x="f8" y="f9"/>
                  <a:pt x="f10" y="f11"/>
                </a:cubicBezTo>
                <a:cubicBezTo>
                  <a:pt x="f12" y="f13"/>
                  <a:pt x="f3" y="f14"/>
                  <a:pt x="f3" y="f5"/>
                </a:cubicBezTo>
                <a:lnTo>
                  <a:pt x="f3" y="f15"/>
                </a:lnTo>
                <a:cubicBezTo>
                  <a:pt x="f3" y="f16"/>
                  <a:pt x="f17" y="f4"/>
                  <a:pt x="f6" y="f4"/>
                </a:cubicBezTo>
                <a:lnTo>
                  <a:pt x="f5" y="f4"/>
                </a:lnTo>
                <a:cubicBezTo>
                  <a:pt x="f18" y="f4"/>
                  <a:pt x="f2" y="f16"/>
                  <a:pt x="f2" y="f15"/>
                </a:cubicBezTo>
                <a:lnTo>
                  <a:pt x="f2" y="f5"/>
                </a:lnTo>
                <a:cubicBezTo>
                  <a:pt x="f2" y="f18"/>
                  <a:pt x="f18" y="f2"/>
                  <a:pt x="f5" y="f2"/>
                </a:cubicBezTo>
                <a:close/>
              </a:path>
            </a:pathLst>
          </a:custGeom>
          <a:blipFill>
            <a:blip r:embed="rId3">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Freeform 11">
            <a:extLst>
              <a:ext uri="{FF2B5EF4-FFF2-40B4-BE49-F238E27FC236}">
                <a16:creationId xmlns:a16="http://schemas.microsoft.com/office/drawing/2014/main" id="{5D5FA586-B818-6B14-52B8-2DA7C3391E7D}"/>
              </a:ext>
            </a:extLst>
          </p:cNvPr>
          <p:cNvSpPr/>
          <p:nvPr/>
        </p:nvSpPr>
        <p:spPr>
          <a:xfrm>
            <a:off x="6382082" y="1039489"/>
            <a:ext cx="4346536" cy="1852217"/>
          </a:xfrm>
          <a:custGeom>
            <a:avLst/>
            <a:gdLst>
              <a:gd name="f0" fmla="val w"/>
              <a:gd name="f1" fmla="val h"/>
              <a:gd name="f2" fmla="val 0"/>
              <a:gd name="f3" fmla="val 990600"/>
              <a:gd name="f4" fmla="val 422131"/>
              <a:gd name="f5" fmla="val 61747"/>
              <a:gd name="f6" fmla="val 928852"/>
              <a:gd name="f7" fmla="val 962954"/>
              <a:gd name="f8" fmla="val 27645"/>
              <a:gd name="f9" fmla="val 360383"/>
              <a:gd name="f10" fmla="val 376760"/>
              <a:gd name="f11" fmla="val 984094"/>
              <a:gd name="f12" fmla="val 392465"/>
              <a:gd name="f13" fmla="val 972514"/>
              <a:gd name="f14" fmla="val 404045"/>
              <a:gd name="f15" fmla="val 960934"/>
              <a:gd name="f16" fmla="val 415625"/>
              <a:gd name="f17" fmla="val 945229"/>
              <a:gd name="f18" fmla="val 45371"/>
              <a:gd name="f19" fmla="val 29665"/>
              <a:gd name="f20" fmla="val 18085"/>
              <a:gd name="f21" fmla="val 6506"/>
              <a:gd name="f22" fmla="*/ f0 1 990600"/>
              <a:gd name="f23" fmla="*/ f1 1 422131"/>
              <a:gd name="f24" fmla="+- f4 0 f2"/>
              <a:gd name="f25" fmla="+- f3 0 f2"/>
              <a:gd name="f26" fmla="*/ f25 1 990600"/>
              <a:gd name="f27" fmla="*/ f24 1 422131"/>
              <a:gd name="f28" fmla="*/ f2 1 f26"/>
              <a:gd name="f29" fmla="*/ f3 1 f26"/>
              <a:gd name="f30" fmla="*/ f2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990600" h="422131">
                <a:moveTo>
                  <a:pt x="f5" y="f2"/>
                </a:moveTo>
                <a:lnTo>
                  <a:pt x="f6" y="f2"/>
                </a:lnTo>
                <a:cubicBezTo>
                  <a:pt x="f7" y="f2"/>
                  <a:pt x="f3" y="f8"/>
                  <a:pt x="f3" y="f5"/>
                </a:cubicBezTo>
                <a:lnTo>
                  <a:pt x="f3" y="f9"/>
                </a:lnTo>
                <a:cubicBezTo>
                  <a:pt x="f3" y="f10"/>
                  <a:pt x="f11" y="f12"/>
                  <a:pt x="f13" y="f14"/>
                </a:cubicBezTo>
                <a:cubicBezTo>
                  <a:pt x="f15" y="f16"/>
                  <a:pt x="f17" y="f4"/>
                  <a:pt x="f6" y="f4"/>
                </a:cubicBezTo>
                <a:lnTo>
                  <a:pt x="f5" y="f4"/>
                </a:lnTo>
                <a:cubicBezTo>
                  <a:pt x="f18" y="f4"/>
                  <a:pt x="f19" y="f16"/>
                  <a:pt x="f20" y="f14"/>
                </a:cubicBezTo>
                <a:cubicBezTo>
                  <a:pt x="f21" y="f12"/>
                  <a:pt x="f2" y="f10"/>
                  <a:pt x="f2" y="f9"/>
                </a:cubicBezTo>
                <a:lnTo>
                  <a:pt x="f2" y="f5"/>
                </a:lnTo>
                <a:cubicBezTo>
                  <a:pt x="f2" y="f18"/>
                  <a:pt x="f21" y="f19"/>
                  <a:pt x="f20" y="f20"/>
                </a:cubicBezTo>
                <a:cubicBezTo>
                  <a:pt x="f19" y="f21"/>
                  <a:pt x="f18" y="f2"/>
                  <a:pt x="f5" y="f2"/>
                </a:cubicBezTo>
                <a:close/>
              </a:path>
            </a:pathLst>
          </a:custGeom>
          <a:blipFill>
            <a:blip r:embed="rId4">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AutoShape 12">
            <a:extLst>
              <a:ext uri="{FF2B5EF4-FFF2-40B4-BE49-F238E27FC236}">
                <a16:creationId xmlns:a16="http://schemas.microsoft.com/office/drawing/2014/main" id="{958C5327-C424-3875-6333-B5C7078338F8}"/>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TextBox 13">
            <a:extLst>
              <a:ext uri="{FF2B5EF4-FFF2-40B4-BE49-F238E27FC236}">
                <a16:creationId xmlns:a16="http://schemas.microsoft.com/office/drawing/2014/main" id="{DDB3C0DF-3DE1-CC83-AB07-EE4805428691}"/>
              </a:ext>
            </a:extLst>
          </p:cNvPr>
          <p:cNvSpPr txBox="1"/>
          <p:nvPr/>
        </p:nvSpPr>
        <p:spPr>
          <a:xfrm>
            <a:off x="6096003" y="3529254"/>
            <a:ext cx="4866391" cy="2179829"/>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The customer experience theory focuses on value creation across its journeys.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Personalisation theory connects customised services with gratification and faithfulness (Othman et al., 2025).</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Technology Acceptance Theory justifies different reactions of guests.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AI and robotics transform the efficiency and uniformity of services.</a:t>
            </a:r>
          </a:p>
        </p:txBody>
      </p:sp>
      <p:sp>
        <p:nvSpPr>
          <p:cNvPr id="6" name="TextBox 14">
            <a:extLst>
              <a:ext uri="{FF2B5EF4-FFF2-40B4-BE49-F238E27FC236}">
                <a16:creationId xmlns:a16="http://schemas.microsoft.com/office/drawing/2014/main" id="{7E4607E5-F0C9-92E2-A40A-FC87D8D6A639}"/>
              </a:ext>
            </a:extLst>
          </p:cNvPr>
          <p:cNvSpPr txBox="1"/>
          <p:nvPr/>
        </p:nvSpPr>
        <p:spPr>
          <a:xfrm>
            <a:off x="1463387" y="1298420"/>
            <a:ext cx="3897776" cy="577077"/>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53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7" name="Freeform 15">
            <a:extLst>
              <a:ext uri="{FF2B5EF4-FFF2-40B4-BE49-F238E27FC236}">
                <a16:creationId xmlns:a16="http://schemas.microsoft.com/office/drawing/2014/main" id="{A624D1DA-EB95-05E6-42CE-54DE7F3C4093}"/>
              </a:ext>
            </a:extLst>
          </p:cNvPr>
          <p:cNvSpPr/>
          <p:nvPr/>
        </p:nvSpPr>
        <p:spPr>
          <a:xfrm rot="5400013">
            <a:off x="11136267" y="4229703"/>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Freeform 16">
            <a:extLst>
              <a:ext uri="{FF2B5EF4-FFF2-40B4-BE49-F238E27FC236}">
                <a16:creationId xmlns:a16="http://schemas.microsoft.com/office/drawing/2014/main" id="{175CE8DB-A6F3-DCB0-F75B-7F2DE015CA64}"/>
              </a:ext>
            </a:extLst>
          </p:cNvPr>
          <p:cNvSpPr/>
          <p:nvPr/>
        </p:nvSpPr>
        <p:spPr>
          <a:xfrm rot="5400013">
            <a:off x="-599316" y="156829"/>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9" name="Freeform 17">
            <a:extLst>
              <a:ext uri="{FF2B5EF4-FFF2-40B4-BE49-F238E27FC236}">
                <a16:creationId xmlns:a16="http://schemas.microsoft.com/office/drawing/2014/main" id="{6001D7C3-91DB-420E-CB1C-8F84166708AC}"/>
              </a:ext>
            </a:extLst>
          </p:cNvPr>
          <p:cNvSpPr/>
          <p:nvPr/>
        </p:nvSpPr>
        <p:spPr>
          <a:xfrm>
            <a:off x="2446266" y="4714390"/>
            <a:ext cx="2278684" cy="559311"/>
          </a:xfrm>
          <a:custGeom>
            <a:avLst/>
            <a:gdLst>
              <a:gd name="f0" fmla="val w"/>
              <a:gd name="f1" fmla="val h"/>
              <a:gd name="f2" fmla="val 0"/>
              <a:gd name="f3" fmla="val 3418026"/>
              <a:gd name="f4" fmla="val 838970"/>
              <a:gd name="f5" fmla="val 3418027"/>
              <a:gd name="f6" fmla="*/ f0 1 3418026"/>
              <a:gd name="f7" fmla="*/ f1 1 838970"/>
              <a:gd name="f8" fmla="+- f4 0 f2"/>
              <a:gd name="f9" fmla="+- f3 0 f2"/>
              <a:gd name="f10" fmla="*/ f9 1 3418026"/>
              <a:gd name="f11" fmla="*/ f8 1 83897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418026" h="838970">
                <a:moveTo>
                  <a:pt x="f2" y="f2"/>
                </a:moveTo>
                <a:lnTo>
                  <a:pt x="f5" y="f2"/>
                </a:lnTo>
                <a:lnTo>
                  <a:pt x="f5"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Freeform 18">
            <a:extLst>
              <a:ext uri="{FF2B5EF4-FFF2-40B4-BE49-F238E27FC236}">
                <a16:creationId xmlns:a16="http://schemas.microsoft.com/office/drawing/2014/main" id="{E37868B1-850A-1B65-BD0C-550C157F4355}"/>
              </a:ext>
            </a:extLst>
          </p:cNvPr>
          <p:cNvSpPr/>
          <p:nvPr/>
        </p:nvSpPr>
        <p:spPr>
          <a:xfrm>
            <a:off x="7416003" y="2132719"/>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Freeform 7">
            <a:extLst>
              <a:ext uri="{FF2B5EF4-FFF2-40B4-BE49-F238E27FC236}">
                <a16:creationId xmlns:a16="http://schemas.microsoft.com/office/drawing/2014/main" id="{11AFE915-E0C7-2180-D842-B119AB1BDA7F}"/>
              </a:ext>
            </a:extLst>
          </p:cNvPr>
          <p:cNvSpPr/>
          <p:nvPr/>
        </p:nvSpPr>
        <p:spPr>
          <a:xfrm>
            <a:off x="6441929" y="3208602"/>
            <a:ext cx="206983" cy="206983"/>
          </a:xfrm>
          <a:custGeom>
            <a:avLst/>
            <a:gdLst>
              <a:gd name="f0" fmla="val w"/>
              <a:gd name="f1" fmla="val h"/>
              <a:gd name="f2" fmla="val 0"/>
              <a:gd name="f3" fmla="val 310473"/>
              <a:gd name="f4" fmla="*/ f0 1 310473"/>
              <a:gd name="f5" fmla="*/ f1 1 310473"/>
              <a:gd name="f6" fmla="+- f3 0 f2"/>
              <a:gd name="f7" fmla="*/ f6 1 310473"/>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10473" h="310473">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AutoShape 8">
            <a:extLst>
              <a:ext uri="{FF2B5EF4-FFF2-40B4-BE49-F238E27FC236}">
                <a16:creationId xmlns:a16="http://schemas.microsoft.com/office/drawing/2014/main" id="{5A5EFCE6-44F4-7A6A-6B78-E56124DB4C93}"/>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TextBox 9">
            <a:extLst>
              <a:ext uri="{FF2B5EF4-FFF2-40B4-BE49-F238E27FC236}">
                <a16:creationId xmlns:a16="http://schemas.microsoft.com/office/drawing/2014/main" id="{4B4DCB83-B275-010F-6CB7-3B375DD04735}"/>
              </a:ext>
            </a:extLst>
          </p:cNvPr>
          <p:cNvSpPr txBox="1"/>
          <p:nvPr/>
        </p:nvSpPr>
        <p:spPr>
          <a:xfrm>
            <a:off x="6251277" y="2977130"/>
            <a:ext cx="5138681" cy="2809612"/>
          </a:xfrm>
          <a:prstGeom prst="rect">
            <a:avLst/>
          </a:prstGeom>
          <a:noFill/>
          <a:ln cap="flat">
            <a:noFill/>
          </a:ln>
        </p:spPr>
        <p:txBody>
          <a:bodyPr vert="horz" wrap="square" lIns="0" tIns="0" rIns="0" bIns="0" anchor="t" anchorCtr="0" compatLnSpc="1">
            <a:spAutoFit/>
          </a:bodyPr>
          <a:lstStyle/>
          <a:p>
            <a:pPr marL="315431" marR="0" lvl="1" indent="-157715" algn="l" defTabSz="457200" rtl="0" fontAlgn="auto" hangingPunct="1">
              <a:lnSpc>
                <a:spcPts val="20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461" b="0" i="0" u="none" strike="noStrike" kern="1200" cap="none" spc="0" baseline="0">
                <a:solidFill>
                  <a:srgbClr val="FFE6D0"/>
                </a:solidFill>
                <a:uFillTx/>
                <a:latin typeface="Poppins"/>
                <a:ea typeface="Poppins"/>
                <a:cs typeface="Poppins"/>
              </a:rPr>
              <a:t>Hotels that implemented artificial intelligence in personalisation and loyalty analytics (Bilgihan et al., 2025).</a:t>
            </a:r>
          </a:p>
          <a:p>
            <a:pPr marL="315431" marR="0" lvl="1" indent="-157715" algn="l" defTabSz="457200" rtl="0" fontAlgn="auto" hangingPunct="1">
              <a:lnSpc>
                <a:spcPts val="20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461" b="0" i="0" u="none" strike="noStrike" kern="1200" cap="none" spc="0" baseline="0">
                <a:solidFill>
                  <a:srgbClr val="FFE6D0"/>
                </a:solidFill>
                <a:uFillTx/>
                <a:latin typeface="Poppins"/>
                <a:ea typeface="Poppins"/>
                <a:cs typeface="Poppins"/>
              </a:rPr>
              <a:t>Mobile applications including booking, check-in, and service request.</a:t>
            </a:r>
          </a:p>
          <a:p>
            <a:pPr marL="315431" marR="0" lvl="1" indent="-157715" algn="l" defTabSz="457200" rtl="0" fontAlgn="auto" hangingPunct="1">
              <a:lnSpc>
                <a:spcPts val="20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461" b="0" i="0" u="none" strike="noStrike" kern="1200" cap="none" spc="0" baseline="0">
                <a:solidFill>
                  <a:srgbClr val="FFE6D0"/>
                </a:solidFill>
                <a:uFillTx/>
                <a:latin typeface="Poppins"/>
                <a:ea typeface="Poppins"/>
                <a:cs typeface="Poppins"/>
              </a:rPr>
              <a:t>The Smart rooms with the ability to have preferences in real-time.</a:t>
            </a:r>
          </a:p>
          <a:p>
            <a:pPr marL="315431" marR="0" lvl="1" indent="-157715" algn="l" defTabSz="457200" rtl="0" fontAlgn="auto" hangingPunct="1">
              <a:lnSpc>
                <a:spcPts val="20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461" b="0" i="0" u="none" strike="noStrike" kern="1200" cap="none" spc="0" baseline="0">
                <a:solidFill>
                  <a:srgbClr val="FFE6D0"/>
                </a:solidFill>
                <a:uFillTx/>
                <a:latin typeface="Poppins"/>
                <a:ea typeface="Poppins"/>
                <a:cs typeface="Poppins"/>
              </a:rPr>
              <a:t>Hilton is a great example of data-driven personalisation, in the form of Honors and Connected Rooms.</a:t>
            </a:r>
          </a:p>
          <a:p>
            <a:pPr marL="0" marR="0" lvl="0" indent="0" algn="l" defTabSz="457200" rtl="0" fontAlgn="auto" hangingPunct="1">
              <a:lnSpc>
                <a:spcPts val="2045"/>
              </a:lnSpc>
              <a:spcBef>
                <a:spcPts val="0"/>
              </a:spcBef>
              <a:spcAft>
                <a:spcPts val="0"/>
              </a:spcAft>
              <a:buNone/>
              <a:tabLst/>
              <a:defRPr sz="1800" b="0" i="0" u="none" strike="noStrike" kern="0" cap="none" spc="0" baseline="0">
                <a:solidFill>
                  <a:srgbClr val="000000"/>
                </a:solidFill>
                <a:uFillTx/>
              </a:defRPr>
            </a:pPr>
            <a:endParaRPr lang="en-US" sz="1461" b="0" i="0" u="none" strike="noStrike" kern="1200" cap="none" spc="0" baseline="0">
              <a:solidFill>
                <a:srgbClr val="FFE6D0"/>
              </a:solidFill>
              <a:uFillTx/>
              <a:latin typeface="Poppins"/>
              <a:ea typeface="Poppins"/>
              <a:cs typeface="Poppins"/>
            </a:endParaRPr>
          </a:p>
        </p:txBody>
      </p:sp>
      <p:sp>
        <p:nvSpPr>
          <p:cNvPr id="5" name="TextBox 10">
            <a:extLst>
              <a:ext uri="{FF2B5EF4-FFF2-40B4-BE49-F238E27FC236}">
                <a16:creationId xmlns:a16="http://schemas.microsoft.com/office/drawing/2014/main" id="{647C349B-5EED-51EE-3169-BBC12BD65FA0}"/>
              </a:ext>
            </a:extLst>
          </p:cNvPr>
          <p:cNvSpPr txBox="1"/>
          <p:nvPr/>
        </p:nvSpPr>
        <p:spPr>
          <a:xfrm>
            <a:off x="6330464" y="1033765"/>
            <a:ext cx="4339605" cy="577077"/>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53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6" name="Freeform 11">
            <a:extLst>
              <a:ext uri="{FF2B5EF4-FFF2-40B4-BE49-F238E27FC236}">
                <a16:creationId xmlns:a16="http://schemas.microsoft.com/office/drawing/2014/main" id="{0AB5718E-6E7A-D48C-8E87-AE931B133CAD}"/>
              </a:ext>
            </a:extLst>
          </p:cNvPr>
          <p:cNvSpPr/>
          <p:nvPr/>
        </p:nvSpPr>
        <p:spPr>
          <a:xfrm rot="5400013">
            <a:off x="10439376" y="-289124"/>
            <a:ext cx="1161854" cy="1161854"/>
          </a:xfrm>
          <a:custGeom>
            <a:avLst/>
            <a:gdLst>
              <a:gd name="f0" fmla="val w"/>
              <a:gd name="f1" fmla="val h"/>
              <a:gd name="f2" fmla="val 0"/>
              <a:gd name="f3" fmla="val 1742779"/>
              <a:gd name="f4" fmla="val 1742780"/>
              <a:gd name="f5" fmla="*/ f0 1 1742779"/>
              <a:gd name="f6" fmla="*/ f1 1 1742779"/>
              <a:gd name="f7" fmla="+- f3 0 f2"/>
              <a:gd name="f8" fmla="*/ f7 1 1742779"/>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1742779" h="1742779">
                <a:moveTo>
                  <a:pt x="f2" y="f2"/>
                </a:moveTo>
                <a:lnTo>
                  <a:pt x="f4" y="f2"/>
                </a:lnTo>
                <a:lnTo>
                  <a:pt x="f4"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Freeform 12">
            <a:extLst>
              <a:ext uri="{FF2B5EF4-FFF2-40B4-BE49-F238E27FC236}">
                <a16:creationId xmlns:a16="http://schemas.microsoft.com/office/drawing/2014/main" id="{17F6954F-1ABC-E23C-0C31-C453780F8BA7}"/>
              </a:ext>
            </a:extLst>
          </p:cNvPr>
          <p:cNvSpPr/>
          <p:nvPr/>
        </p:nvSpPr>
        <p:spPr>
          <a:xfrm rot="5400013">
            <a:off x="-476055" y="4279858"/>
            <a:ext cx="1161854" cy="1161854"/>
          </a:xfrm>
          <a:custGeom>
            <a:avLst/>
            <a:gdLst>
              <a:gd name="f0" fmla="val w"/>
              <a:gd name="f1" fmla="val h"/>
              <a:gd name="f2" fmla="val 0"/>
              <a:gd name="f3" fmla="val 1742779"/>
              <a:gd name="f4" fmla="val 1742780"/>
              <a:gd name="f5" fmla="*/ f0 1 1742779"/>
              <a:gd name="f6" fmla="*/ f1 1 1742779"/>
              <a:gd name="f7" fmla="+- f3 0 f2"/>
              <a:gd name="f8" fmla="*/ f7 1 1742779"/>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1742779" h="1742779">
                <a:moveTo>
                  <a:pt x="f2" y="f2"/>
                </a:moveTo>
                <a:lnTo>
                  <a:pt x="f3" y="f2"/>
                </a:lnTo>
                <a:lnTo>
                  <a:pt x="f3"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Freeform 13">
            <a:extLst>
              <a:ext uri="{FF2B5EF4-FFF2-40B4-BE49-F238E27FC236}">
                <a16:creationId xmlns:a16="http://schemas.microsoft.com/office/drawing/2014/main" id="{06F8861D-7D0B-BAEB-88B7-9D0EBDE46D04}"/>
              </a:ext>
            </a:extLst>
          </p:cNvPr>
          <p:cNvSpPr/>
          <p:nvPr/>
        </p:nvSpPr>
        <p:spPr>
          <a:xfrm>
            <a:off x="2379451" y="1141628"/>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9" name="Freeform 14">
            <a:extLst>
              <a:ext uri="{FF2B5EF4-FFF2-40B4-BE49-F238E27FC236}">
                <a16:creationId xmlns:a16="http://schemas.microsoft.com/office/drawing/2014/main" id="{20160368-DAC1-C34C-349C-EFA872B321E1}"/>
              </a:ext>
            </a:extLst>
          </p:cNvPr>
          <p:cNvSpPr/>
          <p:nvPr/>
        </p:nvSpPr>
        <p:spPr>
          <a:xfrm>
            <a:off x="9581677" y="2409169"/>
            <a:ext cx="1290675" cy="262825"/>
          </a:xfrm>
          <a:custGeom>
            <a:avLst/>
            <a:gdLst>
              <a:gd name="f0" fmla="val w"/>
              <a:gd name="f1" fmla="val h"/>
              <a:gd name="f2" fmla="val 0"/>
              <a:gd name="f3" fmla="val 1936011"/>
              <a:gd name="f4" fmla="val 394242"/>
              <a:gd name="f5" fmla="val 1936010"/>
              <a:gd name="f6" fmla="*/ f0 1 1936011"/>
              <a:gd name="f7" fmla="*/ f1 1 394242"/>
              <a:gd name="f8" fmla="+- f4 0 f2"/>
              <a:gd name="f9" fmla="+- f3 0 f2"/>
              <a:gd name="f10" fmla="*/ f9 1 1936011"/>
              <a:gd name="f11" fmla="*/ f8 1 394242"/>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36011" h="394242">
                <a:moveTo>
                  <a:pt x="f2" y="f2"/>
                </a:moveTo>
                <a:lnTo>
                  <a:pt x="f5" y="f2"/>
                </a:lnTo>
                <a:lnTo>
                  <a:pt x="f5" y="f4"/>
                </a:lnTo>
                <a:lnTo>
                  <a:pt x="f2" y="f4"/>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pic>
        <p:nvPicPr>
          <p:cNvPr id="10" name="Picture 2" descr="Hilton Rolls Out Mobile-Centric “Connected Room” Technology - Urban Land  Magazine">
            <a:extLst>
              <a:ext uri="{FF2B5EF4-FFF2-40B4-BE49-F238E27FC236}">
                <a16:creationId xmlns:a16="http://schemas.microsoft.com/office/drawing/2014/main" id="{37238C0B-A84F-E91A-AB9B-E72A63C39DB6}"/>
              </a:ext>
            </a:extLst>
          </p:cNvPr>
          <p:cNvPicPr>
            <a:picLocks noChangeAspect="1"/>
          </p:cNvPicPr>
          <p:nvPr/>
        </p:nvPicPr>
        <p:blipFill>
          <a:blip r:embed="rId11"/>
          <a:srcRect/>
          <a:stretch>
            <a:fillRect/>
          </a:stretch>
        </p:blipFill>
        <p:spPr>
          <a:xfrm>
            <a:off x="1333853" y="2628241"/>
            <a:ext cx="4752621" cy="2673348"/>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Freeform 4">
            <a:extLst>
              <a:ext uri="{FF2B5EF4-FFF2-40B4-BE49-F238E27FC236}">
                <a16:creationId xmlns:a16="http://schemas.microsoft.com/office/drawing/2014/main" id="{57056374-BE02-F199-DF89-BA2C8DD6A7B0}"/>
              </a:ext>
            </a:extLst>
          </p:cNvPr>
          <p:cNvSpPr/>
          <p:nvPr/>
        </p:nvSpPr>
        <p:spPr>
          <a:xfrm>
            <a:off x="1203295" y="2813965"/>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Freeform 5">
            <a:extLst>
              <a:ext uri="{FF2B5EF4-FFF2-40B4-BE49-F238E27FC236}">
                <a16:creationId xmlns:a16="http://schemas.microsoft.com/office/drawing/2014/main" id="{9423D7EC-AEA2-11AA-2B97-070F3E3CA3B6}"/>
              </a:ext>
            </a:extLst>
          </p:cNvPr>
          <p:cNvSpPr/>
          <p:nvPr/>
        </p:nvSpPr>
        <p:spPr>
          <a:xfrm>
            <a:off x="4778818" y="2813965"/>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Freeform 6">
            <a:extLst>
              <a:ext uri="{FF2B5EF4-FFF2-40B4-BE49-F238E27FC236}">
                <a16:creationId xmlns:a16="http://schemas.microsoft.com/office/drawing/2014/main" id="{0C49A58C-F2DE-B4B1-F073-A982D0A850EF}"/>
              </a:ext>
            </a:extLst>
          </p:cNvPr>
          <p:cNvSpPr/>
          <p:nvPr/>
        </p:nvSpPr>
        <p:spPr>
          <a:xfrm>
            <a:off x="1203295" y="1709845"/>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Freeform 7">
            <a:extLst>
              <a:ext uri="{FF2B5EF4-FFF2-40B4-BE49-F238E27FC236}">
                <a16:creationId xmlns:a16="http://schemas.microsoft.com/office/drawing/2014/main" id="{422D0F0A-B78A-2187-0A75-E85B6D166FBC}"/>
              </a:ext>
            </a:extLst>
          </p:cNvPr>
          <p:cNvSpPr/>
          <p:nvPr/>
        </p:nvSpPr>
        <p:spPr>
          <a:xfrm>
            <a:off x="4778818" y="1709845"/>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AutoShape 8">
            <a:extLst>
              <a:ext uri="{FF2B5EF4-FFF2-40B4-BE49-F238E27FC236}">
                <a16:creationId xmlns:a16="http://schemas.microsoft.com/office/drawing/2014/main" id="{BD759363-6CA9-C09D-65A9-E303E3ABCCD8}"/>
              </a:ext>
            </a:extLst>
          </p:cNvPr>
          <p:cNvSpPr/>
          <p:nvPr/>
        </p:nvSpPr>
        <p:spPr>
          <a:xfrm flipV="1">
            <a:off x="685800" y="6165854"/>
            <a:ext cx="478536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TextBox 9">
            <a:extLst>
              <a:ext uri="{FF2B5EF4-FFF2-40B4-BE49-F238E27FC236}">
                <a16:creationId xmlns:a16="http://schemas.microsoft.com/office/drawing/2014/main" id="{5503CB4E-F342-8EAA-2FE1-C30D1802EB67}"/>
              </a:ext>
            </a:extLst>
          </p:cNvPr>
          <p:cNvSpPr txBox="1"/>
          <p:nvPr/>
        </p:nvSpPr>
        <p:spPr>
          <a:xfrm>
            <a:off x="1262585" y="815727"/>
            <a:ext cx="4833417" cy="641204"/>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98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8" name="TextBox 10">
            <a:extLst>
              <a:ext uri="{FF2B5EF4-FFF2-40B4-BE49-F238E27FC236}">
                <a16:creationId xmlns:a16="http://schemas.microsoft.com/office/drawing/2014/main" id="{30C94384-2D50-C324-149E-272FB46BE806}"/>
              </a:ext>
            </a:extLst>
          </p:cNvPr>
          <p:cNvSpPr txBox="1"/>
          <p:nvPr/>
        </p:nvSpPr>
        <p:spPr>
          <a:xfrm>
            <a:off x="959361" y="2476926"/>
            <a:ext cx="6804882" cy="1603519"/>
          </a:xfrm>
          <a:prstGeom prst="rect">
            <a:avLst/>
          </a:prstGeom>
          <a:noFill/>
          <a:ln cap="flat">
            <a:noFill/>
          </a:ln>
        </p:spPr>
        <p:txBody>
          <a:bodyPr vert="horz" wrap="square" lIns="0" tIns="0" rIns="0" bIns="0" anchor="t" anchorCtr="0" compatLnSpc="1">
            <a:spAutoFit/>
          </a:bodyPr>
          <a:lstStyle/>
          <a:p>
            <a:pPr marL="331058" marR="0" lvl="1" indent="-165533" algn="l" defTabSz="457200" rtl="0" fontAlgn="auto" hangingPunct="1">
              <a:lnSpc>
                <a:spcPts val="21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33" b="0" i="0" u="none" strike="noStrike" kern="1200" cap="none" spc="0" baseline="0">
                <a:solidFill>
                  <a:srgbClr val="FFE6D0"/>
                </a:solidFill>
                <a:uFillTx/>
                <a:latin typeface="Poppins"/>
                <a:ea typeface="Poppins"/>
                <a:cs typeface="Poppins"/>
              </a:rPr>
              <a:t>Strengths: A sharp increase in efficiency, satisfaction, loyalty, competitiveness.</a:t>
            </a:r>
          </a:p>
          <a:p>
            <a:pPr marL="331058" marR="0" lvl="1" indent="-165533" algn="l" defTabSz="457200" rtl="0" fontAlgn="auto" hangingPunct="1">
              <a:lnSpc>
                <a:spcPts val="21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33" b="0" i="0" u="none" strike="noStrike" kern="1200" cap="none" spc="0" baseline="0">
                <a:solidFill>
                  <a:srgbClr val="FFE6D0"/>
                </a:solidFill>
                <a:uFillTx/>
                <a:latin typeface="Poppins"/>
                <a:ea typeface="Poppins"/>
                <a:cs typeface="Poppins"/>
              </a:rPr>
              <a:t>Restrictions: expensive, privacy threats, technostress.</a:t>
            </a:r>
          </a:p>
          <a:p>
            <a:pPr marL="331058" marR="0" lvl="1" indent="-165533" algn="l" defTabSz="457200" rtl="0" fontAlgn="auto" hangingPunct="1">
              <a:lnSpc>
                <a:spcPts val="21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33" b="0" i="0" u="none" strike="noStrike" kern="1200" cap="none" spc="0" baseline="0">
                <a:solidFill>
                  <a:srgbClr val="FFE6D0"/>
                </a:solidFill>
                <a:uFillTx/>
                <a:latin typeface="Poppins"/>
                <a:ea typeface="Poppins"/>
                <a:cs typeface="Poppins"/>
              </a:rPr>
              <a:t>Demographic imbalance in the acceptance of guests.</a:t>
            </a:r>
          </a:p>
          <a:p>
            <a:pPr marL="331058" marR="0" lvl="1" indent="-165533" algn="l" defTabSz="457200" rtl="0" fontAlgn="auto" hangingPunct="1">
              <a:lnSpc>
                <a:spcPts val="214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33" b="0" i="0" u="none" strike="noStrike" kern="1200" cap="none" spc="0" baseline="0">
                <a:solidFill>
                  <a:srgbClr val="FFE6D0"/>
                </a:solidFill>
                <a:uFillTx/>
                <a:latin typeface="Poppins"/>
                <a:ea typeface="Poppins"/>
                <a:cs typeface="Poppins"/>
              </a:rPr>
              <a:t>Even long-term effect is based on harmonious human-technology integration (Yaras and Öztürk, 2022).</a:t>
            </a:r>
          </a:p>
        </p:txBody>
      </p:sp>
      <p:sp>
        <p:nvSpPr>
          <p:cNvPr id="9" name="Freeform 11">
            <a:extLst>
              <a:ext uri="{FF2B5EF4-FFF2-40B4-BE49-F238E27FC236}">
                <a16:creationId xmlns:a16="http://schemas.microsoft.com/office/drawing/2014/main" id="{466865AB-31F6-2008-9AFD-3ABF66BB7620}"/>
              </a:ext>
            </a:extLst>
          </p:cNvPr>
          <p:cNvSpPr/>
          <p:nvPr/>
        </p:nvSpPr>
        <p:spPr>
          <a:xfrm rot="5400013">
            <a:off x="-612538" y="322829"/>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Freeform 12">
            <a:extLst>
              <a:ext uri="{FF2B5EF4-FFF2-40B4-BE49-F238E27FC236}">
                <a16:creationId xmlns:a16="http://schemas.microsoft.com/office/drawing/2014/main" id="{38974EF7-A8D3-495B-3204-B3197F6E8AB6}"/>
              </a:ext>
            </a:extLst>
          </p:cNvPr>
          <p:cNvSpPr/>
          <p:nvPr/>
        </p:nvSpPr>
        <p:spPr>
          <a:xfrm rot="5400013">
            <a:off x="7650684" y="4111664"/>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Freeform 13">
            <a:extLst>
              <a:ext uri="{FF2B5EF4-FFF2-40B4-BE49-F238E27FC236}">
                <a16:creationId xmlns:a16="http://schemas.microsoft.com/office/drawing/2014/main" id="{C74F16BF-7512-1E46-EF63-49EAE3855236}"/>
              </a:ext>
            </a:extLst>
          </p:cNvPr>
          <p:cNvSpPr/>
          <p:nvPr/>
        </p:nvSpPr>
        <p:spPr>
          <a:xfrm>
            <a:off x="9251222" y="5886193"/>
            <a:ext cx="2278684" cy="559311"/>
          </a:xfrm>
          <a:custGeom>
            <a:avLst/>
            <a:gdLst>
              <a:gd name="f0" fmla="val w"/>
              <a:gd name="f1" fmla="val h"/>
              <a:gd name="f2" fmla="val 0"/>
              <a:gd name="f3" fmla="val 3418026"/>
              <a:gd name="f4" fmla="val 838970"/>
              <a:gd name="f5" fmla="val 3418027"/>
              <a:gd name="f6" fmla="*/ f0 1 3418026"/>
              <a:gd name="f7" fmla="*/ f1 1 838970"/>
              <a:gd name="f8" fmla="+- f4 0 f2"/>
              <a:gd name="f9" fmla="+- f3 0 f2"/>
              <a:gd name="f10" fmla="*/ f9 1 3418026"/>
              <a:gd name="f11" fmla="*/ f8 1 83897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418026" h="838970">
                <a:moveTo>
                  <a:pt x="f2" y="f2"/>
                </a:moveTo>
                <a:lnTo>
                  <a:pt x="f5" y="f2"/>
                </a:lnTo>
                <a:lnTo>
                  <a:pt x="f5"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2" name="Freeform 14">
            <a:extLst>
              <a:ext uri="{FF2B5EF4-FFF2-40B4-BE49-F238E27FC236}">
                <a16:creationId xmlns:a16="http://schemas.microsoft.com/office/drawing/2014/main" id="{FA6396D3-420B-9325-F17C-5D3BEC3A65E6}"/>
              </a:ext>
            </a:extLst>
          </p:cNvPr>
          <p:cNvSpPr/>
          <p:nvPr/>
        </p:nvSpPr>
        <p:spPr>
          <a:xfrm>
            <a:off x="46698" y="5318827"/>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pic>
        <p:nvPicPr>
          <p:cNvPr id="13" name="Picture 2" descr="Connectivity &amp; Personalization | 2024 Trends Report | Stories From Hilton">
            <a:extLst>
              <a:ext uri="{FF2B5EF4-FFF2-40B4-BE49-F238E27FC236}">
                <a16:creationId xmlns:a16="http://schemas.microsoft.com/office/drawing/2014/main" id="{5B044E70-491D-69B9-5801-171793A96492}"/>
              </a:ext>
            </a:extLst>
          </p:cNvPr>
          <p:cNvPicPr>
            <a:picLocks noChangeAspect="1"/>
          </p:cNvPicPr>
          <p:nvPr/>
        </p:nvPicPr>
        <p:blipFill>
          <a:blip r:embed="rId11"/>
          <a:srcRect/>
          <a:stretch>
            <a:fillRect/>
          </a:stretch>
        </p:blipFill>
        <p:spPr>
          <a:xfrm>
            <a:off x="7518397" y="1976210"/>
            <a:ext cx="4159276" cy="2616198"/>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Freeform 7">
            <a:extLst>
              <a:ext uri="{FF2B5EF4-FFF2-40B4-BE49-F238E27FC236}">
                <a16:creationId xmlns:a16="http://schemas.microsoft.com/office/drawing/2014/main" id="{E7674780-4153-BC7B-F7A4-51F5FA6BC9E2}"/>
              </a:ext>
            </a:extLst>
          </p:cNvPr>
          <p:cNvSpPr/>
          <p:nvPr/>
        </p:nvSpPr>
        <p:spPr>
          <a:xfrm>
            <a:off x="6790745" y="1558603"/>
            <a:ext cx="206983" cy="206983"/>
          </a:xfrm>
          <a:custGeom>
            <a:avLst/>
            <a:gdLst>
              <a:gd name="f0" fmla="val w"/>
              <a:gd name="f1" fmla="val h"/>
              <a:gd name="f2" fmla="val 0"/>
              <a:gd name="f3" fmla="val 310473"/>
              <a:gd name="f4" fmla="*/ f0 1 310473"/>
              <a:gd name="f5" fmla="*/ f1 1 310473"/>
              <a:gd name="f6" fmla="+- f3 0 f2"/>
              <a:gd name="f7" fmla="*/ f6 1 310473"/>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10473" h="310473">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AutoShape 8">
            <a:extLst>
              <a:ext uri="{FF2B5EF4-FFF2-40B4-BE49-F238E27FC236}">
                <a16:creationId xmlns:a16="http://schemas.microsoft.com/office/drawing/2014/main" id="{7E950B37-09AF-B84C-2A1E-DE4ADA2FDEFA}"/>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TextBox 9">
            <a:extLst>
              <a:ext uri="{FF2B5EF4-FFF2-40B4-BE49-F238E27FC236}">
                <a16:creationId xmlns:a16="http://schemas.microsoft.com/office/drawing/2014/main" id="{5918A736-F44C-9AE1-4AA8-C5BCD9C90CD2}"/>
              </a:ext>
            </a:extLst>
          </p:cNvPr>
          <p:cNvSpPr txBox="1"/>
          <p:nvPr/>
        </p:nvSpPr>
        <p:spPr>
          <a:xfrm>
            <a:off x="6679280" y="1997607"/>
            <a:ext cx="4202682" cy="2667140"/>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Hospitality competitiveness is now based on techno-business strategies.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Guest experience delivery is restructured through automation, AI and personalisation (Awasthi, 2022).</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The positive award of performance and experience is proven by the industry data.</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The impression is reliant on strategic alignment, ethics, and acceptability of the guests.</a:t>
            </a:r>
          </a:p>
          <a:p>
            <a:pPr marL="0" marR="0" lvl="0" indent="0" algn="l" defTabSz="457200" rtl="0" fontAlgn="auto" hangingPunct="1">
              <a:lnSpc>
                <a:spcPts val="1865"/>
              </a:lnSpc>
              <a:spcBef>
                <a:spcPts val="0"/>
              </a:spcBef>
              <a:spcAft>
                <a:spcPts val="0"/>
              </a:spcAft>
              <a:buNone/>
              <a:tabLst/>
              <a:defRPr sz="1800" b="0" i="0" u="none" strike="noStrike" kern="0" cap="none" spc="0" baseline="0">
                <a:solidFill>
                  <a:srgbClr val="000000"/>
                </a:solidFill>
                <a:uFillTx/>
              </a:defRPr>
            </a:pPr>
            <a:endParaRPr lang="en-US" sz="1333" b="0" i="0" u="none" strike="noStrike" kern="1200" cap="none" spc="0" baseline="0">
              <a:solidFill>
                <a:srgbClr val="FFE6D0"/>
              </a:solidFill>
              <a:uFillTx/>
              <a:latin typeface="Poppins"/>
              <a:ea typeface="Poppins"/>
              <a:cs typeface="Poppins"/>
            </a:endParaRPr>
          </a:p>
        </p:txBody>
      </p:sp>
      <p:sp>
        <p:nvSpPr>
          <p:cNvPr id="5" name="TextBox 10">
            <a:extLst>
              <a:ext uri="{FF2B5EF4-FFF2-40B4-BE49-F238E27FC236}">
                <a16:creationId xmlns:a16="http://schemas.microsoft.com/office/drawing/2014/main" id="{5F91C5E4-35C2-F874-AC3A-6D05A2A9976A}"/>
              </a:ext>
            </a:extLst>
          </p:cNvPr>
          <p:cNvSpPr txBox="1"/>
          <p:nvPr/>
        </p:nvSpPr>
        <p:spPr>
          <a:xfrm>
            <a:off x="6503331" y="442990"/>
            <a:ext cx="3799021" cy="577077"/>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53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Conclusion</a:t>
            </a:r>
          </a:p>
        </p:txBody>
      </p:sp>
      <p:sp>
        <p:nvSpPr>
          <p:cNvPr id="6" name="Freeform 11">
            <a:extLst>
              <a:ext uri="{FF2B5EF4-FFF2-40B4-BE49-F238E27FC236}">
                <a16:creationId xmlns:a16="http://schemas.microsoft.com/office/drawing/2014/main" id="{174F2AAB-4062-5A7D-212D-D382F727097A}"/>
              </a:ext>
            </a:extLst>
          </p:cNvPr>
          <p:cNvSpPr/>
          <p:nvPr/>
        </p:nvSpPr>
        <p:spPr>
          <a:xfrm rot="5400013">
            <a:off x="11236330" y="566050"/>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4" y="f2"/>
                </a:lnTo>
                <a:lnTo>
                  <a:pt x="f4" y="f3"/>
                </a:lnTo>
                <a:lnTo>
                  <a:pt x="f2" y="f3"/>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Freeform 12">
            <a:extLst>
              <a:ext uri="{FF2B5EF4-FFF2-40B4-BE49-F238E27FC236}">
                <a16:creationId xmlns:a16="http://schemas.microsoft.com/office/drawing/2014/main" id="{E4EBBB56-588E-964C-96F0-6B9372D66742}"/>
              </a:ext>
            </a:extLst>
          </p:cNvPr>
          <p:cNvSpPr/>
          <p:nvPr/>
        </p:nvSpPr>
        <p:spPr>
          <a:xfrm rot="5400013">
            <a:off x="685800" y="3931810"/>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Freeform 13">
            <a:extLst>
              <a:ext uri="{FF2B5EF4-FFF2-40B4-BE49-F238E27FC236}">
                <a16:creationId xmlns:a16="http://schemas.microsoft.com/office/drawing/2014/main" id="{3306E4C2-885D-1F49-0427-A4BEF2FD2458}"/>
              </a:ext>
            </a:extLst>
          </p:cNvPr>
          <p:cNvSpPr/>
          <p:nvPr/>
        </p:nvSpPr>
        <p:spPr>
          <a:xfrm>
            <a:off x="2777819" y="1278943"/>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9" name="Freeform 14">
            <a:extLst>
              <a:ext uri="{FF2B5EF4-FFF2-40B4-BE49-F238E27FC236}">
                <a16:creationId xmlns:a16="http://schemas.microsoft.com/office/drawing/2014/main" id="{1AB4AB4F-F803-54EA-3D79-676D9AA2CAA2}"/>
              </a:ext>
            </a:extLst>
          </p:cNvPr>
          <p:cNvSpPr/>
          <p:nvPr/>
        </p:nvSpPr>
        <p:spPr>
          <a:xfrm>
            <a:off x="11021528" y="4020708"/>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Freeform 15">
            <a:extLst>
              <a:ext uri="{FF2B5EF4-FFF2-40B4-BE49-F238E27FC236}">
                <a16:creationId xmlns:a16="http://schemas.microsoft.com/office/drawing/2014/main" id="{C704B1DE-1B9B-269B-15B5-6388F5FD0F38}"/>
              </a:ext>
            </a:extLst>
          </p:cNvPr>
          <p:cNvSpPr/>
          <p:nvPr/>
        </p:nvSpPr>
        <p:spPr>
          <a:xfrm>
            <a:off x="-336563" y="1877052"/>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pic>
        <p:nvPicPr>
          <p:cNvPr id="11" name="Picture 2" descr="Hilton Customer Experience: Exploring Notable Programs">
            <a:extLst>
              <a:ext uri="{FF2B5EF4-FFF2-40B4-BE49-F238E27FC236}">
                <a16:creationId xmlns:a16="http://schemas.microsoft.com/office/drawing/2014/main" id="{72E92F2F-8E85-0340-8AA2-CEE0F039F924}"/>
              </a:ext>
            </a:extLst>
          </p:cNvPr>
          <p:cNvPicPr>
            <a:picLocks noChangeAspect="1"/>
          </p:cNvPicPr>
          <p:nvPr/>
        </p:nvPicPr>
        <p:blipFill>
          <a:blip r:embed="rId11"/>
          <a:srcRect b="27345"/>
          <a:stretch>
            <a:fillRect/>
          </a:stretch>
        </p:blipFill>
        <p:spPr>
          <a:xfrm>
            <a:off x="1656563" y="2275228"/>
            <a:ext cx="4521195" cy="1966956"/>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Freeform 5">
            <a:extLst>
              <a:ext uri="{FF2B5EF4-FFF2-40B4-BE49-F238E27FC236}">
                <a16:creationId xmlns:a16="http://schemas.microsoft.com/office/drawing/2014/main" id="{B86B392B-A6C8-C5F2-E004-D3112E94A2AD}"/>
              </a:ext>
            </a:extLst>
          </p:cNvPr>
          <p:cNvSpPr/>
          <p:nvPr/>
        </p:nvSpPr>
        <p:spPr>
          <a:xfrm>
            <a:off x="1553346" y="1486503"/>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Freeform 6">
            <a:extLst>
              <a:ext uri="{FF2B5EF4-FFF2-40B4-BE49-F238E27FC236}">
                <a16:creationId xmlns:a16="http://schemas.microsoft.com/office/drawing/2014/main" id="{90CB7369-AF64-398D-2ADA-ABCC1CF4ADE0}"/>
              </a:ext>
            </a:extLst>
          </p:cNvPr>
          <p:cNvSpPr/>
          <p:nvPr/>
        </p:nvSpPr>
        <p:spPr>
          <a:xfrm>
            <a:off x="1559856" y="2500801"/>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Freeform 7">
            <a:extLst>
              <a:ext uri="{FF2B5EF4-FFF2-40B4-BE49-F238E27FC236}">
                <a16:creationId xmlns:a16="http://schemas.microsoft.com/office/drawing/2014/main" id="{F64D929F-8413-8CEE-3483-0CC904467A58}"/>
              </a:ext>
            </a:extLst>
          </p:cNvPr>
          <p:cNvSpPr/>
          <p:nvPr/>
        </p:nvSpPr>
        <p:spPr>
          <a:xfrm>
            <a:off x="1559856" y="3513234"/>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Freeform 8">
            <a:extLst>
              <a:ext uri="{FF2B5EF4-FFF2-40B4-BE49-F238E27FC236}">
                <a16:creationId xmlns:a16="http://schemas.microsoft.com/office/drawing/2014/main" id="{F2076530-12A5-D162-5973-53B4054D0701}"/>
              </a:ext>
            </a:extLst>
          </p:cNvPr>
          <p:cNvSpPr/>
          <p:nvPr/>
        </p:nvSpPr>
        <p:spPr>
          <a:xfrm>
            <a:off x="1559856" y="4525658"/>
            <a:ext cx="263603" cy="263603"/>
          </a:xfrm>
          <a:custGeom>
            <a:avLst/>
            <a:gdLst>
              <a:gd name="f0" fmla="val w"/>
              <a:gd name="f1" fmla="val h"/>
              <a:gd name="f2" fmla="val 0"/>
              <a:gd name="f3" fmla="val 395400"/>
              <a:gd name="f4" fmla="*/ f0 1 395400"/>
              <a:gd name="f5" fmla="*/ f1 1 395400"/>
              <a:gd name="f6" fmla="+- f3 0 f2"/>
              <a:gd name="f7" fmla="*/ f6 1 3954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395400" h="395400">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AutoShape 11">
            <a:extLst>
              <a:ext uri="{FF2B5EF4-FFF2-40B4-BE49-F238E27FC236}">
                <a16:creationId xmlns:a16="http://schemas.microsoft.com/office/drawing/2014/main" id="{DB9560CB-3980-626F-04B4-561AB2491C5E}"/>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TextBox 12">
            <a:extLst>
              <a:ext uri="{FF2B5EF4-FFF2-40B4-BE49-F238E27FC236}">
                <a16:creationId xmlns:a16="http://schemas.microsoft.com/office/drawing/2014/main" id="{84AC2D86-41C0-6980-8551-470C91874381}"/>
              </a:ext>
            </a:extLst>
          </p:cNvPr>
          <p:cNvSpPr txBox="1"/>
          <p:nvPr/>
        </p:nvSpPr>
        <p:spPr>
          <a:xfrm>
            <a:off x="923763" y="2586069"/>
            <a:ext cx="4344991" cy="1936168"/>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Technology does not supersede but enhances the values of hospitality (Buhalis et al., 2024).</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The emotional part of service is human experience.</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Balance is the key to sustainable advantage, rather than automation.</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Digital integration is about experience in the future.</a:t>
            </a:r>
          </a:p>
        </p:txBody>
      </p:sp>
      <p:sp>
        <p:nvSpPr>
          <p:cNvPr id="8" name="TextBox 13">
            <a:extLst>
              <a:ext uri="{FF2B5EF4-FFF2-40B4-BE49-F238E27FC236}">
                <a16:creationId xmlns:a16="http://schemas.microsoft.com/office/drawing/2014/main" id="{941937A0-4233-F6F3-0DCB-9D4B6B1A0BEF}"/>
              </a:ext>
            </a:extLst>
          </p:cNvPr>
          <p:cNvSpPr txBox="1"/>
          <p:nvPr/>
        </p:nvSpPr>
        <p:spPr>
          <a:xfrm>
            <a:off x="1092772" y="1304620"/>
            <a:ext cx="8255175" cy="641204"/>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98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9" name="Freeform 14">
            <a:extLst>
              <a:ext uri="{FF2B5EF4-FFF2-40B4-BE49-F238E27FC236}">
                <a16:creationId xmlns:a16="http://schemas.microsoft.com/office/drawing/2014/main" id="{BA96B3EA-E631-5B00-60CB-5FCF52C4A41A}"/>
              </a:ext>
            </a:extLst>
          </p:cNvPr>
          <p:cNvSpPr/>
          <p:nvPr/>
        </p:nvSpPr>
        <p:spPr>
          <a:xfrm rot="5400013">
            <a:off x="9781392" y="-526347"/>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Freeform 15">
            <a:extLst>
              <a:ext uri="{FF2B5EF4-FFF2-40B4-BE49-F238E27FC236}">
                <a16:creationId xmlns:a16="http://schemas.microsoft.com/office/drawing/2014/main" id="{7AF7BD15-BD3C-B7A5-A2F7-9E9956988924}"/>
              </a:ext>
            </a:extLst>
          </p:cNvPr>
          <p:cNvSpPr/>
          <p:nvPr/>
        </p:nvSpPr>
        <p:spPr>
          <a:xfrm rot="5400013">
            <a:off x="-686678" y="4397825"/>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Freeform 16">
            <a:extLst>
              <a:ext uri="{FF2B5EF4-FFF2-40B4-BE49-F238E27FC236}">
                <a16:creationId xmlns:a16="http://schemas.microsoft.com/office/drawing/2014/main" id="{E4281CC3-0965-8EEE-7BD5-F0E5A5665AC3}"/>
              </a:ext>
            </a:extLst>
          </p:cNvPr>
          <p:cNvSpPr/>
          <p:nvPr/>
        </p:nvSpPr>
        <p:spPr>
          <a:xfrm>
            <a:off x="7059213" y="4314038"/>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2" name="Freeform 17">
            <a:extLst>
              <a:ext uri="{FF2B5EF4-FFF2-40B4-BE49-F238E27FC236}">
                <a16:creationId xmlns:a16="http://schemas.microsoft.com/office/drawing/2014/main" id="{479B4120-BCED-B0EB-021A-DF12F4A742D4}"/>
              </a:ext>
            </a:extLst>
          </p:cNvPr>
          <p:cNvSpPr/>
          <p:nvPr/>
        </p:nvSpPr>
        <p:spPr>
          <a:xfrm>
            <a:off x="4078370" y="527837"/>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pic>
        <p:nvPicPr>
          <p:cNvPr id="13" name="Picture 2" descr="HILTON GYEONGJU - Hotel Reviews, Photos, Rate Comparison - Tripadvisor">
            <a:extLst>
              <a:ext uri="{FF2B5EF4-FFF2-40B4-BE49-F238E27FC236}">
                <a16:creationId xmlns:a16="http://schemas.microsoft.com/office/drawing/2014/main" id="{FE26C74F-CB7C-20CC-BE56-A64A9A960F7A}"/>
              </a:ext>
            </a:extLst>
          </p:cNvPr>
          <p:cNvPicPr>
            <a:picLocks noChangeAspect="1"/>
          </p:cNvPicPr>
          <p:nvPr/>
        </p:nvPicPr>
        <p:blipFill>
          <a:blip r:embed="rId11"/>
          <a:srcRect/>
          <a:stretch>
            <a:fillRect/>
          </a:stretch>
        </p:blipFill>
        <p:spPr>
          <a:xfrm>
            <a:off x="6110642" y="1486512"/>
            <a:ext cx="5041901" cy="2801054"/>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Freeform 9">
            <a:extLst>
              <a:ext uri="{FF2B5EF4-FFF2-40B4-BE49-F238E27FC236}">
                <a16:creationId xmlns:a16="http://schemas.microsoft.com/office/drawing/2014/main" id="{B7374223-26B4-3004-E6E4-EDB9FAF8FD71}"/>
              </a:ext>
            </a:extLst>
          </p:cNvPr>
          <p:cNvSpPr/>
          <p:nvPr/>
        </p:nvSpPr>
        <p:spPr>
          <a:xfrm>
            <a:off x="6677323" y="3426375"/>
            <a:ext cx="319427" cy="319427"/>
          </a:xfrm>
          <a:custGeom>
            <a:avLst/>
            <a:gdLst>
              <a:gd name="f0" fmla="val w"/>
              <a:gd name="f1" fmla="val h"/>
              <a:gd name="f2" fmla="val 0"/>
              <a:gd name="f3" fmla="val 479147"/>
              <a:gd name="f4" fmla="*/ f0 1 479147"/>
              <a:gd name="f5" fmla="*/ f1 1 479147"/>
              <a:gd name="f6" fmla="+- f3 0 f2"/>
              <a:gd name="f7" fmla="*/ f6 1 479147"/>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479147" h="479147">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Freeform 10">
            <a:extLst>
              <a:ext uri="{FF2B5EF4-FFF2-40B4-BE49-F238E27FC236}">
                <a16:creationId xmlns:a16="http://schemas.microsoft.com/office/drawing/2014/main" id="{F2F6A417-D280-C1FA-A325-402749CFC5B5}"/>
              </a:ext>
            </a:extLst>
          </p:cNvPr>
          <p:cNvSpPr/>
          <p:nvPr/>
        </p:nvSpPr>
        <p:spPr>
          <a:xfrm>
            <a:off x="6677323" y="4463588"/>
            <a:ext cx="319427" cy="319427"/>
          </a:xfrm>
          <a:custGeom>
            <a:avLst/>
            <a:gdLst>
              <a:gd name="f0" fmla="val w"/>
              <a:gd name="f1" fmla="val h"/>
              <a:gd name="f2" fmla="val 0"/>
              <a:gd name="f3" fmla="val 479147"/>
              <a:gd name="f4" fmla="*/ f0 1 479147"/>
              <a:gd name="f5" fmla="*/ f1 1 479147"/>
              <a:gd name="f6" fmla="+- f3 0 f2"/>
              <a:gd name="f7" fmla="*/ f6 1 479147"/>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479147" h="479147">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AutoShape 11">
            <a:extLst>
              <a:ext uri="{FF2B5EF4-FFF2-40B4-BE49-F238E27FC236}">
                <a16:creationId xmlns:a16="http://schemas.microsoft.com/office/drawing/2014/main" id="{3AC6BCF0-4118-D1C5-C524-F010EFA9D19B}"/>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TextBox 12">
            <a:extLst>
              <a:ext uri="{FF2B5EF4-FFF2-40B4-BE49-F238E27FC236}">
                <a16:creationId xmlns:a16="http://schemas.microsoft.com/office/drawing/2014/main" id="{130B88CB-1B66-B9F0-4B8A-703132110C5A}"/>
              </a:ext>
            </a:extLst>
          </p:cNvPr>
          <p:cNvSpPr txBox="1"/>
          <p:nvPr/>
        </p:nvSpPr>
        <p:spPr>
          <a:xfrm>
            <a:off x="5842019" y="1164113"/>
            <a:ext cx="5321213" cy="641204"/>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98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Recommendations</a:t>
            </a:r>
          </a:p>
        </p:txBody>
      </p:sp>
      <p:sp>
        <p:nvSpPr>
          <p:cNvPr id="6" name="TextBox 13">
            <a:extLst>
              <a:ext uri="{FF2B5EF4-FFF2-40B4-BE49-F238E27FC236}">
                <a16:creationId xmlns:a16="http://schemas.microsoft.com/office/drawing/2014/main" id="{B8CE78CE-D2B8-2673-87BA-BE6564B7D899}"/>
              </a:ext>
            </a:extLst>
          </p:cNvPr>
          <p:cNvSpPr txBox="1"/>
          <p:nvPr/>
        </p:nvSpPr>
        <p:spPr>
          <a:xfrm>
            <a:off x="6552105" y="2163744"/>
            <a:ext cx="4780144" cy="1692517"/>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Use hybrid systems, like automation and human touch, in service delivery (Gopinathan, 2024).</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Connect technology investment and guest journey mapping.</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Give more consideration to experience enrichment rather than cost cutting by itself.</a:t>
            </a:r>
          </a:p>
          <a:p>
            <a:pPr marL="0" marR="0" lvl="0" indent="0" algn="l" defTabSz="457200" rtl="0" fontAlgn="auto" hangingPunct="1">
              <a:lnSpc>
                <a:spcPts val="1865"/>
              </a:lnSpc>
              <a:spcBef>
                <a:spcPts val="0"/>
              </a:spcBef>
              <a:spcAft>
                <a:spcPts val="0"/>
              </a:spcAft>
              <a:buNone/>
              <a:tabLst/>
              <a:defRPr sz="1800" b="0" i="0" u="none" strike="noStrike" kern="0" cap="none" spc="0" baseline="0">
                <a:solidFill>
                  <a:srgbClr val="000000"/>
                </a:solidFill>
                <a:uFillTx/>
              </a:defRPr>
            </a:pPr>
            <a:endParaRPr lang="en-US" sz="1333" b="0" i="0" u="none" strike="noStrike" kern="1200" cap="none" spc="0" baseline="0">
              <a:solidFill>
                <a:srgbClr val="FFE6D0"/>
              </a:solidFill>
              <a:uFillTx/>
              <a:latin typeface="Poppins"/>
              <a:ea typeface="Poppins"/>
              <a:cs typeface="Poppins"/>
            </a:endParaRPr>
          </a:p>
        </p:txBody>
      </p:sp>
      <p:sp>
        <p:nvSpPr>
          <p:cNvPr id="7" name="Freeform 14">
            <a:extLst>
              <a:ext uri="{FF2B5EF4-FFF2-40B4-BE49-F238E27FC236}">
                <a16:creationId xmlns:a16="http://schemas.microsoft.com/office/drawing/2014/main" id="{C4B6F6C2-C7E9-C223-12D7-9EE19D3E09F0}"/>
              </a:ext>
            </a:extLst>
          </p:cNvPr>
          <p:cNvSpPr/>
          <p:nvPr/>
        </p:nvSpPr>
        <p:spPr>
          <a:xfrm rot="5400013">
            <a:off x="685800" y="3367214"/>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Freeform 15">
            <a:extLst>
              <a:ext uri="{FF2B5EF4-FFF2-40B4-BE49-F238E27FC236}">
                <a16:creationId xmlns:a16="http://schemas.microsoft.com/office/drawing/2014/main" id="{488C7600-70D4-39DC-8933-6FB72ADCBF86}"/>
              </a:ext>
            </a:extLst>
          </p:cNvPr>
          <p:cNvSpPr/>
          <p:nvPr/>
        </p:nvSpPr>
        <p:spPr>
          <a:xfrm rot="5400013">
            <a:off x="11263460" y="527837"/>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9" name="Freeform 16">
            <a:extLst>
              <a:ext uri="{FF2B5EF4-FFF2-40B4-BE49-F238E27FC236}">
                <a16:creationId xmlns:a16="http://schemas.microsoft.com/office/drawing/2014/main" id="{B1F770B9-9DA8-BD11-F651-99A3383BCB7F}"/>
              </a:ext>
            </a:extLst>
          </p:cNvPr>
          <p:cNvSpPr/>
          <p:nvPr/>
        </p:nvSpPr>
        <p:spPr>
          <a:xfrm>
            <a:off x="3189811" y="4623297"/>
            <a:ext cx="2278684" cy="559311"/>
          </a:xfrm>
          <a:custGeom>
            <a:avLst/>
            <a:gdLst>
              <a:gd name="f0" fmla="val w"/>
              <a:gd name="f1" fmla="val h"/>
              <a:gd name="f2" fmla="val 0"/>
              <a:gd name="f3" fmla="val 3418026"/>
              <a:gd name="f4" fmla="val 838970"/>
              <a:gd name="f5" fmla="val 3418027"/>
              <a:gd name="f6" fmla="val 838971"/>
              <a:gd name="f7" fmla="*/ f0 1 3418026"/>
              <a:gd name="f8" fmla="*/ f1 1 838970"/>
              <a:gd name="f9" fmla="+- f4 0 f2"/>
              <a:gd name="f10" fmla="+- f3 0 f2"/>
              <a:gd name="f11" fmla="*/ f10 1 3418026"/>
              <a:gd name="f12" fmla="*/ f9 1 838970"/>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3418026" h="838970">
                <a:moveTo>
                  <a:pt x="f2" y="f2"/>
                </a:moveTo>
                <a:lnTo>
                  <a:pt x="f5" y="f2"/>
                </a:lnTo>
                <a:lnTo>
                  <a:pt x="f5" y="f6"/>
                </a:lnTo>
                <a:lnTo>
                  <a:pt x="f2" y="f6"/>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Freeform 17">
            <a:extLst>
              <a:ext uri="{FF2B5EF4-FFF2-40B4-BE49-F238E27FC236}">
                <a16:creationId xmlns:a16="http://schemas.microsoft.com/office/drawing/2014/main" id="{CE7DBDB4-2F37-3C8C-EF0C-9EB2B1722F6A}"/>
              </a:ext>
            </a:extLst>
          </p:cNvPr>
          <p:cNvSpPr/>
          <p:nvPr/>
        </p:nvSpPr>
        <p:spPr>
          <a:xfrm>
            <a:off x="10640104" y="4651187"/>
            <a:ext cx="1290675" cy="262825"/>
          </a:xfrm>
          <a:custGeom>
            <a:avLst/>
            <a:gdLst>
              <a:gd name="f0" fmla="val w"/>
              <a:gd name="f1" fmla="val h"/>
              <a:gd name="f2" fmla="val 0"/>
              <a:gd name="f3" fmla="val 1936011"/>
              <a:gd name="f4" fmla="val 394242"/>
              <a:gd name="f5" fmla="val 394243"/>
              <a:gd name="f6" fmla="*/ f0 1 1936011"/>
              <a:gd name="f7" fmla="*/ f1 1 394242"/>
              <a:gd name="f8" fmla="+- f4 0 f2"/>
              <a:gd name="f9" fmla="+- f3 0 f2"/>
              <a:gd name="f10" fmla="*/ f9 1 1936011"/>
              <a:gd name="f11" fmla="*/ f8 1 394242"/>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36011" h="394242">
                <a:moveTo>
                  <a:pt x="f2" y="f2"/>
                </a:moveTo>
                <a:lnTo>
                  <a:pt x="f3" y="f2"/>
                </a:lnTo>
                <a:lnTo>
                  <a:pt x="f3" y="f5"/>
                </a:lnTo>
                <a:lnTo>
                  <a:pt x="f2" y="f5"/>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Freeform 18">
            <a:extLst>
              <a:ext uri="{FF2B5EF4-FFF2-40B4-BE49-F238E27FC236}">
                <a16:creationId xmlns:a16="http://schemas.microsoft.com/office/drawing/2014/main" id="{28327DE0-F3D9-6456-4EB4-C5741988DBAF}"/>
              </a:ext>
            </a:extLst>
          </p:cNvPr>
          <p:cNvSpPr/>
          <p:nvPr/>
        </p:nvSpPr>
        <p:spPr>
          <a:xfrm>
            <a:off x="-379786" y="977484"/>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pic>
        <p:nvPicPr>
          <p:cNvPr id="12" name="Picture 2" descr="Hilton Branson Convention Center Hotel">
            <a:extLst>
              <a:ext uri="{FF2B5EF4-FFF2-40B4-BE49-F238E27FC236}">
                <a16:creationId xmlns:a16="http://schemas.microsoft.com/office/drawing/2014/main" id="{3F5F62BE-F2E8-097E-0FF3-7DCC006F554A}"/>
              </a:ext>
            </a:extLst>
          </p:cNvPr>
          <p:cNvPicPr>
            <a:picLocks noChangeAspect="1"/>
          </p:cNvPicPr>
          <p:nvPr/>
        </p:nvPicPr>
        <p:blipFill>
          <a:blip r:embed="rId11"/>
          <a:srcRect/>
          <a:stretch>
            <a:fillRect/>
          </a:stretch>
        </p:blipFill>
        <p:spPr>
          <a:xfrm>
            <a:off x="1575072" y="1733080"/>
            <a:ext cx="4876796" cy="2730498"/>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82F5F9B1-BB3E-F59D-B461-918CEC689497}"/>
              </a:ext>
            </a:extLst>
          </p:cNvPr>
          <p:cNvSpPr/>
          <p:nvPr/>
        </p:nvSpPr>
        <p:spPr>
          <a:xfrm>
            <a:off x="1347734" y="1127948"/>
            <a:ext cx="4694200" cy="4220184"/>
          </a:xfrm>
          <a:custGeom>
            <a:avLst/>
            <a:gdLst>
              <a:gd name="f0" fmla="val w"/>
              <a:gd name="f1" fmla="val h"/>
              <a:gd name="f2" fmla="val 0"/>
              <a:gd name="f3" fmla="val 1069836"/>
              <a:gd name="f4" fmla="val 961805"/>
              <a:gd name="f5" fmla="val 57174"/>
              <a:gd name="f6" fmla="val 1012662"/>
              <a:gd name="f7" fmla="val 1027826"/>
              <a:gd name="f8" fmla="val 1042368"/>
              <a:gd name="f9" fmla="val 6024"/>
              <a:gd name="f10" fmla="val 1053090"/>
              <a:gd name="f11" fmla="val 16746"/>
              <a:gd name="f12" fmla="val 1063813"/>
              <a:gd name="f13" fmla="val 27468"/>
              <a:gd name="f14" fmla="val 42011"/>
              <a:gd name="f15" fmla="val 904631"/>
              <a:gd name="f16" fmla="val 919794"/>
              <a:gd name="f17" fmla="val 934336"/>
              <a:gd name="f18" fmla="val 945059"/>
              <a:gd name="f19" fmla="val 955781"/>
              <a:gd name="f20" fmla="*/ f0 1 1069836"/>
              <a:gd name="f21" fmla="*/ f1 1 961805"/>
              <a:gd name="f22" fmla="+- f4 0 f2"/>
              <a:gd name="f23" fmla="+- f3 0 f2"/>
              <a:gd name="f24" fmla="*/ f23 1 1069836"/>
              <a:gd name="f25" fmla="*/ f22 1 961805"/>
              <a:gd name="f26" fmla="*/ f2 1 f24"/>
              <a:gd name="f27" fmla="*/ f3 1 f24"/>
              <a:gd name="f28" fmla="*/ f2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1069836" h="961805">
                <a:moveTo>
                  <a:pt x="f5" y="f2"/>
                </a:moveTo>
                <a:lnTo>
                  <a:pt x="f6" y="f2"/>
                </a:lnTo>
                <a:cubicBezTo>
                  <a:pt x="f7" y="f2"/>
                  <a:pt x="f8" y="f9"/>
                  <a:pt x="f10" y="f11"/>
                </a:cubicBezTo>
                <a:cubicBezTo>
                  <a:pt x="f12" y="f13"/>
                  <a:pt x="f3" y="f14"/>
                  <a:pt x="f3" y="f5"/>
                </a:cubicBezTo>
                <a:lnTo>
                  <a:pt x="f3" y="f15"/>
                </a:lnTo>
                <a:cubicBezTo>
                  <a:pt x="f3" y="f16"/>
                  <a:pt x="f12" y="f17"/>
                  <a:pt x="f10" y="f18"/>
                </a:cubicBezTo>
                <a:cubicBezTo>
                  <a:pt x="f8" y="f19"/>
                  <a:pt x="f7" y="f4"/>
                  <a:pt x="f6" y="f4"/>
                </a:cubicBezTo>
                <a:lnTo>
                  <a:pt x="f5" y="f4"/>
                </a:lnTo>
                <a:cubicBezTo>
                  <a:pt x="f14" y="f4"/>
                  <a:pt x="f13" y="f19"/>
                  <a:pt x="f11" y="f18"/>
                </a:cubicBezTo>
                <a:cubicBezTo>
                  <a:pt x="f9" y="f17"/>
                  <a:pt x="f2" y="f16"/>
                  <a:pt x="f2" y="f15"/>
                </a:cubicBezTo>
                <a:lnTo>
                  <a:pt x="f2" y="f5"/>
                </a:lnTo>
                <a:cubicBezTo>
                  <a:pt x="f2" y="f14"/>
                  <a:pt x="f9" y="f13"/>
                  <a:pt x="f11" y="f11"/>
                </a:cubicBezTo>
                <a:cubicBezTo>
                  <a:pt x="f13" y="f9"/>
                  <a:pt x="f14" y="f2"/>
                  <a:pt x="f5" y="f2"/>
                </a:cubicBezTo>
                <a:close/>
              </a:path>
            </a:pathLst>
          </a:custGeom>
          <a:blipFill>
            <a:blip r:embed="rId3">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Freeform 7">
            <a:extLst>
              <a:ext uri="{FF2B5EF4-FFF2-40B4-BE49-F238E27FC236}">
                <a16:creationId xmlns:a16="http://schemas.microsoft.com/office/drawing/2014/main" id="{DA42EC56-F20E-2DD4-3FF9-BD14155931D5}"/>
              </a:ext>
            </a:extLst>
          </p:cNvPr>
          <p:cNvSpPr/>
          <p:nvPr/>
        </p:nvSpPr>
        <p:spPr>
          <a:xfrm>
            <a:off x="6649023" y="3440237"/>
            <a:ext cx="206983" cy="206983"/>
          </a:xfrm>
          <a:custGeom>
            <a:avLst/>
            <a:gdLst>
              <a:gd name="f0" fmla="val w"/>
              <a:gd name="f1" fmla="val h"/>
              <a:gd name="f2" fmla="val 0"/>
              <a:gd name="f3" fmla="val 310473"/>
              <a:gd name="f4" fmla="val 310474"/>
              <a:gd name="f5" fmla="*/ f0 1 310473"/>
              <a:gd name="f6" fmla="*/ f1 1 310473"/>
              <a:gd name="f7" fmla="+- f3 0 f2"/>
              <a:gd name="f8" fmla="*/ f7 1 310473"/>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310473" h="310473">
                <a:moveTo>
                  <a:pt x="f2" y="f2"/>
                </a:moveTo>
                <a:lnTo>
                  <a:pt x="f3" y="f2"/>
                </a:lnTo>
                <a:lnTo>
                  <a:pt x="f3" y="f4"/>
                </a:lnTo>
                <a:lnTo>
                  <a:pt x="f2" y="f4"/>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AutoShape 8">
            <a:extLst>
              <a:ext uri="{FF2B5EF4-FFF2-40B4-BE49-F238E27FC236}">
                <a16:creationId xmlns:a16="http://schemas.microsoft.com/office/drawing/2014/main" id="{61ABC4ED-3512-53D0-C399-66242E3BE500}"/>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TextBox 9">
            <a:extLst>
              <a:ext uri="{FF2B5EF4-FFF2-40B4-BE49-F238E27FC236}">
                <a16:creationId xmlns:a16="http://schemas.microsoft.com/office/drawing/2014/main" id="{1BB99F28-BFA6-8D36-0B55-BBFA46DD8386}"/>
              </a:ext>
            </a:extLst>
          </p:cNvPr>
          <p:cNvSpPr txBox="1"/>
          <p:nvPr/>
        </p:nvSpPr>
        <p:spPr>
          <a:xfrm>
            <a:off x="6537548" y="2405685"/>
            <a:ext cx="4618076" cy="1936168"/>
          </a:xfrm>
          <a:prstGeom prst="rect">
            <a:avLst/>
          </a:prstGeom>
          <a:noFill/>
          <a:ln cap="flat">
            <a:noFill/>
          </a:ln>
        </p:spPr>
        <p:txBody>
          <a:bodyPr vert="horz" wrap="square" lIns="0" tIns="0" rIns="0" bIns="0" anchor="t" anchorCtr="0" compatLnSpc="1">
            <a:spAutoFit/>
          </a:bodyPr>
          <a:lstStyle/>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Enhance the accountability of data gathering and utilization.</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Establish effective consent and privacy protection systems.</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Mirror personalisation, as a guest, and the choice to opt-out.</a:t>
            </a:r>
          </a:p>
          <a:p>
            <a:pPr marL="287880" marR="0" lvl="1" indent="-143944" algn="l" defTabSz="457200" rtl="0" fontAlgn="auto" hangingPunct="1">
              <a:lnSpc>
                <a:spcPts val="1865"/>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333" b="0" i="0" u="none" strike="noStrike" kern="1200" cap="none" spc="0" baseline="0">
                <a:solidFill>
                  <a:srgbClr val="FFE6D0"/>
                </a:solidFill>
                <a:uFillTx/>
                <a:latin typeface="Poppins"/>
                <a:ea typeface="Poppins"/>
                <a:cs typeface="Poppins"/>
              </a:rPr>
              <a:t>Manage trust as a competitive advantage, rather than a regulatory problem (Wu et al., 2024).</a:t>
            </a:r>
          </a:p>
        </p:txBody>
      </p:sp>
      <p:sp>
        <p:nvSpPr>
          <p:cNvPr id="6" name="TextBox 10">
            <a:extLst>
              <a:ext uri="{FF2B5EF4-FFF2-40B4-BE49-F238E27FC236}">
                <a16:creationId xmlns:a16="http://schemas.microsoft.com/office/drawing/2014/main" id="{FC53630B-3BA7-88B6-A29F-5530E37C64A5}"/>
              </a:ext>
            </a:extLst>
          </p:cNvPr>
          <p:cNvSpPr txBox="1"/>
          <p:nvPr/>
        </p:nvSpPr>
        <p:spPr>
          <a:xfrm>
            <a:off x="6537548" y="1392548"/>
            <a:ext cx="3924568" cy="577077"/>
          </a:xfrm>
          <a:prstGeom prst="rect">
            <a:avLst/>
          </a:prstGeom>
          <a:noFill/>
          <a:ln cap="flat">
            <a:noFill/>
          </a:ln>
        </p:spPr>
        <p:txBody>
          <a:bodyPr vert="horz" wrap="square" lIns="0" tIns="0" rIns="0" bIns="0" anchor="t" anchorCtr="0" compatLnSpc="1">
            <a:spAutoFit/>
          </a:bodyPr>
          <a:lstStyle/>
          <a:p>
            <a:pPr marL="0" marR="0" lvl="0" indent="0" algn="l" defTabSz="457200" rtl="0" fontAlgn="auto" hangingPunct="1">
              <a:lnSpc>
                <a:spcPts val="4535"/>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Continuation</a:t>
            </a:r>
          </a:p>
        </p:txBody>
      </p:sp>
      <p:sp>
        <p:nvSpPr>
          <p:cNvPr id="7" name="Freeform 11">
            <a:extLst>
              <a:ext uri="{FF2B5EF4-FFF2-40B4-BE49-F238E27FC236}">
                <a16:creationId xmlns:a16="http://schemas.microsoft.com/office/drawing/2014/main" id="{C4699738-4F4C-5B0D-69EB-0FDE8AED8449}"/>
              </a:ext>
            </a:extLst>
          </p:cNvPr>
          <p:cNvSpPr/>
          <p:nvPr/>
        </p:nvSpPr>
        <p:spPr>
          <a:xfrm rot="5400013">
            <a:off x="9768617" y="-297464"/>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4" y="f2"/>
                </a:lnTo>
                <a:lnTo>
                  <a:pt x="f4" y="f4"/>
                </a:lnTo>
                <a:lnTo>
                  <a:pt x="f2" y="f4"/>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Freeform 12">
            <a:extLst>
              <a:ext uri="{FF2B5EF4-FFF2-40B4-BE49-F238E27FC236}">
                <a16:creationId xmlns:a16="http://schemas.microsoft.com/office/drawing/2014/main" id="{616BF524-0AD3-B4FB-9703-4E5DA746CF23}"/>
              </a:ext>
            </a:extLst>
          </p:cNvPr>
          <p:cNvSpPr/>
          <p:nvPr/>
        </p:nvSpPr>
        <p:spPr>
          <a:xfrm rot="5400013">
            <a:off x="654226" y="1851020"/>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4" y="f2"/>
                </a:lnTo>
                <a:lnTo>
                  <a:pt x="f4" y="f3"/>
                </a:lnTo>
                <a:lnTo>
                  <a:pt x="f2" y="f3"/>
                </a:lnTo>
                <a:lnTo>
                  <a:pt x="f2" y="f2"/>
                </a:lnTo>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9" name="Freeform 13">
            <a:extLst>
              <a:ext uri="{FF2B5EF4-FFF2-40B4-BE49-F238E27FC236}">
                <a16:creationId xmlns:a16="http://schemas.microsoft.com/office/drawing/2014/main" id="{5B69C1A2-530D-B3E0-CBEF-94E4391C4A9B}"/>
              </a:ext>
            </a:extLst>
          </p:cNvPr>
          <p:cNvSpPr/>
          <p:nvPr/>
        </p:nvSpPr>
        <p:spPr>
          <a:xfrm>
            <a:off x="2555491" y="4486110"/>
            <a:ext cx="2278684" cy="559311"/>
          </a:xfrm>
          <a:custGeom>
            <a:avLst/>
            <a:gdLst>
              <a:gd name="f0" fmla="val w"/>
              <a:gd name="f1" fmla="val h"/>
              <a:gd name="f2" fmla="val 0"/>
              <a:gd name="f3" fmla="val 3418026"/>
              <a:gd name="f4" fmla="val 838970"/>
              <a:gd name="f5" fmla="*/ f0 1 3418026"/>
              <a:gd name="f6" fmla="*/ f1 1 838970"/>
              <a:gd name="f7" fmla="+- f4 0 f2"/>
              <a:gd name="f8" fmla="+- f3 0 f2"/>
              <a:gd name="f9" fmla="*/ f8 1 3418026"/>
              <a:gd name="f10" fmla="*/ f7 1 83897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3418026" h="838970">
                <a:moveTo>
                  <a:pt x="f2" y="f2"/>
                </a:moveTo>
                <a:lnTo>
                  <a:pt x="f3" y="f2"/>
                </a:lnTo>
                <a:lnTo>
                  <a:pt x="f3" y="f4"/>
                </a:lnTo>
                <a:lnTo>
                  <a:pt x="f2" y="f4"/>
                </a:lnTo>
                <a:lnTo>
                  <a:pt x="f2" y="f2"/>
                </a:lnTo>
                <a:close/>
              </a:path>
            </a:pathLst>
          </a:cu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0" name="Freeform 14">
            <a:extLst>
              <a:ext uri="{FF2B5EF4-FFF2-40B4-BE49-F238E27FC236}">
                <a16:creationId xmlns:a16="http://schemas.microsoft.com/office/drawing/2014/main" id="{857F046D-063C-D01B-D6DE-38D3F0391936}"/>
              </a:ext>
            </a:extLst>
          </p:cNvPr>
          <p:cNvSpPr/>
          <p:nvPr/>
        </p:nvSpPr>
        <p:spPr>
          <a:xfrm>
            <a:off x="9864958" y="5424065"/>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11" name="Freeform 15">
            <a:extLst>
              <a:ext uri="{FF2B5EF4-FFF2-40B4-BE49-F238E27FC236}">
                <a16:creationId xmlns:a16="http://schemas.microsoft.com/office/drawing/2014/main" id="{E54F6854-D7F2-083F-CEB5-8BBA660D7800}"/>
              </a:ext>
            </a:extLst>
          </p:cNvPr>
          <p:cNvSpPr/>
          <p:nvPr/>
        </p:nvSpPr>
        <p:spPr>
          <a:xfrm>
            <a:off x="-343777" y="4914013"/>
            <a:ext cx="1290675" cy="262825"/>
          </a:xfrm>
          <a:custGeom>
            <a:avLst/>
            <a:gdLst>
              <a:gd name="f0" fmla="val w"/>
              <a:gd name="f1" fmla="val h"/>
              <a:gd name="f2" fmla="val 0"/>
              <a:gd name="f3" fmla="val 1936011"/>
              <a:gd name="f4" fmla="val 394242"/>
              <a:gd name="f5" fmla="val 1936010"/>
              <a:gd name="f6" fmla="*/ f0 1 1936011"/>
              <a:gd name="f7" fmla="*/ f1 1 394242"/>
              <a:gd name="f8" fmla="+- f4 0 f2"/>
              <a:gd name="f9" fmla="+- f3 0 f2"/>
              <a:gd name="f10" fmla="*/ f9 1 1936011"/>
              <a:gd name="f11" fmla="*/ f8 1 394242"/>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36011" h="394242">
                <a:moveTo>
                  <a:pt x="f2" y="f2"/>
                </a:moveTo>
                <a:lnTo>
                  <a:pt x="f5" y="f2"/>
                </a:lnTo>
                <a:lnTo>
                  <a:pt x="f5" y="f4"/>
                </a:lnTo>
                <a:lnTo>
                  <a:pt x="f2" y="f4"/>
                </a:lnTo>
                <a:lnTo>
                  <a:pt x="f2" y="f2"/>
                </a:lnTo>
                <a:close/>
              </a:path>
            </a:pathLst>
          </a:cu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326C17BD-D916-3C61-BC88-9C2B65CC1F6F}"/>
              </a:ext>
            </a:extLst>
          </p:cNvPr>
          <p:cNvSpPr txBox="1"/>
          <p:nvPr/>
        </p:nvSpPr>
        <p:spPr>
          <a:xfrm>
            <a:off x="2954453" y="967133"/>
            <a:ext cx="6283098" cy="705322"/>
          </a:xfrm>
          <a:prstGeom prst="rect">
            <a:avLst/>
          </a:prstGeom>
          <a:noFill/>
          <a:ln cap="flat">
            <a:noFill/>
          </a:ln>
        </p:spPr>
        <p:txBody>
          <a:bodyPr vert="horz" wrap="square" lIns="0" tIns="0" rIns="0" bIns="0" anchor="t" anchorCtr="1" compatLnSpc="1">
            <a:spAutoFit/>
          </a:bodyPr>
          <a:lstStyle/>
          <a:p>
            <a:pPr marL="0" marR="0" lvl="0" indent="0" algn="ctr" defTabSz="457200" rtl="0" fontAlgn="auto" hangingPunct="1">
              <a:lnSpc>
                <a:spcPts val="5500"/>
              </a:lnSpc>
              <a:spcBef>
                <a:spcPts val="0"/>
              </a:spcBef>
              <a:spcAft>
                <a:spcPts val="0"/>
              </a:spcAft>
              <a:buNone/>
              <a:tabLst/>
              <a:defRPr sz="1800" b="0" i="0" u="none" strike="noStrike" kern="0" cap="none" spc="0" baseline="0">
                <a:solidFill>
                  <a:srgbClr val="000000"/>
                </a:solidFill>
                <a:uFillTx/>
              </a:defRPr>
            </a:pPr>
            <a:r>
              <a:rPr lang="en-US" sz="5000" b="1" i="0" u="none" strike="noStrike" kern="1200" cap="none" spc="0" baseline="0">
                <a:solidFill>
                  <a:srgbClr val="FFE6D0"/>
                </a:solidFill>
                <a:uFillTx/>
                <a:latin typeface="Agrandir Bold"/>
                <a:ea typeface="Agrandir Bold"/>
                <a:cs typeface="Agrandir Bold"/>
              </a:rPr>
              <a:t>Continuation</a:t>
            </a:r>
          </a:p>
        </p:txBody>
      </p:sp>
      <p:sp>
        <p:nvSpPr>
          <p:cNvPr id="3" name="TextBox 3">
            <a:extLst>
              <a:ext uri="{FF2B5EF4-FFF2-40B4-BE49-F238E27FC236}">
                <a16:creationId xmlns:a16="http://schemas.microsoft.com/office/drawing/2014/main" id="{696B2191-C7C6-5079-A25E-4EF92B3FC4CD}"/>
              </a:ext>
            </a:extLst>
          </p:cNvPr>
          <p:cNvSpPr txBox="1"/>
          <p:nvPr/>
        </p:nvSpPr>
        <p:spPr>
          <a:xfrm>
            <a:off x="1105454" y="2537588"/>
            <a:ext cx="10233992" cy="1397495"/>
          </a:xfrm>
          <a:prstGeom prst="rect">
            <a:avLst/>
          </a:prstGeom>
          <a:noFill/>
          <a:ln cap="flat">
            <a:noFill/>
          </a:ln>
        </p:spPr>
        <p:txBody>
          <a:bodyPr vert="horz" wrap="square" lIns="0" tIns="0" rIns="0" bIns="0" anchor="t" anchorCtr="0" compatLnSpc="1">
            <a:spAutoFit/>
          </a:bodyPr>
          <a:lstStyle/>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Invest in digital change management and skills.</a:t>
            </a:r>
          </a:p>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Adopt scalable interoperable technology platform</a:t>
            </a:r>
          </a:p>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Keep track of the feedback of the guests to improve digital services.</a:t>
            </a:r>
          </a:p>
          <a:p>
            <a:pPr marL="345451" marR="0" lvl="1" indent="-172730" algn="just" defTabSz="457200" rtl="0" fontAlgn="auto" hangingPunct="1">
              <a:lnSpc>
                <a:spcPts val="224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599" b="0" i="0" u="none" strike="noStrike" kern="1200" cap="none" spc="0" baseline="0">
                <a:solidFill>
                  <a:srgbClr val="FFE6D0"/>
                </a:solidFill>
                <a:uFillTx/>
                <a:latin typeface="Poppins"/>
                <a:ea typeface="Poppins"/>
                <a:cs typeface="Poppins"/>
              </a:rPr>
              <a:t>Keep on innovating even though the service is symbolic.</a:t>
            </a:r>
          </a:p>
          <a:p>
            <a:pPr marL="0" marR="0" lvl="0" indent="0" algn="just" defTabSz="457200" rtl="0" fontAlgn="auto" hangingPunct="1">
              <a:lnSpc>
                <a:spcPts val="2240"/>
              </a:lnSpc>
              <a:spcBef>
                <a:spcPts val="0"/>
              </a:spcBef>
              <a:spcAft>
                <a:spcPts val="0"/>
              </a:spcAft>
              <a:buNone/>
              <a:tabLst/>
              <a:defRPr sz="1800" b="0" i="0" u="none" strike="noStrike" kern="0" cap="none" spc="0" baseline="0">
                <a:solidFill>
                  <a:srgbClr val="000000"/>
                </a:solidFill>
                <a:uFillTx/>
              </a:defRPr>
            </a:pPr>
            <a:endParaRPr lang="en-US" sz="1599" b="0" i="0" u="none" strike="noStrike" kern="1200" cap="none" spc="0" baseline="0">
              <a:solidFill>
                <a:srgbClr val="FFE6D0"/>
              </a:solidFill>
              <a:uFillTx/>
              <a:latin typeface="Poppins"/>
              <a:ea typeface="Poppins"/>
              <a:cs typeface="Poppins"/>
            </a:endParaRPr>
          </a:p>
        </p:txBody>
      </p:sp>
      <p:sp>
        <p:nvSpPr>
          <p:cNvPr id="4" name="AutoShape 4">
            <a:extLst>
              <a:ext uri="{FF2B5EF4-FFF2-40B4-BE49-F238E27FC236}">
                <a16:creationId xmlns:a16="http://schemas.microsoft.com/office/drawing/2014/main" id="{5347AF9F-1FC1-1C0E-3671-7D4D47D268B5}"/>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Freeform 6">
            <a:extLst>
              <a:ext uri="{FF2B5EF4-FFF2-40B4-BE49-F238E27FC236}">
                <a16:creationId xmlns:a16="http://schemas.microsoft.com/office/drawing/2014/main" id="{97DAA2F4-AC57-68F9-9597-9543475F528F}"/>
              </a:ext>
            </a:extLst>
          </p:cNvPr>
          <p:cNvSpPr/>
          <p:nvPr/>
        </p:nvSpPr>
        <p:spPr>
          <a:xfrm rot="5400013">
            <a:off x="-421474" y="1062386"/>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Freeform 7">
            <a:extLst>
              <a:ext uri="{FF2B5EF4-FFF2-40B4-BE49-F238E27FC236}">
                <a16:creationId xmlns:a16="http://schemas.microsoft.com/office/drawing/2014/main" id="{5FC1D910-40B1-8DED-9ADD-74B1AD51AA09}"/>
              </a:ext>
            </a:extLst>
          </p:cNvPr>
          <p:cNvSpPr/>
          <p:nvPr/>
        </p:nvSpPr>
        <p:spPr>
          <a:xfrm rot="5400013">
            <a:off x="11339456" y="1062386"/>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Freeform 8">
            <a:extLst>
              <a:ext uri="{FF2B5EF4-FFF2-40B4-BE49-F238E27FC236}">
                <a16:creationId xmlns:a16="http://schemas.microsoft.com/office/drawing/2014/main" id="{E26FAE3A-0C2D-1597-02AA-D03C5F7B0820}"/>
              </a:ext>
            </a:extLst>
          </p:cNvPr>
          <p:cNvSpPr/>
          <p:nvPr/>
        </p:nvSpPr>
        <p:spPr>
          <a:xfrm>
            <a:off x="5450665" y="5540605"/>
            <a:ext cx="1290675" cy="262825"/>
          </a:xfrm>
          <a:custGeom>
            <a:avLst/>
            <a:gdLst>
              <a:gd name="f0" fmla="val w"/>
              <a:gd name="f1" fmla="val h"/>
              <a:gd name="f2" fmla="val 0"/>
              <a:gd name="f3" fmla="val 1936011"/>
              <a:gd name="f4" fmla="val 394242"/>
              <a:gd name="f5" fmla="val 1936010"/>
              <a:gd name="f6" fmla="*/ f0 1 1936011"/>
              <a:gd name="f7" fmla="*/ f1 1 394242"/>
              <a:gd name="f8" fmla="+- f4 0 f2"/>
              <a:gd name="f9" fmla="+- f3 0 f2"/>
              <a:gd name="f10" fmla="*/ f9 1 1936011"/>
              <a:gd name="f11" fmla="*/ f8 1 394242"/>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36011" h="394242">
                <a:moveTo>
                  <a:pt x="f2" y="f2"/>
                </a:moveTo>
                <a:lnTo>
                  <a:pt x="f5" y="f2"/>
                </a:lnTo>
                <a:lnTo>
                  <a:pt x="f5"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BBE60A00-A80B-03CD-22EF-45ADEF3525D4}"/>
              </a:ext>
            </a:extLst>
          </p:cNvPr>
          <p:cNvSpPr txBox="1"/>
          <p:nvPr/>
        </p:nvSpPr>
        <p:spPr>
          <a:xfrm>
            <a:off x="2954453" y="967133"/>
            <a:ext cx="6283098" cy="705322"/>
          </a:xfrm>
          <a:prstGeom prst="rect">
            <a:avLst/>
          </a:prstGeom>
          <a:noFill/>
          <a:ln cap="flat">
            <a:noFill/>
          </a:ln>
        </p:spPr>
        <p:txBody>
          <a:bodyPr vert="horz" wrap="square" lIns="0" tIns="0" rIns="0" bIns="0" anchor="t" anchorCtr="1" compatLnSpc="1">
            <a:spAutoFit/>
          </a:bodyPr>
          <a:lstStyle/>
          <a:p>
            <a:pPr marL="0" marR="0" lvl="0" indent="0" algn="ctr" defTabSz="457200" rtl="0" fontAlgn="auto" hangingPunct="1">
              <a:lnSpc>
                <a:spcPts val="5500"/>
              </a:lnSpc>
              <a:spcBef>
                <a:spcPts val="0"/>
              </a:spcBef>
              <a:spcAft>
                <a:spcPts val="0"/>
              </a:spcAft>
              <a:buNone/>
              <a:tabLst/>
              <a:defRPr sz="1800" b="0" i="0" u="none" strike="noStrike" kern="0" cap="none" spc="0" baseline="0">
                <a:solidFill>
                  <a:srgbClr val="000000"/>
                </a:solidFill>
                <a:uFillTx/>
              </a:defRPr>
            </a:pPr>
            <a:r>
              <a:rPr lang="en-US" sz="5000" b="1" i="0" u="none" strike="noStrike" kern="1200" cap="none" spc="0" baseline="0">
                <a:solidFill>
                  <a:srgbClr val="FFE6D0"/>
                </a:solidFill>
                <a:uFillTx/>
                <a:latin typeface="Agrandir Bold"/>
                <a:ea typeface="Agrandir Bold"/>
                <a:cs typeface="Agrandir Bold"/>
              </a:rPr>
              <a:t>Reference List</a:t>
            </a:r>
          </a:p>
        </p:txBody>
      </p:sp>
      <p:sp>
        <p:nvSpPr>
          <p:cNvPr id="3" name="TextBox 3">
            <a:extLst>
              <a:ext uri="{FF2B5EF4-FFF2-40B4-BE49-F238E27FC236}">
                <a16:creationId xmlns:a16="http://schemas.microsoft.com/office/drawing/2014/main" id="{8A4295C1-16C5-5ABC-DF8A-659304838791}"/>
              </a:ext>
            </a:extLst>
          </p:cNvPr>
          <p:cNvSpPr txBox="1"/>
          <p:nvPr/>
        </p:nvSpPr>
        <p:spPr>
          <a:xfrm>
            <a:off x="1105454" y="1945431"/>
            <a:ext cx="10233992" cy="3943258"/>
          </a:xfrm>
          <a:prstGeom prst="rect">
            <a:avLst/>
          </a:prstGeom>
          <a:noFill/>
          <a:ln cap="flat">
            <a:noFill/>
          </a:ln>
        </p:spPr>
        <p:txBody>
          <a:bodyPr vert="horz" wrap="square" lIns="0" tIns="0" rIns="0" bIns="0" anchor="t" anchorCtr="0" compatLnSpc="1">
            <a:spAutoFit/>
          </a:bodyPr>
          <a:lstStyle/>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Awasthi, P., 2022. Revolutionizing the Hospitality and Tourism Industry through AI-Powered personalization: A Comprehensive Review of AI Integration, Impact on Customer Experience. International Journal of Leading Research Publication, 3(1), pp.1-12.</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Bilgihan, A., Ostinelli, M., Zhang, Y. and Lorenz, M., 2025. Artificial intelligence (AI) agents and the future of customer loyalty. International Journal of Contemporary Hospitality Management, 37(9), pp.3240-3262.</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Buhalis, D., Efthymiou, L., Uzunboylu, N. and Thrassou, A., 2024. Charting the progress of technology adoption in tourism and hospitality in the era of industry 4.0. EuroMed Journal of Business, 19(1), pp.1-20.</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Elseteha, M.A. and Hasan, M.S., 2025. The Role of Artificial Intelligence-Based Chatbot Characteristics in Enhancing Customer Trust: A Study on the Egyptian Hotel Sector. International Journal of Heritage, Tourism and Hospitality, 19(1), pp.135-155.</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Gopinathan, V.R., 2024. AI-Driven Customer Support Automation: A Hybrid Human–Machine Collaboration Model for Real-Time Service Delivery. International Journal of Technology, Management and Humanities, 10(01), pp.67-83.</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Liao, K. and Halawi, L., 2025. A Framework for Measuring Personalization in the Luxury Hotel Industry.</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Macrotrends, (2026), Hilton Worldwide Holdings Revenue 2012-2025 | HLT, Available at: </a:t>
            </a:r>
            <a:r>
              <a:rPr lang="en-US" sz="800" b="0" i="0" u="sng" strike="noStrike" kern="1200" cap="none" spc="0" baseline="0">
                <a:solidFill>
                  <a:srgbClr val="FFE6D0"/>
                </a:solidFill>
                <a:uFillTx/>
                <a:latin typeface="Poppins"/>
                <a:ea typeface="Poppins"/>
                <a:cs typeface="Poppins"/>
                <a:hlinkClick r:id="rId2" tooltip="https://www.macrotrends.net/stocks/charts/HLT/hilton-worldwide-holdings/revenue">
                  <a:extLst>
                    <a:ext uri="{A12FA001-AC4F-418D-AE19-62706E023703}">
                      <ahyp:hlinkClr xmlns:ahyp="http://schemas.microsoft.com/office/drawing/2018/hyperlinkcolor" val="tx"/>
                    </a:ext>
                  </a:extLst>
                </a:hlinkClick>
              </a:rPr>
              <a:t>https://www.macrotrends.net/stocks/charts/HLT/hilton-worldwide-holdings/revenue</a:t>
            </a:r>
            <a:r>
              <a:rPr lang="en-US" sz="800" b="0" i="0" u="none" strike="noStrike" kern="1200" cap="none" spc="0" baseline="0">
                <a:solidFill>
                  <a:srgbClr val="FFE6D0"/>
                </a:solidFill>
                <a:uFillTx/>
                <a:latin typeface="Poppins"/>
                <a:ea typeface="Poppins"/>
                <a:cs typeface="Poppins"/>
              </a:rPr>
              <a:t> [Accessed on 5th February 2026]</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Othman, N.A., Hashim, N.M.H.N. and Abdul Aziz, N., 2025. Are you a loyal diner? Enhancing post-consumption behaviors in full-service settings through personalization, friendliness and motivation. Journal of Asia Business Studies, 19(1), pp.103-128.</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Sharma, S., Bhatt, D., Kumar, N. and Karadağ, L., 2025. Exploring the Impact of Artificial Intelligence on the Tourism and Hospitality Industry: A Comprehensive Analysis. In 5G/6G Advancements in Communication Technologies for Agile Management (pp. 233-258). IGI Global Scientific Publishing.</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Singgalen, Y.A., 2024. Understanding Hotel Customer Experience through User-Generated Reviews using Knowledge Discovery in Databases (KDD) Understanding Hotel Customer Experience through User-Generated Reviews using Knowledge Discovery in Databases (KDD). no. November.</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Topsakal, Y., 2025. The mobile app frontier in the hotel sector: App-solutely essential?. Revista Turismo &amp; Desenvolvimento (RT&amp;D)/Journal of Tourism &amp; Development, (48).</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Trading Economics, (2026), United States Inflation Rate, Available at: </a:t>
            </a:r>
            <a:r>
              <a:rPr lang="en-US" sz="800" b="0" i="0" u="sng" strike="noStrike" kern="1200" cap="none" spc="0" baseline="0">
                <a:solidFill>
                  <a:srgbClr val="FFE6D0"/>
                </a:solidFill>
                <a:uFillTx/>
                <a:latin typeface="Poppins"/>
                <a:ea typeface="Poppins"/>
                <a:cs typeface="Poppins"/>
                <a:hlinkClick r:id="rId3" tooltip="https://tradingeconomics.com/united-states/inflation-cpihttps:/tradingeconomics.com/united-states/inflation-cpi">
                  <a:extLst>
                    <a:ext uri="{A12FA001-AC4F-418D-AE19-62706E023703}">
                      <ahyp:hlinkClr xmlns:ahyp="http://schemas.microsoft.com/office/drawing/2018/hyperlinkcolor" val="tx"/>
                    </a:ext>
                  </a:extLst>
                </a:hlinkClick>
              </a:rPr>
              <a:t>https://tradingeconomics.com/united-states/inflation-cpihttps://tradingeconomics.com/united-states/inflation-cpi</a:t>
            </a:r>
            <a:r>
              <a:rPr lang="en-US" sz="800" b="0" i="0" u="none" strike="noStrike" kern="1200" cap="none" spc="0" baseline="0">
                <a:solidFill>
                  <a:srgbClr val="FFE6D0"/>
                </a:solidFill>
                <a:uFillTx/>
                <a:latin typeface="Poppins"/>
                <a:ea typeface="Poppins"/>
                <a:cs typeface="Poppins"/>
              </a:rPr>
              <a:t> [Accessed on 5th February 2026]</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Wu, S., Cheng, P. and Yang, F., 2024. Study on the impact of digital transformation on green competitive advantage: The role of green innovation and government regulation. Plos one, 19(8), p.e0306603.</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Wynn, M. and Lam, C., 2023. Digitalisation and IT strategy in the hospitality industry. Systems, 11(10), p.501.</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Yaras, Z. and Öztürk, F.K., 2022. Society 5.0 in Human Technology Integration: Digital Transformation in Educational Organizations. International Journal of Progressive Education, 18(1), pp.458-474.</a:t>
            </a:r>
          </a:p>
          <a:p>
            <a:pPr marL="172730" marR="0" lvl="1" indent="-86365" algn="just" defTabSz="457200" rtl="0" fontAlgn="auto" hangingPunct="1">
              <a:lnSpc>
                <a:spcPts val="112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800" b="0" i="0" u="none" strike="noStrike" kern="1200" cap="none" spc="0" baseline="0">
                <a:solidFill>
                  <a:srgbClr val="FFE6D0"/>
                </a:solidFill>
                <a:uFillTx/>
                <a:latin typeface="Poppins"/>
                <a:ea typeface="Poppins"/>
                <a:cs typeface="Poppins"/>
              </a:rPr>
              <a:t>Yolcu, S., Şahin, A. and Dirsehan, T., 2025. Gaining Ground: How Technology Fuels Hotel Competitiveness-A Systematic Review of the Literature. Tourism Planning &amp; Development, pp.1-31.</a:t>
            </a:r>
          </a:p>
          <a:p>
            <a:pPr marL="0" marR="0" lvl="0" indent="0" algn="just" defTabSz="457200" rtl="0" fontAlgn="auto" hangingPunct="1">
              <a:lnSpc>
                <a:spcPts val="112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E6D0"/>
              </a:solidFill>
              <a:uFillTx/>
              <a:latin typeface="Poppins"/>
              <a:ea typeface="Poppins"/>
              <a:cs typeface="Poppins"/>
            </a:endParaRPr>
          </a:p>
        </p:txBody>
      </p:sp>
      <p:sp>
        <p:nvSpPr>
          <p:cNvPr id="4" name="AutoShape 4">
            <a:extLst>
              <a:ext uri="{FF2B5EF4-FFF2-40B4-BE49-F238E27FC236}">
                <a16:creationId xmlns:a16="http://schemas.microsoft.com/office/drawing/2014/main" id="{4071B4A3-E7C5-8AF1-1BCF-2DD3017D261D}"/>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Freeform 5">
            <a:extLst>
              <a:ext uri="{FF2B5EF4-FFF2-40B4-BE49-F238E27FC236}">
                <a16:creationId xmlns:a16="http://schemas.microsoft.com/office/drawing/2014/main" id="{6F654D95-443C-D444-8377-4E7542F339FC}"/>
              </a:ext>
            </a:extLst>
          </p:cNvPr>
          <p:cNvSpPr/>
          <p:nvPr/>
        </p:nvSpPr>
        <p:spPr>
          <a:xfrm rot="5400013">
            <a:off x="-421474" y="1062386"/>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Freeform 6">
            <a:extLst>
              <a:ext uri="{FF2B5EF4-FFF2-40B4-BE49-F238E27FC236}">
                <a16:creationId xmlns:a16="http://schemas.microsoft.com/office/drawing/2014/main" id="{DBB72E8E-92C9-A749-5A9C-3175EAA72FDA}"/>
              </a:ext>
            </a:extLst>
          </p:cNvPr>
          <p:cNvSpPr/>
          <p:nvPr/>
        </p:nvSpPr>
        <p:spPr>
          <a:xfrm rot="5400013">
            <a:off x="11339456" y="1062386"/>
            <a:ext cx="1387016" cy="1387016"/>
          </a:xfrm>
          <a:custGeom>
            <a:avLst/>
            <a:gdLst>
              <a:gd name="f0" fmla="val w"/>
              <a:gd name="f1" fmla="val h"/>
              <a:gd name="f2" fmla="val 0"/>
              <a:gd name="f3" fmla="val 2080531"/>
              <a:gd name="f4" fmla="*/ f0 1 2080531"/>
              <a:gd name="f5" fmla="*/ f1 1 2080531"/>
              <a:gd name="f6" fmla="+- f3 0 f2"/>
              <a:gd name="f7" fmla="*/ f6 1 2080531"/>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080531" h="2080531">
                <a:moveTo>
                  <a:pt x="f2" y="f2"/>
                </a:moveTo>
                <a:lnTo>
                  <a:pt x="f3" y="f2"/>
                </a:lnTo>
                <a:lnTo>
                  <a:pt x="f3" y="f3"/>
                </a:lnTo>
                <a:lnTo>
                  <a:pt x="f2" y="f3"/>
                </a:lnTo>
                <a:lnTo>
                  <a:pt x="f2" y="f2"/>
                </a:lnTo>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C7336C39-0768-506D-0D8B-3BC82E4B8152}"/>
              </a:ext>
            </a:extLst>
          </p:cNvPr>
          <p:cNvSpPr/>
          <p:nvPr/>
        </p:nvSpPr>
        <p:spPr>
          <a:xfrm>
            <a:off x="1288883" y="982970"/>
            <a:ext cx="5040090" cy="4670956"/>
          </a:xfrm>
          <a:custGeom>
            <a:avLst/>
            <a:gdLst>
              <a:gd name="f0" fmla="val w"/>
              <a:gd name="f1" fmla="val h"/>
              <a:gd name="f2" fmla="val 0"/>
              <a:gd name="f3" fmla="val 941220"/>
              <a:gd name="f4" fmla="val 872285"/>
              <a:gd name="f5" fmla="val 53250"/>
              <a:gd name="f6" fmla="val 887969"/>
              <a:gd name="f7" fmla="val 917379"/>
              <a:gd name="f8" fmla="val 23841"/>
              <a:gd name="f9" fmla="val 819034"/>
              <a:gd name="f10" fmla="val 848444"/>
              <a:gd name="f11" fmla="*/ f0 1 941220"/>
              <a:gd name="f12" fmla="*/ f1 1 872285"/>
              <a:gd name="f13" fmla="+- f4 0 f2"/>
              <a:gd name="f14" fmla="+- f3 0 f2"/>
              <a:gd name="f15" fmla="*/ f14 1 941220"/>
              <a:gd name="f16" fmla="*/ f13 1 872285"/>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941220" h="872285">
                <a:moveTo>
                  <a:pt x="f5" y="f2"/>
                </a:moveTo>
                <a:lnTo>
                  <a:pt x="f6" y="f2"/>
                </a:lnTo>
                <a:cubicBezTo>
                  <a:pt x="f7" y="f2"/>
                  <a:pt x="f3" y="f8"/>
                  <a:pt x="f3" y="f5"/>
                </a:cubicBezTo>
                <a:lnTo>
                  <a:pt x="f3" y="f9"/>
                </a:lnTo>
                <a:cubicBezTo>
                  <a:pt x="f3" y="f10"/>
                  <a:pt x="f7" y="f4"/>
                  <a:pt x="f6" y="f4"/>
                </a:cubicBezTo>
                <a:lnTo>
                  <a:pt x="f5" y="f4"/>
                </a:lnTo>
                <a:cubicBezTo>
                  <a:pt x="f8" y="f4"/>
                  <a:pt x="f2" y="f10"/>
                  <a:pt x="f2" y="f9"/>
                </a:cubicBezTo>
                <a:lnTo>
                  <a:pt x="f2" y="f5"/>
                </a:lnTo>
                <a:cubicBezTo>
                  <a:pt x="f2" y="f8"/>
                  <a:pt x="f8" y="f2"/>
                  <a:pt x="f5" y="f2"/>
                </a:cubicBezTo>
                <a:close/>
              </a:path>
            </a:pathLst>
          </a:custGeom>
          <a:blipFill>
            <a:blip r:embed="rId2">
              <a:alphaModFix/>
            </a:blip>
            <a:stretch>
              <a:fillRect/>
            </a:stretch>
          </a:blipFill>
          <a:ln w="38103" cap="rnd">
            <a:solidFill>
              <a:srgbClr val="FFE6D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3" name="AutoShape 13">
            <a:extLst>
              <a:ext uri="{FF2B5EF4-FFF2-40B4-BE49-F238E27FC236}">
                <a16:creationId xmlns:a16="http://schemas.microsoft.com/office/drawing/2014/main" id="{2FB35FD7-8BA9-22F5-5191-BC61B3E6BB4B}"/>
              </a:ext>
            </a:extLst>
          </p:cNvPr>
          <p:cNvSpPr/>
          <p:nvPr/>
        </p:nvSpPr>
        <p:spPr>
          <a:xfrm>
            <a:off x="685800" y="6165854"/>
            <a:ext cx="8134822"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38103" cap="rnd">
            <a:solidFill>
              <a:srgbClr val="FFE6D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4" name="Freeform 14">
            <a:extLst>
              <a:ext uri="{FF2B5EF4-FFF2-40B4-BE49-F238E27FC236}">
                <a16:creationId xmlns:a16="http://schemas.microsoft.com/office/drawing/2014/main" id="{8BF63C98-19E0-5039-4449-28F095C335B2}"/>
              </a:ext>
            </a:extLst>
          </p:cNvPr>
          <p:cNvSpPr/>
          <p:nvPr/>
        </p:nvSpPr>
        <p:spPr>
          <a:xfrm rot="5400013">
            <a:off x="1711601" y="420935"/>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3" y="f2"/>
                </a:lnTo>
                <a:lnTo>
                  <a:pt x="f3" y="f4"/>
                </a:lnTo>
                <a:lnTo>
                  <a:pt x="f2" y="f4"/>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5" name="Freeform 15">
            <a:extLst>
              <a:ext uri="{FF2B5EF4-FFF2-40B4-BE49-F238E27FC236}">
                <a16:creationId xmlns:a16="http://schemas.microsoft.com/office/drawing/2014/main" id="{66FD2CF4-8280-E4B9-9085-1D2102EEB040}"/>
              </a:ext>
            </a:extLst>
          </p:cNvPr>
          <p:cNvSpPr/>
          <p:nvPr/>
        </p:nvSpPr>
        <p:spPr>
          <a:xfrm rot="5400013">
            <a:off x="11498488" y="3191494"/>
            <a:ext cx="1387016" cy="1387016"/>
          </a:xfrm>
          <a:custGeom>
            <a:avLst/>
            <a:gdLst>
              <a:gd name="f0" fmla="val w"/>
              <a:gd name="f1" fmla="val h"/>
              <a:gd name="f2" fmla="val 0"/>
              <a:gd name="f3" fmla="val 2080531"/>
              <a:gd name="f4" fmla="val 2080532"/>
              <a:gd name="f5" fmla="*/ f0 1 2080531"/>
              <a:gd name="f6" fmla="*/ f1 1 2080531"/>
              <a:gd name="f7" fmla="+- f3 0 f2"/>
              <a:gd name="f8" fmla="*/ f7 1 2080531"/>
              <a:gd name="f9" fmla="*/ f2 1 f8"/>
              <a:gd name="f10" fmla="*/ f3 1 f8"/>
              <a:gd name="f11" fmla="*/ f9 f5 1"/>
              <a:gd name="f12" fmla="*/ f10 f5 1"/>
              <a:gd name="f13" fmla="*/ f10 f6 1"/>
              <a:gd name="f14" fmla="*/ f9 f6 1"/>
            </a:gdLst>
            <a:ahLst/>
            <a:cxnLst>
              <a:cxn ang="3cd4">
                <a:pos x="hc" y="t"/>
              </a:cxn>
              <a:cxn ang="0">
                <a:pos x="r" y="vc"/>
              </a:cxn>
              <a:cxn ang="cd4">
                <a:pos x="hc" y="b"/>
              </a:cxn>
              <a:cxn ang="cd2">
                <a:pos x="l" y="vc"/>
              </a:cxn>
            </a:cxnLst>
            <a:rect l="f11" t="f14" r="f12" b="f13"/>
            <a:pathLst>
              <a:path w="2080531" h="2080531">
                <a:moveTo>
                  <a:pt x="f2" y="f2"/>
                </a:moveTo>
                <a:lnTo>
                  <a:pt x="f4" y="f2"/>
                </a:lnTo>
                <a:lnTo>
                  <a:pt x="f4" y="f4"/>
                </a:lnTo>
                <a:lnTo>
                  <a:pt x="f2" y="f4"/>
                </a:lnTo>
                <a:lnTo>
                  <a:pt x="f2" y="f2"/>
                </a:lnTo>
                <a:close/>
              </a:path>
            </a:pathLst>
          </a:cu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6" name="Freeform 16">
            <a:extLst>
              <a:ext uri="{FF2B5EF4-FFF2-40B4-BE49-F238E27FC236}">
                <a16:creationId xmlns:a16="http://schemas.microsoft.com/office/drawing/2014/main" id="{7A9EF779-059B-1349-364D-ED1FF3D724C0}"/>
              </a:ext>
            </a:extLst>
          </p:cNvPr>
          <p:cNvSpPr/>
          <p:nvPr/>
        </p:nvSpPr>
        <p:spPr>
          <a:xfrm>
            <a:off x="2669590" y="4761527"/>
            <a:ext cx="2278684" cy="559311"/>
          </a:xfrm>
          <a:custGeom>
            <a:avLst/>
            <a:gdLst>
              <a:gd name="f0" fmla="val w"/>
              <a:gd name="f1" fmla="val h"/>
              <a:gd name="f2" fmla="val 0"/>
              <a:gd name="f3" fmla="val 3418026"/>
              <a:gd name="f4" fmla="val 838970"/>
              <a:gd name="f5" fmla="val 3418027"/>
              <a:gd name="f6" fmla="*/ f0 1 3418026"/>
              <a:gd name="f7" fmla="*/ f1 1 838970"/>
              <a:gd name="f8" fmla="+- f4 0 f2"/>
              <a:gd name="f9" fmla="+- f3 0 f2"/>
              <a:gd name="f10" fmla="*/ f9 1 3418026"/>
              <a:gd name="f11" fmla="*/ f8 1 83897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418026" h="838970">
                <a:moveTo>
                  <a:pt x="f2" y="f2"/>
                </a:moveTo>
                <a:lnTo>
                  <a:pt x="f5" y="f2"/>
                </a:lnTo>
                <a:lnTo>
                  <a:pt x="f5" y="f4"/>
                </a:lnTo>
                <a:lnTo>
                  <a:pt x="f2" y="f4"/>
                </a:lnTo>
                <a:lnTo>
                  <a:pt x="f2" y="f2"/>
                </a:lnTo>
                <a:close/>
              </a:path>
            </a:pathLst>
          </a:cu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7" name="Freeform 17">
            <a:extLst>
              <a:ext uri="{FF2B5EF4-FFF2-40B4-BE49-F238E27FC236}">
                <a16:creationId xmlns:a16="http://schemas.microsoft.com/office/drawing/2014/main" id="{DF87F1E5-3F40-479B-12A3-9A8F730FBDAE}"/>
              </a:ext>
            </a:extLst>
          </p:cNvPr>
          <p:cNvSpPr/>
          <p:nvPr/>
        </p:nvSpPr>
        <p:spPr>
          <a:xfrm>
            <a:off x="10207812" y="1807951"/>
            <a:ext cx="1290675" cy="262825"/>
          </a:xfrm>
          <a:custGeom>
            <a:avLst/>
            <a:gdLst>
              <a:gd name="f0" fmla="val w"/>
              <a:gd name="f1" fmla="val h"/>
              <a:gd name="f2" fmla="val 0"/>
              <a:gd name="f3" fmla="val 1936011"/>
              <a:gd name="f4" fmla="val 394242"/>
              <a:gd name="f5" fmla="*/ f0 1 1936011"/>
              <a:gd name="f6" fmla="*/ f1 1 394242"/>
              <a:gd name="f7" fmla="+- f4 0 f2"/>
              <a:gd name="f8" fmla="+- f3 0 f2"/>
              <a:gd name="f9" fmla="*/ f8 1 1936011"/>
              <a:gd name="f10" fmla="*/ f7 1 394242"/>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936011" h="394242">
                <a:moveTo>
                  <a:pt x="f2" y="f2"/>
                </a:moveTo>
                <a:lnTo>
                  <a:pt x="f3" y="f2"/>
                </a:lnTo>
                <a:lnTo>
                  <a:pt x="f3" y="f4"/>
                </a:lnTo>
                <a:lnTo>
                  <a:pt x="f2" y="f4"/>
                </a:lnTo>
                <a:lnTo>
                  <a:pt x="f2" y="f2"/>
                </a:lnTo>
                <a:close/>
              </a:path>
            </a:pathLst>
          </a:cu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entury Gothic"/>
            </a:endParaRPr>
          </a:p>
        </p:txBody>
      </p:sp>
      <p:sp>
        <p:nvSpPr>
          <p:cNvPr id="8" name="TextBox 22">
            <a:extLst>
              <a:ext uri="{FF2B5EF4-FFF2-40B4-BE49-F238E27FC236}">
                <a16:creationId xmlns:a16="http://schemas.microsoft.com/office/drawing/2014/main" id="{A336CB0A-E6E1-AD1E-A0BC-A2B2F9BDA9F4}"/>
              </a:ext>
            </a:extLst>
          </p:cNvPr>
          <p:cNvSpPr txBox="1"/>
          <p:nvPr/>
        </p:nvSpPr>
        <p:spPr>
          <a:xfrm>
            <a:off x="6717118" y="1792562"/>
            <a:ext cx="3668417" cy="1384995"/>
          </a:xfrm>
          <a:prstGeom prst="rect">
            <a:avLst/>
          </a:prstGeom>
          <a:noFill/>
          <a:ln cap="flat">
            <a:noFill/>
          </a:ln>
        </p:spPr>
        <p:txBody>
          <a:bodyPr vert="horz" wrap="square" lIns="0" tIns="0" rIns="0" bIns="0" anchor="t" anchorCtr="0" compatLnSpc="1">
            <a:spAutoFit/>
          </a:bodyPr>
          <a:lstStyle/>
          <a:p>
            <a:pPr marL="0" marR="0" lvl="0" indent="0" algn="just" defTabSz="457200" rtl="0" fontAlgn="auto" hangingPunct="1">
              <a:lnSpc>
                <a:spcPts val="5440"/>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Thank You</a:t>
            </a:r>
          </a:p>
          <a:p>
            <a:pPr marL="0" marR="0" lvl="0" indent="0" algn="just" defTabSz="457200" rtl="0" fontAlgn="auto" hangingPunct="1">
              <a:lnSpc>
                <a:spcPts val="5440"/>
              </a:lnSpc>
              <a:spcBef>
                <a:spcPts val="0"/>
              </a:spcBef>
              <a:spcAft>
                <a:spcPts val="0"/>
              </a:spcAft>
              <a:buNone/>
              <a:tabLst/>
              <a:defRPr sz="1800" b="0" i="0" u="none" strike="noStrike" kern="0" cap="none" spc="0" baseline="0">
                <a:solidFill>
                  <a:srgbClr val="000000"/>
                </a:solidFill>
                <a:uFillTx/>
              </a:defRPr>
            </a:pPr>
            <a:r>
              <a:rPr lang="en-US" sz="4534" b="1" i="0" u="none" strike="noStrike" kern="1200" cap="none" spc="0" baseline="0">
                <a:solidFill>
                  <a:srgbClr val="FFE6D0"/>
                </a:solidFill>
                <a:uFillTx/>
                <a:latin typeface="Agrandir Bold"/>
                <a:ea typeface="Agrandir Bold"/>
                <a:cs typeface="Agrandir Bold"/>
              </a:rPr>
              <a:t>Very Much!</a:t>
            </a:r>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27</TotalTime>
  <Words>2586</Words>
  <Application>Microsoft Office PowerPoint</Application>
  <PresentationFormat>Widescreen</PresentationFormat>
  <Paragraphs>130</Paragraphs>
  <Slides>18</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Agrandir Bold</vt:lpstr>
      <vt:lpstr>Aptos</vt:lpstr>
      <vt:lpstr>Arial</vt:lpstr>
      <vt:lpstr>Century Gothic</vt:lpstr>
      <vt:lpstr>Poppins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Olga Brinza-Pasa</dc:creator>
  <cp:lastModifiedBy>Olga Brinza-Pasa</cp:lastModifiedBy>
  <cp:revision>1</cp:revision>
  <dcterms:created xsi:type="dcterms:W3CDTF">2026-02-25T09:25:37Z</dcterms:created>
  <dcterms:modified xsi:type="dcterms:W3CDTF">2026-02-25T09:57:13Z</dcterms:modified>
</cp:coreProperties>
</file>