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7" r:id="rId11"/>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87544" autoAdjust="0"/>
  </p:normalViewPr>
  <p:slideViewPr>
    <p:cSldViewPr>
      <p:cViewPr>
        <p:scale>
          <a:sx n="70" d="100"/>
          <a:sy n="70" d="100"/>
        </p:scale>
        <p:origin x="-1386" y="1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6F0D2A-B96E-4CA9-B4BF-1683A5525F48}" type="datetimeFigureOut">
              <a:rPr lang="bg-BG" smtClean="0"/>
              <a:t>24.11.2022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74D9EF-4DC0-42B2-AEC2-663530014303}" type="slidenum">
              <a:rPr lang="bg-BG" smtClean="0"/>
              <a:t>‹#›</a:t>
            </a:fld>
            <a:endParaRPr lang="bg-BG"/>
          </a:p>
        </p:txBody>
      </p:sp>
    </p:spTree>
    <p:extLst>
      <p:ext uri="{BB962C8B-B14F-4D97-AF65-F5344CB8AC3E}">
        <p14:creationId xmlns:p14="http://schemas.microsoft.com/office/powerpoint/2010/main" val="101451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Since the 1980s, there has been heated debate about the "proper" way to manage employees in firms. The effectiveness of a corporation and human resource management (HRM) practices have a strong, positive association, according to research from a number of sources, including Becker and Gerhart (1996). The role of HRM has changed from being primarily administration to being strategic. The operations performed by the HR department, including as recruiting and selection, HR appraisal, Inform future, and HR rewarding, are referred to as HRM functions. In the world today, ongoing organizational adjustments have become the standard. They consist of independence, process reorganization, and </a:t>
            </a:r>
            <a:r>
              <a:rPr lang="en-US" dirty="0" err="1" smtClean="0"/>
              <a:t>organisation</a:t>
            </a:r>
            <a:r>
              <a:rPr lang="en-US" dirty="0" smtClean="0"/>
              <a:t> implemented effectively. Companies may only be sure of their main contributions if they adapt their strategy and structure orientation to the changing technology and surroundings. Two recently emerging both theoretical and practical topics in the technological fields and the environmental are sustainable development and industrialization, accordingly (Sulej,2021).</a:t>
            </a:r>
          </a:p>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2</a:t>
            </a:fld>
            <a:endParaRPr lang="bg-BG"/>
          </a:p>
        </p:txBody>
      </p:sp>
    </p:spTree>
    <p:extLst>
      <p:ext uri="{BB962C8B-B14F-4D97-AF65-F5344CB8AC3E}">
        <p14:creationId xmlns:p14="http://schemas.microsoft.com/office/powerpoint/2010/main" val="3738089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Flexible working refers to any type of work schedule that is different from your existing one. Changing your part-time hours, such as moving weekends to weekdays, or changing your part-time hours to fit with, say, childcare facilities, university hours, or school activities, are examples of flexible scheduling. Working fewer days at your usual hours when your hours are compressed. </a:t>
            </a:r>
            <a:r>
              <a:rPr lang="en-US" dirty="0" err="1" smtClean="0"/>
              <a:t>Flexitime</a:t>
            </a:r>
            <a:r>
              <a:rPr lang="en-US" dirty="0" smtClean="0"/>
              <a:t>, which gives you the option to schedule your working hours to fall during certain core times. Operating from home or online on a part- or full-time basis with personality, where your schedule is organized to precisely match the times you prefer to work, and shift employment with stagger hours so you can start and stop when it's convenient for you (Estiri,2021).</a:t>
            </a:r>
          </a:p>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3</a:t>
            </a:fld>
            <a:endParaRPr lang="bg-BG"/>
          </a:p>
        </p:txBody>
      </p:sp>
    </p:spTree>
    <p:extLst>
      <p:ext uri="{BB962C8B-B14F-4D97-AF65-F5344CB8AC3E}">
        <p14:creationId xmlns:p14="http://schemas.microsoft.com/office/powerpoint/2010/main" val="3566958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You as an employer have more hiring alternatives and access to a wider talented employees when you allow employees to work flexible hours. If you portray your organization as being open to flexible working hours and fostering work-life balance, you'll attract all types of workers because those who are working or learning part-time may be more encouraged to apply. One of the primary reasons both employers and staff need flexible hours is the fact that they boost engagement and morale in the office. If you provide your staff the freedom to have a better work-life balance, they will be more content in their personal lives and highly value their work. More successful employees result from higher levels of employee satisfaction, involvement, and enthusiasm (McMackin,2021).</a:t>
            </a:r>
          </a:p>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4</a:t>
            </a:fld>
            <a:endParaRPr lang="bg-BG"/>
          </a:p>
        </p:txBody>
      </p:sp>
    </p:spTree>
    <p:extLst>
      <p:ext uri="{BB962C8B-B14F-4D97-AF65-F5344CB8AC3E}">
        <p14:creationId xmlns:p14="http://schemas.microsoft.com/office/powerpoint/2010/main" val="991327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an HR professional, it is your duty to assist staff members so they feel at ease working the hours they have been given and can relax at the end of the day in order to avoid exhaustion and long-term anxiety. Flexible working enables the possibility to recruit new talent from any location. This suggests that if you're in charge of hiring employees, you'll have access to a wider pool of prospects. Clear communication and consideration of each applicant's impact on your business's flexible working policy can help you employ the individual who will fit the firm the greatest (Liao,2021).</a:t>
            </a:r>
          </a:p>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5</a:t>
            </a:fld>
            <a:endParaRPr lang="bg-BG"/>
          </a:p>
        </p:txBody>
      </p:sp>
    </p:spTree>
    <p:extLst>
      <p:ext uri="{BB962C8B-B14F-4D97-AF65-F5344CB8AC3E}">
        <p14:creationId xmlns:p14="http://schemas.microsoft.com/office/powerpoint/2010/main" val="3479660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COVID-19 effect on HR-related issues has lasted for more than a year and will do so going forward. The main issue organizations are currently facing is a new normal that offers organizational scholars and practitioners a variety of study opportunities. Developing HR challenges can be fairly diverse in the current scenario, where often discussed difficulties have been made worse by the COVID-19 pandemic and then accompanied by a serious recession.. These issues include things like staff well-being and performance changes. Companies struggle to pay personnel the same compensation given that they are unable to perform as well as they could before COVID-19 organizations struggle to pay staff the same salary (Shah,2021). Flexible working can lead to both issues or benefits and it is depending of the company strategy and approach in order to be visible which of the outcomes will be present. </a:t>
            </a:r>
          </a:p>
        </p:txBody>
      </p:sp>
      <p:sp>
        <p:nvSpPr>
          <p:cNvPr id="4" name="Slide Number Placeholder 3"/>
          <p:cNvSpPr>
            <a:spLocks noGrp="1"/>
          </p:cNvSpPr>
          <p:nvPr>
            <p:ph type="sldNum" sz="quarter" idx="10"/>
          </p:nvPr>
        </p:nvSpPr>
        <p:spPr/>
        <p:txBody>
          <a:bodyPr/>
          <a:lstStyle/>
          <a:p>
            <a:fld id="{D374D9EF-4DC0-42B2-AEC2-663530014303}" type="slidenum">
              <a:rPr lang="bg-BG" smtClean="0"/>
              <a:t>6</a:t>
            </a:fld>
            <a:endParaRPr lang="bg-BG"/>
          </a:p>
        </p:txBody>
      </p:sp>
    </p:spTree>
    <p:extLst>
      <p:ext uri="{BB962C8B-B14F-4D97-AF65-F5344CB8AC3E}">
        <p14:creationId xmlns:p14="http://schemas.microsoft.com/office/powerpoint/2010/main" val="261466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Global partnering- complete solution goes beyond software and is backed by an industry-leading legal staff and HR experts in each region where you do commerce. World-class and country-specific benefit plans are offered by Global Benefits to address the needs of your multinational personnel. Company of Record for the World: Using the (EOR) concept, you can offload your administrative workload. Technology: With the help of this top-notch platform, you may authorize payments and manage your complete international staff from any location (McMackin,2021).</a:t>
            </a:r>
          </a:p>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7</a:t>
            </a:fld>
            <a:endParaRPr lang="bg-BG"/>
          </a:p>
        </p:txBody>
      </p:sp>
    </p:spTree>
    <p:extLst>
      <p:ext uri="{BB962C8B-B14F-4D97-AF65-F5344CB8AC3E}">
        <p14:creationId xmlns:p14="http://schemas.microsoft.com/office/powerpoint/2010/main" val="1499663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the current world, personnel management is essential to daily living. Proper management of both hard and soft human resource department, on the other hand, impacts the economy and encourages business growth. It can encourage employees to be motivated at work and to abide by company policies, which will boost productivity and boost revenues for the business. In contrast side, with the support of union movement at the beginning phases of the negotiation process, individuals can bargain for higher pay and better employment conditions. Furthermore, workplace regulation is presently spreading the worldwide because it is increasingly stringent and favorable of defending the rights of workers. The ongoing activities of each organization will have a substantial impact on human resource management  (Shah,2021).</a:t>
            </a:r>
            <a:endParaRPr lang="en-US" dirty="0" smtClean="0"/>
          </a:p>
        </p:txBody>
      </p:sp>
      <p:sp>
        <p:nvSpPr>
          <p:cNvPr id="4" name="Slide Number Placeholder 3"/>
          <p:cNvSpPr>
            <a:spLocks noGrp="1"/>
          </p:cNvSpPr>
          <p:nvPr>
            <p:ph type="sldNum" sz="quarter" idx="10"/>
          </p:nvPr>
        </p:nvSpPr>
        <p:spPr/>
        <p:txBody>
          <a:bodyPr/>
          <a:lstStyle/>
          <a:p>
            <a:fld id="{D374D9EF-4DC0-42B2-AEC2-663530014303}" type="slidenum">
              <a:rPr lang="bg-BG" smtClean="0"/>
              <a:t>8</a:t>
            </a:fld>
            <a:endParaRPr lang="bg-BG"/>
          </a:p>
        </p:txBody>
      </p:sp>
    </p:spTree>
    <p:extLst>
      <p:ext uri="{BB962C8B-B14F-4D97-AF65-F5344CB8AC3E}">
        <p14:creationId xmlns:p14="http://schemas.microsoft.com/office/powerpoint/2010/main" val="2394410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4"/>
            <a:ext cx="7315200" cy="2595025"/>
          </a:xfrm>
        </p:spPr>
        <p:txBody>
          <a:bodyPr>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914400" y="5166530"/>
            <a:ext cx="73152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DFFD6EE-2158-45FB-8FAB-09618597AB8E}" type="datetimeFigureOut">
              <a:rPr lang="bg-BG" smtClean="0"/>
              <a:t>24.11.2022 г.</a:t>
            </a:fld>
            <a:endParaRPr lang="bg-BG"/>
          </a:p>
        </p:txBody>
      </p:sp>
      <p:sp>
        <p:nvSpPr>
          <p:cNvPr id="8" name="Slide Number Placeholder 7"/>
          <p:cNvSpPr>
            <a:spLocks noGrp="1"/>
          </p:cNvSpPr>
          <p:nvPr>
            <p:ph type="sldNum" sz="quarter" idx="11"/>
          </p:nvPr>
        </p:nvSpPr>
        <p:spPr/>
        <p:txBody>
          <a:bodyPr/>
          <a:lstStyle/>
          <a:p>
            <a:fld id="{4E43DFF0-41AD-4FA1-B5D3-05BD6D961320}" type="slidenum">
              <a:rPr lang="bg-BG" smtClean="0"/>
              <a:t>‹#›</a:t>
            </a:fld>
            <a:endParaRPr lang="bg-BG"/>
          </a:p>
        </p:txBody>
      </p:sp>
      <p:sp>
        <p:nvSpPr>
          <p:cNvPr id="9" name="Footer Placeholder 8"/>
          <p:cNvSpPr>
            <a:spLocks noGrp="1"/>
          </p:cNvSpPr>
          <p:nvPr>
            <p:ph type="ftr" sz="quarter" idx="12"/>
          </p:nvPr>
        </p:nvSpPr>
        <p:spPr/>
        <p:txBody>
          <a:bodyPr/>
          <a:lstStyle/>
          <a:p>
            <a:endParaRPr lang="bg-BG"/>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FD6EE-2158-45FB-8FAB-09618597AB8E}" type="datetimeFigureOut">
              <a:rPr lang="bg-BG" smtClean="0"/>
              <a:t>24.11.2022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5017572"/>
            <a:ext cx="7315200" cy="1293592"/>
          </a:xfrm>
        </p:spPr>
        <p:txBody>
          <a:bodyPr anchor="t"/>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14400" y="3865097"/>
            <a:ext cx="73152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FD6EE-2158-45FB-8FAB-09618597AB8E}" type="datetimeFigureOut">
              <a:rPr lang="bg-BG" smtClean="0"/>
              <a:t>24.11.2022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DFFD6EE-2158-45FB-8FAB-09618597AB8E}" type="datetimeFigureOut">
              <a:rPr lang="bg-BG" smtClean="0"/>
              <a:t>24.11.2022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4E43DFF0-41AD-4FA1-B5D3-05BD6D961320}" type="slidenum">
              <a:rPr lang="bg-BG" smtClean="0"/>
              <a:t>‹#›</a:t>
            </a:fld>
            <a:endParaRPr lang="bg-BG"/>
          </a:p>
        </p:txBody>
      </p:sp>
      <p:sp>
        <p:nvSpPr>
          <p:cNvPr id="9" name="Title 8"/>
          <p:cNvSpPr>
            <a:spLocks noGrp="1"/>
          </p:cNvSpPr>
          <p:nvPr>
            <p:ph type="title"/>
          </p:nvPr>
        </p:nvSpPr>
        <p:spPr>
          <a:xfrm>
            <a:off x="914400" y="1544715"/>
            <a:ext cx="7315200" cy="1154097"/>
          </a:xfrm>
        </p:spPr>
        <p:txBody>
          <a:bodyPr/>
          <a:lstStyle/>
          <a:p>
            <a:r>
              <a:rPr lang="en-US"/>
              <a:t>Click to edit Master title style</a:t>
            </a:r>
          </a:p>
        </p:txBody>
      </p:sp>
      <p:sp>
        <p:nvSpPr>
          <p:cNvPr id="8" name="Content Placeholder 7"/>
          <p:cNvSpPr>
            <a:spLocks noGrp="1"/>
          </p:cNvSpPr>
          <p:nvPr>
            <p:ph sz="quarter" idx="13"/>
          </p:nvPr>
        </p:nvSpPr>
        <p:spPr>
          <a:xfrm>
            <a:off x="914400" y="2743200"/>
            <a:ext cx="356616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81728" y="2743200"/>
            <a:ext cx="3566160" cy="3595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6348" y="2743200"/>
            <a:ext cx="336499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85144" y="2743200"/>
            <a:ext cx="336206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DFFD6EE-2158-45FB-8FAB-09618597AB8E}" type="datetimeFigureOut">
              <a:rPr lang="bg-BG" smtClean="0"/>
              <a:t>24.11.2022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4E43DFF0-41AD-4FA1-B5D3-05BD6D961320}" type="slidenum">
              <a:rPr lang="bg-BG" smtClean="0"/>
              <a:t>‹#›</a:t>
            </a:fld>
            <a:endParaRPr lang="bg-BG"/>
          </a:p>
        </p:txBody>
      </p:sp>
      <p:sp>
        <p:nvSpPr>
          <p:cNvPr id="10" name="Title 9"/>
          <p:cNvSpPr>
            <a:spLocks noGrp="1"/>
          </p:cNvSpPr>
          <p:nvPr>
            <p:ph type="title"/>
          </p:nvPr>
        </p:nvSpPr>
        <p:spPr>
          <a:xfrm>
            <a:off x="914400" y="1544715"/>
            <a:ext cx="7315200" cy="1154097"/>
          </a:xfrm>
        </p:spPr>
        <p:txBody>
          <a:bodyPr/>
          <a:lstStyle/>
          <a:p>
            <a:r>
              <a:rPr lang="en-US"/>
              <a:t>Click to edit Master title style</a:t>
            </a:r>
            <a:endParaRPr lang="en-US" dirty="0"/>
          </a:p>
        </p:txBody>
      </p:sp>
      <p:sp>
        <p:nvSpPr>
          <p:cNvPr id="11" name="Content Placeholder 10"/>
          <p:cNvSpPr>
            <a:spLocks noGrp="1"/>
          </p:cNvSpPr>
          <p:nvPr>
            <p:ph sz="quarter" idx="13"/>
          </p:nvPr>
        </p:nvSpPr>
        <p:spPr>
          <a:xfrm>
            <a:off x="914400"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81727"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DFFD6EE-2158-45FB-8FAB-09618597AB8E}" type="datetimeFigureOut">
              <a:rPr lang="bg-BG" smtClean="0"/>
              <a:t>24.11.2022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FFD6EE-2158-45FB-8FAB-09618597AB8E}" type="datetimeFigureOut">
              <a:rPr lang="bg-BG" smtClean="0"/>
              <a:t>24.11.2022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5362"/>
            <a:ext cx="2950936" cy="2173015"/>
          </a:xfrm>
        </p:spPr>
        <p:txBody>
          <a:bodyPr anchor="b">
            <a:normAutofit/>
          </a:bodyPr>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4021752" y="1826709"/>
            <a:ext cx="4207848"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4400" y="4061095"/>
            <a:ext cx="2950936"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FFD6EE-2158-45FB-8FAB-09618597AB8E}" type="datetimeFigureOut">
              <a:rPr lang="bg-BG" smtClean="0"/>
              <a:t>24.11.2022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8800"/>
            <a:ext cx="2953512" cy="2176272"/>
          </a:xfrm>
        </p:spPr>
        <p:txBody>
          <a:bodyPr anchor="b">
            <a:normAutofit/>
          </a:bodyPr>
          <a:lstStyle>
            <a:lvl1pPr algn="l">
              <a:defRPr sz="2800" b="0"/>
            </a:lvl1pPr>
          </a:lstStyle>
          <a:p>
            <a:r>
              <a:rPr lang="en-US"/>
              <a:t>Click to edit Master title style</a:t>
            </a:r>
            <a:endParaRPr lang="en-US" dirty="0"/>
          </a:p>
        </p:txBody>
      </p:sp>
      <p:sp>
        <p:nvSpPr>
          <p:cNvPr id="3" name="Picture Placeholder 2"/>
          <p:cNvSpPr>
            <a:spLocks noGrp="1"/>
          </p:cNvSpPr>
          <p:nvPr>
            <p:ph type="pic" idx="1"/>
          </p:nvPr>
        </p:nvSpPr>
        <p:spPr>
          <a:xfrm>
            <a:off x="4191000" y="2286000"/>
            <a:ext cx="40386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4059936"/>
            <a:ext cx="2953512"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FFD6EE-2158-45FB-8FAB-09618597AB8E}" type="datetimeFigureOut">
              <a:rPr lang="bg-BG" smtClean="0"/>
              <a:t>24.11.2022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DFFD6EE-2158-45FB-8FAB-09618597AB8E}" type="datetimeFigureOut">
              <a:rPr lang="bg-BG" smtClean="0"/>
              <a:t>24.11.2022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48400" y="1826709"/>
            <a:ext cx="1492499" cy="44844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54524" y="1826709"/>
            <a:ext cx="5241476" cy="44844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DFFD6EE-2158-45FB-8FAB-09618597AB8E}" type="datetimeFigureOut">
              <a:rPr lang="bg-BG" smtClean="0"/>
              <a:t>24.11.2022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8435268" y="573807"/>
            <a:ext cx="8623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8569419" y="573807"/>
            <a:ext cx="576072"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4400" y="1544715"/>
            <a:ext cx="7315200" cy="115409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14400" y="2769833"/>
            <a:ext cx="7315200" cy="35395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07690" y="548797"/>
            <a:ext cx="1189132"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8DFFD6EE-2158-45FB-8FAB-09618597AB8E}" type="datetimeFigureOut">
              <a:rPr lang="bg-BG" smtClean="0"/>
              <a:t>24.11.2022 г.</a:t>
            </a:fld>
            <a:endParaRPr lang="bg-BG"/>
          </a:p>
        </p:txBody>
      </p:sp>
      <p:sp>
        <p:nvSpPr>
          <p:cNvPr id="6" name="Slide Number Placeholder 5"/>
          <p:cNvSpPr>
            <a:spLocks noGrp="1"/>
          </p:cNvSpPr>
          <p:nvPr>
            <p:ph type="sldNum" sz="quarter" idx="4"/>
          </p:nvPr>
        </p:nvSpPr>
        <p:spPr>
          <a:xfrm>
            <a:off x="7314415" y="548797"/>
            <a:ext cx="941203" cy="301752"/>
          </a:xfrm>
          <a:prstGeom prst="rect">
            <a:avLst/>
          </a:prstGeom>
        </p:spPr>
        <p:txBody>
          <a:bodyPr vert="horz" lIns="91440" tIns="45720" rIns="91440" bIns="45720" rtlCol="0" anchor="ctr"/>
          <a:lstStyle>
            <a:lvl1pPr algn="r">
              <a:defRPr sz="1200">
                <a:solidFill>
                  <a:schemeClr val="tx1"/>
                </a:solidFill>
              </a:defRPr>
            </a:lvl1pPr>
          </a:lstStyle>
          <a:p>
            <a:fld id="{4E43DFF0-41AD-4FA1-B5D3-05BD6D961320}" type="slidenum">
              <a:rPr lang="bg-BG" smtClean="0"/>
              <a:t>‹#›</a:t>
            </a:fld>
            <a:endParaRPr lang="bg-BG"/>
          </a:p>
        </p:txBody>
      </p:sp>
      <p:sp>
        <p:nvSpPr>
          <p:cNvPr id="5" name="Footer Placeholder 4"/>
          <p:cNvSpPr>
            <a:spLocks noGrp="1"/>
          </p:cNvSpPr>
          <p:nvPr>
            <p:ph type="ftr" sz="quarter" idx="3"/>
          </p:nvPr>
        </p:nvSpPr>
        <p:spPr>
          <a:xfrm>
            <a:off x="6008688" y="855956"/>
            <a:ext cx="2246489" cy="301227"/>
          </a:xfrm>
          <a:prstGeom prst="rect">
            <a:avLst/>
          </a:prstGeom>
        </p:spPr>
        <p:txBody>
          <a:bodyPr vert="horz" lIns="91440" tIns="0" rIns="91440" bIns="45720" rtlCol="0" anchor="t"/>
          <a:lstStyle>
            <a:lvl1pPr algn="l">
              <a:defRPr sz="1000">
                <a:solidFill>
                  <a:schemeClr val="tx1"/>
                </a:solidFill>
              </a:defRPr>
            </a:lvl1pPr>
          </a:lstStyle>
          <a:p>
            <a:endParaRPr lang="bg-BG"/>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268760"/>
            <a:ext cx="7315200" cy="2595025"/>
          </a:xfrm>
        </p:spPr>
        <p:txBody>
          <a:bodyPr/>
          <a:lstStyle/>
          <a:p>
            <a:pPr algn="ctr"/>
            <a:r>
              <a:rPr lang="en-US" dirty="0"/>
              <a:t>Managing People Presentation</a:t>
            </a:r>
            <a:endParaRPr lang="bg-BG" dirty="0"/>
          </a:p>
        </p:txBody>
      </p:sp>
      <p:sp>
        <p:nvSpPr>
          <p:cNvPr id="3" name="Subtitle 2"/>
          <p:cNvSpPr>
            <a:spLocks noGrp="1"/>
          </p:cNvSpPr>
          <p:nvPr>
            <p:ph type="subTitle" idx="1"/>
          </p:nvPr>
        </p:nvSpPr>
        <p:spPr>
          <a:xfrm>
            <a:off x="971600" y="4293096"/>
            <a:ext cx="7315200" cy="1144632"/>
          </a:xfrm>
        </p:spPr>
        <p:txBody>
          <a:bodyPr>
            <a:normAutofit/>
          </a:bodyPr>
          <a:lstStyle/>
          <a:p>
            <a:r>
              <a:rPr lang="en-US" sz="3200" dirty="0">
                <a:solidFill>
                  <a:schemeClr val="accent2">
                    <a:lumMod val="60000"/>
                    <a:lumOff val="40000"/>
                  </a:schemeClr>
                </a:solidFill>
              </a:rPr>
              <a:t>STUDENT ID: ……………………</a:t>
            </a:r>
            <a:endParaRPr lang="bg-BG" sz="3200" dirty="0">
              <a:solidFill>
                <a:schemeClr val="accent2">
                  <a:lumMod val="60000"/>
                  <a:lumOff val="40000"/>
                </a:schemeClr>
              </a:solidFill>
            </a:endParaRPr>
          </a:p>
        </p:txBody>
      </p:sp>
    </p:spTree>
    <p:extLst>
      <p:ext uri="{BB962C8B-B14F-4D97-AF65-F5344CB8AC3E}">
        <p14:creationId xmlns:p14="http://schemas.microsoft.com/office/powerpoint/2010/main" val="3404651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52" y="1"/>
            <a:ext cx="7507221" cy="925286"/>
          </a:xfrm>
        </p:spPr>
        <p:txBody>
          <a:bodyPr/>
          <a:lstStyle/>
          <a:p>
            <a:r>
              <a:rPr lang="en-US" dirty="0"/>
              <a:t>Human Resources Introduction</a:t>
            </a:r>
            <a:endParaRPr lang="bg-BG"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88024" y="1340768"/>
            <a:ext cx="4176464"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Текстово поле 2">
            <a:extLst>
              <a:ext uri="{FF2B5EF4-FFF2-40B4-BE49-F238E27FC236}">
                <a16:creationId xmlns="" xmlns:a16="http://schemas.microsoft.com/office/drawing/2014/main" id="{F73D9F1F-5704-2B18-9605-D189853D1106}"/>
              </a:ext>
            </a:extLst>
          </p:cNvPr>
          <p:cNvSpPr txBox="1"/>
          <p:nvPr/>
        </p:nvSpPr>
        <p:spPr>
          <a:xfrm>
            <a:off x="51853" y="1206499"/>
            <a:ext cx="4592156" cy="5047536"/>
          </a:xfrm>
          <a:prstGeom prst="rect">
            <a:avLst/>
          </a:prstGeom>
          <a:noFill/>
        </p:spPr>
        <p:txBody>
          <a:bodyPr wrap="square" rtlCol="0">
            <a:spAutoFit/>
          </a:bodyPr>
          <a:lstStyle/>
          <a:p>
            <a:pPr algn="just"/>
            <a:r>
              <a:rPr lang="en-US" sz="1400" b="1" dirty="0"/>
              <a:t>Since the 1980s, there has been heated debate about the "proper" way to manage employees in firms. The effectiveness of a corporation and human resource management (HRM) practices have a strong, positive association, according to research from a number of sources, including Becker and Gerhart (1996). The role of HRM has changed from being primarily administration to being strategic. The operations performed by the HR department, including as recruiting and selection, HR appraisal, Inform future, and HR rewarding, are referred to as HRM functions</a:t>
            </a:r>
            <a:r>
              <a:rPr lang="en-US" sz="1400" b="1" dirty="0" smtClean="0"/>
              <a:t>.</a:t>
            </a:r>
            <a:r>
              <a:rPr lang="en-US" sz="1400" b="1" dirty="0"/>
              <a:t> In the world today, ongoing organizational adjustments have become the standard. They consist of independence, process reorganization, and </a:t>
            </a:r>
            <a:r>
              <a:rPr lang="en-US" sz="1400" b="1" dirty="0" err="1"/>
              <a:t>organisation</a:t>
            </a:r>
            <a:r>
              <a:rPr lang="en-US" sz="1400" b="1" dirty="0"/>
              <a:t> implemented effectively. Companies may only be sure of their main contributions if they adapt their strategy and structure orientation to the changing technology and surroundings. Two recently emerging both theoretical and practical topics in the technological fields and the environmental are sustainable development and industrialization, accordingly (</a:t>
            </a:r>
            <a:r>
              <a:rPr lang="en-US" sz="1400" b="1" dirty="0" smtClean="0"/>
              <a:t>Sulej,2021).</a:t>
            </a:r>
            <a:endParaRPr lang="bg-BG" sz="1400" b="1" dirty="0"/>
          </a:p>
        </p:txBody>
      </p:sp>
    </p:spTree>
    <p:extLst>
      <p:ext uri="{BB962C8B-B14F-4D97-AF65-F5344CB8AC3E}">
        <p14:creationId xmlns:p14="http://schemas.microsoft.com/office/powerpoint/2010/main" val="2564078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671" y="188640"/>
            <a:ext cx="7315200" cy="966249"/>
          </a:xfrm>
        </p:spPr>
        <p:txBody>
          <a:bodyPr>
            <a:normAutofit fontScale="90000"/>
          </a:bodyPr>
          <a:lstStyle/>
          <a:p>
            <a:pPr algn="ctr"/>
            <a:r>
              <a:rPr lang="en-US" dirty="0"/>
              <a:t>Explanation of the flexible working</a:t>
            </a:r>
            <a:endParaRPr lang="bg-BG"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32040" y="1484784"/>
            <a:ext cx="3607555" cy="486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Текстово поле 2">
            <a:extLst>
              <a:ext uri="{FF2B5EF4-FFF2-40B4-BE49-F238E27FC236}">
                <a16:creationId xmlns="" xmlns:a16="http://schemas.microsoft.com/office/drawing/2014/main" id="{F87B32C6-4860-0704-E1C0-F5D1D8E21A0D}"/>
              </a:ext>
            </a:extLst>
          </p:cNvPr>
          <p:cNvSpPr txBox="1"/>
          <p:nvPr/>
        </p:nvSpPr>
        <p:spPr>
          <a:xfrm>
            <a:off x="213704" y="1772816"/>
            <a:ext cx="4392488" cy="3970318"/>
          </a:xfrm>
          <a:prstGeom prst="rect">
            <a:avLst/>
          </a:prstGeom>
          <a:noFill/>
        </p:spPr>
        <p:txBody>
          <a:bodyPr wrap="square" rtlCol="0">
            <a:spAutoFit/>
          </a:bodyPr>
          <a:lstStyle/>
          <a:p>
            <a:pPr marL="285750" indent="-285750" algn="just">
              <a:buFont typeface="Arial" panose="020B0604020202020204" pitchFamily="34" charset="0"/>
              <a:buChar char="•"/>
            </a:pPr>
            <a:r>
              <a:rPr lang="en-US" sz="1400" b="1" dirty="0"/>
              <a:t>Flexible working refers to any type of work schedule that is different from your existing one</a:t>
            </a:r>
            <a:r>
              <a:rPr lang="en-US" sz="1400" b="1" dirty="0" smtClean="0"/>
              <a:t>. Changing </a:t>
            </a:r>
            <a:r>
              <a:rPr lang="en-US" sz="1400" b="1" dirty="0"/>
              <a:t>your part-time hours, such as moving weekends to weekdays, or changing your part-time hours to fit with, say, childcare facilities, university hours, or school activities, are examples of flexible scheduling</a:t>
            </a:r>
            <a:r>
              <a:rPr lang="en-US" sz="1400" b="1" dirty="0" smtClean="0"/>
              <a:t>. Working </a:t>
            </a:r>
            <a:r>
              <a:rPr lang="en-US" sz="1400" b="1" dirty="0"/>
              <a:t>fewer days at your usual hours when your hours are compressed</a:t>
            </a:r>
            <a:r>
              <a:rPr lang="en-US" sz="1400" b="1" dirty="0" smtClean="0"/>
              <a:t>. </a:t>
            </a:r>
            <a:r>
              <a:rPr lang="en-US" sz="1400" b="1" dirty="0" err="1" smtClean="0"/>
              <a:t>Flexitime</a:t>
            </a:r>
            <a:r>
              <a:rPr lang="en-US" sz="1400" b="1" dirty="0"/>
              <a:t>, which gives you the option to schedule your working hours to fall during certain core </a:t>
            </a:r>
            <a:r>
              <a:rPr lang="en-US" sz="1400" b="1" dirty="0" smtClean="0"/>
              <a:t>times. Operating </a:t>
            </a:r>
            <a:r>
              <a:rPr lang="en-US" sz="1400" b="1" dirty="0"/>
              <a:t>from home or online on a part- or full-time basis with personality, where your schedule is organized to precisely match the times you prefer to work, and shift employment with stagger hours so you can start and stop when it's convenient for you (</a:t>
            </a:r>
            <a:r>
              <a:rPr lang="en-US" sz="1400" b="1" dirty="0" smtClean="0"/>
              <a:t>Estiri,2021).</a:t>
            </a:r>
            <a:endParaRPr lang="bg-BG" sz="1400" b="1" dirty="0"/>
          </a:p>
        </p:txBody>
      </p:sp>
    </p:spTree>
    <p:extLst>
      <p:ext uri="{BB962C8B-B14F-4D97-AF65-F5344CB8AC3E}">
        <p14:creationId xmlns:p14="http://schemas.microsoft.com/office/powerpoint/2010/main" val="392763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315200" cy="1154097"/>
          </a:xfrm>
        </p:spPr>
        <p:txBody>
          <a:bodyPr>
            <a:normAutofit fontScale="90000"/>
          </a:bodyPr>
          <a:lstStyle/>
          <a:p>
            <a:pPr algn="ctr"/>
            <a:r>
              <a:rPr lang="en-US" dirty="0"/>
              <a:t>Discussion why flexible working is benefit for both company and workers</a:t>
            </a:r>
            <a:endParaRPr lang="bg-BG" dirty="0"/>
          </a:p>
        </p:txBody>
      </p:sp>
      <p:sp>
        <p:nvSpPr>
          <p:cNvPr id="3" name="Content Placeholder 2"/>
          <p:cNvSpPr>
            <a:spLocks noGrp="1"/>
          </p:cNvSpPr>
          <p:nvPr>
            <p:ph idx="1"/>
          </p:nvPr>
        </p:nvSpPr>
        <p:spPr>
          <a:xfrm>
            <a:off x="179512" y="1927257"/>
            <a:ext cx="4954917" cy="4454071"/>
          </a:xfrm>
        </p:spPr>
        <p:txBody>
          <a:bodyPr>
            <a:normAutofit lnSpcReduction="10000"/>
          </a:bodyPr>
          <a:lstStyle/>
          <a:p>
            <a:pPr marL="45720" indent="0" algn="just">
              <a:buNone/>
            </a:pPr>
            <a:r>
              <a:rPr lang="bg-BG" sz="1600" b="1" dirty="0">
                <a:solidFill>
                  <a:schemeClr val="accent2">
                    <a:lumMod val="60000"/>
                    <a:lumOff val="40000"/>
                  </a:schemeClr>
                </a:solidFill>
              </a:rPr>
              <a:t> </a:t>
            </a:r>
            <a:r>
              <a:rPr lang="en-US" sz="1600" b="1" dirty="0"/>
              <a:t>You as an employer have more hiring alternatives and access to a wider talented employees when you allow employees to work flexible hours. </a:t>
            </a:r>
            <a:r>
              <a:rPr lang="en-US" sz="1600" b="1" dirty="0"/>
              <a:t>If you present your company as also being accessible to flexible schedules and encouraging job satisfaction, you'll draw in all types of staff because those who are working or studying part-time may be more motivated to </a:t>
            </a:r>
            <a:r>
              <a:rPr lang="en-US" sz="1600" b="1" dirty="0" smtClean="0"/>
              <a:t>apply. </a:t>
            </a:r>
            <a:r>
              <a:rPr lang="en-US" sz="1600" b="1" dirty="0" smtClean="0"/>
              <a:t>One </a:t>
            </a:r>
            <a:r>
              <a:rPr lang="en-US" sz="1600" b="1" dirty="0"/>
              <a:t>of the primary reasons both employers and staff need flexible hours is the fact that they boost engagement and morale in the office. If you provide your staff the freedom </a:t>
            </a:r>
            <a:r>
              <a:rPr lang="en-US" sz="1600" b="1" dirty="0" smtClean="0"/>
              <a:t>to be happy and work as per their personal life responsibilities, </a:t>
            </a:r>
            <a:r>
              <a:rPr lang="en-US" sz="1600" b="1" dirty="0"/>
              <a:t>they will be more content in their personal lives and highly value their work. More successful employees result from higher levels of employee satisfaction, involvement, and </a:t>
            </a:r>
            <a:r>
              <a:rPr lang="en-US" sz="1600" b="1" dirty="0" smtClean="0"/>
              <a:t>enthusiasm</a:t>
            </a:r>
            <a:r>
              <a:rPr lang="en-US" sz="1600" b="1" dirty="0"/>
              <a:t> (</a:t>
            </a:r>
            <a:r>
              <a:rPr lang="en-US" sz="1600" b="1" dirty="0" smtClean="0"/>
              <a:t>McMackin,2021).</a:t>
            </a:r>
            <a:endParaRPr lang="bg-BG" b="1" dirty="0"/>
          </a:p>
          <a:p>
            <a:pPr marL="45720" indent="0">
              <a:buNone/>
            </a:pPr>
            <a:endParaRPr lang="bg-BG" b="1" dirty="0">
              <a:solidFill>
                <a:schemeClr val="accent2">
                  <a:lumMod val="60000"/>
                  <a:lumOff val="40000"/>
                </a:schemeClr>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908916"/>
            <a:ext cx="3672408" cy="4472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5795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476672"/>
            <a:ext cx="7315200" cy="1154097"/>
          </a:xfrm>
        </p:spPr>
        <p:txBody>
          <a:bodyPr>
            <a:normAutofit fontScale="90000"/>
          </a:bodyPr>
          <a:lstStyle/>
          <a:p>
            <a:pPr algn="ctr"/>
            <a:r>
              <a:rPr lang="en-US" dirty="0"/>
              <a:t>The Role of the Human Resources for promoting flexible working</a:t>
            </a:r>
            <a:endParaRPr lang="bg-BG"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0" y="1916832"/>
            <a:ext cx="4392487" cy="4536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Текстово поле 2">
            <a:extLst>
              <a:ext uri="{FF2B5EF4-FFF2-40B4-BE49-F238E27FC236}">
                <a16:creationId xmlns="" xmlns:a16="http://schemas.microsoft.com/office/drawing/2014/main" id="{412D3C18-002E-052D-31E6-C9C019C57088}"/>
              </a:ext>
            </a:extLst>
          </p:cNvPr>
          <p:cNvSpPr txBox="1"/>
          <p:nvPr/>
        </p:nvSpPr>
        <p:spPr>
          <a:xfrm>
            <a:off x="323528" y="2053595"/>
            <a:ext cx="4067943" cy="4031873"/>
          </a:xfrm>
          <a:prstGeom prst="rect">
            <a:avLst/>
          </a:prstGeom>
          <a:noFill/>
        </p:spPr>
        <p:txBody>
          <a:bodyPr wrap="square" rtlCol="0">
            <a:spAutoFit/>
          </a:bodyPr>
          <a:lstStyle/>
          <a:p>
            <a:pPr algn="just"/>
            <a:r>
              <a:rPr lang="en-US" sz="1600" b="1" dirty="0"/>
              <a:t>As an HR professional, it is your duty to assist staff members so they feel at ease working the hours they have been given and can relax at the end of the day in order to avoid exhaustion and long-term anxiety. Flexible working enables the possibility to recruit new talent from any location. This suggests that if you're in charge of hiring employees, you'll have access to a wider pool of prospects. Clear communication and consideration of each applicant's impact on your business's flexible working policy can help you employ the individual who will fit the firm the </a:t>
            </a:r>
            <a:r>
              <a:rPr lang="en-US" sz="1600" b="1" dirty="0" smtClean="0"/>
              <a:t>greatest</a:t>
            </a:r>
            <a:r>
              <a:rPr lang="en-US" sz="1600" b="1" dirty="0"/>
              <a:t> (</a:t>
            </a:r>
            <a:r>
              <a:rPr lang="en-US" sz="1600" b="1" dirty="0" smtClean="0"/>
              <a:t>Liao,2021).</a:t>
            </a:r>
            <a:endParaRPr lang="bg-BG" sz="1600" b="1" dirty="0"/>
          </a:p>
        </p:txBody>
      </p:sp>
    </p:spTree>
    <p:extLst>
      <p:ext uri="{BB962C8B-B14F-4D97-AF65-F5344CB8AC3E}">
        <p14:creationId xmlns:p14="http://schemas.microsoft.com/office/powerpoint/2010/main" val="3030292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00" y="188640"/>
            <a:ext cx="7315200" cy="1154097"/>
          </a:xfrm>
        </p:spPr>
        <p:txBody>
          <a:bodyPr/>
          <a:lstStyle/>
          <a:p>
            <a:pPr algn="ctr"/>
            <a:r>
              <a:rPr lang="en-US" dirty="0"/>
              <a:t>Possible Issues</a:t>
            </a:r>
            <a:endParaRPr lang="bg-BG" dirty="0"/>
          </a:p>
        </p:txBody>
      </p:sp>
      <p:pic>
        <p:nvPicPr>
          <p:cNvPr id="5122"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1412776"/>
            <a:ext cx="4464496" cy="5054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Текстово поле 2">
            <a:extLst>
              <a:ext uri="{FF2B5EF4-FFF2-40B4-BE49-F238E27FC236}">
                <a16:creationId xmlns="" xmlns:a16="http://schemas.microsoft.com/office/drawing/2014/main" id="{92658299-ADEC-FB19-77D4-2B6E4AB89DCB}"/>
              </a:ext>
            </a:extLst>
          </p:cNvPr>
          <p:cNvSpPr txBox="1"/>
          <p:nvPr/>
        </p:nvSpPr>
        <p:spPr>
          <a:xfrm>
            <a:off x="179512" y="1484784"/>
            <a:ext cx="4032448" cy="4832092"/>
          </a:xfrm>
          <a:prstGeom prst="rect">
            <a:avLst/>
          </a:prstGeom>
          <a:noFill/>
        </p:spPr>
        <p:txBody>
          <a:bodyPr wrap="square" rtlCol="0">
            <a:spAutoFit/>
          </a:bodyPr>
          <a:lstStyle/>
          <a:p>
            <a:pPr algn="just"/>
            <a:r>
              <a:rPr lang="en-US" sz="1400" b="1" dirty="0"/>
              <a:t>The COVID-19 effect on HR-related issues has lasted for more than a year and will do so going forward. The main issue organizations are currently facing is a new normal that offers organizational scholars and practitioners a variety of study opportunities. </a:t>
            </a:r>
            <a:r>
              <a:rPr lang="en-US" sz="1400" b="1" dirty="0"/>
              <a:t>Developing HR challenges can be fairly diverse in the current scenario, where often discussed difficulties have been made worse by the COVID-19 pandemic and then accompanied by a serious recession.</a:t>
            </a:r>
            <a:r>
              <a:rPr lang="en-US" sz="1400" b="1" dirty="0" smtClean="0"/>
              <a:t>. </a:t>
            </a:r>
            <a:r>
              <a:rPr lang="en-US" sz="1400" b="1" dirty="0"/>
              <a:t>These </a:t>
            </a:r>
            <a:r>
              <a:rPr lang="en-US" sz="1400" b="1" dirty="0" smtClean="0"/>
              <a:t>issues include </a:t>
            </a:r>
            <a:r>
              <a:rPr lang="en-US" sz="1400" b="1" dirty="0"/>
              <a:t>things like staff well-being and performance changes. Companies struggle to pay personnel the same compensation given that they are unable to perform as well as they could before COVID-19 organizations struggle to pay staff the same </a:t>
            </a:r>
            <a:r>
              <a:rPr lang="en-US" sz="1400" b="1" dirty="0" smtClean="0"/>
              <a:t>salary </a:t>
            </a:r>
            <a:r>
              <a:rPr lang="en-US" sz="1400" b="1" dirty="0"/>
              <a:t>(</a:t>
            </a:r>
            <a:r>
              <a:rPr lang="en-US" sz="1400" b="1" dirty="0" smtClean="0"/>
              <a:t>Shah,2021</a:t>
            </a:r>
            <a:r>
              <a:rPr lang="en-US" sz="1400" b="1" dirty="0" smtClean="0"/>
              <a:t>). Flexible working can lead to both issues or benefits and it is depending of the company strategy and approac</a:t>
            </a:r>
            <a:r>
              <a:rPr lang="en-US" sz="1400" b="1" dirty="0" smtClean="0"/>
              <a:t>h in order to be visible which of the outcomes will be present. </a:t>
            </a:r>
            <a:endParaRPr lang="bg-BG" sz="1400" b="1" dirty="0"/>
          </a:p>
        </p:txBody>
      </p:sp>
    </p:spTree>
    <p:extLst>
      <p:ext uri="{BB962C8B-B14F-4D97-AF65-F5344CB8AC3E}">
        <p14:creationId xmlns:p14="http://schemas.microsoft.com/office/powerpoint/2010/main" val="2696099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529" y="286172"/>
            <a:ext cx="7315200" cy="1154097"/>
          </a:xfrm>
        </p:spPr>
        <p:txBody>
          <a:bodyPr/>
          <a:lstStyle/>
          <a:p>
            <a:r>
              <a:rPr lang="en-US" dirty="0"/>
              <a:t>Recommendations for success</a:t>
            </a:r>
            <a:endParaRPr lang="bg-BG"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499992" y="1772816"/>
            <a:ext cx="4464496" cy="4896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Текстово поле 2">
            <a:extLst>
              <a:ext uri="{FF2B5EF4-FFF2-40B4-BE49-F238E27FC236}">
                <a16:creationId xmlns="" xmlns:a16="http://schemas.microsoft.com/office/drawing/2014/main" id="{5A4C84EE-DCCA-4C9C-9E98-BB57E27760B9}"/>
              </a:ext>
            </a:extLst>
          </p:cNvPr>
          <p:cNvSpPr txBox="1"/>
          <p:nvPr/>
        </p:nvSpPr>
        <p:spPr>
          <a:xfrm>
            <a:off x="0" y="2004786"/>
            <a:ext cx="4499992" cy="4031873"/>
          </a:xfrm>
          <a:prstGeom prst="rect">
            <a:avLst/>
          </a:prstGeom>
          <a:noFill/>
        </p:spPr>
        <p:txBody>
          <a:bodyPr wrap="square" rtlCol="0">
            <a:spAutoFit/>
          </a:bodyPr>
          <a:lstStyle/>
          <a:p>
            <a:pPr marL="285750" indent="-285750" algn="just">
              <a:buFont typeface="Arial" panose="020B0604020202020204" pitchFamily="34" charset="0"/>
              <a:buChar char="•"/>
            </a:pPr>
            <a:r>
              <a:rPr lang="en-US" sz="1600" b="1" dirty="0"/>
              <a:t>Global partnering- complete solution goes beyond software and is backed by an industry-leading legal staff and HR experts in each region where you do commerce</a:t>
            </a:r>
            <a:r>
              <a:rPr lang="en-US" sz="1600" b="1" dirty="0" smtClean="0"/>
              <a:t>. World-class </a:t>
            </a:r>
            <a:r>
              <a:rPr lang="en-US" sz="1600" b="1" dirty="0"/>
              <a:t>and country-specific benefit plans are offered by Global Benefits to address the needs of your multinational personnel</a:t>
            </a:r>
            <a:r>
              <a:rPr lang="en-US" sz="1600" b="1" dirty="0" smtClean="0"/>
              <a:t>. Company </a:t>
            </a:r>
            <a:r>
              <a:rPr lang="en-US" sz="1600" b="1" dirty="0"/>
              <a:t>of Record for the World: Using the (EOR) concept, you can offload your administrative workload</a:t>
            </a:r>
            <a:r>
              <a:rPr lang="en-US" sz="1600" b="1" dirty="0" smtClean="0"/>
              <a:t>. Technology</a:t>
            </a:r>
            <a:r>
              <a:rPr lang="en-US" sz="1600" b="1" dirty="0"/>
              <a:t>: With the help of this top-notch platform, you may authorize payments and manage your complete international staff from any location (McMackin,2021).</a:t>
            </a:r>
          </a:p>
          <a:p>
            <a:pPr marL="285750" indent="-285750" algn="just">
              <a:buFont typeface="Arial" panose="020B0604020202020204" pitchFamily="34" charset="0"/>
              <a:buChar char="•"/>
            </a:pPr>
            <a:endParaRPr lang="bg-BG" sz="1600" b="1" dirty="0"/>
          </a:p>
        </p:txBody>
      </p:sp>
    </p:spTree>
    <p:extLst>
      <p:ext uri="{BB962C8B-B14F-4D97-AF65-F5344CB8AC3E}">
        <p14:creationId xmlns:p14="http://schemas.microsoft.com/office/powerpoint/2010/main" val="301475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315200" cy="1154097"/>
          </a:xfrm>
        </p:spPr>
        <p:txBody>
          <a:bodyPr/>
          <a:lstStyle/>
          <a:p>
            <a:pPr algn="ctr"/>
            <a:r>
              <a:rPr lang="en-US" dirty="0"/>
              <a:t>Conclusion</a:t>
            </a:r>
            <a:endParaRPr lang="bg-BG" dirty="0"/>
          </a:p>
        </p:txBody>
      </p:sp>
      <p:sp>
        <p:nvSpPr>
          <p:cNvPr id="3" name="Content Placeholder 2"/>
          <p:cNvSpPr>
            <a:spLocks noGrp="1"/>
          </p:cNvSpPr>
          <p:nvPr>
            <p:ph idx="1"/>
          </p:nvPr>
        </p:nvSpPr>
        <p:spPr>
          <a:xfrm>
            <a:off x="734786" y="2168071"/>
            <a:ext cx="7494813" cy="4141290"/>
          </a:xfrm>
        </p:spPr>
        <p:txBody>
          <a:bodyPr>
            <a:normAutofit fontScale="92500" lnSpcReduction="10000"/>
          </a:bodyPr>
          <a:lstStyle/>
          <a:p>
            <a:pPr marL="45720" indent="0" algn="just">
              <a:buNone/>
            </a:pPr>
            <a:r>
              <a:rPr lang="en-US" b="1" dirty="0"/>
              <a:t>In the current world, personnel management is essential to daily living. Proper management of both hard and soft human resource department, on the other hand, impacts the economy and encourages business growth. It can encourage employees to be motivated at work and to abide by company policies, which will boost productivity and boost revenues for the business. In contrast side, with the support of union movement at the beginning phases of the negotiation process, individuals can bargain for higher pay and better employment conditions. Furthermore, workplace regulation is presently spreading the worldwide because it is increasingly stringent and favorable of defending the rights of workers. The ongoing activities of each organization will have a substantial impact on human resource </a:t>
            </a:r>
            <a:r>
              <a:rPr lang="en-US" b="1" dirty="0" smtClean="0"/>
              <a:t>management </a:t>
            </a:r>
            <a:r>
              <a:rPr lang="en-US" b="1" dirty="0" smtClean="0"/>
              <a:t> </a:t>
            </a:r>
            <a:r>
              <a:rPr lang="en-US" b="1" dirty="0" smtClean="0"/>
              <a:t>(Shah,2021</a:t>
            </a:r>
            <a:r>
              <a:rPr lang="en-US" b="1" dirty="0"/>
              <a:t>).</a:t>
            </a:r>
          </a:p>
          <a:p>
            <a:pPr marL="45720" indent="0" algn="just">
              <a:buNone/>
            </a:pPr>
            <a:endParaRPr lang="bg-BG" b="1" dirty="0"/>
          </a:p>
        </p:txBody>
      </p:sp>
    </p:spTree>
    <p:extLst>
      <p:ext uri="{BB962C8B-B14F-4D97-AF65-F5344CB8AC3E}">
        <p14:creationId xmlns:p14="http://schemas.microsoft.com/office/powerpoint/2010/main" val="168023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548680"/>
            <a:ext cx="7315200" cy="1154097"/>
          </a:xfrm>
        </p:spPr>
        <p:txBody>
          <a:bodyPr/>
          <a:lstStyle/>
          <a:p>
            <a:pPr algn="ctr"/>
            <a:r>
              <a:rPr lang="en-US" dirty="0"/>
              <a:t>Reference list </a:t>
            </a:r>
            <a:endParaRPr lang="bg-BG" dirty="0"/>
          </a:p>
        </p:txBody>
      </p:sp>
      <p:sp>
        <p:nvSpPr>
          <p:cNvPr id="3" name="Content Placeholder 2"/>
          <p:cNvSpPr>
            <a:spLocks noGrp="1"/>
          </p:cNvSpPr>
          <p:nvPr>
            <p:ph idx="1"/>
          </p:nvPr>
        </p:nvSpPr>
        <p:spPr>
          <a:xfrm>
            <a:off x="971600" y="1844824"/>
            <a:ext cx="7315200" cy="4608512"/>
          </a:xfrm>
        </p:spPr>
        <p:txBody>
          <a:bodyPr>
            <a:normAutofit fontScale="77500" lnSpcReduction="20000"/>
          </a:bodyPr>
          <a:lstStyle/>
          <a:p>
            <a:r>
              <a:rPr lang="en-US" dirty="0" err="1" smtClean="0"/>
              <a:t>Piwowar</a:t>
            </a:r>
            <a:r>
              <a:rPr lang="en-US" dirty="0" smtClean="0">
                <a:solidFill>
                  <a:schemeClr val="bg1"/>
                </a:solidFill>
              </a:rPr>
              <a:t>..</a:t>
            </a:r>
            <a:r>
              <a:rPr lang="en-US" dirty="0" smtClean="0"/>
              <a:t>-</a:t>
            </a:r>
            <a:r>
              <a:rPr lang="en-US" dirty="0" err="1" smtClean="0"/>
              <a:t>Sule</a:t>
            </a:r>
            <a:r>
              <a:rPr lang="en-US" dirty="0" err="1" smtClean="0">
                <a:solidFill>
                  <a:schemeClr val="bg1"/>
                </a:solidFill>
              </a:rPr>
              <a:t>j</a:t>
            </a:r>
            <a:r>
              <a:rPr lang="en-US" dirty="0" smtClean="0">
                <a:solidFill>
                  <a:schemeClr val="bg1"/>
                </a:solidFill>
              </a:rPr>
              <a:t>., </a:t>
            </a:r>
            <a:r>
              <a:rPr lang="en-US" dirty="0"/>
              <a:t>K</a:t>
            </a:r>
            <a:r>
              <a:rPr lang="en-US" dirty="0" smtClean="0">
                <a:solidFill>
                  <a:schemeClr val="bg1"/>
                </a:solidFill>
              </a:rPr>
              <a:t>..</a:t>
            </a:r>
            <a:r>
              <a:rPr lang="en-US" dirty="0" smtClean="0"/>
              <a:t>, </a:t>
            </a:r>
            <a:r>
              <a:rPr lang="en-US" dirty="0"/>
              <a:t>2021. Human</a:t>
            </a:r>
            <a:r>
              <a:rPr lang="en-US" dirty="0">
                <a:solidFill>
                  <a:schemeClr val="bg1"/>
                </a:solidFill>
              </a:rPr>
              <a:t> </a:t>
            </a:r>
            <a:r>
              <a:rPr lang="en-US" dirty="0" smtClean="0">
                <a:solidFill>
                  <a:schemeClr val="bg1"/>
                </a:solidFill>
              </a:rPr>
              <a:t>..</a:t>
            </a:r>
            <a:r>
              <a:rPr lang="en-US" dirty="0" smtClean="0"/>
              <a:t>resources development</a:t>
            </a:r>
            <a:r>
              <a:rPr lang="en-US" dirty="0" smtClean="0">
                <a:solidFill>
                  <a:schemeClr val="bg1"/>
                </a:solidFill>
              </a:rPr>
              <a:t>..</a:t>
            </a:r>
            <a:r>
              <a:rPr lang="en-US" dirty="0" smtClean="0"/>
              <a:t> </a:t>
            </a:r>
            <a:r>
              <a:rPr lang="en-US" dirty="0"/>
              <a:t>as an element of </a:t>
            </a:r>
            <a:r>
              <a:rPr lang="en-US" dirty="0" smtClean="0"/>
              <a:t>sustainable</a:t>
            </a:r>
            <a:r>
              <a:rPr lang="en-US" dirty="0" smtClean="0">
                <a:solidFill>
                  <a:schemeClr val="bg1"/>
                </a:solidFill>
              </a:rPr>
              <a:t>..</a:t>
            </a:r>
            <a:r>
              <a:rPr lang="en-US" dirty="0" smtClean="0"/>
              <a:t> </a:t>
            </a:r>
            <a:r>
              <a:rPr lang="en-US" dirty="0"/>
              <a:t>HRM–with the </a:t>
            </a:r>
            <a:r>
              <a:rPr lang="en-US" dirty="0" smtClean="0"/>
              <a:t>focus</a:t>
            </a:r>
            <a:r>
              <a:rPr lang="en-US" dirty="0" smtClean="0">
                <a:solidFill>
                  <a:schemeClr val="bg1"/>
                </a:solidFill>
              </a:rPr>
              <a:t>.. </a:t>
            </a:r>
            <a:r>
              <a:rPr lang="en-US" dirty="0"/>
              <a:t>on </a:t>
            </a:r>
            <a:r>
              <a:rPr lang="en-US" dirty="0" smtClean="0"/>
              <a:t>production</a:t>
            </a:r>
            <a:r>
              <a:rPr lang="en-US" dirty="0" smtClean="0">
                <a:solidFill>
                  <a:schemeClr val="bg1"/>
                </a:solidFill>
              </a:rPr>
              <a:t>..</a:t>
            </a:r>
            <a:r>
              <a:rPr lang="en-US" dirty="0" smtClean="0"/>
              <a:t> </a:t>
            </a:r>
            <a:r>
              <a:rPr lang="en-US" dirty="0"/>
              <a:t>engineers. Journal of </a:t>
            </a:r>
            <a:r>
              <a:rPr lang="en-US" dirty="0" smtClean="0"/>
              <a:t>Cleaner</a:t>
            </a:r>
            <a:r>
              <a:rPr lang="en-US" dirty="0" smtClean="0">
                <a:solidFill>
                  <a:schemeClr val="bg1"/>
                </a:solidFill>
              </a:rPr>
              <a:t>.. </a:t>
            </a:r>
            <a:r>
              <a:rPr lang="en-US" dirty="0" smtClean="0"/>
              <a:t>Production</a:t>
            </a:r>
            <a:r>
              <a:rPr lang="en-US" dirty="0" smtClean="0">
                <a:solidFill>
                  <a:schemeClr val="bg1"/>
                </a:solidFill>
              </a:rPr>
              <a:t>..</a:t>
            </a:r>
            <a:r>
              <a:rPr lang="en-US" dirty="0" smtClean="0"/>
              <a:t>, </a:t>
            </a:r>
            <a:r>
              <a:rPr lang="en-US" dirty="0"/>
              <a:t>278, p.124008.</a:t>
            </a:r>
          </a:p>
          <a:p>
            <a:r>
              <a:rPr lang="en-US" dirty="0" err="1" smtClean="0"/>
              <a:t>Azizi</a:t>
            </a:r>
            <a:r>
              <a:rPr lang="en-US" dirty="0" smtClean="0">
                <a:solidFill>
                  <a:schemeClr val="bg1"/>
                </a:solidFill>
              </a:rPr>
              <a:t>..</a:t>
            </a:r>
            <a:r>
              <a:rPr lang="en-US" dirty="0" smtClean="0"/>
              <a:t>, </a:t>
            </a:r>
            <a:r>
              <a:rPr lang="en-US" dirty="0"/>
              <a:t>M.R., </a:t>
            </a:r>
            <a:r>
              <a:rPr lang="en-US" dirty="0" err="1" smtClean="0"/>
              <a:t>Atlasi</a:t>
            </a:r>
            <a:r>
              <a:rPr lang="en-US" dirty="0" smtClean="0">
                <a:solidFill>
                  <a:schemeClr val="bg1"/>
                </a:solidFill>
              </a:rPr>
              <a:t>..</a:t>
            </a:r>
            <a:r>
              <a:rPr lang="en-US" dirty="0" smtClean="0"/>
              <a:t>, </a:t>
            </a:r>
            <a:r>
              <a:rPr lang="en-US" dirty="0"/>
              <a:t>R., </a:t>
            </a:r>
            <a:r>
              <a:rPr lang="en-US" dirty="0" err="1" smtClean="0"/>
              <a:t>Ziapour</a:t>
            </a:r>
            <a:r>
              <a:rPr lang="en-US" dirty="0" smtClean="0">
                <a:solidFill>
                  <a:schemeClr val="bg1"/>
                </a:solidFill>
              </a:rPr>
              <a:t>.</a:t>
            </a:r>
            <a:r>
              <a:rPr lang="en-US" dirty="0" smtClean="0"/>
              <a:t>., </a:t>
            </a:r>
            <a:r>
              <a:rPr lang="en-US" dirty="0"/>
              <a:t>A., </a:t>
            </a:r>
            <a:r>
              <a:rPr lang="en-US" dirty="0" smtClean="0"/>
              <a:t>Abbas</a:t>
            </a:r>
            <a:r>
              <a:rPr lang="en-US" dirty="0" smtClean="0">
                <a:solidFill>
                  <a:schemeClr val="bg1"/>
                </a:solidFill>
              </a:rPr>
              <a:t>.</a:t>
            </a:r>
            <a:r>
              <a:rPr lang="en-US" dirty="0" smtClean="0"/>
              <a:t>., </a:t>
            </a:r>
            <a:r>
              <a:rPr lang="en-US" dirty="0"/>
              <a:t>J. and </a:t>
            </a:r>
            <a:r>
              <a:rPr lang="en-US" dirty="0" err="1" smtClean="0"/>
              <a:t>Naem</a:t>
            </a:r>
            <a:r>
              <a:rPr lang="en-US" dirty="0" err="1" smtClean="0">
                <a:solidFill>
                  <a:schemeClr val="bg1"/>
                </a:solidFill>
              </a:rPr>
              <a:t>i</a:t>
            </a:r>
            <a:r>
              <a:rPr lang="en-US" dirty="0" smtClean="0">
                <a:solidFill>
                  <a:schemeClr val="bg1"/>
                </a:solidFill>
              </a:rPr>
              <a:t>.., </a:t>
            </a:r>
            <a:r>
              <a:rPr lang="en-US" dirty="0"/>
              <a:t>R., 2021. Innovative </a:t>
            </a:r>
            <a:r>
              <a:rPr lang="en-US" dirty="0" smtClean="0"/>
              <a:t>human</a:t>
            </a:r>
            <a:r>
              <a:rPr lang="en-US" dirty="0" smtClean="0">
                <a:solidFill>
                  <a:schemeClr val="bg1"/>
                </a:solidFill>
              </a:rPr>
              <a:t>..</a:t>
            </a:r>
            <a:r>
              <a:rPr lang="en-US" dirty="0" smtClean="0"/>
              <a:t> </a:t>
            </a:r>
            <a:r>
              <a:rPr lang="en-US" dirty="0"/>
              <a:t>resource </a:t>
            </a:r>
            <a:r>
              <a:rPr lang="en-US" dirty="0" smtClean="0"/>
              <a:t>management.</a:t>
            </a:r>
            <a:r>
              <a:rPr lang="en-US" dirty="0" smtClean="0">
                <a:solidFill>
                  <a:schemeClr val="bg1"/>
                </a:solidFill>
              </a:rPr>
              <a:t>.</a:t>
            </a:r>
            <a:r>
              <a:rPr lang="en-US" dirty="0" smtClean="0"/>
              <a:t> </a:t>
            </a:r>
            <a:r>
              <a:rPr lang="en-US" dirty="0"/>
              <a:t>strategies during the COVID-19 pandemic: A systematic narrative review approach. </a:t>
            </a:r>
            <a:r>
              <a:rPr lang="en-US" dirty="0" err="1"/>
              <a:t>Heliyon</a:t>
            </a:r>
            <a:r>
              <a:rPr lang="en-US" dirty="0"/>
              <a:t>, 7(6), p.e07233.</a:t>
            </a:r>
          </a:p>
          <a:p>
            <a:r>
              <a:rPr lang="en-US" dirty="0" err="1" smtClean="0"/>
              <a:t>Abolfathi</a:t>
            </a:r>
            <a:r>
              <a:rPr lang="en-US" dirty="0" smtClean="0">
                <a:solidFill>
                  <a:schemeClr val="bg1"/>
                </a:solidFill>
              </a:rPr>
              <a:t>..</a:t>
            </a:r>
            <a:r>
              <a:rPr lang="en-US" dirty="0" smtClean="0"/>
              <a:t>, </a:t>
            </a:r>
            <a:r>
              <a:rPr lang="en-US" dirty="0"/>
              <a:t>J., </a:t>
            </a:r>
            <a:r>
              <a:rPr lang="en-US" dirty="0" err="1" smtClean="0"/>
              <a:t>Rasouli</a:t>
            </a:r>
            <a:r>
              <a:rPr lang="en-US" dirty="0" smtClean="0"/>
              <a:t>.</a:t>
            </a:r>
            <a:r>
              <a:rPr lang="en-US" dirty="0" smtClean="0">
                <a:solidFill>
                  <a:schemeClr val="bg1"/>
                </a:solidFill>
              </a:rPr>
              <a:t>.</a:t>
            </a:r>
            <a:r>
              <a:rPr lang="en-US" dirty="0" smtClean="0"/>
              <a:t>, </a:t>
            </a:r>
            <a:r>
              <a:rPr lang="en-US" dirty="0"/>
              <a:t>R., </a:t>
            </a:r>
            <a:r>
              <a:rPr lang="en-US" dirty="0" err="1" smtClean="0"/>
              <a:t>Zamahen</a:t>
            </a:r>
            <a:r>
              <a:rPr lang="en-US" dirty="0" err="1" smtClean="0">
                <a:solidFill>
                  <a:schemeClr val="bg1"/>
                </a:solidFill>
              </a:rPr>
              <a:t>i</a:t>
            </a:r>
            <a:r>
              <a:rPr lang="en-US" dirty="0" smtClean="0">
                <a:solidFill>
                  <a:schemeClr val="bg1"/>
                </a:solidFill>
              </a:rPr>
              <a:t>.., </a:t>
            </a:r>
            <a:r>
              <a:rPr lang="en-US" dirty="0"/>
              <a:t>M. and </a:t>
            </a:r>
            <a:r>
              <a:rPr lang="en-US" dirty="0" err="1"/>
              <a:t>Estiri</a:t>
            </a:r>
            <a:r>
              <a:rPr lang="en-US" dirty="0"/>
              <a:t>, </a:t>
            </a:r>
            <a:r>
              <a:rPr lang="en-US" dirty="0" smtClean="0"/>
              <a:t>M</a:t>
            </a:r>
            <a:r>
              <a:rPr lang="en-US" dirty="0" smtClean="0">
                <a:solidFill>
                  <a:schemeClr val="bg1"/>
                </a:solidFill>
              </a:rPr>
              <a:t>..</a:t>
            </a:r>
            <a:r>
              <a:rPr lang="en-US" dirty="0" smtClean="0"/>
              <a:t>., </a:t>
            </a:r>
            <a:r>
              <a:rPr lang="en-US" dirty="0"/>
              <a:t>2021. Identifying Dimensions of Human Resources Model based on an Approach to High Performance Work Systems (Studied case: </a:t>
            </a:r>
            <a:r>
              <a:rPr lang="en-US" dirty="0" err="1"/>
              <a:t>Knowledgebased</a:t>
            </a:r>
            <a:r>
              <a:rPr lang="en-US" dirty="0"/>
              <a:t> Companies). Management Research in Iran, 23(1), pp.49-74.</a:t>
            </a:r>
          </a:p>
          <a:p>
            <a:r>
              <a:rPr lang="en-US" dirty="0" smtClean="0"/>
              <a:t>Collings</a:t>
            </a:r>
            <a:r>
              <a:rPr lang="en-US" dirty="0" smtClean="0">
                <a:solidFill>
                  <a:schemeClr val="bg1"/>
                </a:solidFill>
              </a:rPr>
              <a:t>..</a:t>
            </a:r>
            <a:r>
              <a:rPr lang="en-US" dirty="0" smtClean="0"/>
              <a:t>, </a:t>
            </a:r>
            <a:r>
              <a:rPr lang="en-US" dirty="0"/>
              <a:t>D.G., </a:t>
            </a:r>
            <a:r>
              <a:rPr lang="en-US" dirty="0" smtClean="0"/>
              <a:t>Nyberg.</a:t>
            </a:r>
            <a:r>
              <a:rPr lang="en-US" dirty="0" smtClean="0">
                <a:solidFill>
                  <a:schemeClr val="bg1"/>
                </a:solidFill>
              </a:rPr>
              <a:t>.</a:t>
            </a:r>
            <a:r>
              <a:rPr lang="en-US" dirty="0" smtClean="0"/>
              <a:t>, </a:t>
            </a:r>
            <a:r>
              <a:rPr lang="en-US" dirty="0"/>
              <a:t>A.J., </a:t>
            </a:r>
            <a:r>
              <a:rPr lang="en-US" dirty="0" smtClean="0"/>
              <a:t>Wright</a:t>
            </a:r>
            <a:r>
              <a:rPr lang="en-US" dirty="0" smtClean="0">
                <a:solidFill>
                  <a:schemeClr val="bg1"/>
                </a:solidFill>
              </a:rPr>
              <a:t>..,</a:t>
            </a:r>
            <a:r>
              <a:rPr lang="en-US" dirty="0" smtClean="0"/>
              <a:t> </a:t>
            </a:r>
            <a:r>
              <a:rPr lang="en-US" dirty="0"/>
              <a:t>P.M. and </a:t>
            </a:r>
            <a:r>
              <a:rPr lang="en-US" dirty="0" err="1" smtClean="0"/>
              <a:t>McMackin</a:t>
            </a:r>
            <a:r>
              <a:rPr lang="en-US" dirty="0" smtClean="0">
                <a:solidFill>
                  <a:schemeClr val="bg1"/>
                </a:solidFill>
              </a:rPr>
              <a:t>..</a:t>
            </a:r>
            <a:r>
              <a:rPr lang="en-US" dirty="0" smtClean="0"/>
              <a:t>, </a:t>
            </a:r>
            <a:r>
              <a:rPr lang="en-US" dirty="0"/>
              <a:t>J., 2021. Leading through paradox in a COVID‐19 world: Human resources comes of age. Human Resource Management Journal, 31(4), pp.819-833.</a:t>
            </a:r>
          </a:p>
          <a:p>
            <a:r>
              <a:rPr lang="en-US" dirty="0" err="1" smtClean="0"/>
              <a:t>Zhong</a:t>
            </a:r>
            <a:r>
              <a:rPr lang="en-US" dirty="0" smtClean="0">
                <a:solidFill>
                  <a:schemeClr val="bg1"/>
                </a:solidFill>
              </a:rPr>
              <a:t>.</a:t>
            </a:r>
            <a:r>
              <a:rPr lang="en-US" dirty="0" smtClean="0"/>
              <a:t>., </a:t>
            </a:r>
            <a:r>
              <a:rPr lang="en-US" dirty="0"/>
              <a:t>Y., Li, Y., </a:t>
            </a:r>
            <a:r>
              <a:rPr lang="en-US" dirty="0" smtClean="0"/>
              <a:t>Ding</a:t>
            </a:r>
            <a:r>
              <a:rPr lang="en-US" dirty="0" smtClean="0">
                <a:solidFill>
                  <a:schemeClr val="bg1"/>
                </a:solidFill>
              </a:rPr>
              <a:t>..</a:t>
            </a:r>
            <a:r>
              <a:rPr lang="en-US" dirty="0" smtClean="0"/>
              <a:t>, </a:t>
            </a:r>
            <a:r>
              <a:rPr lang="en-US" dirty="0"/>
              <a:t>J. and </a:t>
            </a:r>
            <a:r>
              <a:rPr lang="en-US" dirty="0" smtClean="0"/>
              <a:t>Liao</a:t>
            </a:r>
            <a:r>
              <a:rPr lang="en-US" dirty="0" smtClean="0">
                <a:solidFill>
                  <a:schemeClr val="bg1"/>
                </a:solidFill>
              </a:rPr>
              <a:t>.</a:t>
            </a:r>
            <a:r>
              <a:rPr lang="en-US" dirty="0" smtClean="0"/>
              <a:t>., </a:t>
            </a:r>
            <a:r>
              <a:rPr lang="en-US" dirty="0"/>
              <a:t>Y., 2021. Risk management: Exploring emerging Human Resource issues during the COVID-19 </a:t>
            </a:r>
            <a:r>
              <a:rPr lang="en-US" dirty="0" smtClean="0"/>
              <a:t>pandemic</a:t>
            </a:r>
            <a:r>
              <a:rPr lang="en-US" dirty="0" smtClean="0">
                <a:solidFill>
                  <a:schemeClr val="bg1"/>
                </a:solidFill>
              </a:rPr>
              <a:t>…</a:t>
            </a:r>
            <a:r>
              <a:rPr lang="en-US" dirty="0" smtClean="0"/>
              <a:t> </a:t>
            </a:r>
            <a:r>
              <a:rPr lang="en-US" dirty="0"/>
              <a:t>Journal of Risk and </a:t>
            </a:r>
            <a:r>
              <a:rPr lang="en-US" dirty="0" smtClean="0"/>
              <a:t>Financial</a:t>
            </a:r>
            <a:r>
              <a:rPr lang="en-US" dirty="0" smtClean="0">
                <a:solidFill>
                  <a:schemeClr val="bg1"/>
                </a:solidFill>
              </a:rPr>
              <a:t>.. </a:t>
            </a:r>
            <a:r>
              <a:rPr lang="en-US" dirty="0"/>
              <a:t>Management, 14(5), p.228.</a:t>
            </a:r>
          </a:p>
          <a:p>
            <a:r>
              <a:rPr lang="en-US" dirty="0"/>
              <a:t>Hamid, Z., </a:t>
            </a:r>
            <a:r>
              <a:rPr lang="en-US" dirty="0" err="1"/>
              <a:t>Muzamil</a:t>
            </a:r>
            <a:r>
              <a:rPr lang="en-US" dirty="0"/>
              <a:t>, M. and Shah, S.A., 2021. Strategic human resource </a:t>
            </a:r>
            <a:r>
              <a:rPr lang="en-US" dirty="0" smtClean="0"/>
              <a:t>management</a:t>
            </a:r>
            <a:r>
              <a:rPr lang="en-US" dirty="0" smtClean="0">
                <a:solidFill>
                  <a:schemeClr val="bg1"/>
                </a:solidFill>
              </a:rPr>
              <a:t>...</a:t>
            </a:r>
            <a:r>
              <a:rPr lang="en-US" dirty="0" smtClean="0"/>
              <a:t> </a:t>
            </a:r>
            <a:r>
              <a:rPr lang="en-US" dirty="0"/>
              <a:t>In Research Anthology on Human </a:t>
            </a:r>
            <a:r>
              <a:rPr lang="en-US" dirty="0" smtClean="0"/>
              <a:t>Resource</a:t>
            </a:r>
            <a:r>
              <a:rPr lang="en-US" dirty="0" smtClean="0">
                <a:solidFill>
                  <a:schemeClr val="bg1"/>
                </a:solidFill>
              </a:rPr>
              <a:t>..</a:t>
            </a:r>
            <a:r>
              <a:rPr lang="en-US" dirty="0" smtClean="0"/>
              <a:t> </a:t>
            </a:r>
            <a:r>
              <a:rPr lang="en-US" dirty="0"/>
              <a:t>Practices for the Modern Workforce (pp. 1-16). IGI Global.</a:t>
            </a:r>
          </a:p>
          <a:p>
            <a:endParaRPr lang="bg-BG" dirty="0"/>
          </a:p>
        </p:txBody>
      </p:sp>
    </p:spTree>
    <p:extLst>
      <p:ext uri="{BB962C8B-B14F-4D97-AF65-F5344CB8AC3E}">
        <p14:creationId xmlns:p14="http://schemas.microsoft.com/office/powerpoint/2010/main" val="3119059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064897" cy="6408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30542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Perspective</Template>
  <TotalTime>177</TotalTime>
  <Words>2186</Words>
  <Application>Microsoft Office PowerPoint</Application>
  <PresentationFormat>On-screen Show (4:3)</PresentationFormat>
  <Paragraphs>37</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Perspective</vt:lpstr>
      <vt:lpstr>Managing People Presentation</vt:lpstr>
      <vt:lpstr>Human Resources Introduction</vt:lpstr>
      <vt:lpstr>Explanation of the flexible working</vt:lpstr>
      <vt:lpstr>Discussion why flexible working is benefit for both company and workers</vt:lpstr>
      <vt:lpstr>The Role of the Human Resources for promoting flexible working</vt:lpstr>
      <vt:lpstr>Possible Issues</vt:lpstr>
      <vt:lpstr>Recommendations for success</vt:lpstr>
      <vt:lpstr>Conclusion</vt:lpstr>
      <vt:lpstr>Reference list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Paper</dc:title>
  <dc:creator>Admin</dc:creator>
  <cp:lastModifiedBy>Admin</cp:lastModifiedBy>
  <cp:revision>37</cp:revision>
  <dcterms:created xsi:type="dcterms:W3CDTF">2022-02-21T17:07:16Z</dcterms:created>
  <dcterms:modified xsi:type="dcterms:W3CDTF">2022-11-24T14:13:35Z</dcterms:modified>
</cp:coreProperties>
</file>