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4"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DCE562-F982-C044-8128-8BAC7B684D34}" v="31" dt="2021-10-27T11:21:26.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6"/>
  </p:normalViewPr>
  <p:slideViewPr>
    <p:cSldViewPr snapToGrid="0" snapToObjects="1">
      <p:cViewPr varScale="1">
        <p:scale>
          <a:sx n="90" d="100"/>
          <a:sy n="90" d="100"/>
        </p:scale>
        <p:origin x="2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ísa Assunção Da Silva (2015340)" userId="16601c3c-0af3-4576-ba52-09ab2a8ae4f6" providerId="ADAL" clId="{7EDCE562-F982-C044-8128-8BAC7B684D34}"/>
    <pc:docChg chg="undo custSel addSld delSld modSld addSection delSection">
      <pc:chgData name="Laísa Assunção Da Silva (2015340)" userId="16601c3c-0af3-4576-ba52-09ab2a8ae4f6" providerId="ADAL" clId="{7EDCE562-F982-C044-8128-8BAC7B684D34}" dt="2021-10-27T11:23:18.574" v="3117" actId="20577"/>
      <pc:docMkLst>
        <pc:docMk/>
      </pc:docMkLst>
      <pc:sldChg chg="modTransition">
        <pc:chgData name="Laísa Assunção Da Silva (2015340)" userId="16601c3c-0af3-4576-ba52-09ab2a8ae4f6" providerId="ADAL" clId="{7EDCE562-F982-C044-8128-8BAC7B684D34}" dt="2021-10-26T23:25:02.283" v="2572"/>
        <pc:sldMkLst>
          <pc:docMk/>
          <pc:sldMk cId="2080332101" sldId="256"/>
        </pc:sldMkLst>
      </pc:sldChg>
      <pc:sldChg chg="modSp mod modTransition">
        <pc:chgData name="Laísa Assunção Da Silva (2015340)" userId="16601c3c-0af3-4576-ba52-09ab2a8ae4f6" providerId="ADAL" clId="{7EDCE562-F982-C044-8128-8BAC7B684D34}" dt="2021-10-26T23:25:06.332" v="2573"/>
        <pc:sldMkLst>
          <pc:docMk/>
          <pc:sldMk cId="2033823547" sldId="257"/>
        </pc:sldMkLst>
        <pc:spChg chg="mod">
          <ac:chgData name="Laísa Assunção Da Silva (2015340)" userId="16601c3c-0af3-4576-ba52-09ab2a8ae4f6" providerId="ADAL" clId="{7EDCE562-F982-C044-8128-8BAC7B684D34}" dt="2021-10-26T23:23:22.618" v="2563" actId="255"/>
          <ac:spMkLst>
            <pc:docMk/>
            <pc:sldMk cId="2033823547" sldId="257"/>
            <ac:spMk id="2" creationId="{8EAF1199-E90F-CB48-9BC5-6BA69A8CA42E}"/>
          </ac:spMkLst>
        </pc:spChg>
        <pc:spChg chg="mod">
          <ac:chgData name="Laísa Assunção Da Silva (2015340)" userId="16601c3c-0af3-4576-ba52-09ab2a8ae4f6" providerId="ADAL" clId="{7EDCE562-F982-C044-8128-8BAC7B684D34}" dt="2021-10-26T23:23:10.821" v="2562" actId="123"/>
          <ac:spMkLst>
            <pc:docMk/>
            <pc:sldMk cId="2033823547" sldId="257"/>
            <ac:spMk id="3" creationId="{C33D4626-2D44-6B49-B56B-1E73DB02FC6D}"/>
          </ac:spMkLst>
        </pc:spChg>
      </pc:sldChg>
      <pc:sldChg chg="modSp new mod modTransition">
        <pc:chgData name="Laísa Assunção Da Silva (2015340)" userId="16601c3c-0af3-4576-ba52-09ab2a8ae4f6" providerId="ADAL" clId="{7EDCE562-F982-C044-8128-8BAC7B684D34}" dt="2021-10-26T23:25:10.920" v="2574"/>
        <pc:sldMkLst>
          <pc:docMk/>
          <pc:sldMk cId="3005129882" sldId="258"/>
        </pc:sldMkLst>
        <pc:spChg chg="mod">
          <ac:chgData name="Laísa Assunção Da Silva (2015340)" userId="16601c3c-0af3-4576-ba52-09ab2a8ae4f6" providerId="ADAL" clId="{7EDCE562-F982-C044-8128-8BAC7B684D34}" dt="2021-10-26T09:31:56.645" v="200" actId="14100"/>
          <ac:spMkLst>
            <pc:docMk/>
            <pc:sldMk cId="3005129882" sldId="258"/>
            <ac:spMk id="2" creationId="{432A76C6-2727-3349-B884-32E27A08841A}"/>
          </ac:spMkLst>
        </pc:spChg>
        <pc:spChg chg="mod">
          <ac:chgData name="Laísa Assunção Da Silva (2015340)" userId="16601c3c-0af3-4576-ba52-09ab2a8ae4f6" providerId="ADAL" clId="{7EDCE562-F982-C044-8128-8BAC7B684D34}" dt="2021-10-26T10:10:47.653" v="879" actId="20577"/>
          <ac:spMkLst>
            <pc:docMk/>
            <pc:sldMk cId="3005129882" sldId="258"/>
            <ac:spMk id="3" creationId="{36E1FB96-1FBE-004B-9BAA-C1939497D6D2}"/>
          </ac:spMkLst>
        </pc:spChg>
      </pc:sldChg>
      <pc:sldChg chg="addSp delSp modSp new mod modTransition">
        <pc:chgData name="Laísa Assunção Da Silva (2015340)" userId="16601c3c-0af3-4576-ba52-09ab2a8ae4f6" providerId="ADAL" clId="{7EDCE562-F982-C044-8128-8BAC7B684D34}" dt="2021-10-27T10:48:31.883" v="2762" actId="313"/>
        <pc:sldMkLst>
          <pc:docMk/>
          <pc:sldMk cId="2148867257" sldId="259"/>
        </pc:sldMkLst>
        <pc:spChg chg="add del mod">
          <ac:chgData name="Laísa Assunção Da Silva (2015340)" userId="16601c3c-0af3-4576-ba52-09ab2a8ae4f6" providerId="ADAL" clId="{7EDCE562-F982-C044-8128-8BAC7B684D34}" dt="2021-10-26T21:25:16.244" v="1395"/>
          <ac:spMkLst>
            <pc:docMk/>
            <pc:sldMk cId="2148867257" sldId="259"/>
            <ac:spMk id="2" creationId="{97EFC1FE-68E6-3047-9AE0-DA5DE18DEA0D}"/>
          </ac:spMkLst>
        </pc:spChg>
        <pc:spChg chg="del mod">
          <ac:chgData name="Laísa Assunção Da Silva (2015340)" userId="16601c3c-0af3-4576-ba52-09ab2a8ae4f6" providerId="ADAL" clId="{7EDCE562-F982-C044-8128-8BAC7B684D34}" dt="2021-10-26T10:13:47.197" v="1090" actId="478"/>
          <ac:spMkLst>
            <pc:docMk/>
            <pc:sldMk cId="2148867257" sldId="259"/>
            <ac:spMk id="2" creationId="{D2B6D532-9DB0-0741-8225-C2A26860A621}"/>
          </ac:spMkLst>
        </pc:spChg>
        <pc:spChg chg="mod">
          <ac:chgData name="Laísa Assunção Da Silva (2015340)" userId="16601c3c-0af3-4576-ba52-09ab2a8ae4f6" providerId="ADAL" clId="{7EDCE562-F982-C044-8128-8BAC7B684D34}" dt="2021-10-27T10:48:31.883" v="2762" actId="313"/>
          <ac:spMkLst>
            <pc:docMk/>
            <pc:sldMk cId="2148867257" sldId="259"/>
            <ac:spMk id="3" creationId="{ECCA5B4E-2595-294F-ADE2-B8FCB550299B}"/>
          </ac:spMkLst>
        </pc:spChg>
      </pc:sldChg>
      <pc:sldChg chg="addSp delSp modSp new del mod modClrScheme chgLayout">
        <pc:chgData name="Laísa Assunção Da Silva (2015340)" userId="16601c3c-0af3-4576-ba52-09ab2a8ae4f6" providerId="ADAL" clId="{7EDCE562-F982-C044-8128-8BAC7B684D34}" dt="2021-10-26T10:13:34.987" v="1086" actId="2696"/>
        <pc:sldMkLst>
          <pc:docMk/>
          <pc:sldMk cId="3421250825" sldId="259"/>
        </pc:sldMkLst>
        <pc:spChg chg="add del">
          <ac:chgData name="Laísa Assunção Da Silva (2015340)" userId="16601c3c-0af3-4576-ba52-09ab2a8ae4f6" providerId="ADAL" clId="{7EDCE562-F982-C044-8128-8BAC7B684D34}" dt="2021-10-26T09:44:55.387" v="458" actId="700"/>
          <ac:spMkLst>
            <pc:docMk/>
            <pc:sldMk cId="3421250825" sldId="259"/>
            <ac:spMk id="2" creationId="{CFC305ED-D310-5A46-8A16-108853D44660}"/>
          </ac:spMkLst>
        </pc:spChg>
        <pc:spChg chg="add del">
          <ac:chgData name="Laísa Assunção Da Silva (2015340)" userId="16601c3c-0af3-4576-ba52-09ab2a8ae4f6" providerId="ADAL" clId="{7EDCE562-F982-C044-8128-8BAC7B684D34}" dt="2021-10-26T09:44:55.387" v="458" actId="700"/>
          <ac:spMkLst>
            <pc:docMk/>
            <pc:sldMk cId="3421250825" sldId="259"/>
            <ac:spMk id="3" creationId="{8AFA519C-8EC7-BB4C-B9A8-7AA7D7069B5D}"/>
          </ac:spMkLst>
        </pc:spChg>
        <pc:spChg chg="add del mod ord">
          <ac:chgData name="Laísa Assunção Da Silva (2015340)" userId="16601c3c-0af3-4576-ba52-09ab2a8ae4f6" providerId="ADAL" clId="{7EDCE562-F982-C044-8128-8BAC7B684D34}" dt="2021-10-26T09:44:48.561" v="456" actId="6264"/>
          <ac:spMkLst>
            <pc:docMk/>
            <pc:sldMk cId="3421250825" sldId="259"/>
            <ac:spMk id="4" creationId="{43D0BF3A-C1F3-0640-A992-71C06110ACC1}"/>
          </ac:spMkLst>
        </pc:spChg>
        <pc:spChg chg="add del mod ord">
          <ac:chgData name="Laísa Assunção Da Silva (2015340)" userId="16601c3c-0af3-4576-ba52-09ab2a8ae4f6" providerId="ADAL" clId="{7EDCE562-F982-C044-8128-8BAC7B684D34}" dt="2021-10-26T09:44:48.561" v="456" actId="6264"/>
          <ac:spMkLst>
            <pc:docMk/>
            <pc:sldMk cId="3421250825" sldId="259"/>
            <ac:spMk id="5" creationId="{28B3929D-DE4D-A64F-8533-9A653E058C9F}"/>
          </ac:spMkLst>
        </pc:spChg>
        <pc:spChg chg="add del mod">
          <ac:chgData name="Laísa Assunção Da Silva (2015340)" userId="16601c3c-0af3-4576-ba52-09ab2a8ae4f6" providerId="ADAL" clId="{7EDCE562-F982-C044-8128-8BAC7B684D34}" dt="2021-10-26T10:11:09.031" v="882"/>
          <ac:spMkLst>
            <pc:docMk/>
            <pc:sldMk cId="3421250825" sldId="259"/>
            <ac:spMk id="6" creationId="{F964F9EE-A0B6-5144-BA67-AE5F811E5102}"/>
          </ac:spMkLst>
        </pc:spChg>
        <pc:spChg chg="add del mod">
          <ac:chgData name="Laísa Assunção Da Silva (2015340)" userId="16601c3c-0af3-4576-ba52-09ab2a8ae4f6" providerId="ADAL" clId="{7EDCE562-F982-C044-8128-8BAC7B684D34}" dt="2021-10-26T10:11:40.213" v="889" actId="478"/>
          <ac:spMkLst>
            <pc:docMk/>
            <pc:sldMk cId="3421250825" sldId="259"/>
            <ac:spMk id="7" creationId="{03AED188-50F0-884B-A960-20839A85FAAE}"/>
          </ac:spMkLst>
        </pc:spChg>
        <pc:spChg chg="add del mod">
          <ac:chgData name="Laísa Assunção Da Silva (2015340)" userId="16601c3c-0af3-4576-ba52-09ab2a8ae4f6" providerId="ADAL" clId="{7EDCE562-F982-C044-8128-8BAC7B684D34}" dt="2021-10-26T10:13:33.765" v="1085"/>
          <ac:spMkLst>
            <pc:docMk/>
            <pc:sldMk cId="3421250825" sldId="259"/>
            <ac:spMk id="8" creationId="{FAA4E0CF-0CE7-AE47-9483-E35FFD5E69CA}"/>
          </ac:spMkLst>
        </pc:spChg>
        <pc:spChg chg="add mod">
          <ac:chgData name="Laísa Assunção Da Silva (2015340)" userId="16601c3c-0af3-4576-ba52-09ab2a8ae4f6" providerId="ADAL" clId="{7EDCE562-F982-C044-8128-8BAC7B684D34}" dt="2021-10-26T10:12:46.624" v="1083" actId="20577"/>
          <ac:spMkLst>
            <pc:docMk/>
            <pc:sldMk cId="3421250825" sldId="259"/>
            <ac:spMk id="9" creationId="{4764824D-99C1-F445-BEF5-9D6D380F967E}"/>
          </ac:spMkLst>
        </pc:spChg>
      </pc:sldChg>
      <pc:sldChg chg="modSp new mod modTransition">
        <pc:chgData name="Laísa Assunção Da Silva (2015340)" userId="16601c3c-0af3-4576-ba52-09ab2a8ae4f6" providerId="ADAL" clId="{7EDCE562-F982-C044-8128-8BAC7B684D34}" dt="2021-10-27T11:06:35.386" v="2802" actId="123"/>
        <pc:sldMkLst>
          <pc:docMk/>
          <pc:sldMk cId="2140518011" sldId="260"/>
        </pc:sldMkLst>
        <pc:spChg chg="mod">
          <ac:chgData name="Laísa Assunção Da Silva (2015340)" userId="16601c3c-0af3-4576-ba52-09ab2a8ae4f6" providerId="ADAL" clId="{7EDCE562-F982-C044-8128-8BAC7B684D34}" dt="2021-10-26T21:53:47.105" v="1464" actId="313"/>
          <ac:spMkLst>
            <pc:docMk/>
            <pc:sldMk cId="2140518011" sldId="260"/>
            <ac:spMk id="2" creationId="{E260FBE5-704A-E643-A4B9-645A1D74BFD1}"/>
          </ac:spMkLst>
        </pc:spChg>
        <pc:spChg chg="mod">
          <ac:chgData name="Laísa Assunção Da Silva (2015340)" userId="16601c3c-0af3-4576-ba52-09ab2a8ae4f6" providerId="ADAL" clId="{7EDCE562-F982-C044-8128-8BAC7B684D34}" dt="2021-10-27T11:06:35.386" v="2802" actId="123"/>
          <ac:spMkLst>
            <pc:docMk/>
            <pc:sldMk cId="2140518011" sldId="260"/>
            <ac:spMk id="3" creationId="{E5FCF215-BAA2-A34D-A2ED-AEA57201B050}"/>
          </ac:spMkLst>
        </pc:spChg>
      </pc:sldChg>
      <pc:sldChg chg="modSp new mod modTransition">
        <pc:chgData name="Laísa Assunção Da Silva (2015340)" userId="16601c3c-0af3-4576-ba52-09ab2a8ae4f6" providerId="ADAL" clId="{7EDCE562-F982-C044-8128-8BAC7B684D34}" dt="2021-10-26T23:25:18.053" v="2577"/>
        <pc:sldMkLst>
          <pc:docMk/>
          <pc:sldMk cId="3055269513" sldId="261"/>
        </pc:sldMkLst>
        <pc:spChg chg="mod">
          <ac:chgData name="Laísa Assunção Da Silva (2015340)" userId="16601c3c-0af3-4576-ba52-09ab2a8ae4f6" providerId="ADAL" clId="{7EDCE562-F982-C044-8128-8BAC7B684D34}" dt="2021-10-26T22:46:58.002" v="2373" actId="20577"/>
          <ac:spMkLst>
            <pc:docMk/>
            <pc:sldMk cId="3055269513" sldId="261"/>
            <ac:spMk id="2" creationId="{AC69DAB9-EC63-DF46-A81F-06C7E3B4ECF1}"/>
          </ac:spMkLst>
        </pc:spChg>
        <pc:spChg chg="mod">
          <ac:chgData name="Laísa Assunção Da Silva (2015340)" userId="16601c3c-0af3-4576-ba52-09ab2a8ae4f6" providerId="ADAL" clId="{7EDCE562-F982-C044-8128-8BAC7B684D34}" dt="2021-10-26T23:10:50.259" v="2533" actId="123"/>
          <ac:spMkLst>
            <pc:docMk/>
            <pc:sldMk cId="3055269513" sldId="261"/>
            <ac:spMk id="3" creationId="{217DE911-CE98-094C-A6A3-49843610A5C0}"/>
          </ac:spMkLst>
        </pc:spChg>
      </pc:sldChg>
      <pc:sldChg chg="modSp new mod">
        <pc:chgData name="Laísa Assunção Da Silva (2015340)" userId="16601c3c-0af3-4576-ba52-09ab2a8ae4f6" providerId="ADAL" clId="{7EDCE562-F982-C044-8128-8BAC7B684D34}" dt="2021-10-27T11:23:18.574" v="3117" actId="20577"/>
        <pc:sldMkLst>
          <pc:docMk/>
          <pc:sldMk cId="2313992435" sldId="262"/>
        </pc:sldMkLst>
        <pc:spChg chg="mod">
          <ac:chgData name="Laísa Assunção Da Silva (2015340)" userId="16601c3c-0af3-4576-ba52-09ab2a8ae4f6" providerId="ADAL" clId="{7EDCE562-F982-C044-8128-8BAC7B684D34}" dt="2021-10-27T11:16:19.773" v="3001" actId="14100"/>
          <ac:spMkLst>
            <pc:docMk/>
            <pc:sldMk cId="2313992435" sldId="262"/>
            <ac:spMk id="2" creationId="{1AAA9A38-F643-5F4E-ADEF-2857976BD9D9}"/>
          </ac:spMkLst>
        </pc:spChg>
        <pc:spChg chg="mod">
          <ac:chgData name="Laísa Assunção Da Silva (2015340)" userId="16601c3c-0af3-4576-ba52-09ab2a8ae4f6" providerId="ADAL" clId="{7EDCE562-F982-C044-8128-8BAC7B684D34}" dt="2021-10-27T11:23:18.574" v="3117" actId="20577"/>
          <ac:spMkLst>
            <pc:docMk/>
            <pc:sldMk cId="2313992435" sldId="262"/>
            <ac:spMk id="3" creationId="{80EB053F-B587-3C40-810F-644B21493BD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Wednesday, October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1914960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Wednesday, October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138924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Wednesday, October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3853949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Wednesday, October 27, 2021</a:t>
            </a:fld>
            <a:endParaRPr lang="en-US" dirty="0"/>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3001453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Wednesday, October 27, 2021</a:t>
            </a:fld>
            <a:endParaRPr lang="en-US" dirty="0"/>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629790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Wednesday, October 27, 2021</a:t>
            </a:fld>
            <a:endParaRPr lang="en-US" dirty="0"/>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1604282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Wednesday, October 27, 2021</a:t>
            </a:fld>
            <a:endParaRPr lang="en-US" dirty="0"/>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3758889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Wednesday, October 27, 2021</a:t>
            </a:fld>
            <a:endParaRPr lang="en-US" dirty="0"/>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2461860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Wednesday, October 27, 2021</a:t>
            </a:fld>
            <a:endParaRPr lang="en-US" dirty="0"/>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2099570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Wednesday, October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3986097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Wednesday, October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dirty="0"/>
          </a:p>
        </p:txBody>
      </p:sp>
    </p:spTree>
    <p:extLst>
      <p:ext uri="{BB962C8B-B14F-4D97-AF65-F5344CB8AC3E}">
        <p14:creationId xmlns:p14="http://schemas.microsoft.com/office/powerpoint/2010/main" val="2432943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Wednesday, October 27,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dirty="0"/>
              <a:t>Sample Footer Text</a:t>
            </a:r>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445022786"/>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33" r:id="rId6"/>
    <p:sldLayoutId id="2147483728" r:id="rId7"/>
    <p:sldLayoutId id="2147483729" r:id="rId8"/>
    <p:sldLayoutId id="2147483730" r:id="rId9"/>
    <p:sldLayoutId id="2147483732" r:id="rId10"/>
    <p:sldLayoutId id="2147483731"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6XxFmXkD8M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0" name="Rectangle 20">
            <a:extLst>
              <a:ext uri="{FF2B5EF4-FFF2-40B4-BE49-F238E27FC236}">
                <a16:creationId xmlns:a16="http://schemas.microsoft.com/office/drawing/2014/main" id="{742DFF2D-EA41-4CBE-9659-C2917E488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1A4E43-DD41-844E-9197-ED884D4783AA}"/>
              </a:ext>
            </a:extLst>
          </p:cNvPr>
          <p:cNvSpPr>
            <a:spLocks noGrp="1"/>
          </p:cNvSpPr>
          <p:nvPr>
            <p:ph type="ctrTitle"/>
          </p:nvPr>
        </p:nvSpPr>
        <p:spPr>
          <a:xfrm>
            <a:off x="720000" y="720000"/>
            <a:ext cx="5015638" cy="2804400"/>
          </a:xfrm>
        </p:spPr>
        <p:txBody>
          <a:bodyPr>
            <a:normAutofit/>
          </a:bodyPr>
          <a:lstStyle/>
          <a:p>
            <a:r>
              <a:rPr lang="en-GB" sz="5200" dirty="0"/>
              <a:t>A child’s experience between the ages of 0 – 5 years can affect the rest of their lives</a:t>
            </a:r>
          </a:p>
        </p:txBody>
      </p:sp>
      <p:sp>
        <p:nvSpPr>
          <p:cNvPr id="3" name="Subtitle 2">
            <a:extLst>
              <a:ext uri="{FF2B5EF4-FFF2-40B4-BE49-F238E27FC236}">
                <a16:creationId xmlns:a16="http://schemas.microsoft.com/office/drawing/2014/main" id="{2EB466FC-0DBE-0947-9804-02EFA1EE12AA}"/>
              </a:ext>
            </a:extLst>
          </p:cNvPr>
          <p:cNvSpPr>
            <a:spLocks noGrp="1"/>
          </p:cNvSpPr>
          <p:nvPr>
            <p:ph type="subTitle" idx="1"/>
          </p:nvPr>
        </p:nvSpPr>
        <p:spPr>
          <a:xfrm>
            <a:off x="720000" y="3830399"/>
            <a:ext cx="5015638" cy="1936800"/>
          </a:xfrm>
        </p:spPr>
        <p:txBody>
          <a:bodyPr>
            <a:normAutofit/>
          </a:bodyPr>
          <a:lstStyle/>
          <a:p>
            <a:pPr>
              <a:lnSpc>
                <a:spcPct val="110000"/>
              </a:lnSpc>
            </a:pPr>
            <a:r>
              <a:rPr lang="en-GB" sz="2000" dirty="0"/>
              <a:t>Name: Laísa Assunção Carneiro da Silva </a:t>
            </a:r>
          </a:p>
          <a:p>
            <a:pPr>
              <a:lnSpc>
                <a:spcPct val="110000"/>
              </a:lnSpc>
            </a:pPr>
            <a:r>
              <a:rPr lang="en-GB" sz="2000" dirty="0"/>
              <a:t>Student ID: 2015340</a:t>
            </a:r>
          </a:p>
          <a:p>
            <a:pPr>
              <a:lnSpc>
                <a:spcPct val="110000"/>
              </a:lnSpc>
            </a:pPr>
            <a:r>
              <a:rPr lang="en-GB" sz="2000" dirty="0"/>
              <a:t>Module: Psychology in Health and Social Care</a:t>
            </a:r>
          </a:p>
        </p:txBody>
      </p:sp>
      <p:pic>
        <p:nvPicPr>
          <p:cNvPr id="15" name="Picture 3" descr="A teddy bear">
            <a:extLst>
              <a:ext uri="{FF2B5EF4-FFF2-40B4-BE49-F238E27FC236}">
                <a16:creationId xmlns:a16="http://schemas.microsoft.com/office/drawing/2014/main" id="{D8B72E2B-082F-426E-8A47-F2E86EE0C3D1}"/>
              </a:ext>
            </a:extLst>
          </p:cNvPr>
          <p:cNvPicPr>
            <a:picLocks noChangeAspect="1"/>
          </p:cNvPicPr>
          <p:nvPr/>
        </p:nvPicPr>
        <p:blipFill rotWithShape="1">
          <a:blip r:embed="rId2"/>
          <a:srcRect l="44882" r="-1" b="-1"/>
          <a:stretch/>
        </p:blipFill>
        <p:spPr>
          <a:xfrm>
            <a:off x="6529067" y="10"/>
            <a:ext cx="5662935" cy="6857990"/>
          </a:xfrm>
          <a:custGeom>
            <a:avLst/>
            <a:gdLst/>
            <a:ahLst/>
            <a:cxnLst/>
            <a:rect l="l" t="t" r="r" b="b"/>
            <a:pathLst>
              <a:path w="5662935" h="6858000">
                <a:moveTo>
                  <a:pt x="598332" y="0"/>
                </a:moveTo>
                <a:lnTo>
                  <a:pt x="5662935" y="0"/>
                </a:lnTo>
                <a:lnTo>
                  <a:pt x="5662935" y="6858000"/>
                </a:lnTo>
                <a:lnTo>
                  <a:pt x="0" y="6858000"/>
                </a:lnTo>
                <a:lnTo>
                  <a:pt x="78957" y="6777438"/>
                </a:lnTo>
                <a:cubicBezTo>
                  <a:pt x="291624" y="6544265"/>
                  <a:pt x="490445" y="6275955"/>
                  <a:pt x="672224" y="5969316"/>
                </a:cubicBezTo>
                <a:cubicBezTo>
                  <a:pt x="914597" y="5515036"/>
                  <a:pt x="1066080" y="5030470"/>
                  <a:pt x="1217563" y="4515619"/>
                </a:cubicBezTo>
                <a:cubicBezTo>
                  <a:pt x="1338748" y="3970483"/>
                  <a:pt x="1399341" y="3516203"/>
                  <a:pt x="1399341" y="3061922"/>
                </a:cubicBezTo>
                <a:cubicBezTo>
                  <a:pt x="1399341" y="1948936"/>
                  <a:pt x="1190580" y="1021447"/>
                  <a:pt x="773055" y="279455"/>
                </a:cubicBezTo>
                <a:close/>
              </a:path>
            </a:pathLst>
          </a:custGeom>
        </p:spPr>
      </p:pic>
    </p:spTree>
    <p:extLst>
      <p:ext uri="{BB962C8B-B14F-4D97-AF65-F5344CB8AC3E}">
        <p14:creationId xmlns:p14="http://schemas.microsoft.com/office/powerpoint/2010/main" val="20803321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1" dur="indefinite" nodeType="mainSeq"/>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F1199-E90F-CB48-9BC5-6BA69A8CA42E}"/>
              </a:ext>
            </a:extLst>
          </p:cNvPr>
          <p:cNvSpPr>
            <a:spLocks noGrp="1"/>
          </p:cNvSpPr>
          <p:nvPr>
            <p:ph type="title"/>
          </p:nvPr>
        </p:nvSpPr>
        <p:spPr>
          <a:xfrm>
            <a:off x="720000" y="619200"/>
            <a:ext cx="10728322" cy="1209600"/>
          </a:xfrm>
        </p:spPr>
        <p:txBody>
          <a:bodyPr/>
          <a:lstStyle/>
          <a:p>
            <a:r>
              <a:rPr lang="en-GB" sz="4800" dirty="0"/>
              <a:t>Introduction</a:t>
            </a:r>
            <a:r>
              <a:rPr lang="en-GB" dirty="0"/>
              <a:t> </a:t>
            </a:r>
          </a:p>
        </p:txBody>
      </p:sp>
      <p:sp>
        <p:nvSpPr>
          <p:cNvPr id="3" name="Content Placeholder 2">
            <a:extLst>
              <a:ext uri="{FF2B5EF4-FFF2-40B4-BE49-F238E27FC236}">
                <a16:creationId xmlns:a16="http://schemas.microsoft.com/office/drawing/2014/main" id="{C33D4626-2D44-6B49-B56B-1E73DB02FC6D}"/>
              </a:ext>
            </a:extLst>
          </p:cNvPr>
          <p:cNvSpPr>
            <a:spLocks noGrp="1"/>
          </p:cNvSpPr>
          <p:nvPr>
            <p:ph idx="1"/>
          </p:nvPr>
        </p:nvSpPr>
        <p:spPr>
          <a:xfrm>
            <a:off x="720000" y="1943100"/>
            <a:ext cx="10728325" cy="3825875"/>
          </a:xfrm>
        </p:spPr>
        <p:txBody>
          <a:bodyPr/>
          <a:lstStyle/>
          <a:p>
            <a:pPr algn="just"/>
            <a:r>
              <a:rPr lang="en-GB" dirty="0"/>
              <a:t>In this presentation we will talk a little about two development theories</a:t>
            </a:r>
          </a:p>
          <a:p>
            <a:pPr algn="just"/>
            <a:r>
              <a:rPr lang="en-GB" dirty="0"/>
              <a:t>we will use these theories to try to understand the experiences of children as young as five and how those same experiences might affect them in the future.</a:t>
            </a:r>
          </a:p>
          <a:p>
            <a:pPr algn="just"/>
            <a:r>
              <a:rPr lang="en-GB" dirty="0"/>
              <a:t>We'll also look at some practical examples to show new parents how they can help and help their children's development.</a:t>
            </a:r>
          </a:p>
        </p:txBody>
      </p:sp>
    </p:spTree>
    <p:extLst>
      <p:ext uri="{BB962C8B-B14F-4D97-AF65-F5344CB8AC3E}">
        <p14:creationId xmlns:p14="http://schemas.microsoft.com/office/powerpoint/2010/main" val="20338235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A76C6-2727-3349-B884-32E27A08841A}"/>
              </a:ext>
            </a:extLst>
          </p:cNvPr>
          <p:cNvSpPr>
            <a:spLocks noGrp="1"/>
          </p:cNvSpPr>
          <p:nvPr>
            <p:ph type="title"/>
          </p:nvPr>
        </p:nvSpPr>
        <p:spPr>
          <a:xfrm>
            <a:off x="720000" y="619200"/>
            <a:ext cx="10728322" cy="823838"/>
          </a:xfrm>
        </p:spPr>
        <p:txBody>
          <a:bodyPr/>
          <a:lstStyle/>
          <a:p>
            <a:r>
              <a:rPr lang="en-GB" dirty="0"/>
              <a:t>Erikson’s Psychosocial Theory</a:t>
            </a:r>
          </a:p>
        </p:txBody>
      </p:sp>
      <p:sp>
        <p:nvSpPr>
          <p:cNvPr id="3" name="Content Placeholder 2">
            <a:extLst>
              <a:ext uri="{FF2B5EF4-FFF2-40B4-BE49-F238E27FC236}">
                <a16:creationId xmlns:a16="http://schemas.microsoft.com/office/drawing/2014/main" id="{36E1FB96-1FBE-004B-9BAA-C1939497D6D2}"/>
              </a:ext>
            </a:extLst>
          </p:cNvPr>
          <p:cNvSpPr>
            <a:spLocks noGrp="1"/>
          </p:cNvSpPr>
          <p:nvPr>
            <p:ph idx="1"/>
          </p:nvPr>
        </p:nvSpPr>
        <p:spPr>
          <a:xfrm>
            <a:off x="720000" y="1443038"/>
            <a:ext cx="10728325" cy="4795762"/>
          </a:xfrm>
        </p:spPr>
        <p:txBody>
          <a:bodyPr>
            <a:normAutofit fontScale="92500" lnSpcReduction="20000"/>
          </a:bodyPr>
          <a:lstStyle/>
          <a:p>
            <a:pPr algn="just"/>
            <a:r>
              <a:rPr lang="en-GB" dirty="0"/>
              <a:t>Erik Erikson (1902-1994) was one of Neo-Freudian theorist who gave o lot of contribution on the development study.</a:t>
            </a:r>
          </a:p>
          <a:p>
            <a:pPr algn="just"/>
            <a:r>
              <a:rPr lang="en-GB" dirty="0"/>
              <a:t>Unlike Freud, Erikson believed that the individual's development took place throughout his life, he also underlined that the development process is based on the combination of internal drives and the cultural or social environment.</a:t>
            </a:r>
          </a:p>
          <a:p>
            <a:pPr algn="just"/>
            <a:r>
              <a:rPr lang="en-GB" dirty="0"/>
              <a:t>Erikson's theory is composed of eight stages that are: Trust vs. Mistrust (birth to 1 year); Autonomy vs. Shame and Doubt (1 to 3 years); Initiative vs. Guilt (3 to 6 years); Industry vs. Inferiority (6 to 12years); Identity vs. Role Confusion (12-18years); Intimacy vs. Isolation (18-30years); Generativity vs. Stagnation (30 to late adulthood) and Integrity vs. Despair (late adulthood).</a:t>
            </a:r>
          </a:p>
          <a:p>
            <a:pPr marL="457200" indent="-457200" algn="just">
              <a:buFont typeface="+mj-lt"/>
              <a:buAutoNum type="arabicPeriod"/>
            </a:pPr>
            <a:r>
              <a:rPr lang="en-GB" dirty="0"/>
              <a:t>Trust vs. Mistrust (birth to 1 year): according to Erikson, for this stage to complete successfully, everything will depend on the care, affection and love  that the child receives from those who are in charge of them. The child will develop the feelings of hope and trust for their caregiver.</a:t>
            </a:r>
          </a:p>
          <a:p>
            <a:pPr marL="457200" indent="-457200" algn="just">
              <a:buFont typeface="+mj-lt"/>
              <a:buAutoNum type="arabicPeriod"/>
            </a:pPr>
            <a:endParaRPr lang="en-GB" dirty="0"/>
          </a:p>
          <a:p>
            <a:pPr marL="457200" indent="-457200" algn="just">
              <a:buFont typeface="+mj-lt"/>
              <a:buAutoNum type="arabicPeriod"/>
            </a:pPr>
            <a:endParaRPr lang="en-GB" dirty="0"/>
          </a:p>
        </p:txBody>
      </p:sp>
    </p:spTree>
    <p:extLst>
      <p:ext uri="{BB962C8B-B14F-4D97-AF65-F5344CB8AC3E}">
        <p14:creationId xmlns:p14="http://schemas.microsoft.com/office/powerpoint/2010/main" val="30051298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CA5B4E-2595-294F-ADE2-B8FCB550299B}"/>
              </a:ext>
            </a:extLst>
          </p:cNvPr>
          <p:cNvSpPr>
            <a:spLocks noGrp="1"/>
          </p:cNvSpPr>
          <p:nvPr>
            <p:ph idx="1"/>
          </p:nvPr>
        </p:nvSpPr>
        <p:spPr>
          <a:xfrm>
            <a:off x="731837" y="457200"/>
            <a:ext cx="10728325" cy="5843589"/>
          </a:xfrm>
        </p:spPr>
        <p:txBody>
          <a:bodyPr/>
          <a:lstStyle/>
          <a:p>
            <a:pPr algn="just"/>
            <a:r>
              <a:rPr lang="en-GB" dirty="0"/>
              <a:t>Autonomy vs. Shame and Doubt (1 to 3 years): at this stage and where you can see that the child begins to develop their independence in the simplest way possible. parents or caregivers play an important role in this step by encouraging their children to make some choices such as what fruit they want to eat or what colour coat they prefer, with these small choices, the child develops autonomy and confidence.</a:t>
            </a:r>
          </a:p>
          <a:p>
            <a:pPr algn="just"/>
            <a:r>
              <a:rPr lang="en-GB" dirty="0"/>
              <a:t>Initiative vs. Guilty (3 to 6 years) : Erikson said that at this stage the individuals start having social initiative, they start to organize their activities and having feel the need to interact with children of the same age or cultural background.</a:t>
            </a:r>
          </a:p>
          <a:p>
            <a:pPr algn="just"/>
            <a:r>
              <a:rPr lang="en-GB" dirty="0"/>
              <a:t>Parents can support their children during potty training and try to understand and not be punitive with mistakes. </a:t>
            </a:r>
          </a:p>
          <a:p>
            <a:pPr algn="just"/>
            <a:r>
              <a:rPr lang="en-GB" b="1" dirty="0"/>
              <a:t>Example: </a:t>
            </a:r>
            <a:r>
              <a:rPr lang="en-GB" i="1" dirty="0"/>
              <a:t>at snack time, parents can give their children the benefit of choice by giving them two choices and asking which ones they prefer, options like which fruits they prefer apple or banana or what they want to drink orange or mango juice and let them make the choice…</a:t>
            </a:r>
          </a:p>
        </p:txBody>
      </p:sp>
    </p:spTree>
    <p:extLst>
      <p:ext uri="{BB962C8B-B14F-4D97-AF65-F5344CB8AC3E}">
        <p14:creationId xmlns:p14="http://schemas.microsoft.com/office/powerpoint/2010/main" val="21488672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0FBE5-704A-E643-A4B9-645A1D74BFD1}"/>
              </a:ext>
            </a:extLst>
          </p:cNvPr>
          <p:cNvSpPr>
            <a:spLocks noGrp="1"/>
          </p:cNvSpPr>
          <p:nvPr>
            <p:ph type="title"/>
          </p:nvPr>
        </p:nvSpPr>
        <p:spPr>
          <a:xfrm>
            <a:off x="720000" y="619200"/>
            <a:ext cx="10728322" cy="892608"/>
          </a:xfrm>
        </p:spPr>
        <p:txBody>
          <a:bodyPr/>
          <a:lstStyle/>
          <a:p>
            <a:r>
              <a:rPr lang="en-GB" dirty="0"/>
              <a:t>Bandura’s Social-Cognitive Theory (Behaviourism)</a:t>
            </a:r>
          </a:p>
        </p:txBody>
      </p:sp>
      <p:sp>
        <p:nvSpPr>
          <p:cNvPr id="3" name="Content Placeholder 2">
            <a:extLst>
              <a:ext uri="{FF2B5EF4-FFF2-40B4-BE49-F238E27FC236}">
                <a16:creationId xmlns:a16="http://schemas.microsoft.com/office/drawing/2014/main" id="{E5FCF215-BAA2-A34D-A2ED-AEA57201B050}"/>
              </a:ext>
            </a:extLst>
          </p:cNvPr>
          <p:cNvSpPr>
            <a:spLocks noGrp="1"/>
          </p:cNvSpPr>
          <p:nvPr>
            <p:ph idx="1"/>
          </p:nvPr>
        </p:nvSpPr>
        <p:spPr>
          <a:xfrm>
            <a:off x="720000" y="1621536"/>
            <a:ext cx="10728325" cy="4147439"/>
          </a:xfrm>
        </p:spPr>
        <p:txBody>
          <a:bodyPr>
            <a:normAutofit fontScale="77500" lnSpcReduction="20000"/>
          </a:bodyPr>
          <a:lstStyle/>
          <a:p>
            <a:pPr algn="just"/>
            <a:r>
              <a:rPr lang="en-GB" dirty="0"/>
              <a:t>Albert Bandura (1925-2021) believed that the learning process is the result of seeing another person performing some an action and experiencing punishment or reinforcement. He named this form of learning as Modeling or Observational learning, in which there are many other behaviours involved…</a:t>
            </a:r>
          </a:p>
          <a:p>
            <a:pPr algn="just"/>
            <a:r>
              <a:rPr lang="en-GB" dirty="0"/>
              <a:t>Bandura said that modelling is not that simple it depends on two cognitive elements:</a:t>
            </a:r>
          </a:p>
          <a:p>
            <a:pPr marL="0" indent="0" algn="just">
              <a:buNone/>
            </a:pPr>
            <a:r>
              <a:rPr lang="en-GB" b="1" dirty="0"/>
              <a:t>Attention :   </a:t>
            </a:r>
            <a:r>
              <a:rPr lang="en-GB" dirty="0"/>
              <a:t>to be able to learn the child needs to  pay attention at every single aspect of behaviour or action.</a:t>
            </a:r>
          </a:p>
          <a:p>
            <a:pPr marL="0" indent="0" algn="just">
              <a:buNone/>
            </a:pPr>
            <a:r>
              <a:rPr lang="en-GB" b="1" dirty="0"/>
              <a:t>Retention: </a:t>
            </a:r>
            <a:r>
              <a:rPr lang="en-GB" dirty="0"/>
              <a:t>the child need to remember, retain what they was paying attention to.</a:t>
            </a:r>
          </a:p>
          <a:p>
            <a:pPr marL="0" indent="0" algn="just">
              <a:buNone/>
            </a:pPr>
            <a:r>
              <a:rPr lang="en-GB" b="1" dirty="0"/>
              <a:t>Reproduction: </a:t>
            </a:r>
            <a:r>
              <a:rPr lang="en-GB" dirty="0"/>
              <a:t>at this stage the child needs to be physical and mentally capable to use those memories to reproduce the same actions or behaviours </a:t>
            </a:r>
          </a:p>
          <a:p>
            <a:pPr marL="0" indent="0" algn="just">
              <a:buNone/>
            </a:pPr>
            <a:r>
              <a:rPr lang="en-GB" b="1" dirty="0"/>
              <a:t>Motivation: </a:t>
            </a:r>
            <a:r>
              <a:rPr lang="en-GB" dirty="0"/>
              <a:t>at the end of the day we all need motivation to do something, the children will only imitate when they have a reason or feel motivated to do so.</a:t>
            </a:r>
            <a:endParaRPr lang="en-GB" b="1" dirty="0"/>
          </a:p>
          <a:p>
            <a:pPr algn="just"/>
            <a:r>
              <a:rPr lang="en-GB" b="1" dirty="0"/>
              <a:t>Example</a:t>
            </a:r>
            <a:r>
              <a:rPr lang="en-GB" dirty="0"/>
              <a:t>: For example, in order to help their children's development, parents can and should put on educational television programs. Or if a child always sees parents washing their hands before meals they would eventually imitate and wash their hands always before meals.</a:t>
            </a:r>
          </a:p>
        </p:txBody>
      </p:sp>
    </p:spTree>
    <p:extLst>
      <p:ext uri="{BB962C8B-B14F-4D97-AF65-F5344CB8AC3E}">
        <p14:creationId xmlns:p14="http://schemas.microsoft.com/office/powerpoint/2010/main" val="21405180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9DAB9-EC63-DF46-A81F-06C7E3B4ECF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17DE911-CE98-094C-A6A3-49843610A5C0}"/>
              </a:ext>
            </a:extLst>
          </p:cNvPr>
          <p:cNvSpPr>
            <a:spLocks noGrp="1"/>
          </p:cNvSpPr>
          <p:nvPr>
            <p:ph idx="1"/>
          </p:nvPr>
        </p:nvSpPr>
        <p:spPr>
          <a:xfrm>
            <a:off x="720000" y="1557338"/>
            <a:ext cx="10728325" cy="4211637"/>
          </a:xfrm>
        </p:spPr>
        <p:txBody>
          <a:bodyPr>
            <a:normAutofit/>
          </a:bodyPr>
          <a:lstStyle/>
          <a:p>
            <a:pPr algn="just"/>
            <a:r>
              <a:rPr lang="en-GB" dirty="0"/>
              <a:t>We talk about development theories focusing more on Erikson's and Bandura's theories.</a:t>
            </a:r>
          </a:p>
          <a:p>
            <a:pPr algn="just"/>
            <a:r>
              <a:rPr lang="en-GB" dirty="0"/>
              <a:t>Bandura’s theory says that children learn from models, whatever she learns will depend a lot on how she interprets and deals emotionally and cognitively with the situation.</a:t>
            </a:r>
          </a:p>
          <a:p>
            <a:pPr algn="just"/>
            <a:r>
              <a:rPr lang="en-GB" dirty="0"/>
              <a:t>Erikson states that the individual's personality develops in eight stages throughout his life and the first four stages are fundamental for the formation of an adult personality, he also highlights that the person can complete these stages with good or poor outcomes.</a:t>
            </a:r>
          </a:p>
        </p:txBody>
      </p:sp>
    </p:spTree>
    <p:extLst>
      <p:ext uri="{BB962C8B-B14F-4D97-AF65-F5344CB8AC3E}">
        <p14:creationId xmlns:p14="http://schemas.microsoft.com/office/powerpoint/2010/main" val="30552695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A9A38-F643-5F4E-ADEF-2857976BD9D9}"/>
              </a:ext>
            </a:extLst>
          </p:cNvPr>
          <p:cNvSpPr>
            <a:spLocks noGrp="1"/>
          </p:cNvSpPr>
          <p:nvPr>
            <p:ph type="title"/>
          </p:nvPr>
        </p:nvSpPr>
        <p:spPr>
          <a:xfrm>
            <a:off x="720000" y="619200"/>
            <a:ext cx="10728322" cy="838126"/>
          </a:xfrm>
        </p:spPr>
        <p:txBody>
          <a:bodyPr/>
          <a:lstStyle/>
          <a:p>
            <a:r>
              <a:rPr lang="en-GB" dirty="0"/>
              <a:t>Referencing </a:t>
            </a:r>
          </a:p>
        </p:txBody>
      </p:sp>
      <p:sp>
        <p:nvSpPr>
          <p:cNvPr id="3" name="Content Placeholder 2">
            <a:extLst>
              <a:ext uri="{FF2B5EF4-FFF2-40B4-BE49-F238E27FC236}">
                <a16:creationId xmlns:a16="http://schemas.microsoft.com/office/drawing/2014/main" id="{80EB053F-B587-3C40-810F-644B21493BDD}"/>
              </a:ext>
            </a:extLst>
          </p:cNvPr>
          <p:cNvSpPr>
            <a:spLocks noGrp="1"/>
          </p:cNvSpPr>
          <p:nvPr>
            <p:ph idx="1"/>
          </p:nvPr>
        </p:nvSpPr>
        <p:spPr>
          <a:xfrm>
            <a:off x="720000" y="1457326"/>
            <a:ext cx="10728325" cy="4311650"/>
          </a:xfrm>
        </p:spPr>
        <p:txBody>
          <a:bodyPr/>
          <a:lstStyle/>
          <a:p>
            <a:r>
              <a:rPr lang="en-GB" dirty="0"/>
              <a:t>Boyd, Denise., &amp; Bee.  Helen, (2019). </a:t>
            </a:r>
            <a:r>
              <a:rPr lang="en-GB" i="1" dirty="0"/>
              <a:t>Lifespan development</a:t>
            </a:r>
            <a:r>
              <a:rPr lang="en-GB" dirty="0"/>
              <a:t> (Eight, Global edition.). Pearson.</a:t>
            </a:r>
          </a:p>
          <a:p>
            <a:r>
              <a:rPr lang="en-GB" dirty="0"/>
              <a:t>Falk, Richard., &amp; Kim, Samuel., (2019). </a:t>
            </a:r>
            <a:r>
              <a:rPr lang="en-GB" i="1" dirty="0"/>
              <a:t>The War System An Interdisciplinary Approach. </a:t>
            </a:r>
            <a:r>
              <a:rPr lang="en-GB" dirty="0"/>
              <a:t>Taylor &amp; </a:t>
            </a:r>
            <a:r>
              <a:rPr lang="en-GB"/>
              <a:t>Francis.</a:t>
            </a:r>
            <a:endParaRPr lang="en-GB" dirty="0"/>
          </a:p>
          <a:p>
            <a:r>
              <a:rPr lang="en-GB" dirty="0"/>
              <a:t>Erikson’s Theory video available at: </a:t>
            </a:r>
            <a:r>
              <a:rPr lang="en-GB" dirty="0">
                <a:hlinkClick r:id="rId2"/>
              </a:rPr>
              <a:t>https://www.youtube.com/watch?v=6XxFmXkD8M8</a:t>
            </a:r>
            <a:r>
              <a:rPr lang="en-GB" dirty="0"/>
              <a:t> </a:t>
            </a:r>
          </a:p>
        </p:txBody>
      </p:sp>
    </p:spTree>
    <p:extLst>
      <p:ext uri="{BB962C8B-B14F-4D97-AF65-F5344CB8AC3E}">
        <p14:creationId xmlns:p14="http://schemas.microsoft.com/office/powerpoint/2010/main" val="2313992435"/>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509</TotalTime>
  <Words>866</Words>
  <Application>Microsoft Macintosh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Sagona Book</vt:lpstr>
      <vt:lpstr>The Hand Extrablack</vt:lpstr>
      <vt:lpstr>BlobVTI</vt:lpstr>
      <vt:lpstr>A child’s experience between the ages of 0 – 5 years can affect the rest of their lives</vt:lpstr>
      <vt:lpstr>Introduction </vt:lpstr>
      <vt:lpstr>Erikson’s Psychosocial Theory</vt:lpstr>
      <vt:lpstr>PowerPoint Presentation</vt:lpstr>
      <vt:lpstr>Bandura’s Social-Cognitive Theory (Behaviourism)</vt:lpstr>
      <vt:lpstr>Conclusion</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dc:title>
  <dc:creator>Laísa Assunção Da Silva (2015340)</dc:creator>
  <cp:lastModifiedBy>Laísa Assunção Da Silva (2015340)</cp:lastModifiedBy>
  <cp:revision>1</cp:revision>
  <dcterms:created xsi:type="dcterms:W3CDTF">2021-10-19T17:51:02Z</dcterms:created>
  <dcterms:modified xsi:type="dcterms:W3CDTF">2021-10-27T11:23:19Z</dcterms:modified>
</cp:coreProperties>
</file>