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4033" r:id="rId1"/>
  </p:sldMasterIdLst>
  <p:notesMasterIdLst>
    <p:notesMasterId r:id="rId46"/>
  </p:notesMasterIdLst>
  <p:handoutMasterIdLst>
    <p:handoutMasterId r:id="rId47"/>
  </p:handoutMasterIdLst>
  <p:sldIdLst>
    <p:sldId id="297" r:id="rId2"/>
    <p:sldId id="336" r:id="rId3"/>
    <p:sldId id="338" r:id="rId4"/>
    <p:sldId id="354" r:id="rId5"/>
    <p:sldId id="358" r:id="rId6"/>
    <p:sldId id="359" r:id="rId7"/>
    <p:sldId id="360" r:id="rId8"/>
    <p:sldId id="361" r:id="rId9"/>
    <p:sldId id="363" r:id="rId10"/>
    <p:sldId id="364" r:id="rId11"/>
    <p:sldId id="366" r:id="rId12"/>
    <p:sldId id="367" r:id="rId13"/>
    <p:sldId id="368" r:id="rId14"/>
    <p:sldId id="369" r:id="rId15"/>
    <p:sldId id="370" r:id="rId16"/>
    <p:sldId id="371" r:id="rId17"/>
    <p:sldId id="362" r:id="rId18"/>
    <p:sldId id="342" r:id="rId19"/>
    <p:sldId id="339" r:id="rId20"/>
    <p:sldId id="340" r:id="rId21"/>
    <p:sldId id="341" r:id="rId22"/>
    <p:sldId id="357" r:id="rId23"/>
    <p:sldId id="356" r:id="rId24"/>
    <p:sldId id="351" r:id="rId25"/>
    <p:sldId id="355" r:id="rId26"/>
    <p:sldId id="377" r:id="rId27"/>
    <p:sldId id="352" r:id="rId28"/>
    <p:sldId id="378" r:id="rId29"/>
    <p:sldId id="347" r:id="rId30"/>
    <p:sldId id="337" r:id="rId31"/>
    <p:sldId id="343" r:id="rId32"/>
    <p:sldId id="374" r:id="rId33"/>
    <p:sldId id="379" r:id="rId34"/>
    <p:sldId id="380" r:id="rId35"/>
    <p:sldId id="376" r:id="rId36"/>
    <p:sldId id="381" r:id="rId37"/>
    <p:sldId id="382" r:id="rId38"/>
    <p:sldId id="383" r:id="rId39"/>
    <p:sldId id="384" r:id="rId40"/>
    <p:sldId id="350" r:id="rId41"/>
    <p:sldId id="373" r:id="rId42"/>
    <p:sldId id="345" r:id="rId43"/>
    <p:sldId id="353" r:id="rId44"/>
    <p:sldId id="372" r:id="rId45"/>
  </p:sldIdLst>
  <p:sldSz cx="9144000" cy="6858000" type="screen4x3"/>
  <p:notesSz cx="7302500" cy="95885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20">
          <p15:clr>
            <a:srgbClr val="A4A3A4"/>
          </p15:clr>
        </p15:guide>
        <p15:guide id="2" pos="230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inimized" horzBarState="maximized">
    <p:restoredLeft sz="15620"/>
    <p:restoredTop sz="93851" autoAdjust="0"/>
  </p:normalViewPr>
  <p:slideViewPr>
    <p:cSldViewPr snapToGrid="0">
      <p:cViewPr varScale="1">
        <p:scale>
          <a:sx n="77" d="100"/>
          <a:sy n="77" d="100"/>
        </p:scale>
        <p:origin x="1326" y="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174"/>
    </p:cViewPr>
  </p:sorterViewPr>
  <p:notesViewPr>
    <p:cSldViewPr snapToGrid="0">
      <p:cViewPr varScale="1">
        <p:scale>
          <a:sx n="58" d="100"/>
          <a:sy n="58" d="100"/>
        </p:scale>
        <p:origin x="-1068" y="-78"/>
      </p:cViewPr>
      <p:guideLst>
        <p:guide orient="horz" pos="3020"/>
        <p:guide pos="230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handoutMaster" Target="handoutMasters/handoutMaster1.xml"/><Relationship Id="rId50"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082" name="Rectangle 2"/>
          <p:cNvSpPr>
            <a:spLocks noGrp="1" noChangeArrowheads="1"/>
          </p:cNvSpPr>
          <p:nvPr>
            <p:ph type="hdr" sz="quarter"/>
          </p:nvPr>
        </p:nvSpPr>
        <p:spPr bwMode="auto">
          <a:xfrm>
            <a:off x="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l">
              <a:defRPr sz="1200"/>
            </a:lvl1pPr>
          </a:lstStyle>
          <a:p>
            <a:pPr>
              <a:defRPr/>
            </a:pPr>
            <a:endParaRPr lang="en-US" altLang="en-US"/>
          </a:p>
        </p:txBody>
      </p:sp>
      <p:sp>
        <p:nvSpPr>
          <p:cNvPr id="46083" name="Rectangle 3"/>
          <p:cNvSpPr>
            <a:spLocks noGrp="1" noChangeArrowheads="1"/>
          </p:cNvSpPr>
          <p:nvPr>
            <p:ph type="dt" sz="quarter" idx="1"/>
          </p:nvPr>
        </p:nvSpPr>
        <p:spPr bwMode="auto">
          <a:xfrm>
            <a:off x="411480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r">
              <a:defRPr sz="1200"/>
            </a:lvl1pPr>
          </a:lstStyle>
          <a:p>
            <a:pPr>
              <a:defRPr/>
            </a:pPr>
            <a:endParaRPr lang="en-US" altLang="en-US"/>
          </a:p>
        </p:txBody>
      </p:sp>
      <p:sp>
        <p:nvSpPr>
          <p:cNvPr id="46084" name="Rectangle 4"/>
          <p:cNvSpPr>
            <a:spLocks noGrp="1" noChangeArrowheads="1"/>
          </p:cNvSpPr>
          <p:nvPr>
            <p:ph type="ftr" sz="quarter" idx="2"/>
          </p:nvPr>
        </p:nvSpPr>
        <p:spPr bwMode="auto">
          <a:xfrm>
            <a:off x="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l">
              <a:defRPr sz="1200"/>
            </a:lvl1pPr>
          </a:lstStyle>
          <a:p>
            <a:pPr>
              <a:defRPr/>
            </a:pPr>
            <a:endParaRPr lang="en-US" altLang="en-US"/>
          </a:p>
        </p:txBody>
      </p:sp>
      <p:sp>
        <p:nvSpPr>
          <p:cNvPr id="46085" name="Rectangle 5"/>
          <p:cNvSpPr>
            <a:spLocks noGrp="1" noChangeArrowheads="1"/>
          </p:cNvSpPr>
          <p:nvPr>
            <p:ph type="sldNum" sz="quarter" idx="3"/>
          </p:nvPr>
        </p:nvSpPr>
        <p:spPr bwMode="auto">
          <a:xfrm>
            <a:off x="411480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r">
              <a:defRPr sz="1200"/>
            </a:lvl1pPr>
          </a:lstStyle>
          <a:p>
            <a:pPr>
              <a:defRPr/>
            </a:pPr>
            <a:fld id="{5B3AF87C-54FF-4540-8C23-5EA9FA919B5C}" type="slidenum">
              <a:rPr lang="en-US" altLang="en-US"/>
              <a:pPr>
                <a:defRPr/>
              </a:pPr>
              <a:t>‹#›</a:t>
            </a:fld>
            <a:endParaRPr lang="en-US" altLang="en-US"/>
          </a:p>
        </p:txBody>
      </p:sp>
    </p:spTree>
    <p:extLst>
      <p:ext uri="{BB962C8B-B14F-4D97-AF65-F5344CB8AC3E}">
        <p14:creationId xmlns:p14="http://schemas.microsoft.com/office/powerpoint/2010/main" val="348222799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hdr" sz="quarter"/>
          </p:nvPr>
        </p:nvSpPr>
        <p:spPr bwMode="auto">
          <a:xfrm>
            <a:off x="0" y="0"/>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l" defTabSz="965200">
              <a:defRPr sz="1300">
                <a:latin typeface="Times New Roman" panose="02020603050405020304" pitchFamily="18" charset="0"/>
              </a:defRPr>
            </a:lvl1pPr>
          </a:lstStyle>
          <a:p>
            <a:pPr>
              <a:defRPr/>
            </a:pPr>
            <a:endParaRPr lang="en-US" altLang="en-US"/>
          </a:p>
        </p:txBody>
      </p:sp>
      <p:sp>
        <p:nvSpPr>
          <p:cNvPr id="6147" name="Rectangle 3"/>
          <p:cNvSpPr>
            <a:spLocks noGrp="1" noChangeArrowheads="1"/>
          </p:cNvSpPr>
          <p:nvPr>
            <p:ph type="dt" idx="1"/>
          </p:nvPr>
        </p:nvSpPr>
        <p:spPr bwMode="auto">
          <a:xfrm>
            <a:off x="4138613" y="0"/>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r" defTabSz="965200">
              <a:defRPr sz="1300">
                <a:latin typeface="Times New Roman" panose="02020603050405020304" pitchFamily="18" charset="0"/>
              </a:defRPr>
            </a:lvl1pPr>
          </a:lstStyle>
          <a:p>
            <a:pPr>
              <a:defRPr/>
            </a:pPr>
            <a:endParaRPr lang="en-US" altLang="en-US"/>
          </a:p>
        </p:txBody>
      </p:sp>
      <p:sp>
        <p:nvSpPr>
          <p:cNvPr id="3076" name="Rectangle 4"/>
          <p:cNvSpPr>
            <a:spLocks noGrp="1" noRot="1" noChangeAspect="1" noChangeArrowheads="1" noTextEdit="1"/>
          </p:cNvSpPr>
          <p:nvPr>
            <p:ph type="sldImg" idx="2"/>
          </p:nvPr>
        </p:nvSpPr>
        <p:spPr bwMode="auto">
          <a:xfrm>
            <a:off x="1254125" y="719138"/>
            <a:ext cx="4794250" cy="3595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6149" name="Rectangle 5"/>
          <p:cNvSpPr>
            <a:spLocks noGrp="1" noChangeArrowheads="1"/>
          </p:cNvSpPr>
          <p:nvPr>
            <p:ph type="body" sz="quarter" idx="3"/>
          </p:nvPr>
        </p:nvSpPr>
        <p:spPr bwMode="auto">
          <a:xfrm>
            <a:off x="973138" y="4554538"/>
            <a:ext cx="5356225" cy="43148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6150" name="Rectangle 6"/>
          <p:cNvSpPr>
            <a:spLocks noGrp="1" noChangeArrowheads="1"/>
          </p:cNvSpPr>
          <p:nvPr>
            <p:ph type="ftr" sz="quarter" idx="4"/>
          </p:nvPr>
        </p:nvSpPr>
        <p:spPr bwMode="auto">
          <a:xfrm>
            <a:off x="0" y="9109075"/>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l" defTabSz="965200">
              <a:defRPr sz="1300">
                <a:latin typeface="Times New Roman" panose="02020603050405020304" pitchFamily="18" charset="0"/>
              </a:defRPr>
            </a:lvl1pPr>
          </a:lstStyle>
          <a:p>
            <a:pPr>
              <a:defRPr/>
            </a:pPr>
            <a:endParaRPr lang="en-US" altLang="en-US"/>
          </a:p>
        </p:txBody>
      </p:sp>
      <p:sp>
        <p:nvSpPr>
          <p:cNvPr id="6151" name="Rectangle 7"/>
          <p:cNvSpPr>
            <a:spLocks noGrp="1" noChangeArrowheads="1"/>
          </p:cNvSpPr>
          <p:nvPr>
            <p:ph type="sldNum" sz="quarter" idx="5"/>
          </p:nvPr>
        </p:nvSpPr>
        <p:spPr bwMode="auto">
          <a:xfrm>
            <a:off x="4138613" y="9109075"/>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r" defTabSz="965200">
              <a:defRPr sz="1300">
                <a:latin typeface="Times New Roman" panose="02020603050405020304" pitchFamily="18" charset="0"/>
              </a:defRPr>
            </a:lvl1pPr>
          </a:lstStyle>
          <a:p>
            <a:pPr>
              <a:defRPr/>
            </a:pPr>
            <a:fld id="{FFFEAD57-E73D-4EBE-8C60-6D4F01526819}" type="slidenum">
              <a:rPr lang="en-US" altLang="en-US"/>
              <a:pPr>
                <a:defRPr/>
              </a:pPr>
              <a:t>‹#›</a:t>
            </a:fld>
            <a:endParaRPr lang="en-US" altLang="en-US"/>
          </a:p>
        </p:txBody>
      </p:sp>
    </p:spTree>
    <p:extLst>
      <p:ext uri="{BB962C8B-B14F-4D97-AF65-F5344CB8AC3E}">
        <p14:creationId xmlns:p14="http://schemas.microsoft.com/office/powerpoint/2010/main" val="155282142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69804"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endParaRPr lang="en-US" altLang="en-US"/>
          </a:p>
        </p:txBody>
      </p:sp>
      <p:sp>
        <p:nvSpPr>
          <p:cNvPr id="5" name="Footer Placeholder 4"/>
          <p:cNvSpPr>
            <a:spLocks noGrp="1"/>
          </p:cNvSpPr>
          <p:nvPr>
            <p:ph type="ftr" sz="quarter" idx="11"/>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17ED190A-4C5B-4752-A026-78191D75ACA0}" type="slidenum">
              <a:rPr lang="en-US" altLang="en-US" smtClean="0"/>
              <a:pPr>
                <a:defRPr/>
              </a:pPr>
              <a:t>‹#›</a:t>
            </a:fld>
            <a:endParaRPr lang="en-US" altLang="en-US"/>
          </a:p>
        </p:txBody>
      </p:sp>
    </p:spTree>
    <p:extLst>
      <p:ext uri="{BB962C8B-B14F-4D97-AF65-F5344CB8AC3E}">
        <p14:creationId xmlns:p14="http://schemas.microsoft.com/office/powerpoint/2010/main" val="17731606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0DDF080-5E8C-48AD-84E5-6C08B304C14E}" type="datetimeFigureOut">
              <a:rPr lang="en-US" dirty="0"/>
              <a:t>12/3/2019</a:t>
            </a:fld>
            <a:endParaRPr lang="en-US" dirty="0"/>
          </a:p>
        </p:txBody>
      </p:sp>
      <p:sp>
        <p:nvSpPr>
          <p:cNvPr id="5" name="Footer Placeholder 4"/>
          <p:cNvSpPr>
            <a:spLocks noGrp="1"/>
          </p:cNvSpPr>
          <p:nvPr>
            <p:ph type="ftr" sz="quarter" idx="11"/>
          </p:nvPr>
        </p:nvSpPr>
        <p:spPr/>
        <p:txBody>
          <a:bodyPr/>
          <a:lstStyle/>
          <a:p>
            <a:pPr>
              <a:defRPr/>
            </a:pPr>
            <a:r>
              <a:rPr lang="en-US" altLang="en-US"/>
              <a:t>GD &amp; H</a:t>
            </a:r>
          </a:p>
        </p:txBody>
      </p:sp>
      <p:sp>
        <p:nvSpPr>
          <p:cNvPr id="6" name="Slide Number Placeholder 5"/>
          <p:cNvSpPr>
            <a:spLocks noGrp="1"/>
          </p:cNvSpPr>
          <p:nvPr>
            <p:ph type="sldNum" sz="quarter" idx="12"/>
          </p:nvPr>
        </p:nvSpPr>
        <p:spPr/>
        <p:txBody>
          <a:bodyPr/>
          <a:lstStyle/>
          <a:p>
            <a:fld id="{47333891-D5E7-4C7B-BF1D-E855E53CB5A8}" type="slidenum">
              <a:rPr lang="en-US" dirty="0"/>
              <a:t>‹#›</a:t>
            </a:fld>
            <a:endParaRPr lang="en-US" dirty="0"/>
          </a:p>
        </p:txBody>
      </p:sp>
    </p:spTree>
    <p:extLst>
      <p:ext uri="{BB962C8B-B14F-4D97-AF65-F5344CB8AC3E}">
        <p14:creationId xmlns:p14="http://schemas.microsoft.com/office/powerpoint/2010/main" val="24157847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12/3/2019</a:t>
            </a:fld>
            <a:endParaRPr lang="en-US" dirty="0"/>
          </a:p>
        </p:txBody>
      </p:sp>
      <p:sp>
        <p:nvSpPr>
          <p:cNvPr id="5" name="Footer Placeholder 4"/>
          <p:cNvSpPr>
            <a:spLocks noGrp="1"/>
          </p:cNvSpPr>
          <p:nvPr>
            <p:ph type="ftr" sz="quarter" idx="11"/>
          </p:nvPr>
        </p:nvSpPr>
        <p:spPr/>
        <p:txBody>
          <a:bodyPr/>
          <a:lstStyle/>
          <a:p>
            <a:pPr>
              <a:defRPr/>
            </a:pPr>
            <a:r>
              <a:rPr lang="en-US" altLang="en-US"/>
              <a:t>GD &amp; H</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80209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12/3/2019</a:t>
            </a:fld>
            <a:endParaRPr lang="en-US" dirty="0"/>
          </a:p>
        </p:txBody>
      </p:sp>
      <p:sp>
        <p:nvSpPr>
          <p:cNvPr id="6" name="Footer Placeholder 5"/>
          <p:cNvSpPr>
            <a:spLocks noGrp="1"/>
          </p:cNvSpPr>
          <p:nvPr>
            <p:ph type="ftr" sz="quarter" idx="11"/>
          </p:nvPr>
        </p:nvSpPr>
        <p:spPr/>
        <p:txBody>
          <a:bodyPr/>
          <a:lstStyle/>
          <a:p>
            <a:pPr>
              <a:defRPr/>
            </a:pPr>
            <a:r>
              <a:rPr lang="en-US" altLang="en-US"/>
              <a:t>GD &amp; H</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166761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12/3/2019</a:t>
            </a:fld>
            <a:endParaRPr lang="en-US" dirty="0"/>
          </a:p>
        </p:txBody>
      </p:sp>
      <p:sp>
        <p:nvSpPr>
          <p:cNvPr id="8" name="Footer Placeholder 7"/>
          <p:cNvSpPr>
            <a:spLocks noGrp="1"/>
          </p:cNvSpPr>
          <p:nvPr>
            <p:ph type="ftr" sz="quarter" idx="11"/>
          </p:nvPr>
        </p:nvSpPr>
        <p:spPr/>
        <p:txBody>
          <a:bodyPr/>
          <a:lstStyle/>
          <a:p>
            <a:pPr>
              <a:defRPr/>
            </a:pPr>
            <a:r>
              <a:rPr lang="en-US" altLang="en-US"/>
              <a:t>GD &amp; H</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060833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12/3/2019</a:t>
            </a:fld>
            <a:endParaRPr lang="en-US" dirty="0"/>
          </a:p>
        </p:txBody>
      </p:sp>
      <p:sp>
        <p:nvSpPr>
          <p:cNvPr id="4" name="Footer Placeholder 3"/>
          <p:cNvSpPr>
            <a:spLocks noGrp="1"/>
          </p:cNvSpPr>
          <p:nvPr>
            <p:ph type="ftr" sz="quarter" idx="11"/>
          </p:nvPr>
        </p:nvSpPr>
        <p:spPr/>
        <p:txBody>
          <a:bodyPr/>
          <a:lstStyle/>
          <a:p>
            <a:pPr>
              <a:defRPr/>
            </a:pPr>
            <a:r>
              <a:rPr lang="en-US" altLang="en-US"/>
              <a:t>GD &amp; H</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673204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12/3/2019</a:t>
            </a:fld>
            <a:endParaRPr lang="en-US" dirty="0"/>
          </a:p>
        </p:txBody>
      </p:sp>
      <p:sp>
        <p:nvSpPr>
          <p:cNvPr id="3" name="Footer Placeholder 2"/>
          <p:cNvSpPr>
            <a:spLocks noGrp="1"/>
          </p:cNvSpPr>
          <p:nvPr>
            <p:ph type="ftr" sz="quarter" idx="11"/>
          </p:nvPr>
        </p:nvSpPr>
        <p:spPr/>
        <p:txBody>
          <a:bodyPr/>
          <a:lstStyle/>
          <a:p>
            <a:pPr>
              <a:defRPr/>
            </a:pPr>
            <a:r>
              <a:rPr lang="en-US" altLang="en-US"/>
              <a:t>GD &amp; H</a:t>
            </a:r>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658806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70DDF080-5E8C-48AD-84E5-6C08B304C14E}" type="datetimeFigureOut">
              <a:rPr lang="en-US" dirty="0"/>
              <a:t>12/3/2019</a:t>
            </a:fld>
            <a:endParaRPr lang="en-US" dirty="0"/>
          </a:p>
        </p:txBody>
      </p:sp>
      <p:sp>
        <p:nvSpPr>
          <p:cNvPr id="6" name="Footer Placeholder 5"/>
          <p:cNvSpPr>
            <a:spLocks noGrp="1"/>
          </p:cNvSpPr>
          <p:nvPr>
            <p:ph type="ftr" sz="quarter" idx="11"/>
          </p:nvPr>
        </p:nvSpPr>
        <p:spPr/>
        <p:txBody>
          <a:bodyPr/>
          <a:lstStyle/>
          <a:p>
            <a:pPr>
              <a:defRPr/>
            </a:pPr>
            <a:r>
              <a:rPr lang="en-US" altLang="en-US"/>
              <a:t>GD &amp; H</a:t>
            </a:r>
          </a:p>
        </p:txBody>
      </p:sp>
      <p:sp>
        <p:nvSpPr>
          <p:cNvPr id="7" name="Slide Number Placeholder 6"/>
          <p:cNvSpPr>
            <a:spLocks noGrp="1"/>
          </p:cNvSpPr>
          <p:nvPr>
            <p:ph type="sldNum" sz="quarter" idx="12"/>
          </p:nvPr>
        </p:nvSpPr>
        <p:spPr/>
        <p:txBody>
          <a:bodyPr/>
          <a:lstStyle/>
          <a:p>
            <a:fld id="{47333891-D5E7-4C7B-BF1D-E855E53CB5A8}" type="slidenum">
              <a:rPr lang="en-US" dirty="0"/>
              <a:t>‹#›</a:t>
            </a:fld>
            <a:endParaRPr lang="en-US" dirty="0"/>
          </a:p>
        </p:txBody>
      </p:sp>
    </p:spTree>
    <p:extLst>
      <p:ext uri="{BB962C8B-B14F-4D97-AF65-F5344CB8AC3E}">
        <p14:creationId xmlns:p14="http://schemas.microsoft.com/office/powerpoint/2010/main" val="2222728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12/3/2019</a:t>
            </a:fld>
            <a:endParaRPr lang="en-US" dirty="0"/>
          </a:p>
        </p:txBody>
      </p:sp>
      <p:sp>
        <p:nvSpPr>
          <p:cNvPr id="6" name="Footer Placeholder 5"/>
          <p:cNvSpPr>
            <a:spLocks noGrp="1"/>
          </p:cNvSpPr>
          <p:nvPr>
            <p:ph type="ftr" sz="quarter" idx="11"/>
          </p:nvPr>
        </p:nvSpPr>
        <p:spPr/>
        <p:txBody>
          <a:bodyPr/>
          <a:lstStyle/>
          <a:p>
            <a:pPr>
              <a:defRPr/>
            </a:pPr>
            <a:r>
              <a:rPr lang="en-US" altLang="en-US"/>
              <a:t>GD &amp; H</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849400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12/3/2019</a:t>
            </a:fld>
            <a:endParaRPr lang="en-US" dirty="0"/>
          </a:p>
        </p:txBody>
      </p:sp>
      <p:sp>
        <p:nvSpPr>
          <p:cNvPr id="5" name="Footer Placeholder 4"/>
          <p:cNvSpPr>
            <a:spLocks noGrp="1"/>
          </p:cNvSpPr>
          <p:nvPr>
            <p:ph type="ftr" sz="quarter" idx="11"/>
          </p:nvPr>
        </p:nvSpPr>
        <p:spPr/>
        <p:txBody>
          <a:bodyPr/>
          <a:lstStyle/>
          <a:p>
            <a:pPr>
              <a:defRPr/>
            </a:pPr>
            <a:r>
              <a:rPr lang="en-US" altLang="en-US"/>
              <a:t>GD &amp; H</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40683294"/>
      </p:ext>
    </p:extLst>
  </p:cSld>
  <p:clrMapOvr>
    <a:masterClrMapping/>
  </p:clrMapOvr>
  <p:hf sldNum="0" hd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12/3/2019</a:t>
            </a:fld>
            <a:endParaRPr lang="en-US" dirty="0"/>
          </a:p>
        </p:txBody>
      </p:sp>
      <p:sp>
        <p:nvSpPr>
          <p:cNvPr id="5" name="Footer Placeholder 4"/>
          <p:cNvSpPr>
            <a:spLocks noGrp="1"/>
          </p:cNvSpPr>
          <p:nvPr>
            <p:ph type="ftr" sz="quarter" idx="11"/>
          </p:nvPr>
        </p:nvSpPr>
        <p:spPr/>
        <p:txBody>
          <a:bodyPr/>
          <a:lstStyle/>
          <a:p>
            <a:pPr>
              <a:defRPr/>
            </a:pPr>
            <a:r>
              <a:rPr lang="en-US" altLang="en-US"/>
              <a:t>GD &amp; H</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826691509"/>
      </p:ext>
    </p:extLst>
  </p:cSld>
  <p:clrMapOvr>
    <a:masterClrMapping/>
  </p:clrMapOvr>
  <p:hf sldNum="0" hd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12/3/2019</a:t>
            </a:fld>
            <a:endParaRPr lang="en-US" dirty="0"/>
          </a:p>
        </p:txBody>
      </p:sp>
      <p:sp>
        <p:nvSpPr>
          <p:cNvPr id="5" name="Footer Placeholder 4"/>
          <p:cNvSpPr>
            <a:spLocks noGrp="1"/>
          </p:cNvSpPr>
          <p:nvPr>
            <p:ph type="ftr" sz="quarter" idx="11"/>
          </p:nvPr>
        </p:nvSpPr>
        <p:spPr/>
        <p:txBody>
          <a:bodyPr/>
          <a:lstStyle/>
          <a:p>
            <a:pPr>
              <a:defRPr/>
            </a:pPr>
            <a:r>
              <a:rPr lang="en-US" altLang="en-US"/>
              <a:t>GD &amp; H</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06320162"/>
      </p:ext>
    </p:extLst>
  </p:cSld>
  <p:clrMapOvr>
    <a:masterClrMapping/>
  </p:clrMapOvr>
  <p:hf sldNum="0" hd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12/3/2019</a:t>
            </a:fld>
            <a:endParaRPr lang="en-US" dirty="0"/>
          </a:p>
        </p:txBody>
      </p:sp>
      <p:sp>
        <p:nvSpPr>
          <p:cNvPr id="5" name="Footer Placeholder 4"/>
          <p:cNvSpPr>
            <a:spLocks noGrp="1"/>
          </p:cNvSpPr>
          <p:nvPr>
            <p:ph type="ftr" sz="quarter" idx="11"/>
          </p:nvPr>
        </p:nvSpPr>
        <p:spPr/>
        <p:txBody>
          <a:bodyPr/>
          <a:lstStyle/>
          <a:p>
            <a:pPr>
              <a:defRPr/>
            </a:pPr>
            <a:r>
              <a:rPr lang="en-US" altLang="en-US"/>
              <a:t>GD &amp; H</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936054730"/>
      </p:ext>
    </p:extLst>
  </p:cSld>
  <p:clrMapOvr>
    <a:masterClrMapping/>
  </p:clrMapOvr>
  <p:hf sldNum="0" hd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12/3/2019</a:t>
            </a:fld>
            <a:endParaRPr lang="en-US" dirty="0"/>
          </a:p>
        </p:txBody>
      </p:sp>
      <p:sp>
        <p:nvSpPr>
          <p:cNvPr id="5" name="Footer Placeholder 4"/>
          <p:cNvSpPr>
            <a:spLocks noGrp="1"/>
          </p:cNvSpPr>
          <p:nvPr>
            <p:ph type="ftr" sz="quarter" idx="11"/>
          </p:nvPr>
        </p:nvSpPr>
        <p:spPr/>
        <p:txBody>
          <a:bodyPr/>
          <a:lstStyle/>
          <a:p>
            <a:pPr>
              <a:defRPr/>
            </a:pPr>
            <a:r>
              <a:rPr lang="en-US" altLang="en-US"/>
              <a:t>GD &amp; H</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04226206"/>
      </p:ext>
    </p:extLst>
  </p:cSld>
  <p:clrMapOvr>
    <a:masterClrMapping/>
  </p:clrMapOvr>
  <p:hf sldNum="0" hd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0DDF080-5E8C-48AD-84E5-6C08B304C14E}" type="datetimeFigureOut">
              <a:rPr lang="en-US" dirty="0"/>
              <a:t>12/3/2019</a:t>
            </a:fld>
            <a:endParaRPr lang="en-US" dirty="0"/>
          </a:p>
        </p:txBody>
      </p:sp>
      <p:sp>
        <p:nvSpPr>
          <p:cNvPr id="5" name="Footer Placeholder 4"/>
          <p:cNvSpPr>
            <a:spLocks noGrp="1"/>
          </p:cNvSpPr>
          <p:nvPr>
            <p:ph type="ftr" sz="quarter" idx="11"/>
          </p:nvPr>
        </p:nvSpPr>
        <p:spPr/>
        <p:txBody>
          <a:bodyPr/>
          <a:lstStyle/>
          <a:p>
            <a:pPr>
              <a:defRPr/>
            </a:pPr>
            <a:r>
              <a:rPr lang="en-US" altLang="en-US"/>
              <a:t>GD &amp; H</a:t>
            </a:r>
          </a:p>
        </p:txBody>
      </p:sp>
      <p:sp>
        <p:nvSpPr>
          <p:cNvPr id="6" name="Slide Number Placeholder 5"/>
          <p:cNvSpPr>
            <a:spLocks noGrp="1"/>
          </p:cNvSpPr>
          <p:nvPr>
            <p:ph type="sldNum" sz="quarter" idx="12"/>
          </p:nvPr>
        </p:nvSpPr>
        <p:spPr/>
        <p:txBody>
          <a:bodyPr/>
          <a:lstStyle/>
          <a:p>
            <a:fld id="{47333891-D5E7-4C7B-BF1D-E855E53CB5A8}" type="slidenum">
              <a:rPr lang="en-US" dirty="0"/>
              <a:t>‹#›</a:t>
            </a:fld>
            <a:endParaRPr lang="en-US" dirty="0"/>
          </a:p>
        </p:txBody>
      </p:sp>
    </p:spTree>
    <p:extLst>
      <p:ext uri="{BB962C8B-B14F-4D97-AF65-F5344CB8AC3E}">
        <p14:creationId xmlns:p14="http://schemas.microsoft.com/office/powerpoint/2010/main" val="365720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12/3/2019</a:t>
            </a:fld>
            <a:endParaRPr lang="en-US" dirty="0"/>
          </a:p>
        </p:txBody>
      </p:sp>
      <p:sp>
        <p:nvSpPr>
          <p:cNvPr id="5" name="Footer Placeholder 4"/>
          <p:cNvSpPr>
            <a:spLocks noGrp="1"/>
          </p:cNvSpPr>
          <p:nvPr>
            <p:ph type="ftr" sz="quarter" idx="11"/>
          </p:nvPr>
        </p:nvSpPr>
        <p:spPr/>
        <p:txBody>
          <a:bodyPr/>
          <a:lstStyle/>
          <a:p>
            <a:pPr>
              <a:defRPr/>
            </a:pPr>
            <a:r>
              <a:rPr lang="en-US" altLang="en-US"/>
              <a:t>GD &amp; H</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8184848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69805" cy="6874935"/>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12/3/2019</a:t>
            </a:fld>
            <a:endParaRPr lang="en-US" dirty="0"/>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a:defRPr/>
            </a:pPr>
            <a:r>
              <a:rPr lang="en-US" altLang="en-US"/>
              <a:t>GD &amp; H</a:t>
            </a:r>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71142664"/>
      </p:ext>
    </p:extLst>
  </p:cSld>
  <p:clrMap bg1="lt1" tx1="dk1" bg2="lt2" tx2="dk2" accent1="accent1" accent2="accent2" accent3="accent3" accent4="accent4" accent5="accent5" accent6="accent6" hlink="hlink" folHlink="folHlink"/>
  <p:sldLayoutIdLst>
    <p:sldLayoutId id="2147484034" r:id="rId1"/>
    <p:sldLayoutId id="2147484035" r:id="rId2"/>
    <p:sldLayoutId id="2147484036" r:id="rId3"/>
    <p:sldLayoutId id="2147484037" r:id="rId4"/>
    <p:sldLayoutId id="2147484038" r:id="rId5"/>
    <p:sldLayoutId id="2147484039" r:id="rId6"/>
    <p:sldLayoutId id="2147484040" r:id="rId7"/>
    <p:sldLayoutId id="2147484041" r:id="rId8"/>
    <p:sldLayoutId id="2147484042" r:id="rId9"/>
    <p:sldLayoutId id="2147484043" r:id="rId10"/>
    <p:sldLayoutId id="2147484044" r:id="rId11"/>
    <p:sldLayoutId id="2147484045" r:id="rId12"/>
    <p:sldLayoutId id="2147484046" r:id="rId13"/>
    <p:sldLayoutId id="2147484047" r:id="rId14"/>
    <p:sldLayoutId id="2147484048" r:id="rId15"/>
    <p:sldLayoutId id="2147484049" r:id="rId16"/>
  </p:sldLayoutIdLst>
  <p:hf sldNum="0" hd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2"/>
          <p:cNvSpPr>
            <a:spLocks noGrp="1" noChangeArrowheads="1"/>
          </p:cNvSpPr>
          <p:nvPr>
            <p:ph type="title"/>
          </p:nvPr>
        </p:nvSpPr>
        <p:spPr/>
        <p:txBody>
          <a:bodyPr/>
          <a:lstStyle/>
          <a:p>
            <a:r>
              <a:rPr lang="en-GB" altLang="en-US" dirty="0"/>
              <a:t>Problem Solving Java</a:t>
            </a:r>
            <a:endParaRPr lang="en-US" altLang="en-US" dirty="0"/>
          </a:p>
        </p:txBody>
      </p:sp>
      <p:sp>
        <p:nvSpPr>
          <p:cNvPr id="5124" name="Rectangle 3"/>
          <p:cNvSpPr>
            <a:spLocks noGrp="1" noChangeArrowheads="1"/>
          </p:cNvSpPr>
          <p:nvPr>
            <p:ph idx="1"/>
          </p:nvPr>
        </p:nvSpPr>
        <p:spPr>
          <a:xfrm>
            <a:off x="1047750" y="1230313"/>
            <a:ext cx="7029450" cy="4924425"/>
          </a:xfrm>
        </p:spPr>
        <p:txBody>
          <a:bodyPr/>
          <a:lstStyle/>
          <a:p>
            <a:r>
              <a:rPr lang="en-US" altLang="en-US" dirty="0"/>
              <a:t>Problem Solving</a:t>
            </a:r>
          </a:p>
        </p:txBody>
      </p:sp>
      <p:sp>
        <p:nvSpPr>
          <p:cNvPr id="5122" name="Footer Placeholder 3"/>
          <p:cNvSpPr>
            <a:spLocks noGrp="1"/>
          </p:cNvSpPr>
          <p:nvPr>
            <p:ph type="ftr" sz="quarter" idx="11"/>
          </p:nvPr>
        </p:nvSpPr>
        <p:spPr>
          <a:noFill/>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a:t>GD &amp; H</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lstStyle/>
          <a:p>
            <a:r>
              <a:rPr lang="en-GB" altLang="en-US"/>
              <a:t>Generic Function Pattern</a:t>
            </a:r>
          </a:p>
        </p:txBody>
      </p:sp>
      <p:sp>
        <p:nvSpPr>
          <p:cNvPr id="3" name="Content Placeholder 2"/>
          <p:cNvSpPr>
            <a:spLocks noGrp="1"/>
          </p:cNvSpPr>
          <p:nvPr>
            <p:ph idx="1"/>
          </p:nvPr>
        </p:nvSpPr>
        <p:spPr/>
        <p:txBody>
          <a:bodyPr/>
          <a:lstStyle/>
          <a:p>
            <a:pPr>
              <a:defRPr/>
            </a:pPr>
            <a:r>
              <a:rPr lang="en-GB" dirty="0"/>
              <a:t>Solve problems by giving them an name (or name the solution)</a:t>
            </a:r>
          </a:p>
          <a:p>
            <a:pPr>
              <a:defRPr/>
            </a:pPr>
            <a:r>
              <a:rPr lang="en-GB" dirty="0"/>
              <a:t>Provide information to solve the problem</a:t>
            </a:r>
          </a:p>
          <a:p>
            <a:pPr>
              <a:defRPr/>
            </a:pPr>
            <a:r>
              <a:rPr lang="en-GB" dirty="0"/>
              <a:t>Some problems produce a result</a:t>
            </a:r>
          </a:p>
          <a:p>
            <a:pPr>
              <a:defRPr/>
            </a:pPr>
            <a:endParaRPr lang="en-GB" dirty="0"/>
          </a:p>
          <a:p>
            <a:pPr marL="0" indent="0">
              <a:buFont typeface="Monotype Sorts" pitchFamily="2" charset="2"/>
              <a:buNone/>
              <a:defRPr/>
            </a:pPr>
            <a:r>
              <a:rPr lang="en-GB" dirty="0" err="1"/>
              <a:t>resulttype</a:t>
            </a:r>
            <a:r>
              <a:rPr lang="en-GB" dirty="0"/>
              <a:t> </a:t>
            </a:r>
            <a:r>
              <a:rPr lang="en-GB" dirty="0" err="1"/>
              <a:t>ProblemName</a:t>
            </a:r>
            <a:r>
              <a:rPr lang="en-GB" dirty="0"/>
              <a:t>(information to solve problem)</a:t>
            </a:r>
          </a:p>
        </p:txBody>
      </p:sp>
      <p:sp>
        <p:nvSpPr>
          <p:cNvPr id="6148" name="Footer Placeholder 3"/>
          <p:cNvSpPr>
            <a:spLocks noGrp="1"/>
          </p:cNvSpPr>
          <p:nvPr>
            <p:ph type="ftr" sz="quarter" idx="11"/>
          </p:nvPr>
        </p:nvSpPr>
        <p:spPr>
          <a:noFill/>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a:t>GD &amp; H</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a:xfrm>
            <a:off x="609598" y="346554"/>
            <a:ext cx="6347713" cy="1320800"/>
          </a:xfrm>
        </p:spPr>
        <p:txBody>
          <a:bodyPr/>
          <a:lstStyle/>
          <a:p>
            <a:r>
              <a:rPr lang="en-GB" altLang="en-US" dirty="0"/>
              <a:t>Problem Solving Techniques</a:t>
            </a:r>
          </a:p>
        </p:txBody>
      </p:sp>
      <p:sp>
        <p:nvSpPr>
          <p:cNvPr id="7171" name="Content Placeholder 2"/>
          <p:cNvSpPr>
            <a:spLocks noGrp="1"/>
          </p:cNvSpPr>
          <p:nvPr>
            <p:ph idx="1"/>
          </p:nvPr>
        </p:nvSpPr>
        <p:spPr>
          <a:xfrm>
            <a:off x="268729" y="1068841"/>
            <a:ext cx="7029450" cy="5155084"/>
          </a:xfrm>
        </p:spPr>
        <p:txBody>
          <a:bodyPr>
            <a:normAutofit fontScale="92500" lnSpcReduction="10000"/>
          </a:bodyPr>
          <a:lstStyle/>
          <a:p>
            <a:pPr marL="457200" indent="-457200">
              <a:buFont typeface="Helvetica" panose="020B0604020202020204" pitchFamily="34" charset="0"/>
              <a:buAutoNum type="arabicPeriod"/>
            </a:pPr>
            <a:r>
              <a:rPr lang="en-GB" altLang="en-US" b="1" dirty="0"/>
              <a:t>Use what you know</a:t>
            </a:r>
            <a:br>
              <a:rPr lang="en-GB" altLang="en-US" b="1" dirty="0"/>
            </a:br>
            <a:r>
              <a:rPr lang="en-GB" altLang="en-US" dirty="0"/>
              <a:t>Remember the things you’ve been taught and think how they may be applied</a:t>
            </a:r>
            <a:endParaRPr lang="en-GB" altLang="en-US" b="1" dirty="0"/>
          </a:p>
          <a:p>
            <a:pPr marL="457200" indent="-457200">
              <a:buFont typeface="Helvetica" panose="020B0604020202020204" pitchFamily="34" charset="0"/>
              <a:buAutoNum type="arabicPeriod"/>
            </a:pPr>
            <a:r>
              <a:rPr lang="en-GB" altLang="en-US" b="1" dirty="0"/>
              <a:t>Restate the problem</a:t>
            </a:r>
            <a:br>
              <a:rPr lang="en-GB" altLang="en-US" dirty="0"/>
            </a:br>
            <a:r>
              <a:rPr lang="en-GB" altLang="en-US" dirty="0"/>
              <a:t>Make restatement of the problem constraints generic (or abstract)</a:t>
            </a:r>
          </a:p>
          <a:p>
            <a:pPr marL="457200" indent="-457200">
              <a:buFont typeface="Helvetica" panose="020B0604020202020204" pitchFamily="34" charset="0"/>
              <a:buAutoNum type="arabicPeriod"/>
            </a:pPr>
            <a:r>
              <a:rPr lang="en-GB" altLang="en-US" b="1" dirty="0"/>
              <a:t>Generalise</a:t>
            </a:r>
            <a:br>
              <a:rPr lang="en-GB" altLang="en-US" dirty="0"/>
            </a:br>
            <a:r>
              <a:rPr lang="en-GB" altLang="en-US" dirty="0"/>
              <a:t>Try to make the solution as generic as problem so that it can solve a range of problems rather than just one</a:t>
            </a:r>
          </a:p>
          <a:p>
            <a:pPr marL="457200" indent="-457200">
              <a:buFont typeface="Helvetica" panose="020B0604020202020204" pitchFamily="34" charset="0"/>
              <a:buAutoNum type="arabicPeriod"/>
            </a:pPr>
            <a:r>
              <a:rPr lang="en-GB" altLang="en-US" b="1" dirty="0"/>
              <a:t>Subdivide the problem</a:t>
            </a:r>
            <a:br>
              <a:rPr lang="en-GB" altLang="en-US" dirty="0"/>
            </a:br>
            <a:r>
              <a:rPr lang="en-GB" altLang="en-US" dirty="0"/>
              <a:t>Always break the problem into parts</a:t>
            </a:r>
            <a:br>
              <a:rPr lang="en-GB" altLang="en-US" dirty="0"/>
            </a:br>
            <a:r>
              <a:rPr lang="en-GB" altLang="en-US" dirty="0"/>
              <a:t>How does an ant eat an elephant?</a:t>
            </a:r>
            <a:br>
              <a:rPr lang="en-GB" altLang="en-US" dirty="0"/>
            </a:br>
            <a:r>
              <a:rPr lang="en-GB" altLang="en-US" dirty="0"/>
              <a:t>Answer: In very small bites</a:t>
            </a:r>
          </a:p>
          <a:p>
            <a:pPr marL="457200" indent="-457200">
              <a:buFont typeface="Helvetica" panose="020B0604020202020204" pitchFamily="34" charset="0"/>
              <a:buAutoNum type="arabicPeriod"/>
            </a:pPr>
            <a:r>
              <a:rPr lang="en-GB" altLang="en-US" b="1" dirty="0"/>
              <a:t>Solve the easiest problem first</a:t>
            </a:r>
            <a:br>
              <a:rPr lang="en-GB" altLang="en-US" dirty="0"/>
            </a:br>
            <a:r>
              <a:rPr lang="en-GB" altLang="en-US" dirty="0"/>
              <a:t>Always solve the most heavily constrained or the most obvious component of a problem first. </a:t>
            </a:r>
            <a:br>
              <a:rPr lang="en-GB" altLang="en-US" dirty="0"/>
            </a:br>
            <a:r>
              <a:rPr lang="en-GB" altLang="en-US" dirty="0"/>
              <a:t>Start by coding/designing what “you know how to do” before doing anything else.</a:t>
            </a:r>
            <a:br>
              <a:rPr lang="en-GB" altLang="en-US" dirty="0"/>
            </a:br>
            <a:r>
              <a:rPr lang="en-GB" altLang="en-US" b="1" dirty="0"/>
              <a:t>“LOW HANGING FRUIT”</a:t>
            </a:r>
          </a:p>
        </p:txBody>
      </p:sp>
      <p:sp>
        <p:nvSpPr>
          <p:cNvPr id="7172" name="Footer Placeholder 3"/>
          <p:cNvSpPr>
            <a:spLocks noGrp="1"/>
          </p:cNvSpPr>
          <p:nvPr>
            <p:ph type="ftr" sz="quarter" idx="11"/>
          </p:nvPr>
        </p:nvSpPr>
        <p:spPr>
          <a:noFill/>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a:t>GD &amp; H</a:t>
            </a:r>
          </a:p>
        </p:txBody>
      </p:sp>
      <p:pic>
        <p:nvPicPr>
          <p:cNvPr id="2" name="Picture 1"/>
          <p:cNvPicPr>
            <a:picLocks noChangeAspect="1"/>
          </p:cNvPicPr>
          <p:nvPr/>
        </p:nvPicPr>
        <p:blipFill>
          <a:blip r:embed="rId2"/>
          <a:stretch>
            <a:fillRect/>
          </a:stretch>
        </p:blipFill>
        <p:spPr>
          <a:xfrm>
            <a:off x="7167793" y="3468903"/>
            <a:ext cx="1895014" cy="261886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7750" y="1128584"/>
            <a:ext cx="7029450" cy="4710241"/>
          </a:xfrm>
        </p:spPr>
        <p:txBody>
          <a:bodyPr/>
          <a:lstStyle/>
          <a:p>
            <a:pPr marL="457200" indent="-457200">
              <a:buFont typeface="+mj-lt"/>
              <a:buAutoNum type="arabicPeriod" startAt="5"/>
            </a:pPr>
            <a:r>
              <a:rPr lang="en-GB" b="1" dirty="0"/>
              <a:t>“Change the Game”</a:t>
            </a:r>
            <a:br>
              <a:rPr lang="en-GB" dirty="0"/>
            </a:br>
            <a:r>
              <a:rPr lang="en-GB" dirty="0"/>
              <a:t>If you can’t solve the problem you are given, rewrite the problem to make it simpler</a:t>
            </a:r>
            <a:br>
              <a:rPr lang="en-GB" dirty="0"/>
            </a:br>
            <a:r>
              <a:rPr lang="en-GB" altLang="en-US" dirty="0"/>
              <a:t>Concentrate on a simpler reduced version of the problem by adding or removing constraints</a:t>
            </a:r>
            <a:br>
              <a:rPr lang="en-GB" dirty="0"/>
            </a:br>
            <a:r>
              <a:rPr lang="en-GB" dirty="0"/>
              <a:t>Learn from solving the simpler problem</a:t>
            </a:r>
          </a:p>
          <a:p>
            <a:pPr marL="457200" indent="-457200">
              <a:buFont typeface="+mj-lt"/>
              <a:buAutoNum type="arabicPeriod" startAt="5"/>
            </a:pPr>
            <a:r>
              <a:rPr lang="en-GB" b="1" dirty="0"/>
              <a:t>“Work the Problem”</a:t>
            </a:r>
            <a:br>
              <a:rPr lang="en-GB" dirty="0"/>
            </a:br>
            <a:r>
              <a:rPr lang="en-GB" dirty="0"/>
              <a:t>Don’t attempt to solve the problem by typing at the keyboard, solve it on paper first</a:t>
            </a:r>
          </a:p>
          <a:p>
            <a:pPr marL="857250" lvl="1" indent="-457200"/>
            <a:r>
              <a:rPr lang="en-GB" dirty="0"/>
              <a:t>Identify what you don’t understand or don’t know</a:t>
            </a:r>
          </a:p>
          <a:p>
            <a:pPr marL="857250" lvl="1" indent="-457200"/>
            <a:r>
              <a:rPr lang="en-GB" dirty="0"/>
              <a:t>Break the problem statement down in separate parts</a:t>
            </a:r>
          </a:p>
          <a:p>
            <a:pPr marL="857250" lvl="1" indent="-457200"/>
            <a:r>
              <a:rPr lang="en-GB" b="1" u="sng" dirty="0"/>
              <a:t>Experiment</a:t>
            </a:r>
            <a:r>
              <a:rPr lang="en-GB" dirty="0"/>
              <a:t> with different input values or combinations of input values on a piece of paper and/or draw diagrams to represent the problem</a:t>
            </a:r>
          </a:p>
          <a:p>
            <a:pPr marL="857250" lvl="1" indent="-457200"/>
            <a:r>
              <a:rPr lang="en-GB" b="1" dirty="0">
                <a:solidFill>
                  <a:srgbClr val="FF0000"/>
                </a:solidFill>
              </a:rPr>
              <a:t>DON’T GIVE UP!!!</a:t>
            </a:r>
          </a:p>
        </p:txBody>
      </p:sp>
      <p:sp>
        <p:nvSpPr>
          <p:cNvPr id="4" name="Footer Placeholder 3"/>
          <p:cNvSpPr>
            <a:spLocks noGrp="1"/>
          </p:cNvSpPr>
          <p:nvPr>
            <p:ph type="ftr" sz="quarter" idx="11"/>
          </p:nvPr>
        </p:nvSpPr>
        <p:spPr/>
        <p:txBody>
          <a:bodyPr/>
          <a:lstStyle/>
          <a:p>
            <a:pPr>
              <a:defRPr/>
            </a:pPr>
            <a:r>
              <a:rPr lang="en-US" altLang="en-US"/>
              <a:t>GD &amp; H</a:t>
            </a:r>
          </a:p>
        </p:txBody>
      </p:sp>
    </p:spTree>
    <p:extLst>
      <p:ext uri="{BB962C8B-B14F-4D97-AF65-F5344CB8AC3E}">
        <p14:creationId xmlns:p14="http://schemas.microsoft.com/office/powerpoint/2010/main" val="33083173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133611"/>
            <a:ext cx="6347713" cy="1320800"/>
          </a:xfrm>
        </p:spPr>
        <p:txBody>
          <a:bodyPr/>
          <a:lstStyle/>
          <a:p>
            <a:r>
              <a:rPr lang="en-GB" dirty="0"/>
              <a:t>What do you know?</a:t>
            </a:r>
          </a:p>
        </p:txBody>
      </p:sp>
      <p:sp>
        <p:nvSpPr>
          <p:cNvPr id="3" name="Content Placeholder 2"/>
          <p:cNvSpPr>
            <a:spLocks noGrp="1"/>
          </p:cNvSpPr>
          <p:nvPr>
            <p:ph idx="1"/>
          </p:nvPr>
        </p:nvSpPr>
        <p:spPr>
          <a:xfrm>
            <a:off x="1047750" y="691978"/>
            <a:ext cx="7029450" cy="5146847"/>
          </a:xfrm>
        </p:spPr>
        <p:txBody>
          <a:bodyPr>
            <a:normAutofit lnSpcReduction="10000"/>
          </a:bodyPr>
          <a:lstStyle/>
          <a:p>
            <a:r>
              <a:rPr lang="en-GB" dirty="0"/>
              <a:t>Variables</a:t>
            </a:r>
          </a:p>
          <a:p>
            <a:pPr lvl="1"/>
            <a:r>
              <a:rPr lang="en-GB" dirty="0"/>
              <a:t>Can only contain </a:t>
            </a:r>
            <a:r>
              <a:rPr lang="en-GB" b="1" dirty="0"/>
              <a:t>one</a:t>
            </a:r>
            <a:r>
              <a:rPr lang="en-GB" dirty="0"/>
              <a:t> value</a:t>
            </a:r>
          </a:p>
          <a:p>
            <a:pPr lvl="1"/>
            <a:r>
              <a:rPr lang="en-GB" dirty="0"/>
              <a:t>Must have a type e.g. string, </a:t>
            </a:r>
            <a:r>
              <a:rPr lang="en-GB" dirty="0" err="1"/>
              <a:t>int</a:t>
            </a:r>
            <a:r>
              <a:rPr lang="en-GB" dirty="0"/>
              <a:t>, etc.</a:t>
            </a:r>
          </a:p>
          <a:p>
            <a:r>
              <a:rPr lang="en-GB" dirty="0"/>
              <a:t>Branch statements (if…else, switch)</a:t>
            </a:r>
          </a:p>
          <a:p>
            <a:pPr lvl="1"/>
            <a:r>
              <a:rPr lang="en-GB" dirty="0"/>
              <a:t>Conditions are Boolean expressions (</a:t>
            </a:r>
            <a:r>
              <a:rPr lang="en-GB" b="1" dirty="0"/>
              <a:t>true</a:t>
            </a:r>
            <a:r>
              <a:rPr lang="en-GB" dirty="0"/>
              <a:t> or </a:t>
            </a:r>
            <a:r>
              <a:rPr lang="en-GB" b="1" dirty="0"/>
              <a:t>false</a:t>
            </a:r>
            <a:r>
              <a:rPr lang="en-GB" dirty="0"/>
              <a:t>)</a:t>
            </a:r>
            <a:br>
              <a:rPr lang="en-GB" dirty="0"/>
            </a:br>
            <a:r>
              <a:rPr lang="en-GB" dirty="0"/>
              <a:t>&gt;, &lt;/ &gt;=, &lt;=, ==, !=</a:t>
            </a:r>
          </a:p>
          <a:p>
            <a:pPr lvl="1"/>
            <a:r>
              <a:rPr lang="en-GB" dirty="0"/>
              <a:t>Boolean AND / Boolean OR  (&amp;&amp;, ||)</a:t>
            </a:r>
          </a:p>
          <a:p>
            <a:r>
              <a:rPr lang="en-GB" dirty="0"/>
              <a:t>Loops</a:t>
            </a:r>
          </a:p>
          <a:p>
            <a:pPr lvl="1"/>
            <a:r>
              <a:rPr lang="en-GB" dirty="0"/>
              <a:t>While loops (test a condition)</a:t>
            </a:r>
          </a:p>
          <a:p>
            <a:pPr lvl="1"/>
            <a:r>
              <a:rPr lang="en-GB" dirty="0"/>
              <a:t>For loops (counting loops), when you know the maximum count</a:t>
            </a:r>
          </a:p>
          <a:p>
            <a:r>
              <a:rPr lang="en-GB" dirty="0"/>
              <a:t>Arrays (</a:t>
            </a:r>
            <a:r>
              <a:rPr lang="en-GB" i="1" dirty="0"/>
              <a:t>square brackets</a:t>
            </a:r>
            <a:r>
              <a:rPr lang="en-GB" dirty="0"/>
              <a:t>)</a:t>
            </a:r>
          </a:p>
          <a:p>
            <a:pPr lvl="1"/>
            <a:r>
              <a:rPr lang="en-GB" dirty="0"/>
              <a:t>Store </a:t>
            </a:r>
            <a:r>
              <a:rPr lang="en-GB" b="1" dirty="0"/>
              <a:t>multiple values </a:t>
            </a:r>
            <a:r>
              <a:rPr lang="en-GB" dirty="0"/>
              <a:t>of the </a:t>
            </a:r>
            <a:r>
              <a:rPr lang="en-GB" b="1" dirty="0"/>
              <a:t>same type</a:t>
            </a:r>
          </a:p>
          <a:p>
            <a:pPr lvl="1"/>
            <a:r>
              <a:rPr lang="en-GB" dirty="0"/>
              <a:t>Must know how many values are required to create array</a:t>
            </a:r>
          </a:p>
          <a:p>
            <a:pPr lvl="1"/>
            <a:r>
              <a:rPr lang="en-GB" dirty="0"/>
              <a:t>Use counting loops and arrays together</a:t>
            </a:r>
          </a:p>
        </p:txBody>
      </p:sp>
      <p:sp>
        <p:nvSpPr>
          <p:cNvPr id="4" name="Footer Placeholder 3"/>
          <p:cNvSpPr>
            <a:spLocks noGrp="1"/>
          </p:cNvSpPr>
          <p:nvPr>
            <p:ph type="ftr" sz="quarter" idx="11"/>
          </p:nvPr>
        </p:nvSpPr>
        <p:spPr/>
        <p:txBody>
          <a:bodyPr/>
          <a:lstStyle/>
          <a:p>
            <a:pPr>
              <a:defRPr/>
            </a:pPr>
            <a:r>
              <a:rPr lang="en-US" altLang="en-US"/>
              <a:t>GD &amp; H</a:t>
            </a:r>
          </a:p>
        </p:txBody>
      </p:sp>
      <p:sp>
        <p:nvSpPr>
          <p:cNvPr id="5" name="TextBox 4"/>
          <p:cNvSpPr txBox="1"/>
          <p:nvPr/>
        </p:nvSpPr>
        <p:spPr>
          <a:xfrm>
            <a:off x="693034" y="5864909"/>
            <a:ext cx="7815088" cy="646331"/>
          </a:xfrm>
          <a:prstGeom prst="rect">
            <a:avLst/>
          </a:prstGeom>
          <a:solidFill>
            <a:schemeClr val="bg1"/>
          </a:solidFill>
          <a:ln w="22225">
            <a:solidFill>
              <a:schemeClr val="tx1"/>
            </a:solidFill>
            <a:prstDash val="dash"/>
          </a:ln>
        </p:spPr>
        <p:txBody>
          <a:bodyPr wrap="none" rtlCol="0">
            <a:spAutoFit/>
          </a:bodyPr>
          <a:lstStyle/>
          <a:p>
            <a:pPr algn="ctr"/>
            <a:r>
              <a:rPr lang="en-GB" dirty="0">
                <a:solidFill>
                  <a:srgbClr val="FF0000"/>
                </a:solidFill>
              </a:rPr>
              <a:t>YOU KNOW THESE PATTERNS</a:t>
            </a:r>
            <a:br>
              <a:rPr lang="en-GB" dirty="0">
                <a:solidFill>
                  <a:srgbClr val="FF0000"/>
                </a:solidFill>
              </a:rPr>
            </a:br>
            <a:r>
              <a:rPr lang="en-GB" dirty="0">
                <a:solidFill>
                  <a:srgbClr val="FF0000"/>
                </a:solidFill>
              </a:rPr>
              <a:t>ANY SOLUTION WILL REQUIRE ONE OR MORE OF THESE PATTERNS</a:t>
            </a:r>
          </a:p>
        </p:txBody>
      </p:sp>
      <p:sp>
        <p:nvSpPr>
          <p:cNvPr id="6" name="TextBox 5"/>
          <p:cNvSpPr txBox="1"/>
          <p:nvPr/>
        </p:nvSpPr>
        <p:spPr>
          <a:xfrm>
            <a:off x="6658232" y="691978"/>
            <a:ext cx="2285743" cy="1200329"/>
          </a:xfrm>
          <a:prstGeom prst="rect">
            <a:avLst/>
          </a:prstGeom>
          <a:noFill/>
          <a:ln>
            <a:solidFill>
              <a:schemeClr val="tx1"/>
            </a:solidFill>
          </a:ln>
        </p:spPr>
        <p:txBody>
          <a:bodyPr wrap="square" rtlCol="0">
            <a:spAutoFit/>
          </a:bodyPr>
          <a:lstStyle/>
          <a:p>
            <a:r>
              <a:rPr lang="en-GB" dirty="0"/>
              <a:t>You also know how to read and display using the Console window</a:t>
            </a:r>
          </a:p>
        </p:txBody>
      </p:sp>
    </p:spTree>
    <p:extLst>
      <p:ext uri="{BB962C8B-B14F-4D97-AF65-F5344CB8AC3E}">
        <p14:creationId xmlns:p14="http://schemas.microsoft.com/office/powerpoint/2010/main" val="18123903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don’t I know?</a:t>
            </a:r>
            <a:br>
              <a:rPr lang="en-GB" dirty="0"/>
            </a:br>
            <a:r>
              <a:rPr lang="en-GB" dirty="0"/>
              <a:t>Example</a:t>
            </a:r>
          </a:p>
        </p:txBody>
      </p:sp>
      <p:sp>
        <p:nvSpPr>
          <p:cNvPr id="3" name="Content Placeholder 2"/>
          <p:cNvSpPr>
            <a:spLocks noGrp="1"/>
          </p:cNvSpPr>
          <p:nvPr>
            <p:ph idx="1"/>
          </p:nvPr>
        </p:nvSpPr>
        <p:spPr>
          <a:xfrm>
            <a:off x="660396" y="2024007"/>
            <a:ext cx="6347714" cy="3880773"/>
          </a:xfrm>
        </p:spPr>
        <p:txBody>
          <a:bodyPr/>
          <a:lstStyle/>
          <a:p>
            <a:r>
              <a:rPr lang="en-GB" dirty="0"/>
              <a:t>A program allows the user to </a:t>
            </a:r>
            <a:r>
              <a:rPr lang="en-GB" b="1" dirty="0"/>
              <a:t>search</a:t>
            </a:r>
            <a:r>
              <a:rPr lang="en-GB" dirty="0"/>
              <a:t> for a </a:t>
            </a:r>
            <a:r>
              <a:rPr lang="en-GB" b="1" dirty="0"/>
              <a:t>word</a:t>
            </a:r>
            <a:r>
              <a:rPr lang="en-GB" dirty="0"/>
              <a:t> from a </a:t>
            </a:r>
            <a:r>
              <a:rPr lang="en-GB" b="1" dirty="0"/>
              <a:t>list</a:t>
            </a:r>
            <a:r>
              <a:rPr lang="en-GB" dirty="0"/>
              <a:t> of 10 words </a:t>
            </a:r>
            <a:r>
              <a:rPr lang="en-GB" b="1" dirty="0"/>
              <a:t>previously</a:t>
            </a:r>
            <a:r>
              <a:rPr lang="en-GB" dirty="0"/>
              <a:t> </a:t>
            </a:r>
            <a:r>
              <a:rPr lang="en-GB" b="1" dirty="0"/>
              <a:t>entered</a:t>
            </a:r>
            <a:r>
              <a:rPr lang="en-GB" dirty="0"/>
              <a:t> into the program. A </a:t>
            </a:r>
            <a:r>
              <a:rPr lang="en-GB" b="1" dirty="0"/>
              <a:t>message</a:t>
            </a:r>
            <a:r>
              <a:rPr lang="en-GB" dirty="0"/>
              <a:t> is </a:t>
            </a:r>
            <a:r>
              <a:rPr lang="en-GB" b="1" dirty="0"/>
              <a:t>printed</a:t>
            </a:r>
            <a:r>
              <a:rPr lang="en-GB" dirty="0"/>
              <a:t> stating whether the word </a:t>
            </a:r>
            <a:r>
              <a:rPr lang="en-GB" b="1" dirty="0"/>
              <a:t>is or isn’t in the list</a:t>
            </a:r>
            <a:r>
              <a:rPr lang="en-GB" dirty="0"/>
              <a:t> of words provided.</a:t>
            </a:r>
          </a:p>
        </p:txBody>
      </p:sp>
      <p:sp>
        <p:nvSpPr>
          <p:cNvPr id="4" name="Footer Placeholder 3"/>
          <p:cNvSpPr>
            <a:spLocks noGrp="1"/>
          </p:cNvSpPr>
          <p:nvPr>
            <p:ph type="ftr" sz="quarter" idx="11"/>
          </p:nvPr>
        </p:nvSpPr>
        <p:spPr/>
        <p:txBody>
          <a:bodyPr/>
          <a:lstStyle/>
          <a:p>
            <a:pPr>
              <a:defRPr/>
            </a:pPr>
            <a:r>
              <a:rPr lang="en-US" altLang="en-US"/>
              <a:t>GD &amp; H</a:t>
            </a:r>
          </a:p>
        </p:txBody>
      </p:sp>
      <p:sp>
        <p:nvSpPr>
          <p:cNvPr id="5" name="TextBox 4"/>
          <p:cNvSpPr txBox="1"/>
          <p:nvPr/>
        </p:nvSpPr>
        <p:spPr>
          <a:xfrm>
            <a:off x="1392195" y="3229227"/>
            <a:ext cx="2678938" cy="2862322"/>
          </a:xfrm>
          <a:prstGeom prst="rect">
            <a:avLst/>
          </a:prstGeom>
          <a:noFill/>
        </p:spPr>
        <p:txBody>
          <a:bodyPr wrap="none" rtlCol="0">
            <a:spAutoFit/>
          </a:bodyPr>
          <a:lstStyle/>
          <a:p>
            <a:pPr marL="285750" indent="-285750">
              <a:buFont typeface="Arial" panose="020B0604020202020204" pitchFamily="34" charset="0"/>
              <a:buChar char="•"/>
            </a:pPr>
            <a:r>
              <a:rPr lang="en-GB" dirty="0"/>
              <a:t>Word?</a:t>
            </a:r>
          </a:p>
          <a:p>
            <a:pPr marL="285750" indent="-285750">
              <a:buFont typeface="Arial" panose="020B0604020202020204" pitchFamily="34" charset="0"/>
              <a:buChar char="•"/>
            </a:pPr>
            <a:r>
              <a:rPr lang="en-GB" dirty="0"/>
              <a:t>Search?</a:t>
            </a:r>
          </a:p>
          <a:p>
            <a:pPr marL="742950" lvl="1" indent="-285750">
              <a:buFont typeface="Arial" panose="020B0604020202020204" pitchFamily="34" charset="0"/>
              <a:buChar char="•"/>
            </a:pPr>
            <a:r>
              <a:rPr lang="en-GB" dirty="0"/>
              <a:t>Search for what?</a:t>
            </a:r>
          </a:p>
          <a:p>
            <a:pPr marL="285750" indent="-285750">
              <a:buFont typeface="Arial" panose="020B0604020202020204" pitchFamily="34" charset="0"/>
              <a:buChar char="•"/>
            </a:pPr>
            <a:r>
              <a:rPr lang="en-GB" dirty="0"/>
              <a:t>List?</a:t>
            </a:r>
          </a:p>
          <a:p>
            <a:pPr marL="285750" indent="-285750">
              <a:buFont typeface="Arial" panose="020B0604020202020204" pitchFamily="34" charset="0"/>
              <a:buChar char="•"/>
            </a:pPr>
            <a:r>
              <a:rPr lang="en-GB" dirty="0"/>
              <a:t>Previously entered?</a:t>
            </a:r>
          </a:p>
          <a:p>
            <a:pPr marL="285750" indent="-285750">
              <a:buFont typeface="Arial" panose="020B0604020202020204" pitchFamily="34" charset="0"/>
              <a:buChar char="•"/>
            </a:pPr>
            <a:r>
              <a:rPr lang="en-GB" dirty="0"/>
              <a:t>Message</a:t>
            </a:r>
          </a:p>
          <a:p>
            <a:pPr marL="285750" indent="-285750">
              <a:buFont typeface="Arial" panose="020B0604020202020204" pitchFamily="34" charset="0"/>
              <a:buChar char="•"/>
            </a:pPr>
            <a:r>
              <a:rPr lang="en-GB" dirty="0"/>
              <a:t>Is in list?</a:t>
            </a:r>
          </a:p>
          <a:p>
            <a:pPr marL="285750" indent="-285750">
              <a:buFont typeface="Arial" panose="020B0604020202020204" pitchFamily="34" charset="0"/>
              <a:buChar char="•"/>
            </a:pPr>
            <a:r>
              <a:rPr lang="en-GB" dirty="0"/>
              <a:t>Isn’t in list?</a:t>
            </a:r>
          </a:p>
          <a:p>
            <a:pPr marL="285750" indent="-285750">
              <a:buFont typeface="Arial" panose="020B0604020202020204" pitchFamily="34" charset="0"/>
              <a:buChar char="•"/>
            </a:pPr>
            <a:r>
              <a:rPr lang="en-GB" dirty="0"/>
              <a:t>Entered?</a:t>
            </a:r>
          </a:p>
          <a:p>
            <a:pPr marL="285750" indent="-285750">
              <a:buFont typeface="Arial" panose="020B0604020202020204" pitchFamily="34" charset="0"/>
              <a:buChar char="•"/>
            </a:pPr>
            <a:r>
              <a:rPr lang="en-GB" dirty="0"/>
              <a:t>Printed?</a:t>
            </a:r>
          </a:p>
        </p:txBody>
      </p:sp>
      <p:sp>
        <p:nvSpPr>
          <p:cNvPr id="6" name="TextBox 5"/>
          <p:cNvSpPr txBox="1"/>
          <p:nvPr/>
        </p:nvSpPr>
        <p:spPr>
          <a:xfrm>
            <a:off x="5034960" y="3501081"/>
            <a:ext cx="2743318" cy="3139321"/>
          </a:xfrm>
          <a:prstGeom prst="rect">
            <a:avLst/>
          </a:prstGeom>
          <a:solidFill>
            <a:schemeClr val="bg1"/>
          </a:solidFill>
        </p:spPr>
        <p:txBody>
          <a:bodyPr wrap="square" rtlCol="0">
            <a:spAutoFit/>
          </a:bodyPr>
          <a:lstStyle/>
          <a:p>
            <a:pPr algn="ctr"/>
            <a:r>
              <a:rPr lang="en-GB" b="1" dirty="0"/>
              <a:t>Variables</a:t>
            </a:r>
          </a:p>
          <a:p>
            <a:pPr algn="ctr"/>
            <a:endParaRPr lang="en-GB" dirty="0"/>
          </a:p>
          <a:p>
            <a:pPr algn="ctr"/>
            <a:r>
              <a:rPr lang="en-GB" b="1" dirty="0"/>
              <a:t>Branches</a:t>
            </a:r>
          </a:p>
          <a:p>
            <a:pPr algn="ctr"/>
            <a:endParaRPr lang="en-GB" dirty="0"/>
          </a:p>
          <a:p>
            <a:pPr algn="ctr"/>
            <a:r>
              <a:rPr lang="en-GB" b="1" dirty="0"/>
              <a:t>Loops</a:t>
            </a:r>
          </a:p>
          <a:p>
            <a:pPr algn="ctr"/>
            <a:endParaRPr lang="en-GB" dirty="0"/>
          </a:p>
          <a:p>
            <a:pPr algn="ctr"/>
            <a:r>
              <a:rPr lang="en-GB" b="1" dirty="0"/>
              <a:t>Arrays</a:t>
            </a:r>
          </a:p>
          <a:p>
            <a:pPr algn="ctr"/>
            <a:endParaRPr lang="en-GB" b="1" dirty="0"/>
          </a:p>
          <a:p>
            <a:pPr algn="ctr"/>
            <a:r>
              <a:rPr lang="en-GB" b="1" dirty="0" err="1"/>
              <a:t>Input/Output</a:t>
            </a:r>
            <a:endParaRPr lang="en-GB" b="1" dirty="0"/>
          </a:p>
          <a:p>
            <a:pPr algn="ctr"/>
            <a:endParaRPr lang="en-GB" b="1" dirty="0"/>
          </a:p>
          <a:p>
            <a:pPr algn="ctr"/>
            <a:endParaRPr lang="en-GB" b="1" dirty="0"/>
          </a:p>
        </p:txBody>
      </p:sp>
      <p:cxnSp>
        <p:nvCxnSpPr>
          <p:cNvPr id="8" name="Straight Arrow Connector 7"/>
          <p:cNvCxnSpPr/>
          <p:nvPr/>
        </p:nvCxnSpPr>
        <p:spPr bwMode="auto">
          <a:xfrm>
            <a:off x="2356022" y="4267200"/>
            <a:ext cx="3122599" cy="1299777"/>
          </a:xfrm>
          <a:prstGeom prst="straightConnector1">
            <a:avLst/>
          </a:prstGeom>
          <a:solidFill>
            <a:schemeClr val="accent1"/>
          </a:solidFill>
          <a:ln w="19050" cap="flat" cmpd="sng" algn="ctr">
            <a:solidFill>
              <a:schemeClr val="tx1"/>
            </a:solidFill>
            <a:prstDash val="dash"/>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 name="Straight Arrow Connector 8"/>
          <p:cNvCxnSpPr/>
          <p:nvPr/>
        </p:nvCxnSpPr>
        <p:spPr bwMode="auto">
          <a:xfrm flipV="1">
            <a:off x="2776151" y="4516743"/>
            <a:ext cx="2678938" cy="524815"/>
          </a:xfrm>
          <a:prstGeom prst="straightConnector1">
            <a:avLst/>
          </a:prstGeom>
          <a:solidFill>
            <a:schemeClr val="accent1"/>
          </a:solidFill>
          <a:ln w="19050" cap="flat" cmpd="sng" algn="ctr">
            <a:solidFill>
              <a:schemeClr val="tx1"/>
            </a:solidFill>
            <a:prstDash val="dash"/>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2" name="Straight Arrow Connector 11"/>
          <p:cNvCxnSpPr/>
          <p:nvPr/>
        </p:nvCxnSpPr>
        <p:spPr bwMode="auto">
          <a:xfrm flipV="1">
            <a:off x="2974975" y="4604267"/>
            <a:ext cx="2503646" cy="725614"/>
          </a:xfrm>
          <a:prstGeom prst="straightConnector1">
            <a:avLst/>
          </a:prstGeom>
          <a:solidFill>
            <a:schemeClr val="accent1"/>
          </a:solidFill>
          <a:ln w="19050" cap="flat" cmpd="sng" algn="ctr">
            <a:solidFill>
              <a:schemeClr val="tx1"/>
            </a:solidFill>
            <a:prstDash val="dash"/>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6" name="Straight Arrow Connector 15"/>
          <p:cNvCxnSpPr>
            <a:endCxn id="21" idx="1"/>
          </p:cNvCxnSpPr>
          <p:nvPr/>
        </p:nvCxnSpPr>
        <p:spPr bwMode="auto">
          <a:xfrm flipV="1">
            <a:off x="2776151" y="3932882"/>
            <a:ext cx="2843048" cy="878015"/>
          </a:xfrm>
          <a:prstGeom prst="straightConnector1">
            <a:avLst/>
          </a:prstGeom>
          <a:solidFill>
            <a:schemeClr val="accent1"/>
          </a:solidFill>
          <a:ln w="19050" cap="flat" cmpd="sng" algn="ctr">
            <a:solidFill>
              <a:schemeClr val="tx1"/>
            </a:solidFill>
            <a:prstDash val="dash"/>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9" name="TextBox 18"/>
          <p:cNvSpPr txBox="1"/>
          <p:nvPr/>
        </p:nvSpPr>
        <p:spPr>
          <a:xfrm>
            <a:off x="5381954" y="5449003"/>
            <a:ext cx="2287806" cy="369332"/>
          </a:xfrm>
          <a:prstGeom prst="rect">
            <a:avLst/>
          </a:prstGeom>
          <a:noFill/>
        </p:spPr>
        <p:txBody>
          <a:bodyPr wrap="none" rtlCol="0">
            <a:spAutoFit/>
          </a:bodyPr>
          <a:lstStyle/>
          <a:p>
            <a:r>
              <a:rPr lang="en-GB" i="1" dirty="0"/>
              <a:t>More than one value</a:t>
            </a:r>
          </a:p>
        </p:txBody>
      </p:sp>
      <p:sp>
        <p:nvSpPr>
          <p:cNvPr id="20" name="TextBox 19"/>
          <p:cNvSpPr txBox="1"/>
          <p:nvPr/>
        </p:nvSpPr>
        <p:spPr>
          <a:xfrm>
            <a:off x="5458898" y="4300479"/>
            <a:ext cx="2133918" cy="369332"/>
          </a:xfrm>
          <a:prstGeom prst="rect">
            <a:avLst/>
          </a:prstGeom>
          <a:noFill/>
        </p:spPr>
        <p:txBody>
          <a:bodyPr wrap="none" rtlCol="0">
            <a:spAutoFit/>
          </a:bodyPr>
          <a:lstStyle/>
          <a:p>
            <a:r>
              <a:rPr lang="en-GB" i="1" dirty="0"/>
              <a:t>Must be a question</a:t>
            </a:r>
          </a:p>
        </p:txBody>
      </p:sp>
      <p:sp>
        <p:nvSpPr>
          <p:cNvPr id="21" name="TextBox 20"/>
          <p:cNvSpPr txBox="1"/>
          <p:nvPr/>
        </p:nvSpPr>
        <p:spPr>
          <a:xfrm>
            <a:off x="5619199" y="3748216"/>
            <a:ext cx="1813317" cy="369332"/>
          </a:xfrm>
          <a:prstGeom prst="rect">
            <a:avLst/>
          </a:prstGeom>
          <a:noFill/>
        </p:spPr>
        <p:txBody>
          <a:bodyPr wrap="none" rtlCol="0">
            <a:spAutoFit/>
          </a:bodyPr>
          <a:lstStyle/>
          <a:p>
            <a:r>
              <a:rPr lang="en-GB" i="1" dirty="0"/>
              <a:t>Must be a value</a:t>
            </a:r>
          </a:p>
        </p:txBody>
      </p:sp>
      <p:sp>
        <p:nvSpPr>
          <p:cNvPr id="22" name="TextBox 21"/>
          <p:cNvSpPr txBox="1"/>
          <p:nvPr/>
        </p:nvSpPr>
        <p:spPr>
          <a:xfrm>
            <a:off x="5824383" y="4860324"/>
            <a:ext cx="1402948" cy="369332"/>
          </a:xfrm>
          <a:prstGeom prst="rect">
            <a:avLst/>
          </a:prstGeom>
          <a:noFill/>
        </p:spPr>
        <p:txBody>
          <a:bodyPr wrap="none" rtlCol="0">
            <a:spAutoFit/>
          </a:bodyPr>
          <a:lstStyle/>
          <a:p>
            <a:r>
              <a:rPr lang="en-GB" i="1" dirty="0"/>
              <a:t>Must repeat</a:t>
            </a:r>
          </a:p>
        </p:txBody>
      </p:sp>
      <p:sp>
        <p:nvSpPr>
          <p:cNvPr id="27" name="TextBox 26"/>
          <p:cNvSpPr txBox="1"/>
          <p:nvPr/>
        </p:nvSpPr>
        <p:spPr>
          <a:xfrm>
            <a:off x="5309748" y="3131749"/>
            <a:ext cx="2193742" cy="369332"/>
          </a:xfrm>
          <a:prstGeom prst="rect">
            <a:avLst/>
          </a:prstGeom>
          <a:noFill/>
        </p:spPr>
        <p:txBody>
          <a:bodyPr wrap="none" rtlCol="0">
            <a:spAutoFit/>
          </a:bodyPr>
          <a:lstStyle/>
          <a:p>
            <a:r>
              <a:rPr lang="en-GB" b="1" u="sng" dirty="0"/>
              <a:t>WHAT DO I KNOW</a:t>
            </a:r>
          </a:p>
        </p:txBody>
      </p:sp>
      <p:cxnSp>
        <p:nvCxnSpPr>
          <p:cNvPr id="28" name="Straight Arrow Connector 27"/>
          <p:cNvCxnSpPr/>
          <p:nvPr/>
        </p:nvCxnSpPr>
        <p:spPr bwMode="auto">
          <a:xfrm>
            <a:off x="2577914" y="3424881"/>
            <a:ext cx="3025464" cy="410519"/>
          </a:xfrm>
          <a:prstGeom prst="straightConnector1">
            <a:avLst/>
          </a:prstGeom>
          <a:solidFill>
            <a:schemeClr val="accent1"/>
          </a:solidFill>
          <a:ln w="19050" cap="flat" cmpd="sng" algn="ctr">
            <a:solidFill>
              <a:schemeClr val="tx1"/>
            </a:solidFill>
            <a:prstDash val="dash"/>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31" name="TextBox 30"/>
          <p:cNvSpPr txBox="1"/>
          <p:nvPr/>
        </p:nvSpPr>
        <p:spPr>
          <a:xfrm>
            <a:off x="7834184" y="6167993"/>
            <a:ext cx="1236236" cy="369332"/>
          </a:xfrm>
          <a:prstGeom prst="rect">
            <a:avLst/>
          </a:prstGeom>
          <a:noFill/>
        </p:spPr>
        <p:txBody>
          <a:bodyPr wrap="none" rtlCol="0">
            <a:spAutoFit/>
          </a:bodyPr>
          <a:lstStyle/>
          <a:p>
            <a:r>
              <a:rPr lang="en-GB" dirty="0"/>
              <a:t>Continued</a:t>
            </a:r>
          </a:p>
        </p:txBody>
      </p:sp>
      <p:cxnSp>
        <p:nvCxnSpPr>
          <p:cNvPr id="23" name="Straight Arrow Connector 22"/>
          <p:cNvCxnSpPr/>
          <p:nvPr/>
        </p:nvCxnSpPr>
        <p:spPr bwMode="auto">
          <a:xfrm>
            <a:off x="2776151" y="5633669"/>
            <a:ext cx="2605803" cy="792198"/>
          </a:xfrm>
          <a:prstGeom prst="straightConnector1">
            <a:avLst/>
          </a:prstGeom>
          <a:solidFill>
            <a:schemeClr val="accent1"/>
          </a:solidFill>
          <a:ln w="19050" cap="flat" cmpd="sng" algn="ctr">
            <a:solidFill>
              <a:schemeClr val="tx1"/>
            </a:solidFill>
            <a:prstDash val="dash"/>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4" name="TextBox 23"/>
          <p:cNvSpPr txBox="1"/>
          <p:nvPr/>
        </p:nvSpPr>
        <p:spPr>
          <a:xfrm>
            <a:off x="5381954" y="5991226"/>
            <a:ext cx="2223686" cy="646331"/>
          </a:xfrm>
          <a:prstGeom prst="rect">
            <a:avLst/>
          </a:prstGeom>
          <a:noFill/>
        </p:spPr>
        <p:txBody>
          <a:bodyPr wrap="none" rtlCol="0">
            <a:spAutoFit/>
          </a:bodyPr>
          <a:lstStyle/>
          <a:p>
            <a:r>
              <a:rPr lang="en-GB" i="1" dirty="0" err="1"/>
              <a:t>Console.WriteLine</a:t>
            </a:r>
            <a:r>
              <a:rPr lang="en-GB" i="1" dirty="0"/>
              <a:t>()</a:t>
            </a:r>
            <a:br>
              <a:rPr lang="en-GB" i="1" dirty="0"/>
            </a:br>
            <a:r>
              <a:rPr lang="en-GB" i="1" dirty="0" err="1"/>
              <a:t>Console.ReadLine</a:t>
            </a:r>
            <a:r>
              <a:rPr lang="en-GB" i="1" dirty="0"/>
              <a:t>()</a:t>
            </a:r>
          </a:p>
        </p:txBody>
      </p:sp>
      <p:cxnSp>
        <p:nvCxnSpPr>
          <p:cNvPr id="29" name="Straight Arrow Connector 28"/>
          <p:cNvCxnSpPr/>
          <p:nvPr/>
        </p:nvCxnSpPr>
        <p:spPr bwMode="auto">
          <a:xfrm>
            <a:off x="2702011" y="5894535"/>
            <a:ext cx="2679943" cy="281357"/>
          </a:xfrm>
          <a:prstGeom prst="straightConnector1">
            <a:avLst/>
          </a:prstGeom>
          <a:solidFill>
            <a:schemeClr val="accent1"/>
          </a:solidFill>
          <a:ln w="19050" cap="flat" cmpd="sng" algn="ctr">
            <a:solidFill>
              <a:schemeClr val="tx1"/>
            </a:solidFill>
            <a:prstDash val="dash"/>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20252565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8"/>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8"/>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9"/>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3"/>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2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a:defRPr/>
            </a:pPr>
            <a:r>
              <a:rPr lang="en-US" altLang="en-US"/>
              <a:t>GD &amp; H</a:t>
            </a:r>
          </a:p>
        </p:txBody>
      </p:sp>
      <p:sp>
        <p:nvSpPr>
          <p:cNvPr id="5" name="TextBox 4"/>
          <p:cNvSpPr txBox="1"/>
          <p:nvPr/>
        </p:nvSpPr>
        <p:spPr>
          <a:xfrm>
            <a:off x="568411" y="1029724"/>
            <a:ext cx="2678938" cy="2308324"/>
          </a:xfrm>
          <a:prstGeom prst="rect">
            <a:avLst/>
          </a:prstGeom>
          <a:noFill/>
        </p:spPr>
        <p:txBody>
          <a:bodyPr wrap="none" rtlCol="0">
            <a:spAutoFit/>
          </a:bodyPr>
          <a:lstStyle/>
          <a:p>
            <a:pPr marL="285750" indent="-285750">
              <a:buFont typeface="Arial" panose="020B0604020202020204" pitchFamily="34" charset="0"/>
              <a:buChar char="•"/>
            </a:pPr>
            <a:r>
              <a:rPr lang="en-GB" dirty="0"/>
              <a:t>Word?</a:t>
            </a:r>
          </a:p>
          <a:p>
            <a:pPr marL="285750" indent="-285750">
              <a:buFont typeface="Arial" panose="020B0604020202020204" pitchFamily="34" charset="0"/>
              <a:buChar char="•"/>
            </a:pPr>
            <a:r>
              <a:rPr lang="en-GB" dirty="0"/>
              <a:t>Search?</a:t>
            </a:r>
          </a:p>
          <a:p>
            <a:pPr marL="742950" lvl="1" indent="-285750">
              <a:buFont typeface="Arial" panose="020B0604020202020204" pitchFamily="34" charset="0"/>
              <a:buChar char="•"/>
            </a:pPr>
            <a:r>
              <a:rPr lang="en-GB" dirty="0"/>
              <a:t>Search for what?</a:t>
            </a:r>
          </a:p>
          <a:p>
            <a:pPr marL="285750" indent="-285750">
              <a:buFont typeface="Arial" panose="020B0604020202020204" pitchFamily="34" charset="0"/>
              <a:buChar char="•"/>
            </a:pPr>
            <a:r>
              <a:rPr lang="en-GB" dirty="0"/>
              <a:t>List?</a:t>
            </a:r>
          </a:p>
          <a:p>
            <a:pPr marL="285750" indent="-285750">
              <a:buFont typeface="Arial" panose="020B0604020202020204" pitchFamily="34" charset="0"/>
              <a:buChar char="•"/>
            </a:pPr>
            <a:r>
              <a:rPr lang="en-GB" dirty="0"/>
              <a:t>Previously entered?</a:t>
            </a:r>
          </a:p>
          <a:p>
            <a:pPr marL="285750" indent="-285750">
              <a:buFont typeface="Arial" panose="020B0604020202020204" pitchFamily="34" charset="0"/>
              <a:buChar char="•"/>
            </a:pPr>
            <a:r>
              <a:rPr lang="en-GB" dirty="0"/>
              <a:t>Message</a:t>
            </a:r>
          </a:p>
          <a:p>
            <a:pPr marL="285750" indent="-285750">
              <a:buFont typeface="Arial" panose="020B0604020202020204" pitchFamily="34" charset="0"/>
              <a:buChar char="•"/>
            </a:pPr>
            <a:r>
              <a:rPr lang="en-GB" dirty="0"/>
              <a:t>Is in list?</a:t>
            </a:r>
          </a:p>
          <a:p>
            <a:pPr marL="285750" indent="-285750">
              <a:buFont typeface="Arial" panose="020B0604020202020204" pitchFamily="34" charset="0"/>
              <a:buChar char="•"/>
            </a:pPr>
            <a:r>
              <a:rPr lang="en-GB" dirty="0"/>
              <a:t>Isn’t in list?</a:t>
            </a:r>
          </a:p>
        </p:txBody>
      </p:sp>
      <p:sp>
        <p:nvSpPr>
          <p:cNvPr id="6" name="TextBox 5"/>
          <p:cNvSpPr txBox="1"/>
          <p:nvPr/>
        </p:nvSpPr>
        <p:spPr>
          <a:xfrm>
            <a:off x="3958024" y="1186248"/>
            <a:ext cx="2428870" cy="923330"/>
          </a:xfrm>
          <a:prstGeom prst="rect">
            <a:avLst/>
          </a:prstGeom>
          <a:noFill/>
        </p:spPr>
        <p:txBody>
          <a:bodyPr wrap="none" rtlCol="0">
            <a:spAutoFit/>
          </a:bodyPr>
          <a:lstStyle/>
          <a:p>
            <a:r>
              <a:rPr lang="en-GB" dirty="0"/>
              <a:t>Find what?</a:t>
            </a:r>
            <a:br>
              <a:rPr lang="en-GB" dirty="0"/>
            </a:br>
            <a:r>
              <a:rPr lang="en-GB" dirty="0"/>
              <a:t>What am I searching?</a:t>
            </a:r>
          </a:p>
          <a:p>
            <a:r>
              <a:rPr lang="en-GB" dirty="0"/>
              <a:t>How?</a:t>
            </a:r>
          </a:p>
        </p:txBody>
      </p:sp>
      <p:cxnSp>
        <p:nvCxnSpPr>
          <p:cNvPr id="7" name="Straight Arrow Connector 6"/>
          <p:cNvCxnSpPr/>
          <p:nvPr/>
        </p:nvCxnSpPr>
        <p:spPr bwMode="auto">
          <a:xfrm flipV="1">
            <a:off x="3247349" y="1631092"/>
            <a:ext cx="710675" cy="74140"/>
          </a:xfrm>
          <a:prstGeom prst="straightConnector1">
            <a:avLst/>
          </a:prstGeom>
          <a:solidFill>
            <a:schemeClr val="accent1"/>
          </a:solidFill>
          <a:ln w="19050" cap="flat" cmpd="sng" algn="ctr">
            <a:solidFill>
              <a:schemeClr val="tx1"/>
            </a:solidFill>
            <a:prstDash val="dash"/>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0" name="TextBox 9"/>
          <p:cNvSpPr txBox="1"/>
          <p:nvPr/>
        </p:nvSpPr>
        <p:spPr>
          <a:xfrm>
            <a:off x="6853689" y="928825"/>
            <a:ext cx="2018501" cy="369332"/>
          </a:xfrm>
          <a:prstGeom prst="rect">
            <a:avLst/>
          </a:prstGeom>
          <a:noFill/>
          <a:ln w="22225">
            <a:solidFill>
              <a:schemeClr val="tx1"/>
            </a:solidFill>
            <a:prstDash val="dash"/>
          </a:ln>
        </p:spPr>
        <p:txBody>
          <a:bodyPr wrap="none" rtlCol="0">
            <a:spAutoFit/>
          </a:bodyPr>
          <a:lstStyle/>
          <a:p>
            <a:r>
              <a:rPr lang="en-GB" dirty="0"/>
              <a:t>search for a </a:t>
            </a:r>
            <a:r>
              <a:rPr lang="en-GB" b="1" dirty="0"/>
              <a:t>word</a:t>
            </a:r>
          </a:p>
        </p:txBody>
      </p:sp>
      <p:cxnSp>
        <p:nvCxnSpPr>
          <p:cNvPr id="12" name="Straight Arrow Connector 11"/>
          <p:cNvCxnSpPr/>
          <p:nvPr/>
        </p:nvCxnSpPr>
        <p:spPr bwMode="auto">
          <a:xfrm flipV="1">
            <a:off x="5373573" y="1222036"/>
            <a:ext cx="1353157" cy="145444"/>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6" name="TextBox 15"/>
          <p:cNvSpPr txBox="1"/>
          <p:nvPr/>
        </p:nvSpPr>
        <p:spPr>
          <a:xfrm>
            <a:off x="6109672" y="2111295"/>
            <a:ext cx="2582758" cy="369332"/>
          </a:xfrm>
          <a:prstGeom prst="rect">
            <a:avLst/>
          </a:prstGeom>
          <a:noFill/>
          <a:ln w="22225">
            <a:solidFill>
              <a:schemeClr val="tx1"/>
            </a:solidFill>
            <a:prstDash val="dash"/>
          </a:ln>
        </p:spPr>
        <p:txBody>
          <a:bodyPr wrap="none" rtlCol="0">
            <a:spAutoFit/>
          </a:bodyPr>
          <a:lstStyle/>
          <a:p>
            <a:r>
              <a:rPr lang="en-GB" dirty="0"/>
              <a:t>from a </a:t>
            </a:r>
            <a:r>
              <a:rPr lang="en-GB" b="1" dirty="0"/>
              <a:t>list</a:t>
            </a:r>
            <a:r>
              <a:rPr lang="en-GB" dirty="0"/>
              <a:t> </a:t>
            </a:r>
            <a:r>
              <a:rPr lang="en-GB" b="1" dirty="0"/>
              <a:t>of</a:t>
            </a:r>
            <a:r>
              <a:rPr lang="en-GB" dirty="0"/>
              <a:t> 10 </a:t>
            </a:r>
            <a:r>
              <a:rPr lang="en-GB" b="1" dirty="0"/>
              <a:t>words</a:t>
            </a:r>
          </a:p>
        </p:txBody>
      </p:sp>
      <p:cxnSp>
        <p:nvCxnSpPr>
          <p:cNvPr id="18" name="Straight Arrow Connector 17"/>
          <p:cNvCxnSpPr/>
          <p:nvPr/>
        </p:nvCxnSpPr>
        <p:spPr bwMode="auto">
          <a:xfrm>
            <a:off x="5535827" y="1812324"/>
            <a:ext cx="827187" cy="19569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0" name="TextBox 19"/>
          <p:cNvSpPr txBox="1"/>
          <p:nvPr/>
        </p:nvSpPr>
        <p:spPr>
          <a:xfrm>
            <a:off x="7879611" y="1252152"/>
            <a:ext cx="992579" cy="369332"/>
          </a:xfrm>
          <a:prstGeom prst="rect">
            <a:avLst/>
          </a:prstGeom>
          <a:noFill/>
        </p:spPr>
        <p:txBody>
          <a:bodyPr wrap="none" rtlCol="0">
            <a:spAutoFit/>
          </a:bodyPr>
          <a:lstStyle/>
          <a:p>
            <a:r>
              <a:rPr lang="en-GB" i="1" dirty="0"/>
              <a:t>variable</a:t>
            </a:r>
          </a:p>
        </p:txBody>
      </p:sp>
      <p:sp>
        <p:nvSpPr>
          <p:cNvPr id="21" name="TextBox 20"/>
          <p:cNvSpPr txBox="1"/>
          <p:nvPr/>
        </p:nvSpPr>
        <p:spPr>
          <a:xfrm>
            <a:off x="7632474" y="2457929"/>
            <a:ext cx="710451" cy="369332"/>
          </a:xfrm>
          <a:prstGeom prst="rect">
            <a:avLst/>
          </a:prstGeom>
          <a:noFill/>
        </p:spPr>
        <p:txBody>
          <a:bodyPr wrap="none" rtlCol="0">
            <a:spAutoFit/>
          </a:bodyPr>
          <a:lstStyle/>
          <a:p>
            <a:r>
              <a:rPr lang="en-GB" i="1" dirty="0"/>
              <a:t>array</a:t>
            </a:r>
          </a:p>
        </p:txBody>
      </p:sp>
      <p:sp>
        <p:nvSpPr>
          <p:cNvPr id="22" name="TextBox 21"/>
          <p:cNvSpPr txBox="1"/>
          <p:nvPr/>
        </p:nvSpPr>
        <p:spPr>
          <a:xfrm>
            <a:off x="4058499" y="2761357"/>
            <a:ext cx="3082895" cy="369332"/>
          </a:xfrm>
          <a:prstGeom prst="rect">
            <a:avLst/>
          </a:prstGeom>
          <a:noFill/>
        </p:spPr>
        <p:txBody>
          <a:bodyPr wrap="none" rtlCol="0">
            <a:spAutoFit/>
          </a:bodyPr>
          <a:lstStyle/>
          <a:p>
            <a:r>
              <a:rPr lang="en-GB" dirty="0"/>
              <a:t>Find variable value in array?</a:t>
            </a:r>
          </a:p>
        </p:txBody>
      </p:sp>
      <p:cxnSp>
        <p:nvCxnSpPr>
          <p:cNvPr id="24" name="Straight Arrow Connector 23"/>
          <p:cNvCxnSpPr/>
          <p:nvPr/>
        </p:nvCxnSpPr>
        <p:spPr bwMode="auto">
          <a:xfrm>
            <a:off x="4489622" y="2147334"/>
            <a:ext cx="682837" cy="61402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5" name="TextBox 24"/>
          <p:cNvSpPr txBox="1"/>
          <p:nvPr/>
        </p:nvSpPr>
        <p:spPr>
          <a:xfrm>
            <a:off x="5144315" y="3840549"/>
            <a:ext cx="774571" cy="369332"/>
          </a:xfrm>
          <a:prstGeom prst="rect">
            <a:avLst/>
          </a:prstGeom>
          <a:noFill/>
        </p:spPr>
        <p:txBody>
          <a:bodyPr wrap="none" rtlCol="0">
            <a:spAutoFit/>
          </a:bodyPr>
          <a:lstStyle/>
          <a:p>
            <a:r>
              <a:rPr lang="en-GB" dirty="0"/>
              <a:t>How?</a:t>
            </a:r>
          </a:p>
        </p:txBody>
      </p:sp>
      <p:cxnSp>
        <p:nvCxnSpPr>
          <p:cNvPr id="27" name="Straight Arrow Connector 26"/>
          <p:cNvCxnSpPr/>
          <p:nvPr/>
        </p:nvCxnSpPr>
        <p:spPr bwMode="auto">
          <a:xfrm>
            <a:off x="5272216" y="3204519"/>
            <a:ext cx="164757" cy="642551"/>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30" name="TextBox 29"/>
          <p:cNvSpPr txBox="1"/>
          <p:nvPr/>
        </p:nvSpPr>
        <p:spPr>
          <a:xfrm>
            <a:off x="1260389" y="3775003"/>
            <a:ext cx="3171568" cy="646331"/>
          </a:xfrm>
          <a:prstGeom prst="rect">
            <a:avLst/>
          </a:prstGeom>
          <a:noFill/>
        </p:spPr>
        <p:txBody>
          <a:bodyPr wrap="square" rtlCol="0">
            <a:spAutoFit/>
          </a:bodyPr>
          <a:lstStyle/>
          <a:p>
            <a:r>
              <a:rPr lang="en-GB" dirty="0"/>
              <a:t>For me to find a word the list of words must already exist</a:t>
            </a:r>
          </a:p>
        </p:txBody>
      </p:sp>
      <p:cxnSp>
        <p:nvCxnSpPr>
          <p:cNvPr id="32" name="Straight Arrow Connector 31"/>
          <p:cNvCxnSpPr/>
          <p:nvPr/>
        </p:nvCxnSpPr>
        <p:spPr bwMode="auto">
          <a:xfrm flipV="1">
            <a:off x="3602686" y="3110302"/>
            <a:ext cx="455813" cy="664701"/>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33" name="TextBox 32"/>
          <p:cNvSpPr txBox="1"/>
          <p:nvPr/>
        </p:nvSpPr>
        <p:spPr>
          <a:xfrm>
            <a:off x="6400800" y="3555312"/>
            <a:ext cx="2273643" cy="646331"/>
          </a:xfrm>
          <a:prstGeom prst="rect">
            <a:avLst/>
          </a:prstGeom>
          <a:noFill/>
        </p:spPr>
        <p:txBody>
          <a:bodyPr wrap="square" rtlCol="0">
            <a:spAutoFit/>
          </a:bodyPr>
          <a:lstStyle/>
          <a:p>
            <a:r>
              <a:rPr lang="en-GB" dirty="0"/>
              <a:t>How many values in array?</a:t>
            </a:r>
          </a:p>
        </p:txBody>
      </p:sp>
      <p:cxnSp>
        <p:nvCxnSpPr>
          <p:cNvPr id="35" name="Straight Arrow Connector 34"/>
          <p:cNvCxnSpPr/>
          <p:nvPr/>
        </p:nvCxnSpPr>
        <p:spPr bwMode="auto">
          <a:xfrm>
            <a:off x="6573795" y="3130689"/>
            <a:ext cx="586952" cy="375582"/>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36" name="TextBox 35"/>
          <p:cNvSpPr txBox="1"/>
          <p:nvPr/>
        </p:nvSpPr>
        <p:spPr>
          <a:xfrm>
            <a:off x="6491416" y="4745028"/>
            <a:ext cx="1774845" cy="369332"/>
          </a:xfrm>
          <a:prstGeom prst="rect">
            <a:avLst/>
          </a:prstGeom>
          <a:noFill/>
          <a:ln w="22225">
            <a:solidFill>
              <a:schemeClr val="tx1"/>
            </a:solidFill>
            <a:prstDash val="dash"/>
          </a:ln>
        </p:spPr>
        <p:txBody>
          <a:bodyPr wrap="none" rtlCol="0">
            <a:spAutoFit/>
          </a:bodyPr>
          <a:lstStyle/>
          <a:p>
            <a:r>
              <a:rPr lang="en-GB" dirty="0"/>
              <a:t>list of </a:t>
            </a:r>
            <a:r>
              <a:rPr lang="en-GB" b="1" dirty="0"/>
              <a:t>10</a:t>
            </a:r>
            <a:r>
              <a:rPr lang="en-GB" dirty="0"/>
              <a:t> words</a:t>
            </a:r>
          </a:p>
        </p:txBody>
      </p:sp>
      <p:cxnSp>
        <p:nvCxnSpPr>
          <p:cNvPr id="38" name="Straight Arrow Connector 37"/>
          <p:cNvCxnSpPr>
            <a:stCxn id="33" idx="2"/>
          </p:cNvCxnSpPr>
          <p:nvPr/>
        </p:nvCxnSpPr>
        <p:spPr bwMode="auto">
          <a:xfrm flipH="1">
            <a:off x="7537621" y="4201643"/>
            <a:ext cx="1" cy="42462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39" name="TextBox 38"/>
          <p:cNvSpPr txBox="1"/>
          <p:nvPr/>
        </p:nvSpPr>
        <p:spPr>
          <a:xfrm>
            <a:off x="705261" y="4673623"/>
            <a:ext cx="4220066" cy="369332"/>
          </a:xfrm>
          <a:prstGeom prst="rect">
            <a:avLst/>
          </a:prstGeom>
          <a:noFill/>
        </p:spPr>
        <p:txBody>
          <a:bodyPr wrap="none" rtlCol="0">
            <a:spAutoFit/>
          </a:bodyPr>
          <a:lstStyle/>
          <a:p>
            <a:r>
              <a:rPr lang="en-GB" b="1" u="sng" dirty="0"/>
              <a:t>WHAT DO I KNOW ABOUT ARRAYS?</a:t>
            </a:r>
          </a:p>
        </p:txBody>
      </p:sp>
      <p:sp>
        <p:nvSpPr>
          <p:cNvPr id="40" name="TextBox 39"/>
          <p:cNvSpPr txBox="1"/>
          <p:nvPr/>
        </p:nvSpPr>
        <p:spPr>
          <a:xfrm>
            <a:off x="546943" y="5129637"/>
            <a:ext cx="4883427" cy="1200329"/>
          </a:xfrm>
          <a:prstGeom prst="rect">
            <a:avLst/>
          </a:prstGeom>
          <a:solidFill>
            <a:schemeClr val="bg1"/>
          </a:solidFill>
        </p:spPr>
        <p:txBody>
          <a:bodyPr wrap="square" rtlCol="0">
            <a:spAutoFit/>
          </a:bodyPr>
          <a:lstStyle/>
          <a:p>
            <a:pPr marL="285750" indent="-285750">
              <a:buFont typeface="Arial" panose="020B0604020202020204" pitchFamily="34" charset="0"/>
              <a:buChar char="•"/>
            </a:pPr>
            <a:r>
              <a:rPr lang="en-GB" dirty="0"/>
              <a:t>Store multiple values of the same type</a:t>
            </a:r>
          </a:p>
          <a:p>
            <a:pPr marL="285750" indent="-285750">
              <a:buFont typeface="Arial" panose="020B0604020202020204" pitchFamily="34" charset="0"/>
              <a:buChar char="•"/>
            </a:pPr>
            <a:r>
              <a:rPr lang="en-GB" dirty="0"/>
              <a:t>Must know how many values are required to create array</a:t>
            </a:r>
          </a:p>
          <a:p>
            <a:pPr marL="285750" indent="-285750">
              <a:buFont typeface="Arial" panose="020B0604020202020204" pitchFamily="34" charset="0"/>
              <a:buChar char="•"/>
            </a:pPr>
            <a:r>
              <a:rPr lang="en-GB" b="1" dirty="0"/>
              <a:t>Use counting loops and arrays together</a:t>
            </a:r>
          </a:p>
        </p:txBody>
      </p:sp>
      <p:sp>
        <p:nvSpPr>
          <p:cNvPr id="41" name="TextBox 40"/>
          <p:cNvSpPr txBox="1"/>
          <p:nvPr/>
        </p:nvSpPr>
        <p:spPr>
          <a:xfrm>
            <a:off x="469656" y="126875"/>
            <a:ext cx="1351652" cy="369332"/>
          </a:xfrm>
          <a:prstGeom prst="rect">
            <a:avLst/>
          </a:prstGeom>
          <a:noFill/>
        </p:spPr>
        <p:txBody>
          <a:bodyPr wrap="none" rtlCol="0">
            <a:spAutoFit/>
          </a:bodyPr>
          <a:lstStyle/>
          <a:p>
            <a:r>
              <a:rPr lang="en-GB" dirty="0"/>
              <a:t>What type?</a:t>
            </a:r>
          </a:p>
        </p:txBody>
      </p:sp>
      <p:cxnSp>
        <p:nvCxnSpPr>
          <p:cNvPr id="44" name="Straight Arrow Connector 43"/>
          <p:cNvCxnSpPr>
            <a:endCxn id="41" idx="2"/>
          </p:cNvCxnSpPr>
          <p:nvPr/>
        </p:nvCxnSpPr>
        <p:spPr bwMode="auto">
          <a:xfrm flipH="1" flipV="1">
            <a:off x="1145482" y="496207"/>
            <a:ext cx="244491" cy="553077"/>
          </a:xfrm>
          <a:prstGeom prst="straightConnector1">
            <a:avLst/>
          </a:prstGeom>
          <a:solidFill>
            <a:schemeClr val="accent1"/>
          </a:solidFill>
          <a:ln w="19050" cap="flat" cmpd="sng" algn="ctr">
            <a:solidFill>
              <a:schemeClr val="tx1"/>
            </a:solidFill>
            <a:prstDash val="dash"/>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46" name="Straight Arrow Connector 45"/>
          <p:cNvCxnSpPr/>
          <p:nvPr/>
        </p:nvCxnSpPr>
        <p:spPr bwMode="auto">
          <a:xfrm>
            <a:off x="2594919" y="2492416"/>
            <a:ext cx="363935" cy="1276048"/>
          </a:xfrm>
          <a:prstGeom prst="straightConnector1">
            <a:avLst/>
          </a:prstGeom>
          <a:solidFill>
            <a:schemeClr val="accent1"/>
          </a:solidFill>
          <a:ln w="19050" cap="flat" cmpd="sng" algn="ctr">
            <a:solidFill>
              <a:schemeClr val="tx1"/>
            </a:solidFill>
            <a:prstDash val="dash"/>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50" name="TextBox 49"/>
          <p:cNvSpPr txBox="1"/>
          <p:nvPr/>
        </p:nvSpPr>
        <p:spPr>
          <a:xfrm>
            <a:off x="2434294" y="0"/>
            <a:ext cx="1997663" cy="369332"/>
          </a:xfrm>
          <a:prstGeom prst="rect">
            <a:avLst/>
          </a:prstGeom>
          <a:noFill/>
        </p:spPr>
        <p:txBody>
          <a:bodyPr wrap="none" rtlCol="0">
            <a:spAutoFit/>
          </a:bodyPr>
          <a:lstStyle/>
          <a:p>
            <a:r>
              <a:rPr lang="en-GB" dirty="0"/>
              <a:t>“hello”, “goodbye”</a:t>
            </a:r>
          </a:p>
        </p:txBody>
      </p:sp>
      <p:cxnSp>
        <p:nvCxnSpPr>
          <p:cNvPr id="52" name="Straight Arrow Connector 51"/>
          <p:cNvCxnSpPr>
            <a:stCxn id="41" idx="3"/>
          </p:cNvCxnSpPr>
          <p:nvPr/>
        </p:nvCxnSpPr>
        <p:spPr bwMode="auto">
          <a:xfrm flipV="1">
            <a:off x="1821308" y="166369"/>
            <a:ext cx="710675" cy="145172"/>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55" name="TextBox 54"/>
          <p:cNvSpPr txBox="1"/>
          <p:nvPr/>
        </p:nvSpPr>
        <p:spPr>
          <a:xfrm>
            <a:off x="2927145" y="243413"/>
            <a:ext cx="864339" cy="369332"/>
          </a:xfrm>
          <a:prstGeom prst="rect">
            <a:avLst/>
          </a:prstGeom>
          <a:noFill/>
        </p:spPr>
        <p:txBody>
          <a:bodyPr wrap="none" rtlCol="0">
            <a:spAutoFit/>
          </a:bodyPr>
          <a:lstStyle/>
          <a:p>
            <a:r>
              <a:rPr lang="en-GB" i="1" dirty="0"/>
              <a:t>strings</a:t>
            </a:r>
          </a:p>
        </p:txBody>
      </p:sp>
      <p:sp>
        <p:nvSpPr>
          <p:cNvPr id="57" name="Freeform 56"/>
          <p:cNvSpPr/>
          <p:nvPr/>
        </p:nvSpPr>
        <p:spPr bwMode="auto">
          <a:xfrm>
            <a:off x="5321643" y="4258962"/>
            <a:ext cx="819967" cy="1911179"/>
          </a:xfrm>
          <a:custGeom>
            <a:avLst/>
            <a:gdLst>
              <a:gd name="connsiteX0" fmla="*/ 148281 w 819967"/>
              <a:gd name="connsiteY0" fmla="*/ 0 h 1911179"/>
              <a:gd name="connsiteX1" fmla="*/ 535460 w 819967"/>
              <a:gd name="connsiteY1" fmla="*/ 469557 h 1911179"/>
              <a:gd name="connsiteX2" fmla="*/ 749643 w 819967"/>
              <a:gd name="connsiteY2" fmla="*/ 1128584 h 1911179"/>
              <a:gd name="connsiteX3" fmla="*/ 757881 w 819967"/>
              <a:gd name="connsiteY3" fmla="*/ 1713470 h 1911179"/>
              <a:gd name="connsiteX4" fmla="*/ 0 w 819967"/>
              <a:gd name="connsiteY4" fmla="*/ 1911179 h 19111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19967" h="1911179">
                <a:moveTo>
                  <a:pt x="148281" y="0"/>
                </a:moveTo>
                <a:cubicBezTo>
                  <a:pt x="291757" y="140730"/>
                  <a:pt x="435233" y="281460"/>
                  <a:pt x="535460" y="469557"/>
                </a:cubicBezTo>
                <a:cubicBezTo>
                  <a:pt x="635687" y="657654"/>
                  <a:pt x="712573" y="921265"/>
                  <a:pt x="749643" y="1128584"/>
                </a:cubicBezTo>
                <a:cubicBezTo>
                  <a:pt x="786713" y="1335903"/>
                  <a:pt x="882821" y="1583038"/>
                  <a:pt x="757881" y="1713470"/>
                </a:cubicBezTo>
                <a:cubicBezTo>
                  <a:pt x="632941" y="1843902"/>
                  <a:pt x="316470" y="1877540"/>
                  <a:pt x="0" y="1911179"/>
                </a:cubicBezTo>
              </a:path>
            </a:pathLst>
          </a:custGeom>
          <a:noFill/>
          <a:ln w="15875" cap="flat" cmpd="sng" algn="ctr">
            <a:solidFill>
              <a:schemeClr val="tx1"/>
            </a:solidFill>
            <a:prstDash val="solid"/>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58" name="TextBox 57"/>
          <p:cNvSpPr txBox="1"/>
          <p:nvPr/>
        </p:nvSpPr>
        <p:spPr>
          <a:xfrm>
            <a:off x="6154059" y="5657745"/>
            <a:ext cx="2172390" cy="369332"/>
          </a:xfrm>
          <a:prstGeom prst="rect">
            <a:avLst/>
          </a:prstGeom>
          <a:noFill/>
        </p:spPr>
        <p:txBody>
          <a:bodyPr wrap="none" rtlCol="0">
            <a:spAutoFit/>
          </a:bodyPr>
          <a:lstStyle/>
          <a:p>
            <a:r>
              <a:rPr lang="en-GB" dirty="0"/>
              <a:t>Could I use a loop?</a:t>
            </a:r>
          </a:p>
        </p:txBody>
      </p:sp>
      <p:sp>
        <p:nvSpPr>
          <p:cNvPr id="59" name="TextBox 58"/>
          <p:cNvSpPr txBox="1"/>
          <p:nvPr/>
        </p:nvSpPr>
        <p:spPr>
          <a:xfrm>
            <a:off x="7834184" y="6167993"/>
            <a:ext cx="1236236" cy="369332"/>
          </a:xfrm>
          <a:prstGeom prst="rect">
            <a:avLst/>
          </a:prstGeom>
          <a:noFill/>
        </p:spPr>
        <p:txBody>
          <a:bodyPr wrap="none" rtlCol="0">
            <a:spAutoFit/>
          </a:bodyPr>
          <a:lstStyle/>
          <a:p>
            <a:r>
              <a:rPr lang="en-GB" dirty="0"/>
              <a:t>Continued</a:t>
            </a:r>
          </a:p>
        </p:txBody>
      </p:sp>
      <p:cxnSp>
        <p:nvCxnSpPr>
          <p:cNvPr id="42" name="Straight Arrow Connector 41"/>
          <p:cNvCxnSpPr>
            <a:endCxn id="45" idx="1"/>
          </p:cNvCxnSpPr>
          <p:nvPr/>
        </p:nvCxnSpPr>
        <p:spPr bwMode="auto">
          <a:xfrm flipV="1">
            <a:off x="1652488" y="914895"/>
            <a:ext cx="289196" cy="285418"/>
          </a:xfrm>
          <a:prstGeom prst="straightConnector1">
            <a:avLst/>
          </a:prstGeom>
          <a:solidFill>
            <a:schemeClr val="accent1"/>
          </a:solidFill>
          <a:ln w="19050" cap="flat" cmpd="sng" algn="ctr">
            <a:solidFill>
              <a:schemeClr val="tx1"/>
            </a:solidFill>
            <a:prstDash val="dash"/>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5" name="Straight Arrow Connector 14"/>
          <p:cNvCxnSpPr>
            <a:stCxn id="45" idx="3"/>
            <a:endCxn id="43" idx="1"/>
          </p:cNvCxnSpPr>
          <p:nvPr/>
        </p:nvCxnSpPr>
        <p:spPr bwMode="auto">
          <a:xfrm flipV="1">
            <a:off x="5949420" y="325076"/>
            <a:ext cx="381181" cy="589819"/>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45" name="TextBox 44"/>
          <p:cNvSpPr txBox="1"/>
          <p:nvPr/>
        </p:nvSpPr>
        <p:spPr>
          <a:xfrm>
            <a:off x="1941684" y="730229"/>
            <a:ext cx="4007736" cy="369332"/>
          </a:xfrm>
          <a:prstGeom prst="rect">
            <a:avLst/>
          </a:prstGeom>
          <a:noFill/>
          <a:ln w="22225">
            <a:solidFill>
              <a:schemeClr val="tx1"/>
            </a:solidFill>
            <a:prstDash val="dash"/>
          </a:ln>
        </p:spPr>
        <p:txBody>
          <a:bodyPr wrap="square" rtlCol="0">
            <a:spAutoFit/>
          </a:bodyPr>
          <a:lstStyle/>
          <a:p>
            <a:r>
              <a:rPr lang="en-GB" b="1" dirty="0"/>
              <a:t>allows the user </a:t>
            </a:r>
            <a:r>
              <a:rPr lang="en-GB" dirty="0"/>
              <a:t>to search for a word</a:t>
            </a:r>
          </a:p>
        </p:txBody>
      </p:sp>
      <p:sp>
        <p:nvSpPr>
          <p:cNvPr id="43" name="TextBox 42"/>
          <p:cNvSpPr txBox="1"/>
          <p:nvPr/>
        </p:nvSpPr>
        <p:spPr>
          <a:xfrm>
            <a:off x="6330601" y="140410"/>
            <a:ext cx="2069797" cy="369332"/>
          </a:xfrm>
          <a:prstGeom prst="rect">
            <a:avLst/>
          </a:prstGeom>
          <a:noFill/>
        </p:spPr>
        <p:txBody>
          <a:bodyPr wrap="none" rtlCol="0">
            <a:spAutoFit/>
          </a:bodyPr>
          <a:lstStyle/>
          <a:p>
            <a:r>
              <a:rPr lang="en-GB" dirty="0"/>
              <a:t>User enters word?</a:t>
            </a:r>
          </a:p>
        </p:txBody>
      </p:sp>
      <p:cxnSp>
        <p:nvCxnSpPr>
          <p:cNvPr id="51" name="Straight Arrow Connector 50"/>
          <p:cNvCxnSpPr>
            <a:stCxn id="43" idx="2"/>
          </p:cNvCxnSpPr>
          <p:nvPr/>
        </p:nvCxnSpPr>
        <p:spPr bwMode="auto">
          <a:xfrm>
            <a:off x="7365500" y="509742"/>
            <a:ext cx="266974" cy="373078"/>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56" name="Straight Arrow Connector 55"/>
          <p:cNvCxnSpPr>
            <a:stCxn id="30" idx="3"/>
            <a:endCxn id="25" idx="1"/>
          </p:cNvCxnSpPr>
          <p:nvPr/>
        </p:nvCxnSpPr>
        <p:spPr bwMode="auto">
          <a:xfrm flipV="1">
            <a:off x="4431957" y="4025215"/>
            <a:ext cx="712358" cy="72954"/>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3693734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1"/>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2"/>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0"/>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6"/>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0"/>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2"/>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45"/>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15"/>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43"/>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51"/>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8"/>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16"/>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21"/>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24"/>
                                        </p:tgtEl>
                                        <p:attrNameLst>
                                          <p:attrName>style.visibility</p:attrName>
                                        </p:attrNameLst>
                                      </p:cBhvr>
                                      <p:to>
                                        <p:strVal val="visible"/>
                                      </p:to>
                                    </p:set>
                                  </p:childTnLst>
                                </p:cTn>
                              </p:par>
                              <p:par>
                                <p:cTn id="51" presetID="1" presetClass="entr" presetSubtype="0" fill="hold" grpId="0" nodeType="withEffect">
                                  <p:stCondLst>
                                    <p:cond delay="0"/>
                                  </p:stCondLst>
                                  <p:childTnLst>
                                    <p:set>
                                      <p:cBhvr>
                                        <p:cTn id="52" dur="1" fill="hold">
                                          <p:stCondLst>
                                            <p:cond delay="0"/>
                                          </p:stCondLst>
                                        </p:cTn>
                                        <p:tgtEl>
                                          <p:spTgt spid="22"/>
                                        </p:tgtEl>
                                        <p:attrNameLst>
                                          <p:attrName>style.visibility</p:attrName>
                                        </p:attrNameLst>
                                      </p:cBhvr>
                                      <p:to>
                                        <p:strVal val="visible"/>
                                      </p:to>
                                    </p:set>
                                  </p:childTnLst>
                                </p:cTn>
                              </p:par>
                              <p:par>
                                <p:cTn id="53" presetID="1" presetClass="entr" presetSubtype="0" fill="hold" nodeType="withEffect">
                                  <p:stCondLst>
                                    <p:cond delay="0"/>
                                  </p:stCondLst>
                                  <p:childTnLst>
                                    <p:set>
                                      <p:cBhvr>
                                        <p:cTn id="54" dur="1" fill="hold">
                                          <p:stCondLst>
                                            <p:cond delay="0"/>
                                          </p:stCondLst>
                                        </p:cTn>
                                        <p:tgtEl>
                                          <p:spTgt spid="35"/>
                                        </p:tgtEl>
                                        <p:attrNameLst>
                                          <p:attrName>style.visibility</p:attrName>
                                        </p:attrNameLst>
                                      </p:cBhvr>
                                      <p:to>
                                        <p:strVal val="visible"/>
                                      </p:to>
                                    </p:set>
                                  </p:childTnLst>
                                </p:cTn>
                              </p:par>
                              <p:par>
                                <p:cTn id="55" presetID="1" presetClass="entr" presetSubtype="0" fill="hold" grpId="0" nodeType="withEffect">
                                  <p:stCondLst>
                                    <p:cond delay="0"/>
                                  </p:stCondLst>
                                  <p:childTnLst>
                                    <p:set>
                                      <p:cBhvr>
                                        <p:cTn id="56" dur="1" fill="hold">
                                          <p:stCondLst>
                                            <p:cond delay="0"/>
                                          </p:stCondLst>
                                        </p:cTn>
                                        <p:tgtEl>
                                          <p:spTgt spid="33"/>
                                        </p:tgtEl>
                                        <p:attrNameLst>
                                          <p:attrName>style.visibility</p:attrName>
                                        </p:attrNameLst>
                                      </p:cBhvr>
                                      <p:to>
                                        <p:strVal val="visible"/>
                                      </p:to>
                                    </p:set>
                                  </p:childTnLst>
                                </p:cTn>
                              </p:par>
                              <p:par>
                                <p:cTn id="57" presetID="1" presetClass="entr" presetSubtype="0" fill="hold" nodeType="withEffect">
                                  <p:stCondLst>
                                    <p:cond delay="0"/>
                                  </p:stCondLst>
                                  <p:childTnLst>
                                    <p:set>
                                      <p:cBhvr>
                                        <p:cTn id="58" dur="1" fill="hold">
                                          <p:stCondLst>
                                            <p:cond delay="0"/>
                                          </p:stCondLst>
                                        </p:cTn>
                                        <p:tgtEl>
                                          <p:spTgt spid="38"/>
                                        </p:tgtEl>
                                        <p:attrNameLst>
                                          <p:attrName>style.visibility</p:attrName>
                                        </p:attrNameLst>
                                      </p:cBhvr>
                                      <p:to>
                                        <p:strVal val="visible"/>
                                      </p:to>
                                    </p:set>
                                  </p:childTnLst>
                                </p:cTn>
                              </p:par>
                              <p:par>
                                <p:cTn id="59" presetID="1" presetClass="entr" presetSubtype="0" fill="hold" grpId="0" nodeType="withEffect">
                                  <p:stCondLst>
                                    <p:cond delay="0"/>
                                  </p:stCondLst>
                                  <p:childTnLst>
                                    <p:set>
                                      <p:cBhvr>
                                        <p:cTn id="60" dur="1" fill="hold">
                                          <p:stCondLst>
                                            <p:cond delay="0"/>
                                          </p:stCondLst>
                                        </p:cTn>
                                        <p:tgtEl>
                                          <p:spTgt spid="36"/>
                                        </p:tgtEl>
                                        <p:attrNameLst>
                                          <p:attrName>style.visibility</p:attrName>
                                        </p:attrNameLst>
                                      </p:cBhvr>
                                      <p:to>
                                        <p:strVal val="visible"/>
                                      </p:to>
                                    </p:set>
                                  </p:childTnLst>
                                </p:cTn>
                              </p:par>
                            </p:childTnLst>
                          </p:cTn>
                        </p:par>
                      </p:childTnLst>
                    </p:cTn>
                  </p:par>
                  <p:par>
                    <p:cTn id="61" fill="hold">
                      <p:stCondLst>
                        <p:cond delay="indefinite"/>
                      </p:stCondLst>
                      <p:childTnLst>
                        <p:par>
                          <p:cTn id="62" fill="hold">
                            <p:stCondLst>
                              <p:cond delay="0"/>
                            </p:stCondLst>
                            <p:childTnLst>
                              <p:par>
                                <p:cTn id="63" presetID="1" presetClass="entr" presetSubtype="0" fill="hold" nodeType="clickEffect">
                                  <p:stCondLst>
                                    <p:cond delay="0"/>
                                  </p:stCondLst>
                                  <p:childTnLst>
                                    <p:set>
                                      <p:cBhvr>
                                        <p:cTn id="64" dur="1" fill="hold">
                                          <p:stCondLst>
                                            <p:cond delay="0"/>
                                          </p:stCondLst>
                                        </p:cTn>
                                        <p:tgtEl>
                                          <p:spTgt spid="46"/>
                                        </p:tgtEl>
                                        <p:attrNameLst>
                                          <p:attrName>style.visibility</p:attrName>
                                        </p:attrNameLst>
                                      </p:cBhvr>
                                      <p:to>
                                        <p:strVal val="visible"/>
                                      </p:to>
                                    </p:set>
                                  </p:childTnLst>
                                </p:cTn>
                              </p:par>
                              <p:par>
                                <p:cTn id="65" presetID="1" presetClass="entr" presetSubtype="0" fill="hold" grpId="0" nodeType="withEffect">
                                  <p:stCondLst>
                                    <p:cond delay="0"/>
                                  </p:stCondLst>
                                  <p:childTnLst>
                                    <p:set>
                                      <p:cBhvr>
                                        <p:cTn id="66" dur="1" fill="hold">
                                          <p:stCondLst>
                                            <p:cond delay="0"/>
                                          </p:stCondLst>
                                        </p:cTn>
                                        <p:tgtEl>
                                          <p:spTgt spid="30"/>
                                        </p:tgtEl>
                                        <p:attrNameLst>
                                          <p:attrName>style.visibility</p:attrName>
                                        </p:attrNameLst>
                                      </p:cBhvr>
                                      <p:to>
                                        <p:strVal val="visible"/>
                                      </p:to>
                                    </p:set>
                                  </p:childTnLst>
                                </p:cTn>
                              </p:par>
                              <p:par>
                                <p:cTn id="67" presetID="1" presetClass="entr" presetSubtype="0" fill="hold" nodeType="withEffect">
                                  <p:stCondLst>
                                    <p:cond delay="0"/>
                                  </p:stCondLst>
                                  <p:childTnLst>
                                    <p:set>
                                      <p:cBhvr>
                                        <p:cTn id="68" dur="1" fill="hold">
                                          <p:stCondLst>
                                            <p:cond delay="0"/>
                                          </p:stCondLst>
                                        </p:cTn>
                                        <p:tgtEl>
                                          <p:spTgt spid="32"/>
                                        </p:tgtEl>
                                        <p:attrNameLst>
                                          <p:attrName>style.visibility</p:attrName>
                                        </p:attrNameLst>
                                      </p:cBhvr>
                                      <p:to>
                                        <p:strVal val="visible"/>
                                      </p:to>
                                    </p:set>
                                  </p:childTnLst>
                                </p:cTn>
                              </p:par>
                            </p:childTnLst>
                          </p:cTn>
                        </p:par>
                      </p:childTnLst>
                    </p:cTn>
                  </p:par>
                  <p:par>
                    <p:cTn id="69" fill="hold">
                      <p:stCondLst>
                        <p:cond delay="indefinite"/>
                      </p:stCondLst>
                      <p:childTnLst>
                        <p:par>
                          <p:cTn id="70" fill="hold">
                            <p:stCondLst>
                              <p:cond delay="0"/>
                            </p:stCondLst>
                            <p:childTnLst>
                              <p:par>
                                <p:cTn id="71" presetID="1" presetClass="entr" presetSubtype="0" fill="hold" nodeType="clickEffect">
                                  <p:stCondLst>
                                    <p:cond delay="0"/>
                                  </p:stCondLst>
                                  <p:childTnLst>
                                    <p:set>
                                      <p:cBhvr>
                                        <p:cTn id="72" dur="1" fill="hold">
                                          <p:stCondLst>
                                            <p:cond delay="0"/>
                                          </p:stCondLst>
                                        </p:cTn>
                                        <p:tgtEl>
                                          <p:spTgt spid="27"/>
                                        </p:tgtEl>
                                        <p:attrNameLst>
                                          <p:attrName>style.visibility</p:attrName>
                                        </p:attrNameLst>
                                      </p:cBhvr>
                                      <p:to>
                                        <p:strVal val="visible"/>
                                      </p:to>
                                    </p:set>
                                  </p:childTnLst>
                                </p:cTn>
                              </p:par>
                              <p:par>
                                <p:cTn id="73" presetID="1" presetClass="entr" presetSubtype="0" fill="hold" grpId="0" nodeType="withEffect">
                                  <p:stCondLst>
                                    <p:cond delay="0"/>
                                  </p:stCondLst>
                                  <p:childTnLst>
                                    <p:set>
                                      <p:cBhvr>
                                        <p:cTn id="74" dur="1" fill="hold">
                                          <p:stCondLst>
                                            <p:cond delay="0"/>
                                          </p:stCondLst>
                                        </p:cTn>
                                        <p:tgtEl>
                                          <p:spTgt spid="25"/>
                                        </p:tgtEl>
                                        <p:attrNameLst>
                                          <p:attrName>style.visibility</p:attrName>
                                        </p:attrNameLst>
                                      </p:cBhvr>
                                      <p:to>
                                        <p:strVal val="visible"/>
                                      </p:to>
                                    </p:set>
                                  </p:childTnLst>
                                </p:cTn>
                              </p:par>
                              <p:par>
                                <p:cTn id="75" presetID="1" presetClass="entr" presetSubtype="0" fill="hold" grpId="0" nodeType="withEffect">
                                  <p:stCondLst>
                                    <p:cond delay="0"/>
                                  </p:stCondLst>
                                  <p:childTnLst>
                                    <p:set>
                                      <p:cBhvr>
                                        <p:cTn id="76" dur="1" fill="hold">
                                          <p:stCondLst>
                                            <p:cond delay="0"/>
                                          </p:stCondLst>
                                        </p:cTn>
                                        <p:tgtEl>
                                          <p:spTgt spid="57"/>
                                        </p:tgtEl>
                                        <p:attrNameLst>
                                          <p:attrName>style.visibility</p:attrName>
                                        </p:attrNameLst>
                                      </p:cBhvr>
                                      <p:to>
                                        <p:strVal val="visible"/>
                                      </p:to>
                                    </p:set>
                                  </p:childTnLst>
                                </p:cTn>
                              </p:par>
                              <p:par>
                                <p:cTn id="77" presetID="1" presetClass="entr" presetSubtype="0" fill="hold" grpId="0" nodeType="withEffect">
                                  <p:stCondLst>
                                    <p:cond delay="0"/>
                                  </p:stCondLst>
                                  <p:childTnLst>
                                    <p:set>
                                      <p:cBhvr>
                                        <p:cTn id="78" dur="1" fill="hold">
                                          <p:stCondLst>
                                            <p:cond delay="0"/>
                                          </p:stCondLst>
                                        </p:cTn>
                                        <p:tgtEl>
                                          <p:spTgt spid="58"/>
                                        </p:tgtEl>
                                        <p:attrNameLst>
                                          <p:attrName>style.visibility</p:attrName>
                                        </p:attrNameLst>
                                      </p:cBhvr>
                                      <p:to>
                                        <p:strVal val="visible"/>
                                      </p:to>
                                    </p:set>
                                  </p:childTnLst>
                                </p:cTn>
                              </p:par>
                              <p:par>
                                <p:cTn id="79" presetID="1" presetClass="entr" presetSubtype="0" fill="hold" grpId="0" nodeType="withEffect">
                                  <p:stCondLst>
                                    <p:cond delay="0"/>
                                  </p:stCondLst>
                                  <p:childTnLst>
                                    <p:set>
                                      <p:cBhvr>
                                        <p:cTn id="80" dur="1" fill="hold">
                                          <p:stCondLst>
                                            <p:cond delay="0"/>
                                          </p:stCondLst>
                                        </p:cTn>
                                        <p:tgtEl>
                                          <p:spTgt spid="39"/>
                                        </p:tgtEl>
                                        <p:attrNameLst>
                                          <p:attrName>style.visibility</p:attrName>
                                        </p:attrNameLst>
                                      </p:cBhvr>
                                      <p:to>
                                        <p:strVal val="visible"/>
                                      </p:to>
                                    </p:set>
                                  </p:childTnLst>
                                </p:cTn>
                              </p:par>
                              <p:par>
                                <p:cTn id="81" presetID="1" presetClass="entr" presetSubtype="0" fill="hold" grpId="0" nodeType="withEffect">
                                  <p:stCondLst>
                                    <p:cond delay="0"/>
                                  </p:stCondLst>
                                  <p:childTnLst>
                                    <p:set>
                                      <p:cBhvr>
                                        <p:cTn id="82" dur="1" fill="hold">
                                          <p:stCondLst>
                                            <p:cond delay="0"/>
                                          </p:stCondLst>
                                        </p:cTn>
                                        <p:tgtEl>
                                          <p:spTgt spid="4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0" grpId="0" animBg="1"/>
      <p:bldP spid="16" grpId="0" animBg="1"/>
      <p:bldP spid="20" grpId="0"/>
      <p:bldP spid="21" grpId="0"/>
      <p:bldP spid="22" grpId="0"/>
      <p:bldP spid="25" grpId="0"/>
      <p:bldP spid="30" grpId="0"/>
      <p:bldP spid="33" grpId="0"/>
      <p:bldP spid="36" grpId="0" animBg="1"/>
      <p:bldP spid="39" grpId="0"/>
      <p:bldP spid="40" grpId="0" animBg="1"/>
      <p:bldP spid="41" grpId="0"/>
      <p:bldP spid="50" grpId="0"/>
      <p:bldP spid="55" grpId="0"/>
      <p:bldP spid="57" grpId="0" animBg="1"/>
      <p:bldP spid="58" grpId="0"/>
      <p:bldP spid="45" grpId="0" animBg="1"/>
      <p:bldP spid="4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a:defRPr/>
            </a:pPr>
            <a:r>
              <a:rPr lang="en-US" altLang="en-US"/>
              <a:t>GD &amp; H</a:t>
            </a:r>
          </a:p>
        </p:txBody>
      </p:sp>
      <p:sp>
        <p:nvSpPr>
          <p:cNvPr id="5" name="TextBox 4"/>
          <p:cNvSpPr txBox="1"/>
          <p:nvPr/>
        </p:nvSpPr>
        <p:spPr>
          <a:xfrm>
            <a:off x="568411" y="2075933"/>
            <a:ext cx="2678938" cy="2308324"/>
          </a:xfrm>
          <a:prstGeom prst="rect">
            <a:avLst/>
          </a:prstGeom>
          <a:noFill/>
        </p:spPr>
        <p:txBody>
          <a:bodyPr wrap="none" rtlCol="0">
            <a:spAutoFit/>
          </a:bodyPr>
          <a:lstStyle/>
          <a:p>
            <a:pPr marL="285750" indent="-285750">
              <a:buFont typeface="Arial" panose="020B0604020202020204" pitchFamily="34" charset="0"/>
              <a:buChar char="•"/>
            </a:pPr>
            <a:r>
              <a:rPr lang="en-GB" dirty="0"/>
              <a:t>Word?</a:t>
            </a:r>
          </a:p>
          <a:p>
            <a:pPr marL="285750" indent="-285750">
              <a:buFont typeface="Arial" panose="020B0604020202020204" pitchFamily="34" charset="0"/>
              <a:buChar char="•"/>
            </a:pPr>
            <a:r>
              <a:rPr lang="en-GB" dirty="0"/>
              <a:t>Search?</a:t>
            </a:r>
          </a:p>
          <a:p>
            <a:pPr marL="742950" lvl="1" indent="-285750">
              <a:buFont typeface="Arial" panose="020B0604020202020204" pitchFamily="34" charset="0"/>
              <a:buChar char="•"/>
            </a:pPr>
            <a:r>
              <a:rPr lang="en-GB" dirty="0"/>
              <a:t>Search for what?</a:t>
            </a:r>
          </a:p>
          <a:p>
            <a:pPr marL="285750" indent="-285750">
              <a:buFont typeface="Arial" panose="020B0604020202020204" pitchFamily="34" charset="0"/>
              <a:buChar char="•"/>
            </a:pPr>
            <a:r>
              <a:rPr lang="en-GB" dirty="0"/>
              <a:t>List?</a:t>
            </a:r>
          </a:p>
          <a:p>
            <a:pPr marL="285750" indent="-285750">
              <a:buFont typeface="Arial" panose="020B0604020202020204" pitchFamily="34" charset="0"/>
              <a:buChar char="•"/>
            </a:pPr>
            <a:r>
              <a:rPr lang="en-GB" dirty="0"/>
              <a:t>Previously entered?</a:t>
            </a:r>
          </a:p>
          <a:p>
            <a:pPr marL="285750" indent="-285750">
              <a:buFont typeface="Arial" panose="020B0604020202020204" pitchFamily="34" charset="0"/>
              <a:buChar char="•"/>
            </a:pPr>
            <a:r>
              <a:rPr lang="en-GB" dirty="0"/>
              <a:t>Message</a:t>
            </a:r>
          </a:p>
          <a:p>
            <a:pPr marL="285750" indent="-285750">
              <a:buFont typeface="Arial" panose="020B0604020202020204" pitchFamily="34" charset="0"/>
              <a:buChar char="•"/>
            </a:pPr>
            <a:r>
              <a:rPr lang="en-GB" dirty="0"/>
              <a:t>Is in list?</a:t>
            </a:r>
          </a:p>
          <a:p>
            <a:pPr marL="285750" indent="-285750">
              <a:buFont typeface="Arial" panose="020B0604020202020204" pitchFamily="34" charset="0"/>
              <a:buChar char="•"/>
            </a:pPr>
            <a:r>
              <a:rPr lang="en-GB" dirty="0"/>
              <a:t>Isn’t in list?</a:t>
            </a:r>
          </a:p>
        </p:txBody>
      </p:sp>
      <p:sp>
        <p:nvSpPr>
          <p:cNvPr id="6" name="TextBox 5"/>
          <p:cNvSpPr txBox="1"/>
          <p:nvPr/>
        </p:nvSpPr>
        <p:spPr>
          <a:xfrm>
            <a:off x="3871784" y="2784389"/>
            <a:ext cx="2403222" cy="369332"/>
          </a:xfrm>
          <a:prstGeom prst="rect">
            <a:avLst/>
          </a:prstGeom>
          <a:noFill/>
        </p:spPr>
        <p:txBody>
          <a:bodyPr wrap="none" rtlCol="0">
            <a:spAutoFit/>
          </a:bodyPr>
          <a:lstStyle/>
          <a:p>
            <a:r>
              <a:rPr lang="en-GB" dirty="0"/>
              <a:t>What is the question?</a:t>
            </a:r>
          </a:p>
        </p:txBody>
      </p:sp>
      <p:sp>
        <p:nvSpPr>
          <p:cNvPr id="7" name="TextBox 6"/>
          <p:cNvSpPr txBox="1"/>
          <p:nvPr/>
        </p:nvSpPr>
        <p:spPr>
          <a:xfrm>
            <a:off x="3682314" y="3621215"/>
            <a:ext cx="731932" cy="369332"/>
          </a:xfrm>
          <a:prstGeom prst="rect">
            <a:avLst/>
          </a:prstGeom>
          <a:noFill/>
        </p:spPr>
        <p:txBody>
          <a:bodyPr wrap="none" rtlCol="0">
            <a:spAutoFit/>
          </a:bodyPr>
          <a:lstStyle/>
          <a:p>
            <a:r>
              <a:rPr lang="en-GB" dirty="0"/>
              <a:t>Word</a:t>
            </a:r>
          </a:p>
        </p:txBody>
      </p:sp>
      <p:sp>
        <p:nvSpPr>
          <p:cNvPr id="8" name="TextBox 7"/>
          <p:cNvSpPr txBox="1"/>
          <p:nvPr/>
        </p:nvSpPr>
        <p:spPr>
          <a:xfrm>
            <a:off x="5898292" y="3621215"/>
            <a:ext cx="1479892" cy="369332"/>
          </a:xfrm>
          <a:prstGeom prst="rect">
            <a:avLst/>
          </a:prstGeom>
          <a:noFill/>
        </p:spPr>
        <p:txBody>
          <a:bodyPr wrap="none" rtlCol="0">
            <a:spAutoFit/>
          </a:bodyPr>
          <a:lstStyle/>
          <a:p>
            <a:r>
              <a:rPr lang="en-GB" dirty="0"/>
              <a:t>List of words</a:t>
            </a:r>
          </a:p>
        </p:txBody>
      </p:sp>
      <p:sp>
        <p:nvSpPr>
          <p:cNvPr id="9" name="TextBox 8"/>
          <p:cNvSpPr txBox="1"/>
          <p:nvPr/>
        </p:nvSpPr>
        <p:spPr>
          <a:xfrm>
            <a:off x="3551990" y="3888260"/>
            <a:ext cx="992579" cy="369332"/>
          </a:xfrm>
          <a:prstGeom prst="rect">
            <a:avLst/>
          </a:prstGeom>
          <a:noFill/>
        </p:spPr>
        <p:txBody>
          <a:bodyPr wrap="none" rtlCol="0">
            <a:spAutoFit/>
          </a:bodyPr>
          <a:lstStyle/>
          <a:p>
            <a:r>
              <a:rPr lang="en-GB" i="1" dirty="0"/>
              <a:t>variable</a:t>
            </a:r>
          </a:p>
        </p:txBody>
      </p:sp>
      <p:sp>
        <p:nvSpPr>
          <p:cNvPr id="10" name="TextBox 9"/>
          <p:cNvSpPr txBox="1"/>
          <p:nvPr/>
        </p:nvSpPr>
        <p:spPr>
          <a:xfrm>
            <a:off x="6199090" y="3871784"/>
            <a:ext cx="710451" cy="369332"/>
          </a:xfrm>
          <a:prstGeom prst="rect">
            <a:avLst/>
          </a:prstGeom>
          <a:noFill/>
        </p:spPr>
        <p:txBody>
          <a:bodyPr wrap="none" rtlCol="0">
            <a:spAutoFit/>
          </a:bodyPr>
          <a:lstStyle/>
          <a:p>
            <a:r>
              <a:rPr lang="en-GB" i="1" dirty="0"/>
              <a:t>array</a:t>
            </a:r>
          </a:p>
        </p:txBody>
      </p:sp>
      <p:cxnSp>
        <p:nvCxnSpPr>
          <p:cNvPr id="11" name="Straight Arrow Connector 10"/>
          <p:cNvCxnSpPr>
            <a:endCxn id="6" idx="1"/>
          </p:cNvCxnSpPr>
          <p:nvPr/>
        </p:nvCxnSpPr>
        <p:spPr bwMode="auto">
          <a:xfrm flipV="1">
            <a:off x="2084173" y="2969055"/>
            <a:ext cx="1787611" cy="919205"/>
          </a:xfrm>
          <a:prstGeom prst="straightConnector1">
            <a:avLst/>
          </a:prstGeom>
          <a:solidFill>
            <a:schemeClr val="accent1"/>
          </a:solidFill>
          <a:ln w="19050" cap="flat" cmpd="sng" algn="ctr">
            <a:solidFill>
              <a:schemeClr val="tx1"/>
            </a:solidFill>
            <a:prstDash val="dash"/>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4" name="Straight Arrow Connector 13"/>
          <p:cNvCxnSpPr/>
          <p:nvPr/>
        </p:nvCxnSpPr>
        <p:spPr bwMode="auto">
          <a:xfrm flipV="1">
            <a:off x="2265405" y="3089189"/>
            <a:ext cx="1606379" cy="1062681"/>
          </a:xfrm>
          <a:prstGeom prst="straightConnector1">
            <a:avLst/>
          </a:prstGeom>
          <a:solidFill>
            <a:schemeClr val="accent1"/>
          </a:solidFill>
          <a:ln w="19050" cap="flat" cmpd="sng" algn="ctr">
            <a:solidFill>
              <a:schemeClr val="tx1"/>
            </a:solidFill>
            <a:prstDash val="dash"/>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9" name="Straight Arrow Connector 18"/>
          <p:cNvCxnSpPr/>
          <p:nvPr/>
        </p:nvCxnSpPr>
        <p:spPr bwMode="auto">
          <a:xfrm flipH="1">
            <a:off x="4258962" y="3153721"/>
            <a:ext cx="584887" cy="396787"/>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1" name="Straight Arrow Connector 20"/>
          <p:cNvCxnSpPr/>
          <p:nvPr/>
        </p:nvCxnSpPr>
        <p:spPr bwMode="auto">
          <a:xfrm>
            <a:off x="5717059" y="3153721"/>
            <a:ext cx="557947" cy="405025"/>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2" name="TextBox 21"/>
          <p:cNvSpPr txBox="1"/>
          <p:nvPr/>
        </p:nvSpPr>
        <p:spPr>
          <a:xfrm>
            <a:off x="5403583" y="4693505"/>
            <a:ext cx="1591013" cy="646331"/>
          </a:xfrm>
          <a:prstGeom prst="rect">
            <a:avLst/>
          </a:prstGeom>
          <a:noFill/>
        </p:spPr>
        <p:txBody>
          <a:bodyPr wrap="none" rtlCol="0">
            <a:spAutoFit/>
          </a:bodyPr>
          <a:lstStyle/>
          <a:p>
            <a:r>
              <a:rPr lang="en-GB" dirty="0"/>
              <a:t>Value in array</a:t>
            </a:r>
          </a:p>
          <a:p>
            <a:r>
              <a:rPr lang="en-GB" i="1" dirty="0"/>
              <a:t>array[index]</a:t>
            </a:r>
          </a:p>
        </p:txBody>
      </p:sp>
      <p:cxnSp>
        <p:nvCxnSpPr>
          <p:cNvPr id="24" name="Straight Arrow Connector 23"/>
          <p:cNvCxnSpPr>
            <a:stCxn id="10" idx="2"/>
            <a:endCxn id="22" idx="0"/>
          </p:cNvCxnSpPr>
          <p:nvPr/>
        </p:nvCxnSpPr>
        <p:spPr bwMode="auto">
          <a:xfrm flipH="1">
            <a:off x="6199090" y="4241116"/>
            <a:ext cx="355226" cy="452389"/>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6" name="TextBox 25"/>
          <p:cNvSpPr txBox="1"/>
          <p:nvPr/>
        </p:nvSpPr>
        <p:spPr>
          <a:xfrm>
            <a:off x="2408087" y="4830812"/>
            <a:ext cx="2287806" cy="923330"/>
          </a:xfrm>
          <a:prstGeom prst="rect">
            <a:avLst/>
          </a:prstGeom>
          <a:noFill/>
        </p:spPr>
        <p:txBody>
          <a:bodyPr wrap="none" rtlCol="0">
            <a:spAutoFit/>
          </a:bodyPr>
          <a:lstStyle/>
          <a:p>
            <a:r>
              <a:rPr lang="en-GB" dirty="0"/>
              <a:t>Something like</a:t>
            </a:r>
            <a:br>
              <a:rPr lang="en-GB" dirty="0"/>
            </a:br>
            <a:r>
              <a:rPr lang="en-GB" dirty="0"/>
              <a:t>word == array[index]</a:t>
            </a:r>
          </a:p>
          <a:p>
            <a:r>
              <a:rPr lang="en-GB" dirty="0"/>
              <a:t>???</a:t>
            </a:r>
          </a:p>
        </p:txBody>
      </p:sp>
      <p:cxnSp>
        <p:nvCxnSpPr>
          <p:cNvPr id="28" name="Straight Arrow Connector 27"/>
          <p:cNvCxnSpPr>
            <a:stCxn id="9" idx="2"/>
          </p:cNvCxnSpPr>
          <p:nvPr/>
        </p:nvCxnSpPr>
        <p:spPr bwMode="auto">
          <a:xfrm flipH="1">
            <a:off x="3789405" y="4257592"/>
            <a:ext cx="258875" cy="43591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0" name="Straight Arrow Connector 29"/>
          <p:cNvCxnSpPr>
            <a:stCxn id="22" idx="1"/>
          </p:cNvCxnSpPr>
          <p:nvPr/>
        </p:nvCxnSpPr>
        <p:spPr bwMode="auto">
          <a:xfrm flipH="1">
            <a:off x="4635271" y="5016671"/>
            <a:ext cx="768312" cy="138499"/>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31" name="TextBox 30"/>
          <p:cNvSpPr txBox="1"/>
          <p:nvPr/>
        </p:nvSpPr>
        <p:spPr>
          <a:xfrm>
            <a:off x="5290508" y="1564677"/>
            <a:ext cx="2172390" cy="369332"/>
          </a:xfrm>
          <a:prstGeom prst="rect">
            <a:avLst/>
          </a:prstGeom>
          <a:noFill/>
        </p:spPr>
        <p:txBody>
          <a:bodyPr wrap="none" rtlCol="0">
            <a:spAutoFit/>
          </a:bodyPr>
          <a:lstStyle/>
          <a:p>
            <a:r>
              <a:rPr lang="en-GB" dirty="0"/>
              <a:t>Could I use a loop?</a:t>
            </a:r>
          </a:p>
        </p:txBody>
      </p:sp>
      <p:sp>
        <p:nvSpPr>
          <p:cNvPr id="32" name="Freeform 31"/>
          <p:cNvSpPr/>
          <p:nvPr/>
        </p:nvSpPr>
        <p:spPr bwMode="auto">
          <a:xfrm>
            <a:off x="3352800" y="1812324"/>
            <a:ext cx="5296416" cy="4571222"/>
          </a:xfrm>
          <a:custGeom>
            <a:avLst/>
            <a:gdLst>
              <a:gd name="connsiteX0" fmla="*/ 0 w 5296416"/>
              <a:gd name="connsiteY0" fmla="*/ 3772930 h 4571222"/>
              <a:gd name="connsiteX1" fmla="*/ 527222 w 5296416"/>
              <a:gd name="connsiteY1" fmla="*/ 4349579 h 4571222"/>
              <a:gd name="connsiteX2" fmla="*/ 2281881 w 5296416"/>
              <a:gd name="connsiteY2" fmla="*/ 4547287 h 4571222"/>
              <a:gd name="connsiteX3" fmla="*/ 4267200 w 5296416"/>
              <a:gd name="connsiteY3" fmla="*/ 4440195 h 4571222"/>
              <a:gd name="connsiteX4" fmla="*/ 5189838 w 5296416"/>
              <a:gd name="connsiteY4" fmla="*/ 3410465 h 4571222"/>
              <a:gd name="connsiteX5" fmla="*/ 5255741 w 5296416"/>
              <a:gd name="connsiteY5" fmla="*/ 1334530 h 4571222"/>
              <a:gd name="connsiteX6" fmla="*/ 5000368 w 5296416"/>
              <a:gd name="connsiteY6" fmla="*/ 222422 h 4571222"/>
              <a:gd name="connsiteX7" fmla="*/ 4143632 w 5296416"/>
              <a:gd name="connsiteY7" fmla="*/ 0 h 4571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96416" h="4571222">
                <a:moveTo>
                  <a:pt x="0" y="3772930"/>
                </a:moveTo>
                <a:cubicBezTo>
                  <a:pt x="73454" y="3996725"/>
                  <a:pt x="146909" y="4220520"/>
                  <a:pt x="527222" y="4349579"/>
                </a:cubicBezTo>
                <a:cubicBezTo>
                  <a:pt x="907536" y="4478639"/>
                  <a:pt x="1658551" y="4532184"/>
                  <a:pt x="2281881" y="4547287"/>
                </a:cubicBezTo>
                <a:cubicBezTo>
                  <a:pt x="2905211" y="4562390"/>
                  <a:pt x="3782540" y="4629665"/>
                  <a:pt x="4267200" y="4440195"/>
                </a:cubicBezTo>
                <a:cubicBezTo>
                  <a:pt x="4751860" y="4250725"/>
                  <a:pt x="5025081" y="3928076"/>
                  <a:pt x="5189838" y="3410465"/>
                </a:cubicBezTo>
                <a:cubicBezTo>
                  <a:pt x="5354595" y="2892854"/>
                  <a:pt x="5287319" y="1865870"/>
                  <a:pt x="5255741" y="1334530"/>
                </a:cubicBezTo>
                <a:cubicBezTo>
                  <a:pt x="5224163" y="803189"/>
                  <a:pt x="5185719" y="444844"/>
                  <a:pt x="5000368" y="222422"/>
                </a:cubicBezTo>
                <a:cubicBezTo>
                  <a:pt x="4815017" y="0"/>
                  <a:pt x="4283675" y="32951"/>
                  <a:pt x="4143632" y="0"/>
                </a:cubicBezTo>
              </a:path>
            </a:pathLst>
          </a:custGeom>
          <a:noFill/>
          <a:ln w="15875" cap="flat" cmpd="sng" algn="ctr">
            <a:solidFill>
              <a:schemeClr val="tx1"/>
            </a:solidFill>
            <a:prstDash val="solid"/>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33" name="TextBox 32"/>
          <p:cNvSpPr txBox="1"/>
          <p:nvPr/>
        </p:nvSpPr>
        <p:spPr>
          <a:xfrm>
            <a:off x="4551405" y="469896"/>
            <a:ext cx="2207740" cy="646331"/>
          </a:xfrm>
          <a:prstGeom prst="rect">
            <a:avLst/>
          </a:prstGeom>
          <a:noFill/>
        </p:spPr>
        <p:txBody>
          <a:bodyPr wrap="square" rtlCol="0">
            <a:spAutoFit/>
          </a:bodyPr>
          <a:lstStyle/>
          <a:p>
            <a:r>
              <a:rPr lang="en-GB" dirty="0"/>
              <a:t>What do I do when I find word?</a:t>
            </a:r>
          </a:p>
        </p:txBody>
      </p:sp>
      <p:cxnSp>
        <p:nvCxnSpPr>
          <p:cNvPr id="35" name="Straight Arrow Connector 34"/>
          <p:cNvCxnSpPr/>
          <p:nvPr/>
        </p:nvCxnSpPr>
        <p:spPr bwMode="auto">
          <a:xfrm flipH="1" flipV="1">
            <a:off x="5898292" y="1137680"/>
            <a:ext cx="300797" cy="364528"/>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36" name="TextBox 35"/>
          <p:cNvSpPr txBox="1"/>
          <p:nvPr/>
        </p:nvSpPr>
        <p:spPr>
          <a:xfrm>
            <a:off x="7378184" y="322390"/>
            <a:ext cx="1588701" cy="646331"/>
          </a:xfrm>
          <a:prstGeom prst="rect">
            <a:avLst/>
          </a:prstGeom>
          <a:noFill/>
        </p:spPr>
        <p:txBody>
          <a:bodyPr wrap="square" rtlCol="0">
            <a:spAutoFit/>
          </a:bodyPr>
          <a:lstStyle/>
          <a:p>
            <a:r>
              <a:rPr lang="en-GB" dirty="0"/>
              <a:t>Stop searching??</a:t>
            </a:r>
          </a:p>
        </p:txBody>
      </p:sp>
      <p:cxnSp>
        <p:nvCxnSpPr>
          <p:cNvPr id="38" name="Straight Arrow Connector 37"/>
          <p:cNvCxnSpPr>
            <a:endCxn id="36" idx="1"/>
          </p:cNvCxnSpPr>
          <p:nvPr/>
        </p:nvCxnSpPr>
        <p:spPr bwMode="auto">
          <a:xfrm flipV="1">
            <a:off x="6554315" y="645556"/>
            <a:ext cx="823869" cy="147507"/>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 name="TextBox 1"/>
          <p:cNvSpPr txBox="1"/>
          <p:nvPr/>
        </p:nvSpPr>
        <p:spPr>
          <a:xfrm>
            <a:off x="8075461" y="1205856"/>
            <a:ext cx="774571" cy="369332"/>
          </a:xfrm>
          <a:prstGeom prst="rect">
            <a:avLst/>
          </a:prstGeom>
          <a:noFill/>
        </p:spPr>
        <p:txBody>
          <a:bodyPr wrap="none" rtlCol="0">
            <a:spAutoFit/>
          </a:bodyPr>
          <a:lstStyle/>
          <a:p>
            <a:r>
              <a:rPr lang="en-GB" dirty="0"/>
              <a:t>How?</a:t>
            </a:r>
          </a:p>
        </p:txBody>
      </p:sp>
      <p:cxnSp>
        <p:nvCxnSpPr>
          <p:cNvPr id="12" name="Straight Arrow Connector 11"/>
          <p:cNvCxnSpPr>
            <a:stCxn id="36" idx="2"/>
          </p:cNvCxnSpPr>
          <p:nvPr/>
        </p:nvCxnSpPr>
        <p:spPr bwMode="auto">
          <a:xfrm>
            <a:off x="8172535" y="968721"/>
            <a:ext cx="98254" cy="237135"/>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40" name="TextBox 39"/>
          <p:cNvSpPr txBox="1"/>
          <p:nvPr/>
        </p:nvSpPr>
        <p:spPr>
          <a:xfrm>
            <a:off x="4622913" y="5868962"/>
            <a:ext cx="3249608" cy="369332"/>
          </a:xfrm>
          <a:prstGeom prst="rect">
            <a:avLst/>
          </a:prstGeom>
          <a:noFill/>
        </p:spPr>
        <p:txBody>
          <a:bodyPr wrap="none" rtlCol="0">
            <a:spAutoFit/>
          </a:bodyPr>
          <a:lstStyle/>
          <a:p>
            <a:r>
              <a:rPr lang="en-GB" dirty="0"/>
              <a:t>Array contains multiple values</a:t>
            </a:r>
          </a:p>
        </p:txBody>
      </p:sp>
    </p:spTree>
    <p:extLst>
      <p:ext uri="{BB962C8B-B14F-4D97-AF65-F5344CB8AC3E}">
        <p14:creationId xmlns:p14="http://schemas.microsoft.com/office/powerpoint/2010/main" val="1079286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4"/>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9"/>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1"/>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9"/>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0"/>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8"/>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7"/>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28"/>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24"/>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22"/>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0"/>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26"/>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32"/>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31"/>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40"/>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33"/>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38"/>
                                        </p:tgtEl>
                                        <p:attrNameLst>
                                          <p:attrName>style.visibility</p:attrName>
                                        </p:attrNameLst>
                                      </p:cBhvr>
                                      <p:to>
                                        <p:strVal val="visible"/>
                                      </p:to>
                                    </p:set>
                                  </p:childTnLst>
                                </p:cTn>
                              </p:par>
                              <p:par>
                                <p:cTn id="51" presetID="1" presetClass="entr" presetSubtype="0" fill="hold" grpId="0" nodeType="withEffect">
                                  <p:stCondLst>
                                    <p:cond delay="0"/>
                                  </p:stCondLst>
                                  <p:childTnLst>
                                    <p:set>
                                      <p:cBhvr>
                                        <p:cTn id="52" dur="1" fill="hold">
                                          <p:stCondLst>
                                            <p:cond delay="0"/>
                                          </p:stCondLst>
                                        </p:cTn>
                                        <p:tgtEl>
                                          <p:spTgt spid="36"/>
                                        </p:tgtEl>
                                        <p:attrNameLst>
                                          <p:attrName>style.visibility</p:attrName>
                                        </p:attrNameLst>
                                      </p:cBhvr>
                                      <p:to>
                                        <p:strVal val="visible"/>
                                      </p:to>
                                    </p:set>
                                  </p:childTnLst>
                                </p:cTn>
                              </p:par>
                              <p:par>
                                <p:cTn id="53" presetID="1" presetClass="entr" presetSubtype="0" fill="hold" grpId="0" nodeType="withEffect">
                                  <p:stCondLst>
                                    <p:cond delay="0"/>
                                  </p:stCondLst>
                                  <p:childTnLst>
                                    <p:set>
                                      <p:cBhvr>
                                        <p:cTn id="54" dur="1" fill="hold">
                                          <p:stCondLst>
                                            <p:cond delay="0"/>
                                          </p:stCondLst>
                                        </p:cTn>
                                        <p:tgtEl>
                                          <p:spTgt spid="2"/>
                                        </p:tgtEl>
                                        <p:attrNameLst>
                                          <p:attrName>style.visibility</p:attrName>
                                        </p:attrNameLst>
                                      </p:cBhvr>
                                      <p:to>
                                        <p:strVal val="visible"/>
                                      </p:to>
                                    </p:set>
                                  </p:childTnLst>
                                </p:cTn>
                              </p:par>
                              <p:par>
                                <p:cTn id="55" presetID="1" presetClass="entr" presetSubtype="0" fill="hold" nodeType="withEffect">
                                  <p:stCondLst>
                                    <p:cond delay="0"/>
                                  </p:stCondLst>
                                  <p:childTnLst>
                                    <p:set>
                                      <p:cBhvr>
                                        <p:cTn id="56" dur="1" fill="hold">
                                          <p:stCondLst>
                                            <p:cond delay="0"/>
                                          </p:stCondLst>
                                        </p:cTn>
                                        <p:tgtEl>
                                          <p:spTgt spid="12"/>
                                        </p:tgtEl>
                                        <p:attrNameLst>
                                          <p:attrName>style.visibility</p:attrName>
                                        </p:attrNameLst>
                                      </p:cBhvr>
                                      <p:to>
                                        <p:strVal val="visible"/>
                                      </p:to>
                                    </p:set>
                                  </p:childTnLst>
                                </p:cTn>
                              </p:par>
                              <p:par>
                                <p:cTn id="57" presetID="1" presetClass="entr" presetSubtype="0" fill="hold" nodeType="withEffect">
                                  <p:stCondLst>
                                    <p:cond delay="0"/>
                                  </p:stCondLst>
                                  <p:childTnLst>
                                    <p:set>
                                      <p:cBhvr>
                                        <p:cTn id="58" dur="1" fill="hold">
                                          <p:stCondLst>
                                            <p:cond delay="0"/>
                                          </p:stCondLst>
                                        </p:cTn>
                                        <p:tgtEl>
                                          <p:spTgt spid="3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9" grpId="0"/>
      <p:bldP spid="10" grpId="0"/>
      <p:bldP spid="22" grpId="0"/>
      <p:bldP spid="26" grpId="0"/>
      <p:bldP spid="31" grpId="0"/>
      <p:bldP spid="32" grpId="0" animBg="1"/>
      <p:bldP spid="33" grpId="0"/>
      <p:bldP spid="36" grpId="0"/>
      <p:bldP spid="2" grpId="0"/>
      <p:bldP spid="40"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359364"/>
            <a:ext cx="6347713" cy="1320800"/>
          </a:xfrm>
        </p:spPr>
        <p:txBody>
          <a:bodyPr/>
          <a:lstStyle/>
          <a:p>
            <a:r>
              <a:rPr lang="en-GB" dirty="0"/>
              <a:t>Subdivide the Problem</a:t>
            </a:r>
          </a:p>
        </p:txBody>
      </p:sp>
      <p:sp>
        <p:nvSpPr>
          <p:cNvPr id="3" name="Content Placeholder 2"/>
          <p:cNvSpPr>
            <a:spLocks noGrp="1"/>
          </p:cNvSpPr>
          <p:nvPr>
            <p:ph idx="1"/>
          </p:nvPr>
        </p:nvSpPr>
        <p:spPr>
          <a:xfrm>
            <a:off x="4234249" y="1095628"/>
            <a:ext cx="4596714" cy="1812324"/>
          </a:xfrm>
        </p:spPr>
        <p:txBody>
          <a:bodyPr/>
          <a:lstStyle/>
          <a:p>
            <a:r>
              <a:rPr lang="en-GB" dirty="0"/>
              <a:t>Enter 10 words</a:t>
            </a:r>
          </a:p>
          <a:p>
            <a:r>
              <a:rPr lang="en-GB" dirty="0"/>
              <a:t>Enter search word</a:t>
            </a:r>
          </a:p>
          <a:p>
            <a:r>
              <a:rPr lang="en-GB" dirty="0"/>
              <a:t>Find word in list</a:t>
            </a:r>
          </a:p>
          <a:p>
            <a:r>
              <a:rPr lang="en-GB" dirty="0"/>
              <a:t>Display message</a:t>
            </a:r>
          </a:p>
        </p:txBody>
      </p:sp>
      <p:sp>
        <p:nvSpPr>
          <p:cNvPr id="4" name="Footer Placeholder 3"/>
          <p:cNvSpPr>
            <a:spLocks noGrp="1"/>
          </p:cNvSpPr>
          <p:nvPr>
            <p:ph type="ftr" sz="quarter" idx="11"/>
          </p:nvPr>
        </p:nvSpPr>
        <p:spPr/>
        <p:txBody>
          <a:bodyPr/>
          <a:lstStyle/>
          <a:p>
            <a:pPr>
              <a:defRPr/>
            </a:pPr>
            <a:r>
              <a:rPr lang="en-US" altLang="en-US"/>
              <a:t>GD &amp; H</a:t>
            </a:r>
          </a:p>
        </p:txBody>
      </p:sp>
      <p:sp>
        <p:nvSpPr>
          <p:cNvPr id="5" name="TextBox 4"/>
          <p:cNvSpPr txBox="1"/>
          <p:nvPr/>
        </p:nvSpPr>
        <p:spPr>
          <a:xfrm>
            <a:off x="683741" y="988531"/>
            <a:ext cx="2678938" cy="2308324"/>
          </a:xfrm>
          <a:prstGeom prst="rect">
            <a:avLst/>
          </a:prstGeom>
          <a:noFill/>
        </p:spPr>
        <p:txBody>
          <a:bodyPr wrap="none" rtlCol="0">
            <a:spAutoFit/>
          </a:bodyPr>
          <a:lstStyle/>
          <a:p>
            <a:pPr marL="285750" indent="-285750">
              <a:buFont typeface="Arial" panose="020B0604020202020204" pitchFamily="34" charset="0"/>
              <a:buChar char="•"/>
            </a:pPr>
            <a:r>
              <a:rPr lang="en-GB" dirty="0"/>
              <a:t>Word?</a:t>
            </a:r>
          </a:p>
          <a:p>
            <a:pPr marL="285750" indent="-285750">
              <a:buFont typeface="Arial" panose="020B0604020202020204" pitchFamily="34" charset="0"/>
              <a:buChar char="•"/>
            </a:pPr>
            <a:r>
              <a:rPr lang="en-GB" dirty="0"/>
              <a:t>Search?</a:t>
            </a:r>
          </a:p>
          <a:p>
            <a:pPr marL="742950" lvl="1" indent="-285750">
              <a:buFont typeface="Arial" panose="020B0604020202020204" pitchFamily="34" charset="0"/>
              <a:buChar char="•"/>
            </a:pPr>
            <a:r>
              <a:rPr lang="en-GB" dirty="0"/>
              <a:t>Search for what?</a:t>
            </a:r>
          </a:p>
          <a:p>
            <a:pPr marL="285750" indent="-285750">
              <a:buFont typeface="Arial" panose="020B0604020202020204" pitchFamily="34" charset="0"/>
              <a:buChar char="•"/>
            </a:pPr>
            <a:r>
              <a:rPr lang="en-GB" dirty="0"/>
              <a:t>List?</a:t>
            </a:r>
          </a:p>
          <a:p>
            <a:pPr marL="285750" indent="-285750">
              <a:buFont typeface="Arial" panose="020B0604020202020204" pitchFamily="34" charset="0"/>
              <a:buChar char="•"/>
            </a:pPr>
            <a:r>
              <a:rPr lang="en-GB" dirty="0"/>
              <a:t>Previously entered?</a:t>
            </a:r>
          </a:p>
          <a:p>
            <a:pPr marL="285750" indent="-285750">
              <a:buFont typeface="Arial" panose="020B0604020202020204" pitchFamily="34" charset="0"/>
              <a:buChar char="•"/>
            </a:pPr>
            <a:r>
              <a:rPr lang="en-GB" dirty="0"/>
              <a:t>Message</a:t>
            </a:r>
          </a:p>
          <a:p>
            <a:pPr marL="285750" indent="-285750">
              <a:buFont typeface="Arial" panose="020B0604020202020204" pitchFamily="34" charset="0"/>
              <a:buChar char="•"/>
            </a:pPr>
            <a:r>
              <a:rPr lang="en-GB" dirty="0"/>
              <a:t>Is in list?</a:t>
            </a:r>
          </a:p>
          <a:p>
            <a:pPr marL="285750" indent="-285750">
              <a:buFont typeface="Arial" panose="020B0604020202020204" pitchFamily="34" charset="0"/>
              <a:buChar char="•"/>
            </a:pPr>
            <a:r>
              <a:rPr lang="en-GB" dirty="0"/>
              <a:t>Isn’t in list?</a:t>
            </a:r>
          </a:p>
        </p:txBody>
      </p:sp>
      <p:cxnSp>
        <p:nvCxnSpPr>
          <p:cNvPr id="6" name="Straight Arrow Connector 5"/>
          <p:cNvCxnSpPr/>
          <p:nvPr/>
        </p:nvCxnSpPr>
        <p:spPr bwMode="auto">
          <a:xfrm flipV="1">
            <a:off x="3113903" y="1342763"/>
            <a:ext cx="1120346" cy="881451"/>
          </a:xfrm>
          <a:prstGeom prst="straightConnector1">
            <a:avLst/>
          </a:prstGeom>
          <a:solidFill>
            <a:schemeClr val="accent1"/>
          </a:solidFill>
          <a:ln w="19050" cap="flat" cmpd="sng" algn="ctr">
            <a:solidFill>
              <a:schemeClr val="tx1"/>
            </a:solidFill>
            <a:prstDash val="dash"/>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 name="Straight Arrow Connector 8"/>
          <p:cNvCxnSpPr/>
          <p:nvPr/>
        </p:nvCxnSpPr>
        <p:spPr bwMode="auto">
          <a:xfrm>
            <a:off x="1902941" y="1153293"/>
            <a:ext cx="2331308" cy="525502"/>
          </a:xfrm>
          <a:prstGeom prst="straightConnector1">
            <a:avLst/>
          </a:prstGeom>
          <a:solidFill>
            <a:schemeClr val="accent1"/>
          </a:solidFill>
          <a:ln w="19050" cap="flat" cmpd="sng" algn="ctr">
            <a:solidFill>
              <a:schemeClr val="tx1"/>
            </a:solidFill>
            <a:prstDash val="dash"/>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3" name="Straight Arrow Connector 12"/>
          <p:cNvCxnSpPr>
            <a:endCxn id="3" idx="1"/>
          </p:cNvCxnSpPr>
          <p:nvPr/>
        </p:nvCxnSpPr>
        <p:spPr bwMode="auto">
          <a:xfrm>
            <a:off x="2174790" y="1466332"/>
            <a:ext cx="2059459" cy="535458"/>
          </a:xfrm>
          <a:prstGeom prst="straightConnector1">
            <a:avLst/>
          </a:prstGeom>
          <a:solidFill>
            <a:schemeClr val="accent1"/>
          </a:solidFill>
          <a:ln w="19050" cap="flat" cmpd="sng" algn="ctr">
            <a:solidFill>
              <a:schemeClr val="tx1"/>
            </a:solidFill>
            <a:prstDash val="dash"/>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6" name="Straight Arrow Connector 15"/>
          <p:cNvCxnSpPr/>
          <p:nvPr/>
        </p:nvCxnSpPr>
        <p:spPr bwMode="auto">
          <a:xfrm flipV="1">
            <a:off x="2174790" y="2397209"/>
            <a:ext cx="2117124" cy="181232"/>
          </a:xfrm>
          <a:prstGeom prst="straightConnector1">
            <a:avLst/>
          </a:prstGeom>
          <a:solidFill>
            <a:schemeClr val="accent1"/>
          </a:solidFill>
          <a:ln w="19050" cap="flat" cmpd="sng" algn="ctr">
            <a:solidFill>
              <a:schemeClr val="tx1"/>
            </a:solidFill>
            <a:prstDash val="dash"/>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5" name="Content Placeholder 2"/>
          <p:cNvSpPr txBox="1">
            <a:spLocks/>
          </p:cNvSpPr>
          <p:nvPr/>
        </p:nvSpPr>
        <p:spPr bwMode="auto">
          <a:xfrm>
            <a:off x="411893" y="3354520"/>
            <a:ext cx="5272216" cy="32604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u="sng" dirty="0"/>
              <a:t>What are problems you are trying to solve?</a:t>
            </a:r>
          </a:p>
          <a:p>
            <a:r>
              <a:rPr lang="en-GB" dirty="0"/>
              <a:t>How do I enter a list of words</a:t>
            </a:r>
          </a:p>
          <a:p>
            <a:pPr lvl="1"/>
            <a:r>
              <a:rPr lang="en-GB" dirty="0"/>
              <a:t>How do I enter a word?</a:t>
            </a:r>
          </a:p>
          <a:p>
            <a:r>
              <a:rPr lang="en-GB" dirty="0">
                <a:sym typeface="Wingdings" panose="05000000000000000000" pitchFamily="2" charset="2"/>
              </a:rPr>
              <a:t>How do I enter a search word?</a:t>
            </a:r>
          </a:p>
          <a:p>
            <a:r>
              <a:rPr lang="en-GB" dirty="0">
                <a:sym typeface="Wingdings" panose="05000000000000000000" pitchFamily="2" charset="2"/>
              </a:rPr>
              <a:t>How do I search list of words?</a:t>
            </a:r>
          </a:p>
          <a:p>
            <a:r>
              <a:rPr lang="en-GB" dirty="0">
                <a:sym typeface="Wingdings" panose="05000000000000000000" pitchFamily="2" charset="2"/>
              </a:rPr>
              <a:t>How do I display correct message (found/not found)?</a:t>
            </a:r>
          </a:p>
          <a:p>
            <a:pPr lvl="1"/>
            <a:r>
              <a:rPr lang="en-GB" dirty="0">
                <a:sym typeface="Wingdings" panose="05000000000000000000" pitchFamily="2" charset="2"/>
              </a:rPr>
              <a:t>How do I display message?</a:t>
            </a:r>
          </a:p>
          <a:p>
            <a:pPr lvl="1"/>
            <a:endParaRPr lang="en-GB" dirty="0"/>
          </a:p>
        </p:txBody>
      </p:sp>
      <p:sp>
        <p:nvSpPr>
          <p:cNvPr id="28" name="Content Placeholder 2"/>
          <p:cNvSpPr txBox="1">
            <a:spLocks/>
          </p:cNvSpPr>
          <p:nvPr/>
        </p:nvSpPr>
        <p:spPr bwMode="auto">
          <a:xfrm>
            <a:off x="5486399" y="3354520"/>
            <a:ext cx="3457575" cy="26475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u="sng" dirty="0"/>
              <a:t>Name the some of the problems you are solving</a:t>
            </a:r>
          </a:p>
          <a:p>
            <a:endParaRPr lang="en-GB" b="1" dirty="0"/>
          </a:p>
          <a:p>
            <a:r>
              <a:rPr lang="en-GB" b="1" dirty="0" err="1"/>
              <a:t>readValues</a:t>
            </a:r>
            <a:r>
              <a:rPr lang="en-GB" dirty="0"/>
              <a:t> </a:t>
            </a:r>
          </a:p>
          <a:p>
            <a:r>
              <a:rPr lang="en-GB" b="1" dirty="0" err="1">
                <a:sym typeface="Wingdings" panose="05000000000000000000" pitchFamily="2" charset="2"/>
              </a:rPr>
              <a:t>readSearchWord</a:t>
            </a:r>
            <a:endParaRPr lang="en-GB" dirty="0">
              <a:sym typeface="Wingdings" panose="05000000000000000000" pitchFamily="2" charset="2"/>
            </a:endParaRPr>
          </a:p>
          <a:p>
            <a:r>
              <a:rPr lang="en-GB" b="1" dirty="0" err="1">
                <a:sym typeface="Wingdings" panose="05000000000000000000" pitchFamily="2" charset="2"/>
              </a:rPr>
              <a:t>findWord</a:t>
            </a:r>
            <a:endParaRPr lang="en-GB" dirty="0">
              <a:sym typeface="Wingdings" panose="05000000000000000000" pitchFamily="2" charset="2"/>
            </a:endParaRPr>
          </a:p>
          <a:p>
            <a:r>
              <a:rPr lang="en-GB" b="1" dirty="0" err="1">
                <a:sym typeface="Wingdings" panose="05000000000000000000" pitchFamily="2" charset="2"/>
              </a:rPr>
              <a:t>displayMessage</a:t>
            </a:r>
            <a:endParaRPr lang="en-GB" dirty="0">
              <a:sym typeface="Wingdings" panose="05000000000000000000" pitchFamily="2" charset="2"/>
            </a:endParaRPr>
          </a:p>
          <a:p>
            <a:pPr lvl="1"/>
            <a:endParaRPr lang="en-GB" dirty="0"/>
          </a:p>
        </p:txBody>
      </p:sp>
    </p:spTree>
    <p:extLst>
      <p:ext uri="{BB962C8B-B14F-4D97-AF65-F5344CB8AC3E}">
        <p14:creationId xmlns:p14="http://schemas.microsoft.com/office/powerpoint/2010/main" val="1281569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Consider Each Problem</a:t>
            </a:r>
          </a:p>
        </p:txBody>
      </p:sp>
      <p:sp>
        <p:nvSpPr>
          <p:cNvPr id="3" name="Content Placeholder 2"/>
          <p:cNvSpPr>
            <a:spLocks noGrp="1"/>
          </p:cNvSpPr>
          <p:nvPr>
            <p:ph idx="1"/>
          </p:nvPr>
        </p:nvSpPr>
        <p:spPr>
          <a:xfrm>
            <a:off x="632044" y="2088984"/>
            <a:ext cx="6347714" cy="4499706"/>
          </a:xfrm>
        </p:spPr>
        <p:txBody>
          <a:bodyPr>
            <a:normAutofit fontScale="92500" lnSpcReduction="20000"/>
          </a:bodyPr>
          <a:lstStyle/>
          <a:p>
            <a:r>
              <a:rPr lang="en-GB" b="1" u="sng" dirty="0" err="1"/>
              <a:t>readValues</a:t>
            </a:r>
            <a:br>
              <a:rPr lang="en-GB" dirty="0"/>
            </a:br>
            <a:r>
              <a:rPr lang="en-GB" dirty="0"/>
              <a:t>Read all the values for the word list</a:t>
            </a:r>
            <a:br>
              <a:rPr lang="en-GB" dirty="0"/>
            </a:br>
            <a:r>
              <a:rPr lang="en-GB" dirty="0"/>
              <a:t>	Ask user to enter word</a:t>
            </a:r>
            <a:br>
              <a:rPr lang="en-GB" dirty="0"/>
            </a:br>
            <a:r>
              <a:rPr lang="en-GB" dirty="0"/>
              <a:t>	Read entered word</a:t>
            </a:r>
            <a:br>
              <a:rPr lang="en-GB" dirty="0"/>
            </a:br>
            <a:r>
              <a:rPr lang="en-GB" dirty="0"/>
              <a:t>Do I create array?</a:t>
            </a:r>
          </a:p>
          <a:p>
            <a:endParaRPr lang="en-GB" dirty="0"/>
          </a:p>
          <a:p>
            <a:endParaRPr lang="en-GB" dirty="0"/>
          </a:p>
          <a:p>
            <a:endParaRPr lang="en-GB" dirty="0"/>
          </a:p>
          <a:p>
            <a:pPr marL="0" indent="0">
              <a:buNone/>
            </a:pPr>
            <a:endParaRPr lang="en-GB" dirty="0"/>
          </a:p>
          <a:p>
            <a:endParaRPr lang="en-GB" dirty="0"/>
          </a:p>
          <a:p>
            <a:endParaRPr lang="en-GB" dirty="0"/>
          </a:p>
          <a:p>
            <a:endParaRPr lang="en-GB" dirty="0"/>
          </a:p>
          <a:p>
            <a:r>
              <a:rPr lang="en-GB" b="1" u="sng" dirty="0" err="1"/>
              <a:t>readSearchWord</a:t>
            </a:r>
            <a:br>
              <a:rPr lang="en-GB" dirty="0"/>
            </a:br>
            <a:r>
              <a:rPr lang="en-GB" dirty="0"/>
              <a:t>Ask user to enter search word</a:t>
            </a:r>
            <a:br>
              <a:rPr lang="en-GB" dirty="0"/>
            </a:br>
            <a:r>
              <a:rPr lang="en-GB" dirty="0"/>
              <a:t>Read entered word</a:t>
            </a:r>
          </a:p>
        </p:txBody>
      </p:sp>
      <p:sp>
        <p:nvSpPr>
          <p:cNvPr id="4" name="Footer Placeholder 3"/>
          <p:cNvSpPr>
            <a:spLocks noGrp="1"/>
          </p:cNvSpPr>
          <p:nvPr>
            <p:ph type="ftr" sz="quarter" idx="11"/>
          </p:nvPr>
        </p:nvSpPr>
        <p:spPr/>
        <p:txBody>
          <a:bodyPr/>
          <a:lstStyle/>
          <a:p>
            <a:pPr>
              <a:defRPr/>
            </a:pPr>
            <a:r>
              <a:rPr lang="en-US" altLang="en-US"/>
              <a:t>GD &amp; H</a:t>
            </a:r>
          </a:p>
        </p:txBody>
      </p:sp>
      <p:sp>
        <p:nvSpPr>
          <p:cNvPr id="8" name="TextBox 7"/>
          <p:cNvSpPr txBox="1"/>
          <p:nvPr/>
        </p:nvSpPr>
        <p:spPr>
          <a:xfrm>
            <a:off x="3534032" y="1095632"/>
            <a:ext cx="543739" cy="369332"/>
          </a:xfrm>
          <a:prstGeom prst="rect">
            <a:avLst/>
          </a:prstGeom>
          <a:noFill/>
        </p:spPr>
        <p:txBody>
          <a:bodyPr wrap="none" rtlCol="0">
            <a:spAutoFit/>
          </a:bodyPr>
          <a:lstStyle/>
          <a:p>
            <a:r>
              <a:rPr lang="en-GB" dirty="0"/>
              <a:t>List</a:t>
            </a:r>
          </a:p>
        </p:txBody>
      </p:sp>
      <p:sp>
        <p:nvSpPr>
          <p:cNvPr id="9" name="TextBox 8"/>
          <p:cNvSpPr txBox="1"/>
          <p:nvPr/>
        </p:nvSpPr>
        <p:spPr>
          <a:xfrm>
            <a:off x="4859785" y="1072293"/>
            <a:ext cx="710451" cy="369332"/>
          </a:xfrm>
          <a:prstGeom prst="rect">
            <a:avLst/>
          </a:prstGeom>
          <a:noFill/>
        </p:spPr>
        <p:txBody>
          <a:bodyPr wrap="none" rtlCol="0">
            <a:spAutoFit/>
          </a:bodyPr>
          <a:lstStyle/>
          <a:p>
            <a:r>
              <a:rPr lang="en-GB" i="1" dirty="0"/>
              <a:t>array</a:t>
            </a:r>
          </a:p>
        </p:txBody>
      </p:sp>
      <p:cxnSp>
        <p:nvCxnSpPr>
          <p:cNvPr id="11" name="Straight Arrow Connector 10"/>
          <p:cNvCxnSpPr>
            <a:endCxn id="9" idx="1"/>
          </p:cNvCxnSpPr>
          <p:nvPr/>
        </p:nvCxnSpPr>
        <p:spPr bwMode="auto">
          <a:xfrm flipV="1">
            <a:off x="4176584" y="1256959"/>
            <a:ext cx="683201" cy="23339"/>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2" name="TextBox 11"/>
          <p:cNvSpPr txBox="1"/>
          <p:nvPr/>
        </p:nvSpPr>
        <p:spPr>
          <a:xfrm>
            <a:off x="487691" y="4111018"/>
            <a:ext cx="3390672" cy="1200329"/>
          </a:xfrm>
          <a:prstGeom prst="rect">
            <a:avLst/>
          </a:prstGeom>
          <a:noFill/>
          <a:ln w="19050">
            <a:solidFill>
              <a:schemeClr val="tx1"/>
            </a:solidFill>
            <a:prstDash val="dash"/>
          </a:ln>
        </p:spPr>
        <p:txBody>
          <a:bodyPr wrap="none" rtlCol="0">
            <a:spAutoFit/>
          </a:bodyPr>
          <a:lstStyle/>
          <a:p>
            <a:r>
              <a:rPr lang="en-GB" dirty="0"/>
              <a:t>Create array</a:t>
            </a:r>
            <a:br>
              <a:rPr lang="en-GB" dirty="0"/>
            </a:br>
            <a:r>
              <a:rPr lang="en-GB" dirty="0"/>
              <a:t>User enters each value in array</a:t>
            </a:r>
            <a:br>
              <a:rPr lang="en-GB" dirty="0"/>
            </a:br>
            <a:r>
              <a:rPr lang="en-GB" b="1" dirty="0"/>
              <a:t>Inputs</a:t>
            </a:r>
            <a:r>
              <a:rPr lang="en-GB" dirty="0"/>
              <a:t>: None</a:t>
            </a:r>
            <a:br>
              <a:rPr lang="en-GB" dirty="0"/>
            </a:br>
            <a:r>
              <a:rPr lang="en-GB" b="1" dirty="0"/>
              <a:t>Return</a:t>
            </a:r>
            <a:r>
              <a:rPr lang="en-GB" dirty="0"/>
              <a:t>: The array (word list)</a:t>
            </a:r>
          </a:p>
        </p:txBody>
      </p:sp>
      <p:sp>
        <p:nvSpPr>
          <p:cNvPr id="13" name="TextBox 12"/>
          <p:cNvSpPr txBox="1"/>
          <p:nvPr/>
        </p:nvSpPr>
        <p:spPr>
          <a:xfrm>
            <a:off x="4681205" y="4258062"/>
            <a:ext cx="4326890" cy="923330"/>
          </a:xfrm>
          <a:prstGeom prst="rect">
            <a:avLst/>
          </a:prstGeom>
          <a:noFill/>
          <a:ln w="19050">
            <a:solidFill>
              <a:schemeClr val="tx1"/>
            </a:solidFill>
            <a:prstDash val="dash"/>
          </a:ln>
        </p:spPr>
        <p:txBody>
          <a:bodyPr wrap="none" rtlCol="0">
            <a:spAutoFit/>
          </a:bodyPr>
          <a:lstStyle/>
          <a:p>
            <a:r>
              <a:rPr lang="en-GB" dirty="0"/>
              <a:t>User enters each value in array</a:t>
            </a:r>
            <a:br>
              <a:rPr lang="en-GB" dirty="0"/>
            </a:br>
            <a:r>
              <a:rPr lang="en-GB" b="1" dirty="0"/>
              <a:t>Inputs</a:t>
            </a:r>
            <a:r>
              <a:rPr lang="en-GB" dirty="0"/>
              <a:t>: Array to be filled with user words</a:t>
            </a:r>
            <a:br>
              <a:rPr lang="en-GB" dirty="0"/>
            </a:br>
            <a:r>
              <a:rPr lang="en-GB" b="1" dirty="0"/>
              <a:t>Return</a:t>
            </a:r>
            <a:r>
              <a:rPr lang="en-GB" dirty="0"/>
              <a:t>: The array (word list)</a:t>
            </a:r>
          </a:p>
        </p:txBody>
      </p:sp>
      <p:cxnSp>
        <p:nvCxnSpPr>
          <p:cNvPr id="15" name="Straight Arrow Connector 14"/>
          <p:cNvCxnSpPr/>
          <p:nvPr/>
        </p:nvCxnSpPr>
        <p:spPr bwMode="auto">
          <a:xfrm flipH="1">
            <a:off x="1539112" y="3352800"/>
            <a:ext cx="882812" cy="735814"/>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7" name="Straight Arrow Connector 16"/>
          <p:cNvCxnSpPr/>
          <p:nvPr/>
        </p:nvCxnSpPr>
        <p:spPr bwMode="auto">
          <a:xfrm>
            <a:off x="2421924" y="3352800"/>
            <a:ext cx="2815977" cy="758218"/>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8" name="TextBox 17"/>
          <p:cNvSpPr txBox="1"/>
          <p:nvPr/>
        </p:nvSpPr>
        <p:spPr>
          <a:xfrm>
            <a:off x="1047750" y="3675956"/>
            <a:ext cx="561051" cy="369332"/>
          </a:xfrm>
          <a:prstGeom prst="rect">
            <a:avLst/>
          </a:prstGeom>
          <a:noFill/>
        </p:spPr>
        <p:txBody>
          <a:bodyPr wrap="none" rtlCol="0">
            <a:spAutoFit/>
          </a:bodyPr>
          <a:lstStyle/>
          <a:p>
            <a:r>
              <a:rPr lang="en-GB" dirty="0"/>
              <a:t>Yes</a:t>
            </a:r>
          </a:p>
        </p:txBody>
      </p:sp>
      <p:sp>
        <p:nvSpPr>
          <p:cNvPr id="19" name="TextBox 18"/>
          <p:cNvSpPr txBox="1"/>
          <p:nvPr/>
        </p:nvSpPr>
        <p:spPr>
          <a:xfrm>
            <a:off x="4467393" y="3558140"/>
            <a:ext cx="479618" cy="369332"/>
          </a:xfrm>
          <a:prstGeom prst="rect">
            <a:avLst/>
          </a:prstGeom>
          <a:noFill/>
        </p:spPr>
        <p:txBody>
          <a:bodyPr wrap="none" rtlCol="0">
            <a:spAutoFit/>
          </a:bodyPr>
          <a:lstStyle/>
          <a:p>
            <a:r>
              <a:rPr lang="en-GB" dirty="0"/>
              <a:t>No</a:t>
            </a:r>
          </a:p>
        </p:txBody>
      </p:sp>
      <p:sp>
        <p:nvSpPr>
          <p:cNvPr id="21" name="Right Brace 20"/>
          <p:cNvSpPr/>
          <p:nvPr/>
        </p:nvSpPr>
        <p:spPr bwMode="auto">
          <a:xfrm>
            <a:off x="5107459" y="2430162"/>
            <a:ext cx="222422" cy="560173"/>
          </a:xfrm>
          <a:prstGeom prst="rightBrace">
            <a:avLst/>
          </a:prstGeom>
          <a:noFill/>
          <a:ln w="254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22" name="Right Brace 21"/>
          <p:cNvSpPr/>
          <p:nvPr/>
        </p:nvSpPr>
        <p:spPr bwMode="auto">
          <a:xfrm>
            <a:off x="4947011" y="5901336"/>
            <a:ext cx="222422" cy="560173"/>
          </a:xfrm>
          <a:prstGeom prst="rightBrace">
            <a:avLst/>
          </a:prstGeom>
          <a:noFill/>
          <a:ln w="254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23" name="TextBox 22"/>
          <p:cNvSpPr txBox="1"/>
          <p:nvPr/>
        </p:nvSpPr>
        <p:spPr>
          <a:xfrm>
            <a:off x="6170141" y="2423650"/>
            <a:ext cx="2610379" cy="1477328"/>
          </a:xfrm>
          <a:prstGeom prst="rect">
            <a:avLst/>
          </a:prstGeom>
          <a:noFill/>
          <a:ln w="19050">
            <a:solidFill>
              <a:schemeClr val="tx1"/>
            </a:solidFill>
          </a:ln>
        </p:spPr>
        <p:txBody>
          <a:bodyPr wrap="square" rtlCol="0">
            <a:spAutoFit/>
          </a:bodyPr>
          <a:lstStyle/>
          <a:p>
            <a:r>
              <a:rPr lang="en-GB" dirty="0"/>
              <a:t>Can we make this a generic problem because they look similar?</a:t>
            </a:r>
            <a:br>
              <a:rPr lang="en-GB" dirty="0"/>
            </a:br>
            <a:r>
              <a:rPr lang="en-GB" b="1" dirty="0" err="1"/>
              <a:t>readWord</a:t>
            </a:r>
            <a:endParaRPr lang="en-GB" b="1" dirty="0"/>
          </a:p>
        </p:txBody>
      </p:sp>
      <p:cxnSp>
        <p:nvCxnSpPr>
          <p:cNvPr id="25" name="Straight Arrow Connector 24"/>
          <p:cNvCxnSpPr/>
          <p:nvPr/>
        </p:nvCxnSpPr>
        <p:spPr bwMode="auto">
          <a:xfrm flipH="1" flipV="1">
            <a:off x="5511114" y="2776151"/>
            <a:ext cx="659027" cy="301117"/>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7" name="Straight Arrow Connector 26"/>
          <p:cNvCxnSpPr/>
          <p:nvPr/>
        </p:nvCxnSpPr>
        <p:spPr bwMode="auto">
          <a:xfrm flipH="1">
            <a:off x="5327149" y="3543894"/>
            <a:ext cx="842992" cy="2577331"/>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5017308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1"/>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5"/>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3"/>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7"/>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animBg="1"/>
      <p:bldP spid="22" grpId="0" animBg="1"/>
      <p:bldP spid="23"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b="1" u="sng" dirty="0" err="1">
                <a:sym typeface="Wingdings" panose="05000000000000000000" pitchFamily="2" charset="2"/>
              </a:rPr>
              <a:t>findWord</a:t>
            </a:r>
            <a:br>
              <a:rPr lang="en-GB" dirty="0">
                <a:sym typeface="Wingdings" panose="05000000000000000000" pitchFamily="2" charset="2"/>
              </a:rPr>
            </a:br>
            <a:r>
              <a:rPr lang="en-GB" dirty="0">
                <a:sym typeface="Wingdings" panose="05000000000000000000" pitchFamily="2" charset="2"/>
              </a:rPr>
              <a:t>Search the list of entered words for the search word</a:t>
            </a:r>
            <a:br>
              <a:rPr lang="en-GB" dirty="0">
                <a:sym typeface="Wingdings" panose="05000000000000000000" pitchFamily="2" charset="2"/>
              </a:rPr>
            </a:br>
            <a:r>
              <a:rPr lang="en-GB" b="1" dirty="0">
                <a:sym typeface="Wingdings" panose="05000000000000000000" pitchFamily="2" charset="2"/>
              </a:rPr>
              <a:t>Inputs</a:t>
            </a:r>
            <a:r>
              <a:rPr lang="en-GB" dirty="0">
                <a:sym typeface="Wingdings" panose="05000000000000000000" pitchFamily="2" charset="2"/>
              </a:rPr>
              <a:t>: Array containing words entered by user</a:t>
            </a:r>
            <a:br>
              <a:rPr lang="en-GB" dirty="0">
                <a:sym typeface="Wingdings" panose="05000000000000000000" pitchFamily="2" charset="2"/>
              </a:rPr>
            </a:br>
            <a:r>
              <a:rPr lang="en-GB" b="1" dirty="0">
                <a:sym typeface="Wingdings" panose="05000000000000000000" pitchFamily="2" charset="2"/>
              </a:rPr>
              <a:t>Return</a:t>
            </a:r>
            <a:r>
              <a:rPr lang="en-GB" dirty="0">
                <a:sym typeface="Wingdings" panose="05000000000000000000" pitchFamily="2" charset="2"/>
              </a:rPr>
              <a:t>: True if found or false if not found</a:t>
            </a:r>
          </a:p>
          <a:p>
            <a:endParaRPr lang="en-GB" b="1" dirty="0">
              <a:sym typeface="Wingdings" panose="05000000000000000000" pitchFamily="2" charset="2"/>
            </a:endParaRPr>
          </a:p>
          <a:p>
            <a:r>
              <a:rPr lang="en-GB" b="1" u="sng" dirty="0" err="1">
                <a:sym typeface="Wingdings" panose="05000000000000000000" pitchFamily="2" charset="2"/>
              </a:rPr>
              <a:t>displayMessage</a:t>
            </a:r>
            <a:br>
              <a:rPr lang="en-GB" b="1" dirty="0">
                <a:sym typeface="Wingdings" panose="05000000000000000000" pitchFamily="2" charset="2"/>
              </a:rPr>
            </a:br>
            <a:r>
              <a:rPr lang="en-GB" dirty="0">
                <a:sym typeface="Wingdings" panose="05000000000000000000" pitchFamily="2" charset="2"/>
              </a:rPr>
              <a:t>Display a message string</a:t>
            </a:r>
            <a:br>
              <a:rPr lang="en-GB" dirty="0">
                <a:sym typeface="Wingdings" panose="05000000000000000000" pitchFamily="2" charset="2"/>
              </a:rPr>
            </a:br>
            <a:r>
              <a:rPr lang="en-GB" b="1" dirty="0">
                <a:sym typeface="Wingdings" panose="05000000000000000000" pitchFamily="2" charset="2"/>
              </a:rPr>
              <a:t>Inputs</a:t>
            </a:r>
            <a:r>
              <a:rPr lang="en-GB" dirty="0">
                <a:sym typeface="Wingdings" panose="05000000000000000000" pitchFamily="2" charset="2"/>
              </a:rPr>
              <a:t>: The message to display</a:t>
            </a:r>
            <a:br>
              <a:rPr lang="en-GB" dirty="0">
                <a:sym typeface="Wingdings" panose="05000000000000000000" pitchFamily="2" charset="2"/>
              </a:rPr>
            </a:br>
            <a:r>
              <a:rPr lang="en-GB" b="1" dirty="0">
                <a:sym typeface="Wingdings" panose="05000000000000000000" pitchFamily="2" charset="2"/>
              </a:rPr>
              <a:t>Return</a:t>
            </a:r>
            <a:r>
              <a:rPr lang="en-GB" dirty="0">
                <a:sym typeface="Wingdings" panose="05000000000000000000" pitchFamily="2" charset="2"/>
              </a:rPr>
              <a:t>: None</a:t>
            </a:r>
            <a:endParaRPr lang="en-GB" dirty="0"/>
          </a:p>
        </p:txBody>
      </p:sp>
      <p:sp>
        <p:nvSpPr>
          <p:cNvPr id="4" name="Footer Placeholder 3"/>
          <p:cNvSpPr>
            <a:spLocks noGrp="1"/>
          </p:cNvSpPr>
          <p:nvPr>
            <p:ph type="ftr" sz="quarter" idx="11"/>
          </p:nvPr>
        </p:nvSpPr>
        <p:spPr/>
        <p:txBody>
          <a:bodyPr/>
          <a:lstStyle/>
          <a:p>
            <a:pPr>
              <a:defRPr/>
            </a:pPr>
            <a:r>
              <a:rPr lang="en-US" altLang="en-US" dirty="0"/>
              <a:t>GD &amp; H</a:t>
            </a:r>
          </a:p>
        </p:txBody>
      </p:sp>
      <p:sp>
        <p:nvSpPr>
          <p:cNvPr id="5" name="Right Brace 4"/>
          <p:cNvSpPr/>
          <p:nvPr/>
        </p:nvSpPr>
        <p:spPr bwMode="auto">
          <a:xfrm>
            <a:off x="5589563" y="3718309"/>
            <a:ext cx="222422" cy="985496"/>
          </a:xfrm>
          <a:prstGeom prst="rightBrace">
            <a:avLst/>
          </a:prstGeom>
          <a:noFill/>
          <a:ln w="254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6" name="TextBox 5"/>
          <p:cNvSpPr txBox="1"/>
          <p:nvPr/>
        </p:nvSpPr>
        <p:spPr>
          <a:xfrm>
            <a:off x="5986490" y="3749392"/>
            <a:ext cx="2679338" cy="1200329"/>
          </a:xfrm>
          <a:prstGeom prst="rect">
            <a:avLst/>
          </a:prstGeom>
          <a:noFill/>
        </p:spPr>
        <p:txBody>
          <a:bodyPr wrap="square" rtlCol="0">
            <a:spAutoFit/>
          </a:bodyPr>
          <a:lstStyle/>
          <a:p>
            <a:r>
              <a:rPr lang="en-GB" dirty="0"/>
              <a:t>This is not really a problem, we know this is just </a:t>
            </a:r>
            <a:r>
              <a:rPr lang="en-GB" dirty="0" err="1"/>
              <a:t>System.out.printf</a:t>
            </a:r>
            <a:r>
              <a:rPr lang="en-GB" dirty="0"/>
              <a:t>()</a:t>
            </a:r>
          </a:p>
        </p:txBody>
      </p:sp>
      <p:cxnSp>
        <p:nvCxnSpPr>
          <p:cNvPr id="8" name="Straight Connector 7"/>
          <p:cNvCxnSpPr/>
          <p:nvPr/>
        </p:nvCxnSpPr>
        <p:spPr bwMode="auto">
          <a:xfrm flipV="1">
            <a:off x="645953" y="3702883"/>
            <a:ext cx="2818701" cy="1434518"/>
          </a:xfrm>
          <a:prstGeom prst="line">
            <a:avLst/>
          </a:prstGeom>
          <a:solidFill>
            <a:schemeClr val="accent1"/>
          </a:solidFill>
          <a:ln w="2857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 name="Straight Connector 9"/>
          <p:cNvCxnSpPr/>
          <p:nvPr/>
        </p:nvCxnSpPr>
        <p:spPr bwMode="auto">
          <a:xfrm>
            <a:off x="880845" y="3610604"/>
            <a:ext cx="2877424" cy="1669410"/>
          </a:xfrm>
          <a:prstGeom prst="line">
            <a:avLst/>
          </a:prstGeom>
          <a:solidFill>
            <a:schemeClr val="accent1"/>
          </a:solidFill>
          <a:ln w="2857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1" name="Content Placeholder 2"/>
          <p:cNvSpPr txBox="1">
            <a:spLocks/>
          </p:cNvSpPr>
          <p:nvPr/>
        </p:nvSpPr>
        <p:spPr bwMode="auto">
          <a:xfrm>
            <a:off x="1593996" y="5062465"/>
            <a:ext cx="7029450" cy="11256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u="sng" dirty="0" err="1">
                <a:sym typeface="Wingdings" panose="05000000000000000000" pitchFamily="2" charset="2"/>
              </a:rPr>
              <a:t>chooseMessage</a:t>
            </a:r>
            <a:br>
              <a:rPr lang="en-GB" dirty="0">
                <a:sym typeface="Wingdings" panose="05000000000000000000" pitchFamily="2" charset="2"/>
              </a:rPr>
            </a:br>
            <a:r>
              <a:rPr lang="en-GB" dirty="0">
                <a:sym typeface="Wingdings" panose="05000000000000000000" pitchFamily="2" charset="2"/>
              </a:rPr>
              <a:t>Given we have found word choose “found it” otherwise choose “not found”</a:t>
            </a:r>
            <a:br>
              <a:rPr lang="en-GB" dirty="0">
                <a:sym typeface="Wingdings" panose="05000000000000000000" pitchFamily="2" charset="2"/>
              </a:rPr>
            </a:br>
            <a:r>
              <a:rPr lang="en-GB" b="1" dirty="0">
                <a:sym typeface="Wingdings" panose="05000000000000000000" pitchFamily="2" charset="2"/>
              </a:rPr>
              <a:t>Inputs</a:t>
            </a:r>
            <a:r>
              <a:rPr lang="en-GB" dirty="0">
                <a:sym typeface="Wingdings" panose="05000000000000000000" pitchFamily="2" charset="2"/>
              </a:rPr>
              <a:t>: Some value we can check when word is found</a:t>
            </a:r>
            <a:br>
              <a:rPr lang="en-GB" dirty="0">
                <a:sym typeface="Wingdings" panose="05000000000000000000" pitchFamily="2" charset="2"/>
              </a:rPr>
            </a:br>
            <a:r>
              <a:rPr lang="en-GB" b="1" dirty="0">
                <a:sym typeface="Wingdings" panose="05000000000000000000" pitchFamily="2" charset="2"/>
              </a:rPr>
              <a:t>Return</a:t>
            </a:r>
            <a:r>
              <a:rPr lang="en-GB" dirty="0">
                <a:sym typeface="Wingdings" panose="05000000000000000000" pitchFamily="2" charset="2"/>
              </a:rPr>
              <a:t>: The found or not found message</a:t>
            </a:r>
          </a:p>
        </p:txBody>
      </p:sp>
      <p:cxnSp>
        <p:nvCxnSpPr>
          <p:cNvPr id="13" name="Straight Arrow Connector 12"/>
          <p:cNvCxnSpPr/>
          <p:nvPr/>
        </p:nvCxnSpPr>
        <p:spPr bwMode="auto">
          <a:xfrm flipH="1">
            <a:off x="5108721" y="4907269"/>
            <a:ext cx="1174459" cy="545284"/>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4" name="TextBox 13"/>
          <p:cNvSpPr txBox="1"/>
          <p:nvPr/>
        </p:nvSpPr>
        <p:spPr>
          <a:xfrm>
            <a:off x="5972961" y="4951831"/>
            <a:ext cx="1402948" cy="369332"/>
          </a:xfrm>
          <a:prstGeom prst="rect">
            <a:avLst/>
          </a:prstGeom>
          <a:noFill/>
        </p:spPr>
        <p:txBody>
          <a:bodyPr wrap="none" rtlCol="0">
            <a:spAutoFit/>
          </a:bodyPr>
          <a:lstStyle/>
          <a:p>
            <a:r>
              <a:rPr lang="en-GB" dirty="0"/>
              <a:t>Alternative?</a:t>
            </a:r>
          </a:p>
        </p:txBody>
      </p:sp>
    </p:spTree>
    <p:extLst>
      <p:ext uri="{BB962C8B-B14F-4D97-AF65-F5344CB8AC3E}">
        <p14:creationId xmlns:p14="http://schemas.microsoft.com/office/powerpoint/2010/main" val="21286685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Rank the Problems from Easiest to Hardest</a:t>
            </a:r>
          </a:p>
        </p:txBody>
      </p:sp>
      <p:sp>
        <p:nvSpPr>
          <p:cNvPr id="3" name="Content Placeholder 2"/>
          <p:cNvSpPr>
            <a:spLocks noGrp="1"/>
          </p:cNvSpPr>
          <p:nvPr>
            <p:ph idx="1"/>
          </p:nvPr>
        </p:nvSpPr>
        <p:spPr/>
        <p:txBody>
          <a:bodyPr/>
          <a:lstStyle/>
          <a:p>
            <a:pPr marL="457200" indent="-457200">
              <a:buFont typeface="+mj-lt"/>
              <a:buAutoNum type="arabicPeriod"/>
            </a:pPr>
            <a:r>
              <a:rPr lang="en-GB" dirty="0"/>
              <a:t>Display a message </a:t>
            </a:r>
            <a:r>
              <a:rPr lang="en-GB" dirty="0">
                <a:sym typeface="Wingdings" panose="05000000000000000000" pitchFamily="2" charset="2"/>
              </a:rPr>
              <a:t> Just </a:t>
            </a:r>
            <a:r>
              <a:rPr lang="en-GB" dirty="0" err="1">
                <a:sym typeface="Wingdings" panose="05000000000000000000" pitchFamily="2" charset="2"/>
              </a:rPr>
              <a:t>System.out.printf</a:t>
            </a:r>
            <a:r>
              <a:rPr lang="en-GB" dirty="0">
                <a:sym typeface="Wingdings" panose="05000000000000000000" pitchFamily="2" charset="2"/>
              </a:rPr>
              <a:t>()</a:t>
            </a:r>
          </a:p>
          <a:p>
            <a:pPr marL="457200" indent="-457200">
              <a:buFont typeface="+mj-lt"/>
              <a:buAutoNum type="arabicPeriod"/>
            </a:pPr>
            <a:r>
              <a:rPr lang="en-GB" dirty="0" err="1">
                <a:sym typeface="Wingdings" panose="05000000000000000000" pitchFamily="2" charset="2"/>
              </a:rPr>
              <a:t>readWord</a:t>
            </a:r>
            <a:r>
              <a:rPr lang="en-GB" dirty="0">
                <a:sym typeface="Wingdings" panose="05000000000000000000" pitchFamily="2" charset="2"/>
              </a:rPr>
              <a:t>  Just get user to enter one word (message asking user to enter word will be different)</a:t>
            </a:r>
          </a:p>
          <a:p>
            <a:pPr marL="457200" indent="-457200">
              <a:buFont typeface="+mj-lt"/>
              <a:buAutoNum type="arabicPeriod"/>
            </a:pPr>
            <a:r>
              <a:rPr lang="en-GB" dirty="0" err="1"/>
              <a:t>readSearchWord</a:t>
            </a:r>
            <a:r>
              <a:rPr lang="en-GB" dirty="0"/>
              <a:t>  </a:t>
            </a:r>
            <a:r>
              <a:rPr lang="en-GB" dirty="0">
                <a:sym typeface="Wingdings" panose="05000000000000000000" pitchFamily="2" charset="2"/>
              </a:rPr>
              <a:t> Just input one word</a:t>
            </a:r>
          </a:p>
          <a:p>
            <a:pPr marL="457200" indent="-457200">
              <a:buFont typeface="+mj-lt"/>
              <a:buAutoNum type="arabicPeriod"/>
            </a:pPr>
            <a:r>
              <a:rPr lang="en-GB" dirty="0" err="1">
                <a:sym typeface="Wingdings" panose="05000000000000000000" pitchFamily="2" charset="2"/>
              </a:rPr>
              <a:t>chooseMessage</a:t>
            </a:r>
            <a:r>
              <a:rPr lang="en-GB" dirty="0">
                <a:sym typeface="Wingdings" panose="05000000000000000000" pitchFamily="2" charset="2"/>
              </a:rPr>
              <a:t>  Pick one of two message strings</a:t>
            </a:r>
          </a:p>
          <a:p>
            <a:pPr marL="457200" indent="-457200">
              <a:buFont typeface="+mj-lt"/>
              <a:buAutoNum type="arabicPeriod"/>
            </a:pPr>
            <a:r>
              <a:rPr lang="en-GB" dirty="0" err="1">
                <a:sym typeface="Wingdings" panose="05000000000000000000" pitchFamily="2" charset="2"/>
              </a:rPr>
              <a:t>readValues</a:t>
            </a:r>
            <a:r>
              <a:rPr lang="en-GB" dirty="0">
                <a:sym typeface="Wingdings" panose="05000000000000000000" pitchFamily="2" charset="2"/>
              </a:rPr>
              <a:t>  Input 10 values into an array</a:t>
            </a:r>
          </a:p>
          <a:p>
            <a:pPr marL="457200" indent="-457200">
              <a:buFont typeface="+mj-lt"/>
              <a:buAutoNum type="arabicPeriod"/>
            </a:pPr>
            <a:r>
              <a:rPr lang="en-GB" dirty="0" err="1">
                <a:sym typeface="Wingdings" panose="05000000000000000000" pitchFamily="2" charset="2"/>
              </a:rPr>
              <a:t>findWord</a:t>
            </a:r>
            <a:r>
              <a:rPr lang="en-GB" dirty="0">
                <a:sym typeface="Wingdings" panose="05000000000000000000" pitchFamily="2" charset="2"/>
              </a:rPr>
              <a:t>  Look for matching word in array</a:t>
            </a:r>
          </a:p>
          <a:p>
            <a:pPr marL="457200" indent="-457200">
              <a:buFont typeface="+mj-lt"/>
              <a:buAutoNum type="arabicPeriod"/>
            </a:pPr>
            <a:endParaRPr lang="en-GB" dirty="0">
              <a:sym typeface="Wingdings" panose="05000000000000000000" pitchFamily="2" charset="2"/>
            </a:endParaRPr>
          </a:p>
          <a:p>
            <a:pPr marL="457200" indent="-457200">
              <a:buFont typeface="+mj-lt"/>
              <a:buAutoNum type="arabicPeriod"/>
            </a:pPr>
            <a:endParaRPr lang="en-GB" dirty="0"/>
          </a:p>
          <a:p>
            <a:r>
              <a:rPr lang="en-GB" dirty="0"/>
              <a:t>ALWAYS SOLVE THE SIMPLEST PROBLEMS FIRST</a:t>
            </a:r>
          </a:p>
        </p:txBody>
      </p:sp>
      <p:sp>
        <p:nvSpPr>
          <p:cNvPr id="4" name="Footer Placeholder 3"/>
          <p:cNvSpPr>
            <a:spLocks noGrp="1"/>
          </p:cNvSpPr>
          <p:nvPr>
            <p:ph type="ftr" sz="quarter" idx="11"/>
          </p:nvPr>
        </p:nvSpPr>
        <p:spPr/>
        <p:txBody>
          <a:bodyPr/>
          <a:lstStyle/>
          <a:p>
            <a:pPr>
              <a:defRPr/>
            </a:pPr>
            <a:r>
              <a:rPr lang="en-US" altLang="en-US"/>
              <a:t>GD &amp; H</a:t>
            </a:r>
          </a:p>
        </p:txBody>
      </p:sp>
    </p:spTree>
    <p:extLst>
      <p:ext uri="{BB962C8B-B14F-4D97-AF65-F5344CB8AC3E}">
        <p14:creationId xmlns:p14="http://schemas.microsoft.com/office/powerpoint/2010/main" val="37143162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5026" y="484915"/>
            <a:ext cx="6347713" cy="1320800"/>
          </a:xfrm>
        </p:spPr>
        <p:txBody>
          <a:bodyPr/>
          <a:lstStyle/>
          <a:p>
            <a:endParaRPr lang="en-GB"/>
          </a:p>
        </p:txBody>
      </p:sp>
      <p:sp>
        <p:nvSpPr>
          <p:cNvPr id="3" name="Content Placeholder 2"/>
          <p:cNvSpPr>
            <a:spLocks noGrp="1"/>
          </p:cNvSpPr>
          <p:nvPr>
            <p:ph idx="1"/>
          </p:nvPr>
        </p:nvSpPr>
        <p:spPr>
          <a:xfrm>
            <a:off x="1047750" y="1046205"/>
            <a:ext cx="7029450" cy="4792620"/>
          </a:xfrm>
        </p:spPr>
        <p:txBody>
          <a:bodyPr/>
          <a:lstStyle/>
          <a:p>
            <a:r>
              <a:rPr lang="en-GB" dirty="0" err="1"/>
              <a:t>System.out.printf</a:t>
            </a:r>
            <a:r>
              <a:rPr lang="en-GB" dirty="0"/>
              <a:t>(“Found word”);</a:t>
            </a:r>
          </a:p>
          <a:p>
            <a:r>
              <a:rPr lang="en-GB" dirty="0" err="1"/>
              <a:t>System.out.printf</a:t>
            </a:r>
            <a:r>
              <a:rPr lang="en-GB" dirty="0"/>
              <a:t>(“Word not found”);</a:t>
            </a:r>
          </a:p>
          <a:p>
            <a:endParaRPr lang="en-GB" dirty="0"/>
          </a:p>
          <a:p>
            <a:r>
              <a:rPr lang="en-GB" dirty="0"/>
              <a:t>String </a:t>
            </a:r>
            <a:r>
              <a:rPr lang="en-GB" dirty="0" err="1"/>
              <a:t>someMessage</a:t>
            </a:r>
            <a:r>
              <a:rPr lang="en-GB" dirty="0"/>
              <a:t>;</a:t>
            </a:r>
            <a:br>
              <a:rPr lang="en-GB" dirty="0"/>
            </a:br>
            <a:r>
              <a:rPr lang="en-GB" dirty="0"/>
              <a:t>String word;</a:t>
            </a:r>
            <a:br>
              <a:rPr lang="en-GB" dirty="0"/>
            </a:br>
            <a:r>
              <a:rPr lang="en-GB" dirty="0" err="1"/>
              <a:t>System.out.printf</a:t>
            </a:r>
            <a:r>
              <a:rPr lang="en-GB" dirty="0"/>
              <a:t>(</a:t>
            </a:r>
            <a:r>
              <a:rPr lang="en-GB" dirty="0" err="1"/>
              <a:t>someMessage</a:t>
            </a:r>
            <a:r>
              <a:rPr lang="en-GB" dirty="0"/>
              <a:t>);</a:t>
            </a:r>
            <a:br>
              <a:rPr lang="en-GB" dirty="0"/>
            </a:br>
            <a:r>
              <a:rPr lang="en-GB" dirty="0"/>
              <a:t>word = </a:t>
            </a:r>
            <a:r>
              <a:rPr lang="en-GB" dirty="0" err="1"/>
              <a:t>stdin.nextLine</a:t>
            </a:r>
            <a:r>
              <a:rPr lang="en-GB" dirty="0"/>
              <a:t>();</a:t>
            </a:r>
          </a:p>
        </p:txBody>
      </p:sp>
      <p:sp>
        <p:nvSpPr>
          <p:cNvPr id="4" name="Footer Placeholder 3"/>
          <p:cNvSpPr>
            <a:spLocks noGrp="1"/>
          </p:cNvSpPr>
          <p:nvPr>
            <p:ph type="ftr" sz="quarter" idx="11"/>
          </p:nvPr>
        </p:nvSpPr>
        <p:spPr/>
        <p:txBody>
          <a:bodyPr/>
          <a:lstStyle/>
          <a:p>
            <a:pPr>
              <a:defRPr/>
            </a:pPr>
            <a:r>
              <a:rPr lang="en-US" altLang="en-US"/>
              <a:t>GD &amp; H</a:t>
            </a:r>
          </a:p>
        </p:txBody>
      </p:sp>
      <p:sp>
        <p:nvSpPr>
          <p:cNvPr id="5" name="Content Placeholder 2"/>
          <p:cNvSpPr txBox="1">
            <a:spLocks/>
          </p:cNvSpPr>
          <p:nvPr/>
        </p:nvSpPr>
        <p:spPr bwMode="auto">
          <a:xfrm>
            <a:off x="1346860" y="3857109"/>
            <a:ext cx="7029450" cy="11256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u="sng" dirty="0" err="1">
                <a:sym typeface="Wingdings" panose="05000000000000000000" pitchFamily="2" charset="2"/>
              </a:rPr>
              <a:t>readWord</a:t>
            </a:r>
            <a:br>
              <a:rPr lang="en-GB" dirty="0">
                <a:sym typeface="Wingdings" panose="05000000000000000000" pitchFamily="2" charset="2"/>
              </a:rPr>
            </a:br>
            <a:r>
              <a:rPr lang="en-GB" dirty="0">
                <a:sym typeface="Wingdings" panose="05000000000000000000" pitchFamily="2" charset="2"/>
              </a:rPr>
              <a:t>Display message to ask user to enter word</a:t>
            </a:r>
            <a:br>
              <a:rPr lang="en-GB" dirty="0">
                <a:sym typeface="Wingdings" panose="05000000000000000000" pitchFamily="2" charset="2"/>
              </a:rPr>
            </a:br>
            <a:r>
              <a:rPr lang="en-GB" dirty="0">
                <a:sym typeface="Wingdings" panose="05000000000000000000" pitchFamily="2" charset="2"/>
              </a:rPr>
              <a:t>Read word entered by user</a:t>
            </a:r>
            <a:br>
              <a:rPr lang="en-GB" dirty="0">
                <a:sym typeface="Wingdings" panose="05000000000000000000" pitchFamily="2" charset="2"/>
              </a:rPr>
            </a:br>
            <a:r>
              <a:rPr lang="en-GB" b="1" dirty="0">
                <a:sym typeface="Wingdings" panose="05000000000000000000" pitchFamily="2" charset="2"/>
              </a:rPr>
              <a:t>Inputs</a:t>
            </a:r>
            <a:r>
              <a:rPr lang="en-GB" dirty="0">
                <a:sym typeface="Wingdings" panose="05000000000000000000" pitchFamily="2" charset="2"/>
              </a:rPr>
              <a:t>: Message string</a:t>
            </a:r>
            <a:br>
              <a:rPr lang="en-GB" dirty="0">
                <a:sym typeface="Wingdings" panose="05000000000000000000" pitchFamily="2" charset="2"/>
              </a:rPr>
            </a:br>
            <a:r>
              <a:rPr lang="en-GB" b="1" dirty="0">
                <a:sym typeface="Wingdings" panose="05000000000000000000" pitchFamily="2" charset="2"/>
              </a:rPr>
              <a:t>Return</a:t>
            </a:r>
            <a:r>
              <a:rPr lang="en-GB" dirty="0">
                <a:sym typeface="Wingdings" panose="05000000000000000000" pitchFamily="2" charset="2"/>
              </a:rPr>
              <a:t>: The entered word</a:t>
            </a:r>
          </a:p>
        </p:txBody>
      </p:sp>
      <p:sp>
        <p:nvSpPr>
          <p:cNvPr id="6" name="Right Brace 5"/>
          <p:cNvSpPr/>
          <p:nvPr/>
        </p:nvSpPr>
        <p:spPr bwMode="auto">
          <a:xfrm>
            <a:off x="5762557" y="2278038"/>
            <a:ext cx="222422" cy="1190092"/>
          </a:xfrm>
          <a:prstGeom prst="rightBrace">
            <a:avLst/>
          </a:prstGeom>
          <a:noFill/>
          <a:ln w="254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7" name="Freeform 6"/>
          <p:cNvSpPr/>
          <p:nvPr/>
        </p:nvSpPr>
        <p:spPr bwMode="auto">
          <a:xfrm>
            <a:off x="2512541" y="2826934"/>
            <a:ext cx="4399391" cy="1300528"/>
          </a:xfrm>
          <a:custGeom>
            <a:avLst/>
            <a:gdLst>
              <a:gd name="connsiteX0" fmla="*/ 3575221 w 4399391"/>
              <a:gd name="connsiteY0" fmla="*/ 81023 h 1300528"/>
              <a:gd name="connsiteX1" fmla="*/ 4234248 w 4399391"/>
              <a:gd name="connsiteY1" fmla="*/ 97498 h 1300528"/>
              <a:gd name="connsiteX2" fmla="*/ 4357816 w 4399391"/>
              <a:gd name="connsiteY2" fmla="*/ 1053088 h 1300528"/>
              <a:gd name="connsiteX3" fmla="*/ 3641124 w 4399391"/>
              <a:gd name="connsiteY3" fmla="*/ 1291985 h 1300528"/>
              <a:gd name="connsiteX4" fmla="*/ 2010032 w 4399391"/>
              <a:gd name="connsiteY4" fmla="*/ 838904 h 1300528"/>
              <a:gd name="connsiteX5" fmla="*/ 667264 w 4399391"/>
              <a:gd name="connsiteY5" fmla="*/ 740050 h 1300528"/>
              <a:gd name="connsiteX6" fmla="*/ 0 w 4399391"/>
              <a:gd name="connsiteY6" fmla="*/ 1020136 h 1300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9391" h="1300528">
                <a:moveTo>
                  <a:pt x="3575221" y="81023"/>
                </a:moveTo>
                <a:cubicBezTo>
                  <a:pt x="3839518" y="8255"/>
                  <a:pt x="4103815" y="-64513"/>
                  <a:pt x="4234248" y="97498"/>
                </a:cubicBezTo>
                <a:cubicBezTo>
                  <a:pt x="4364681" y="259509"/>
                  <a:pt x="4456670" y="854007"/>
                  <a:pt x="4357816" y="1053088"/>
                </a:cubicBezTo>
                <a:cubicBezTo>
                  <a:pt x="4258962" y="1252169"/>
                  <a:pt x="4032421" y="1327682"/>
                  <a:pt x="3641124" y="1291985"/>
                </a:cubicBezTo>
                <a:cubicBezTo>
                  <a:pt x="3249827" y="1256288"/>
                  <a:pt x="2505675" y="930893"/>
                  <a:pt x="2010032" y="838904"/>
                </a:cubicBezTo>
                <a:cubicBezTo>
                  <a:pt x="1514389" y="746915"/>
                  <a:pt x="1002269" y="709845"/>
                  <a:pt x="667264" y="740050"/>
                </a:cubicBezTo>
                <a:cubicBezTo>
                  <a:pt x="332259" y="770255"/>
                  <a:pt x="166129" y="895195"/>
                  <a:pt x="0" y="1020136"/>
                </a:cubicBezTo>
              </a:path>
            </a:pathLst>
          </a:custGeom>
          <a:noFill/>
          <a:ln w="38100" cap="flat" cmpd="sng" algn="ctr">
            <a:solidFill>
              <a:schemeClr val="tx1"/>
            </a:solidFill>
            <a:prstDash val="solid"/>
            <a:round/>
            <a:headEnd type="none" w="med" len="med"/>
            <a:tailEnd type="stealth"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8" name="TextBox 7"/>
          <p:cNvSpPr txBox="1"/>
          <p:nvPr/>
        </p:nvSpPr>
        <p:spPr>
          <a:xfrm>
            <a:off x="4927488" y="5220334"/>
            <a:ext cx="3634328" cy="1477328"/>
          </a:xfrm>
          <a:prstGeom prst="rect">
            <a:avLst/>
          </a:prstGeom>
          <a:solidFill>
            <a:schemeClr val="bg1"/>
          </a:solidFill>
          <a:ln w="25400">
            <a:solidFill>
              <a:schemeClr val="tx1"/>
            </a:solidFill>
          </a:ln>
        </p:spPr>
        <p:txBody>
          <a:bodyPr wrap="none" rtlCol="0">
            <a:spAutoFit/>
          </a:bodyPr>
          <a:lstStyle/>
          <a:p>
            <a:r>
              <a:rPr lang="en-GB" i="1" dirty="0">
                <a:solidFill>
                  <a:schemeClr val="accent1">
                    <a:lumMod val="50000"/>
                  </a:schemeClr>
                </a:solidFill>
              </a:rPr>
              <a:t>string</a:t>
            </a:r>
            <a:r>
              <a:rPr lang="en-GB" i="1" dirty="0"/>
              <a:t> </a:t>
            </a:r>
            <a:r>
              <a:rPr lang="en-GB" i="1" dirty="0" err="1"/>
              <a:t>readWord</a:t>
            </a:r>
            <a:r>
              <a:rPr lang="en-GB" i="1" dirty="0"/>
              <a:t>(</a:t>
            </a:r>
            <a:r>
              <a:rPr lang="en-GB" i="1" dirty="0">
                <a:solidFill>
                  <a:schemeClr val="tx1">
                    <a:lumMod val="60000"/>
                    <a:lumOff val="40000"/>
                  </a:schemeClr>
                </a:solidFill>
              </a:rPr>
              <a:t>string message</a:t>
            </a:r>
            <a:r>
              <a:rPr lang="en-GB" i="1" dirty="0"/>
              <a:t>)</a:t>
            </a:r>
            <a:br>
              <a:rPr lang="en-GB" i="1" dirty="0"/>
            </a:br>
            <a:r>
              <a:rPr lang="en-GB" i="1" dirty="0"/>
              <a:t>{</a:t>
            </a:r>
            <a:br>
              <a:rPr lang="en-GB" i="1" dirty="0"/>
            </a:br>
            <a:r>
              <a:rPr lang="en-GB" i="1" dirty="0"/>
              <a:t>     </a:t>
            </a:r>
            <a:r>
              <a:rPr lang="en-GB" dirty="0" err="1"/>
              <a:t>System.out.printf</a:t>
            </a:r>
            <a:r>
              <a:rPr lang="en-GB" i="1" dirty="0"/>
              <a:t>(message);</a:t>
            </a:r>
            <a:br>
              <a:rPr lang="en-GB" i="1" dirty="0"/>
            </a:br>
            <a:r>
              <a:rPr lang="en-GB" i="1" dirty="0"/>
              <a:t>     return </a:t>
            </a:r>
            <a:r>
              <a:rPr lang="en-GB" i="1" dirty="0" err="1"/>
              <a:t>stdin.nextLine</a:t>
            </a:r>
            <a:r>
              <a:rPr lang="en-GB" i="1" dirty="0"/>
              <a:t>();</a:t>
            </a:r>
          </a:p>
          <a:p>
            <a:r>
              <a:rPr lang="en-GB" i="1" dirty="0"/>
              <a:t>}</a:t>
            </a:r>
          </a:p>
        </p:txBody>
      </p:sp>
      <p:sp>
        <p:nvSpPr>
          <p:cNvPr id="9" name="Freeform 8"/>
          <p:cNvSpPr/>
          <p:nvPr/>
        </p:nvSpPr>
        <p:spPr bwMode="auto">
          <a:xfrm>
            <a:off x="6532605" y="2734689"/>
            <a:ext cx="1806061" cy="2485645"/>
          </a:xfrm>
          <a:custGeom>
            <a:avLst/>
            <a:gdLst>
              <a:gd name="connsiteX0" fmla="*/ 0 w 1806061"/>
              <a:gd name="connsiteY0" fmla="*/ 82652 h 2735235"/>
              <a:gd name="connsiteX1" fmla="*/ 1556952 w 1806061"/>
              <a:gd name="connsiteY1" fmla="*/ 156792 h 2735235"/>
              <a:gd name="connsiteX2" fmla="*/ 1746422 w 1806061"/>
              <a:gd name="connsiteY2" fmla="*/ 1507797 h 2735235"/>
              <a:gd name="connsiteX3" fmla="*/ 972065 w 1806061"/>
              <a:gd name="connsiteY3" fmla="*/ 2224489 h 2735235"/>
              <a:gd name="connsiteX4" fmla="*/ 444844 w 1806061"/>
              <a:gd name="connsiteY4" fmla="*/ 2306868 h 2735235"/>
              <a:gd name="connsiteX5" fmla="*/ 148281 w 1806061"/>
              <a:gd name="connsiteY5" fmla="*/ 2735235 h 27352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06061" h="2735235">
                <a:moveTo>
                  <a:pt x="0" y="82652"/>
                </a:moveTo>
                <a:cubicBezTo>
                  <a:pt x="632941" y="960"/>
                  <a:pt x="1265882" y="-80732"/>
                  <a:pt x="1556952" y="156792"/>
                </a:cubicBezTo>
                <a:cubicBezTo>
                  <a:pt x="1848022" y="394316"/>
                  <a:pt x="1843903" y="1163181"/>
                  <a:pt x="1746422" y="1507797"/>
                </a:cubicBezTo>
                <a:cubicBezTo>
                  <a:pt x="1648941" y="1852413"/>
                  <a:pt x="1188995" y="2091311"/>
                  <a:pt x="972065" y="2224489"/>
                </a:cubicBezTo>
                <a:cubicBezTo>
                  <a:pt x="755135" y="2357668"/>
                  <a:pt x="582141" y="2221744"/>
                  <a:pt x="444844" y="2306868"/>
                </a:cubicBezTo>
                <a:cubicBezTo>
                  <a:pt x="307547" y="2391992"/>
                  <a:pt x="227914" y="2563613"/>
                  <a:pt x="148281" y="2735235"/>
                </a:cubicBezTo>
              </a:path>
            </a:pathLst>
          </a:custGeom>
          <a:noFill/>
          <a:ln w="41275" cap="flat" cmpd="sng" algn="ctr">
            <a:solidFill>
              <a:schemeClr val="tx1"/>
            </a:solidFill>
            <a:prstDash val="solid"/>
            <a:round/>
            <a:headEnd type="none" w="med" len="med"/>
            <a:tailEnd type="stealth"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1" name="TextBox 10"/>
          <p:cNvSpPr txBox="1"/>
          <p:nvPr/>
        </p:nvSpPr>
        <p:spPr>
          <a:xfrm>
            <a:off x="6532605" y="1942559"/>
            <a:ext cx="2331309" cy="646331"/>
          </a:xfrm>
          <a:prstGeom prst="rect">
            <a:avLst/>
          </a:prstGeom>
          <a:noFill/>
        </p:spPr>
        <p:txBody>
          <a:bodyPr wrap="square" rtlCol="0">
            <a:spAutoFit/>
          </a:bodyPr>
          <a:lstStyle/>
          <a:p>
            <a:r>
              <a:rPr lang="en-GB" b="1" dirty="0">
                <a:solidFill>
                  <a:srgbClr val="FF0000"/>
                </a:solidFill>
              </a:rPr>
              <a:t>Convert working solution to function</a:t>
            </a:r>
          </a:p>
        </p:txBody>
      </p:sp>
      <p:sp>
        <p:nvSpPr>
          <p:cNvPr id="12" name="Oval 11"/>
          <p:cNvSpPr/>
          <p:nvPr/>
        </p:nvSpPr>
        <p:spPr bwMode="auto">
          <a:xfrm>
            <a:off x="453081" y="1046205"/>
            <a:ext cx="378941" cy="378941"/>
          </a:xfrm>
          <a:prstGeom prst="ellipse">
            <a:avLst/>
          </a:prstGeom>
          <a:solidFill>
            <a:schemeClr val="bg1"/>
          </a:solidFill>
          <a:ln w="25400"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dirty="0">
                <a:ln>
                  <a:noFill/>
                </a:ln>
                <a:solidFill>
                  <a:srgbClr val="FF0000"/>
                </a:solidFill>
                <a:effectLst/>
                <a:latin typeface="Helvetica" panose="020B0604020202020204" pitchFamily="34" charset="0"/>
              </a:rPr>
              <a:t>1</a:t>
            </a:r>
          </a:p>
        </p:txBody>
      </p:sp>
      <p:sp>
        <p:nvSpPr>
          <p:cNvPr id="13" name="Oval 12"/>
          <p:cNvSpPr/>
          <p:nvPr/>
        </p:nvSpPr>
        <p:spPr bwMode="auto">
          <a:xfrm>
            <a:off x="521945" y="2399419"/>
            <a:ext cx="378941" cy="378941"/>
          </a:xfrm>
          <a:prstGeom prst="ellipse">
            <a:avLst/>
          </a:prstGeom>
          <a:solidFill>
            <a:schemeClr val="bg1"/>
          </a:solidFill>
          <a:ln w="25400"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dirty="0">
                <a:ln>
                  <a:noFill/>
                </a:ln>
                <a:solidFill>
                  <a:srgbClr val="FF0000"/>
                </a:solidFill>
                <a:effectLst/>
                <a:latin typeface="Helvetica" panose="020B0604020202020204" pitchFamily="34" charset="0"/>
              </a:rPr>
              <a:t>2</a:t>
            </a:r>
          </a:p>
        </p:txBody>
      </p:sp>
      <p:sp>
        <p:nvSpPr>
          <p:cNvPr id="14" name="TextBox 13"/>
          <p:cNvSpPr txBox="1"/>
          <p:nvPr/>
        </p:nvSpPr>
        <p:spPr>
          <a:xfrm>
            <a:off x="8218304" y="4613387"/>
            <a:ext cx="813043" cy="369332"/>
          </a:xfrm>
          <a:prstGeom prst="rect">
            <a:avLst/>
          </a:prstGeom>
          <a:noFill/>
        </p:spPr>
        <p:txBody>
          <a:bodyPr wrap="none" rtlCol="0">
            <a:spAutoFit/>
          </a:bodyPr>
          <a:lstStyle/>
          <a:p>
            <a:r>
              <a:rPr lang="en-GB" dirty="0">
                <a:solidFill>
                  <a:schemeClr val="tx1">
                    <a:lumMod val="60000"/>
                    <a:lumOff val="40000"/>
                  </a:schemeClr>
                </a:solidFill>
              </a:rPr>
              <a:t>Inputs</a:t>
            </a:r>
          </a:p>
        </p:txBody>
      </p:sp>
      <p:cxnSp>
        <p:nvCxnSpPr>
          <p:cNvPr id="16" name="Straight Arrow Connector 15"/>
          <p:cNvCxnSpPr>
            <a:stCxn id="14" idx="1"/>
          </p:cNvCxnSpPr>
          <p:nvPr/>
        </p:nvCxnSpPr>
        <p:spPr bwMode="auto">
          <a:xfrm flipH="1">
            <a:off x="7782254" y="4798053"/>
            <a:ext cx="436050" cy="54686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7" name="TextBox 16"/>
          <p:cNvSpPr txBox="1"/>
          <p:nvPr/>
        </p:nvSpPr>
        <p:spPr>
          <a:xfrm>
            <a:off x="3410465" y="5984624"/>
            <a:ext cx="877163" cy="369332"/>
          </a:xfrm>
          <a:prstGeom prst="rect">
            <a:avLst/>
          </a:prstGeom>
          <a:noFill/>
        </p:spPr>
        <p:txBody>
          <a:bodyPr wrap="none" rtlCol="0">
            <a:spAutoFit/>
          </a:bodyPr>
          <a:lstStyle/>
          <a:p>
            <a:r>
              <a:rPr lang="en-GB" dirty="0">
                <a:solidFill>
                  <a:schemeClr val="accent1">
                    <a:lumMod val="50000"/>
                  </a:schemeClr>
                </a:solidFill>
              </a:rPr>
              <a:t>Return</a:t>
            </a:r>
          </a:p>
        </p:txBody>
      </p:sp>
      <p:cxnSp>
        <p:nvCxnSpPr>
          <p:cNvPr id="19" name="Straight Arrow Connector 18"/>
          <p:cNvCxnSpPr/>
          <p:nvPr/>
        </p:nvCxnSpPr>
        <p:spPr bwMode="auto">
          <a:xfrm flipV="1">
            <a:off x="4151870" y="5527589"/>
            <a:ext cx="864973" cy="431409"/>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7917732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string </a:t>
            </a:r>
            <a:r>
              <a:rPr lang="en-GB" dirty="0" err="1"/>
              <a:t>searchWord</a:t>
            </a:r>
            <a:r>
              <a:rPr lang="en-GB" dirty="0"/>
              <a:t>;</a:t>
            </a:r>
            <a:br>
              <a:rPr lang="en-GB" dirty="0"/>
            </a:br>
            <a:r>
              <a:rPr lang="en-GB" dirty="0" err="1"/>
              <a:t>searchWord</a:t>
            </a:r>
            <a:r>
              <a:rPr lang="en-GB" dirty="0"/>
              <a:t> = </a:t>
            </a:r>
            <a:r>
              <a:rPr lang="en-GB" dirty="0" err="1"/>
              <a:t>readWord</a:t>
            </a:r>
            <a:r>
              <a:rPr lang="en-GB" dirty="0"/>
              <a:t>(“Enter search word”);</a:t>
            </a:r>
          </a:p>
          <a:p>
            <a:endParaRPr lang="en-GB" dirty="0"/>
          </a:p>
        </p:txBody>
      </p:sp>
      <p:sp>
        <p:nvSpPr>
          <p:cNvPr id="4" name="Footer Placeholder 3"/>
          <p:cNvSpPr>
            <a:spLocks noGrp="1"/>
          </p:cNvSpPr>
          <p:nvPr>
            <p:ph type="ftr" sz="quarter" idx="11"/>
          </p:nvPr>
        </p:nvSpPr>
        <p:spPr/>
        <p:txBody>
          <a:bodyPr/>
          <a:lstStyle/>
          <a:p>
            <a:pPr>
              <a:defRPr/>
            </a:pPr>
            <a:r>
              <a:rPr lang="en-US" altLang="en-US"/>
              <a:t>GD &amp; H</a:t>
            </a:r>
          </a:p>
        </p:txBody>
      </p:sp>
      <p:sp>
        <p:nvSpPr>
          <p:cNvPr id="5" name="Oval 4"/>
          <p:cNvSpPr/>
          <p:nvPr/>
        </p:nvSpPr>
        <p:spPr bwMode="auto">
          <a:xfrm>
            <a:off x="554896" y="1724025"/>
            <a:ext cx="378941" cy="378941"/>
          </a:xfrm>
          <a:prstGeom prst="ellipse">
            <a:avLst/>
          </a:prstGeom>
          <a:solidFill>
            <a:schemeClr val="bg1"/>
          </a:solidFill>
          <a:ln w="25400"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dirty="0">
                <a:ln>
                  <a:noFill/>
                </a:ln>
                <a:solidFill>
                  <a:srgbClr val="FF0000"/>
                </a:solidFill>
                <a:effectLst/>
                <a:latin typeface="Helvetica" panose="020B0604020202020204" pitchFamily="34" charset="0"/>
              </a:rPr>
              <a:t>3</a:t>
            </a:r>
          </a:p>
        </p:txBody>
      </p:sp>
      <p:sp>
        <p:nvSpPr>
          <p:cNvPr id="9" name="Content Placeholder 2"/>
          <p:cNvSpPr txBox="1">
            <a:spLocks/>
          </p:cNvSpPr>
          <p:nvPr/>
        </p:nvSpPr>
        <p:spPr bwMode="auto">
          <a:xfrm>
            <a:off x="0" y="2952139"/>
            <a:ext cx="5203353" cy="11256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u="sng" dirty="0" err="1">
                <a:sym typeface="Wingdings" panose="05000000000000000000" pitchFamily="2" charset="2"/>
              </a:rPr>
              <a:t>readSearchWord</a:t>
            </a:r>
            <a:br>
              <a:rPr lang="en-GB" dirty="0">
                <a:sym typeface="Wingdings" panose="05000000000000000000" pitchFamily="2" charset="2"/>
              </a:rPr>
            </a:br>
            <a:r>
              <a:rPr lang="en-GB" dirty="0">
                <a:sym typeface="Wingdings" panose="05000000000000000000" pitchFamily="2" charset="2"/>
              </a:rPr>
              <a:t>Display message to ask user to enter word</a:t>
            </a:r>
            <a:br>
              <a:rPr lang="en-GB" dirty="0">
                <a:sym typeface="Wingdings" panose="05000000000000000000" pitchFamily="2" charset="2"/>
              </a:rPr>
            </a:br>
            <a:r>
              <a:rPr lang="en-GB" dirty="0">
                <a:sym typeface="Wingdings" panose="05000000000000000000" pitchFamily="2" charset="2"/>
              </a:rPr>
              <a:t>Read word entered by user</a:t>
            </a:r>
            <a:br>
              <a:rPr lang="en-GB" dirty="0">
                <a:sym typeface="Wingdings" panose="05000000000000000000" pitchFamily="2" charset="2"/>
              </a:rPr>
            </a:br>
            <a:r>
              <a:rPr lang="en-GB" b="1" dirty="0">
                <a:sym typeface="Wingdings" panose="05000000000000000000" pitchFamily="2" charset="2"/>
              </a:rPr>
              <a:t>Inputs</a:t>
            </a:r>
            <a:r>
              <a:rPr lang="en-GB" dirty="0">
                <a:sym typeface="Wingdings" panose="05000000000000000000" pitchFamily="2" charset="2"/>
              </a:rPr>
              <a:t>: None</a:t>
            </a:r>
            <a:br>
              <a:rPr lang="en-GB" dirty="0">
                <a:sym typeface="Wingdings" panose="05000000000000000000" pitchFamily="2" charset="2"/>
              </a:rPr>
            </a:br>
            <a:r>
              <a:rPr lang="en-GB" b="1" dirty="0">
                <a:sym typeface="Wingdings" panose="05000000000000000000" pitchFamily="2" charset="2"/>
              </a:rPr>
              <a:t>Return</a:t>
            </a:r>
            <a:r>
              <a:rPr lang="en-GB" dirty="0">
                <a:sym typeface="Wingdings" panose="05000000000000000000" pitchFamily="2" charset="2"/>
              </a:rPr>
              <a:t>: The entered search word</a:t>
            </a:r>
          </a:p>
        </p:txBody>
      </p:sp>
      <p:sp>
        <p:nvSpPr>
          <p:cNvPr id="10" name="TextBox 9"/>
          <p:cNvSpPr txBox="1"/>
          <p:nvPr/>
        </p:nvSpPr>
        <p:spPr>
          <a:xfrm>
            <a:off x="3403489" y="5080291"/>
            <a:ext cx="4515019" cy="1200329"/>
          </a:xfrm>
          <a:prstGeom prst="rect">
            <a:avLst/>
          </a:prstGeom>
          <a:solidFill>
            <a:schemeClr val="bg1"/>
          </a:solidFill>
          <a:ln w="25400">
            <a:solidFill>
              <a:schemeClr val="tx1"/>
            </a:solidFill>
          </a:ln>
        </p:spPr>
        <p:txBody>
          <a:bodyPr wrap="none" rtlCol="0">
            <a:spAutoFit/>
          </a:bodyPr>
          <a:lstStyle/>
          <a:p>
            <a:r>
              <a:rPr lang="en-GB" i="1" dirty="0"/>
              <a:t>string </a:t>
            </a:r>
            <a:r>
              <a:rPr lang="en-GB" i="1" dirty="0" err="1"/>
              <a:t>readSearchWord</a:t>
            </a:r>
            <a:r>
              <a:rPr lang="en-GB" i="1" dirty="0"/>
              <a:t>()</a:t>
            </a:r>
            <a:br>
              <a:rPr lang="en-GB" i="1" dirty="0"/>
            </a:br>
            <a:r>
              <a:rPr lang="en-GB" i="1" dirty="0"/>
              <a:t>{</a:t>
            </a:r>
            <a:br>
              <a:rPr lang="en-GB" i="1" dirty="0"/>
            </a:br>
            <a:r>
              <a:rPr lang="en-GB" i="1" dirty="0"/>
              <a:t>     return </a:t>
            </a:r>
            <a:r>
              <a:rPr lang="en-GB" dirty="0" err="1"/>
              <a:t>readWord</a:t>
            </a:r>
            <a:r>
              <a:rPr lang="en-GB" dirty="0"/>
              <a:t>(“Enter search word”);</a:t>
            </a:r>
            <a:endParaRPr lang="en-GB" i="1" dirty="0"/>
          </a:p>
          <a:p>
            <a:r>
              <a:rPr lang="en-GB" i="1" dirty="0"/>
              <a:t>}</a:t>
            </a:r>
          </a:p>
        </p:txBody>
      </p:sp>
      <p:sp>
        <p:nvSpPr>
          <p:cNvPr id="11" name="TextBox 10"/>
          <p:cNvSpPr txBox="1"/>
          <p:nvPr/>
        </p:nvSpPr>
        <p:spPr>
          <a:xfrm>
            <a:off x="6612666" y="2578354"/>
            <a:ext cx="2331309" cy="646331"/>
          </a:xfrm>
          <a:prstGeom prst="rect">
            <a:avLst/>
          </a:prstGeom>
          <a:noFill/>
        </p:spPr>
        <p:txBody>
          <a:bodyPr wrap="square" rtlCol="0">
            <a:spAutoFit/>
          </a:bodyPr>
          <a:lstStyle/>
          <a:p>
            <a:r>
              <a:rPr lang="en-GB" b="1" dirty="0">
                <a:solidFill>
                  <a:srgbClr val="FF0000"/>
                </a:solidFill>
              </a:rPr>
              <a:t>Convert working solution to function</a:t>
            </a:r>
          </a:p>
        </p:txBody>
      </p:sp>
      <p:sp>
        <p:nvSpPr>
          <p:cNvPr id="12" name="Freeform 11"/>
          <p:cNvSpPr/>
          <p:nvPr/>
        </p:nvSpPr>
        <p:spPr bwMode="auto">
          <a:xfrm>
            <a:off x="5873578" y="2479589"/>
            <a:ext cx="708134" cy="2578443"/>
          </a:xfrm>
          <a:custGeom>
            <a:avLst/>
            <a:gdLst>
              <a:gd name="connsiteX0" fmla="*/ 0 w 708134"/>
              <a:gd name="connsiteY0" fmla="*/ 0 h 2578443"/>
              <a:gd name="connsiteX1" fmla="*/ 650790 w 708134"/>
              <a:gd name="connsiteY1" fmla="*/ 897925 h 2578443"/>
              <a:gd name="connsiteX2" fmla="*/ 626076 w 708134"/>
              <a:gd name="connsiteY2" fmla="*/ 1886465 h 2578443"/>
              <a:gd name="connsiteX3" fmla="*/ 214184 w 708134"/>
              <a:gd name="connsiteY3" fmla="*/ 2578443 h 2578443"/>
            </a:gdLst>
            <a:ahLst/>
            <a:cxnLst>
              <a:cxn ang="0">
                <a:pos x="connsiteX0" y="connsiteY0"/>
              </a:cxn>
              <a:cxn ang="0">
                <a:pos x="connsiteX1" y="connsiteY1"/>
              </a:cxn>
              <a:cxn ang="0">
                <a:pos x="connsiteX2" y="connsiteY2"/>
              </a:cxn>
              <a:cxn ang="0">
                <a:pos x="connsiteX3" y="connsiteY3"/>
              </a:cxn>
            </a:cxnLst>
            <a:rect l="l" t="t" r="r" b="b"/>
            <a:pathLst>
              <a:path w="708134" h="2578443">
                <a:moveTo>
                  <a:pt x="0" y="0"/>
                </a:moveTo>
                <a:cubicBezTo>
                  <a:pt x="273222" y="291757"/>
                  <a:pt x="546444" y="583514"/>
                  <a:pt x="650790" y="897925"/>
                </a:cubicBezTo>
                <a:cubicBezTo>
                  <a:pt x="755136" y="1212336"/>
                  <a:pt x="698844" y="1606379"/>
                  <a:pt x="626076" y="1886465"/>
                </a:cubicBezTo>
                <a:cubicBezTo>
                  <a:pt x="553308" y="2166551"/>
                  <a:pt x="245762" y="2526270"/>
                  <a:pt x="214184" y="2578443"/>
                </a:cubicBezTo>
              </a:path>
            </a:pathLst>
          </a:custGeom>
          <a:noFill/>
          <a:ln w="41275" cap="flat" cmpd="sng" algn="ctr">
            <a:solidFill>
              <a:schemeClr val="tx1"/>
            </a:solidFill>
            <a:prstDash val="solid"/>
            <a:round/>
            <a:headEnd type="none" w="med" len="med"/>
            <a:tailEnd type="stealth"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3" name="Freeform 12"/>
          <p:cNvSpPr/>
          <p:nvPr/>
        </p:nvSpPr>
        <p:spPr bwMode="auto">
          <a:xfrm>
            <a:off x="4950941" y="3336324"/>
            <a:ext cx="1565189" cy="732039"/>
          </a:xfrm>
          <a:custGeom>
            <a:avLst/>
            <a:gdLst>
              <a:gd name="connsiteX0" fmla="*/ 1565189 w 1565189"/>
              <a:gd name="connsiteY0" fmla="*/ 0 h 732039"/>
              <a:gd name="connsiteX1" fmla="*/ 1145059 w 1565189"/>
              <a:gd name="connsiteY1" fmla="*/ 650790 h 732039"/>
              <a:gd name="connsiteX2" fmla="*/ 0 w 1565189"/>
              <a:gd name="connsiteY2" fmla="*/ 700217 h 732039"/>
            </a:gdLst>
            <a:ahLst/>
            <a:cxnLst>
              <a:cxn ang="0">
                <a:pos x="connsiteX0" y="connsiteY0"/>
              </a:cxn>
              <a:cxn ang="0">
                <a:pos x="connsiteX1" y="connsiteY1"/>
              </a:cxn>
              <a:cxn ang="0">
                <a:pos x="connsiteX2" y="connsiteY2"/>
              </a:cxn>
            </a:cxnLst>
            <a:rect l="l" t="t" r="r" b="b"/>
            <a:pathLst>
              <a:path w="1565189" h="732039">
                <a:moveTo>
                  <a:pt x="1565189" y="0"/>
                </a:moveTo>
                <a:cubicBezTo>
                  <a:pt x="1485556" y="267043"/>
                  <a:pt x="1405924" y="534087"/>
                  <a:pt x="1145059" y="650790"/>
                </a:cubicBezTo>
                <a:cubicBezTo>
                  <a:pt x="884194" y="767493"/>
                  <a:pt x="442097" y="733855"/>
                  <a:pt x="0" y="700217"/>
                </a:cubicBezTo>
              </a:path>
            </a:pathLst>
          </a:custGeom>
          <a:noFill/>
          <a:ln w="41275" cap="flat" cmpd="sng" algn="ctr">
            <a:solidFill>
              <a:schemeClr val="tx1"/>
            </a:solidFill>
            <a:prstDash val="solid"/>
            <a:round/>
            <a:headEnd type="none" w="med" len="med"/>
            <a:tailEnd type="stealth"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32140545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7750" y="751957"/>
            <a:ext cx="7029450" cy="4114800"/>
          </a:xfrm>
        </p:spPr>
        <p:txBody>
          <a:bodyPr/>
          <a:lstStyle/>
          <a:p>
            <a:r>
              <a:rPr lang="en-GB" dirty="0"/>
              <a:t>if(</a:t>
            </a:r>
            <a:r>
              <a:rPr lang="en-GB" i="1" dirty="0" err="1"/>
              <a:t>wordFound</a:t>
            </a:r>
            <a:r>
              <a:rPr lang="en-GB" dirty="0"/>
              <a:t>)</a:t>
            </a:r>
            <a:br>
              <a:rPr lang="en-GB" dirty="0"/>
            </a:br>
            <a:r>
              <a:rPr lang="en-GB" dirty="0"/>
              <a:t>{</a:t>
            </a:r>
            <a:br>
              <a:rPr lang="en-GB" dirty="0"/>
            </a:br>
            <a:r>
              <a:rPr lang="en-GB" dirty="0"/>
              <a:t>      </a:t>
            </a:r>
            <a:r>
              <a:rPr lang="en-GB" dirty="0" err="1"/>
              <a:t>System.out.printf</a:t>
            </a:r>
            <a:r>
              <a:rPr lang="en-GB" dirty="0"/>
              <a:t>(“Found word”);</a:t>
            </a:r>
            <a:br>
              <a:rPr lang="en-GB" dirty="0"/>
            </a:br>
            <a:r>
              <a:rPr lang="en-GB" dirty="0"/>
              <a:t>}</a:t>
            </a:r>
            <a:br>
              <a:rPr lang="en-GB" dirty="0"/>
            </a:br>
            <a:r>
              <a:rPr lang="en-GB" dirty="0"/>
              <a:t>else</a:t>
            </a:r>
            <a:br>
              <a:rPr lang="en-GB" dirty="0"/>
            </a:br>
            <a:r>
              <a:rPr lang="en-GB" dirty="0"/>
              <a:t>{</a:t>
            </a:r>
            <a:br>
              <a:rPr lang="en-GB" dirty="0"/>
            </a:br>
            <a:r>
              <a:rPr lang="en-GB" dirty="0"/>
              <a:t>     </a:t>
            </a:r>
            <a:r>
              <a:rPr lang="en-GB" dirty="0" err="1"/>
              <a:t>System.out.printf</a:t>
            </a:r>
            <a:r>
              <a:rPr lang="en-GB" dirty="0"/>
              <a:t>(“Word not found”);</a:t>
            </a:r>
            <a:br>
              <a:rPr lang="en-GB" dirty="0"/>
            </a:br>
            <a:r>
              <a:rPr lang="en-GB" dirty="0"/>
              <a:t>}</a:t>
            </a:r>
          </a:p>
        </p:txBody>
      </p:sp>
      <p:sp>
        <p:nvSpPr>
          <p:cNvPr id="4" name="Footer Placeholder 3"/>
          <p:cNvSpPr>
            <a:spLocks noGrp="1"/>
          </p:cNvSpPr>
          <p:nvPr>
            <p:ph type="ftr" sz="quarter" idx="11"/>
          </p:nvPr>
        </p:nvSpPr>
        <p:spPr/>
        <p:txBody>
          <a:bodyPr/>
          <a:lstStyle/>
          <a:p>
            <a:pPr>
              <a:defRPr/>
            </a:pPr>
            <a:r>
              <a:rPr lang="en-US" altLang="en-US"/>
              <a:t>GD &amp; H</a:t>
            </a:r>
          </a:p>
        </p:txBody>
      </p:sp>
      <p:sp>
        <p:nvSpPr>
          <p:cNvPr id="5" name="Oval 4"/>
          <p:cNvSpPr/>
          <p:nvPr/>
        </p:nvSpPr>
        <p:spPr bwMode="auto">
          <a:xfrm>
            <a:off x="554896" y="751957"/>
            <a:ext cx="378941" cy="378941"/>
          </a:xfrm>
          <a:prstGeom prst="ellipse">
            <a:avLst/>
          </a:prstGeom>
          <a:solidFill>
            <a:schemeClr val="bg1"/>
          </a:solidFill>
          <a:ln w="25400"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lang="en-GB" b="1" dirty="0">
                <a:solidFill>
                  <a:srgbClr val="FF0000"/>
                </a:solidFill>
              </a:rPr>
              <a:t>4</a:t>
            </a:r>
            <a:endParaRPr kumimoji="0" lang="en-GB" sz="1800" b="1" i="0" u="none" strike="noStrike" cap="none" normalizeH="0" baseline="0" dirty="0">
              <a:ln>
                <a:noFill/>
              </a:ln>
              <a:solidFill>
                <a:srgbClr val="FF0000"/>
              </a:solidFill>
              <a:effectLst/>
              <a:latin typeface="Helvetica" panose="020B0604020202020204" pitchFamily="34" charset="0"/>
            </a:endParaRPr>
          </a:p>
        </p:txBody>
      </p:sp>
      <p:sp>
        <p:nvSpPr>
          <p:cNvPr id="6" name="TextBox 5"/>
          <p:cNvSpPr txBox="1"/>
          <p:nvPr/>
        </p:nvSpPr>
        <p:spPr>
          <a:xfrm>
            <a:off x="6150703" y="751957"/>
            <a:ext cx="2290119" cy="923330"/>
          </a:xfrm>
          <a:prstGeom prst="rect">
            <a:avLst/>
          </a:prstGeom>
          <a:noFill/>
        </p:spPr>
        <p:txBody>
          <a:bodyPr wrap="square" rtlCol="0">
            <a:spAutoFit/>
          </a:bodyPr>
          <a:lstStyle/>
          <a:p>
            <a:r>
              <a:rPr lang="en-GB" dirty="0"/>
              <a:t>We don’t know how to form this question yet!!</a:t>
            </a:r>
          </a:p>
        </p:txBody>
      </p:sp>
      <p:sp>
        <p:nvSpPr>
          <p:cNvPr id="7" name="Freeform 6"/>
          <p:cNvSpPr/>
          <p:nvPr/>
        </p:nvSpPr>
        <p:spPr bwMode="auto">
          <a:xfrm>
            <a:off x="2273643" y="500268"/>
            <a:ext cx="3682314" cy="667484"/>
          </a:xfrm>
          <a:custGeom>
            <a:avLst/>
            <a:gdLst>
              <a:gd name="connsiteX0" fmla="*/ 0 w 3682314"/>
              <a:gd name="connsiteY0" fmla="*/ 263773 h 667484"/>
              <a:gd name="connsiteX1" fmla="*/ 444843 w 3682314"/>
              <a:gd name="connsiteY1" fmla="*/ 162 h 667484"/>
              <a:gd name="connsiteX2" fmla="*/ 1713470 w 3682314"/>
              <a:gd name="connsiteY2" fmla="*/ 296724 h 667484"/>
              <a:gd name="connsiteX3" fmla="*/ 2438400 w 3682314"/>
              <a:gd name="connsiteY3" fmla="*/ 609762 h 667484"/>
              <a:gd name="connsiteX4" fmla="*/ 3682314 w 3682314"/>
              <a:gd name="connsiteY4" fmla="*/ 667427 h 6674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82314" h="667484">
                <a:moveTo>
                  <a:pt x="0" y="263773"/>
                </a:moveTo>
                <a:cubicBezTo>
                  <a:pt x="79632" y="129221"/>
                  <a:pt x="159265" y="-5330"/>
                  <a:pt x="444843" y="162"/>
                </a:cubicBezTo>
                <a:cubicBezTo>
                  <a:pt x="730421" y="5654"/>
                  <a:pt x="1381211" y="195124"/>
                  <a:pt x="1713470" y="296724"/>
                </a:cubicBezTo>
                <a:cubicBezTo>
                  <a:pt x="2045729" y="398324"/>
                  <a:pt x="2110259" y="547978"/>
                  <a:pt x="2438400" y="609762"/>
                </a:cubicBezTo>
                <a:cubicBezTo>
                  <a:pt x="2766541" y="671546"/>
                  <a:pt x="3682314" y="667427"/>
                  <a:pt x="3682314" y="667427"/>
                </a:cubicBezTo>
              </a:path>
            </a:pathLst>
          </a:custGeom>
          <a:noFill/>
          <a:ln w="38100" cap="flat" cmpd="sng" algn="ctr">
            <a:solidFill>
              <a:schemeClr val="tx1"/>
            </a:solidFill>
            <a:prstDash val="solid"/>
            <a:round/>
            <a:headEnd type="stealth" w="lg" len="lg"/>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9" name="TextBox 8"/>
          <p:cNvSpPr txBox="1"/>
          <p:nvPr/>
        </p:nvSpPr>
        <p:spPr>
          <a:xfrm>
            <a:off x="4449694" y="3578979"/>
            <a:ext cx="4438074" cy="3139321"/>
          </a:xfrm>
          <a:prstGeom prst="rect">
            <a:avLst/>
          </a:prstGeom>
          <a:solidFill>
            <a:schemeClr val="bg1"/>
          </a:solidFill>
          <a:ln w="25400">
            <a:solidFill>
              <a:schemeClr val="tx1"/>
            </a:solidFill>
          </a:ln>
        </p:spPr>
        <p:txBody>
          <a:bodyPr wrap="none" rtlCol="0">
            <a:spAutoFit/>
          </a:bodyPr>
          <a:lstStyle/>
          <a:p>
            <a:r>
              <a:rPr lang="en-GB" i="1" dirty="0"/>
              <a:t>void </a:t>
            </a:r>
            <a:r>
              <a:rPr lang="en-GB" i="1" dirty="0" err="1"/>
              <a:t>chooseMessage</a:t>
            </a:r>
            <a:r>
              <a:rPr lang="en-GB" i="1" dirty="0"/>
              <a:t>(</a:t>
            </a:r>
            <a:r>
              <a:rPr lang="en-GB" b="1" i="1" dirty="0"/>
              <a:t>bool </a:t>
            </a:r>
            <a:r>
              <a:rPr lang="en-GB" b="1" i="1" dirty="0" err="1"/>
              <a:t>wordFound</a:t>
            </a:r>
            <a:r>
              <a:rPr lang="en-GB" i="1" dirty="0"/>
              <a:t>)</a:t>
            </a:r>
            <a:br>
              <a:rPr lang="en-GB" i="1" dirty="0"/>
            </a:br>
            <a:r>
              <a:rPr lang="en-GB" i="1" dirty="0"/>
              <a:t>{</a:t>
            </a:r>
            <a:br>
              <a:rPr lang="en-GB" i="1" dirty="0"/>
            </a:br>
            <a:r>
              <a:rPr lang="en-GB" i="1" dirty="0"/>
              <a:t>     </a:t>
            </a:r>
            <a:r>
              <a:rPr lang="en-GB" dirty="0"/>
              <a:t>if(</a:t>
            </a:r>
            <a:r>
              <a:rPr lang="en-GB" i="1" dirty="0" err="1"/>
              <a:t>wordFound</a:t>
            </a:r>
            <a:r>
              <a:rPr lang="en-GB" dirty="0"/>
              <a:t>)</a:t>
            </a:r>
            <a:br>
              <a:rPr lang="en-GB" dirty="0"/>
            </a:br>
            <a:r>
              <a:rPr lang="en-GB" dirty="0"/>
              <a:t>     {</a:t>
            </a:r>
            <a:br>
              <a:rPr lang="en-GB" dirty="0"/>
            </a:br>
            <a:r>
              <a:rPr lang="en-GB" dirty="0"/>
              <a:t>         </a:t>
            </a:r>
            <a:r>
              <a:rPr lang="en-GB" dirty="0" err="1"/>
              <a:t>System.out.printf</a:t>
            </a:r>
            <a:r>
              <a:rPr lang="en-GB" dirty="0"/>
              <a:t>(“Found word”);</a:t>
            </a:r>
            <a:br>
              <a:rPr lang="en-GB" dirty="0"/>
            </a:br>
            <a:r>
              <a:rPr lang="en-GB" dirty="0"/>
              <a:t>     }</a:t>
            </a:r>
            <a:br>
              <a:rPr lang="en-GB" dirty="0"/>
            </a:br>
            <a:r>
              <a:rPr lang="en-GB" dirty="0"/>
              <a:t>    else</a:t>
            </a:r>
            <a:br>
              <a:rPr lang="en-GB" dirty="0"/>
            </a:br>
            <a:r>
              <a:rPr lang="en-GB" dirty="0"/>
              <a:t>    {</a:t>
            </a:r>
            <a:br>
              <a:rPr lang="en-GB" dirty="0"/>
            </a:br>
            <a:r>
              <a:rPr lang="en-GB" dirty="0"/>
              <a:t>         </a:t>
            </a:r>
            <a:r>
              <a:rPr lang="en-GB" dirty="0" err="1"/>
              <a:t>System.out.printf</a:t>
            </a:r>
            <a:r>
              <a:rPr lang="en-GB" dirty="0"/>
              <a:t>(“Word not found”);</a:t>
            </a:r>
            <a:br>
              <a:rPr lang="en-GB" dirty="0"/>
            </a:br>
            <a:r>
              <a:rPr lang="en-GB" dirty="0"/>
              <a:t>    }</a:t>
            </a:r>
            <a:endParaRPr lang="en-GB" i="1" dirty="0"/>
          </a:p>
          <a:p>
            <a:r>
              <a:rPr lang="en-GB" i="1" dirty="0"/>
              <a:t>}</a:t>
            </a:r>
          </a:p>
        </p:txBody>
      </p:sp>
      <p:sp>
        <p:nvSpPr>
          <p:cNvPr id="10" name="TextBox 9"/>
          <p:cNvSpPr txBox="1"/>
          <p:nvPr/>
        </p:nvSpPr>
        <p:spPr>
          <a:xfrm>
            <a:off x="1679963" y="4472115"/>
            <a:ext cx="2558894" cy="1754326"/>
          </a:xfrm>
          <a:prstGeom prst="rect">
            <a:avLst/>
          </a:prstGeom>
          <a:noFill/>
        </p:spPr>
        <p:txBody>
          <a:bodyPr wrap="square" rtlCol="0">
            <a:spAutoFit/>
          </a:bodyPr>
          <a:lstStyle/>
          <a:p>
            <a:r>
              <a:rPr lang="en-GB" dirty="0"/>
              <a:t>Could convert solution like this!!</a:t>
            </a:r>
            <a:br>
              <a:rPr lang="en-GB" dirty="0"/>
            </a:br>
            <a:r>
              <a:rPr lang="en-GB" dirty="0"/>
              <a:t>But it feels like it’s just a branch statement, rather than a solution to a problem</a:t>
            </a:r>
          </a:p>
        </p:txBody>
      </p:sp>
      <p:sp>
        <p:nvSpPr>
          <p:cNvPr id="11" name="TextBox 10"/>
          <p:cNvSpPr txBox="1"/>
          <p:nvPr/>
        </p:nvSpPr>
        <p:spPr>
          <a:xfrm>
            <a:off x="7047302" y="2718245"/>
            <a:ext cx="1896673" cy="646331"/>
          </a:xfrm>
          <a:prstGeom prst="rect">
            <a:avLst/>
          </a:prstGeom>
          <a:noFill/>
        </p:spPr>
        <p:txBody>
          <a:bodyPr wrap="none" rtlCol="0">
            <a:spAutoFit/>
          </a:bodyPr>
          <a:lstStyle/>
          <a:p>
            <a:r>
              <a:rPr lang="en-GB" dirty="0"/>
              <a:t>true = found</a:t>
            </a:r>
            <a:br>
              <a:rPr lang="en-GB" dirty="0"/>
            </a:br>
            <a:r>
              <a:rPr lang="en-GB" dirty="0"/>
              <a:t>false = not found</a:t>
            </a:r>
          </a:p>
        </p:txBody>
      </p:sp>
      <p:cxnSp>
        <p:nvCxnSpPr>
          <p:cNvPr id="13" name="Straight Arrow Connector 12"/>
          <p:cNvCxnSpPr/>
          <p:nvPr/>
        </p:nvCxnSpPr>
        <p:spPr bwMode="auto">
          <a:xfrm flipH="1">
            <a:off x="7718854" y="3367772"/>
            <a:ext cx="41189" cy="289828"/>
          </a:xfrm>
          <a:prstGeom prst="straightConnector1">
            <a:avLst/>
          </a:prstGeom>
          <a:solidFill>
            <a:schemeClr val="accent1"/>
          </a:solidFill>
          <a:ln w="28575" cap="flat" cmpd="sng" algn="ctr">
            <a:solidFill>
              <a:schemeClr val="tx1"/>
            </a:solidFill>
            <a:prstDash val="solid"/>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4" name="TextBox 13"/>
          <p:cNvSpPr txBox="1"/>
          <p:nvPr/>
        </p:nvSpPr>
        <p:spPr>
          <a:xfrm>
            <a:off x="626075" y="3657600"/>
            <a:ext cx="3097427" cy="369332"/>
          </a:xfrm>
          <a:prstGeom prst="rect">
            <a:avLst/>
          </a:prstGeom>
          <a:solidFill>
            <a:schemeClr val="bg1"/>
          </a:solidFill>
          <a:ln>
            <a:solidFill>
              <a:schemeClr val="tx1"/>
            </a:solidFill>
          </a:ln>
        </p:spPr>
        <p:txBody>
          <a:bodyPr wrap="square" rtlCol="0">
            <a:spAutoFit/>
          </a:bodyPr>
          <a:lstStyle/>
          <a:p>
            <a:r>
              <a:rPr lang="en-GB" dirty="0"/>
              <a:t>Make use of solution to </a:t>
            </a:r>
          </a:p>
        </p:txBody>
      </p:sp>
      <p:sp>
        <p:nvSpPr>
          <p:cNvPr id="15" name="Oval 14"/>
          <p:cNvSpPr/>
          <p:nvPr/>
        </p:nvSpPr>
        <p:spPr bwMode="auto">
          <a:xfrm>
            <a:off x="3159038" y="3657600"/>
            <a:ext cx="378941" cy="378941"/>
          </a:xfrm>
          <a:prstGeom prst="ellipse">
            <a:avLst/>
          </a:prstGeom>
          <a:solidFill>
            <a:schemeClr val="bg1"/>
          </a:solidFill>
          <a:ln w="25400"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lang="en-GB" b="1" dirty="0">
                <a:solidFill>
                  <a:srgbClr val="FF0000"/>
                </a:solidFill>
              </a:rPr>
              <a:t>1</a:t>
            </a:r>
            <a:endParaRPr kumimoji="0" lang="en-GB" sz="1800" b="1" i="0" u="none" strike="noStrike" cap="none" normalizeH="0" baseline="0" dirty="0">
              <a:ln>
                <a:noFill/>
              </a:ln>
              <a:solidFill>
                <a:srgbClr val="FF0000"/>
              </a:solidFill>
              <a:effectLst/>
              <a:latin typeface="Helvetica" panose="020B0604020202020204" pitchFamily="34" charset="0"/>
            </a:endParaRPr>
          </a:p>
        </p:txBody>
      </p:sp>
      <p:cxnSp>
        <p:nvCxnSpPr>
          <p:cNvPr id="17" name="Straight Arrow Connector 16"/>
          <p:cNvCxnSpPr/>
          <p:nvPr/>
        </p:nvCxnSpPr>
        <p:spPr bwMode="auto">
          <a:xfrm flipH="1" flipV="1">
            <a:off x="3076720" y="3041411"/>
            <a:ext cx="271788" cy="537568"/>
          </a:xfrm>
          <a:prstGeom prst="straightConnector1">
            <a:avLst/>
          </a:prstGeom>
          <a:solidFill>
            <a:schemeClr val="accent1"/>
          </a:solidFill>
          <a:ln w="19050"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9" name="Straight Arrow Connector 18"/>
          <p:cNvCxnSpPr/>
          <p:nvPr/>
        </p:nvCxnSpPr>
        <p:spPr bwMode="auto">
          <a:xfrm flipV="1">
            <a:off x="3348508" y="1781379"/>
            <a:ext cx="189471" cy="1797600"/>
          </a:xfrm>
          <a:prstGeom prst="straightConnector1">
            <a:avLst/>
          </a:prstGeom>
          <a:solidFill>
            <a:schemeClr val="accent1"/>
          </a:solidFill>
          <a:ln w="19050"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219810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258564"/>
            <a:ext cx="6347713" cy="1320800"/>
          </a:xfrm>
        </p:spPr>
        <p:txBody>
          <a:bodyPr/>
          <a:lstStyle/>
          <a:p>
            <a:r>
              <a:rPr lang="en-GB" dirty="0"/>
              <a:t>Generalise</a:t>
            </a:r>
          </a:p>
        </p:txBody>
      </p:sp>
      <p:sp>
        <p:nvSpPr>
          <p:cNvPr id="4" name="Footer Placeholder 3"/>
          <p:cNvSpPr>
            <a:spLocks noGrp="1"/>
          </p:cNvSpPr>
          <p:nvPr>
            <p:ph type="ftr" sz="quarter" idx="11"/>
          </p:nvPr>
        </p:nvSpPr>
        <p:spPr/>
        <p:txBody>
          <a:bodyPr/>
          <a:lstStyle/>
          <a:p>
            <a:pPr>
              <a:defRPr/>
            </a:pPr>
            <a:br>
              <a:rPr lang="en-US" altLang="en-US" dirty="0"/>
            </a:br>
            <a:endParaRPr lang="en-US" altLang="en-US" dirty="0"/>
          </a:p>
        </p:txBody>
      </p:sp>
      <p:sp>
        <p:nvSpPr>
          <p:cNvPr id="5" name="TextBox 4"/>
          <p:cNvSpPr txBox="1"/>
          <p:nvPr/>
        </p:nvSpPr>
        <p:spPr>
          <a:xfrm>
            <a:off x="6768466" y="2654481"/>
            <a:ext cx="1886465" cy="923330"/>
          </a:xfrm>
          <a:prstGeom prst="rect">
            <a:avLst/>
          </a:prstGeom>
          <a:noFill/>
        </p:spPr>
        <p:txBody>
          <a:bodyPr wrap="square" rtlCol="0">
            <a:spAutoFit/>
          </a:bodyPr>
          <a:lstStyle/>
          <a:p>
            <a:r>
              <a:rPr lang="en-GB" dirty="0"/>
              <a:t>Generalise, so we can handle any array length</a:t>
            </a:r>
          </a:p>
        </p:txBody>
      </p:sp>
      <p:cxnSp>
        <p:nvCxnSpPr>
          <p:cNvPr id="7" name="Straight Arrow Connector 6"/>
          <p:cNvCxnSpPr/>
          <p:nvPr/>
        </p:nvCxnSpPr>
        <p:spPr bwMode="auto">
          <a:xfrm flipH="1">
            <a:off x="3688056" y="3015049"/>
            <a:ext cx="2959880" cy="37646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8" name="TextBox 7"/>
          <p:cNvSpPr txBox="1"/>
          <p:nvPr/>
        </p:nvSpPr>
        <p:spPr>
          <a:xfrm>
            <a:off x="3627684" y="687481"/>
            <a:ext cx="4380366" cy="2031325"/>
          </a:xfrm>
          <a:prstGeom prst="rect">
            <a:avLst/>
          </a:prstGeom>
          <a:noFill/>
        </p:spPr>
        <p:txBody>
          <a:bodyPr wrap="none" rtlCol="0">
            <a:spAutoFit/>
          </a:bodyPr>
          <a:lstStyle/>
          <a:p>
            <a:r>
              <a:rPr lang="en-GB" dirty="0"/>
              <a:t>String[] list = new String[</a:t>
            </a:r>
            <a:r>
              <a:rPr lang="en-GB" b="1" dirty="0"/>
              <a:t>10</a:t>
            </a:r>
            <a:r>
              <a:rPr lang="en-GB" dirty="0"/>
              <a:t>];</a:t>
            </a:r>
            <a:br>
              <a:rPr lang="en-GB" dirty="0"/>
            </a:br>
            <a:r>
              <a:rPr lang="en-GB" dirty="0" err="1"/>
              <a:t>int</a:t>
            </a:r>
            <a:r>
              <a:rPr lang="en-GB" dirty="0"/>
              <a:t> index;</a:t>
            </a:r>
            <a:br>
              <a:rPr lang="en-GB" dirty="0"/>
            </a:br>
            <a:br>
              <a:rPr lang="en-GB" dirty="0"/>
            </a:br>
            <a:r>
              <a:rPr lang="en-GB" dirty="0"/>
              <a:t>for(index = 0; index &lt; 10; index++)</a:t>
            </a:r>
            <a:br>
              <a:rPr lang="en-GB" dirty="0"/>
            </a:br>
            <a:r>
              <a:rPr lang="en-GB" dirty="0"/>
              <a:t>{</a:t>
            </a:r>
            <a:br>
              <a:rPr lang="en-GB" dirty="0"/>
            </a:br>
            <a:r>
              <a:rPr lang="en-GB" dirty="0"/>
              <a:t>      list[index] = </a:t>
            </a:r>
            <a:r>
              <a:rPr lang="en-GB" dirty="0" err="1"/>
              <a:t>ReadWord</a:t>
            </a:r>
            <a:r>
              <a:rPr lang="en-GB" dirty="0"/>
              <a:t>(“Enter word”);</a:t>
            </a:r>
            <a:br>
              <a:rPr lang="en-GB" dirty="0"/>
            </a:br>
            <a:r>
              <a:rPr lang="en-GB" dirty="0"/>
              <a:t>}</a:t>
            </a:r>
          </a:p>
        </p:txBody>
      </p:sp>
      <p:sp>
        <p:nvSpPr>
          <p:cNvPr id="9" name="TextBox 8"/>
          <p:cNvSpPr txBox="1"/>
          <p:nvPr/>
        </p:nvSpPr>
        <p:spPr>
          <a:xfrm>
            <a:off x="340997" y="2908969"/>
            <a:ext cx="4380366" cy="2308324"/>
          </a:xfrm>
          <a:prstGeom prst="rect">
            <a:avLst/>
          </a:prstGeom>
          <a:noFill/>
        </p:spPr>
        <p:txBody>
          <a:bodyPr wrap="none" rtlCol="0">
            <a:spAutoFit/>
          </a:bodyPr>
          <a:lstStyle/>
          <a:p>
            <a:r>
              <a:rPr lang="en-GB" dirty="0" err="1"/>
              <a:t>int</a:t>
            </a:r>
            <a:r>
              <a:rPr lang="en-GB" dirty="0"/>
              <a:t> length</a:t>
            </a:r>
            <a:br>
              <a:rPr lang="en-GB" dirty="0"/>
            </a:br>
            <a:r>
              <a:rPr lang="en-GB" dirty="0"/>
              <a:t>String[] list = new String[</a:t>
            </a:r>
            <a:r>
              <a:rPr lang="en-GB" b="1" dirty="0"/>
              <a:t>length</a:t>
            </a:r>
            <a:r>
              <a:rPr lang="en-GB" dirty="0"/>
              <a:t>];</a:t>
            </a:r>
            <a:br>
              <a:rPr lang="en-GB" dirty="0"/>
            </a:br>
            <a:r>
              <a:rPr lang="en-GB" dirty="0" err="1"/>
              <a:t>int</a:t>
            </a:r>
            <a:r>
              <a:rPr lang="en-GB" dirty="0"/>
              <a:t> index;</a:t>
            </a:r>
            <a:br>
              <a:rPr lang="en-GB" dirty="0"/>
            </a:br>
            <a:br>
              <a:rPr lang="en-GB" dirty="0"/>
            </a:br>
            <a:r>
              <a:rPr lang="en-GB" dirty="0"/>
              <a:t>for(index = 0; index &lt; length; index++)</a:t>
            </a:r>
            <a:br>
              <a:rPr lang="en-GB" dirty="0"/>
            </a:br>
            <a:r>
              <a:rPr lang="en-GB" dirty="0"/>
              <a:t>{</a:t>
            </a:r>
            <a:br>
              <a:rPr lang="en-GB" dirty="0"/>
            </a:br>
            <a:r>
              <a:rPr lang="en-GB" dirty="0"/>
              <a:t>      list[index] = </a:t>
            </a:r>
            <a:r>
              <a:rPr lang="en-GB" dirty="0" err="1"/>
              <a:t>readWord</a:t>
            </a:r>
            <a:r>
              <a:rPr lang="en-GB" dirty="0"/>
              <a:t>(“Enter word”);</a:t>
            </a:r>
            <a:br>
              <a:rPr lang="en-GB" dirty="0"/>
            </a:br>
            <a:r>
              <a:rPr lang="en-GB" dirty="0"/>
              <a:t>}</a:t>
            </a:r>
          </a:p>
        </p:txBody>
      </p:sp>
      <p:cxnSp>
        <p:nvCxnSpPr>
          <p:cNvPr id="14" name="Straight Arrow Connector 13"/>
          <p:cNvCxnSpPr/>
          <p:nvPr/>
        </p:nvCxnSpPr>
        <p:spPr bwMode="auto">
          <a:xfrm>
            <a:off x="6244281" y="1030920"/>
            <a:ext cx="1467417" cy="1623561"/>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7" name="TextBox 16"/>
          <p:cNvSpPr txBox="1"/>
          <p:nvPr/>
        </p:nvSpPr>
        <p:spPr>
          <a:xfrm>
            <a:off x="4721363" y="3938379"/>
            <a:ext cx="4380366" cy="2862322"/>
          </a:xfrm>
          <a:prstGeom prst="rect">
            <a:avLst/>
          </a:prstGeom>
          <a:solidFill>
            <a:schemeClr val="bg1"/>
          </a:solidFill>
          <a:ln w="22225">
            <a:solidFill>
              <a:schemeClr val="tx1"/>
            </a:solidFill>
          </a:ln>
        </p:spPr>
        <p:txBody>
          <a:bodyPr wrap="none" rtlCol="0">
            <a:spAutoFit/>
          </a:bodyPr>
          <a:lstStyle/>
          <a:p>
            <a:r>
              <a:rPr lang="en-GB" dirty="0"/>
              <a:t>string[] </a:t>
            </a:r>
            <a:r>
              <a:rPr lang="en-GB" dirty="0" err="1"/>
              <a:t>readValues</a:t>
            </a:r>
            <a:r>
              <a:rPr lang="en-GB" dirty="0"/>
              <a:t>(</a:t>
            </a:r>
            <a:r>
              <a:rPr lang="en-GB" dirty="0" err="1"/>
              <a:t>int</a:t>
            </a:r>
            <a:r>
              <a:rPr lang="en-GB" dirty="0"/>
              <a:t> </a:t>
            </a:r>
            <a:r>
              <a:rPr lang="en-GB" b="1" dirty="0"/>
              <a:t>length</a:t>
            </a:r>
            <a:r>
              <a:rPr lang="en-GB" dirty="0"/>
              <a:t>)</a:t>
            </a:r>
            <a:br>
              <a:rPr lang="en-GB" dirty="0"/>
            </a:br>
            <a:r>
              <a:rPr lang="en-GB" dirty="0"/>
              <a:t>{</a:t>
            </a:r>
            <a:br>
              <a:rPr lang="en-GB" dirty="0"/>
            </a:br>
            <a:r>
              <a:rPr lang="en-GB" dirty="0"/>
              <a:t>    String[] list = new String[length];</a:t>
            </a:r>
            <a:br>
              <a:rPr lang="en-GB" dirty="0"/>
            </a:br>
            <a:r>
              <a:rPr lang="en-GB" dirty="0"/>
              <a:t>    </a:t>
            </a:r>
            <a:r>
              <a:rPr lang="en-GB" dirty="0" err="1"/>
              <a:t>int</a:t>
            </a:r>
            <a:r>
              <a:rPr lang="en-GB" dirty="0"/>
              <a:t> index;</a:t>
            </a:r>
            <a:br>
              <a:rPr lang="en-GB" dirty="0"/>
            </a:br>
            <a:r>
              <a:rPr lang="en-GB" dirty="0"/>
              <a:t>    for(index = 0; index &lt; length; index++)</a:t>
            </a:r>
            <a:br>
              <a:rPr lang="en-GB" dirty="0"/>
            </a:br>
            <a:r>
              <a:rPr lang="en-GB" dirty="0"/>
              <a:t>    {</a:t>
            </a:r>
            <a:br>
              <a:rPr lang="en-GB" dirty="0"/>
            </a:br>
            <a:r>
              <a:rPr lang="en-GB" dirty="0"/>
              <a:t>      list[index] = </a:t>
            </a:r>
            <a:r>
              <a:rPr lang="en-GB" dirty="0" err="1"/>
              <a:t>ReadWord</a:t>
            </a:r>
            <a:r>
              <a:rPr lang="en-GB" dirty="0"/>
              <a:t>(“Enter word”);</a:t>
            </a:r>
            <a:br>
              <a:rPr lang="en-GB" dirty="0"/>
            </a:br>
            <a:r>
              <a:rPr lang="en-GB" dirty="0"/>
              <a:t>    }</a:t>
            </a:r>
            <a:br>
              <a:rPr lang="en-GB" dirty="0"/>
            </a:br>
            <a:r>
              <a:rPr lang="en-GB" dirty="0"/>
              <a:t>    return list;</a:t>
            </a:r>
          </a:p>
          <a:p>
            <a:r>
              <a:rPr lang="en-GB" dirty="0"/>
              <a:t>}</a:t>
            </a:r>
          </a:p>
        </p:txBody>
      </p:sp>
      <p:cxnSp>
        <p:nvCxnSpPr>
          <p:cNvPr id="20" name="Straight Arrow Connector 19"/>
          <p:cNvCxnSpPr/>
          <p:nvPr/>
        </p:nvCxnSpPr>
        <p:spPr bwMode="auto">
          <a:xfrm flipH="1">
            <a:off x="7397578" y="3577811"/>
            <a:ext cx="146118" cy="450492"/>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1" name="Content Placeholder 2"/>
          <p:cNvSpPr txBox="1">
            <a:spLocks/>
          </p:cNvSpPr>
          <p:nvPr/>
        </p:nvSpPr>
        <p:spPr bwMode="auto">
          <a:xfrm>
            <a:off x="7159" y="1030920"/>
            <a:ext cx="3427779" cy="11256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u="sng" dirty="0" err="1">
                <a:sym typeface="Wingdings" panose="05000000000000000000" pitchFamily="2" charset="2"/>
              </a:rPr>
              <a:t>readValues</a:t>
            </a:r>
            <a:br>
              <a:rPr lang="en-GB" dirty="0">
                <a:sym typeface="Wingdings" panose="05000000000000000000" pitchFamily="2" charset="2"/>
              </a:rPr>
            </a:br>
            <a:r>
              <a:rPr lang="en-GB" dirty="0">
                <a:sym typeface="Wingdings" panose="05000000000000000000" pitchFamily="2" charset="2"/>
              </a:rPr>
              <a:t>Create array</a:t>
            </a:r>
            <a:br>
              <a:rPr lang="en-GB" dirty="0">
                <a:sym typeface="Wingdings" panose="05000000000000000000" pitchFamily="2" charset="2"/>
              </a:rPr>
            </a:br>
            <a:r>
              <a:rPr lang="en-GB" dirty="0">
                <a:sym typeface="Wingdings" panose="05000000000000000000" pitchFamily="2" charset="2"/>
              </a:rPr>
              <a:t>Fill with words entered by user</a:t>
            </a:r>
            <a:br>
              <a:rPr lang="en-GB" dirty="0">
                <a:sym typeface="Wingdings" panose="05000000000000000000" pitchFamily="2" charset="2"/>
              </a:rPr>
            </a:br>
            <a:r>
              <a:rPr lang="en-GB" b="1" dirty="0">
                <a:sym typeface="Wingdings" panose="05000000000000000000" pitchFamily="2" charset="2"/>
              </a:rPr>
              <a:t>Inputs</a:t>
            </a:r>
            <a:r>
              <a:rPr lang="en-GB" dirty="0">
                <a:sym typeface="Wingdings" panose="05000000000000000000" pitchFamily="2" charset="2"/>
              </a:rPr>
              <a:t>: Number of words</a:t>
            </a:r>
            <a:br>
              <a:rPr lang="en-GB" dirty="0">
                <a:sym typeface="Wingdings" panose="05000000000000000000" pitchFamily="2" charset="2"/>
              </a:rPr>
            </a:br>
            <a:r>
              <a:rPr lang="en-GB" b="1" dirty="0">
                <a:sym typeface="Wingdings" panose="05000000000000000000" pitchFamily="2" charset="2"/>
              </a:rPr>
              <a:t>Return</a:t>
            </a:r>
            <a:r>
              <a:rPr lang="en-GB" dirty="0">
                <a:sym typeface="Wingdings" panose="05000000000000000000" pitchFamily="2" charset="2"/>
              </a:rPr>
              <a:t>: The array</a:t>
            </a:r>
          </a:p>
        </p:txBody>
      </p:sp>
      <p:sp>
        <p:nvSpPr>
          <p:cNvPr id="12" name="TextBox 11"/>
          <p:cNvSpPr txBox="1"/>
          <p:nvPr/>
        </p:nvSpPr>
        <p:spPr>
          <a:xfrm>
            <a:off x="337960" y="5890994"/>
            <a:ext cx="2331309" cy="646331"/>
          </a:xfrm>
          <a:prstGeom prst="rect">
            <a:avLst/>
          </a:prstGeom>
          <a:noFill/>
        </p:spPr>
        <p:txBody>
          <a:bodyPr wrap="square" rtlCol="0">
            <a:spAutoFit/>
          </a:bodyPr>
          <a:lstStyle/>
          <a:p>
            <a:r>
              <a:rPr lang="en-GB" b="1" dirty="0">
                <a:solidFill>
                  <a:srgbClr val="FF0000"/>
                </a:solidFill>
              </a:rPr>
              <a:t>Convert working solution to function</a:t>
            </a:r>
          </a:p>
        </p:txBody>
      </p:sp>
      <p:sp>
        <p:nvSpPr>
          <p:cNvPr id="3" name="Freeform 2"/>
          <p:cNvSpPr/>
          <p:nvPr/>
        </p:nvSpPr>
        <p:spPr bwMode="auto">
          <a:xfrm>
            <a:off x="2339546" y="5025081"/>
            <a:ext cx="2364259" cy="1259404"/>
          </a:xfrm>
          <a:custGeom>
            <a:avLst/>
            <a:gdLst>
              <a:gd name="connsiteX0" fmla="*/ 0 w 2364259"/>
              <a:gd name="connsiteY0" fmla="*/ 0 h 1259404"/>
              <a:gd name="connsiteX1" fmla="*/ 140043 w 2364259"/>
              <a:gd name="connsiteY1" fmla="*/ 873211 h 1259404"/>
              <a:gd name="connsiteX2" fmla="*/ 502508 w 2364259"/>
              <a:gd name="connsiteY2" fmla="*/ 1161535 h 1259404"/>
              <a:gd name="connsiteX3" fmla="*/ 1721708 w 2364259"/>
              <a:gd name="connsiteY3" fmla="*/ 1252151 h 1259404"/>
              <a:gd name="connsiteX4" fmla="*/ 2364259 w 2364259"/>
              <a:gd name="connsiteY4" fmla="*/ 996778 h 12594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64259" h="1259404">
                <a:moveTo>
                  <a:pt x="0" y="0"/>
                </a:moveTo>
                <a:cubicBezTo>
                  <a:pt x="28146" y="339811"/>
                  <a:pt x="56292" y="679622"/>
                  <a:pt x="140043" y="873211"/>
                </a:cubicBezTo>
                <a:cubicBezTo>
                  <a:pt x="223794" y="1066800"/>
                  <a:pt x="238897" y="1098378"/>
                  <a:pt x="502508" y="1161535"/>
                </a:cubicBezTo>
                <a:cubicBezTo>
                  <a:pt x="766119" y="1224692"/>
                  <a:pt x="1411416" y="1279610"/>
                  <a:pt x="1721708" y="1252151"/>
                </a:cubicBezTo>
                <a:cubicBezTo>
                  <a:pt x="2032000" y="1224692"/>
                  <a:pt x="2198129" y="1110735"/>
                  <a:pt x="2364259" y="996778"/>
                </a:cubicBezTo>
              </a:path>
            </a:pathLst>
          </a:custGeom>
          <a:noFill/>
          <a:ln w="41275" cap="flat" cmpd="sng" algn="ctr">
            <a:solidFill>
              <a:schemeClr val="tx1"/>
            </a:solidFill>
            <a:prstDash val="solid"/>
            <a:round/>
            <a:headEnd type="none" w="med" len="med"/>
            <a:tailEnd type="stealth"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6550602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a:defRPr/>
            </a:pPr>
            <a:r>
              <a:rPr lang="en-US" altLang="en-US" dirty="0"/>
              <a:t>GD &amp; H</a:t>
            </a:r>
          </a:p>
        </p:txBody>
      </p:sp>
      <p:sp>
        <p:nvSpPr>
          <p:cNvPr id="5" name="TextBox 4"/>
          <p:cNvSpPr txBox="1"/>
          <p:nvPr/>
        </p:nvSpPr>
        <p:spPr>
          <a:xfrm>
            <a:off x="49429" y="2977550"/>
            <a:ext cx="3788217" cy="2585323"/>
          </a:xfrm>
          <a:prstGeom prst="rect">
            <a:avLst/>
          </a:prstGeom>
          <a:solidFill>
            <a:schemeClr val="bg1"/>
          </a:solidFill>
          <a:ln w="22225">
            <a:solidFill>
              <a:schemeClr val="tx1"/>
            </a:solidFill>
          </a:ln>
        </p:spPr>
        <p:txBody>
          <a:bodyPr wrap="none" rtlCol="0">
            <a:spAutoFit/>
          </a:bodyPr>
          <a:lstStyle/>
          <a:p>
            <a:r>
              <a:rPr lang="en-GB" dirty="0"/>
              <a:t>// Search for word</a:t>
            </a:r>
            <a:br>
              <a:rPr lang="en-GB" dirty="0"/>
            </a:br>
            <a:r>
              <a:rPr lang="en-GB" dirty="0"/>
              <a:t>if(</a:t>
            </a:r>
            <a:r>
              <a:rPr lang="en-GB" b="1" dirty="0" err="1"/>
              <a:t>findWord</a:t>
            </a:r>
            <a:r>
              <a:rPr lang="en-GB" b="1" dirty="0"/>
              <a:t>(list, 10, word)</a:t>
            </a:r>
            <a:r>
              <a:rPr lang="en-GB" dirty="0"/>
              <a:t>)</a:t>
            </a:r>
            <a:br>
              <a:rPr lang="en-GB" dirty="0"/>
            </a:br>
            <a:r>
              <a:rPr lang="en-GB" dirty="0"/>
              <a:t>{</a:t>
            </a:r>
            <a:br>
              <a:rPr lang="en-GB" dirty="0"/>
            </a:br>
            <a:r>
              <a:rPr lang="en-GB" dirty="0"/>
              <a:t>    </a:t>
            </a:r>
            <a:r>
              <a:rPr lang="en-GB" dirty="0" err="1"/>
              <a:t>System.out.printf</a:t>
            </a:r>
            <a:r>
              <a:rPr lang="en-GB" b="1" dirty="0"/>
              <a:t>(“Found”);</a:t>
            </a:r>
          </a:p>
          <a:p>
            <a:r>
              <a:rPr lang="en-GB" dirty="0"/>
              <a:t>}</a:t>
            </a:r>
          </a:p>
          <a:p>
            <a:r>
              <a:rPr lang="en-GB" dirty="0"/>
              <a:t>else</a:t>
            </a:r>
          </a:p>
          <a:p>
            <a:r>
              <a:rPr lang="en-GB" dirty="0"/>
              <a:t>{</a:t>
            </a:r>
            <a:br>
              <a:rPr lang="en-GB" dirty="0"/>
            </a:br>
            <a:r>
              <a:rPr lang="en-GB" dirty="0"/>
              <a:t>    </a:t>
            </a:r>
            <a:r>
              <a:rPr lang="en-GB" dirty="0" err="1"/>
              <a:t>System.out.printf</a:t>
            </a:r>
            <a:r>
              <a:rPr lang="en-GB" b="1" dirty="0"/>
              <a:t>(“Not Found”);</a:t>
            </a:r>
          </a:p>
          <a:p>
            <a:r>
              <a:rPr lang="en-GB" dirty="0"/>
              <a:t>}</a:t>
            </a:r>
          </a:p>
        </p:txBody>
      </p:sp>
      <p:sp>
        <p:nvSpPr>
          <p:cNvPr id="6" name="TextBox 5"/>
          <p:cNvSpPr txBox="1"/>
          <p:nvPr/>
        </p:nvSpPr>
        <p:spPr>
          <a:xfrm>
            <a:off x="4782067" y="217877"/>
            <a:ext cx="4380366" cy="2862322"/>
          </a:xfrm>
          <a:prstGeom prst="rect">
            <a:avLst/>
          </a:prstGeom>
          <a:solidFill>
            <a:schemeClr val="bg1"/>
          </a:solidFill>
          <a:ln w="22225">
            <a:solidFill>
              <a:schemeClr val="tx1"/>
            </a:solidFill>
          </a:ln>
        </p:spPr>
        <p:txBody>
          <a:bodyPr wrap="none" rtlCol="0">
            <a:spAutoFit/>
          </a:bodyPr>
          <a:lstStyle/>
          <a:p>
            <a:r>
              <a:rPr lang="en-GB" dirty="0"/>
              <a:t>string[] </a:t>
            </a:r>
            <a:r>
              <a:rPr lang="en-GB" dirty="0" err="1"/>
              <a:t>readValues</a:t>
            </a:r>
            <a:r>
              <a:rPr lang="en-GB" dirty="0"/>
              <a:t>(</a:t>
            </a:r>
            <a:r>
              <a:rPr lang="en-GB" dirty="0" err="1"/>
              <a:t>int</a:t>
            </a:r>
            <a:r>
              <a:rPr lang="en-GB" dirty="0"/>
              <a:t> length)</a:t>
            </a:r>
            <a:br>
              <a:rPr lang="en-GB" dirty="0"/>
            </a:br>
            <a:r>
              <a:rPr lang="en-GB" dirty="0"/>
              <a:t>{</a:t>
            </a:r>
            <a:br>
              <a:rPr lang="en-GB" dirty="0"/>
            </a:br>
            <a:r>
              <a:rPr lang="en-GB" dirty="0"/>
              <a:t>    string[] list = new string[length];</a:t>
            </a:r>
            <a:br>
              <a:rPr lang="en-GB" dirty="0"/>
            </a:br>
            <a:r>
              <a:rPr lang="en-GB" dirty="0"/>
              <a:t>    </a:t>
            </a:r>
            <a:r>
              <a:rPr lang="en-GB" dirty="0" err="1"/>
              <a:t>int</a:t>
            </a:r>
            <a:r>
              <a:rPr lang="en-GB" dirty="0"/>
              <a:t> index;</a:t>
            </a:r>
            <a:br>
              <a:rPr lang="en-GB" dirty="0"/>
            </a:br>
            <a:r>
              <a:rPr lang="en-GB" dirty="0"/>
              <a:t>    for(index = 0; index &lt; length; index++)</a:t>
            </a:r>
            <a:br>
              <a:rPr lang="en-GB" dirty="0"/>
            </a:br>
            <a:r>
              <a:rPr lang="en-GB" dirty="0"/>
              <a:t>    {</a:t>
            </a:r>
            <a:br>
              <a:rPr lang="en-GB" dirty="0"/>
            </a:br>
            <a:r>
              <a:rPr lang="en-GB" dirty="0"/>
              <a:t>      list[index] = </a:t>
            </a:r>
            <a:r>
              <a:rPr lang="en-GB" dirty="0" err="1"/>
              <a:t>ReadWord</a:t>
            </a:r>
            <a:r>
              <a:rPr lang="en-GB" dirty="0"/>
              <a:t>(“Enter word”);</a:t>
            </a:r>
            <a:br>
              <a:rPr lang="en-GB" dirty="0"/>
            </a:br>
            <a:r>
              <a:rPr lang="en-GB" dirty="0"/>
              <a:t>    }</a:t>
            </a:r>
            <a:br>
              <a:rPr lang="en-GB" dirty="0"/>
            </a:br>
            <a:r>
              <a:rPr lang="en-GB" dirty="0"/>
              <a:t>    return list;</a:t>
            </a:r>
          </a:p>
          <a:p>
            <a:r>
              <a:rPr lang="en-GB" dirty="0"/>
              <a:t>}</a:t>
            </a:r>
          </a:p>
        </p:txBody>
      </p:sp>
      <p:sp>
        <p:nvSpPr>
          <p:cNvPr id="7" name="TextBox 6"/>
          <p:cNvSpPr txBox="1"/>
          <p:nvPr/>
        </p:nvSpPr>
        <p:spPr>
          <a:xfrm>
            <a:off x="4790305" y="3488299"/>
            <a:ext cx="4326826" cy="3139321"/>
          </a:xfrm>
          <a:prstGeom prst="rect">
            <a:avLst/>
          </a:prstGeom>
          <a:solidFill>
            <a:schemeClr val="bg1"/>
          </a:solidFill>
          <a:ln w="22225">
            <a:solidFill>
              <a:schemeClr val="tx1"/>
            </a:solidFill>
          </a:ln>
        </p:spPr>
        <p:txBody>
          <a:bodyPr wrap="square" rtlCol="0">
            <a:spAutoFit/>
          </a:bodyPr>
          <a:lstStyle/>
          <a:p>
            <a:r>
              <a:rPr lang="en-GB" dirty="0"/>
              <a:t>bool </a:t>
            </a:r>
            <a:r>
              <a:rPr lang="en-GB" dirty="0" err="1"/>
              <a:t>findWord</a:t>
            </a:r>
            <a:r>
              <a:rPr lang="en-GB" dirty="0"/>
              <a:t>(string[] list, </a:t>
            </a:r>
            <a:r>
              <a:rPr lang="en-GB" dirty="0" err="1"/>
              <a:t>int</a:t>
            </a:r>
            <a:r>
              <a:rPr lang="en-GB" dirty="0"/>
              <a:t> length,    </a:t>
            </a:r>
            <a:br>
              <a:rPr lang="en-GB" dirty="0"/>
            </a:br>
            <a:r>
              <a:rPr lang="en-GB" dirty="0"/>
              <a:t>		string word)</a:t>
            </a:r>
            <a:br>
              <a:rPr lang="en-GB" dirty="0"/>
            </a:br>
            <a:r>
              <a:rPr lang="en-GB" dirty="0"/>
              <a:t>{</a:t>
            </a:r>
            <a:br>
              <a:rPr lang="en-GB" dirty="0"/>
            </a:br>
            <a:r>
              <a:rPr lang="en-GB" dirty="0"/>
              <a:t>    </a:t>
            </a:r>
            <a:r>
              <a:rPr lang="en-GB" dirty="0" err="1"/>
              <a:t>int</a:t>
            </a:r>
            <a:r>
              <a:rPr lang="en-GB" dirty="0"/>
              <a:t> index;</a:t>
            </a:r>
            <a:br>
              <a:rPr lang="en-GB" dirty="0"/>
            </a:br>
            <a:r>
              <a:rPr lang="en-GB" dirty="0"/>
              <a:t>    for(index = 0; index &lt; length; index++)</a:t>
            </a:r>
            <a:br>
              <a:rPr lang="en-GB" dirty="0"/>
            </a:br>
            <a:r>
              <a:rPr lang="en-GB" dirty="0"/>
              <a:t>    {</a:t>
            </a:r>
            <a:br>
              <a:rPr lang="en-GB" dirty="0"/>
            </a:br>
            <a:r>
              <a:rPr lang="en-GB" dirty="0"/>
              <a:t>          if(list[index] == word)</a:t>
            </a:r>
            <a:br>
              <a:rPr lang="en-GB" dirty="0"/>
            </a:br>
            <a:r>
              <a:rPr lang="en-GB" dirty="0"/>
              <a:t>                return true;</a:t>
            </a:r>
            <a:br>
              <a:rPr lang="en-GB" dirty="0"/>
            </a:br>
            <a:r>
              <a:rPr lang="en-GB" dirty="0"/>
              <a:t>    }</a:t>
            </a:r>
            <a:br>
              <a:rPr lang="en-GB" dirty="0"/>
            </a:br>
            <a:r>
              <a:rPr lang="en-GB" dirty="0"/>
              <a:t>    return false;</a:t>
            </a:r>
          </a:p>
          <a:p>
            <a:r>
              <a:rPr lang="en-GB" dirty="0"/>
              <a:t>}</a:t>
            </a:r>
          </a:p>
        </p:txBody>
      </p:sp>
      <p:sp>
        <p:nvSpPr>
          <p:cNvPr id="10" name="TextBox 9"/>
          <p:cNvSpPr txBox="1"/>
          <p:nvPr/>
        </p:nvSpPr>
        <p:spPr>
          <a:xfrm>
            <a:off x="32953" y="5689137"/>
            <a:ext cx="4761468" cy="923330"/>
          </a:xfrm>
          <a:prstGeom prst="rect">
            <a:avLst/>
          </a:prstGeom>
          <a:solidFill>
            <a:schemeClr val="bg1"/>
          </a:solidFill>
          <a:ln w="22225">
            <a:solidFill>
              <a:schemeClr val="tx1"/>
            </a:solidFill>
          </a:ln>
        </p:spPr>
        <p:txBody>
          <a:bodyPr wrap="square" rtlCol="0">
            <a:spAutoFit/>
          </a:bodyPr>
          <a:lstStyle/>
          <a:p>
            <a:r>
              <a:rPr lang="en-GB" dirty="0"/>
              <a:t>// Search for word</a:t>
            </a:r>
            <a:br>
              <a:rPr lang="en-GB" dirty="0"/>
            </a:br>
            <a:r>
              <a:rPr lang="en-GB" dirty="0"/>
              <a:t>bool </a:t>
            </a:r>
            <a:r>
              <a:rPr lang="en-GB" dirty="0" err="1"/>
              <a:t>wordFound</a:t>
            </a:r>
            <a:r>
              <a:rPr lang="en-GB" dirty="0"/>
              <a:t> = </a:t>
            </a:r>
            <a:r>
              <a:rPr lang="en-GB" b="1" dirty="0" err="1"/>
              <a:t>findWord</a:t>
            </a:r>
            <a:r>
              <a:rPr lang="en-GB" b="1" dirty="0"/>
              <a:t>(list, 10, word)</a:t>
            </a:r>
            <a:r>
              <a:rPr lang="en-GB" dirty="0"/>
              <a:t>;</a:t>
            </a:r>
            <a:br>
              <a:rPr lang="en-GB" dirty="0"/>
            </a:br>
            <a:r>
              <a:rPr lang="en-GB" b="1" dirty="0" err="1"/>
              <a:t>chooseMessage</a:t>
            </a:r>
            <a:r>
              <a:rPr lang="en-GB" dirty="0"/>
              <a:t>(</a:t>
            </a:r>
            <a:r>
              <a:rPr lang="en-GB" dirty="0" err="1"/>
              <a:t>wordFound</a:t>
            </a:r>
            <a:r>
              <a:rPr lang="en-GB" dirty="0"/>
              <a:t>);</a:t>
            </a:r>
          </a:p>
        </p:txBody>
      </p:sp>
      <p:sp>
        <p:nvSpPr>
          <p:cNvPr id="11" name="Right Brace 10"/>
          <p:cNvSpPr/>
          <p:nvPr/>
        </p:nvSpPr>
        <p:spPr bwMode="auto">
          <a:xfrm>
            <a:off x="4287984" y="3283054"/>
            <a:ext cx="222422" cy="2160550"/>
          </a:xfrm>
          <a:prstGeom prst="rightBrace">
            <a:avLst/>
          </a:prstGeom>
          <a:noFill/>
          <a:ln w="25400"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2" name="Freeform 11"/>
          <p:cNvSpPr/>
          <p:nvPr/>
        </p:nvSpPr>
        <p:spPr bwMode="auto">
          <a:xfrm>
            <a:off x="2517234" y="4352713"/>
            <a:ext cx="2227283" cy="1496152"/>
          </a:xfrm>
          <a:custGeom>
            <a:avLst/>
            <a:gdLst>
              <a:gd name="connsiteX0" fmla="*/ 1980625 w 2227283"/>
              <a:gd name="connsiteY0" fmla="*/ 21579 h 1496152"/>
              <a:gd name="connsiteX1" fmla="*/ 2194809 w 2227283"/>
              <a:gd name="connsiteY1" fmla="*/ 128671 h 1496152"/>
              <a:gd name="connsiteX2" fmla="*/ 2211285 w 2227283"/>
              <a:gd name="connsiteY2" fmla="*/ 1001882 h 1496152"/>
              <a:gd name="connsiteX3" fmla="*/ 2046528 w 2227283"/>
              <a:gd name="connsiteY3" fmla="*/ 1183114 h 1496152"/>
              <a:gd name="connsiteX4" fmla="*/ 580193 w 2227283"/>
              <a:gd name="connsiteY4" fmla="*/ 1051309 h 1496152"/>
              <a:gd name="connsiteX5" fmla="*/ 85923 w 2227283"/>
              <a:gd name="connsiteY5" fmla="*/ 1059546 h 1496152"/>
              <a:gd name="connsiteX6" fmla="*/ 3544 w 2227283"/>
              <a:gd name="connsiteY6" fmla="*/ 1496152 h 1496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27283" h="1496152">
                <a:moveTo>
                  <a:pt x="1980625" y="21579"/>
                </a:moveTo>
                <a:cubicBezTo>
                  <a:pt x="2068495" y="-6567"/>
                  <a:pt x="2156366" y="-34713"/>
                  <a:pt x="2194809" y="128671"/>
                </a:cubicBezTo>
                <a:cubicBezTo>
                  <a:pt x="2233252" y="292055"/>
                  <a:pt x="2235999" y="826142"/>
                  <a:pt x="2211285" y="1001882"/>
                </a:cubicBezTo>
                <a:cubicBezTo>
                  <a:pt x="2186572" y="1177623"/>
                  <a:pt x="2318376" y="1174876"/>
                  <a:pt x="2046528" y="1183114"/>
                </a:cubicBezTo>
                <a:cubicBezTo>
                  <a:pt x="1774680" y="1191352"/>
                  <a:pt x="906961" y="1071904"/>
                  <a:pt x="580193" y="1051309"/>
                </a:cubicBezTo>
                <a:cubicBezTo>
                  <a:pt x="253425" y="1030714"/>
                  <a:pt x="182031" y="985406"/>
                  <a:pt x="85923" y="1059546"/>
                </a:cubicBezTo>
                <a:cubicBezTo>
                  <a:pt x="-10185" y="1133686"/>
                  <a:pt x="-3321" y="1314919"/>
                  <a:pt x="3544" y="1496152"/>
                </a:cubicBezTo>
              </a:path>
            </a:pathLst>
          </a:custGeom>
          <a:noFill/>
          <a:ln w="28575" cap="flat" cmpd="sng" algn="ctr">
            <a:solidFill>
              <a:srgbClr val="FF0000"/>
            </a:solidFill>
            <a:prstDash val="solid"/>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3" name="TextBox 12"/>
          <p:cNvSpPr txBox="1"/>
          <p:nvPr/>
        </p:nvSpPr>
        <p:spPr>
          <a:xfrm>
            <a:off x="1963425" y="5258938"/>
            <a:ext cx="530915" cy="369332"/>
          </a:xfrm>
          <a:prstGeom prst="rect">
            <a:avLst/>
          </a:prstGeom>
          <a:solidFill>
            <a:schemeClr val="bg1"/>
          </a:solidFill>
        </p:spPr>
        <p:txBody>
          <a:bodyPr wrap="none" rtlCol="0">
            <a:spAutoFit/>
          </a:bodyPr>
          <a:lstStyle/>
          <a:p>
            <a:r>
              <a:rPr lang="en-GB" b="1" dirty="0">
                <a:solidFill>
                  <a:srgbClr val="FF0000"/>
                </a:solidFill>
              </a:rPr>
              <a:t>OR</a:t>
            </a:r>
          </a:p>
        </p:txBody>
      </p:sp>
      <p:sp>
        <p:nvSpPr>
          <p:cNvPr id="14" name="TextBox 13"/>
          <p:cNvSpPr txBox="1"/>
          <p:nvPr/>
        </p:nvSpPr>
        <p:spPr>
          <a:xfrm>
            <a:off x="41184" y="217877"/>
            <a:ext cx="4624023" cy="2585323"/>
          </a:xfrm>
          <a:prstGeom prst="rect">
            <a:avLst/>
          </a:prstGeom>
          <a:solidFill>
            <a:schemeClr val="bg1"/>
          </a:solidFill>
          <a:ln w="22225">
            <a:solidFill>
              <a:schemeClr val="tx1"/>
            </a:solidFill>
          </a:ln>
        </p:spPr>
        <p:txBody>
          <a:bodyPr wrap="none" rtlCol="0">
            <a:spAutoFit/>
          </a:bodyPr>
          <a:lstStyle/>
          <a:p>
            <a:r>
              <a:rPr lang="en-GB" dirty="0"/>
              <a:t>String word;</a:t>
            </a:r>
          </a:p>
          <a:p>
            <a:r>
              <a:rPr lang="en-GB" dirty="0"/>
              <a:t>String[] list;</a:t>
            </a:r>
          </a:p>
          <a:p>
            <a:r>
              <a:rPr lang="en-GB" dirty="0" err="1"/>
              <a:t>int</a:t>
            </a:r>
            <a:r>
              <a:rPr lang="en-GB" dirty="0"/>
              <a:t> index;</a:t>
            </a:r>
            <a:br>
              <a:rPr lang="en-GB" dirty="0"/>
            </a:br>
            <a:endParaRPr lang="en-GB" dirty="0"/>
          </a:p>
          <a:p>
            <a:r>
              <a:rPr lang="en-GB" dirty="0"/>
              <a:t>// Read values</a:t>
            </a:r>
            <a:br>
              <a:rPr lang="en-GB" dirty="0"/>
            </a:br>
            <a:r>
              <a:rPr lang="en-GB" dirty="0"/>
              <a:t>list = </a:t>
            </a:r>
            <a:r>
              <a:rPr lang="en-GB" b="1" dirty="0" err="1"/>
              <a:t>readValues</a:t>
            </a:r>
            <a:r>
              <a:rPr lang="en-GB" b="1" dirty="0"/>
              <a:t>(list, 10);</a:t>
            </a:r>
          </a:p>
          <a:p>
            <a:endParaRPr lang="en-GB" dirty="0"/>
          </a:p>
          <a:p>
            <a:r>
              <a:rPr lang="en-GB" dirty="0"/>
              <a:t>// Read search word</a:t>
            </a:r>
            <a:br>
              <a:rPr lang="en-GB" dirty="0"/>
            </a:br>
            <a:r>
              <a:rPr lang="en-GB" b="1" dirty="0" err="1"/>
              <a:t>word</a:t>
            </a:r>
            <a:r>
              <a:rPr lang="en-GB" b="1" dirty="0"/>
              <a:t> = </a:t>
            </a:r>
            <a:r>
              <a:rPr lang="en-GB" b="1" dirty="0" err="1"/>
              <a:t>readWord</a:t>
            </a:r>
            <a:r>
              <a:rPr lang="en-GB" b="1" dirty="0"/>
              <a:t>(“Enter search word”);</a:t>
            </a:r>
          </a:p>
        </p:txBody>
      </p:sp>
    </p:spTree>
    <p:extLst>
      <p:ext uri="{BB962C8B-B14F-4D97-AF65-F5344CB8AC3E}">
        <p14:creationId xmlns:p14="http://schemas.microsoft.com/office/powerpoint/2010/main" val="2516520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r>
              <a:rPr lang="en-GB" altLang="en-US" dirty="0"/>
              <a:t>Restate the Problem</a:t>
            </a:r>
          </a:p>
        </p:txBody>
      </p:sp>
      <p:sp>
        <p:nvSpPr>
          <p:cNvPr id="8195" name="Content Placeholder 2"/>
          <p:cNvSpPr>
            <a:spLocks noGrp="1"/>
          </p:cNvSpPr>
          <p:nvPr>
            <p:ph idx="1"/>
          </p:nvPr>
        </p:nvSpPr>
        <p:spPr>
          <a:xfrm>
            <a:off x="1047750" y="1161535"/>
            <a:ext cx="7029450" cy="4677290"/>
          </a:xfrm>
        </p:spPr>
        <p:txBody>
          <a:bodyPr/>
          <a:lstStyle/>
          <a:p>
            <a:r>
              <a:rPr lang="en-GB" altLang="en-US" dirty="0"/>
              <a:t>Identify the Requirements and Constraints</a:t>
            </a:r>
          </a:p>
          <a:p>
            <a:endParaRPr lang="en-GB" altLang="en-US" dirty="0"/>
          </a:p>
          <a:p>
            <a:r>
              <a:rPr lang="en-GB" altLang="en-US" dirty="0"/>
              <a:t>Requirement:</a:t>
            </a:r>
            <a:br>
              <a:rPr lang="en-GB" altLang="en-US" dirty="0"/>
            </a:br>
            <a:r>
              <a:rPr lang="en-GB" altLang="en-US" dirty="0"/>
              <a:t>Something the program must or should do!!</a:t>
            </a:r>
            <a:br>
              <a:rPr lang="en-GB" altLang="en-US" dirty="0"/>
            </a:br>
            <a:r>
              <a:rPr lang="en-GB" altLang="en-US" dirty="0"/>
              <a:t>Example:</a:t>
            </a:r>
            <a:br>
              <a:rPr lang="en-GB" altLang="en-US" dirty="0"/>
            </a:br>
            <a:r>
              <a:rPr lang="en-GB" altLang="en-US" dirty="0"/>
              <a:t>“The user must be allowed to enter a number”</a:t>
            </a:r>
          </a:p>
          <a:p>
            <a:endParaRPr lang="en-GB" altLang="en-US" dirty="0"/>
          </a:p>
          <a:p>
            <a:r>
              <a:rPr lang="en-GB" altLang="en-US" dirty="0"/>
              <a:t>Constraint:</a:t>
            </a:r>
            <a:br>
              <a:rPr lang="en-GB" altLang="en-US" dirty="0"/>
            </a:br>
            <a:r>
              <a:rPr lang="en-GB" altLang="en-US" dirty="0"/>
              <a:t>A restriction or limitation</a:t>
            </a:r>
            <a:br>
              <a:rPr lang="en-GB" altLang="en-US" dirty="0"/>
            </a:br>
            <a:r>
              <a:rPr lang="en-GB" altLang="en-US" dirty="0"/>
              <a:t>A rule we must obey</a:t>
            </a:r>
            <a:br>
              <a:rPr lang="en-GB" altLang="en-US" dirty="0"/>
            </a:br>
            <a:r>
              <a:rPr lang="en-GB" altLang="en-US" dirty="0"/>
              <a:t>Example:</a:t>
            </a:r>
            <a:br>
              <a:rPr lang="en-GB" altLang="en-US" dirty="0"/>
            </a:br>
            <a:r>
              <a:rPr lang="en-GB" altLang="en-US" dirty="0"/>
              <a:t>“A number should only be 4 digits in length”</a:t>
            </a:r>
          </a:p>
        </p:txBody>
      </p:sp>
      <p:sp>
        <p:nvSpPr>
          <p:cNvPr id="8196" name="Footer Placeholder 3"/>
          <p:cNvSpPr>
            <a:spLocks noGrp="1"/>
          </p:cNvSpPr>
          <p:nvPr>
            <p:ph type="ftr" sz="quarter" idx="11"/>
          </p:nvPr>
        </p:nvSpPr>
        <p:spPr>
          <a:noFill/>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a:t>GD &amp; H</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lstStyle/>
          <a:p>
            <a:r>
              <a:rPr lang="en-GB" altLang="en-US" dirty="0"/>
              <a:t>Restate the Problem</a:t>
            </a:r>
          </a:p>
        </p:txBody>
      </p:sp>
      <p:sp>
        <p:nvSpPr>
          <p:cNvPr id="9219" name="Content Placeholder 2"/>
          <p:cNvSpPr>
            <a:spLocks noGrp="1"/>
          </p:cNvSpPr>
          <p:nvPr>
            <p:ph idx="1"/>
          </p:nvPr>
        </p:nvSpPr>
        <p:spPr>
          <a:xfrm>
            <a:off x="1047750" y="1079500"/>
            <a:ext cx="7029450" cy="4759325"/>
          </a:xfrm>
        </p:spPr>
        <p:txBody>
          <a:bodyPr/>
          <a:lstStyle/>
          <a:p>
            <a:pPr marL="0" indent="0">
              <a:buFont typeface="Monotype Sorts" pitchFamily="2" charset="2"/>
              <a:buNone/>
            </a:pPr>
            <a:r>
              <a:rPr lang="en-GB" altLang="en-US"/>
              <a:t>A robot must transport a lion, a zebra and a sack of apples between two rooms. If left unattended, the lion will eat the zebra and the zebra will eat the apples. Unfortunately, the robot can carry only one item at a time. </a:t>
            </a:r>
          </a:p>
          <a:p>
            <a:pPr marL="0" indent="0">
              <a:buFont typeface="Monotype Sorts" pitchFamily="2" charset="2"/>
              <a:buNone/>
            </a:pPr>
            <a:endParaRPr lang="en-GB" altLang="en-US"/>
          </a:p>
          <a:p>
            <a:pPr marL="0" indent="0">
              <a:buFont typeface="Monotype Sorts" pitchFamily="2" charset="2"/>
              <a:buNone/>
            </a:pPr>
            <a:r>
              <a:rPr lang="en-GB" altLang="en-US"/>
              <a:t>How can it transport all the items between the rooms safely?</a:t>
            </a:r>
          </a:p>
        </p:txBody>
      </p:sp>
      <p:sp>
        <p:nvSpPr>
          <p:cNvPr id="9220" name="Footer Placeholder 3"/>
          <p:cNvSpPr>
            <a:spLocks noGrp="1"/>
          </p:cNvSpPr>
          <p:nvPr>
            <p:ph type="ftr" sz="quarter" idx="11"/>
          </p:nvPr>
        </p:nvSpPr>
        <p:spPr>
          <a:noFill/>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a:t>GD &amp; H</a:t>
            </a:r>
          </a:p>
        </p:txBody>
      </p:sp>
      <p:sp>
        <p:nvSpPr>
          <p:cNvPr id="5" name="TextBox 4"/>
          <p:cNvSpPr txBox="1"/>
          <p:nvPr/>
        </p:nvSpPr>
        <p:spPr>
          <a:xfrm>
            <a:off x="679450" y="3219450"/>
            <a:ext cx="8089900" cy="3170238"/>
          </a:xfrm>
          <a:prstGeom prst="rect">
            <a:avLst/>
          </a:prstGeom>
          <a:noFill/>
          <a:ln w="19050">
            <a:solidFill>
              <a:srgbClr val="FF0000"/>
            </a:solidFill>
          </a:ln>
        </p:spPr>
        <p:txBody>
          <a:bodyPr>
            <a:spAutoFit/>
          </a:bodyPr>
          <a:lstStyle/>
          <a:p>
            <a:pPr>
              <a:defRPr/>
            </a:pPr>
            <a:r>
              <a:rPr lang="en-GB" sz="2000" dirty="0"/>
              <a:t>The trick is to restate the constraints of this problem in generic form:</a:t>
            </a:r>
          </a:p>
          <a:p>
            <a:pPr>
              <a:defRPr/>
            </a:pPr>
            <a:r>
              <a:rPr lang="en-GB" sz="2000" dirty="0"/>
              <a:t> </a:t>
            </a:r>
          </a:p>
          <a:p>
            <a:pPr marL="742950" lvl="1" indent="-285750">
              <a:buFont typeface="Arial" panose="020B0604020202020204" pitchFamily="34" charset="0"/>
              <a:buChar char="•"/>
              <a:defRPr/>
            </a:pPr>
            <a:r>
              <a:rPr lang="en-GB" sz="2000" dirty="0"/>
              <a:t>The robot can only carry one item </a:t>
            </a:r>
          </a:p>
          <a:p>
            <a:pPr marL="742950" lvl="1" indent="-285750">
              <a:buFont typeface="Arial" panose="020B0604020202020204" pitchFamily="34" charset="0"/>
              <a:buChar char="•"/>
              <a:defRPr/>
            </a:pPr>
            <a:r>
              <a:rPr lang="en-GB" sz="2000" dirty="0"/>
              <a:t>The robot can pick up and carry any item in the room</a:t>
            </a:r>
          </a:p>
          <a:p>
            <a:pPr marL="742950" lvl="1" indent="-285750">
              <a:buFont typeface="Arial" panose="020B0604020202020204" pitchFamily="34" charset="0"/>
              <a:buChar char="•"/>
              <a:defRPr/>
            </a:pPr>
            <a:r>
              <a:rPr lang="en-GB" sz="2000" dirty="0"/>
              <a:t>If the robot is carrying anything, it should place it in the room it enters</a:t>
            </a:r>
          </a:p>
          <a:p>
            <a:pPr lvl="1">
              <a:defRPr/>
            </a:pPr>
            <a:endParaRPr lang="en-GB" sz="2000" dirty="0"/>
          </a:p>
          <a:p>
            <a:pPr lvl="1">
              <a:defRPr/>
            </a:pPr>
            <a:r>
              <a:rPr lang="en-GB" sz="2000" i="1" dirty="0"/>
              <a:t>If you apply these rules systematically, you will eventually discover that the answer is to move zebra first, move the apples second but to bring back the zebra before moving the lion.</a:t>
            </a:r>
            <a:endParaRPr lang="en-GB" sz="20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a:xfrm>
            <a:off x="609599" y="451512"/>
            <a:ext cx="6347713" cy="1320800"/>
          </a:xfrm>
        </p:spPr>
        <p:txBody>
          <a:bodyPr/>
          <a:lstStyle/>
          <a:p>
            <a:r>
              <a:rPr lang="en-GB" altLang="en-US"/>
              <a:t>Exercise 1</a:t>
            </a:r>
          </a:p>
        </p:txBody>
      </p:sp>
      <p:sp>
        <p:nvSpPr>
          <p:cNvPr id="10243" name="Content Placeholder 2"/>
          <p:cNvSpPr>
            <a:spLocks noGrp="1"/>
          </p:cNvSpPr>
          <p:nvPr>
            <p:ph idx="1"/>
          </p:nvPr>
        </p:nvSpPr>
        <p:spPr>
          <a:xfrm>
            <a:off x="1047750" y="950913"/>
            <a:ext cx="7029450" cy="4887912"/>
          </a:xfrm>
        </p:spPr>
        <p:txBody>
          <a:bodyPr/>
          <a:lstStyle/>
          <a:p>
            <a:pPr marL="0" indent="0">
              <a:buFont typeface="Monotype Sorts" pitchFamily="2" charset="2"/>
              <a:buNone/>
            </a:pPr>
            <a:r>
              <a:rPr lang="en-GB" altLang="en-US" dirty="0"/>
              <a:t>A robot has to transport 3 shipping containers containing food, construction material and radioactive waste. For safety reasons, the radioactive waste that has to be stored in a special containment facility. Unfortunately, </a:t>
            </a:r>
            <a:r>
              <a:rPr lang="en-GB" altLang="en-US" b="1" u="sng" dirty="0"/>
              <a:t>all</a:t>
            </a:r>
            <a:r>
              <a:rPr lang="en-GB" altLang="en-US" dirty="0"/>
              <a:t> the containers have been labelled incorrectly. Although the robot can open the containers to check their contents, opening up the radioactive waste will contaminate the surrounding area. How can the robot ensure that the radioactive material is stored correctly?</a:t>
            </a:r>
          </a:p>
        </p:txBody>
      </p:sp>
      <p:sp>
        <p:nvSpPr>
          <p:cNvPr id="10244" name="Footer Placeholder 3"/>
          <p:cNvSpPr>
            <a:spLocks noGrp="1"/>
          </p:cNvSpPr>
          <p:nvPr>
            <p:ph type="ftr" sz="quarter" idx="11"/>
          </p:nvPr>
        </p:nvSpPr>
        <p:spPr>
          <a:noFill/>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a:t>GD &amp; H</a:t>
            </a:r>
          </a:p>
        </p:txBody>
      </p:sp>
      <p:sp>
        <p:nvSpPr>
          <p:cNvPr id="5" name="TextBox 4"/>
          <p:cNvSpPr txBox="1">
            <a:spLocks noChangeArrowheads="1"/>
          </p:cNvSpPr>
          <p:nvPr/>
        </p:nvSpPr>
        <p:spPr bwMode="auto">
          <a:xfrm>
            <a:off x="1136650" y="4189413"/>
            <a:ext cx="6927850" cy="1630362"/>
          </a:xfrm>
          <a:prstGeom prst="rect">
            <a:avLst/>
          </a:prstGeom>
          <a:noFill/>
          <a:ln w="19050">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marL="285750" indent="-285750">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 typeface="Arial" panose="020B0604020202020204" pitchFamily="34" charset="0"/>
              <a:buChar char="•"/>
            </a:pPr>
            <a:r>
              <a:rPr kumimoji="0" lang="en-GB" altLang="en-US"/>
              <a:t>The robot can carry only one item</a:t>
            </a:r>
          </a:p>
          <a:p>
            <a:pPr>
              <a:spcBef>
                <a:spcPct val="0"/>
              </a:spcBef>
              <a:buClrTx/>
              <a:buSzTx/>
              <a:buFont typeface="Arial" panose="020B0604020202020204" pitchFamily="34" charset="0"/>
              <a:buChar char="•"/>
            </a:pPr>
            <a:r>
              <a:rPr kumimoji="0" lang="en-GB" altLang="en-US"/>
              <a:t>ALL the items are wrongly labelled</a:t>
            </a:r>
          </a:p>
          <a:p>
            <a:pPr>
              <a:spcBef>
                <a:spcPct val="0"/>
              </a:spcBef>
              <a:buClrTx/>
              <a:buSzTx/>
              <a:buFont typeface="Arial" panose="020B0604020202020204" pitchFamily="34" charset="0"/>
              <a:buChar char="•"/>
            </a:pPr>
            <a:r>
              <a:rPr kumimoji="0" lang="en-GB" altLang="en-US"/>
              <a:t>The wrongly labelled item will have different contents to that stated on the label</a:t>
            </a:r>
          </a:p>
          <a:p>
            <a:pPr>
              <a:spcBef>
                <a:spcPct val="0"/>
              </a:spcBef>
              <a:buClrTx/>
              <a:buSzTx/>
              <a:buFont typeface="Arial" panose="020B0604020202020204" pitchFamily="34" charset="0"/>
              <a:buChar char="•"/>
            </a:pPr>
            <a:r>
              <a:rPr kumimoji="0" lang="en-GB" altLang="en-US"/>
              <a:t>Only one container contains the radioactive material</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lstStyle/>
          <a:p>
            <a:endParaRPr lang="en-GB" altLang="en-US"/>
          </a:p>
        </p:txBody>
      </p:sp>
      <p:sp>
        <p:nvSpPr>
          <p:cNvPr id="11267" name="Content Placeholder 2"/>
          <p:cNvSpPr>
            <a:spLocks noGrp="1"/>
          </p:cNvSpPr>
          <p:nvPr>
            <p:ph idx="1"/>
          </p:nvPr>
        </p:nvSpPr>
        <p:spPr>
          <a:xfrm>
            <a:off x="1047750" y="1198563"/>
            <a:ext cx="7029450" cy="4640262"/>
          </a:xfrm>
        </p:spPr>
        <p:txBody>
          <a:bodyPr/>
          <a:lstStyle/>
          <a:p>
            <a:pPr marL="0" indent="0">
              <a:buFont typeface="Monotype Sorts" pitchFamily="2" charset="2"/>
              <a:buNone/>
            </a:pPr>
            <a:r>
              <a:rPr lang="en-GB" altLang="en-US" i="1"/>
              <a:t>If you apply these rules systematically, you will eventually note that </a:t>
            </a:r>
            <a:r>
              <a:rPr lang="en-GB" altLang="en-US" b="1" i="1" u="sng"/>
              <a:t>all</a:t>
            </a:r>
            <a:r>
              <a:rPr lang="en-GB" altLang="en-US" i="1"/>
              <a:t> the containers hold the wrong content, so the container labelled “radioactive material” contains either the food or the construction material. </a:t>
            </a:r>
          </a:p>
          <a:p>
            <a:pPr marL="0" indent="0">
              <a:buFont typeface="Monotype Sorts" pitchFamily="2" charset="2"/>
              <a:buNone/>
            </a:pPr>
            <a:r>
              <a:rPr lang="en-GB" altLang="en-US" i="1"/>
              <a:t>The robot can safely open this container, and if it contains the food then it can conclude that the radioactive material is labelled “construction material”. Why? </a:t>
            </a:r>
          </a:p>
          <a:p>
            <a:pPr marL="0" indent="0">
              <a:buFont typeface="Monotype Sorts" pitchFamily="2" charset="2"/>
              <a:buNone/>
            </a:pPr>
            <a:r>
              <a:rPr lang="en-GB" altLang="en-US" i="1"/>
              <a:t>Since the robot knows where the food, it can conclude that the remaining containers hold radioactive waste and the construction material. </a:t>
            </a:r>
          </a:p>
          <a:p>
            <a:pPr marL="0" indent="0">
              <a:buFont typeface="Monotype Sorts" pitchFamily="2" charset="2"/>
              <a:buNone/>
            </a:pPr>
            <a:r>
              <a:rPr lang="en-GB" altLang="en-US" i="1"/>
              <a:t>But both these containers hold the wrong content, so the container labelled “food” must contain construction material and the container labelled “construction material” must contain the radioactive material.</a:t>
            </a:r>
            <a:endParaRPr lang="en-GB" altLang="en-US"/>
          </a:p>
          <a:p>
            <a:pPr marL="0" indent="0">
              <a:buFont typeface="Monotype Sorts" pitchFamily="2" charset="2"/>
              <a:buNone/>
            </a:pPr>
            <a:endParaRPr lang="en-GB" altLang="en-US"/>
          </a:p>
        </p:txBody>
      </p:sp>
      <p:sp>
        <p:nvSpPr>
          <p:cNvPr id="11268" name="Footer Placeholder 3"/>
          <p:cNvSpPr>
            <a:spLocks noGrp="1"/>
          </p:cNvSpPr>
          <p:nvPr>
            <p:ph type="ftr" sz="quarter" idx="11"/>
          </p:nvPr>
        </p:nvSpPr>
        <p:spPr>
          <a:noFill/>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a:t>GD &amp; H</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Characters</a:t>
            </a:r>
          </a:p>
        </p:txBody>
      </p:sp>
      <p:sp>
        <p:nvSpPr>
          <p:cNvPr id="3" name="Content Placeholder 2"/>
          <p:cNvSpPr>
            <a:spLocks noGrp="1"/>
          </p:cNvSpPr>
          <p:nvPr>
            <p:ph idx="1"/>
          </p:nvPr>
        </p:nvSpPr>
        <p:spPr/>
        <p:txBody>
          <a:bodyPr>
            <a:normAutofit lnSpcReduction="10000"/>
          </a:bodyPr>
          <a:lstStyle/>
          <a:p>
            <a:r>
              <a:rPr lang="en-GB" dirty="0"/>
              <a:t>There is a variable type “char” that is used to contain single characters</a:t>
            </a:r>
          </a:p>
          <a:p>
            <a:r>
              <a:rPr lang="en-GB" dirty="0"/>
              <a:t>A character value is denoted using single quotes (NOT double quotes) e.g. </a:t>
            </a:r>
            <a:r>
              <a:rPr lang="en-GB" b="1" dirty="0"/>
              <a:t>‘</a:t>
            </a:r>
            <a:r>
              <a:rPr lang="en-GB" dirty="0"/>
              <a:t>A</a:t>
            </a:r>
            <a:r>
              <a:rPr lang="en-GB" b="1" dirty="0"/>
              <a:t>’ </a:t>
            </a:r>
            <a:r>
              <a:rPr lang="en-GB" dirty="0"/>
              <a:t>and </a:t>
            </a:r>
            <a:r>
              <a:rPr lang="en-GB" b="1" dirty="0"/>
              <a:t>not</a:t>
            </a:r>
            <a:r>
              <a:rPr lang="en-GB" dirty="0"/>
              <a:t> “A”</a:t>
            </a:r>
          </a:p>
          <a:p>
            <a:endParaRPr lang="en-GB" b="1" dirty="0"/>
          </a:p>
          <a:p>
            <a:r>
              <a:rPr lang="en-GB" b="1" dirty="0"/>
              <a:t>Example:</a:t>
            </a:r>
            <a:br>
              <a:rPr lang="en-GB" b="1" dirty="0"/>
            </a:br>
            <a:r>
              <a:rPr lang="en-GB" dirty="0"/>
              <a:t>char digit;</a:t>
            </a:r>
            <a:br>
              <a:rPr lang="en-GB" dirty="0"/>
            </a:br>
            <a:r>
              <a:rPr lang="en-GB" dirty="0"/>
              <a:t>char letter;</a:t>
            </a:r>
            <a:br>
              <a:rPr lang="en-GB" dirty="0"/>
            </a:br>
            <a:br>
              <a:rPr lang="en-GB" dirty="0"/>
            </a:br>
            <a:r>
              <a:rPr lang="en-GB" dirty="0"/>
              <a:t>digit = ‘1’;</a:t>
            </a:r>
            <a:br>
              <a:rPr lang="en-GB" dirty="0"/>
            </a:br>
            <a:r>
              <a:rPr lang="en-GB" dirty="0"/>
              <a:t>letter = ‘g’;</a:t>
            </a:r>
            <a:br>
              <a:rPr lang="en-GB" dirty="0"/>
            </a:br>
            <a:br>
              <a:rPr lang="en-GB" dirty="0"/>
            </a:br>
            <a:r>
              <a:rPr lang="en-GB" dirty="0"/>
              <a:t>letter = “goat”;	</a:t>
            </a:r>
            <a:r>
              <a:rPr lang="en-GB" dirty="0">
                <a:sym typeface="Wingdings" panose="05000000000000000000" pitchFamily="2" charset="2"/>
              </a:rPr>
              <a:t> </a:t>
            </a:r>
            <a:r>
              <a:rPr lang="en-GB" b="1" dirty="0">
                <a:sym typeface="Wingdings" panose="05000000000000000000" pitchFamily="2" charset="2"/>
              </a:rPr>
              <a:t>not</a:t>
            </a:r>
            <a:r>
              <a:rPr lang="en-GB" dirty="0">
                <a:sym typeface="Wingdings" panose="05000000000000000000" pitchFamily="2" charset="2"/>
              </a:rPr>
              <a:t> a single character</a:t>
            </a:r>
            <a:r>
              <a:rPr lang="en-GB" dirty="0"/>
              <a:t>   </a:t>
            </a:r>
            <a:endParaRPr lang="en-GB" b="1" dirty="0"/>
          </a:p>
        </p:txBody>
      </p:sp>
      <p:sp>
        <p:nvSpPr>
          <p:cNvPr id="4" name="Footer Placeholder 3"/>
          <p:cNvSpPr>
            <a:spLocks noGrp="1"/>
          </p:cNvSpPr>
          <p:nvPr>
            <p:ph type="ftr" sz="quarter" idx="11"/>
          </p:nvPr>
        </p:nvSpPr>
        <p:spPr/>
        <p:txBody>
          <a:bodyPr/>
          <a:lstStyle/>
          <a:p>
            <a:pPr>
              <a:defRPr/>
            </a:pPr>
            <a:r>
              <a:rPr lang="en-US" altLang="en-US"/>
              <a:t>GD &amp; H</a:t>
            </a:r>
          </a:p>
        </p:txBody>
      </p:sp>
      <p:sp>
        <p:nvSpPr>
          <p:cNvPr id="5" name="TextBox 4"/>
          <p:cNvSpPr txBox="1"/>
          <p:nvPr/>
        </p:nvSpPr>
        <p:spPr>
          <a:xfrm>
            <a:off x="3072714" y="5198075"/>
            <a:ext cx="678391" cy="1107996"/>
          </a:xfrm>
          <a:prstGeom prst="rect">
            <a:avLst/>
          </a:prstGeom>
          <a:noFill/>
        </p:spPr>
        <p:txBody>
          <a:bodyPr wrap="none" rtlCol="0">
            <a:spAutoFit/>
          </a:bodyPr>
          <a:lstStyle/>
          <a:p>
            <a:r>
              <a:rPr lang="en-GB" sz="6600" dirty="0">
                <a:solidFill>
                  <a:srgbClr val="FF0000"/>
                </a:solidFill>
              </a:rPr>
              <a:t>×</a:t>
            </a:r>
          </a:p>
        </p:txBody>
      </p:sp>
      <p:sp>
        <p:nvSpPr>
          <p:cNvPr id="6" name="TextBox 5"/>
          <p:cNvSpPr txBox="1"/>
          <p:nvPr/>
        </p:nvSpPr>
        <p:spPr>
          <a:xfrm>
            <a:off x="4622875" y="3525795"/>
            <a:ext cx="954107" cy="923330"/>
          </a:xfrm>
          <a:prstGeom prst="rect">
            <a:avLst/>
          </a:prstGeom>
          <a:noFill/>
        </p:spPr>
        <p:txBody>
          <a:bodyPr wrap="none" rtlCol="0">
            <a:spAutoFit/>
          </a:bodyPr>
          <a:lstStyle/>
          <a:p>
            <a:r>
              <a:rPr lang="en-GB" sz="5400" b="1" dirty="0"/>
              <a:t>‘a’</a:t>
            </a:r>
          </a:p>
        </p:txBody>
      </p:sp>
      <p:sp>
        <p:nvSpPr>
          <p:cNvPr id="7" name="TextBox 6"/>
          <p:cNvSpPr txBox="1"/>
          <p:nvPr/>
        </p:nvSpPr>
        <p:spPr>
          <a:xfrm>
            <a:off x="6432066" y="3525795"/>
            <a:ext cx="1261884" cy="923330"/>
          </a:xfrm>
          <a:prstGeom prst="rect">
            <a:avLst/>
          </a:prstGeom>
          <a:noFill/>
        </p:spPr>
        <p:txBody>
          <a:bodyPr wrap="none" rtlCol="0">
            <a:spAutoFit/>
          </a:bodyPr>
          <a:lstStyle/>
          <a:p>
            <a:r>
              <a:rPr lang="en-GB" sz="5400" b="1" dirty="0"/>
              <a:t>“a”</a:t>
            </a:r>
          </a:p>
        </p:txBody>
      </p:sp>
      <p:sp>
        <p:nvSpPr>
          <p:cNvPr id="8" name="TextBox 7"/>
          <p:cNvSpPr txBox="1"/>
          <p:nvPr/>
        </p:nvSpPr>
        <p:spPr>
          <a:xfrm>
            <a:off x="7532485" y="3343920"/>
            <a:ext cx="904415" cy="1569660"/>
          </a:xfrm>
          <a:prstGeom prst="rect">
            <a:avLst/>
          </a:prstGeom>
          <a:noFill/>
        </p:spPr>
        <p:txBody>
          <a:bodyPr wrap="none" rtlCol="0">
            <a:spAutoFit/>
          </a:bodyPr>
          <a:lstStyle/>
          <a:p>
            <a:r>
              <a:rPr lang="en-GB" sz="9600" dirty="0">
                <a:solidFill>
                  <a:srgbClr val="FF0000"/>
                </a:solidFill>
              </a:rPr>
              <a:t>×</a:t>
            </a:r>
          </a:p>
        </p:txBody>
      </p:sp>
      <p:sp>
        <p:nvSpPr>
          <p:cNvPr id="9" name="TextBox 8"/>
          <p:cNvSpPr txBox="1"/>
          <p:nvPr/>
        </p:nvSpPr>
        <p:spPr>
          <a:xfrm>
            <a:off x="5422829" y="3574752"/>
            <a:ext cx="649537" cy="1107996"/>
          </a:xfrm>
          <a:prstGeom prst="rect">
            <a:avLst/>
          </a:prstGeom>
          <a:noFill/>
        </p:spPr>
        <p:txBody>
          <a:bodyPr wrap="none" rtlCol="0">
            <a:spAutoFit/>
          </a:bodyPr>
          <a:lstStyle/>
          <a:p>
            <a:r>
              <a:rPr lang="en-GB" sz="6600" dirty="0">
                <a:solidFill>
                  <a:schemeClr val="accent1">
                    <a:lumMod val="25000"/>
                  </a:schemeClr>
                </a:solidFill>
              </a:rPr>
              <a:t>√</a:t>
            </a:r>
          </a:p>
        </p:txBody>
      </p:sp>
    </p:spTree>
    <p:extLst>
      <p:ext uri="{BB962C8B-B14F-4D97-AF65-F5344CB8AC3E}">
        <p14:creationId xmlns:p14="http://schemas.microsoft.com/office/powerpoint/2010/main" val="25512570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240522"/>
            <a:ext cx="6347713" cy="1320800"/>
          </a:xfrm>
        </p:spPr>
        <p:txBody>
          <a:bodyPr/>
          <a:lstStyle/>
          <a:p>
            <a:r>
              <a:rPr lang="en-GB" dirty="0"/>
              <a:t>Strings and Character Array</a:t>
            </a:r>
          </a:p>
        </p:txBody>
      </p:sp>
      <p:sp>
        <p:nvSpPr>
          <p:cNvPr id="3" name="Content Placeholder 2"/>
          <p:cNvSpPr>
            <a:spLocks noGrp="1"/>
          </p:cNvSpPr>
          <p:nvPr>
            <p:ph idx="1"/>
          </p:nvPr>
        </p:nvSpPr>
        <p:spPr>
          <a:xfrm>
            <a:off x="1047750" y="691978"/>
            <a:ext cx="7029450" cy="5146847"/>
          </a:xfrm>
        </p:spPr>
        <p:txBody>
          <a:bodyPr>
            <a:normAutofit fontScale="92500" lnSpcReduction="10000"/>
          </a:bodyPr>
          <a:lstStyle/>
          <a:p>
            <a:r>
              <a:rPr kumimoji="0" lang="en-GB" altLang="en-US" b="1" dirty="0"/>
              <a:t>Strings are arrays of characters</a:t>
            </a:r>
          </a:p>
          <a:p>
            <a:r>
              <a:rPr lang="en-GB" dirty="0"/>
              <a:t>You can convert a string to a character array</a:t>
            </a:r>
            <a:br>
              <a:rPr lang="en-GB" dirty="0"/>
            </a:br>
            <a:br>
              <a:rPr lang="en-GB" dirty="0"/>
            </a:br>
            <a:r>
              <a:rPr lang="en-GB" dirty="0"/>
              <a:t>	String text = "12A";</a:t>
            </a:r>
            <a:br>
              <a:rPr lang="en-GB" dirty="0"/>
            </a:br>
            <a:r>
              <a:rPr lang="en-GB" dirty="0"/>
              <a:t>	char[] letters = </a:t>
            </a:r>
            <a:r>
              <a:rPr lang="en-GB" dirty="0" err="1">
                <a:solidFill>
                  <a:srgbClr val="FF0000"/>
                </a:solidFill>
              </a:rPr>
              <a:t>text.toCharArray</a:t>
            </a:r>
            <a:r>
              <a:rPr lang="en-GB" dirty="0">
                <a:solidFill>
                  <a:srgbClr val="FF0000"/>
                </a:solidFill>
              </a:rPr>
              <a:t>()</a:t>
            </a:r>
            <a:r>
              <a:rPr lang="en-GB" dirty="0"/>
              <a:t>;</a:t>
            </a:r>
          </a:p>
          <a:p>
            <a:endParaRPr lang="en-GB" dirty="0"/>
          </a:p>
          <a:p>
            <a:r>
              <a:rPr lang="en-GB" dirty="0"/>
              <a:t>You can convert a character array to a string</a:t>
            </a:r>
            <a:br>
              <a:rPr lang="en-GB" dirty="0"/>
            </a:br>
            <a:br>
              <a:rPr lang="en-GB" dirty="0"/>
            </a:br>
            <a:r>
              <a:rPr lang="en-GB" dirty="0"/>
              <a:t>	char[] </a:t>
            </a:r>
            <a:r>
              <a:rPr lang="en-GB" b="1" dirty="0"/>
              <a:t>letters</a:t>
            </a:r>
            <a:r>
              <a:rPr lang="en-GB" dirty="0"/>
              <a:t> = new char[] { ‘a', ‘b', ‘5' };</a:t>
            </a:r>
            <a:br>
              <a:rPr lang="en-GB" dirty="0"/>
            </a:br>
            <a:r>
              <a:rPr lang="en-GB" dirty="0"/>
              <a:t>	</a:t>
            </a:r>
            <a:r>
              <a:rPr lang="en-GB" dirty="0" err="1"/>
              <a:t>int</a:t>
            </a:r>
            <a:r>
              <a:rPr lang="en-GB" dirty="0"/>
              <a:t> </a:t>
            </a:r>
            <a:r>
              <a:rPr lang="en-GB" dirty="0" err="1"/>
              <a:t>startIndex</a:t>
            </a:r>
            <a:r>
              <a:rPr lang="en-GB" dirty="0"/>
              <a:t> = 0;    </a:t>
            </a:r>
            <a:r>
              <a:rPr lang="en-GB" dirty="0">
                <a:sym typeface="Wingdings" panose="05000000000000000000" pitchFamily="2" charset="2"/>
              </a:rPr>
              <a:t> Start at first letter i.e.  ‘a’</a:t>
            </a:r>
            <a:br>
              <a:rPr lang="en-GB" dirty="0"/>
            </a:br>
            <a:r>
              <a:rPr lang="en-GB" dirty="0"/>
              <a:t>	</a:t>
            </a:r>
            <a:r>
              <a:rPr lang="en-GB" dirty="0" err="1"/>
              <a:t>int</a:t>
            </a:r>
            <a:r>
              <a:rPr lang="en-GB" dirty="0"/>
              <a:t> length = 3;          </a:t>
            </a:r>
            <a:r>
              <a:rPr lang="en-GB" dirty="0">
                <a:sym typeface="Wingdings" panose="05000000000000000000" pitchFamily="2" charset="2"/>
              </a:rPr>
              <a:t> 3 letters i.e. a, b, 5</a:t>
            </a:r>
            <a:br>
              <a:rPr lang="en-GB" dirty="0"/>
            </a:br>
            <a:r>
              <a:rPr lang="en-GB" dirty="0"/>
              <a:t>	</a:t>
            </a:r>
            <a:r>
              <a:rPr lang="en-GB" dirty="0">
                <a:solidFill>
                  <a:srgbClr val="FF0000"/>
                </a:solidFill>
              </a:rPr>
              <a:t>String text = … convert to string</a:t>
            </a:r>
          </a:p>
          <a:p>
            <a:endParaRPr lang="en-GB" dirty="0"/>
          </a:p>
          <a:p>
            <a:endParaRPr lang="en-GB" dirty="0"/>
          </a:p>
          <a:p>
            <a:r>
              <a:rPr lang="en-GB" dirty="0"/>
              <a:t>The number of letters in character array can be found like this:</a:t>
            </a:r>
            <a:br>
              <a:rPr lang="en-GB" dirty="0"/>
            </a:br>
            <a:r>
              <a:rPr lang="en-GB" dirty="0"/>
              <a:t>String text = “</a:t>
            </a:r>
            <a:r>
              <a:rPr lang="en-GB" dirty="0" err="1"/>
              <a:t>abcd</a:t>
            </a:r>
            <a:r>
              <a:rPr lang="en-GB" dirty="0"/>
              <a:t>”;</a:t>
            </a:r>
            <a:br>
              <a:rPr lang="en-GB" dirty="0"/>
            </a:br>
            <a:r>
              <a:rPr lang="en-GB" dirty="0" err="1"/>
              <a:t>int</a:t>
            </a:r>
            <a:r>
              <a:rPr lang="en-GB" dirty="0"/>
              <a:t> length = </a:t>
            </a:r>
            <a:r>
              <a:rPr lang="en-GB" dirty="0" err="1"/>
              <a:t>text</a:t>
            </a:r>
            <a:r>
              <a:rPr lang="en-GB" sz="2400" b="1" dirty="0" err="1">
                <a:solidFill>
                  <a:srgbClr val="FF0000"/>
                </a:solidFill>
              </a:rPr>
              <a:t>.</a:t>
            </a:r>
            <a:r>
              <a:rPr lang="en-GB" dirty="0" err="1"/>
              <a:t>length</a:t>
            </a:r>
            <a:r>
              <a:rPr lang="en-GB" dirty="0"/>
              <a:t>();		</a:t>
            </a:r>
            <a:r>
              <a:rPr lang="en-GB" dirty="0">
                <a:sym typeface="Wingdings" panose="05000000000000000000" pitchFamily="2" charset="2"/>
              </a:rPr>
              <a:t> length is 4</a:t>
            </a:r>
            <a:endParaRPr lang="en-GB" dirty="0"/>
          </a:p>
        </p:txBody>
      </p:sp>
      <p:sp>
        <p:nvSpPr>
          <p:cNvPr id="4" name="Footer Placeholder 3"/>
          <p:cNvSpPr>
            <a:spLocks noGrp="1"/>
          </p:cNvSpPr>
          <p:nvPr>
            <p:ph type="ftr" sz="quarter" idx="11"/>
          </p:nvPr>
        </p:nvSpPr>
        <p:spPr/>
        <p:txBody>
          <a:bodyPr/>
          <a:lstStyle/>
          <a:p>
            <a:pPr>
              <a:defRPr/>
            </a:pPr>
            <a:r>
              <a:rPr lang="en-US" altLang="en-US"/>
              <a:t>GD &amp; H</a:t>
            </a:r>
          </a:p>
        </p:txBody>
      </p:sp>
      <p:sp>
        <p:nvSpPr>
          <p:cNvPr id="5" name="TextBox 4"/>
          <p:cNvSpPr txBox="1"/>
          <p:nvPr/>
        </p:nvSpPr>
        <p:spPr>
          <a:xfrm>
            <a:off x="6573794" y="1622193"/>
            <a:ext cx="1563248" cy="923330"/>
          </a:xfrm>
          <a:prstGeom prst="rect">
            <a:avLst/>
          </a:prstGeom>
          <a:noFill/>
          <a:ln w="19050">
            <a:solidFill>
              <a:schemeClr val="tx1"/>
            </a:solidFill>
          </a:ln>
        </p:spPr>
        <p:txBody>
          <a:bodyPr wrap="none" rtlCol="0">
            <a:spAutoFit/>
          </a:bodyPr>
          <a:lstStyle/>
          <a:p>
            <a:r>
              <a:rPr lang="en-GB" dirty="0"/>
              <a:t>letters[0] = ‘1’</a:t>
            </a:r>
            <a:br>
              <a:rPr lang="en-GB" dirty="0"/>
            </a:br>
            <a:r>
              <a:rPr lang="en-GB" dirty="0"/>
              <a:t>letters[1] = ‘2’</a:t>
            </a:r>
          </a:p>
          <a:p>
            <a:r>
              <a:rPr lang="en-GB" dirty="0"/>
              <a:t>letters[2] = ‘A’</a:t>
            </a:r>
          </a:p>
        </p:txBody>
      </p:sp>
      <p:sp>
        <p:nvSpPr>
          <p:cNvPr id="6" name="TextBox 5"/>
          <p:cNvSpPr txBox="1"/>
          <p:nvPr/>
        </p:nvSpPr>
        <p:spPr>
          <a:xfrm>
            <a:off x="2034747" y="4682454"/>
            <a:ext cx="1358064" cy="369332"/>
          </a:xfrm>
          <a:prstGeom prst="rect">
            <a:avLst/>
          </a:prstGeom>
          <a:noFill/>
          <a:ln w="19050">
            <a:solidFill>
              <a:schemeClr val="tx1"/>
            </a:solidFill>
          </a:ln>
        </p:spPr>
        <p:txBody>
          <a:bodyPr wrap="none" rtlCol="0">
            <a:spAutoFit/>
          </a:bodyPr>
          <a:lstStyle/>
          <a:p>
            <a:r>
              <a:rPr lang="en-GB" dirty="0"/>
              <a:t>text = “ab5”</a:t>
            </a:r>
          </a:p>
        </p:txBody>
      </p:sp>
      <p:sp>
        <p:nvSpPr>
          <p:cNvPr id="7" name="Left Brace 6"/>
          <p:cNvSpPr/>
          <p:nvPr/>
        </p:nvSpPr>
        <p:spPr bwMode="auto">
          <a:xfrm>
            <a:off x="5939482" y="1622193"/>
            <a:ext cx="543697" cy="923330"/>
          </a:xfrm>
          <a:prstGeom prst="leftBrace">
            <a:avLst>
              <a:gd name="adj1" fmla="val 8333"/>
              <a:gd name="adj2" fmla="val 62491"/>
            </a:avLst>
          </a:prstGeom>
          <a:noFill/>
          <a:ln w="254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8" name="TextBox 7"/>
          <p:cNvSpPr txBox="1"/>
          <p:nvPr/>
        </p:nvSpPr>
        <p:spPr>
          <a:xfrm>
            <a:off x="6211330" y="4598257"/>
            <a:ext cx="2021737" cy="646331"/>
          </a:xfrm>
          <a:prstGeom prst="rect">
            <a:avLst/>
          </a:prstGeom>
          <a:noFill/>
          <a:ln w="22225">
            <a:solidFill>
              <a:srgbClr val="FF0000"/>
            </a:solidFill>
          </a:ln>
        </p:spPr>
        <p:txBody>
          <a:bodyPr wrap="square" rtlCol="0">
            <a:spAutoFit/>
          </a:bodyPr>
          <a:lstStyle/>
          <a:p>
            <a:r>
              <a:rPr lang="en-GB" dirty="0"/>
              <a:t>Don’t forget the dot here</a:t>
            </a:r>
          </a:p>
        </p:txBody>
      </p:sp>
      <p:sp>
        <p:nvSpPr>
          <p:cNvPr id="9" name="Freeform 8"/>
          <p:cNvSpPr/>
          <p:nvPr/>
        </p:nvSpPr>
        <p:spPr bwMode="auto">
          <a:xfrm>
            <a:off x="3218448" y="4862776"/>
            <a:ext cx="2992882" cy="1995168"/>
          </a:xfrm>
          <a:custGeom>
            <a:avLst/>
            <a:gdLst>
              <a:gd name="connsiteX0" fmla="*/ 19022 w 2992882"/>
              <a:gd name="connsiteY0" fmla="*/ 1752212 h 1995168"/>
              <a:gd name="connsiteX1" fmla="*/ 150828 w 2992882"/>
              <a:gd name="connsiteY1" fmla="*/ 1908730 h 1995168"/>
              <a:gd name="connsiteX2" fmla="*/ 1131130 w 2992882"/>
              <a:gd name="connsiteY2" fmla="*/ 1941682 h 1995168"/>
              <a:gd name="connsiteX3" fmla="*/ 1658352 w 2992882"/>
              <a:gd name="connsiteY3" fmla="*/ 1167325 h 1995168"/>
              <a:gd name="connsiteX4" fmla="*/ 1724255 w 2992882"/>
              <a:gd name="connsiteY4" fmla="*/ 343541 h 1995168"/>
              <a:gd name="connsiteX5" fmla="*/ 2440947 w 2992882"/>
              <a:gd name="connsiteY5" fmla="*/ 38741 h 1995168"/>
              <a:gd name="connsiteX6" fmla="*/ 2992882 w 2992882"/>
              <a:gd name="connsiteY6" fmla="*/ 14028 h 1995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92882" h="1995168">
                <a:moveTo>
                  <a:pt x="19022" y="1752212"/>
                </a:moveTo>
                <a:cubicBezTo>
                  <a:pt x="-7751" y="1814682"/>
                  <a:pt x="-34523" y="1877152"/>
                  <a:pt x="150828" y="1908730"/>
                </a:cubicBezTo>
                <a:cubicBezTo>
                  <a:pt x="336179" y="1940308"/>
                  <a:pt x="879876" y="2065249"/>
                  <a:pt x="1131130" y="1941682"/>
                </a:cubicBezTo>
                <a:cubicBezTo>
                  <a:pt x="1382384" y="1818115"/>
                  <a:pt x="1559498" y="1433682"/>
                  <a:pt x="1658352" y="1167325"/>
                </a:cubicBezTo>
                <a:cubicBezTo>
                  <a:pt x="1757206" y="900968"/>
                  <a:pt x="1593822" y="531638"/>
                  <a:pt x="1724255" y="343541"/>
                </a:cubicBezTo>
                <a:cubicBezTo>
                  <a:pt x="1854688" y="155444"/>
                  <a:pt x="2229509" y="93660"/>
                  <a:pt x="2440947" y="38741"/>
                </a:cubicBezTo>
                <a:cubicBezTo>
                  <a:pt x="2652385" y="-16178"/>
                  <a:pt x="2822633" y="-1075"/>
                  <a:pt x="2992882" y="14028"/>
                </a:cubicBezTo>
              </a:path>
            </a:pathLst>
          </a:custGeom>
          <a:noFill/>
          <a:ln w="22225" cap="flat" cmpd="sng" algn="ctr">
            <a:solidFill>
              <a:srgbClr val="FF0000"/>
            </a:solidFill>
            <a:prstDash val="dash"/>
            <a:round/>
            <a:headEnd type="stealth" w="lg" len="lg"/>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0" name="TextBox 9"/>
          <p:cNvSpPr txBox="1"/>
          <p:nvPr/>
        </p:nvSpPr>
        <p:spPr>
          <a:xfrm>
            <a:off x="5677544" y="5695981"/>
            <a:ext cx="3217547" cy="646331"/>
          </a:xfrm>
          <a:prstGeom prst="rect">
            <a:avLst/>
          </a:prstGeom>
          <a:noFill/>
          <a:ln>
            <a:solidFill>
              <a:schemeClr val="tx1"/>
            </a:solidFill>
          </a:ln>
        </p:spPr>
        <p:txBody>
          <a:bodyPr wrap="none" rtlCol="0">
            <a:spAutoFit/>
          </a:bodyPr>
          <a:lstStyle/>
          <a:p>
            <a:r>
              <a:rPr lang="en-GB" dirty="0"/>
              <a:t>OR  char[] letters;</a:t>
            </a:r>
            <a:br>
              <a:rPr lang="en-GB" dirty="0"/>
            </a:br>
            <a:r>
              <a:rPr lang="en-GB" dirty="0"/>
              <a:t>        </a:t>
            </a:r>
            <a:r>
              <a:rPr lang="en-GB" dirty="0" err="1"/>
              <a:t>int</a:t>
            </a:r>
            <a:r>
              <a:rPr lang="en-GB" dirty="0"/>
              <a:t> length = </a:t>
            </a:r>
            <a:r>
              <a:rPr lang="en-GB" dirty="0" err="1"/>
              <a:t>letters.length</a:t>
            </a:r>
            <a:endParaRPr lang="en-GB" dirty="0"/>
          </a:p>
        </p:txBody>
      </p:sp>
    </p:spTree>
    <p:extLst>
      <p:ext uri="{BB962C8B-B14F-4D97-AF65-F5344CB8AC3E}">
        <p14:creationId xmlns:p14="http://schemas.microsoft.com/office/powerpoint/2010/main" val="326294136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394043"/>
            <a:ext cx="6347713" cy="1320800"/>
          </a:xfrm>
        </p:spPr>
        <p:txBody>
          <a:bodyPr/>
          <a:lstStyle/>
          <a:p>
            <a:r>
              <a:rPr lang="en-GB" dirty="0"/>
              <a:t>Exercise 2</a:t>
            </a:r>
          </a:p>
        </p:txBody>
      </p:sp>
      <p:sp>
        <p:nvSpPr>
          <p:cNvPr id="3" name="Content Placeholder 2"/>
          <p:cNvSpPr>
            <a:spLocks noGrp="1"/>
          </p:cNvSpPr>
          <p:nvPr>
            <p:ph idx="1"/>
          </p:nvPr>
        </p:nvSpPr>
        <p:spPr>
          <a:xfrm>
            <a:off x="1047750" y="1054443"/>
            <a:ext cx="7029450" cy="4784382"/>
          </a:xfrm>
        </p:spPr>
        <p:txBody>
          <a:bodyPr/>
          <a:lstStyle/>
          <a:p>
            <a:r>
              <a:rPr lang="en-GB" b="1" dirty="0"/>
              <a:t>Identify the requirements and constraints</a:t>
            </a:r>
            <a:r>
              <a:rPr lang="en-GB" dirty="0"/>
              <a:t>.</a:t>
            </a:r>
          </a:p>
          <a:p>
            <a:r>
              <a:rPr lang="en-GB" dirty="0"/>
              <a:t>Create a program that allows the user to enter a word, then reverse the letters in the word</a:t>
            </a:r>
          </a:p>
          <a:p>
            <a:r>
              <a:rPr lang="en-GB" dirty="0"/>
              <a:t>Display the reversed word.</a:t>
            </a:r>
          </a:p>
          <a:p>
            <a:r>
              <a:rPr lang="en-GB" dirty="0"/>
              <a:t>Constraint 1: The reversed word must be stored in a string variable</a:t>
            </a:r>
            <a:br>
              <a:rPr lang="en-GB" dirty="0"/>
            </a:br>
            <a:r>
              <a:rPr lang="en-GB" dirty="0"/>
              <a:t>Constraint 2: You must write your own functions</a:t>
            </a:r>
          </a:p>
          <a:p>
            <a:endParaRPr lang="en-GB" dirty="0"/>
          </a:p>
          <a:p>
            <a:r>
              <a:rPr lang="en-GB" dirty="0"/>
              <a:t>For example:</a:t>
            </a:r>
            <a:br>
              <a:rPr lang="en-GB" dirty="0"/>
            </a:br>
            <a:r>
              <a:rPr lang="en-GB" dirty="0"/>
              <a:t>“Hello” becomes “</a:t>
            </a:r>
            <a:r>
              <a:rPr lang="en-GB" dirty="0" err="1"/>
              <a:t>olleH</a:t>
            </a:r>
            <a:r>
              <a:rPr lang="en-GB" dirty="0"/>
              <a:t>”</a:t>
            </a:r>
          </a:p>
        </p:txBody>
      </p:sp>
      <p:sp>
        <p:nvSpPr>
          <p:cNvPr id="4" name="Footer Placeholder 3"/>
          <p:cNvSpPr>
            <a:spLocks noGrp="1"/>
          </p:cNvSpPr>
          <p:nvPr>
            <p:ph type="ftr" sz="quarter" idx="11"/>
          </p:nvPr>
        </p:nvSpPr>
        <p:spPr/>
        <p:txBody>
          <a:bodyPr/>
          <a:lstStyle/>
          <a:p>
            <a:pPr>
              <a:defRPr/>
            </a:pPr>
            <a:r>
              <a:rPr lang="en-US" altLang="en-US"/>
              <a:t>GD &amp; H</a:t>
            </a:r>
          </a:p>
        </p:txBody>
      </p:sp>
      <p:sp>
        <p:nvSpPr>
          <p:cNvPr id="5" name="TextBox 4"/>
          <p:cNvSpPr txBox="1"/>
          <p:nvPr/>
        </p:nvSpPr>
        <p:spPr>
          <a:xfrm>
            <a:off x="1642505" y="4907257"/>
            <a:ext cx="5277568" cy="646331"/>
          </a:xfrm>
          <a:prstGeom prst="rect">
            <a:avLst/>
          </a:prstGeom>
          <a:noFill/>
          <a:ln w="22225">
            <a:solidFill>
              <a:schemeClr val="tx1"/>
            </a:solidFill>
          </a:ln>
        </p:spPr>
        <p:txBody>
          <a:bodyPr wrap="square" rtlCol="0">
            <a:spAutoFit/>
          </a:bodyPr>
          <a:lstStyle/>
          <a:p>
            <a:r>
              <a:rPr lang="en-GB" dirty="0"/>
              <a:t>Hint: A simple approach to create a second array to contain the reversed word.</a:t>
            </a:r>
          </a:p>
        </p:txBody>
      </p:sp>
    </p:spTree>
    <p:extLst>
      <p:ext uri="{BB962C8B-B14F-4D97-AF65-F5344CB8AC3E}">
        <p14:creationId xmlns:p14="http://schemas.microsoft.com/office/powerpoint/2010/main" val="27611641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295909"/>
            <a:ext cx="6347713" cy="1320800"/>
          </a:xfrm>
        </p:spPr>
        <p:txBody>
          <a:bodyPr/>
          <a:lstStyle/>
          <a:p>
            <a:r>
              <a:rPr lang="en-GB" dirty="0"/>
              <a:t>Possible Answer</a:t>
            </a:r>
          </a:p>
        </p:txBody>
      </p:sp>
      <p:sp>
        <p:nvSpPr>
          <p:cNvPr id="3" name="Content Placeholder 2"/>
          <p:cNvSpPr>
            <a:spLocks noGrp="1"/>
          </p:cNvSpPr>
          <p:nvPr>
            <p:ph idx="1"/>
          </p:nvPr>
        </p:nvSpPr>
        <p:spPr>
          <a:xfrm>
            <a:off x="257175" y="716692"/>
            <a:ext cx="7820025" cy="5122133"/>
          </a:xfrm>
        </p:spPr>
        <p:txBody>
          <a:bodyPr/>
          <a:lstStyle/>
          <a:p>
            <a:r>
              <a:rPr lang="en-GB" dirty="0"/>
              <a:t>Requirements</a:t>
            </a:r>
          </a:p>
          <a:p>
            <a:pPr lvl="1"/>
            <a:r>
              <a:rPr lang="en-GB" dirty="0"/>
              <a:t>User must be able to enter a word</a:t>
            </a:r>
          </a:p>
          <a:p>
            <a:pPr lvl="1"/>
            <a:r>
              <a:rPr lang="en-GB" dirty="0"/>
              <a:t>Letters in word must be reversed</a:t>
            </a:r>
          </a:p>
          <a:p>
            <a:pPr lvl="1"/>
            <a:r>
              <a:rPr lang="en-GB" dirty="0"/>
              <a:t>Must display the reversed word</a:t>
            </a:r>
          </a:p>
          <a:p>
            <a:pPr lvl="1"/>
            <a:endParaRPr lang="en-GB" dirty="0"/>
          </a:p>
          <a:p>
            <a:r>
              <a:rPr lang="en-GB" dirty="0"/>
              <a:t>Constraints</a:t>
            </a:r>
          </a:p>
          <a:p>
            <a:pPr lvl="1"/>
            <a:r>
              <a:rPr lang="en-GB" dirty="0"/>
              <a:t>Letters in reversed word are the same as those entered</a:t>
            </a:r>
          </a:p>
          <a:p>
            <a:r>
              <a:rPr lang="en-GB" dirty="0"/>
              <a:t>Work the problem</a:t>
            </a:r>
          </a:p>
          <a:p>
            <a:pPr lvl="1"/>
            <a:r>
              <a:rPr lang="en-GB" dirty="0"/>
              <a:t>Clearly we need to be able to read each letter from the original word</a:t>
            </a:r>
          </a:p>
          <a:p>
            <a:pPr lvl="1"/>
            <a:r>
              <a:rPr lang="en-GB" dirty="0"/>
              <a:t>First letter becomes the last letter, </a:t>
            </a:r>
            <a:r>
              <a:rPr lang="en-GB" dirty="0" err="1"/>
              <a:t>etc</a:t>
            </a:r>
            <a:endParaRPr lang="en-GB" dirty="0"/>
          </a:p>
          <a:p>
            <a:pPr lvl="2"/>
            <a:r>
              <a:rPr lang="en-GB" dirty="0"/>
              <a:t>Implies we need to read one letter at a time</a:t>
            </a:r>
          </a:p>
          <a:p>
            <a:pPr lvl="3"/>
            <a:r>
              <a:rPr lang="en-GB" dirty="0"/>
              <a:t>Implies we need to </a:t>
            </a:r>
            <a:r>
              <a:rPr lang="en-GB" b="1" dirty="0"/>
              <a:t>repeat</a:t>
            </a:r>
            <a:r>
              <a:rPr lang="en-GB" dirty="0"/>
              <a:t> reading</a:t>
            </a:r>
          </a:p>
          <a:p>
            <a:pPr lvl="2"/>
            <a:r>
              <a:rPr lang="en-GB" dirty="0"/>
              <a:t>Read from front of string</a:t>
            </a:r>
          </a:p>
          <a:p>
            <a:pPr lvl="2"/>
            <a:r>
              <a:rPr lang="en-GB" dirty="0"/>
              <a:t>Write to back of string</a:t>
            </a:r>
          </a:p>
        </p:txBody>
      </p:sp>
      <p:sp>
        <p:nvSpPr>
          <p:cNvPr id="4" name="Footer Placeholder 3"/>
          <p:cNvSpPr>
            <a:spLocks noGrp="1"/>
          </p:cNvSpPr>
          <p:nvPr>
            <p:ph type="ftr" sz="quarter" idx="11"/>
          </p:nvPr>
        </p:nvSpPr>
        <p:spPr/>
        <p:txBody>
          <a:bodyPr/>
          <a:lstStyle/>
          <a:p>
            <a:pPr>
              <a:defRPr/>
            </a:pPr>
            <a:r>
              <a:rPr lang="en-US" altLang="en-US"/>
              <a:t>GD &amp; H</a:t>
            </a:r>
          </a:p>
        </p:txBody>
      </p:sp>
      <p:sp>
        <p:nvSpPr>
          <p:cNvPr id="6" name="TextBox 5"/>
          <p:cNvSpPr txBox="1"/>
          <p:nvPr/>
        </p:nvSpPr>
        <p:spPr>
          <a:xfrm>
            <a:off x="4342356" y="5264745"/>
            <a:ext cx="966931" cy="923330"/>
          </a:xfrm>
          <a:prstGeom prst="rect">
            <a:avLst/>
          </a:prstGeom>
          <a:noFill/>
        </p:spPr>
        <p:txBody>
          <a:bodyPr wrap="none" rtlCol="0">
            <a:spAutoFit/>
          </a:bodyPr>
          <a:lstStyle/>
          <a:p>
            <a:r>
              <a:rPr lang="en-GB" dirty="0"/>
              <a:t>“</a:t>
            </a:r>
            <a:r>
              <a:rPr lang="en-GB" dirty="0" err="1"/>
              <a:t>abcde</a:t>
            </a:r>
            <a:r>
              <a:rPr lang="en-GB" dirty="0"/>
              <a:t>”</a:t>
            </a:r>
          </a:p>
          <a:p>
            <a:endParaRPr lang="en-GB" dirty="0"/>
          </a:p>
          <a:p>
            <a:r>
              <a:rPr lang="en-GB" dirty="0"/>
              <a:t>“</a:t>
            </a:r>
            <a:r>
              <a:rPr lang="en-GB" dirty="0" err="1"/>
              <a:t>edcba</a:t>
            </a:r>
            <a:r>
              <a:rPr lang="en-GB" dirty="0"/>
              <a:t>”</a:t>
            </a:r>
          </a:p>
        </p:txBody>
      </p:sp>
      <p:graphicFrame>
        <p:nvGraphicFramePr>
          <p:cNvPr id="8" name="Table 7"/>
          <p:cNvGraphicFramePr>
            <a:graphicFrameLocks noGrp="1"/>
          </p:cNvGraphicFramePr>
          <p:nvPr>
            <p:extLst>
              <p:ext uri="{D42A27DB-BD31-4B8C-83A1-F6EECF244321}">
                <p14:modId xmlns:p14="http://schemas.microsoft.com/office/powerpoint/2010/main" val="2892701360"/>
              </p:ext>
            </p:extLst>
          </p:nvPr>
        </p:nvGraphicFramePr>
        <p:xfrm>
          <a:off x="5276335" y="4971515"/>
          <a:ext cx="2800865" cy="1112520"/>
        </p:xfrm>
        <a:graphic>
          <a:graphicData uri="http://schemas.openxmlformats.org/drawingml/2006/table">
            <a:tbl>
              <a:tblPr firstRow="1" bandRow="1">
                <a:tableStyleId>{5940675A-B579-460E-94D1-54222C63F5DA}</a:tableStyleId>
              </a:tblPr>
              <a:tblGrid>
                <a:gridCol w="560173">
                  <a:extLst>
                    <a:ext uri="{9D8B030D-6E8A-4147-A177-3AD203B41FA5}">
                      <a16:colId xmlns:a16="http://schemas.microsoft.com/office/drawing/2014/main" val="20000"/>
                    </a:ext>
                  </a:extLst>
                </a:gridCol>
                <a:gridCol w="560173">
                  <a:extLst>
                    <a:ext uri="{9D8B030D-6E8A-4147-A177-3AD203B41FA5}">
                      <a16:colId xmlns:a16="http://schemas.microsoft.com/office/drawing/2014/main" val="20001"/>
                    </a:ext>
                  </a:extLst>
                </a:gridCol>
                <a:gridCol w="560173">
                  <a:extLst>
                    <a:ext uri="{9D8B030D-6E8A-4147-A177-3AD203B41FA5}">
                      <a16:colId xmlns:a16="http://schemas.microsoft.com/office/drawing/2014/main" val="20002"/>
                    </a:ext>
                  </a:extLst>
                </a:gridCol>
                <a:gridCol w="560173">
                  <a:extLst>
                    <a:ext uri="{9D8B030D-6E8A-4147-A177-3AD203B41FA5}">
                      <a16:colId xmlns:a16="http://schemas.microsoft.com/office/drawing/2014/main" val="20003"/>
                    </a:ext>
                  </a:extLst>
                </a:gridCol>
                <a:gridCol w="560173">
                  <a:extLst>
                    <a:ext uri="{9D8B030D-6E8A-4147-A177-3AD203B41FA5}">
                      <a16:colId xmlns:a16="http://schemas.microsoft.com/office/drawing/2014/main" val="20004"/>
                    </a:ext>
                  </a:extLst>
                </a:gridCol>
              </a:tblGrid>
              <a:tr h="370840">
                <a:tc>
                  <a:txBody>
                    <a:bodyPr/>
                    <a:lstStyle/>
                    <a:p>
                      <a:pPr algn="ctr"/>
                      <a:r>
                        <a:rPr lang="en-GB" dirty="0"/>
                        <a:t>0</a:t>
                      </a:r>
                    </a:p>
                  </a:txBody>
                  <a:tcPr/>
                </a:tc>
                <a:tc>
                  <a:txBody>
                    <a:bodyPr/>
                    <a:lstStyle/>
                    <a:p>
                      <a:pPr algn="ctr"/>
                      <a:r>
                        <a:rPr lang="en-GB" dirty="0"/>
                        <a:t>1</a:t>
                      </a:r>
                    </a:p>
                  </a:txBody>
                  <a:tcPr/>
                </a:tc>
                <a:tc>
                  <a:txBody>
                    <a:bodyPr/>
                    <a:lstStyle/>
                    <a:p>
                      <a:pPr algn="ctr"/>
                      <a:r>
                        <a:rPr lang="en-GB" dirty="0"/>
                        <a:t>2</a:t>
                      </a:r>
                    </a:p>
                  </a:txBody>
                  <a:tcPr/>
                </a:tc>
                <a:tc>
                  <a:txBody>
                    <a:bodyPr/>
                    <a:lstStyle/>
                    <a:p>
                      <a:pPr algn="ctr"/>
                      <a:r>
                        <a:rPr lang="en-GB" dirty="0"/>
                        <a:t>3</a:t>
                      </a:r>
                    </a:p>
                  </a:txBody>
                  <a:tcPr/>
                </a:tc>
                <a:tc>
                  <a:txBody>
                    <a:bodyPr/>
                    <a:lstStyle/>
                    <a:p>
                      <a:pPr algn="ctr"/>
                      <a:r>
                        <a:rPr lang="en-GB" dirty="0"/>
                        <a:t>4</a:t>
                      </a:r>
                    </a:p>
                  </a:txBody>
                  <a:tcPr/>
                </a:tc>
                <a:extLst>
                  <a:ext uri="{0D108BD9-81ED-4DB2-BD59-A6C34878D82A}">
                    <a16:rowId xmlns:a16="http://schemas.microsoft.com/office/drawing/2014/main" val="10000"/>
                  </a:ext>
                </a:extLst>
              </a:tr>
              <a:tr h="370840">
                <a:tc>
                  <a:txBody>
                    <a:bodyPr/>
                    <a:lstStyle/>
                    <a:p>
                      <a:pPr algn="ctr"/>
                      <a:r>
                        <a:rPr lang="en-GB" dirty="0"/>
                        <a:t>a</a:t>
                      </a:r>
                    </a:p>
                  </a:txBody>
                  <a:tcPr/>
                </a:tc>
                <a:tc>
                  <a:txBody>
                    <a:bodyPr/>
                    <a:lstStyle/>
                    <a:p>
                      <a:pPr algn="ctr"/>
                      <a:endParaRPr lang="en-GB"/>
                    </a:p>
                  </a:txBody>
                  <a:tcPr/>
                </a:tc>
                <a:tc>
                  <a:txBody>
                    <a:bodyPr/>
                    <a:lstStyle/>
                    <a:p>
                      <a:pPr algn="ctr"/>
                      <a:endParaRPr lang="en-GB"/>
                    </a:p>
                  </a:txBody>
                  <a:tcPr/>
                </a:tc>
                <a:tc>
                  <a:txBody>
                    <a:bodyPr/>
                    <a:lstStyle/>
                    <a:p>
                      <a:pPr algn="ctr"/>
                      <a:endParaRPr lang="en-GB" dirty="0"/>
                    </a:p>
                  </a:txBody>
                  <a:tcPr/>
                </a:tc>
                <a:tc>
                  <a:txBody>
                    <a:bodyPr/>
                    <a:lstStyle/>
                    <a:p>
                      <a:pPr algn="ctr"/>
                      <a:endParaRPr lang="en-GB" dirty="0"/>
                    </a:p>
                  </a:txBody>
                  <a:tcPr/>
                </a:tc>
                <a:extLst>
                  <a:ext uri="{0D108BD9-81ED-4DB2-BD59-A6C34878D82A}">
                    <a16:rowId xmlns:a16="http://schemas.microsoft.com/office/drawing/2014/main" val="10001"/>
                  </a:ext>
                </a:extLst>
              </a:tr>
              <a:tr h="370840">
                <a:tc>
                  <a:txBody>
                    <a:bodyPr/>
                    <a:lstStyle/>
                    <a:p>
                      <a:pPr algn="ctr"/>
                      <a:endParaRPr lang="en-GB"/>
                    </a:p>
                  </a:txBody>
                  <a:tcPr/>
                </a:tc>
                <a:tc>
                  <a:txBody>
                    <a:bodyPr/>
                    <a:lstStyle/>
                    <a:p>
                      <a:pPr algn="ctr"/>
                      <a:endParaRPr lang="en-GB"/>
                    </a:p>
                  </a:txBody>
                  <a:tcPr/>
                </a:tc>
                <a:tc>
                  <a:txBody>
                    <a:bodyPr/>
                    <a:lstStyle/>
                    <a:p>
                      <a:pPr algn="ctr"/>
                      <a:endParaRPr lang="en-GB"/>
                    </a:p>
                  </a:txBody>
                  <a:tcPr/>
                </a:tc>
                <a:tc>
                  <a:txBody>
                    <a:bodyPr/>
                    <a:lstStyle/>
                    <a:p>
                      <a:pPr algn="ctr"/>
                      <a:endParaRPr lang="en-GB"/>
                    </a:p>
                  </a:txBody>
                  <a:tcPr/>
                </a:tc>
                <a:tc>
                  <a:txBody>
                    <a:bodyPr/>
                    <a:lstStyle/>
                    <a:p>
                      <a:pPr algn="ctr"/>
                      <a:r>
                        <a:rPr lang="en-GB" dirty="0"/>
                        <a:t>a</a:t>
                      </a:r>
                    </a:p>
                  </a:txBody>
                  <a:tcPr/>
                </a:tc>
                <a:extLst>
                  <a:ext uri="{0D108BD9-81ED-4DB2-BD59-A6C34878D82A}">
                    <a16:rowId xmlns:a16="http://schemas.microsoft.com/office/drawing/2014/main" val="10002"/>
                  </a:ext>
                </a:extLst>
              </a:tr>
            </a:tbl>
          </a:graphicData>
        </a:graphic>
      </p:graphicFrame>
      <p:cxnSp>
        <p:nvCxnSpPr>
          <p:cNvPr id="12" name="Straight Arrow Connector 11"/>
          <p:cNvCxnSpPr/>
          <p:nvPr/>
        </p:nvCxnSpPr>
        <p:spPr bwMode="auto">
          <a:xfrm>
            <a:off x="5737654" y="5560678"/>
            <a:ext cx="2042984" cy="0"/>
          </a:xfrm>
          <a:prstGeom prst="straightConnector1">
            <a:avLst/>
          </a:prstGeom>
          <a:solidFill>
            <a:schemeClr val="accent1"/>
          </a:solidFill>
          <a:ln w="25400" cap="flat" cmpd="sng" algn="ctr">
            <a:solidFill>
              <a:schemeClr val="tx1"/>
            </a:solidFill>
            <a:prstDash val="dash"/>
            <a:round/>
            <a:headEnd type="none" w="med" len="med"/>
            <a:tailEnd type="arrow"/>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3" name="Straight Arrow Connector 12"/>
          <p:cNvCxnSpPr/>
          <p:nvPr/>
        </p:nvCxnSpPr>
        <p:spPr bwMode="auto">
          <a:xfrm flipH="1">
            <a:off x="5605849" y="5901690"/>
            <a:ext cx="2055340" cy="0"/>
          </a:xfrm>
          <a:prstGeom prst="straightConnector1">
            <a:avLst/>
          </a:prstGeom>
          <a:solidFill>
            <a:schemeClr val="accent1"/>
          </a:solidFill>
          <a:ln w="25400" cap="flat" cmpd="sng" algn="ctr">
            <a:solidFill>
              <a:schemeClr val="tx1"/>
            </a:solidFill>
            <a:prstDash val="dash"/>
            <a:round/>
            <a:headEnd type="none" w="med" len="med"/>
            <a:tailEnd type="arrow"/>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0" name="TextBox 19"/>
          <p:cNvSpPr txBox="1"/>
          <p:nvPr/>
        </p:nvSpPr>
        <p:spPr>
          <a:xfrm>
            <a:off x="8077200" y="5341111"/>
            <a:ext cx="736099" cy="369332"/>
          </a:xfrm>
          <a:prstGeom prst="rect">
            <a:avLst/>
          </a:prstGeom>
          <a:noFill/>
        </p:spPr>
        <p:txBody>
          <a:bodyPr wrap="none" rtlCol="0">
            <a:spAutoFit/>
          </a:bodyPr>
          <a:lstStyle/>
          <a:p>
            <a:r>
              <a:rPr lang="en-GB" dirty="0"/>
              <a:t>Read</a:t>
            </a:r>
          </a:p>
        </p:txBody>
      </p:sp>
      <p:sp>
        <p:nvSpPr>
          <p:cNvPr id="21" name="TextBox 20"/>
          <p:cNvSpPr txBox="1"/>
          <p:nvPr/>
        </p:nvSpPr>
        <p:spPr>
          <a:xfrm>
            <a:off x="8124875" y="5708631"/>
            <a:ext cx="719108" cy="369332"/>
          </a:xfrm>
          <a:prstGeom prst="rect">
            <a:avLst/>
          </a:prstGeom>
          <a:noFill/>
        </p:spPr>
        <p:txBody>
          <a:bodyPr wrap="none" rtlCol="0">
            <a:spAutoFit/>
          </a:bodyPr>
          <a:lstStyle/>
          <a:p>
            <a:r>
              <a:rPr lang="en-GB" dirty="0"/>
              <a:t>Write</a:t>
            </a:r>
          </a:p>
        </p:txBody>
      </p:sp>
    </p:spTree>
    <p:extLst>
      <p:ext uri="{BB962C8B-B14F-4D97-AF65-F5344CB8AC3E}">
        <p14:creationId xmlns:p14="http://schemas.microsoft.com/office/powerpoint/2010/main" val="426286316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7750" y="1227438"/>
            <a:ext cx="7029450" cy="4611387"/>
          </a:xfrm>
        </p:spPr>
        <p:txBody>
          <a:bodyPr>
            <a:normAutofit lnSpcReduction="10000"/>
          </a:bodyPr>
          <a:lstStyle/>
          <a:p>
            <a:pPr marL="0" indent="0">
              <a:buNone/>
            </a:pPr>
            <a:r>
              <a:rPr lang="en-GB" dirty="0"/>
              <a:t>string </a:t>
            </a:r>
            <a:r>
              <a:rPr lang="en-GB" dirty="0" err="1"/>
              <a:t>reversedWord</a:t>
            </a:r>
            <a:r>
              <a:rPr lang="en-GB" dirty="0"/>
              <a:t>(string word)</a:t>
            </a:r>
          </a:p>
          <a:p>
            <a:pPr marL="0" indent="0">
              <a:buNone/>
            </a:pPr>
            <a:r>
              <a:rPr lang="en-GB" dirty="0"/>
              <a:t>{</a:t>
            </a:r>
            <a:br>
              <a:rPr lang="en-GB" dirty="0"/>
            </a:br>
            <a:r>
              <a:rPr lang="en-GB" dirty="0"/>
              <a:t>     char[] letters;</a:t>
            </a:r>
            <a:br>
              <a:rPr lang="en-GB" dirty="0"/>
            </a:br>
            <a:r>
              <a:rPr lang="en-GB" dirty="0"/>
              <a:t>     char[] reverse;</a:t>
            </a:r>
          </a:p>
          <a:p>
            <a:pPr marL="0" indent="0">
              <a:buNone/>
            </a:pPr>
            <a:r>
              <a:rPr lang="en-GB" dirty="0"/>
              <a:t>     </a:t>
            </a:r>
            <a:r>
              <a:rPr lang="en-GB" dirty="0" err="1"/>
              <a:t>int</a:t>
            </a:r>
            <a:r>
              <a:rPr lang="en-GB" dirty="0"/>
              <a:t> count;</a:t>
            </a:r>
            <a:br>
              <a:rPr lang="en-GB" dirty="0"/>
            </a:br>
            <a:endParaRPr lang="en-GB" dirty="0"/>
          </a:p>
          <a:p>
            <a:pPr marL="0" indent="0">
              <a:buNone/>
            </a:pPr>
            <a:r>
              <a:rPr lang="en-GB" dirty="0"/>
              <a:t>     letters = </a:t>
            </a:r>
            <a:r>
              <a:rPr lang="en-GB" dirty="0" err="1"/>
              <a:t>word.toCharArray</a:t>
            </a:r>
            <a:r>
              <a:rPr lang="en-GB" dirty="0"/>
              <a:t>();</a:t>
            </a:r>
            <a:br>
              <a:rPr lang="en-GB" dirty="0"/>
            </a:br>
            <a:r>
              <a:rPr lang="en-GB" dirty="0"/>
              <a:t>     reverse = new char[</a:t>
            </a:r>
            <a:r>
              <a:rPr lang="en-GB" dirty="0" err="1"/>
              <a:t>word.length</a:t>
            </a:r>
            <a:r>
              <a:rPr lang="en-GB" dirty="0"/>
              <a:t>()];</a:t>
            </a:r>
          </a:p>
          <a:p>
            <a:pPr marL="0" indent="0">
              <a:buNone/>
            </a:pPr>
            <a:r>
              <a:rPr lang="en-GB" dirty="0"/>
              <a:t>     for(count = 0; count &lt; </a:t>
            </a:r>
            <a:r>
              <a:rPr lang="en-GB" dirty="0" err="1"/>
              <a:t>word.length</a:t>
            </a:r>
            <a:r>
              <a:rPr lang="en-GB" dirty="0"/>
              <a:t>(); count++)</a:t>
            </a:r>
            <a:br>
              <a:rPr lang="en-GB" dirty="0"/>
            </a:br>
            <a:r>
              <a:rPr lang="en-GB" dirty="0"/>
              <a:t>     {</a:t>
            </a:r>
            <a:br>
              <a:rPr lang="en-GB" dirty="0"/>
            </a:br>
            <a:r>
              <a:rPr lang="en-GB" dirty="0"/>
              <a:t>          reverse[count] = letters[</a:t>
            </a:r>
            <a:r>
              <a:rPr lang="en-GB" dirty="0" err="1"/>
              <a:t>word.length</a:t>
            </a:r>
            <a:r>
              <a:rPr lang="en-GB" dirty="0"/>
              <a:t>() – 1 – count];</a:t>
            </a:r>
            <a:br>
              <a:rPr lang="en-GB" dirty="0"/>
            </a:br>
            <a:r>
              <a:rPr lang="en-GB" dirty="0"/>
              <a:t>     }</a:t>
            </a:r>
            <a:br>
              <a:rPr lang="en-GB" dirty="0"/>
            </a:br>
            <a:br>
              <a:rPr lang="en-GB" dirty="0"/>
            </a:br>
            <a:r>
              <a:rPr lang="en-GB" dirty="0"/>
              <a:t>     return new string(reverse, 0, </a:t>
            </a:r>
            <a:r>
              <a:rPr lang="en-GB" dirty="0" err="1"/>
              <a:t>word.length</a:t>
            </a:r>
            <a:r>
              <a:rPr lang="en-GB" dirty="0"/>
              <a:t>());</a:t>
            </a:r>
          </a:p>
          <a:p>
            <a:pPr marL="0" indent="0">
              <a:buNone/>
            </a:pPr>
            <a:r>
              <a:rPr lang="en-GB" dirty="0"/>
              <a:t>}</a:t>
            </a:r>
          </a:p>
        </p:txBody>
      </p:sp>
      <p:sp>
        <p:nvSpPr>
          <p:cNvPr id="4" name="Footer Placeholder 3"/>
          <p:cNvSpPr>
            <a:spLocks noGrp="1"/>
          </p:cNvSpPr>
          <p:nvPr>
            <p:ph type="ftr" sz="quarter" idx="11"/>
          </p:nvPr>
        </p:nvSpPr>
        <p:spPr/>
        <p:txBody>
          <a:bodyPr/>
          <a:lstStyle/>
          <a:p>
            <a:pPr>
              <a:defRPr/>
            </a:pPr>
            <a:r>
              <a:rPr lang="en-US" altLang="en-US"/>
              <a:t>GD &amp; H</a:t>
            </a:r>
          </a:p>
        </p:txBody>
      </p:sp>
    </p:spTree>
    <p:extLst>
      <p:ext uri="{BB962C8B-B14F-4D97-AF65-F5344CB8AC3E}">
        <p14:creationId xmlns:p14="http://schemas.microsoft.com/office/powerpoint/2010/main" val="104078528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451512"/>
            <a:ext cx="6347713" cy="1320800"/>
          </a:xfrm>
        </p:spPr>
        <p:txBody>
          <a:bodyPr/>
          <a:lstStyle/>
          <a:p>
            <a:r>
              <a:rPr lang="en-GB" dirty="0"/>
              <a:t>Exercise 3</a:t>
            </a:r>
          </a:p>
        </p:txBody>
      </p:sp>
      <p:sp>
        <p:nvSpPr>
          <p:cNvPr id="3" name="Content Placeholder 2"/>
          <p:cNvSpPr>
            <a:spLocks noGrp="1"/>
          </p:cNvSpPr>
          <p:nvPr>
            <p:ph idx="1"/>
          </p:nvPr>
        </p:nvSpPr>
        <p:spPr>
          <a:xfrm>
            <a:off x="1047750" y="939114"/>
            <a:ext cx="7029450" cy="4899711"/>
          </a:xfrm>
        </p:spPr>
        <p:txBody>
          <a:bodyPr/>
          <a:lstStyle/>
          <a:p>
            <a:r>
              <a:rPr lang="en-GB" b="1" dirty="0"/>
              <a:t>Identify the requirements and constraints</a:t>
            </a:r>
            <a:r>
              <a:rPr lang="en-GB" dirty="0"/>
              <a:t>.</a:t>
            </a:r>
          </a:p>
          <a:p>
            <a:r>
              <a:rPr lang="en-GB" dirty="0"/>
              <a:t>Write a program that allows the user to enter a sentence and a word.</a:t>
            </a:r>
          </a:p>
          <a:p>
            <a:r>
              <a:rPr lang="en-GB" dirty="0"/>
              <a:t>The program should display the number of times the </a:t>
            </a:r>
            <a:r>
              <a:rPr lang="en-GB" b="1" dirty="0"/>
              <a:t>word</a:t>
            </a:r>
            <a:r>
              <a:rPr lang="en-GB" dirty="0"/>
              <a:t> appears in the sentence</a:t>
            </a:r>
          </a:p>
          <a:p>
            <a:r>
              <a:rPr lang="en-GB" dirty="0"/>
              <a:t>This does not include parts of words e.g. “</a:t>
            </a:r>
            <a:r>
              <a:rPr lang="en-GB" dirty="0" err="1"/>
              <a:t>seaview</a:t>
            </a:r>
            <a:r>
              <a:rPr lang="en-GB" dirty="0"/>
              <a:t>” is not counted if we are looking for the word “sea”</a:t>
            </a:r>
          </a:p>
          <a:p>
            <a:endParaRPr lang="en-GB" dirty="0"/>
          </a:p>
          <a:p>
            <a:r>
              <a:rPr lang="en-GB" dirty="0"/>
              <a:t>For example:</a:t>
            </a:r>
            <a:br>
              <a:rPr lang="en-GB" dirty="0"/>
            </a:br>
            <a:r>
              <a:rPr lang="en-GB" dirty="0"/>
              <a:t>They enter “This is a great big </a:t>
            </a:r>
            <a:r>
              <a:rPr lang="en-GB" u="sng" dirty="0"/>
              <a:t>blue</a:t>
            </a:r>
            <a:r>
              <a:rPr lang="en-GB" dirty="0"/>
              <a:t> ship with </a:t>
            </a:r>
            <a:r>
              <a:rPr lang="en-GB" u="sng" dirty="0"/>
              <a:t>blue</a:t>
            </a:r>
            <a:r>
              <a:rPr lang="en-GB" dirty="0"/>
              <a:t> sails”</a:t>
            </a:r>
            <a:br>
              <a:rPr lang="en-GB" dirty="0"/>
            </a:br>
            <a:r>
              <a:rPr lang="en-GB" dirty="0"/>
              <a:t>They enter the word “blue”</a:t>
            </a:r>
            <a:br>
              <a:rPr lang="en-GB" dirty="0"/>
            </a:br>
            <a:r>
              <a:rPr lang="en-GB" dirty="0"/>
              <a:t>The program prints 2</a:t>
            </a:r>
          </a:p>
        </p:txBody>
      </p:sp>
      <p:sp>
        <p:nvSpPr>
          <p:cNvPr id="4" name="Footer Placeholder 3"/>
          <p:cNvSpPr>
            <a:spLocks noGrp="1"/>
          </p:cNvSpPr>
          <p:nvPr>
            <p:ph type="ftr" sz="quarter" idx="11"/>
          </p:nvPr>
        </p:nvSpPr>
        <p:spPr/>
        <p:txBody>
          <a:bodyPr/>
          <a:lstStyle/>
          <a:p>
            <a:pPr>
              <a:defRPr/>
            </a:pPr>
            <a:r>
              <a:rPr lang="en-US" altLang="en-US"/>
              <a:t>GD &amp; H</a:t>
            </a:r>
          </a:p>
        </p:txBody>
      </p:sp>
      <p:sp>
        <p:nvSpPr>
          <p:cNvPr id="5" name="TextBox 4"/>
          <p:cNvSpPr txBox="1"/>
          <p:nvPr/>
        </p:nvSpPr>
        <p:spPr>
          <a:xfrm>
            <a:off x="1444796" y="5471724"/>
            <a:ext cx="5960639" cy="923330"/>
          </a:xfrm>
          <a:prstGeom prst="rect">
            <a:avLst/>
          </a:prstGeom>
          <a:noFill/>
        </p:spPr>
        <p:txBody>
          <a:bodyPr wrap="square" rtlCol="0">
            <a:spAutoFit/>
          </a:bodyPr>
          <a:lstStyle/>
          <a:p>
            <a:r>
              <a:rPr lang="en-GB" dirty="0"/>
              <a:t>Hint 1: What separates the words in a sentence?</a:t>
            </a:r>
          </a:p>
          <a:p>
            <a:r>
              <a:rPr lang="en-GB" dirty="0"/>
              <a:t>Hint 2: In the string, find the positions of the first and last characters in word </a:t>
            </a:r>
            <a:r>
              <a:rPr lang="en-GB" dirty="0">
                <a:sym typeface="Wingdings" panose="05000000000000000000" pitchFamily="2" charset="2"/>
              </a:rPr>
              <a:t> could copy word into a new string</a:t>
            </a:r>
            <a:endParaRPr lang="en-GB" dirty="0"/>
          </a:p>
        </p:txBody>
      </p:sp>
      <p:sp>
        <p:nvSpPr>
          <p:cNvPr id="6" name="TextBox 5"/>
          <p:cNvSpPr txBox="1"/>
          <p:nvPr/>
        </p:nvSpPr>
        <p:spPr>
          <a:xfrm>
            <a:off x="1444796" y="5007828"/>
            <a:ext cx="5737468" cy="369332"/>
          </a:xfrm>
          <a:prstGeom prst="rect">
            <a:avLst/>
          </a:prstGeom>
          <a:noFill/>
        </p:spPr>
        <p:txBody>
          <a:bodyPr wrap="none" rtlCol="0">
            <a:spAutoFit/>
          </a:bodyPr>
          <a:lstStyle/>
          <a:p>
            <a:r>
              <a:rPr lang="en-GB" b="1" u="sng" dirty="0"/>
              <a:t>Simplify: Can you read and test just the first word?</a:t>
            </a:r>
          </a:p>
        </p:txBody>
      </p:sp>
    </p:spTree>
    <p:extLst>
      <p:ext uri="{BB962C8B-B14F-4D97-AF65-F5344CB8AC3E}">
        <p14:creationId xmlns:p14="http://schemas.microsoft.com/office/powerpoint/2010/main" val="14190473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Possible Answer</a:t>
            </a:r>
          </a:p>
        </p:txBody>
      </p:sp>
      <p:sp>
        <p:nvSpPr>
          <p:cNvPr id="3" name="Content Placeholder 2"/>
          <p:cNvSpPr>
            <a:spLocks noGrp="1"/>
          </p:cNvSpPr>
          <p:nvPr>
            <p:ph idx="1"/>
          </p:nvPr>
        </p:nvSpPr>
        <p:spPr>
          <a:xfrm>
            <a:off x="1375569" y="1787772"/>
            <a:ext cx="6347714" cy="3880773"/>
          </a:xfrm>
        </p:spPr>
        <p:txBody>
          <a:bodyPr/>
          <a:lstStyle/>
          <a:p>
            <a:r>
              <a:rPr lang="en-GB" dirty="0"/>
              <a:t>We can identify individual words by looking for spaces</a:t>
            </a:r>
          </a:p>
          <a:p>
            <a:r>
              <a:rPr lang="en-GB" dirty="0"/>
              <a:t>What is a space? </a:t>
            </a:r>
            <a:r>
              <a:rPr lang="en-GB" dirty="0">
                <a:sym typeface="Wingdings" panose="05000000000000000000" pitchFamily="2" charset="2"/>
              </a:rPr>
              <a:t> the character ‘ ‘ in the string</a:t>
            </a:r>
            <a:endParaRPr lang="en-GB" dirty="0"/>
          </a:p>
        </p:txBody>
      </p:sp>
      <p:sp>
        <p:nvSpPr>
          <p:cNvPr id="4" name="Footer Placeholder 3"/>
          <p:cNvSpPr>
            <a:spLocks noGrp="1"/>
          </p:cNvSpPr>
          <p:nvPr>
            <p:ph type="ftr" sz="quarter" idx="11"/>
          </p:nvPr>
        </p:nvSpPr>
        <p:spPr/>
        <p:txBody>
          <a:bodyPr/>
          <a:lstStyle/>
          <a:p>
            <a:pPr>
              <a:defRPr/>
            </a:pPr>
            <a:r>
              <a:rPr lang="en-US" altLang="en-US"/>
              <a:t>GD &amp; H</a:t>
            </a:r>
          </a:p>
        </p:txBody>
      </p:sp>
      <p:sp>
        <p:nvSpPr>
          <p:cNvPr id="5" name="TextBox 4"/>
          <p:cNvSpPr txBox="1"/>
          <p:nvPr/>
        </p:nvSpPr>
        <p:spPr>
          <a:xfrm>
            <a:off x="5432139" y="992660"/>
            <a:ext cx="3481960" cy="369332"/>
          </a:xfrm>
          <a:prstGeom prst="rect">
            <a:avLst/>
          </a:prstGeom>
          <a:noFill/>
        </p:spPr>
        <p:txBody>
          <a:bodyPr wrap="square" rtlCol="0">
            <a:spAutoFit/>
          </a:bodyPr>
          <a:lstStyle/>
          <a:p>
            <a:r>
              <a:rPr lang="en-GB" dirty="0">
                <a:latin typeface="Lucida Handwriting" panose="03010101010101010101" pitchFamily="66" charset="0"/>
              </a:rPr>
              <a:t>There is a space here</a:t>
            </a:r>
          </a:p>
        </p:txBody>
      </p:sp>
      <p:sp>
        <p:nvSpPr>
          <p:cNvPr id="6" name="Freeform 5"/>
          <p:cNvSpPr/>
          <p:nvPr/>
        </p:nvSpPr>
        <p:spPr bwMode="auto">
          <a:xfrm>
            <a:off x="4975809" y="1189455"/>
            <a:ext cx="497983" cy="1010048"/>
          </a:xfrm>
          <a:custGeom>
            <a:avLst/>
            <a:gdLst>
              <a:gd name="connsiteX0" fmla="*/ 419975 w 497983"/>
              <a:gd name="connsiteY0" fmla="*/ 13269 h 1010048"/>
              <a:gd name="connsiteX1" fmla="*/ 115175 w 497983"/>
              <a:gd name="connsiteY1" fmla="*/ 46221 h 1010048"/>
              <a:gd name="connsiteX2" fmla="*/ 16321 w 497983"/>
              <a:gd name="connsiteY2" fmla="*/ 392210 h 1010048"/>
              <a:gd name="connsiteX3" fmla="*/ 428213 w 497983"/>
              <a:gd name="connsiteY3" fmla="*/ 474588 h 1010048"/>
              <a:gd name="connsiteX4" fmla="*/ 494115 w 497983"/>
              <a:gd name="connsiteY4" fmla="*/ 1010048 h 10100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7983" h="1010048">
                <a:moveTo>
                  <a:pt x="419975" y="13269"/>
                </a:moveTo>
                <a:cubicBezTo>
                  <a:pt x="301213" y="-1834"/>
                  <a:pt x="182451" y="-16936"/>
                  <a:pt x="115175" y="46221"/>
                </a:cubicBezTo>
                <a:cubicBezTo>
                  <a:pt x="47899" y="109378"/>
                  <a:pt x="-35852" y="320816"/>
                  <a:pt x="16321" y="392210"/>
                </a:cubicBezTo>
                <a:cubicBezTo>
                  <a:pt x="68494" y="463604"/>
                  <a:pt x="348581" y="371615"/>
                  <a:pt x="428213" y="474588"/>
                </a:cubicBezTo>
                <a:cubicBezTo>
                  <a:pt x="507845" y="577561"/>
                  <a:pt x="500980" y="793804"/>
                  <a:pt x="494115" y="1010048"/>
                </a:cubicBezTo>
              </a:path>
            </a:pathLst>
          </a:custGeom>
          <a:noFill/>
          <a:ln w="25400" cap="flat" cmpd="sng" algn="ctr">
            <a:solidFill>
              <a:schemeClr val="tx1"/>
            </a:solidFill>
            <a:prstDash val="solid"/>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7" name="TextBox 6"/>
          <p:cNvSpPr txBox="1"/>
          <p:nvPr/>
        </p:nvSpPr>
        <p:spPr>
          <a:xfrm>
            <a:off x="948896" y="2597221"/>
            <a:ext cx="7475123" cy="2585323"/>
          </a:xfrm>
          <a:prstGeom prst="rect">
            <a:avLst/>
          </a:prstGeom>
          <a:noFill/>
        </p:spPr>
        <p:txBody>
          <a:bodyPr wrap="none" rtlCol="0">
            <a:spAutoFit/>
          </a:bodyPr>
          <a:lstStyle/>
          <a:p>
            <a:r>
              <a:rPr lang="en-GB" dirty="0"/>
              <a:t>string </a:t>
            </a:r>
            <a:r>
              <a:rPr lang="en-GB" dirty="0" err="1"/>
              <a:t>readWord</a:t>
            </a:r>
            <a:r>
              <a:rPr lang="en-GB" dirty="0"/>
              <a:t>(char[] sentence, </a:t>
            </a:r>
            <a:r>
              <a:rPr lang="en-GB" dirty="0" err="1"/>
              <a:t>int</a:t>
            </a:r>
            <a:r>
              <a:rPr lang="en-GB" dirty="0"/>
              <a:t> </a:t>
            </a:r>
            <a:r>
              <a:rPr lang="en-GB" dirty="0" err="1"/>
              <a:t>wordStart</a:t>
            </a:r>
            <a:r>
              <a:rPr lang="en-GB" dirty="0"/>
              <a:t>, </a:t>
            </a:r>
            <a:r>
              <a:rPr lang="en-GB" dirty="0" err="1"/>
              <a:t>int</a:t>
            </a:r>
            <a:r>
              <a:rPr lang="en-GB" dirty="0"/>
              <a:t> </a:t>
            </a:r>
            <a:r>
              <a:rPr lang="en-GB" dirty="0" err="1"/>
              <a:t>remainingLength</a:t>
            </a:r>
            <a:r>
              <a:rPr lang="en-GB" dirty="0"/>
              <a:t>)</a:t>
            </a:r>
            <a:br>
              <a:rPr lang="en-GB" dirty="0"/>
            </a:br>
            <a:r>
              <a:rPr lang="en-GB" dirty="0"/>
              <a:t>{</a:t>
            </a:r>
            <a:br>
              <a:rPr lang="en-GB" dirty="0"/>
            </a:br>
            <a:r>
              <a:rPr lang="en-GB" dirty="0"/>
              <a:t>      </a:t>
            </a:r>
            <a:r>
              <a:rPr lang="en-GB" dirty="0" err="1"/>
              <a:t>int</a:t>
            </a:r>
            <a:r>
              <a:rPr lang="en-GB" dirty="0"/>
              <a:t> count = 0;</a:t>
            </a:r>
            <a:br>
              <a:rPr lang="en-GB" dirty="0"/>
            </a:br>
            <a:r>
              <a:rPr lang="en-GB" dirty="0"/>
              <a:t>      while(count &lt; </a:t>
            </a:r>
            <a:r>
              <a:rPr lang="en-GB" dirty="0" err="1"/>
              <a:t>remainingLength</a:t>
            </a:r>
            <a:r>
              <a:rPr lang="en-GB" dirty="0"/>
              <a:t> &amp;&amp; sentence[</a:t>
            </a:r>
            <a:r>
              <a:rPr lang="en-GB" dirty="0" err="1"/>
              <a:t>wordStart+count</a:t>
            </a:r>
            <a:r>
              <a:rPr lang="en-GB" dirty="0"/>
              <a:t>] != ‘ ‘)</a:t>
            </a:r>
            <a:br>
              <a:rPr lang="en-GB" dirty="0"/>
            </a:br>
            <a:r>
              <a:rPr lang="en-GB" dirty="0"/>
              <a:t>      {</a:t>
            </a:r>
            <a:br>
              <a:rPr lang="en-GB" dirty="0"/>
            </a:br>
            <a:r>
              <a:rPr lang="en-GB" dirty="0"/>
              <a:t>           count++;	// Count the non-space characters</a:t>
            </a:r>
            <a:br>
              <a:rPr lang="en-GB" dirty="0"/>
            </a:br>
            <a:r>
              <a:rPr lang="en-GB" dirty="0"/>
              <a:t>      }</a:t>
            </a:r>
            <a:br>
              <a:rPr lang="en-GB" dirty="0"/>
            </a:br>
            <a:r>
              <a:rPr lang="en-GB" dirty="0"/>
              <a:t>      return  ….. a string …..;</a:t>
            </a:r>
          </a:p>
          <a:p>
            <a:r>
              <a:rPr lang="en-GB" dirty="0"/>
              <a:t>}</a:t>
            </a:r>
          </a:p>
        </p:txBody>
      </p:sp>
      <p:sp>
        <p:nvSpPr>
          <p:cNvPr id="8" name="TextBox 7"/>
          <p:cNvSpPr txBox="1"/>
          <p:nvPr/>
        </p:nvSpPr>
        <p:spPr>
          <a:xfrm>
            <a:off x="1375569" y="5613995"/>
            <a:ext cx="3481960" cy="923330"/>
          </a:xfrm>
          <a:prstGeom prst="rect">
            <a:avLst/>
          </a:prstGeom>
          <a:noFill/>
        </p:spPr>
        <p:txBody>
          <a:bodyPr wrap="square" rtlCol="0">
            <a:spAutoFit/>
          </a:bodyPr>
          <a:lstStyle/>
          <a:p>
            <a:r>
              <a:rPr lang="en-GB" dirty="0">
                <a:latin typeface="Lucida Handwriting" panose="03010101010101010101" pitchFamily="66" charset="0"/>
              </a:rPr>
              <a:t>Consider skipping multiple spaces between words</a:t>
            </a:r>
          </a:p>
        </p:txBody>
      </p:sp>
      <p:sp>
        <p:nvSpPr>
          <p:cNvPr id="9" name="TextBox 8"/>
          <p:cNvSpPr txBox="1"/>
          <p:nvPr/>
        </p:nvSpPr>
        <p:spPr>
          <a:xfrm>
            <a:off x="4686457" y="5037007"/>
            <a:ext cx="3948517" cy="1754326"/>
          </a:xfrm>
          <a:prstGeom prst="rect">
            <a:avLst/>
          </a:prstGeom>
          <a:noFill/>
          <a:ln w="22225">
            <a:solidFill>
              <a:schemeClr val="tx1"/>
            </a:solidFill>
            <a:prstDash val="dash"/>
          </a:ln>
        </p:spPr>
        <p:txBody>
          <a:bodyPr wrap="none" rtlCol="0">
            <a:spAutoFit/>
          </a:bodyPr>
          <a:lstStyle/>
          <a:p>
            <a:r>
              <a:rPr lang="en-GB" dirty="0"/>
              <a:t>while(count &lt; </a:t>
            </a:r>
            <a:r>
              <a:rPr lang="en-GB" dirty="0" err="1"/>
              <a:t>remainingLength</a:t>
            </a:r>
            <a:r>
              <a:rPr lang="en-GB" dirty="0"/>
              <a:t> </a:t>
            </a:r>
          </a:p>
          <a:p>
            <a:r>
              <a:rPr lang="en-GB" dirty="0"/>
              <a:t>&amp;&amp; sentence[</a:t>
            </a:r>
            <a:r>
              <a:rPr lang="en-GB" dirty="0" err="1"/>
              <a:t>wordStart+count</a:t>
            </a:r>
            <a:r>
              <a:rPr lang="en-GB" dirty="0"/>
              <a:t>] == ‘ ‘)</a:t>
            </a:r>
            <a:br>
              <a:rPr lang="en-GB" dirty="0"/>
            </a:br>
            <a:r>
              <a:rPr lang="en-GB" dirty="0"/>
              <a:t>{</a:t>
            </a:r>
            <a:br>
              <a:rPr lang="en-GB" dirty="0"/>
            </a:br>
            <a:r>
              <a:rPr lang="en-GB" dirty="0"/>
              <a:t>    </a:t>
            </a:r>
            <a:r>
              <a:rPr lang="en-GB" dirty="0" err="1"/>
              <a:t>wordStart</a:t>
            </a:r>
            <a:r>
              <a:rPr lang="en-GB" dirty="0"/>
              <a:t>++;</a:t>
            </a:r>
            <a:br>
              <a:rPr lang="en-GB" dirty="0"/>
            </a:br>
            <a:r>
              <a:rPr lang="en-GB" dirty="0"/>
              <a:t>    </a:t>
            </a:r>
            <a:r>
              <a:rPr lang="en-GB" dirty="0" err="1"/>
              <a:t>remainingLength</a:t>
            </a:r>
            <a:r>
              <a:rPr lang="en-GB" dirty="0"/>
              <a:t>--;	</a:t>
            </a:r>
            <a:br>
              <a:rPr lang="en-GB" dirty="0"/>
            </a:br>
            <a:r>
              <a:rPr lang="en-GB" dirty="0"/>
              <a:t>}</a:t>
            </a:r>
          </a:p>
        </p:txBody>
      </p:sp>
      <p:sp>
        <p:nvSpPr>
          <p:cNvPr id="10" name="Freeform 9"/>
          <p:cNvSpPr/>
          <p:nvPr/>
        </p:nvSpPr>
        <p:spPr bwMode="auto">
          <a:xfrm>
            <a:off x="366342" y="3452119"/>
            <a:ext cx="1116469" cy="2634823"/>
          </a:xfrm>
          <a:custGeom>
            <a:avLst/>
            <a:gdLst>
              <a:gd name="connsiteX0" fmla="*/ 877572 w 1116469"/>
              <a:gd name="connsiteY0" fmla="*/ 2619167 h 2634823"/>
              <a:gd name="connsiteX1" fmla="*/ 193831 w 1116469"/>
              <a:gd name="connsiteY1" fmla="*/ 2512076 h 2634823"/>
              <a:gd name="connsiteX2" fmla="*/ 4361 w 1116469"/>
              <a:gd name="connsiteY2" fmla="*/ 1713005 h 2634823"/>
              <a:gd name="connsiteX3" fmla="*/ 94977 w 1116469"/>
              <a:gd name="connsiteY3" fmla="*/ 403189 h 2634823"/>
              <a:gd name="connsiteX4" fmla="*/ 465680 w 1116469"/>
              <a:gd name="connsiteY4" fmla="*/ 40724 h 2634823"/>
              <a:gd name="connsiteX5" fmla="*/ 1116469 w 1116469"/>
              <a:gd name="connsiteY5" fmla="*/ 24249 h 2634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16469" h="2634823">
                <a:moveTo>
                  <a:pt x="877572" y="2619167"/>
                </a:moveTo>
                <a:cubicBezTo>
                  <a:pt x="608469" y="2641135"/>
                  <a:pt x="339366" y="2663103"/>
                  <a:pt x="193831" y="2512076"/>
                </a:cubicBezTo>
                <a:cubicBezTo>
                  <a:pt x="48296" y="2361049"/>
                  <a:pt x="20837" y="2064486"/>
                  <a:pt x="4361" y="1713005"/>
                </a:cubicBezTo>
                <a:cubicBezTo>
                  <a:pt x="-12115" y="1361524"/>
                  <a:pt x="18090" y="681903"/>
                  <a:pt x="94977" y="403189"/>
                </a:cubicBezTo>
                <a:cubicBezTo>
                  <a:pt x="171864" y="124475"/>
                  <a:pt x="295431" y="103881"/>
                  <a:pt x="465680" y="40724"/>
                </a:cubicBezTo>
                <a:cubicBezTo>
                  <a:pt x="635929" y="-22433"/>
                  <a:pt x="876199" y="908"/>
                  <a:pt x="1116469" y="24249"/>
                </a:cubicBezTo>
              </a:path>
            </a:pathLst>
          </a:custGeom>
          <a:noFill/>
          <a:ln w="25400" cap="flat" cmpd="sng" algn="ctr">
            <a:solidFill>
              <a:schemeClr val="tx1"/>
            </a:solidFill>
            <a:prstDash val="solid"/>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232296798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609599" y="258872"/>
            <a:ext cx="6347713" cy="1320800"/>
          </a:xfrm>
        </p:spPr>
        <p:txBody>
          <a:bodyPr/>
          <a:lstStyle/>
          <a:p>
            <a:r>
              <a:rPr lang="en-GB" altLang="en-US" dirty="0"/>
              <a:t>ASCII Code</a:t>
            </a:r>
            <a:br>
              <a:rPr lang="en-GB" altLang="en-US" dirty="0"/>
            </a:br>
            <a:r>
              <a:rPr lang="en-GB" altLang="en-US" dirty="0">
                <a:solidFill>
                  <a:srgbClr val="FF0000"/>
                </a:solidFill>
              </a:rPr>
              <a:t>You must experiment!!</a:t>
            </a:r>
          </a:p>
        </p:txBody>
      </p:sp>
      <p:sp>
        <p:nvSpPr>
          <p:cNvPr id="13315" name="Content Placeholder 2"/>
          <p:cNvSpPr>
            <a:spLocks noGrp="1"/>
          </p:cNvSpPr>
          <p:nvPr>
            <p:ph idx="1"/>
          </p:nvPr>
        </p:nvSpPr>
        <p:spPr>
          <a:xfrm>
            <a:off x="1047750" y="1252151"/>
            <a:ext cx="7029450" cy="4586674"/>
          </a:xfrm>
        </p:spPr>
        <p:txBody>
          <a:bodyPr/>
          <a:lstStyle/>
          <a:p>
            <a:r>
              <a:rPr lang="en-GB" altLang="en-US" dirty="0"/>
              <a:t>You can get the </a:t>
            </a:r>
            <a:r>
              <a:rPr lang="en-GB" altLang="en-US" dirty="0" err="1"/>
              <a:t>ascii</a:t>
            </a:r>
            <a:r>
              <a:rPr lang="en-GB" altLang="en-US" dirty="0"/>
              <a:t> value of a character like this:</a:t>
            </a:r>
            <a:br>
              <a:rPr lang="en-GB" altLang="en-US" dirty="0"/>
            </a:br>
            <a:br>
              <a:rPr lang="en-GB" altLang="en-US" dirty="0"/>
            </a:br>
            <a:r>
              <a:rPr lang="en-GB" altLang="en-US" dirty="0"/>
              <a:t>char letter = ‘A’;</a:t>
            </a:r>
            <a:br>
              <a:rPr lang="en-GB" altLang="en-US" dirty="0"/>
            </a:br>
            <a:r>
              <a:rPr lang="en-GB" altLang="en-US" dirty="0" err="1"/>
              <a:t>int</a:t>
            </a:r>
            <a:r>
              <a:rPr lang="en-GB" altLang="en-US" dirty="0"/>
              <a:t> value = (</a:t>
            </a:r>
            <a:r>
              <a:rPr lang="en-GB" altLang="en-US" dirty="0" err="1"/>
              <a:t>int</a:t>
            </a:r>
            <a:r>
              <a:rPr lang="en-GB" altLang="en-US" dirty="0"/>
              <a:t>)letter;		// decimal 65</a:t>
            </a:r>
          </a:p>
          <a:p>
            <a:pPr>
              <a:spcBef>
                <a:spcPct val="0"/>
              </a:spcBef>
              <a:buClrTx/>
              <a:buSzTx/>
              <a:buFontTx/>
              <a:buNone/>
            </a:pPr>
            <a:endParaRPr kumimoji="0" lang="en-GB" altLang="en-US" dirty="0"/>
          </a:p>
          <a:p>
            <a:r>
              <a:rPr lang="en-GB" altLang="en-US" dirty="0"/>
              <a:t>What </a:t>
            </a:r>
            <a:r>
              <a:rPr kumimoji="0" lang="en-GB" altLang="en-US" dirty="0"/>
              <a:t>do we mean by a character?</a:t>
            </a:r>
          </a:p>
          <a:p>
            <a:r>
              <a:rPr kumimoji="0" lang="en-GB" altLang="en-US" dirty="0"/>
              <a:t>Look up the ASCII table</a:t>
            </a:r>
          </a:p>
          <a:p>
            <a:endParaRPr kumimoji="0" lang="en-GB" altLang="en-US" dirty="0"/>
          </a:p>
          <a:p>
            <a:r>
              <a:rPr kumimoji="0" lang="en-GB" altLang="en-US" b="1" u="sng" dirty="0"/>
              <a:t>Experiment</a:t>
            </a:r>
            <a:r>
              <a:rPr kumimoji="0" lang="en-GB" altLang="en-US" dirty="0"/>
              <a:t>:</a:t>
            </a:r>
            <a:br>
              <a:rPr kumimoji="0" lang="en-GB" altLang="en-US" dirty="0"/>
            </a:br>
            <a:r>
              <a:rPr kumimoji="0" lang="en-GB" altLang="en-US" dirty="0"/>
              <a:t>What happens when you subtract one character from another? </a:t>
            </a:r>
            <a:br>
              <a:rPr kumimoji="0" lang="en-GB" altLang="en-US" dirty="0"/>
            </a:br>
            <a:r>
              <a:rPr kumimoji="0" lang="en-GB" altLang="en-US" dirty="0"/>
              <a:t>For example, try ‘9’ – ‘0’</a:t>
            </a:r>
            <a:br>
              <a:rPr kumimoji="0" lang="en-GB" altLang="en-US" dirty="0"/>
            </a:br>
            <a:r>
              <a:rPr kumimoji="0" lang="en-GB" altLang="en-US" dirty="0"/>
              <a:t>Why is this useful?</a:t>
            </a:r>
          </a:p>
          <a:p>
            <a:endParaRPr lang="en-GB" altLang="en-US" dirty="0"/>
          </a:p>
        </p:txBody>
      </p:sp>
      <p:sp>
        <p:nvSpPr>
          <p:cNvPr id="13316" name="Footer Placeholder 3"/>
          <p:cNvSpPr>
            <a:spLocks noGrp="1"/>
          </p:cNvSpPr>
          <p:nvPr>
            <p:ph type="ftr" sz="quarter" idx="11"/>
          </p:nvPr>
        </p:nvSpPr>
        <p:spPr>
          <a:noFill/>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a:t>GD &amp; H</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a:lstStyle/>
          <a:p>
            <a:r>
              <a:rPr lang="en-GB" altLang="en-US" dirty="0"/>
              <a:t>Exercise 4</a:t>
            </a:r>
          </a:p>
        </p:txBody>
      </p:sp>
      <p:sp>
        <p:nvSpPr>
          <p:cNvPr id="3" name="Content Placeholder 2"/>
          <p:cNvSpPr>
            <a:spLocks noGrp="1"/>
          </p:cNvSpPr>
          <p:nvPr>
            <p:ph idx="1"/>
          </p:nvPr>
        </p:nvSpPr>
        <p:spPr>
          <a:xfrm>
            <a:off x="1047750" y="1250822"/>
            <a:ext cx="7029450" cy="5106987"/>
          </a:xfrm>
        </p:spPr>
        <p:txBody>
          <a:bodyPr/>
          <a:lstStyle/>
          <a:p>
            <a:pPr>
              <a:defRPr/>
            </a:pPr>
            <a:r>
              <a:rPr lang="en-GB" b="1" dirty="0"/>
              <a:t>Identify the requirements and constraints</a:t>
            </a:r>
            <a:r>
              <a:rPr lang="en-GB" dirty="0"/>
              <a:t>.</a:t>
            </a:r>
          </a:p>
          <a:p>
            <a:pPr>
              <a:defRPr/>
            </a:pPr>
            <a:r>
              <a:rPr lang="en-GB" dirty="0"/>
              <a:t>Write a program that allows the user to enter a number but forces them to re-enter the number if the value they type in contains anything that is not a letter. The number is read when the Enter key is pressed</a:t>
            </a:r>
          </a:p>
          <a:p>
            <a:pPr>
              <a:defRPr/>
            </a:pPr>
            <a:r>
              <a:rPr lang="en-GB" dirty="0"/>
              <a:t>For example:</a:t>
            </a:r>
          </a:p>
          <a:p>
            <a:pPr marL="0" indent="0">
              <a:buFont typeface="Monotype Sorts" pitchFamily="2" charset="2"/>
              <a:buNone/>
              <a:defRPr/>
            </a:pPr>
            <a:r>
              <a:rPr lang="en-GB" dirty="0"/>
              <a:t>	“12A34” is incorrect </a:t>
            </a:r>
            <a:r>
              <a:rPr lang="en-GB" dirty="0">
                <a:sym typeface="Wingdings" panose="05000000000000000000" pitchFamily="2" charset="2"/>
              </a:rPr>
              <a:t> contains letter “A”</a:t>
            </a:r>
            <a:br>
              <a:rPr lang="en-GB" dirty="0"/>
            </a:br>
            <a:r>
              <a:rPr lang="en-GB" dirty="0"/>
              <a:t>	“12345” is correct </a:t>
            </a:r>
            <a:r>
              <a:rPr lang="en-GB" dirty="0">
                <a:sym typeface="Wingdings" panose="05000000000000000000" pitchFamily="2" charset="2"/>
              </a:rPr>
              <a:t> value is 12345</a:t>
            </a:r>
            <a:endParaRPr lang="en-GB" dirty="0"/>
          </a:p>
          <a:p>
            <a:pPr>
              <a:defRPr/>
            </a:pPr>
            <a:endParaRPr lang="en-GB" dirty="0"/>
          </a:p>
        </p:txBody>
      </p:sp>
      <p:sp>
        <p:nvSpPr>
          <p:cNvPr id="14340" name="Footer Placeholder 3"/>
          <p:cNvSpPr>
            <a:spLocks noGrp="1"/>
          </p:cNvSpPr>
          <p:nvPr>
            <p:ph type="ftr" sz="quarter" idx="11"/>
          </p:nvPr>
        </p:nvSpPr>
        <p:spPr>
          <a:noFill/>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a:t>GD &amp; H</a:t>
            </a:r>
          </a:p>
        </p:txBody>
      </p:sp>
      <p:sp>
        <p:nvSpPr>
          <p:cNvPr id="14341" name="TextBox 4"/>
          <p:cNvSpPr txBox="1">
            <a:spLocks noChangeArrowheads="1"/>
          </p:cNvSpPr>
          <p:nvPr/>
        </p:nvSpPr>
        <p:spPr bwMode="auto">
          <a:xfrm>
            <a:off x="940659" y="4516137"/>
            <a:ext cx="7010400"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b="1" u="sng" dirty="0"/>
              <a:t>Constraint: </a:t>
            </a:r>
            <a:r>
              <a:rPr kumimoji="0" lang="en-GB" altLang="en-US" dirty="0"/>
              <a:t>You must write your own functions, using strings as arrays of characters</a:t>
            </a:r>
          </a:p>
          <a:p>
            <a:pPr>
              <a:spcBef>
                <a:spcPct val="0"/>
              </a:spcBef>
              <a:buClrTx/>
              <a:buSzTx/>
              <a:buFontTx/>
              <a:buNone/>
            </a:pPr>
            <a:r>
              <a:rPr kumimoji="0" lang="en-GB" altLang="en-US" dirty="0"/>
              <a:t>…. including </a:t>
            </a:r>
            <a:r>
              <a:rPr kumimoji="0" lang="en-GB" altLang="en-US" dirty="0" err="1"/>
              <a:t>parseInt</a:t>
            </a:r>
            <a:r>
              <a:rPr kumimoji="0" lang="en-GB" altLang="en-US" dirty="0"/>
              <a:t>() …. Yes I am that evil !!!! :-)</a:t>
            </a: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77008" y="4306046"/>
            <a:ext cx="1566967" cy="2141521"/>
          </a:xfrm>
          <a:prstGeom prst="rect">
            <a:avLst/>
          </a:prstGeom>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r>
              <a:rPr lang="en-GB" altLang="en-US"/>
              <a:t>Possible Answer</a:t>
            </a:r>
          </a:p>
        </p:txBody>
      </p:sp>
      <p:sp>
        <p:nvSpPr>
          <p:cNvPr id="15363" name="Content Placeholder 2"/>
          <p:cNvSpPr>
            <a:spLocks noGrp="1"/>
          </p:cNvSpPr>
          <p:nvPr>
            <p:ph idx="1"/>
          </p:nvPr>
        </p:nvSpPr>
        <p:spPr/>
        <p:txBody>
          <a:bodyPr/>
          <a:lstStyle/>
          <a:p>
            <a:r>
              <a:rPr lang="en-GB" altLang="en-US"/>
              <a:t>User must enter a text number</a:t>
            </a:r>
          </a:p>
          <a:p>
            <a:r>
              <a:rPr lang="en-GB" altLang="en-US"/>
              <a:t>Each text character must be in the range ‘0’ to ‘9’ (numeric digits)</a:t>
            </a:r>
          </a:p>
          <a:p>
            <a:r>
              <a:rPr lang="en-GB" altLang="en-US"/>
              <a:t>The number is terminated by pressing the Enter key</a:t>
            </a:r>
          </a:p>
          <a:p>
            <a:r>
              <a:rPr lang="en-GB" altLang="en-US"/>
              <a:t>User must re-enter text number unless ALL the characters are numeric digits</a:t>
            </a:r>
          </a:p>
          <a:p>
            <a:endParaRPr lang="en-GB" altLang="en-US"/>
          </a:p>
          <a:p>
            <a:r>
              <a:rPr lang="en-GB" altLang="en-US"/>
              <a:t>Requirement:</a:t>
            </a:r>
          </a:p>
          <a:p>
            <a:pPr lvl="1"/>
            <a:r>
              <a:rPr lang="en-GB" altLang="en-US"/>
              <a:t>We must read one character at a time from the entered number</a:t>
            </a:r>
          </a:p>
        </p:txBody>
      </p:sp>
      <p:sp>
        <p:nvSpPr>
          <p:cNvPr id="15364" name="Footer Placeholder 3"/>
          <p:cNvSpPr>
            <a:spLocks noGrp="1"/>
          </p:cNvSpPr>
          <p:nvPr>
            <p:ph type="ftr" sz="quarter" idx="11"/>
          </p:nvPr>
        </p:nvSpPr>
        <p:spPr>
          <a:noFill/>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a:t>GD &amp; H</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 5</a:t>
            </a:r>
            <a:br>
              <a:rPr lang="en-GB" dirty="0"/>
            </a:br>
            <a:r>
              <a:rPr lang="en-GB" dirty="0"/>
              <a:t>Triangular Words</a:t>
            </a:r>
          </a:p>
        </p:txBody>
      </p:sp>
      <p:sp>
        <p:nvSpPr>
          <p:cNvPr id="3" name="Content Placeholder 2"/>
          <p:cNvSpPr>
            <a:spLocks noGrp="1"/>
          </p:cNvSpPr>
          <p:nvPr>
            <p:ph idx="1"/>
          </p:nvPr>
        </p:nvSpPr>
        <p:spPr/>
        <p:txBody>
          <a:bodyPr/>
          <a:lstStyle/>
          <a:p>
            <a:r>
              <a:rPr lang="en-GB" dirty="0"/>
              <a:t>Write a program that allows the user to enter a word and then displays the word as a right angle triangle</a:t>
            </a:r>
            <a:br>
              <a:rPr lang="en-GB" dirty="0"/>
            </a:br>
            <a:r>
              <a:rPr lang="en-GB" dirty="0"/>
              <a:t>Example: Say the user enters “SNOWFLAKES”</a:t>
            </a:r>
            <a:br>
              <a:rPr lang="en-GB" dirty="0"/>
            </a:br>
            <a:r>
              <a:rPr lang="en-GB" dirty="0"/>
              <a:t>Then the program displays</a:t>
            </a:r>
            <a:br>
              <a:rPr lang="en-GB" dirty="0"/>
            </a:br>
            <a:endParaRPr lang="en-GB" dirty="0"/>
          </a:p>
        </p:txBody>
      </p:sp>
      <p:sp>
        <p:nvSpPr>
          <p:cNvPr id="4" name="Footer Placeholder 3"/>
          <p:cNvSpPr>
            <a:spLocks noGrp="1"/>
          </p:cNvSpPr>
          <p:nvPr>
            <p:ph type="ftr" sz="quarter" idx="11"/>
          </p:nvPr>
        </p:nvSpPr>
        <p:spPr/>
        <p:txBody>
          <a:bodyPr/>
          <a:lstStyle/>
          <a:p>
            <a:pPr>
              <a:defRPr/>
            </a:pPr>
            <a:r>
              <a:rPr lang="en-US" altLang="en-US"/>
              <a:t>GD &amp; H</a:t>
            </a:r>
          </a:p>
        </p:txBody>
      </p:sp>
      <p:sp>
        <p:nvSpPr>
          <p:cNvPr id="5" name="TextBox 4"/>
          <p:cNvSpPr txBox="1"/>
          <p:nvPr/>
        </p:nvSpPr>
        <p:spPr>
          <a:xfrm>
            <a:off x="1295821" y="5266063"/>
            <a:ext cx="5772839" cy="707886"/>
          </a:xfrm>
          <a:prstGeom prst="rect">
            <a:avLst/>
          </a:prstGeom>
          <a:noFill/>
        </p:spPr>
        <p:txBody>
          <a:bodyPr wrap="square" rtlCol="0">
            <a:spAutoFit/>
          </a:bodyPr>
          <a:lstStyle/>
          <a:p>
            <a:r>
              <a:rPr lang="en-GB" sz="2000" dirty="0"/>
              <a:t>If there are too few letters to complete a row, just display as many as you can</a:t>
            </a:r>
          </a:p>
        </p:txBody>
      </p:sp>
      <p:graphicFrame>
        <p:nvGraphicFramePr>
          <p:cNvPr id="7" name="Table 6"/>
          <p:cNvGraphicFramePr>
            <a:graphicFrameLocks noGrp="1"/>
          </p:cNvGraphicFramePr>
          <p:nvPr>
            <p:extLst>
              <p:ext uri="{D42A27DB-BD31-4B8C-83A1-F6EECF244321}">
                <p14:modId xmlns:p14="http://schemas.microsoft.com/office/powerpoint/2010/main" val="2379719270"/>
              </p:ext>
            </p:extLst>
          </p:nvPr>
        </p:nvGraphicFramePr>
        <p:xfrm>
          <a:off x="1514475" y="3449993"/>
          <a:ext cx="6096000" cy="1483360"/>
        </p:xfrm>
        <a:graphic>
          <a:graphicData uri="http://schemas.openxmlformats.org/drawingml/2006/table">
            <a:tbl>
              <a:tblPr firstRow="1" bandRow="1">
                <a:tableStyleId>{2D5ABB26-0587-4C30-8999-92F81FD0307C}</a:tableStyleId>
              </a:tblPr>
              <a:tblGrid>
                <a:gridCol w="1449062">
                  <a:extLst>
                    <a:ext uri="{9D8B030D-6E8A-4147-A177-3AD203B41FA5}">
                      <a16:colId xmlns:a16="http://schemas.microsoft.com/office/drawing/2014/main" val="20000"/>
                    </a:ext>
                  </a:extLst>
                </a:gridCol>
                <a:gridCol w="4646938">
                  <a:extLst>
                    <a:ext uri="{9D8B030D-6E8A-4147-A177-3AD203B41FA5}">
                      <a16:colId xmlns:a16="http://schemas.microsoft.com/office/drawing/2014/main" val="20001"/>
                    </a:ext>
                  </a:extLst>
                </a:gridCol>
              </a:tblGrid>
              <a:tr h="370840">
                <a:tc>
                  <a:txBody>
                    <a:bodyPr/>
                    <a:lstStyle/>
                    <a:p>
                      <a:r>
                        <a:rPr lang="en-GB" dirty="0"/>
                        <a:t>S</a:t>
                      </a:r>
                    </a:p>
                  </a:txBody>
                  <a:tcPr/>
                </a:tc>
                <a:tc>
                  <a:txBody>
                    <a:bodyPr/>
                    <a:lstStyle/>
                    <a:p>
                      <a:r>
                        <a:rPr lang="en-GB" dirty="0">
                          <a:sym typeface="Wingdings" panose="05000000000000000000" pitchFamily="2" charset="2"/>
                        </a:rPr>
                        <a:t> Display 1 character</a:t>
                      </a:r>
                      <a:endParaRPr lang="en-GB" dirty="0"/>
                    </a:p>
                  </a:txBody>
                  <a:tcPr/>
                </a:tc>
                <a:extLst>
                  <a:ext uri="{0D108BD9-81ED-4DB2-BD59-A6C34878D82A}">
                    <a16:rowId xmlns:a16="http://schemas.microsoft.com/office/drawing/2014/main" val="10000"/>
                  </a:ext>
                </a:extLst>
              </a:tr>
              <a:tr h="370840">
                <a:tc>
                  <a:txBody>
                    <a:bodyPr/>
                    <a:lstStyle/>
                    <a:p>
                      <a:r>
                        <a:rPr lang="en-GB" dirty="0"/>
                        <a:t>NO</a:t>
                      </a:r>
                    </a:p>
                  </a:txBody>
                  <a:tcPr/>
                </a:tc>
                <a:tc>
                  <a:txBody>
                    <a:bodyPr/>
                    <a:lstStyle/>
                    <a:p>
                      <a:r>
                        <a:rPr lang="en-GB" dirty="0">
                          <a:sym typeface="Wingdings" panose="05000000000000000000" pitchFamily="2" charset="2"/>
                        </a:rPr>
                        <a:t> Display 2 characters</a:t>
                      </a:r>
                      <a:endParaRPr lang="en-GB" dirty="0"/>
                    </a:p>
                  </a:txBody>
                  <a:tcPr/>
                </a:tc>
                <a:extLst>
                  <a:ext uri="{0D108BD9-81ED-4DB2-BD59-A6C34878D82A}">
                    <a16:rowId xmlns:a16="http://schemas.microsoft.com/office/drawing/2014/main" val="10001"/>
                  </a:ext>
                </a:extLst>
              </a:tr>
              <a:tr h="370840">
                <a:tc>
                  <a:txBody>
                    <a:bodyPr/>
                    <a:lstStyle/>
                    <a:p>
                      <a:r>
                        <a:rPr lang="en-GB" dirty="0"/>
                        <a:t>WFL</a:t>
                      </a:r>
                    </a:p>
                  </a:txBody>
                  <a:tcPr/>
                </a:tc>
                <a:tc>
                  <a:txBody>
                    <a:bodyPr/>
                    <a:lstStyle/>
                    <a:p>
                      <a:r>
                        <a:rPr lang="en-GB" dirty="0">
                          <a:sym typeface="Wingdings" panose="05000000000000000000" pitchFamily="2" charset="2"/>
                        </a:rPr>
                        <a:t> Display 3 characters</a:t>
                      </a:r>
                      <a:endParaRPr lang="en-GB" dirty="0"/>
                    </a:p>
                  </a:txBody>
                  <a:tcPr/>
                </a:tc>
                <a:extLst>
                  <a:ext uri="{0D108BD9-81ED-4DB2-BD59-A6C34878D82A}">
                    <a16:rowId xmlns:a16="http://schemas.microsoft.com/office/drawing/2014/main" val="10002"/>
                  </a:ext>
                </a:extLst>
              </a:tr>
              <a:tr h="370840">
                <a:tc>
                  <a:txBody>
                    <a:bodyPr/>
                    <a:lstStyle/>
                    <a:p>
                      <a:r>
                        <a:rPr lang="en-GB" dirty="0"/>
                        <a:t>AKES</a:t>
                      </a:r>
                    </a:p>
                  </a:txBody>
                  <a:tcPr/>
                </a:tc>
                <a:tc>
                  <a:txBody>
                    <a:bodyPr/>
                    <a:lstStyle/>
                    <a:p>
                      <a:r>
                        <a:rPr lang="en-GB" dirty="0">
                          <a:sym typeface="Wingdings" panose="05000000000000000000" pitchFamily="2" charset="2"/>
                        </a:rPr>
                        <a:t> Display 4 characters</a:t>
                      </a:r>
                      <a:endParaRPr lang="en-GB" dirty="0"/>
                    </a:p>
                  </a:txBody>
                  <a:tcPr/>
                </a:tc>
                <a:extLst>
                  <a:ext uri="{0D108BD9-81ED-4DB2-BD59-A6C34878D82A}">
                    <a16:rowId xmlns:a16="http://schemas.microsoft.com/office/drawing/2014/main" val="10003"/>
                  </a:ext>
                </a:extLst>
              </a:tr>
            </a:tbl>
          </a:graphicData>
        </a:graphic>
      </p:graphicFrame>
      <p:sp>
        <p:nvSpPr>
          <p:cNvPr id="8" name="TextBox 7"/>
          <p:cNvSpPr txBox="1"/>
          <p:nvPr/>
        </p:nvSpPr>
        <p:spPr>
          <a:xfrm>
            <a:off x="4678262" y="6167993"/>
            <a:ext cx="2390398" cy="369332"/>
          </a:xfrm>
          <a:prstGeom prst="rect">
            <a:avLst/>
          </a:prstGeom>
          <a:noFill/>
        </p:spPr>
        <p:txBody>
          <a:bodyPr wrap="none" rtlCol="0">
            <a:spAutoFit/>
          </a:bodyPr>
          <a:lstStyle/>
          <a:p>
            <a:r>
              <a:rPr lang="en-GB" dirty="0"/>
              <a:t>See hint on next slide</a:t>
            </a:r>
          </a:p>
        </p:txBody>
      </p:sp>
    </p:spTree>
    <p:extLst>
      <p:ext uri="{BB962C8B-B14F-4D97-AF65-F5344CB8AC3E}">
        <p14:creationId xmlns:p14="http://schemas.microsoft.com/office/powerpoint/2010/main" val="83026223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Hint</a:t>
            </a:r>
          </a:p>
        </p:txBody>
      </p:sp>
      <p:sp>
        <p:nvSpPr>
          <p:cNvPr id="3" name="Content Placeholder 2"/>
          <p:cNvSpPr>
            <a:spLocks noGrp="1"/>
          </p:cNvSpPr>
          <p:nvPr>
            <p:ph idx="1"/>
          </p:nvPr>
        </p:nvSpPr>
        <p:spPr>
          <a:xfrm>
            <a:off x="1047750" y="1057619"/>
            <a:ext cx="7029450" cy="4781206"/>
          </a:xfrm>
        </p:spPr>
        <p:txBody>
          <a:bodyPr/>
          <a:lstStyle/>
          <a:p>
            <a:r>
              <a:rPr lang="en-GB" dirty="0"/>
              <a:t>Use offset into string to record next position from which to read</a:t>
            </a:r>
          </a:p>
          <a:p>
            <a:r>
              <a:rPr lang="en-GB" dirty="0"/>
              <a:t>Use Conditional Loop Pattern to check the offset hasn’t reached end of string</a:t>
            </a:r>
          </a:p>
          <a:p>
            <a:pPr lvl="1"/>
            <a:r>
              <a:rPr lang="en-GB" dirty="0"/>
              <a:t>Read up to the required number characters, display them and increment the offset –  use a Counting Loop Pattern</a:t>
            </a:r>
          </a:p>
          <a:p>
            <a:pPr lvl="1"/>
            <a:r>
              <a:rPr lang="en-GB" dirty="0"/>
              <a:t>Display a new line</a:t>
            </a:r>
          </a:p>
          <a:p>
            <a:pPr lvl="1"/>
            <a:r>
              <a:rPr lang="en-GB" dirty="0"/>
              <a:t>Increment a max count to increase the number of characters to be read in the next row by one</a:t>
            </a:r>
          </a:p>
        </p:txBody>
      </p:sp>
      <p:sp>
        <p:nvSpPr>
          <p:cNvPr id="4" name="Footer Placeholder 3"/>
          <p:cNvSpPr>
            <a:spLocks noGrp="1"/>
          </p:cNvSpPr>
          <p:nvPr>
            <p:ph type="ftr" sz="quarter" idx="11"/>
          </p:nvPr>
        </p:nvSpPr>
        <p:spPr/>
        <p:txBody>
          <a:bodyPr/>
          <a:lstStyle/>
          <a:p>
            <a:pPr>
              <a:defRPr/>
            </a:pPr>
            <a:r>
              <a:rPr lang="en-US" altLang="en-US"/>
              <a:t>GD &amp; H</a:t>
            </a:r>
          </a:p>
        </p:txBody>
      </p:sp>
    </p:spTree>
    <p:extLst>
      <p:ext uri="{BB962C8B-B14F-4D97-AF65-F5344CB8AC3E}">
        <p14:creationId xmlns:p14="http://schemas.microsoft.com/office/powerpoint/2010/main" val="151808843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a:defRPr/>
            </a:pPr>
            <a:r>
              <a:rPr lang="en-US" altLang="en-US"/>
              <a:t>GD &amp; H</a:t>
            </a:r>
          </a:p>
        </p:txBody>
      </p:sp>
      <p:sp>
        <p:nvSpPr>
          <p:cNvPr id="5" name="TextBox 4"/>
          <p:cNvSpPr txBox="1"/>
          <p:nvPr/>
        </p:nvSpPr>
        <p:spPr>
          <a:xfrm>
            <a:off x="1805850" y="351016"/>
            <a:ext cx="6242415" cy="5909310"/>
          </a:xfrm>
          <a:prstGeom prst="rect">
            <a:avLst/>
          </a:prstGeom>
          <a:noFill/>
        </p:spPr>
        <p:txBody>
          <a:bodyPr wrap="none" rtlCol="0">
            <a:spAutoFit/>
          </a:bodyPr>
          <a:lstStyle/>
          <a:p>
            <a:r>
              <a:rPr lang="en-GB" dirty="0"/>
              <a:t> static void </a:t>
            </a:r>
            <a:r>
              <a:rPr lang="en-GB" dirty="0" err="1"/>
              <a:t>displayTriWord</a:t>
            </a:r>
            <a:r>
              <a:rPr lang="en-GB" dirty="0"/>
              <a:t>(String word)</a:t>
            </a:r>
          </a:p>
          <a:p>
            <a:r>
              <a:rPr lang="en-GB" dirty="0"/>
              <a:t>{</a:t>
            </a:r>
          </a:p>
          <a:p>
            <a:r>
              <a:rPr lang="en-GB" dirty="0"/>
              <a:t>    </a:t>
            </a:r>
            <a:r>
              <a:rPr lang="en-GB" dirty="0" err="1"/>
              <a:t>int</a:t>
            </a:r>
            <a:r>
              <a:rPr lang="en-GB" dirty="0"/>
              <a:t> offset = 0;</a:t>
            </a:r>
          </a:p>
          <a:p>
            <a:r>
              <a:rPr lang="en-GB" dirty="0"/>
              <a:t>    </a:t>
            </a:r>
            <a:r>
              <a:rPr lang="en-GB" dirty="0" err="1"/>
              <a:t>int</a:t>
            </a:r>
            <a:r>
              <a:rPr lang="en-GB" dirty="0"/>
              <a:t> </a:t>
            </a:r>
            <a:r>
              <a:rPr lang="en-GB" dirty="0" err="1"/>
              <a:t>maxCount</a:t>
            </a:r>
            <a:r>
              <a:rPr lang="en-GB" dirty="0"/>
              <a:t> = 1;</a:t>
            </a:r>
          </a:p>
          <a:p>
            <a:r>
              <a:rPr lang="en-GB" dirty="0"/>
              <a:t>    while (offset &lt; </a:t>
            </a:r>
            <a:r>
              <a:rPr lang="en-GB" dirty="0" err="1"/>
              <a:t>word.Length</a:t>
            </a:r>
            <a:r>
              <a:rPr lang="en-GB" dirty="0"/>
              <a:t>)</a:t>
            </a:r>
          </a:p>
          <a:p>
            <a:r>
              <a:rPr lang="en-GB" dirty="0"/>
              <a:t>    {</a:t>
            </a:r>
          </a:p>
          <a:p>
            <a:r>
              <a:rPr lang="en-GB" dirty="0"/>
              <a:t>         if (offset + </a:t>
            </a:r>
            <a:r>
              <a:rPr lang="en-GB" dirty="0" err="1"/>
              <a:t>maxCount</a:t>
            </a:r>
            <a:r>
              <a:rPr lang="en-GB" dirty="0"/>
              <a:t> &gt; </a:t>
            </a:r>
            <a:r>
              <a:rPr lang="en-GB" dirty="0" err="1"/>
              <a:t>word.Length</a:t>
            </a:r>
            <a:r>
              <a:rPr lang="en-GB" dirty="0"/>
              <a:t>)</a:t>
            </a:r>
          </a:p>
          <a:p>
            <a:r>
              <a:rPr lang="en-GB" dirty="0"/>
              <a:t>         {</a:t>
            </a:r>
            <a:br>
              <a:rPr lang="en-GB" dirty="0"/>
            </a:br>
            <a:r>
              <a:rPr lang="en-GB" dirty="0"/>
              <a:t>              // Don’t read off end of string</a:t>
            </a:r>
          </a:p>
          <a:p>
            <a:r>
              <a:rPr lang="en-GB" dirty="0"/>
              <a:t>              </a:t>
            </a:r>
            <a:r>
              <a:rPr lang="en-GB" dirty="0" err="1"/>
              <a:t>maxCount</a:t>
            </a:r>
            <a:r>
              <a:rPr lang="en-GB" dirty="0"/>
              <a:t> = </a:t>
            </a:r>
            <a:r>
              <a:rPr lang="en-GB" dirty="0" err="1"/>
              <a:t>word.Length</a:t>
            </a:r>
            <a:r>
              <a:rPr lang="en-GB" dirty="0"/>
              <a:t> - offset;</a:t>
            </a:r>
          </a:p>
          <a:p>
            <a:r>
              <a:rPr lang="en-GB" dirty="0"/>
              <a:t>         }</a:t>
            </a:r>
          </a:p>
          <a:p>
            <a:endParaRPr lang="en-GB" dirty="0"/>
          </a:p>
          <a:p>
            <a:r>
              <a:rPr lang="en-GB" dirty="0"/>
              <a:t>         for (</a:t>
            </a:r>
            <a:r>
              <a:rPr lang="en-GB" dirty="0" err="1"/>
              <a:t>int</a:t>
            </a:r>
            <a:r>
              <a:rPr lang="en-GB" dirty="0"/>
              <a:t> count = 0; count &lt; </a:t>
            </a:r>
            <a:r>
              <a:rPr lang="en-GB" dirty="0" err="1"/>
              <a:t>maxCount</a:t>
            </a:r>
            <a:r>
              <a:rPr lang="en-GB" dirty="0"/>
              <a:t>; count++)</a:t>
            </a:r>
          </a:p>
          <a:p>
            <a:r>
              <a:rPr lang="en-GB" dirty="0"/>
              <a:t>         {</a:t>
            </a:r>
          </a:p>
          <a:p>
            <a:r>
              <a:rPr lang="en-GB" dirty="0"/>
              <a:t>              </a:t>
            </a:r>
            <a:r>
              <a:rPr lang="en-GB" dirty="0" err="1"/>
              <a:t>System.out.printf</a:t>
            </a:r>
            <a:r>
              <a:rPr lang="en-GB" dirty="0"/>
              <a:t>(“%c", …. output character here);</a:t>
            </a:r>
          </a:p>
          <a:p>
            <a:r>
              <a:rPr lang="en-GB" dirty="0"/>
              <a:t>              offset++;</a:t>
            </a:r>
          </a:p>
          <a:p>
            <a:r>
              <a:rPr lang="en-GB" dirty="0"/>
              <a:t>          }</a:t>
            </a:r>
          </a:p>
          <a:p>
            <a:r>
              <a:rPr lang="en-GB" dirty="0"/>
              <a:t>          </a:t>
            </a:r>
            <a:r>
              <a:rPr lang="en-GB" dirty="0" err="1"/>
              <a:t>System.out.printf</a:t>
            </a:r>
            <a:r>
              <a:rPr lang="en-GB" dirty="0"/>
              <a:t>(“\r\n”);</a:t>
            </a:r>
          </a:p>
          <a:p>
            <a:r>
              <a:rPr lang="en-GB" dirty="0"/>
              <a:t>          </a:t>
            </a:r>
            <a:r>
              <a:rPr lang="en-GB" dirty="0" err="1"/>
              <a:t>maxCount</a:t>
            </a:r>
            <a:r>
              <a:rPr lang="en-GB" dirty="0"/>
              <a:t>++;</a:t>
            </a:r>
          </a:p>
          <a:p>
            <a:r>
              <a:rPr lang="en-GB" dirty="0"/>
              <a:t>     }</a:t>
            </a:r>
          </a:p>
          <a:p>
            <a:r>
              <a:rPr lang="en-GB" dirty="0"/>
              <a:t>}</a:t>
            </a:r>
          </a:p>
        </p:txBody>
      </p:sp>
    </p:spTree>
    <p:extLst>
      <p:ext uri="{BB962C8B-B14F-4D97-AF65-F5344CB8AC3E}">
        <p14:creationId xmlns:p14="http://schemas.microsoft.com/office/powerpoint/2010/main" val="359223726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002" y="242242"/>
            <a:ext cx="6347713" cy="1320800"/>
          </a:xfrm>
        </p:spPr>
        <p:txBody>
          <a:bodyPr/>
          <a:lstStyle/>
          <a:p>
            <a:r>
              <a:rPr lang="en-GB" dirty="0"/>
              <a:t>Exercise 6</a:t>
            </a:r>
            <a:br>
              <a:rPr lang="en-GB" dirty="0"/>
            </a:br>
            <a:r>
              <a:rPr lang="en-GB" dirty="0"/>
              <a:t>Count On It </a:t>
            </a:r>
          </a:p>
        </p:txBody>
      </p:sp>
      <p:sp>
        <p:nvSpPr>
          <p:cNvPr id="3" name="Content Placeholder 2"/>
          <p:cNvSpPr>
            <a:spLocks noGrp="1"/>
          </p:cNvSpPr>
          <p:nvPr>
            <p:ph idx="1"/>
          </p:nvPr>
        </p:nvSpPr>
        <p:spPr>
          <a:xfrm>
            <a:off x="1047750" y="1252151"/>
            <a:ext cx="7029450" cy="4586674"/>
          </a:xfrm>
        </p:spPr>
        <p:txBody>
          <a:bodyPr/>
          <a:lstStyle/>
          <a:p>
            <a:r>
              <a:rPr lang="en-GB" dirty="0"/>
              <a:t>Write a program that displays a counter from 0 to 999 using hashes</a:t>
            </a:r>
            <a:br>
              <a:rPr lang="en-GB" dirty="0"/>
            </a:br>
            <a:r>
              <a:rPr lang="en-GB" dirty="0"/>
              <a:t>Example:</a:t>
            </a:r>
            <a:br>
              <a:rPr lang="en-GB" dirty="0"/>
            </a:br>
            <a:r>
              <a:rPr lang="en-GB" dirty="0"/>
              <a:t>Here’s a count from 8 to 12</a:t>
            </a:r>
            <a:br>
              <a:rPr lang="en-GB" dirty="0"/>
            </a:br>
            <a:endParaRPr lang="en-GB" dirty="0"/>
          </a:p>
        </p:txBody>
      </p:sp>
      <p:sp>
        <p:nvSpPr>
          <p:cNvPr id="4" name="Footer Placeholder 3"/>
          <p:cNvSpPr>
            <a:spLocks noGrp="1"/>
          </p:cNvSpPr>
          <p:nvPr>
            <p:ph type="ftr" sz="quarter" idx="11"/>
          </p:nvPr>
        </p:nvSpPr>
        <p:spPr/>
        <p:txBody>
          <a:bodyPr/>
          <a:lstStyle/>
          <a:p>
            <a:pPr>
              <a:defRPr/>
            </a:pPr>
            <a:r>
              <a:rPr lang="en-US" altLang="en-US"/>
              <a:t>GD &amp; H</a:t>
            </a:r>
          </a:p>
        </p:txBody>
      </p:sp>
      <p:graphicFrame>
        <p:nvGraphicFramePr>
          <p:cNvPr id="5" name="Table 4"/>
          <p:cNvGraphicFramePr>
            <a:graphicFrameLocks noGrp="1"/>
          </p:cNvGraphicFramePr>
          <p:nvPr>
            <p:extLst>
              <p:ext uri="{D42A27DB-BD31-4B8C-83A1-F6EECF244321}">
                <p14:modId xmlns:p14="http://schemas.microsoft.com/office/powerpoint/2010/main" val="4021217891"/>
              </p:ext>
            </p:extLst>
          </p:nvPr>
        </p:nvGraphicFramePr>
        <p:xfrm>
          <a:off x="609597" y="2822152"/>
          <a:ext cx="1293342" cy="3337560"/>
        </p:xfrm>
        <a:graphic>
          <a:graphicData uri="http://schemas.openxmlformats.org/drawingml/2006/table">
            <a:tbl>
              <a:tblPr firstRow="1" bandRow="1">
                <a:tableStyleId>{2D5ABB26-0587-4C30-8999-92F81FD0307C}</a:tableStyleId>
              </a:tblPr>
              <a:tblGrid>
                <a:gridCol w="431114">
                  <a:extLst>
                    <a:ext uri="{9D8B030D-6E8A-4147-A177-3AD203B41FA5}">
                      <a16:colId xmlns:a16="http://schemas.microsoft.com/office/drawing/2014/main" val="20000"/>
                    </a:ext>
                  </a:extLst>
                </a:gridCol>
                <a:gridCol w="431114">
                  <a:extLst>
                    <a:ext uri="{9D8B030D-6E8A-4147-A177-3AD203B41FA5}">
                      <a16:colId xmlns:a16="http://schemas.microsoft.com/office/drawing/2014/main" val="20001"/>
                    </a:ext>
                  </a:extLst>
                </a:gridCol>
                <a:gridCol w="431114">
                  <a:extLst>
                    <a:ext uri="{9D8B030D-6E8A-4147-A177-3AD203B41FA5}">
                      <a16:colId xmlns:a16="http://schemas.microsoft.com/office/drawing/2014/main" val="20002"/>
                    </a:ext>
                  </a:extLst>
                </a:gridCol>
              </a:tblGrid>
              <a:tr h="370840">
                <a:tc>
                  <a:txBody>
                    <a:bodyPr/>
                    <a:lstStyle/>
                    <a:p>
                      <a:pPr algn="ctr"/>
                      <a:endParaRPr lang="en-GB" dirty="0"/>
                    </a:p>
                  </a:txBody>
                  <a:tcPr>
                    <a:solidFill>
                      <a:schemeClr val="bg1"/>
                    </a:solidFill>
                  </a:tcPr>
                </a:tc>
                <a:tc>
                  <a:txBody>
                    <a:bodyPr/>
                    <a:lstStyle/>
                    <a:p>
                      <a:pPr algn="ctr"/>
                      <a:endParaRPr lang="en-GB"/>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0"/>
                  </a:ext>
                </a:extLst>
              </a:tr>
              <a:tr h="370840">
                <a:tc>
                  <a:txBody>
                    <a:bodyPr/>
                    <a:lstStyle/>
                    <a:p>
                      <a:pPr algn="ctr"/>
                      <a:endParaRPr lang="en-GB"/>
                    </a:p>
                  </a:txBody>
                  <a:tcPr>
                    <a:solidFill>
                      <a:schemeClr val="bg1"/>
                    </a:solidFill>
                  </a:tcPr>
                </a:tc>
                <a:tc>
                  <a:txBody>
                    <a:bodyPr/>
                    <a:lstStyle/>
                    <a:p>
                      <a:pPr algn="ctr"/>
                      <a:endParaRPr lang="en-GB"/>
                    </a:p>
                  </a:txBody>
                  <a:tcPr>
                    <a:solidFill>
                      <a:schemeClr val="bg1"/>
                    </a:solidFill>
                  </a:tcPr>
                </a:tc>
                <a:tc>
                  <a:txBody>
                    <a:bodyPr/>
                    <a:lstStyle/>
                    <a:p>
                      <a:pPr algn="ctr"/>
                      <a:r>
                        <a:rPr lang="en-GB" dirty="0"/>
                        <a:t>*</a:t>
                      </a:r>
                    </a:p>
                  </a:txBody>
                  <a:tcPr>
                    <a:solidFill>
                      <a:schemeClr val="bg1"/>
                    </a:solidFill>
                  </a:tcPr>
                </a:tc>
                <a:extLst>
                  <a:ext uri="{0D108BD9-81ED-4DB2-BD59-A6C34878D82A}">
                    <a16:rowId xmlns:a16="http://schemas.microsoft.com/office/drawing/2014/main" val="10001"/>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r>
                        <a:rPr lang="en-GB" dirty="0"/>
                        <a:t>*</a:t>
                      </a:r>
                    </a:p>
                  </a:txBody>
                  <a:tcPr>
                    <a:solidFill>
                      <a:schemeClr val="bg1"/>
                    </a:solidFill>
                  </a:tcPr>
                </a:tc>
                <a:extLst>
                  <a:ext uri="{0D108BD9-81ED-4DB2-BD59-A6C34878D82A}">
                    <a16:rowId xmlns:a16="http://schemas.microsoft.com/office/drawing/2014/main" val="10002"/>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r>
                        <a:rPr lang="en-GB" dirty="0"/>
                        <a:t>*</a:t>
                      </a:r>
                    </a:p>
                  </a:txBody>
                  <a:tcPr>
                    <a:solidFill>
                      <a:schemeClr val="bg1"/>
                    </a:solidFill>
                  </a:tcPr>
                </a:tc>
                <a:extLst>
                  <a:ext uri="{0D108BD9-81ED-4DB2-BD59-A6C34878D82A}">
                    <a16:rowId xmlns:a16="http://schemas.microsoft.com/office/drawing/2014/main" val="10003"/>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r>
                        <a:rPr lang="en-GB" dirty="0"/>
                        <a:t>*</a:t>
                      </a:r>
                    </a:p>
                  </a:txBody>
                  <a:tcPr>
                    <a:solidFill>
                      <a:schemeClr val="bg1"/>
                    </a:solidFill>
                  </a:tcPr>
                </a:tc>
                <a:extLst>
                  <a:ext uri="{0D108BD9-81ED-4DB2-BD59-A6C34878D82A}">
                    <a16:rowId xmlns:a16="http://schemas.microsoft.com/office/drawing/2014/main" val="10004"/>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r>
                        <a:rPr lang="en-GB" dirty="0"/>
                        <a:t>*</a:t>
                      </a:r>
                    </a:p>
                  </a:txBody>
                  <a:tcPr>
                    <a:solidFill>
                      <a:schemeClr val="bg1"/>
                    </a:solidFill>
                  </a:tcPr>
                </a:tc>
                <a:extLst>
                  <a:ext uri="{0D108BD9-81ED-4DB2-BD59-A6C34878D82A}">
                    <a16:rowId xmlns:a16="http://schemas.microsoft.com/office/drawing/2014/main" val="10005"/>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r>
                        <a:rPr lang="en-GB" dirty="0"/>
                        <a:t>*</a:t>
                      </a:r>
                    </a:p>
                  </a:txBody>
                  <a:tcPr>
                    <a:solidFill>
                      <a:schemeClr val="bg1"/>
                    </a:solidFill>
                  </a:tcPr>
                </a:tc>
                <a:extLst>
                  <a:ext uri="{0D108BD9-81ED-4DB2-BD59-A6C34878D82A}">
                    <a16:rowId xmlns:a16="http://schemas.microsoft.com/office/drawing/2014/main" val="10006"/>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r>
                        <a:rPr lang="en-GB" dirty="0"/>
                        <a:t>*</a:t>
                      </a:r>
                    </a:p>
                  </a:txBody>
                  <a:tcPr>
                    <a:solidFill>
                      <a:schemeClr val="bg1"/>
                    </a:solidFill>
                  </a:tcPr>
                </a:tc>
                <a:extLst>
                  <a:ext uri="{0D108BD9-81ED-4DB2-BD59-A6C34878D82A}">
                    <a16:rowId xmlns:a16="http://schemas.microsoft.com/office/drawing/2014/main" val="10007"/>
                  </a:ext>
                </a:extLst>
              </a:tr>
              <a:tr h="370840">
                <a:tc>
                  <a:txBody>
                    <a:bodyPr/>
                    <a:lstStyle/>
                    <a:p>
                      <a:pPr algn="ctr"/>
                      <a:r>
                        <a:rPr lang="en-GB" dirty="0"/>
                        <a:t>_</a:t>
                      </a:r>
                    </a:p>
                  </a:txBody>
                  <a:tcPr>
                    <a:solidFill>
                      <a:schemeClr val="bg1"/>
                    </a:solidFill>
                  </a:tcPr>
                </a:tc>
                <a:tc>
                  <a:txBody>
                    <a:bodyPr/>
                    <a:lstStyle/>
                    <a:p>
                      <a:pPr algn="ctr"/>
                      <a:r>
                        <a:rPr lang="en-GB" dirty="0"/>
                        <a:t>_</a:t>
                      </a:r>
                    </a:p>
                  </a:txBody>
                  <a:tcPr>
                    <a:solidFill>
                      <a:schemeClr val="bg1"/>
                    </a:solidFill>
                  </a:tcPr>
                </a:tc>
                <a:tc>
                  <a:txBody>
                    <a:bodyPr/>
                    <a:lstStyle/>
                    <a:p>
                      <a:pPr algn="ctr"/>
                      <a:r>
                        <a:rPr lang="en-GB" dirty="0"/>
                        <a:t>*</a:t>
                      </a:r>
                    </a:p>
                  </a:txBody>
                  <a:tcPr>
                    <a:solidFill>
                      <a:schemeClr val="bg1"/>
                    </a:solidFill>
                  </a:tcPr>
                </a:tc>
                <a:extLst>
                  <a:ext uri="{0D108BD9-81ED-4DB2-BD59-A6C34878D82A}">
                    <a16:rowId xmlns:a16="http://schemas.microsoft.com/office/drawing/2014/main" val="10008"/>
                  </a:ext>
                </a:extLst>
              </a:tr>
            </a:tbl>
          </a:graphicData>
        </a:graphic>
      </p:graphicFrame>
      <p:sp>
        <p:nvSpPr>
          <p:cNvPr id="6" name="Oval 5"/>
          <p:cNvSpPr/>
          <p:nvPr/>
        </p:nvSpPr>
        <p:spPr bwMode="auto">
          <a:xfrm>
            <a:off x="456254" y="2652590"/>
            <a:ext cx="351052" cy="362464"/>
          </a:xfrm>
          <a:prstGeom prst="ellipse">
            <a:avLst/>
          </a:prstGeom>
          <a:solidFill>
            <a:schemeClr val="bg1"/>
          </a:solidFill>
          <a:ln w="15875"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rgbClr val="FF0000"/>
                </a:solidFill>
                <a:effectLst/>
                <a:latin typeface="Helvetica" panose="020B0604020202020204" pitchFamily="34" charset="0"/>
              </a:rPr>
              <a:t>8</a:t>
            </a:r>
          </a:p>
        </p:txBody>
      </p:sp>
      <p:graphicFrame>
        <p:nvGraphicFramePr>
          <p:cNvPr id="7" name="Table 6"/>
          <p:cNvGraphicFramePr>
            <a:graphicFrameLocks noGrp="1"/>
          </p:cNvGraphicFramePr>
          <p:nvPr>
            <p:extLst>
              <p:ext uri="{D42A27DB-BD31-4B8C-83A1-F6EECF244321}">
                <p14:modId xmlns:p14="http://schemas.microsoft.com/office/powerpoint/2010/main" val="3982791292"/>
              </p:ext>
            </p:extLst>
          </p:nvPr>
        </p:nvGraphicFramePr>
        <p:xfrm>
          <a:off x="2508160" y="2805186"/>
          <a:ext cx="1293342" cy="3337560"/>
        </p:xfrm>
        <a:graphic>
          <a:graphicData uri="http://schemas.openxmlformats.org/drawingml/2006/table">
            <a:tbl>
              <a:tblPr firstRow="1" bandRow="1">
                <a:tableStyleId>{2D5ABB26-0587-4C30-8999-92F81FD0307C}</a:tableStyleId>
              </a:tblPr>
              <a:tblGrid>
                <a:gridCol w="431114">
                  <a:extLst>
                    <a:ext uri="{9D8B030D-6E8A-4147-A177-3AD203B41FA5}">
                      <a16:colId xmlns:a16="http://schemas.microsoft.com/office/drawing/2014/main" val="20000"/>
                    </a:ext>
                  </a:extLst>
                </a:gridCol>
                <a:gridCol w="431114">
                  <a:extLst>
                    <a:ext uri="{9D8B030D-6E8A-4147-A177-3AD203B41FA5}">
                      <a16:colId xmlns:a16="http://schemas.microsoft.com/office/drawing/2014/main" val="20001"/>
                    </a:ext>
                  </a:extLst>
                </a:gridCol>
                <a:gridCol w="431114">
                  <a:extLst>
                    <a:ext uri="{9D8B030D-6E8A-4147-A177-3AD203B41FA5}">
                      <a16:colId xmlns:a16="http://schemas.microsoft.com/office/drawing/2014/main" val="20002"/>
                    </a:ext>
                  </a:extLst>
                </a:gridCol>
              </a:tblGrid>
              <a:tr h="370840">
                <a:tc>
                  <a:txBody>
                    <a:bodyPr/>
                    <a:lstStyle/>
                    <a:p>
                      <a:pPr algn="ctr"/>
                      <a:endParaRPr lang="en-GB" dirty="0"/>
                    </a:p>
                  </a:txBody>
                  <a:tcPr>
                    <a:solidFill>
                      <a:schemeClr val="bg1"/>
                    </a:solidFill>
                  </a:tcPr>
                </a:tc>
                <a:tc>
                  <a:txBody>
                    <a:bodyPr/>
                    <a:lstStyle/>
                    <a:p>
                      <a:pPr algn="ctr"/>
                      <a:endParaRPr lang="en-GB"/>
                    </a:p>
                  </a:txBody>
                  <a:tcPr>
                    <a:solidFill>
                      <a:schemeClr val="bg1"/>
                    </a:solidFill>
                  </a:tcPr>
                </a:tc>
                <a:tc>
                  <a:txBody>
                    <a:bodyPr/>
                    <a:lstStyle/>
                    <a:p>
                      <a:pPr algn="ctr"/>
                      <a:r>
                        <a:rPr lang="en-GB" dirty="0"/>
                        <a:t>*</a:t>
                      </a:r>
                    </a:p>
                  </a:txBody>
                  <a:tcPr>
                    <a:solidFill>
                      <a:schemeClr val="bg1"/>
                    </a:solidFill>
                  </a:tcPr>
                </a:tc>
                <a:extLst>
                  <a:ext uri="{0D108BD9-81ED-4DB2-BD59-A6C34878D82A}">
                    <a16:rowId xmlns:a16="http://schemas.microsoft.com/office/drawing/2014/main" val="10000"/>
                  </a:ext>
                </a:extLst>
              </a:tr>
              <a:tr h="370840">
                <a:tc>
                  <a:txBody>
                    <a:bodyPr/>
                    <a:lstStyle/>
                    <a:p>
                      <a:pPr algn="ctr"/>
                      <a:endParaRPr lang="en-GB"/>
                    </a:p>
                  </a:txBody>
                  <a:tcPr>
                    <a:solidFill>
                      <a:schemeClr val="bg1"/>
                    </a:solidFill>
                  </a:tcPr>
                </a:tc>
                <a:tc>
                  <a:txBody>
                    <a:bodyPr/>
                    <a:lstStyle/>
                    <a:p>
                      <a:pPr algn="ctr"/>
                      <a:endParaRPr lang="en-GB"/>
                    </a:p>
                  </a:txBody>
                  <a:tcPr>
                    <a:solidFill>
                      <a:schemeClr val="bg1"/>
                    </a:solidFill>
                  </a:tcPr>
                </a:tc>
                <a:tc>
                  <a:txBody>
                    <a:bodyPr/>
                    <a:lstStyle/>
                    <a:p>
                      <a:pPr algn="ctr"/>
                      <a:r>
                        <a:rPr lang="en-GB" dirty="0"/>
                        <a:t>*</a:t>
                      </a:r>
                    </a:p>
                  </a:txBody>
                  <a:tcPr>
                    <a:solidFill>
                      <a:schemeClr val="bg1"/>
                    </a:solidFill>
                  </a:tcPr>
                </a:tc>
                <a:extLst>
                  <a:ext uri="{0D108BD9-81ED-4DB2-BD59-A6C34878D82A}">
                    <a16:rowId xmlns:a16="http://schemas.microsoft.com/office/drawing/2014/main" val="10001"/>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r>
                        <a:rPr lang="en-GB" dirty="0"/>
                        <a:t>*</a:t>
                      </a:r>
                    </a:p>
                  </a:txBody>
                  <a:tcPr>
                    <a:solidFill>
                      <a:schemeClr val="bg1"/>
                    </a:solidFill>
                  </a:tcPr>
                </a:tc>
                <a:extLst>
                  <a:ext uri="{0D108BD9-81ED-4DB2-BD59-A6C34878D82A}">
                    <a16:rowId xmlns:a16="http://schemas.microsoft.com/office/drawing/2014/main" val="10002"/>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r>
                        <a:rPr lang="en-GB" dirty="0"/>
                        <a:t>*</a:t>
                      </a:r>
                    </a:p>
                  </a:txBody>
                  <a:tcPr>
                    <a:solidFill>
                      <a:schemeClr val="bg1"/>
                    </a:solidFill>
                  </a:tcPr>
                </a:tc>
                <a:extLst>
                  <a:ext uri="{0D108BD9-81ED-4DB2-BD59-A6C34878D82A}">
                    <a16:rowId xmlns:a16="http://schemas.microsoft.com/office/drawing/2014/main" val="10003"/>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r>
                        <a:rPr lang="en-GB" dirty="0"/>
                        <a:t>*</a:t>
                      </a:r>
                    </a:p>
                  </a:txBody>
                  <a:tcPr>
                    <a:solidFill>
                      <a:schemeClr val="bg1"/>
                    </a:solidFill>
                  </a:tcPr>
                </a:tc>
                <a:extLst>
                  <a:ext uri="{0D108BD9-81ED-4DB2-BD59-A6C34878D82A}">
                    <a16:rowId xmlns:a16="http://schemas.microsoft.com/office/drawing/2014/main" val="10004"/>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r>
                        <a:rPr lang="en-GB" dirty="0"/>
                        <a:t>*</a:t>
                      </a:r>
                    </a:p>
                  </a:txBody>
                  <a:tcPr>
                    <a:solidFill>
                      <a:schemeClr val="bg1"/>
                    </a:solidFill>
                  </a:tcPr>
                </a:tc>
                <a:extLst>
                  <a:ext uri="{0D108BD9-81ED-4DB2-BD59-A6C34878D82A}">
                    <a16:rowId xmlns:a16="http://schemas.microsoft.com/office/drawing/2014/main" val="10005"/>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r>
                        <a:rPr lang="en-GB" dirty="0"/>
                        <a:t>*</a:t>
                      </a:r>
                    </a:p>
                  </a:txBody>
                  <a:tcPr>
                    <a:solidFill>
                      <a:schemeClr val="bg1"/>
                    </a:solidFill>
                  </a:tcPr>
                </a:tc>
                <a:extLst>
                  <a:ext uri="{0D108BD9-81ED-4DB2-BD59-A6C34878D82A}">
                    <a16:rowId xmlns:a16="http://schemas.microsoft.com/office/drawing/2014/main" val="10006"/>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r>
                        <a:rPr lang="en-GB" dirty="0"/>
                        <a:t>*</a:t>
                      </a:r>
                    </a:p>
                  </a:txBody>
                  <a:tcPr>
                    <a:solidFill>
                      <a:schemeClr val="bg1"/>
                    </a:solidFill>
                  </a:tcPr>
                </a:tc>
                <a:extLst>
                  <a:ext uri="{0D108BD9-81ED-4DB2-BD59-A6C34878D82A}">
                    <a16:rowId xmlns:a16="http://schemas.microsoft.com/office/drawing/2014/main" val="10007"/>
                  </a:ext>
                </a:extLst>
              </a:tr>
              <a:tr h="370840">
                <a:tc>
                  <a:txBody>
                    <a:bodyPr/>
                    <a:lstStyle/>
                    <a:p>
                      <a:pPr algn="ctr"/>
                      <a:r>
                        <a:rPr lang="en-GB" dirty="0"/>
                        <a:t>_</a:t>
                      </a:r>
                    </a:p>
                  </a:txBody>
                  <a:tcPr>
                    <a:solidFill>
                      <a:schemeClr val="bg1"/>
                    </a:solidFill>
                  </a:tcPr>
                </a:tc>
                <a:tc>
                  <a:txBody>
                    <a:bodyPr/>
                    <a:lstStyle/>
                    <a:p>
                      <a:pPr algn="ctr"/>
                      <a:r>
                        <a:rPr lang="en-GB" dirty="0"/>
                        <a:t>_</a:t>
                      </a:r>
                    </a:p>
                  </a:txBody>
                  <a:tcPr>
                    <a:solidFill>
                      <a:schemeClr val="bg1"/>
                    </a:solidFill>
                  </a:tcPr>
                </a:tc>
                <a:tc>
                  <a:txBody>
                    <a:bodyPr/>
                    <a:lstStyle/>
                    <a:p>
                      <a:pPr algn="ctr"/>
                      <a:r>
                        <a:rPr lang="en-GB" dirty="0"/>
                        <a:t>*</a:t>
                      </a:r>
                    </a:p>
                  </a:txBody>
                  <a:tcPr>
                    <a:solidFill>
                      <a:schemeClr val="bg1"/>
                    </a:solidFill>
                  </a:tcPr>
                </a:tc>
                <a:extLst>
                  <a:ext uri="{0D108BD9-81ED-4DB2-BD59-A6C34878D82A}">
                    <a16:rowId xmlns:a16="http://schemas.microsoft.com/office/drawing/2014/main" val="10008"/>
                  </a:ext>
                </a:extLst>
              </a:tr>
            </a:tbl>
          </a:graphicData>
        </a:graphic>
      </p:graphicFrame>
      <p:sp>
        <p:nvSpPr>
          <p:cNvPr id="8" name="Oval 7"/>
          <p:cNvSpPr/>
          <p:nvPr/>
        </p:nvSpPr>
        <p:spPr bwMode="auto">
          <a:xfrm>
            <a:off x="2354817" y="2635624"/>
            <a:ext cx="351052" cy="362464"/>
          </a:xfrm>
          <a:prstGeom prst="ellipse">
            <a:avLst/>
          </a:prstGeom>
          <a:solidFill>
            <a:schemeClr val="bg1"/>
          </a:solidFill>
          <a:ln w="15875"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rgbClr val="FF0000"/>
                </a:solidFill>
                <a:effectLst/>
                <a:latin typeface="Helvetica" panose="020B0604020202020204" pitchFamily="34" charset="0"/>
              </a:rPr>
              <a:t>9</a:t>
            </a:r>
          </a:p>
        </p:txBody>
      </p:sp>
      <p:graphicFrame>
        <p:nvGraphicFramePr>
          <p:cNvPr id="9" name="Table 8"/>
          <p:cNvGraphicFramePr>
            <a:graphicFrameLocks noGrp="1"/>
          </p:cNvGraphicFramePr>
          <p:nvPr>
            <p:extLst>
              <p:ext uri="{D42A27DB-BD31-4B8C-83A1-F6EECF244321}">
                <p14:modId xmlns:p14="http://schemas.microsoft.com/office/powerpoint/2010/main" val="4072435239"/>
              </p:ext>
            </p:extLst>
          </p:nvPr>
        </p:nvGraphicFramePr>
        <p:xfrm>
          <a:off x="4253380" y="2804696"/>
          <a:ext cx="1293342" cy="3337560"/>
        </p:xfrm>
        <a:graphic>
          <a:graphicData uri="http://schemas.openxmlformats.org/drawingml/2006/table">
            <a:tbl>
              <a:tblPr firstRow="1" bandRow="1">
                <a:tableStyleId>{2D5ABB26-0587-4C30-8999-92F81FD0307C}</a:tableStyleId>
              </a:tblPr>
              <a:tblGrid>
                <a:gridCol w="431114">
                  <a:extLst>
                    <a:ext uri="{9D8B030D-6E8A-4147-A177-3AD203B41FA5}">
                      <a16:colId xmlns:a16="http://schemas.microsoft.com/office/drawing/2014/main" val="20000"/>
                    </a:ext>
                  </a:extLst>
                </a:gridCol>
                <a:gridCol w="431114">
                  <a:extLst>
                    <a:ext uri="{9D8B030D-6E8A-4147-A177-3AD203B41FA5}">
                      <a16:colId xmlns:a16="http://schemas.microsoft.com/office/drawing/2014/main" val="20001"/>
                    </a:ext>
                  </a:extLst>
                </a:gridCol>
                <a:gridCol w="431114">
                  <a:extLst>
                    <a:ext uri="{9D8B030D-6E8A-4147-A177-3AD203B41FA5}">
                      <a16:colId xmlns:a16="http://schemas.microsoft.com/office/drawing/2014/main" val="20002"/>
                    </a:ext>
                  </a:extLst>
                </a:gridCol>
              </a:tblGrid>
              <a:tr h="370840">
                <a:tc>
                  <a:txBody>
                    <a:bodyPr/>
                    <a:lstStyle/>
                    <a:p>
                      <a:pPr algn="ctr"/>
                      <a:endParaRPr lang="en-GB" dirty="0"/>
                    </a:p>
                  </a:txBody>
                  <a:tcPr>
                    <a:solidFill>
                      <a:schemeClr val="bg1"/>
                    </a:solidFill>
                  </a:tcPr>
                </a:tc>
                <a:tc>
                  <a:txBody>
                    <a:bodyPr/>
                    <a:lstStyle/>
                    <a:p>
                      <a:pPr algn="ctr"/>
                      <a:endParaRPr lang="en-GB"/>
                    </a:p>
                  </a:txBody>
                  <a:tcPr>
                    <a:solidFill>
                      <a:schemeClr val="bg1"/>
                    </a:solidFill>
                  </a:tcPr>
                </a:tc>
                <a:tc>
                  <a:txBody>
                    <a:bodyPr/>
                    <a:lstStyle/>
                    <a:p>
                      <a:pPr algn="ctr"/>
                      <a:endParaRPr lang="en-GB"/>
                    </a:p>
                  </a:txBody>
                  <a:tcPr>
                    <a:solidFill>
                      <a:schemeClr val="bg1"/>
                    </a:solidFill>
                  </a:tcPr>
                </a:tc>
                <a:extLst>
                  <a:ext uri="{0D108BD9-81ED-4DB2-BD59-A6C34878D82A}">
                    <a16:rowId xmlns:a16="http://schemas.microsoft.com/office/drawing/2014/main" val="10000"/>
                  </a:ext>
                </a:extLst>
              </a:tr>
              <a:tr h="370840">
                <a:tc>
                  <a:txBody>
                    <a:bodyPr/>
                    <a:lstStyle/>
                    <a:p>
                      <a:pPr algn="ctr"/>
                      <a:endParaRPr lang="en-GB"/>
                    </a:p>
                  </a:txBody>
                  <a:tcPr>
                    <a:solidFill>
                      <a:schemeClr val="bg1"/>
                    </a:solidFill>
                  </a:tcPr>
                </a:tc>
                <a:tc>
                  <a:txBody>
                    <a:bodyPr/>
                    <a:lstStyle/>
                    <a:p>
                      <a:pPr algn="ctr"/>
                      <a:endParaRPr lang="en-GB"/>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1"/>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2"/>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3"/>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4"/>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5"/>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6"/>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7"/>
                  </a:ext>
                </a:extLst>
              </a:tr>
              <a:tr h="370840">
                <a:tc>
                  <a:txBody>
                    <a:bodyPr/>
                    <a:lstStyle/>
                    <a:p>
                      <a:pPr algn="ctr"/>
                      <a:r>
                        <a:rPr lang="en-GB" dirty="0"/>
                        <a:t>_</a:t>
                      </a:r>
                    </a:p>
                  </a:txBody>
                  <a:tcPr>
                    <a:solidFill>
                      <a:schemeClr val="bg1"/>
                    </a:solidFill>
                  </a:tcPr>
                </a:tc>
                <a:tc>
                  <a:txBody>
                    <a:bodyPr/>
                    <a:lstStyle/>
                    <a:p>
                      <a:pPr algn="ctr"/>
                      <a:r>
                        <a:rPr lang="en-GB" dirty="0"/>
                        <a:t>*</a:t>
                      </a:r>
                    </a:p>
                  </a:txBody>
                  <a:tcPr>
                    <a:solidFill>
                      <a:schemeClr val="bg1"/>
                    </a:solidFill>
                  </a:tcPr>
                </a:tc>
                <a:tc>
                  <a:txBody>
                    <a:bodyPr/>
                    <a:lstStyle/>
                    <a:p>
                      <a:pPr algn="ctr"/>
                      <a:r>
                        <a:rPr lang="en-GB" dirty="0"/>
                        <a:t>_</a:t>
                      </a:r>
                    </a:p>
                  </a:txBody>
                  <a:tcPr>
                    <a:solidFill>
                      <a:schemeClr val="bg1"/>
                    </a:solidFill>
                  </a:tcPr>
                </a:tc>
                <a:extLst>
                  <a:ext uri="{0D108BD9-81ED-4DB2-BD59-A6C34878D82A}">
                    <a16:rowId xmlns:a16="http://schemas.microsoft.com/office/drawing/2014/main" val="10008"/>
                  </a:ext>
                </a:extLst>
              </a:tr>
            </a:tbl>
          </a:graphicData>
        </a:graphic>
      </p:graphicFrame>
      <p:sp>
        <p:nvSpPr>
          <p:cNvPr id="10" name="Oval 9"/>
          <p:cNvSpPr/>
          <p:nvPr/>
        </p:nvSpPr>
        <p:spPr bwMode="auto">
          <a:xfrm>
            <a:off x="4100037" y="2635134"/>
            <a:ext cx="351052" cy="362464"/>
          </a:xfrm>
          <a:prstGeom prst="ellipse">
            <a:avLst/>
          </a:prstGeom>
          <a:solidFill>
            <a:schemeClr val="bg1"/>
          </a:solidFill>
          <a:ln w="15875"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rgbClr val="FF0000"/>
                </a:solidFill>
                <a:effectLst/>
                <a:latin typeface="Helvetica" panose="020B0604020202020204" pitchFamily="34" charset="0"/>
              </a:rPr>
              <a:t>10</a:t>
            </a:r>
          </a:p>
        </p:txBody>
      </p:sp>
      <p:graphicFrame>
        <p:nvGraphicFramePr>
          <p:cNvPr id="11" name="Table 10"/>
          <p:cNvGraphicFramePr>
            <a:graphicFrameLocks noGrp="1"/>
          </p:cNvGraphicFramePr>
          <p:nvPr>
            <p:extLst>
              <p:ext uri="{D42A27DB-BD31-4B8C-83A1-F6EECF244321}">
                <p14:modId xmlns:p14="http://schemas.microsoft.com/office/powerpoint/2010/main" val="977695458"/>
              </p:ext>
            </p:extLst>
          </p:nvPr>
        </p:nvGraphicFramePr>
        <p:xfrm>
          <a:off x="6035198" y="2805186"/>
          <a:ext cx="1293342" cy="3337560"/>
        </p:xfrm>
        <a:graphic>
          <a:graphicData uri="http://schemas.openxmlformats.org/drawingml/2006/table">
            <a:tbl>
              <a:tblPr firstRow="1" bandRow="1">
                <a:tableStyleId>{2D5ABB26-0587-4C30-8999-92F81FD0307C}</a:tableStyleId>
              </a:tblPr>
              <a:tblGrid>
                <a:gridCol w="431114">
                  <a:extLst>
                    <a:ext uri="{9D8B030D-6E8A-4147-A177-3AD203B41FA5}">
                      <a16:colId xmlns:a16="http://schemas.microsoft.com/office/drawing/2014/main" val="20000"/>
                    </a:ext>
                  </a:extLst>
                </a:gridCol>
                <a:gridCol w="431114">
                  <a:extLst>
                    <a:ext uri="{9D8B030D-6E8A-4147-A177-3AD203B41FA5}">
                      <a16:colId xmlns:a16="http://schemas.microsoft.com/office/drawing/2014/main" val="20001"/>
                    </a:ext>
                  </a:extLst>
                </a:gridCol>
                <a:gridCol w="431114">
                  <a:extLst>
                    <a:ext uri="{9D8B030D-6E8A-4147-A177-3AD203B41FA5}">
                      <a16:colId xmlns:a16="http://schemas.microsoft.com/office/drawing/2014/main" val="20002"/>
                    </a:ext>
                  </a:extLst>
                </a:gridCol>
              </a:tblGrid>
              <a:tr h="370840">
                <a:tc>
                  <a:txBody>
                    <a:bodyPr/>
                    <a:lstStyle/>
                    <a:p>
                      <a:pPr algn="ctr"/>
                      <a:endParaRPr lang="en-GB" dirty="0"/>
                    </a:p>
                  </a:txBody>
                  <a:tcPr>
                    <a:solidFill>
                      <a:schemeClr val="bg1"/>
                    </a:solidFill>
                  </a:tcPr>
                </a:tc>
                <a:tc>
                  <a:txBody>
                    <a:bodyPr/>
                    <a:lstStyle/>
                    <a:p>
                      <a:pPr algn="ctr"/>
                      <a:endParaRPr lang="en-GB"/>
                    </a:p>
                  </a:txBody>
                  <a:tcPr>
                    <a:solidFill>
                      <a:schemeClr val="bg1"/>
                    </a:solidFill>
                  </a:tcPr>
                </a:tc>
                <a:tc>
                  <a:txBody>
                    <a:bodyPr/>
                    <a:lstStyle/>
                    <a:p>
                      <a:pPr algn="ctr"/>
                      <a:endParaRPr lang="en-GB"/>
                    </a:p>
                  </a:txBody>
                  <a:tcPr>
                    <a:solidFill>
                      <a:schemeClr val="bg1"/>
                    </a:solidFill>
                  </a:tcPr>
                </a:tc>
                <a:extLst>
                  <a:ext uri="{0D108BD9-81ED-4DB2-BD59-A6C34878D82A}">
                    <a16:rowId xmlns:a16="http://schemas.microsoft.com/office/drawing/2014/main" val="10000"/>
                  </a:ext>
                </a:extLst>
              </a:tr>
              <a:tr h="370840">
                <a:tc>
                  <a:txBody>
                    <a:bodyPr/>
                    <a:lstStyle/>
                    <a:p>
                      <a:pPr algn="ctr"/>
                      <a:endParaRPr lang="en-GB"/>
                    </a:p>
                  </a:txBody>
                  <a:tcPr>
                    <a:solidFill>
                      <a:schemeClr val="bg1"/>
                    </a:solidFill>
                  </a:tcPr>
                </a:tc>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1"/>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2"/>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3"/>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4"/>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5"/>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6"/>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7"/>
                  </a:ext>
                </a:extLst>
              </a:tr>
              <a:tr h="370840">
                <a:tc>
                  <a:txBody>
                    <a:bodyPr/>
                    <a:lstStyle/>
                    <a:p>
                      <a:pPr algn="ctr"/>
                      <a:r>
                        <a:rPr lang="en-GB" dirty="0"/>
                        <a:t>_</a:t>
                      </a:r>
                    </a:p>
                  </a:txBody>
                  <a:tcPr>
                    <a:solidFill>
                      <a:schemeClr val="bg1"/>
                    </a:solidFill>
                  </a:tcPr>
                </a:tc>
                <a:tc>
                  <a:txBody>
                    <a:bodyPr/>
                    <a:lstStyle/>
                    <a:p>
                      <a:pPr algn="ctr"/>
                      <a:r>
                        <a:rPr lang="en-GB" dirty="0"/>
                        <a:t>*</a:t>
                      </a:r>
                    </a:p>
                  </a:txBody>
                  <a:tcPr>
                    <a:solidFill>
                      <a:schemeClr val="bg1"/>
                    </a:solidFill>
                  </a:tcPr>
                </a:tc>
                <a:tc>
                  <a:txBody>
                    <a:bodyPr/>
                    <a:lstStyle/>
                    <a:p>
                      <a:pPr algn="ctr"/>
                      <a:r>
                        <a:rPr lang="en-GB" dirty="0"/>
                        <a:t>*</a:t>
                      </a:r>
                    </a:p>
                  </a:txBody>
                  <a:tcPr>
                    <a:solidFill>
                      <a:schemeClr val="bg1"/>
                    </a:solidFill>
                  </a:tcPr>
                </a:tc>
                <a:extLst>
                  <a:ext uri="{0D108BD9-81ED-4DB2-BD59-A6C34878D82A}">
                    <a16:rowId xmlns:a16="http://schemas.microsoft.com/office/drawing/2014/main" val="10008"/>
                  </a:ext>
                </a:extLst>
              </a:tr>
            </a:tbl>
          </a:graphicData>
        </a:graphic>
      </p:graphicFrame>
      <p:sp>
        <p:nvSpPr>
          <p:cNvPr id="12" name="Oval 11"/>
          <p:cNvSpPr/>
          <p:nvPr/>
        </p:nvSpPr>
        <p:spPr bwMode="auto">
          <a:xfrm>
            <a:off x="5881855" y="2635624"/>
            <a:ext cx="351052" cy="362464"/>
          </a:xfrm>
          <a:prstGeom prst="ellipse">
            <a:avLst/>
          </a:prstGeom>
          <a:solidFill>
            <a:schemeClr val="bg1"/>
          </a:solidFill>
          <a:ln w="15875"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rgbClr val="FF0000"/>
                </a:solidFill>
                <a:effectLst/>
                <a:latin typeface="Helvetica" panose="020B0604020202020204" pitchFamily="34" charset="0"/>
              </a:rPr>
              <a:t>11</a:t>
            </a:r>
          </a:p>
        </p:txBody>
      </p:sp>
      <p:graphicFrame>
        <p:nvGraphicFramePr>
          <p:cNvPr id="13" name="Table 12"/>
          <p:cNvGraphicFramePr>
            <a:graphicFrameLocks noGrp="1"/>
          </p:cNvGraphicFramePr>
          <p:nvPr>
            <p:extLst>
              <p:ext uri="{D42A27DB-BD31-4B8C-83A1-F6EECF244321}">
                <p14:modId xmlns:p14="http://schemas.microsoft.com/office/powerpoint/2010/main" val="1823451263"/>
              </p:ext>
            </p:extLst>
          </p:nvPr>
        </p:nvGraphicFramePr>
        <p:xfrm>
          <a:off x="7627075" y="2791652"/>
          <a:ext cx="1293342" cy="3337560"/>
        </p:xfrm>
        <a:graphic>
          <a:graphicData uri="http://schemas.openxmlformats.org/drawingml/2006/table">
            <a:tbl>
              <a:tblPr firstRow="1" bandRow="1">
                <a:tableStyleId>{2D5ABB26-0587-4C30-8999-92F81FD0307C}</a:tableStyleId>
              </a:tblPr>
              <a:tblGrid>
                <a:gridCol w="431114">
                  <a:extLst>
                    <a:ext uri="{9D8B030D-6E8A-4147-A177-3AD203B41FA5}">
                      <a16:colId xmlns:a16="http://schemas.microsoft.com/office/drawing/2014/main" val="20000"/>
                    </a:ext>
                  </a:extLst>
                </a:gridCol>
                <a:gridCol w="431114">
                  <a:extLst>
                    <a:ext uri="{9D8B030D-6E8A-4147-A177-3AD203B41FA5}">
                      <a16:colId xmlns:a16="http://schemas.microsoft.com/office/drawing/2014/main" val="20001"/>
                    </a:ext>
                  </a:extLst>
                </a:gridCol>
                <a:gridCol w="431114">
                  <a:extLst>
                    <a:ext uri="{9D8B030D-6E8A-4147-A177-3AD203B41FA5}">
                      <a16:colId xmlns:a16="http://schemas.microsoft.com/office/drawing/2014/main" val="20002"/>
                    </a:ext>
                  </a:extLst>
                </a:gridCol>
              </a:tblGrid>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endParaRPr lang="en-GB"/>
                    </a:p>
                  </a:txBody>
                  <a:tcPr>
                    <a:solidFill>
                      <a:schemeClr val="bg1"/>
                    </a:solidFill>
                  </a:tcPr>
                </a:tc>
                <a:extLst>
                  <a:ext uri="{0D108BD9-81ED-4DB2-BD59-A6C34878D82A}">
                    <a16:rowId xmlns:a16="http://schemas.microsoft.com/office/drawing/2014/main" val="10000"/>
                  </a:ext>
                </a:extLst>
              </a:tr>
              <a:tr h="370840">
                <a:tc>
                  <a:txBody>
                    <a:bodyPr/>
                    <a:lstStyle/>
                    <a:p>
                      <a:pPr algn="ctr"/>
                      <a:endParaRPr lang="en-GB"/>
                    </a:p>
                  </a:txBody>
                  <a:tcPr>
                    <a:solidFill>
                      <a:schemeClr val="bg1"/>
                    </a:solidFill>
                  </a:tcPr>
                </a:tc>
                <a:tc>
                  <a:txBody>
                    <a:bodyPr/>
                    <a:lstStyle/>
                    <a:p>
                      <a:pPr algn="ctr"/>
                      <a:endParaRPr lang="en-GB"/>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1"/>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2"/>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3"/>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4"/>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5"/>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6"/>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r>
                        <a:rPr lang="en-GB" dirty="0"/>
                        <a:t>*</a:t>
                      </a:r>
                    </a:p>
                  </a:txBody>
                  <a:tcPr>
                    <a:solidFill>
                      <a:schemeClr val="bg1"/>
                    </a:solidFill>
                  </a:tcPr>
                </a:tc>
                <a:extLst>
                  <a:ext uri="{0D108BD9-81ED-4DB2-BD59-A6C34878D82A}">
                    <a16:rowId xmlns:a16="http://schemas.microsoft.com/office/drawing/2014/main" val="10007"/>
                  </a:ext>
                </a:extLst>
              </a:tr>
              <a:tr h="370840">
                <a:tc>
                  <a:txBody>
                    <a:bodyPr/>
                    <a:lstStyle/>
                    <a:p>
                      <a:pPr algn="ctr"/>
                      <a:r>
                        <a:rPr lang="en-GB" dirty="0"/>
                        <a:t>_</a:t>
                      </a:r>
                    </a:p>
                  </a:txBody>
                  <a:tcPr>
                    <a:solidFill>
                      <a:schemeClr val="bg1"/>
                    </a:solidFill>
                  </a:tcPr>
                </a:tc>
                <a:tc>
                  <a:txBody>
                    <a:bodyPr/>
                    <a:lstStyle/>
                    <a:p>
                      <a:pPr algn="ctr"/>
                      <a:r>
                        <a:rPr lang="en-GB" dirty="0"/>
                        <a:t>*</a:t>
                      </a:r>
                    </a:p>
                  </a:txBody>
                  <a:tcPr>
                    <a:solidFill>
                      <a:schemeClr val="bg1"/>
                    </a:solidFill>
                  </a:tcPr>
                </a:tc>
                <a:tc>
                  <a:txBody>
                    <a:bodyPr/>
                    <a:lstStyle/>
                    <a:p>
                      <a:pPr algn="ctr"/>
                      <a:r>
                        <a:rPr lang="en-GB" dirty="0"/>
                        <a:t>*</a:t>
                      </a:r>
                    </a:p>
                  </a:txBody>
                  <a:tcPr>
                    <a:solidFill>
                      <a:schemeClr val="bg1"/>
                    </a:solidFill>
                  </a:tcPr>
                </a:tc>
                <a:extLst>
                  <a:ext uri="{0D108BD9-81ED-4DB2-BD59-A6C34878D82A}">
                    <a16:rowId xmlns:a16="http://schemas.microsoft.com/office/drawing/2014/main" val="10008"/>
                  </a:ext>
                </a:extLst>
              </a:tr>
            </a:tbl>
          </a:graphicData>
        </a:graphic>
      </p:graphicFrame>
      <p:sp>
        <p:nvSpPr>
          <p:cNvPr id="14" name="Oval 13"/>
          <p:cNvSpPr/>
          <p:nvPr/>
        </p:nvSpPr>
        <p:spPr bwMode="auto">
          <a:xfrm>
            <a:off x="7473732" y="2622090"/>
            <a:ext cx="351052" cy="362464"/>
          </a:xfrm>
          <a:prstGeom prst="ellipse">
            <a:avLst/>
          </a:prstGeom>
          <a:solidFill>
            <a:schemeClr val="bg1"/>
          </a:solidFill>
          <a:ln w="15875"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rgbClr val="FF0000"/>
                </a:solidFill>
                <a:effectLst/>
                <a:latin typeface="Helvetica" panose="020B0604020202020204" pitchFamily="34" charset="0"/>
              </a:rPr>
              <a:t>12</a:t>
            </a:r>
          </a:p>
        </p:txBody>
      </p:sp>
      <p:sp>
        <p:nvSpPr>
          <p:cNvPr id="15" name="TextBox 14"/>
          <p:cNvSpPr txBox="1"/>
          <p:nvPr/>
        </p:nvSpPr>
        <p:spPr>
          <a:xfrm>
            <a:off x="464904" y="6167993"/>
            <a:ext cx="684803" cy="369332"/>
          </a:xfrm>
          <a:prstGeom prst="rect">
            <a:avLst/>
          </a:prstGeom>
          <a:noFill/>
        </p:spPr>
        <p:txBody>
          <a:bodyPr wrap="none" rtlCol="0">
            <a:spAutoFit/>
          </a:bodyPr>
          <a:lstStyle/>
          <a:p>
            <a:r>
              <a:rPr lang="en-GB" dirty="0"/>
              <a:t>100s</a:t>
            </a:r>
          </a:p>
        </p:txBody>
      </p:sp>
      <p:sp>
        <p:nvSpPr>
          <p:cNvPr id="16" name="TextBox 15"/>
          <p:cNvSpPr txBox="1"/>
          <p:nvPr/>
        </p:nvSpPr>
        <p:spPr>
          <a:xfrm>
            <a:off x="1035136" y="6167993"/>
            <a:ext cx="556563" cy="369332"/>
          </a:xfrm>
          <a:prstGeom prst="rect">
            <a:avLst/>
          </a:prstGeom>
          <a:noFill/>
        </p:spPr>
        <p:txBody>
          <a:bodyPr wrap="none" rtlCol="0">
            <a:spAutoFit/>
          </a:bodyPr>
          <a:lstStyle/>
          <a:p>
            <a:r>
              <a:rPr lang="en-GB" dirty="0"/>
              <a:t>10s</a:t>
            </a:r>
          </a:p>
        </p:txBody>
      </p:sp>
      <p:sp>
        <p:nvSpPr>
          <p:cNvPr id="17" name="TextBox 16"/>
          <p:cNvSpPr txBox="1"/>
          <p:nvPr/>
        </p:nvSpPr>
        <p:spPr>
          <a:xfrm>
            <a:off x="1486119" y="6167993"/>
            <a:ext cx="710451" cy="369332"/>
          </a:xfrm>
          <a:prstGeom prst="rect">
            <a:avLst/>
          </a:prstGeom>
          <a:noFill/>
        </p:spPr>
        <p:txBody>
          <a:bodyPr wrap="none" rtlCol="0">
            <a:spAutoFit/>
          </a:bodyPr>
          <a:lstStyle/>
          <a:p>
            <a:r>
              <a:rPr lang="en-GB" dirty="0"/>
              <a:t>Units</a:t>
            </a:r>
          </a:p>
        </p:txBody>
      </p:sp>
      <p:sp>
        <p:nvSpPr>
          <p:cNvPr id="18" name="TextBox 17"/>
          <p:cNvSpPr txBox="1"/>
          <p:nvPr/>
        </p:nvSpPr>
        <p:spPr>
          <a:xfrm>
            <a:off x="4100037" y="6246426"/>
            <a:ext cx="3993401" cy="369332"/>
          </a:xfrm>
          <a:prstGeom prst="rect">
            <a:avLst/>
          </a:prstGeom>
          <a:noFill/>
        </p:spPr>
        <p:txBody>
          <a:bodyPr wrap="none" rtlCol="0">
            <a:spAutoFit/>
          </a:bodyPr>
          <a:lstStyle/>
          <a:p>
            <a:r>
              <a:rPr lang="en-GB" b="1" dirty="0">
                <a:solidFill>
                  <a:srgbClr val="FF0000"/>
                </a:solidFill>
              </a:rPr>
              <a:t>Set yourself simpler problems first</a:t>
            </a:r>
          </a:p>
        </p:txBody>
      </p:sp>
    </p:spTree>
    <p:extLst>
      <p:ext uri="{BB962C8B-B14F-4D97-AF65-F5344CB8AC3E}">
        <p14:creationId xmlns:p14="http://schemas.microsoft.com/office/powerpoint/2010/main" val="53999897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Hints</a:t>
            </a:r>
          </a:p>
        </p:txBody>
      </p:sp>
      <p:sp>
        <p:nvSpPr>
          <p:cNvPr id="3" name="Content Placeholder 2"/>
          <p:cNvSpPr>
            <a:spLocks noGrp="1"/>
          </p:cNvSpPr>
          <p:nvPr>
            <p:ph idx="1"/>
          </p:nvPr>
        </p:nvSpPr>
        <p:spPr>
          <a:xfrm>
            <a:off x="1047750" y="1057619"/>
            <a:ext cx="7029450" cy="4781206"/>
          </a:xfrm>
        </p:spPr>
        <p:txBody>
          <a:bodyPr/>
          <a:lstStyle/>
          <a:p>
            <a:r>
              <a:rPr lang="en-GB" dirty="0"/>
              <a:t>You will need to:</a:t>
            </a:r>
          </a:p>
          <a:p>
            <a:pPr lvl="1"/>
            <a:r>
              <a:rPr lang="en-GB" dirty="0"/>
              <a:t>Convert the number to separate digits e.g. 148 becomes 1x100, 4x10 and 1x8</a:t>
            </a:r>
            <a:br>
              <a:rPr lang="en-GB" dirty="0"/>
            </a:br>
            <a:r>
              <a:rPr lang="en-GB" dirty="0"/>
              <a:t>digit = number/100               </a:t>
            </a:r>
            <a:r>
              <a:rPr lang="en-GB" dirty="0">
                <a:sym typeface="Wingdings" panose="05000000000000000000" pitchFamily="2" charset="2"/>
              </a:rPr>
              <a:t> gives digit = 1</a:t>
            </a:r>
            <a:br>
              <a:rPr lang="en-GB" dirty="0"/>
            </a:br>
            <a:r>
              <a:rPr lang="en-GB" dirty="0"/>
              <a:t>number = number % 100     </a:t>
            </a:r>
            <a:r>
              <a:rPr lang="en-GB" dirty="0">
                <a:sym typeface="Wingdings" panose="05000000000000000000" pitchFamily="2" charset="2"/>
              </a:rPr>
              <a:t> gives number = 48</a:t>
            </a:r>
            <a:br>
              <a:rPr lang="en-GB" dirty="0"/>
            </a:br>
            <a:r>
              <a:rPr lang="en-GB" dirty="0"/>
              <a:t>etc.</a:t>
            </a:r>
          </a:p>
          <a:p>
            <a:pPr lvl="1"/>
            <a:r>
              <a:rPr lang="en-GB" dirty="0"/>
              <a:t>Use an array to store the separate digit values</a:t>
            </a:r>
          </a:p>
          <a:p>
            <a:pPr lvl="1"/>
            <a:r>
              <a:rPr lang="en-GB" dirty="0"/>
              <a:t>Display the digits as hash columns</a:t>
            </a:r>
          </a:p>
          <a:p>
            <a:pPr lvl="2"/>
            <a:r>
              <a:rPr lang="en-GB" dirty="0"/>
              <a:t>Display the hashes in each row</a:t>
            </a:r>
          </a:p>
          <a:p>
            <a:pPr lvl="2"/>
            <a:r>
              <a:rPr lang="en-GB" dirty="0"/>
              <a:t>Check if row value matches digit value and display ‘*’ if it does</a:t>
            </a:r>
          </a:p>
        </p:txBody>
      </p:sp>
      <p:sp>
        <p:nvSpPr>
          <p:cNvPr id="4" name="Footer Placeholder 3"/>
          <p:cNvSpPr>
            <a:spLocks noGrp="1"/>
          </p:cNvSpPr>
          <p:nvPr>
            <p:ph type="ftr" sz="quarter" idx="11"/>
          </p:nvPr>
        </p:nvSpPr>
        <p:spPr/>
        <p:txBody>
          <a:bodyPr/>
          <a:lstStyle/>
          <a:p>
            <a:pPr>
              <a:defRPr/>
            </a:pPr>
            <a:r>
              <a:rPr lang="en-US" altLang="en-US"/>
              <a:t>GD &amp; H</a:t>
            </a:r>
          </a:p>
        </p:txBody>
      </p:sp>
    </p:spTree>
    <p:extLst>
      <p:ext uri="{BB962C8B-B14F-4D97-AF65-F5344CB8AC3E}">
        <p14:creationId xmlns:p14="http://schemas.microsoft.com/office/powerpoint/2010/main" val="397416274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a:defRPr/>
            </a:pPr>
            <a:r>
              <a:rPr lang="en-US" altLang="en-US"/>
              <a:t>GD &amp; H</a:t>
            </a:r>
          </a:p>
        </p:txBody>
      </p:sp>
      <p:sp>
        <p:nvSpPr>
          <p:cNvPr id="5" name="TextBox 4"/>
          <p:cNvSpPr txBox="1"/>
          <p:nvPr/>
        </p:nvSpPr>
        <p:spPr>
          <a:xfrm>
            <a:off x="1994733" y="1002535"/>
            <a:ext cx="5211683" cy="4524315"/>
          </a:xfrm>
          <a:prstGeom prst="rect">
            <a:avLst/>
          </a:prstGeom>
          <a:noFill/>
        </p:spPr>
        <p:txBody>
          <a:bodyPr wrap="none" rtlCol="0">
            <a:spAutoFit/>
          </a:bodyPr>
          <a:lstStyle/>
          <a:p>
            <a:r>
              <a:rPr lang="en-GB" dirty="0"/>
              <a:t>static void </a:t>
            </a:r>
            <a:r>
              <a:rPr lang="en-GB" dirty="0" err="1"/>
              <a:t>displayNumHashes</a:t>
            </a:r>
            <a:r>
              <a:rPr lang="en-GB" dirty="0"/>
              <a:t>(</a:t>
            </a:r>
            <a:r>
              <a:rPr lang="en-GB" dirty="0" err="1"/>
              <a:t>int</a:t>
            </a:r>
            <a:r>
              <a:rPr lang="en-GB" dirty="0"/>
              <a:t> number)</a:t>
            </a:r>
          </a:p>
          <a:p>
            <a:r>
              <a:rPr lang="en-GB" dirty="0"/>
              <a:t>{</a:t>
            </a:r>
          </a:p>
          <a:p>
            <a:r>
              <a:rPr lang="en-GB" dirty="0"/>
              <a:t>     </a:t>
            </a:r>
            <a:r>
              <a:rPr lang="en-GB" dirty="0" err="1"/>
              <a:t>int</a:t>
            </a:r>
            <a:r>
              <a:rPr lang="en-GB" dirty="0"/>
              <a:t>[] digits = new </a:t>
            </a:r>
            <a:r>
              <a:rPr lang="en-GB" dirty="0" err="1"/>
              <a:t>int</a:t>
            </a:r>
            <a:r>
              <a:rPr lang="en-GB" dirty="0"/>
              <a:t>[3];</a:t>
            </a:r>
          </a:p>
          <a:p>
            <a:endParaRPr lang="en-GB" dirty="0"/>
          </a:p>
          <a:p>
            <a:r>
              <a:rPr lang="en-GB" dirty="0"/>
              <a:t>     </a:t>
            </a:r>
            <a:r>
              <a:rPr lang="en-GB" dirty="0" err="1"/>
              <a:t>convertToDigits</a:t>
            </a:r>
            <a:r>
              <a:rPr lang="en-GB" dirty="0"/>
              <a:t>(number, digits, 3);</a:t>
            </a:r>
          </a:p>
          <a:p>
            <a:r>
              <a:rPr lang="en-GB" dirty="0"/>
              <a:t>     </a:t>
            </a:r>
            <a:r>
              <a:rPr lang="en-GB" dirty="0" err="1"/>
              <a:t>displayDigits</a:t>
            </a:r>
            <a:r>
              <a:rPr lang="en-GB" dirty="0"/>
              <a:t>(digits, 3);</a:t>
            </a:r>
          </a:p>
          <a:p>
            <a:r>
              <a:rPr lang="en-GB" dirty="0"/>
              <a:t>}</a:t>
            </a:r>
          </a:p>
          <a:p>
            <a:endParaRPr lang="en-GB" dirty="0"/>
          </a:p>
          <a:p>
            <a:r>
              <a:rPr lang="en-GB" dirty="0"/>
              <a:t>static void </a:t>
            </a:r>
            <a:r>
              <a:rPr lang="en-GB" dirty="0" err="1"/>
              <a:t>displayDigits</a:t>
            </a:r>
            <a:r>
              <a:rPr lang="en-GB" dirty="0"/>
              <a:t>(</a:t>
            </a:r>
            <a:r>
              <a:rPr lang="en-GB" dirty="0" err="1"/>
              <a:t>int</a:t>
            </a:r>
            <a:r>
              <a:rPr lang="en-GB" dirty="0"/>
              <a:t>[] digits, </a:t>
            </a:r>
            <a:r>
              <a:rPr lang="en-GB" dirty="0" err="1"/>
              <a:t>int</a:t>
            </a:r>
            <a:r>
              <a:rPr lang="en-GB" dirty="0"/>
              <a:t> </a:t>
            </a:r>
            <a:r>
              <a:rPr lang="en-GB" dirty="0" err="1"/>
              <a:t>digitCount</a:t>
            </a:r>
            <a:r>
              <a:rPr lang="en-GB" dirty="0"/>
              <a:t>)</a:t>
            </a:r>
          </a:p>
          <a:p>
            <a:r>
              <a:rPr lang="en-GB" dirty="0"/>
              <a:t>{</a:t>
            </a:r>
          </a:p>
          <a:p>
            <a:r>
              <a:rPr lang="en-GB" dirty="0"/>
              <a:t>     </a:t>
            </a:r>
            <a:r>
              <a:rPr lang="en-GB" dirty="0" err="1"/>
              <a:t>int</a:t>
            </a:r>
            <a:r>
              <a:rPr lang="en-GB" dirty="0"/>
              <a:t> row;</a:t>
            </a:r>
          </a:p>
          <a:p>
            <a:r>
              <a:rPr lang="en-GB" dirty="0"/>
              <a:t>     for (row = 0; row &lt; 10; row++)</a:t>
            </a:r>
          </a:p>
          <a:p>
            <a:r>
              <a:rPr lang="en-GB" dirty="0"/>
              <a:t>     {</a:t>
            </a:r>
          </a:p>
          <a:p>
            <a:r>
              <a:rPr lang="en-GB" dirty="0"/>
              <a:t>          </a:t>
            </a:r>
            <a:r>
              <a:rPr lang="en-GB" dirty="0" err="1"/>
              <a:t>displayRow</a:t>
            </a:r>
            <a:r>
              <a:rPr lang="en-GB" dirty="0"/>
              <a:t>(digits, </a:t>
            </a:r>
            <a:r>
              <a:rPr lang="en-GB" dirty="0" err="1"/>
              <a:t>digitCount</a:t>
            </a:r>
            <a:r>
              <a:rPr lang="en-GB" dirty="0"/>
              <a:t>, 9 - row);</a:t>
            </a:r>
          </a:p>
          <a:p>
            <a:r>
              <a:rPr lang="en-GB" dirty="0"/>
              <a:t>     }</a:t>
            </a:r>
          </a:p>
          <a:p>
            <a:r>
              <a:rPr lang="en-GB" dirty="0"/>
              <a:t>}</a:t>
            </a:r>
          </a:p>
        </p:txBody>
      </p:sp>
      <p:sp>
        <p:nvSpPr>
          <p:cNvPr id="6" name="TextBox 5"/>
          <p:cNvSpPr txBox="1"/>
          <p:nvPr/>
        </p:nvSpPr>
        <p:spPr>
          <a:xfrm>
            <a:off x="6378767" y="5336996"/>
            <a:ext cx="2234278" cy="1200329"/>
          </a:xfrm>
          <a:prstGeom prst="rect">
            <a:avLst/>
          </a:prstGeom>
          <a:noFill/>
        </p:spPr>
        <p:txBody>
          <a:bodyPr wrap="square" rtlCol="0">
            <a:spAutoFit/>
          </a:bodyPr>
          <a:lstStyle/>
          <a:p>
            <a:r>
              <a:rPr lang="en-GB" dirty="0"/>
              <a:t>Row value 0 to 9 with 9 first row drawn from top down</a:t>
            </a:r>
          </a:p>
        </p:txBody>
      </p:sp>
      <p:cxnSp>
        <p:nvCxnSpPr>
          <p:cNvPr id="8" name="Straight Arrow Connector 7"/>
          <p:cNvCxnSpPr/>
          <p:nvPr/>
        </p:nvCxnSpPr>
        <p:spPr bwMode="auto">
          <a:xfrm flipH="1" flipV="1">
            <a:off x="6026227" y="4924540"/>
            <a:ext cx="539826" cy="412456"/>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260140881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a:defRPr/>
            </a:pPr>
            <a:r>
              <a:rPr lang="en-US" altLang="en-US"/>
              <a:t>GD &amp; H</a:t>
            </a:r>
          </a:p>
        </p:txBody>
      </p:sp>
      <p:sp>
        <p:nvSpPr>
          <p:cNvPr id="5" name="TextBox 4"/>
          <p:cNvSpPr txBox="1"/>
          <p:nvPr/>
        </p:nvSpPr>
        <p:spPr>
          <a:xfrm>
            <a:off x="903804" y="1123721"/>
            <a:ext cx="6476966" cy="4247317"/>
          </a:xfrm>
          <a:prstGeom prst="rect">
            <a:avLst/>
          </a:prstGeom>
          <a:noFill/>
        </p:spPr>
        <p:txBody>
          <a:bodyPr wrap="none" rtlCol="0">
            <a:spAutoFit/>
          </a:bodyPr>
          <a:lstStyle/>
          <a:p>
            <a:r>
              <a:rPr lang="en-GB" dirty="0"/>
              <a:t>static void </a:t>
            </a:r>
            <a:r>
              <a:rPr lang="en-GB" dirty="0" err="1"/>
              <a:t>displayRow</a:t>
            </a:r>
            <a:r>
              <a:rPr lang="en-GB" dirty="0"/>
              <a:t>(</a:t>
            </a:r>
            <a:r>
              <a:rPr lang="en-GB" dirty="0" err="1"/>
              <a:t>int</a:t>
            </a:r>
            <a:r>
              <a:rPr lang="en-GB" dirty="0"/>
              <a:t>[] digits, </a:t>
            </a:r>
            <a:r>
              <a:rPr lang="en-GB" dirty="0" err="1"/>
              <a:t>int</a:t>
            </a:r>
            <a:r>
              <a:rPr lang="en-GB" dirty="0"/>
              <a:t> </a:t>
            </a:r>
            <a:r>
              <a:rPr lang="en-GB" dirty="0" err="1"/>
              <a:t>digitCount</a:t>
            </a:r>
            <a:r>
              <a:rPr lang="en-GB" dirty="0"/>
              <a:t>, </a:t>
            </a:r>
            <a:r>
              <a:rPr lang="en-GB" dirty="0" err="1"/>
              <a:t>int</a:t>
            </a:r>
            <a:r>
              <a:rPr lang="en-GB" dirty="0"/>
              <a:t> </a:t>
            </a:r>
            <a:r>
              <a:rPr lang="en-GB" dirty="0" err="1"/>
              <a:t>rowValue</a:t>
            </a:r>
            <a:r>
              <a:rPr lang="en-GB" dirty="0"/>
              <a:t>)</a:t>
            </a:r>
          </a:p>
          <a:p>
            <a:r>
              <a:rPr lang="en-GB" dirty="0"/>
              <a:t>{</a:t>
            </a:r>
          </a:p>
          <a:p>
            <a:r>
              <a:rPr lang="en-GB" dirty="0"/>
              <a:t>    for (</a:t>
            </a:r>
            <a:r>
              <a:rPr lang="en-GB" dirty="0" err="1"/>
              <a:t>int</a:t>
            </a:r>
            <a:r>
              <a:rPr lang="en-GB" dirty="0"/>
              <a:t> index = 0; index &lt; </a:t>
            </a:r>
            <a:r>
              <a:rPr lang="en-GB" dirty="0" err="1"/>
              <a:t>digitCount</a:t>
            </a:r>
            <a:r>
              <a:rPr lang="en-GB" dirty="0"/>
              <a:t>; index++)</a:t>
            </a:r>
          </a:p>
          <a:p>
            <a:r>
              <a:rPr lang="en-GB" dirty="0"/>
              <a:t>     {</a:t>
            </a:r>
          </a:p>
          <a:p>
            <a:r>
              <a:rPr lang="en-GB" dirty="0"/>
              <a:t>          if (digits[index] == </a:t>
            </a:r>
            <a:r>
              <a:rPr lang="en-GB" dirty="0" err="1"/>
              <a:t>rowValue</a:t>
            </a:r>
            <a:r>
              <a:rPr lang="en-GB" dirty="0"/>
              <a:t>)</a:t>
            </a:r>
          </a:p>
          <a:p>
            <a:r>
              <a:rPr lang="en-GB" dirty="0"/>
              <a:t>          {</a:t>
            </a:r>
          </a:p>
          <a:p>
            <a:r>
              <a:rPr lang="en-GB" dirty="0"/>
              <a:t>                </a:t>
            </a:r>
            <a:r>
              <a:rPr lang="en-GB" dirty="0" err="1"/>
              <a:t>System.out.printf</a:t>
            </a:r>
            <a:r>
              <a:rPr lang="en-GB" dirty="0"/>
              <a:t>("* ");</a:t>
            </a:r>
          </a:p>
          <a:p>
            <a:r>
              <a:rPr lang="en-GB" dirty="0"/>
              <a:t>          }</a:t>
            </a:r>
          </a:p>
          <a:p>
            <a:r>
              <a:rPr lang="en-GB" dirty="0"/>
              <a:t>          else</a:t>
            </a:r>
          </a:p>
          <a:p>
            <a:r>
              <a:rPr lang="en-GB" dirty="0"/>
              <a:t>          {</a:t>
            </a:r>
          </a:p>
          <a:p>
            <a:r>
              <a:rPr lang="en-GB" dirty="0"/>
              <a:t>                 </a:t>
            </a:r>
            <a:r>
              <a:rPr lang="en-GB" dirty="0" err="1"/>
              <a:t>System.out.printf</a:t>
            </a:r>
            <a:r>
              <a:rPr lang="en-GB" dirty="0"/>
              <a:t>(“  ");</a:t>
            </a:r>
          </a:p>
          <a:p>
            <a:r>
              <a:rPr lang="en-GB" dirty="0"/>
              <a:t>          }</a:t>
            </a:r>
          </a:p>
          <a:p>
            <a:r>
              <a:rPr lang="en-GB" dirty="0"/>
              <a:t>      }</a:t>
            </a:r>
          </a:p>
          <a:p>
            <a:r>
              <a:rPr lang="en-GB" dirty="0"/>
              <a:t>       </a:t>
            </a:r>
            <a:r>
              <a:rPr lang="en-GB" dirty="0" err="1"/>
              <a:t>System.out.printf</a:t>
            </a:r>
            <a:r>
              <a:rPr lang="en-GB" dirty="0"/>
              <a:t>(“\r\n”);  // Move down to next row</a:t>
            </a:r>
          </a:p>
          <a:p>
            <a:r>
              <a:rPr lang="en-GB" dirty="0"/>
              <a:t>}</a:t>
            </a:r>
          </a:p>
        </p:txBody>
      </p:sp>
    </p:spTree>
    <p:extLst>
      <p:ext uri="{BB962C8B-B14F-4D97-AF65-F5344CB8AC3E}">
        <p14:creationId xmlns:p14="http://schemas.microsoft.com/office/powerpoint/2010/main" val="237610703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a:defRPr/>
            </a:pPr>
            <a:r>
              <a:rPr lang="en-US" altLang="en-US"/>
              <a:t>GD &amp; H</a:t>
            </a:r>
          </a:p>
        </p:txBody>
      </p:sp>
      <p:sp>
        <p:nvSpPr>
          <p:cNvPr id="5" name="TextBox 4"/>
          <p:cNvSpPr txBox="1"/>
          <p:nvPr/>
        </p:nvSpPr>
        <p:spPr>
          <a:xfrm>
            <a:off x="275423" y="154235"/>
            <a:ext cx="6109493" cy="3693319"/>
          </a:xfrm>
          <a:prstGeom prst="rect">
            <a:avLst/>
          </a:prstGeom>
          <a:noFill/>
        </p:spPr>
        <p:txBody>
          <a:bodyPr wrap="none" rtlCol="0">
            <a:spAutoFit/>
          </a:bodyPr>
          <a:lstStyle/>
          <a:p>
            <a:r>
              <a:rPr lang="en-GB" dirty="0"/>
              <a:t>void </a:t>
            </a:r>
            <a:r>
              <a:rPr lang="en-GB" dirty="0" err="1"/>
              <a:t>convertToDigits</a:t>
            </a:r>
            <a:r>
              <a:rPr lang="en-GB" dirty="0"/>
              <a:t>(</a:t>
            </a:r>
            <a:r>
              <a:rPr lang="en-GB" dirty="0" err="1"/>
              <a:t>int</a:t>
            </a:r>
            <a:r>
              <a:rPr lang="en-GB" dirty="0"/>
              <a:t> number, </a:t>
            </a:r>
            <a:r>
              <a:rPr lang="en-GB" dirty="0" err="1"/>
              <a:t>int</a:t>
            </a:r>
            <a:r>
              <a:rPr lang="en-GB" dirty="0"/>
              <a:t>[] digits, </a:t>
            </a:r>
            <a:r>
              <a:rPr lang="en-GB" dirty="0" err="1"/>
              <a:t>int</a:t>
            </a:r>
            <a:r>
              <a:rPr lang="en-GB" dirty="0"/>
              <a:t> </a:t>
            </a:r>
            <a:r>
              <a:rPr lang="en-GB" dirty="0" err="1"/>
              <a:t>digitCount</a:t>
            </a:r>
            <a:r>
              <a:rPr lang="en-GB" dirty="0"/>
              <a:t>)</a:t>
            </a:r>
          </a:p>
          <a:p>
            <a:r>
              <a:rPr lang="en-GB" dirty="0"/>
              <a:t>{</a:t>
            </a:r>
          </a:p>
          <a:p>
            <a:r>
              <a:rPr lang="en-GB" dirty="0"/>
              <a:t>     </a:t>
            </a:r>
            <a:r>
              <a:rPr lang="en-GB" dirty="0" err="1"/>
              <a:t>int</a:t>
            </a:r>
            <a:r>
              <a:rPr lang="en-GB" dirty="0"/>
              <a:t> multiplier = (</a:t>
            </a:r>
            <a:r>
              <a:rPr lang="en-GB" dirty="0" err="1"/>
              <a:t>int</a:t>
            </a:r>
            <a:r>
              <a:rPr lang="en-GB" dirty="0"/>
              <a:t>)</a:t>
            </a:r>
            <a:r>
              <a:rPr lang="en-GB" dirty="0" err="1"/>
              <a:t>Math.Pow</a:t>
            </a:r>
            <a:r>
              <a:rPr lang="en-GB" dirty="0"/>
              <a:t>(10.0, digitCount-1);</a:t>
            </a:r>
            <a:br>
              <a:rPr lang="en-GB" dirty="0"/>
            </a:br>
            <a:r>
              <a:rPr lang="en-GB" dirty="0"/>
              <a:t>     </a:t>
            </a:r>
            <a:r>
              <a:rPr lang="en-GB" dirty="0" err="1"/>
              <a:t>int</a:t>
            </a:r>
            <a:r>
              <a:rPr lang="en-GB" dirty="0"/>
              <a:t> index;</a:t>
            </a:r>
          </a:p>
          <a:p>
            <a:endParaRPr lang="en-GB" dirty="0"/>
          </a:p>
          <a:p>
            <a:r>
              <a:rPr lang="en-GB" dirty="0"/>
              <a:t>     for (index = 0; index &lt; digitCount-1; index++)</a:t>
            </a:r>
          </a:p>
          <a:p>
            <a:r>
              <a:rPr lang="en-GB" dirty="0"/>
              <a:t>     {</a:t>
            </a:r>
          </a:p>
          <a:p>
            <a:r>
              <a:rPr lang="en-GB" dirty="0"/>
              <a:t>          digits[index] = number / multiplier;</a:t>
            </a:r>
          </a:p>
          <a:p>
            <a:r>
              <a:rPr lang="en-GB" dirty="0"/>
              <a:t>          number = number % multiplier;</a:t>
            </a:r>
          </a:p>
          <a:p>
            <a:r>
              <a:rPr lang="en-GB" dirty="0"/>
              <a:t>          multiplier = multiplier / 10;</a:t>
            </a:r>
          </a:p>
          <a:p>
            <a:r>
              <a:rPr lang="en-GB" dirty="0"/>
              <a:t>     }</a:t>
            </a:r>
            <a:br>
              <a:rPr lang="en-GB" dirty="0"/>
            </a:br>
            <a:r>
              <a:rPr lang="en-GB" dirty="0"/>
              <a:t>    digits[index] = number;</a:t>
            </a:r>
          </a:p>
          <a:p>
            <a:r>
              <a:rPr lang="en-GB" dirty="0"/>
              <a:t>}</a:t>
            </a:r>
          </a:p>
        </p:txBody>
      </p:sp>
      <p:sp>
        <p:nvSpPr>
          <p:cNvPr id="6" name="TextBox 5"/>
          <p:cNvSpPr txBox="1"/>
          <p:nvPr/>
        </p:nvSpPr>
        <p:spPr>
          <a:xfrm>
            <a:off x="3671692" y="3847554"/>
            <a:ext cx="4634730" cy="2308324"/>
          </a:xfrm>
          <a:prstGeom prst="rect">
            <a:avLst/>
          </a:prstGeom>
          <a:noFill/>
        </p:spPr>
        <p:txBody>
          <a:bodyPr wrap="none" rtlCol="0">
            <a:spAutoFit/>
          </a:bodyPr>
          <a:lstStyle/>
          <a:p>
            <a:r>
              <a:rPr lang="en-GB" dirty="0"/>
              <a:t>void </a:t>
            </a:r>
            <a:r>
              <a:rPr lang="en-GB" dirty="0" err="1"/>
              <a:t>convertToDigits</a:t>
            </a:r>
            <a:r>
              <a:rPr lang="en-GB" dirty="0"/>
              <a:t>(</a:t>
            </a:r>
            <a:r>
              <a:rPr lang="en-GB" dirty="0" err="1"/>
              <a:t>int</a:t>
            </a:r>
            <a:r>
              <a:rPr lang="en-GB" dirty="0"/>
              <a:t> number, </a:t>
            </a:r>
            <a:r>
              <a:rPr lang="en-GB" dirty="0" err="1"/>
              <a:t>int</a:t>
            </a:r>
            <a:r>
              <a:rPr lang="en-GB" dirty="0"/>
              <a:t>[] digits)</a:t>
            </a:r>
          </a:p>
          <a:p>
            <a:r>
              <a:rPr lang="en-GB" dirty="0"/>
              <a:t>{</a:t>
            </a:r>
          </a:p>
          <a:p>
            <a:r>
              <a:rPr lang="en-GB" dirty="0"/>
              <a:t>     digits[0] = number/100;</a:t>
            </a:r>
            <a:br>
              <a:rPr lang="en-GB" dirty="0"/>
            </a:br>
            <a:r>
              <a:rPr lang="en-GB" dirty="0"/>
              <a:t>     number = number % 100;</a:t>
            </a:r>
          </a:p>
          <a:p>
            <a:r>
              <a:rPr lang="en-GB" dirty="0"/>
              <a:t>     digits[1] = number/10;</a:t>
            </a:r>
            <a:br>
              <a:rPr lang="en-GB" dirty="0"/>
            </a:br>
            <a:r>
              <a:rPr lang="en-GB" dirty="0"/>
              <a:t>     number = number % 10;</a:t>
            </a:r>
            <a:br>
              <a:rPr lang="en-GB" dirty="0"/>
            </a:br>
            <a:r>
              <a:rPr lang="en-GB" dirty="0"/>
              <a:t>     digits[2] = number;</a:t>
            </a:r>
            <a:br>
              <a:rPr lang="en-GB" dirty="0"/>
            </a:br>
            <a:r>
              <a:rPr lang="en-GB" dirty="0"/>
              <a:t>}</a:t>
            </a:r>
          </a:p>
        </p:txBody>
      </p:sp>
      <p:sp>
        <p:nvSpPr>
          <p:cNvPr id="7" name="TextBox 6"/>
          <p:cNvSpPr txBox="1"/>
          <p:nvPr/>
        </p:nvSpPr>
        <p:spPr>
          <a:xfrm>
            <a:off x="6384916" y="1266940"/>
            <a:ext cx="2203374" cy="1200329"/>
          </a:xfrm>
          <a:prstGeom prst="rect">
            <a:avLst/>
          </a:prstGeom>
          <a:noFill/>
        </p:spPr>
        <p:txBody>
          <a:bodyPr wrap="square" rtlCol="0">
            <a:spAutoFit/>
          </a:bodyPr>
          <a:lstStyle/>
          <a:p>
            <a:r>
              <a:rPr lang="en-GB" dirty="0"/>
              <a:t>Generalised solution to handle any number of digits</a:t>
            </a:r>
          </a:p>
        </p:txBody>
      </p:sp>
      <p:cxnSp>
        <p:nvCxnSpPr>
          <p:cNvPr id="9" name="Straight Arrow Connector 8"/>
          <p:cNvCxnSpPr/>
          <p:nvPr/>
        </p:nvCxnSpPr>
        <p:spPr bwMode="auto">
          <a:xfrm flipH="1" flipV="1">
            <a:off x="5794872" y="528810"/>
            <a:ext cx="771181" cy="73813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285817415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80558"/>
            <a:ext cx="6347713" cy="1320800"/>
          </a:xfrm>
        </p:spPr>
        <p:txBody>
          <a:bodyPr/>
          <a:lstStyle/>
          <a:p>
            <a:r>
              <a:rPr lang="en-GB" dirty="0"/>
              <a:t>Exercise 7</a:t>
            </a:r>
            <a:br>
              <a:rPr lang="en-GB" dirty="0"/>
            </a:br>
            <a:r>
              <a:rPr lang="en-GB" dirty="0"/>
              <a:t>Caesar Cipher</a:t>
            </a:r>
          </a:p>
        </p:txBody>
      </p:sp>
      <p:sp>
        <p:nvSpPr>
          <p:cNvPr id="3" name="Content Placeholder 2"/>
          <p:cNvSpPr>
            <a:spLocks noGrp="1"/>
          </p:cNvSpPr>
          <p:nvPr>
            <p:ph idx="1"/>
          </p:nvPr>
        </p:nvSpPr>
        <p:spPr>
          <a:xfrm>
            <a:off x="1057275" y="1224223"/>
            <a:ext cx="7029450" cy="4994275"/>
          </a:xfrm>
        </p:spPr>
        <p:txBody>
          <a:bodyPr>
            <a:normAutofit fontScale="92500" lnSpcReduction="20000"/>
          </a:bodyPr>
          <a:lstStyle/>
          <a:p>
            <a:r>
              <a:rPr lang="en-GB" b="1" dirty="0"/>
              <a:t>Identify the requirements and constraints</a:t>
            </a:r>
            <a:r>
              <a:rPr lang="en-GB" dirty="0"/>
              <a:t>.</a:t>
            </a:r>
          </a:p>
          <a:p>
            <a:r>
              <a:rPr lang="en-GB" dirty="0"/>
              <a:t>Write a Caesar Cipher program with a cipher shift value chosen by the user</a:t>
            </a:r>
          </a:p>
          <a:p>
            <a:r>
              <a:rPr lang="en-GB" dirty="0"/>
              <a:t>The cipher works by creating a cipher alphabet by shifting the alphabet right e.g. if the shift is 3</a:t>
            </a:r>
          </a:p>
          <a:p>
            <a:pPr lvl="1"/>
            <a:r>
              <a:rPr lang="en-GB" dirty="0"/>
              <a:t>ABCDEFGHIJKLMONPQRSTUVW</a:t>
            </a:r>
            <a:r>
              <a:rPr lang="en-GB" b="1" dirty="0"/>
              <a:t>XYZ</a:t>
            </a:r>
          </a:p>
          <a:p>
            <a:pPr lvl="1"/>
            <a:r>
              <a:rPr lang="en-GB" b="1" dirty="0"/>
              <a:t>XYZ</a:t>
            </a:r>
            <a:r>
              <a:rPr lang="en-GB" dirty="0"/>
              <a:t>ABCDEFGHIJKLMNOPQRSTUVW</a:t>
            </a:r>
            <a:endParaRPr lang="en-GB" b="1" dirty="0"/>
          </a:p>
          <a:p>
            <a:r>
              <a:rPr lang="en-GB" dirty="0"/>
              <a:t>The user enters the plaintext to be encrypted</a:t>
            </a:r>
          </a:p>
          <a:p>
            <a:r>
              <a:rPr lang="en-GB" dirty="0"/>
              <a:t>The plaintext is converted to cipher text by looking up the cipher letter in the same position as the plaintext letter</a:t>
            </a:r>
          </a:p>
          <a:p>
            <a:pPr lvl="1"/>
            <a:r>
              <a:rPr lang="en-GB" dirty="0"/>
              <a:t>For example, using a shift of 3 as above</a:t>
            </a:r>
            <a:br>
              <a:rPr lang="en-GB" dirty="0"/>
            </a:br>
            <a:r>
              <a:rPr lang="en-GB" dirty="0"/>
              <a:t>A </a:t>
            </a:r>
            <a:r>
              <a:rPr lang="en-GB" dirty="0">
                <a:sym typeface="Wingdings" panose="05000000000000000000" pitchFamily="2" charset="2"/>
              </a:rPr>
              <a:t> X, B  Y, C  Z, D  A, E  B, C  F</a:t>
            </a:r>
            <a:endParaRPr lang="en-GB" dirty="0"/>
          </a:p>
          <a:p>
            <a:r>
              <a:rPr lang="en-GB" dirty="0"/>
              <a:t>Display the cipher text</a:t>
            </a:r>
          </a:p>
          <a:p>
            <a:r>
              <a:rPr lang="en-GB" dirty="0">
                <a:sym typeface="Wingdings" panose="05000000000000000000" pitchFamily="2" charset="2"/>
              </a:rPr>
              <a:t>Example:</a:t>
            </a:r>
            <a:br>
              <a:rPr lang="en-GB" dirty="0">
                <a:sym typeface="Wingdings" panose="05000000000000000000" pitchFamily="2" charset="2"/>
              </a:rPr>
            </a:br>
            <a:r>
              <a:rPr lang="en-GB" dirty="0">
                <a:sym typeface="Wingdings" panose="05000000000000000000" pitchFamily="2" charset="2"/>
              </a:rPr>
              <a:t>“A DOG”</a:t>
            </a:r>
            <a:br>
              <a:rPr lang="en-GB" dirty="0">
                <a:sym typeface="Wingdings" panose="05000000000000000000" pitchFamily="2" charset="2"/>
              </a:rPr>
            </a:br>
            <a:r>
              <a:rPr lang="en-GB" dirty="0">
                <a:sym typeface="Wingdings" panose="05000000000000000000" pitchFamily="2" charset="2"/>
              </a:rPr>
              <a:t>becomes</a:t>
            </a:r>
            <a:br>
              <a:rPr lang="en-GB" dirty="0">
                <a:sym typeface="Wingdings" panose="05000000000000000000" pitchFamily="2" charset="2"/>
              </a:rPr>
            </a:br>
            <a:r>
              <a:rPr lang="en-GB" dirty="0">
                <a:sym typeface="Wingdings" panose="05000000000000000000" pitchFamily="2" charset="2"/>
              </a:rPr>
              <a:t>“X AKD”</a:t>
            </a:r>
            <a:endParaRPr lang="en-GB" dirty="0"/>
          </a:p>
        </p:txBody>
      </p:sp>
      <p:sp>
        <p:nvSpPr>
          <p:cNvPr id="4" name="Footer Placeholder 3"/>
          <p:cNvSpPr>
            <a:spLocks noGrp="1"/>
          </p:cNvSpPr>
          <p:nvPr>
            <p:ph type="ftr" sz="quarter" idx="11"/>
          </p:nvPr>
        </p:nvSpPr>
        <p:spPr/>
        <p:txBody>
          <a:bodyPr/>
          <a:lstStyle/>
          <a:p>
            <a:pPr>
              <a:defRPr/>
            </a:pPr>
            <a:r>
              <a:rPr lang="en-US" altLang="en-US"/>
              <a:t>GD &amp; H</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07202" y="5119430"/>
            <a:ext cx="3295650" cy="1390650"/>
          </a:xfrm>
          <a:prstGeom prst="rect">
            <a:avLst/>
          </a:prstGeom>
        </p:spPr>
      </p:pic>
      <p:sp>
        <p:nvSpPr>
          <p:cNvPr id="6" name="Arc 5"/>
          <p:cNvSpPr/>
          <p:nvPr/>
        </p:nvSpPr>
        <p:spPr bwMode="auto">
          <a:xfrm>
            <a:off x="5898292" y="2669060"/>
            <a:ext cx="395416" cy="395416"/>
          </a:xfrm>
          <a:prstGeom prst="arc">
            <a:avLst/>
          </a:prstGeom>
          <a:noFill/>
          <a:ln w="2857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7" name="Arc 6"/>
          <p:cNvSpPr/>
          <p:nvPr/>
        </p:nvSpPr>
        <p:spPr bwMode="auto">
          <a:xfrm rot="5400000">
            <a:off x="5857103" y="2669060"/>
            <a:ext cx="477794" cy="395416"/>
          </a:xfrm>
          <a:prstGeom prst="arc">
            <a:avLst/>
          </a:prstGeom>
          <a:noFill/>
          <a:ln w="28575" cap="flat" cmpd="sng" algn="ctr">
            <a:solidFill>
              <a:schemeClr val="tx1"/>
            </a:solidFill>
            <a:prstDash val="solid"/>
            <a:round/>
            <a:headEnd type="none" w="med" len="med"/>
            <a:tailEnd type="triangle" w="lg" len="lg"/>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8" name="TextBox 7"/>
          <p:cNvSpPr txBox="1"/>
          <p:nvPr/>
        </p:nvSpPr>
        <p:spPr>
          <a:xfrm>
            <a:off x="6293708" y="2695144"/>
            <a:ext cx="1146468" cy="369332"/>
          </a:xfrm>
          <a:prstGeom prst="rect">
            <a:avLst/>
          </a:prstGeom>
          <a:noFill/>
        </p:spPr>
        <p:txBody>
          <a:bodyPr wrap="none" rtlCol="0">
            <a:spAutoFit/>
          </a:bodyPr>
          <a:lstStyle/>
          <a:p>
            <a:r>
              <a:rPr lang="en-GB" dirty="0"/>
              <a:t>Shift by 3</a:t>
            </a:r>
          </a:p>
        </p:txBody>
      </p:sp>
    </p:spTree>
    <p:extLst>
      <p:ext uri="{BB962C8B-B14F-4D97-AF65-F5344CB8AC3E}">
        <p14:creationId xmlns:p14="http://schemas.microsoft.com/office/powerpoint/2010/main" val="270029717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99651"/>
            <a:ext cx="6347713" cy="1320800"/>
          </a:xfrm>
        </p:spPr>
        <p:txBody>
          <a:bodyPr/>
          <a:lstStyle/>
          <a:p>
            <a:r>
              <a:rPr lang="en-GB" dirty="0"/>
              <a:t>Exercise 8</a:t>
            </a:r>
            <a:br>
              <a:rPr lang="en-GB" dirty="0"/>
            </a:br>
            <a:r>
              <a:rPr lang="en-GB" dirty="0"/>
              <a:t>Encrypt It</a:t>
            </a:r>
          </a:p>
        </p:txBody>
      </p:sp>
      <p:sp>
        <p:nvSpPr>
          <p:cNvPr id="3" name="Content Placeholder 2"/>
          <p:cNvSpPr>
            <a:spLocks noGrp="1"/>
          </p:cNvSpPr>
          <p:nvPr>
            <p:ph idx="1"/>
          </p:nvPr>
        </p:nvSpPr>
        <p:spPr>
          <a:xfrm>
            <a:off x="1057275" y="1125176"/>
            <a:ext cx="7029450" cy="4916187"/>
          </a:xfrm>
        </p:spPr>
        <p:txBody>
          <a:bodyPr>
            <a:normAutofit fontScale="92500" lnSpcReduction="10000"/>
          </a:bodyPr>
          <a:lstStyle/>
          <a:p>
            <a:r>
              <a:rPr lang="en-GB" dirty="0"/>
              <a:t>Build an encryption program that encrypts a word based on a number key</a:t>
            </a:r>
          </a:p>
          <a:p>
            <a:r>
              <a:rPr lang="en-GB" dirty="0"/>
              <a:t>Each digit in the key represents a position of a character in the word starting with 1</a:t>
            </a:r>
            <a:br>
              <a:rPr lang="en-GB" dirty="0"/>
            </a:br>
            <a:r>
              <a:rPr lang="en-GB" dirty="0"/>
              <a:t>Example: “Hello”</a:t>
            </a:r>
            <a:br>
              <a:rPr lang="en-GB" dirty="0"/>
            </a:br>
            <a:r>
              <a:rPr lang="en-GB" dirty="0"/>
              <a:t>‘H’ is at position 1</a:t>
            </a:r>
          </a:p>
          <a:p>
            <a:r>
              <a:rPr lang="en-GB" dirty="0"/>
              <a:t>Each digit in the key must be unique i.e. they cannot be duplicated</a:t>
            </a:r>
            <a:br>
              <a:rPr lang="en-GB" dirty="0"/>
            </a:br>
            <a:r>
              <a:rPr lang="en-GB" b="1" dirty="0"/>
              <a:t>4</a:t>
            </a:r>
            <a:r>
              <a:rPr lang="en-GB" dirty="0"/>
              <a:t>3</a:t>
            </a:r>
            <a:r>
              <a:rPr lang="en-GB" b="1" dirty="0"/>
              <a:t>4</a:t>
            </a:r>
            <a:r>
              <a:rPr lang="en-GB" dirty="0"/>
              <a:t>11 is not allowed</a:t>
            </a:r>
          </a:p>
          <a:p>
            <a:r>
              <a:rPr lang="en-GB" dirty="0"/>
              <a:t>The position of the digits in the key represents the position the character in the plaintext word should appear in the cipher text</a:t>
            </a:r>
            <a:br>
              <a:rPr lang="en-GB" dirty="0"/>
            </a:br>
            <a:r>
              <a:rPr lang="en-GB" dirty="0"/>
              <a:t>Example:</a:t>
            </a:r>
            <a:br>
              <a:rPr lang="en-GB" dirty="0"/>
            </a:br>
            <a:r>
              <a:rPr lang="en-GB" dirty="0"/>
              <a:t>Say the word is “Hello” and</a:t>
            </a:r>
            <a:br>
              <a:rPr lang="en-GB" dirty="0"/>
            </a:br>
            <a:r>
              <a:rPr lang="en-GB" dirty="0"/>
              <a:t>the key 24153</a:t>
            </a:r>
          </a:p>
          <a:p>
            <a:r>
              <a:rPr lang="en-GB" dirty="0"/>
              <a:t>Write a program to encode</a:t>
            </a:r>
            <a:br>
              <a:rPr lang="en-GB" dirty="0"/>
            </a:br>
            <a:r>
              <a:rPr lang="en-GB" dirty="0"/>
              <a:t>and decode a word using </a:t>
            </a:r>
            <a:br>
              <a:rPr lang="en-GB" dirty="0"/>
            </a:br>
            <a:r>
              <a:rPr lang="en-GB" dirty="0"/>
              <a:t>provided key</a:t>
            </a:r>
          </a:p>
        </p:txBody>
      </p:sp>
      <p:sp>
        <p:nvSpPr>
          <p:cNvPr id="4" name="Footer Placeholder 3"/>
          <p:cNvSpPr>
            <a:spLocks noGrp="1"/>
          </p:cNvSpPr>
          <p:nvPr>
            <p:ph type="ftr" sz="quarter" idx="11"/>
          </p:nvPr>
        </p:nvSpPr>
        <p:spPr/>
        <p:txBody>
          <a:bodyPr/>
          <a:lstStyle/>
          <a:p>
            <a:pPr>
              <a:defRPr/>
            </a:pPr>
            <a:r>
              <a:rPr lang="en-US" altLang="en-US"/>
              <a:t>GD &amp; H</a:t>
            </a:r>
          </a:p>
        </p:txBody>
      </p:sp>
      <p:graphicFrame>
        <p:nvGraphicFramePr>
          <p:cNvPr id="7" name="Table 6"/>
          <p:cNvGraphicFramePr>
            <a:graphicFrameLocks noGrp="1"/>
          </p:cNvGraphicFramePr>
          <p:nvPr>
            <p:extLst>
              <p:ext uri="{D42A27DB-BD31-4B8C-83A1-F6EECF244321}">
                <p14:modId xmlns:p14="http://schemas.microsoft.com/office/powerpoint/2010/main" val="1479698114"/>
              </p:ext>
            </p:extLst>
          </p:nvPr>
        </p:nvGraphicFramePr>
        <p:xfrm>
          <a:off x="4843850" y="2058241"/>
          <a:ext cx="2618090" cy="741680"/>
        </p:xfrm>
        <a:graphic>
          <a:graphicData uri="http://schemas.openxmlformats.org/drawingml/2006/table">
            <a:tbl>
              <a:tblPr firstRow="1" bandRow="1">
                <a:tableStyleId>{5940675A-B579-460E-94D1-54222C63F5DA}</a:tableStyleId>
              </a:tblPr>
              <a:tblGrid>
                <a:gridCol w="523618">
                  <a:extLst>
                    <a:ext uri="{9D8B030D-6E8A-4147-A177-3AD203B41FA5}">
                      <a16:colId xmlns:a16="http://schemas.microsoft.com/office/drawing/2014/main" val="20000"/>
                    </a:ext>
                  </a:extLst>
                </a:gridCol>
                <a:gridCol w="523618">
                  <a:extLst>
                    <a:ext uri="{9D8B030D-6E8A-4147-A177-3AD203B41FA5}">
                      <a16:colId xmlns:a16="http://schemas.microsoft.com/office/drawing/2014/main" val="20001"/>
                    </a:ext>
                  </a:extLst>
                </a:gridCol>
                <a:gridCol w="523618">
                  <a:extLst>
                    <a:ext uri="{9D8B030D-6E8A-4147-A177-3AD203B41FA5}">
                      <a16:colId xmlns:a16="http://schemas.microsoft.com/office/drawing/2014/main" val="20002"/>
                    </a:ext>
                  </a:extLst>
                </a:gridCol>
                <a:gridCol w="523618">
                  <a:extLst>
                    <a:ext uri="{9D8B030D-6E8A-4147-A177-3AD203B41FA5}">
                      <a16:colId xmlns:a16="http://schemas.microsoft.com/office/drawing/2014/main" val="20003"/>
                    </a:ext>
                  </a:extLst>
                </a:gridCol>
                <a:gridCol w="523618">
                  <a:extLst>
                    <a:ext uri="{9D8B030D-6E8A-4147-A177-3AD203B41FA5}">
                      <a16:colId xmlns:a16="http://schemas.microsoft.com/office/drawing/2014/main" val="20004"/>
                    </a:ext>
                  </a:extLst>
                </a:gridCol>
              </a:tblGrid>
              <a:tr h="370840">
                <a:tc>
                  <a:txBody>
                    <a:bodyPr/>
                    <a:lstStyle/>
                    <a:p>
                      <a:pPr algn="ctr"/>
                      <a:r>
                        <a:rPr lang="en-GB" dirty="0"/>
                        <a:t>1</a:t>
                      </a:r>
                    </a:p>
                  </a:txBody>
                  <a:tcPr/>
                </a:tc>
                <a:tc>
                  <a:txBody>
                    <a:bodyPr/>
                    <a:lstStyle/>
                    <a:p>
                      <a:pPr algn="ctr"/>
                      <a:r>
                        <a:rPr lang="en-GB" dirty="0"/>
                        <a:t>2</a:t>
                      </a:r>
                    </a:p>
                  </a:txBody>
                  <a:tcPr/>
                </a:tc>
                <a:tc>
                  <a:txBody>
                    <a:bodyPr/>
                    <a:lstStyle/>
                    <a:p>
                      <a:pPr algn="ctr"/>
                      <a:r>
                        <a:rPr lang="en-GB" dirty="0"/>
                        <a:t>3</a:t>
                      </a:r>
                    </a:p>
                  </a:txBody>
                  <a:tcPr/>
                </a:tc>
                <a:tc>
                  <a:txBody>
                    <a:bodyPr/>
                    <a:lstStyle/>
                    <a:p>
                      <a:pPr algn="ctr"/>
                      <a:r>
                        <a:rPr lang="en-GB" dirty="0"/>
                        <a:t>4</a:t>
                      </a:r>
                    </a:p>
                  </a:txBody>
                  <a:tcPr/>
                </a:tc>
                <a:tc>
                  <a:txBody>
                    <a:bodyPr/>
                    <a:lstStyle/>
                    <a:p>
                      <a:pPr algn="ctr"/>
                      <a:r>
                        <a:rPr lang="en-GB" dirty="0"/>
                        <a:t>5</a:t>
                      </a:r>
                    </a:p>
                  </a:txBody>
                  <a:tcPr/>
                </a:tc>
                <a:extLst>
                  <a:ext uri="{0D108BD9-81ED-4DB2-BD59-A6C34878D82A}">
                    <a16:rowId xmlns:a16="http://schemas.microsoft.com/office/drawing/2014/main" val="10000"/>
                  </a:ext>
                </a:extLst>
              </a:tr>
              <a:tr h="370840">
                <a:tc>
                  <a:txBody>
                    <a:bodyPr/>
                    <a:lstStyle/>
                    <a:p>
                      <a:pPr algn="ctr"/>
                      <a:r>
                        <a:rPr lang="en-GB" dirty="0">
                          <a:solidFill>
                            <a:schemeClr val="tx1"/>
                          </a:solidFill>
                        </a:rPr>
                        <a:t>H</a:t>
                      </a:r>
                    </a:p>
                  </a:txBody>
                  <a:tcPr/>
                </a:tc>
                <a:tc>
                  <a:txBody>
                    <a:bodyPr/>
                    <a:lstStyle/>
                    <a:p>
                      <a:pPr algn="ctr"/>
                      <a:r>
                        <a:rPr lang="en-GB" dirty="0"/>
                        <a:t>e</a:t>
                      </a:r>
                    </a:p>
                  </a:txBody>
                  <a:tcPr/>
                </a:tc>
                <a:tc>
                  <a:txBody>
                    <a:bodyPr/>
                    <a:lstStyle/>
                    <a:p>
                      <a:pPr algn="ctr"/>
                      <a:r>
                        <a:rPr lang="en-GB" dirty="0"/>
                        <a:t>l</a:t>
                      </a:r>
                    </a:p>
                  </a:txBody>
                  <a:tcPr/>
                </a:tc>
                <a:tc>
                  <a:txBody>
                    <a:bodyPr/>
                    <a:lstStyle/>
                    <a:p>
                      <a:pPr algn="ctr"/>
                      <a:r>
                        <a:rPr lang="en-GB" dirty="0"/>
                        <a:t>l</a:t>
                      </a:r>
                    </a:p>
                  </a:txBody>
                  <a:tcPr/>
                </a:tc>
                <a:tc>
                  <a:txBody>
                    <a:bodyPr/>
                    <a:lstStyle/>
                    <a:p>
                      <a:pPr algn="ctr"/>
                      <a:r>
                        <a:rPr lang="en-GB" dirty="0"/>
                        <a:t>o</a:t>
                      </a:r>
                    </a:p>
                  </a:txBody>
                  <a:tcPr/>
                </a:tc>
                <a:extLst>
                  <a:ext uri="{0D108BD9-81ED-4DB2-BD59-A6C34878D82A}">
                    <a16:rowId xmlns:a16="http://schemas.microsoft.com/office/drawing/2014/main" val="10001"/>
                  </a:ext>
                </a:extLst>
              </a:tr>
            </a:tbl>
          </a:graphicData>
        </a:graphic>
      </p:graphicFrame>
      <p:graphicFrame>
        <p:nvGraphicFramePr>
          <p:cNvPr id="8" name="Table 7"/>
          <p:cNvGraphicFramePr>
            <a:graphicFrameLocks noGrp="1"/>
          </p:cNvGraphicFramePr>
          <p:nvPr>
            <p:extLst>
              <p:ext uri="{D42A27DB-BD31-4B8C-83A1-F6EECF244321}">
                <p14:modId xmlns:p14="http://schemas.microsoft.com/office/powerpoint/2010/main" val="3314643137"/>
              </p:ext>
            </p:extLst>
          </p:nvPr>
        </p:nvGraphicFramePr>
        <p:xfrm>
          <a:off x="5128055" y="4856066"/>
          <a:ext cx="2618090" cy="1483360"/>
        </p:xfrm>
        <a:graphic>
          <a:graphicData uri="http://schemas.openxmlformats.org/drawingml/2006/table">
            <a:tbl>
              <a:tblPr firstRow="1" bandRow="1">
                <a:tableStyleId>{5940675A-B579-460E-94D1-54222C63F5DA}</a:tableStyleId>
              </a:tblPr>
              <a:tblGrid>
                <a:gridCol w="523618">
                  <a:extLst>
                    <a:ext uri="{9D8B030D-6E8A-4147-A177-3AD203B41FA5}">
                      <a16:colId xmlns:a16="http://schemas.microsoft.com/office/drawing/2014/main" val="20000"/>
                    </a:ext>
                  </a:extLst>
                </a:gridCol>
                <a:gridCol w="523618">
                  <a:extLst>
                    <a:ext uri="{9D8B030D-6E8A-4147-A177-3AD203B41FA5}">
                      <a16:colId xmlns:a16="http://schemas.microsoft.com/office/drawing/2014/main" val="20001"/>
                    </a:ext>
                  </a:extLst>
                </a:gridCol>
                <a:gridCol w="523618">
                  <a:extLst>
                    <a:ext uri="{9D8B030D-6E8A-4147-A177-3AD203B41FA5}">
                      <a16:colId xmlns:a16="http://schemas.microsoft.com/office/drawing/2014/main" val="20002"/>
                    </a:ext>
                  </a:extLst>
                </a:gridCol>
                <a:gridCol w="523618">
                  <a:extLst>
                    <a:ext uri="{9D8B030D-6E8A-4147-A177-3AD203B41FA5}">
                      <a16:colId xmlns:a16="http://schemas.microsoft.com/office/drawing/2014/main" val="20003"/>
                    </a:ext>
                  </a:extLst>
                </a:gridCol>
                <a:gridCol w="523618">
                  <a:extLst>
                    <a:ext uri="{9D8B030D-6E8A-4147-A177-3AD203B41FA5}">
                      <a16:colId xmlns:a16="http://schemas.microsoft.com/office/drawing/2014/main" val="20004"/>
                    </a:ext>
                  </a:extLst>
                </a:gridCol>
              </a:tblGrid>
              <a:tr h="370840">
                <a:tc>
                  <a:txBody>
                    <a:bodyPr/>
                    <a:lstStyle/>
                    <a:p>
                      <a:pPr algn="ctr"/>
                      <a:r>
                        <a:rPr lang="en-GB" b="1" dirty="0"/>
                        <a:t>1</a:t>
                      </a:r>
                    </a:p>
                  </a:txBody>
                  <a:tcPr/>
                </a:tc>
                <a:tc>
                  <a:txBody>
                    <a:bodyPr/>
                    <a:lstStyle/>
                    <a:p>
                      <a:pPr algn="ctr"/>
                      <a:r>
                        <a:rPr lang="en-GB" dirty="0"/>
                        <a:t>2</a:t>
                      </a:r>
                    </a:p>
                  </a:txBody>
                  <a:tcPr/>
                </a:tc>
                <a:tc>
                  <a:txBody>
                    <a:bodyPr/>
                    <a:lstStyle/>
                    <a:p>
                      <a:pPr algn="ctr"/>
                      <a:r>
                        <a:rPr lang="en-GB" dirty="0"/>
                        <a:t>3</a:t>
                      </a:r>
                    </a:p>
                  </a:txBody>
                  <a:tcPr/>
                </a:tc>
                <a:tc>
                  <a:txBody>
                    <a:bodyPr/>
                    <a:lstStyle/>
                    <a:p>
                      <a:pPr algn="ctr"/>
                      <a:r>
                        <a:rPr lang="en-GB" dirty="0"/>
                        <a:t>4</a:t>
                      </a:r>
                    </a:p>
                  </a:txBody>
                  <a:tcPr/>
                </a:tc>
                <a:tc>
                  <a:txBody>
                    <a:bodyPr/>
                    <a:lstStyle/>
                    <a:p>
                      <a:pPr algn="ctr"/>
                      <a:r>
                        <a:rPr lang="en-GB" dirty="0"/>
                        <a:t>5</a:t>
                      </a:r>
                    </a:p>
                  </a:txBody>
                  <a:tcPr/>
                </a:tc>
                <a:extLst>
                  <a:ext uri="{0D108BD9-81ED-4DB2-BD59-A6C34878D82A}">
                    <a16:rowId xmlns:a16="http://schemas.microsoft.com/office/drawing/2014/main" val="10000"/>
                  </a:ext>
                </a:extLst>
              </a:tr>
              <a:tr h="370840">
                <a:tc>
                  <a:txBody>
                    <a:bodyPr/>
                    <a:lstStyle/>
                    <a:p>
                      <a:pPr algn="ctr"/>
                      <a:r>
                        <a:rPr lang="en-GB" b="1" dirty="0">
                          <a:solidFill>
                            <a:srgbClr val="FF0000"/>
                          </a:solidFill>
                        </a:rPr>
                        <a:t>H</a:t>
                      </a:r>
                    </a:p>
                  </a:txBody>
                  <a:tcPr/>
                </a:tc>
                <a:tc>
                  <a:txBody>
                    <a:bodyPr/>
                    <a:lstStyle/>
                    <a:p>
                      <a:pPr algn="ctr"/>
                      <a:r>
                        <a:rPr lang="en-GB" dirty="0"/>
                        <a:t>e</a:t>
                      </a:r>
                    </a:p>
                  </a:txBody>
                  <a:tcPr/>
                </a:tc>
                <a:tc>
                  <a:txBody>
                    <a:bodyPr/>
                    <a:lstStyle/>
                    <a:p>
                      <a:pPr algn="ctr"/>
                      <a:r>
                        <a:rPr lang="en-GB" dirty="0"/>
                        <a:t>l</a:t>
                      </a:r>
                    </a:p>
                  </a:txBody>
                  <a:tcPr/>
                </a:tc>
                <a:tc>
                  <a:txBody>
                    <a:bodyPr/>
                    <a:lstStyle/>
                    <a:p>
                      <a:pPr algn="ctr"/>
                      <a:r>
                        <a:rPr lang="en-GB" dirty="0"/>
                        <a:t>l</a:t>
                      </a:r>
                    </a:p>
                  </a:txBody>
                  <a:tcPr/>
                </a:tc>
                <a:tc>
                  <a:txBody>
                    <a:bodyPr/>
                    <a:lstStyle/>
                    <a:p>
                      <a:pPr algn="ctr"/>
                      <a:r>
                        <a:rPr lang="en-GB" dirty="0"/>
                        <a:t>o</a:t>
                      </a:r>
                    </a:p>
                  </a:txBody>
                  <a:tcPr/>
                </a:tc>
                <a:extLst>
                  <a:ext uri="{0D108BD9-81ED-4DB2-BD59-A6C34878D82A}">
                    <a16:rowId xmlns:a16="http://schemas.microsoft.com/office/drawing/2014/main" val="10001"/>
                  </a:ext>
                </a:extLst>
              </a:tr>
              <a:tr h="370840">
                <a:tc>
                  <a:txBody>
                    <a:bodyPr/>
                    <a:lstStyle/>
                    <a:p>
                      <a:pPr algn="ctr"/>
                      <a:r>
                        <a:rPr lang="en-GB" dirty="0">
                          <a:solidFill>
                            <a:schemeClr val="tx1"/>
                          </a:solidFill>
                        </a:rPr>
                        <a:t>2</a:t>
                      </a:r>
                    </a:p>
                  </a:txBody>
                  <a:tcPr/>
                </a:tc>
                <a:tc>
                  <a:txBody>
                    <a:bodyPr/>
                    <a:lstStyle/>
                    <a:p>
                      <a:pPr algn="ctr"/>
                      <a:r>
                        <a:rPr lang="en-GB" dirty="0"/>
                        <a:t>4</a:t>
                      </a:r>
                    </a:p>
                  </a:txBody>
                  <a:tcPr/>
                </a:tc>
                <a:tc>
                  <a:txBody>
                    <a:bodyPr/>
                    <a:lstStyle/>
                    <a:p>
                      <a:pPr algn="ctr"/>
                      <a:r>
                        <a:rPr lang="en-GB" b="1" dirty="0"/>
                        <a:t>1</a:t>
                      </a:r>
                    </a:p>
                  </a:txBody>
                  <a:tcPr/>
                </a:tc>
                <a:tc>
                  <a:txBody>
                    <a:bodyPr/>
                    <a:lstStyle/>
                    <a:p>
                      <a:pPr algn="ctr"/>
                      <a:r>
                        <a:rPr lang="en-GB" dirty="0"/>
                        <a:t>5</a:t>
                      </a:r>
                    </a:p>
                  </a:txBody>
                  <a:tcPr/>
                </a:tc>
                <a:tc>
                  <a:txBody>
                    <a:bodyPr/>
                    <a:lstStyle/>
                    <a:p>
                      <a:pPr algn="ctr"/>
                      <a:r>
                        <a:rPr lang="en-GB" dirty="0"/>
                        <a:t>3</a:t>
                      </a:r>
                    </a:p>
                  </a:txBody>
                  <a:tcPr/>
                </a:tc>
                <a:extLst>
                  <a:ext uri="{0D108BD9-81ED-4DB2-BD59-A6C34878D82A}">
                    <a16:rowId xmlns:a16="http://schemas.microsoft.com/office/drawing/2014/main" val="10002"/>
                  </a:ext>
                </a:extLst>
              </a:tr>
              <a:tr h="370840">
                <a:tc>
                  <a:txBody>
                    <a:bodyPr/>
                    <a:lstStyle/>
                    <a:p>
                      <a:pPr algn="ctr"/>
                      <a:r>
                        <a:rPr lang="en-GB" dirty="0">
                          <a:solidFill>
                            <a:schemeClr val="tx1"/>
                          </a:solidFill>
                        </a:rPr>
                        <a:t>e</a:t>
                      </a:r>
                    </a:p>
                  </a:txBody>
                  <a:tcPr/>
                </a:tc>
                <a:tc>
                  <a:txBody>
                    <a:bodyPr/>
                    <a:lstStyle/>
                    <a:p>
                      <a:pPr algn="ctr"/>
                      <a:r>
                        <a:rPr lang="en-GB" dirty="0"/>
                        <a:t>l</a:t>
                      </a:r>
                    </a:p>
                  </a:txBody>
                  <a:tcPr/>
                </a:tc>
                <a:tc>
                  <a:txBody>
                    <a:bodyPr/>
                    <a:lstStyle/>
                    <a:p>
                      <a:pPr algn="ctr"/>
                      <a:r>
                        <a:rPr lang="en-GB" b="1" dirty="0">
                          <a:solidFill>
                            <a:srgbClr val="FF0000"/>
                          </a:solidFill>
                        </a:rPr>
                        <a:t>H</a:t>
                      </a:r>
                    </a:p>
                  </a:txBody>
                  <a:tcPr/>
                </a:tc>
                <a:tc>
                  <a:txBody>
                    <a:bodyPr/>
                    <a:lstStyle/>
                    <a:p>
                      <a:pPr algn="ctr"/>
                      <a:r>
                        <a:rPr lang="en-GB" dirty="0"/>
                        <a:t>o</a:t>
                      </a:r>
                    </a:p>
                  </a:txBody>
                  <a:tcPr/>
                </a:tc>
                <a:tc>
                  <a:txBody>
                    <a:bodyPr/>
                    <a:lstStyle/>
                    <a:p>
                      <a:pPr algn="ctr"/>
                      <a:r>
                        <a:rPr lang="en-GB" dirty="0"/>
                        <a:t>l</a:t>
                      </a:r>
                    </a:p>
                  </a:txBody>
                  <a:tcPr/>
                </a:tc>
                <a:extLst>
                  <a:ext uri="{0D108BD9-81ED-4DB2-BD59-A6C34878D82A}">
                    <a16:rowId xmlns:a16="http://schemas.microsoft.com/office/drawing/2014/main" val="10003"/>
                  </a:ext>
                </a:extLst>
              </a:tr>
            </a:tbl>
          </a:graphicData>
        </a:graphic>
      </p:graphicFrame>
      <p:sp>
        <p:nvSpPr>
          <p:cNvPr id="10" name="Freeform 9"/>
          <p:cNvSpPr/>
          <p:nvPr/>
        </p:nvSpPr>
        <p:spPr bwMode="auto">
          <a:xfrm>
            <a:off x="5374687" y="5058032"/>
            <a:ext cx="1022096" cy="988541"/>
          </a:xfrm>
          <a:custGeom>
            <a:avLst/>
            <a:gdLst>
              <a:gd name="connsiteX0" fmla="*/ 62285 w 1022096"/>
              <a:gd name="connsiteY0" fmla="*/ 0 h 988541"/>
              <a:gd name="connsiteX1" fmla="*/ 86998 w 1022096"/>
              <a:gd name="connsiteY1" fmla="*/ 329514 h 988541"/>
              <a:gd name="connsiteX2" fmla="*/ 902544 w 1022096"/>
              <a:gd name="connsiteY2" fmla="*/ 683741 h 988541"/>
              <a:gd name="connsiteX3" fmla="*/ 1001398 w 1022096"/>
              <a:gd name="connsiteY3" fmla="*/ 988541 h 988541"/>
            </a:gdLst>
            <a:ahLst/>
            <a:cxnLst>
              <a:cxn ang="0">
                <a:pos x="connsiteX0" y="connsiteY0"/>
              </a:cxn>
              <a:cxn ang="0">
                <a:pos x="connsiteX1" y="connsiteY1"/>
              </a:cxn>
              <a:cxn ang="0">
                <a:pos x="connsiteX2" y="connsiteY2"/>
              </a:cxn>
              <a:cxn ang="0">
                <a:pos x="connsiteX3" y="connsiteY3"/>
              </a:cxn>
            </a:cxnLst>
            <a:rect l="l" t="t" r="r" b="b"/>
            <a:pathLst>
              <a:path w="1022096" h="988541">
                <a:moveTo>
                  <a:pt x="62285" y="0"/>
                </a:moveTo>
                <a:cubicBezTo>
                  <a:pt x="4620" y="107778"/>
                  <a:pt x="-53045" y="215557"/>
                  <a:pt x="86998" y="329514"/>
                </a:cubicBezTo>
                <a:cubicBezTo>
                  <a:pt x="227041" y="443471"/>
                  <a:pt x="750144" y="573903"/>
                  <a:pt x="902544" y="683741"/>
                </a:cubicBezTo>
                <a:cubicBezTo>
                  <a:pt x="1054944" y="793579"/>
                  <a:pt x="1028171" y="891060"/>
                  <a:pt x="1001398" y="988541"/>
                </a:cubicBezTo>
              </a:path>
            </a:pathLst>
          </a:custGeom>
          <a:noFill/>
          <a:ln w="25400" cap="flat" cmpd="sng" algn="ctr">
            <a:solidFill>
              <a:schemeClr val="tx1"/>
            </a:solidFill>
            <a:prstDash val="solid"/>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63695592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609599" y="89243"/>
            <a:ext cx="6347713" cy="1320800"/>
          </a:xfrm>
        </p:spPr>
        <p:txBody>
          <a:bodyPr/>
          <a:lstStyle/>
          <a:p>
            <a:r>
              <a:rPr lang="en-GB" altLang="en-US" dirty="0"/>
              <a:t>Exercise 9</a:t>
            </a:r>
          </a:p>
        </p:txBody>
      </p:sp>
      <p:sp>
        <p:nvSpPr>
          <p:cNvPr id="18435" name="Content Placeholder 2"/>
          <p:cNvSpPr>
            <a:spLocks noGrp="1"/>
          </p:cNvSpPr>
          <p:nvPr>
            <p:ph idx="1"/>
          </p:nvPr>
        </p:nvSpPr>
        <p:spPr>
          <a:xfrm>
            <a:off x="652333" y="749643"/>
            <a:ext cx="7527840" cy="5089182"/>
          </a:xfrm>
        </p:spPr>
        <p:txBody>
          <a:bodyPr/>
          <a:lstStyle/>
          <a:p>
            <a:r>
              <a:rPr lang="en-GB" b="1" dirty="0"/>
              <a:t>Identify the requirements and constraints</a:t>
            </a:r>
            <a:r>
              <a:rPr lang="en-GB" dirty="0"/>
              <a:t>.</a:t>
            </a:r>
          </a:p>
          <a:p>
            <a:r>
              <a:rPr lang="en-GB" altLang="en-US" dirty="0"/>
              <a:t>Write the code to solve the “Tower of Hanoi” puzzle</a:t>
            </a:r>
          </a:p>
          <a:p>
            <a:r>
              <a:rPr lang="en-GB" altLang="en-US" dirty="0"/>
              <a:t>Three pegs A, B and C</a:t>
            </a:r>
          </a:p>
          <a:p>
            <a:r>
              <a:rPr lang="en-GB" altLang="en-US" dirty="0"/>
              <a:t>Start with </a:t>
            </a:r>
            <a:r>
              <a:rPr lang="en-GB" altLang="en-US" b="1" u="sng" dirty="0"/>
              <a:t>Four</a:t>
            </a:r>
            <a:r>
              <a:rPr lang="en-GB" altLang="en-US" dirty="0"/>
              <a:t> disks of increasing size in a stack on peg A</a:t>
            </a:r>
          </a:p>
          <a:p>
            <a:r>
              <a:rPr lang="en-GB" altLang="en-US" dirty="0"/>
              <a:t>Move the entire stack on peg A to peg C, obeying the following simple rules:</a:t>
            </a:r>
          </a:p>
          <a:p>
            <a:pPr lvl="1"/>
            <a:r>
              <a:rPr lang="en-GB" altLang="en-US" dirty="0"/>
              <a:t>Only </a:t>
            </a:r>
            <a:r>
              <a:rPr lang="en-GB" altLang="en-US" b="1" dirty="0"/>
              <a:t>one disk </a:t>
            </a:r>
            <a:r>
              <a:rPr lang="en-GB" altLang="en-US" dirty="0"/>
              <a:t>can be moved at a time.</a:t>
            </a:r>
          </a:p>
          <a:p>
            <a:pPr lvl="1"/>
            <a:r>
              <a:rPr lang="en-GB" altLang="en-US" dirty="0"/>
              <a:t>Each move consists of taking the top disk from one of the stacks and placing it on top of another stack.</a:t>
            </a:r>
          </a:p>
          <a:p>
            <a:pPr lvl="1"/>
            <a:r>
              <a:rPr lang="en-GB" altLang="en-US" b="1" dirty="0"/>
              <a:t>Legal Move: No disk may be placed on top of a smaller disk</a:t>
            </a:r>
            <a:r>
              <a:rPr lang="en-GB" altLang="en-US" dirty="0"/>
              <a:t>.</a:t>
            </a:r>
          </a:p>
          <a:p>
            <a:endParaRPr lang="en-GB" altLang="en-US" dirty="0"/>
          </a:p>
        </p:txBody>
      </p:sp>
      <p:sp>
        <p:nvSpPr>
          <p:cNvPr id="18436" name="Footer Placeholder 3"/>
          <p:cNvSpPr>
            <a:spLocks noGrp="1"/>
          </p:cNvSpPr>
          <p:nvPr>
            <p:ph type="ftr" sz="quarter" idx="11"/>
          </p:nvPr>
        </p:nvSpPr>
        <p:spPr>
          <a:noFill/>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a:t>GD &amp; H</a:t>
            </a:r>
          </a:p>
        </p:txBody>
      </p:sp>
      <p:grpSp>
        <p:nvGrpSpPr>
          <p:cNvPr id="18437" name="Group 9"/>
          <p:cNvGrpSpPr>
            <a:grpSpLocks/>
          </p:cNvGrpSpPr>
          <p:nvPr/>
        </p:nvGrpSpPr>
        <p:grpSpPr bwMode="auto">
          <a:xfrm>
            <a:off x="490123" y="4504853"/>
            <a:ext cx="2971543" cy="1145059"/>
            <a:chOff x="883251" y="4054732"/>
            <a:chExt cx="3810000" cy="1784093"/>
          </a:xfrm>
        </p:grpSpPr>
        <p:pic>
          <p:nvPicPr>
            <p:cNvPr id="18440" name="Picture 5"/>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83251" y="4162425"/>
              <a:ext cx="3810000" cy="167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41" name="TextBox 6"/>
            <p:cNvSpPr txBox="1">
              <a:spLocks noChangeArrowheads="1"/>
            </p:cNvSpPr>
            <p:nvPr/>
          </p:nvSpPr>
          <p:spPr bwMode="auto">
            <a:xfrm>
              <a:off x="1853512" y="4054732"/>
              <a:ext cx="407484"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2400" b="1" dirty="0">
                  <a:solidFill>
                    <a:srgbClr val="FF0000"/>
                  </a:solidFill>
                </a:rPr>
                <a:t>A</a:t>
              </a:r>
            </a:p>
          </p:txBody>
        </p:sp>
        <p:sp>
          <p:nvSpPr>
            <p:cNvPr id="18442" name="TextBox 7"/>
            <p:cNvSpPr txBox="1">
              <a:spLocks noChangeArrowheads="1"/>
            </p:cNvSpPr>
            <p:nvPr/>
          </p:nvSpPr>
          <p:spPr bwMode="auto">
            <a:xfrm>
              <a:off x="2824290" y="4054732"/>
              <a:ext cx="407484"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2400" b="1" dirty="0">
                  <a:solidFill>
                    <a:srgbClr val="FF0000"/>
                  </a:solidFill>
                </a:rPr>
                <a:t>B</a:t>
              </a:r>
            </a:p>
          </p:txBody>
        </p:sp>
        <p:sp>
          <p:nvSpPr>
            <p:cNvPr id="18443" name="TextBox 8"/>
            <p:cNvSpPr txBox="1">
              <a:spLocks noChangeArrowheads="1"/>
            </p:cNvSpPr>
            <p:nvPr/>
          </p:nvSpPr>
          <p:spPr bwMode="auto">
            <a:xfrm>
              <a:off x="3786186" y="4058166"/>
              <a:ext cx="407484"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2400" b="1">
                  <a:solidFill>
                    <a:srgbClr val="FF0000"/>
                  </a:solidFill>
                </a:rPr>
                <a:t>C</a:t>
              </a:r>
            </a:p>
          </p:txBody>
        </p:sp>
      </p:grpSp>
      <p:sp>
        <p:nvSpPr>
          <p:cNvPr id="18439" name="TextBox 1"/>
          <p:cNvSpPr txBox="1">
            <a:spLocks noChangeArrowheads="1"/>
          </p:cNvSpPr>
          <p:nvPr/>
        </p:nvSpPr>
        <p:spPr bwMode="auto">
          <a:xfrm>
            <a:off x="342987" y="5770562"/>
            <a:ext cx="3726506"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Helvetica" panose="020B0604020202020204" pitchFamily="34" charset="0"/>
              </a:defRPr>
            </a:lvl1pPr>
            <a:lvl2pPr marL="742950" indent="-285750">
              <a:defRPr>
                <a:solidFill>
                  <a:schemeClr val="tx1"/>
                </a:solidFill>
                <a:latin typeface="Helvetica" panose="020B0604020202020204" pitchFamily="34" charset="0"/>
              </a:defRPr>
            </a:lvl2pPr>
            <a:lvl3pPr marL="1143000" indent="-228600">
              <a:defRPr>
                <a:solidFill>
                  <a:schemeClr val="tx1"/>
                </a:solidFill>
                <a:latin typeface="Helvetica" panose="020B0604020202020204" pitchFamily="34" charset="0"/>
              </a:defRPr>
            </a:lvl3pPr>
            <a:lvl4pPr marL="1600200" indent="-228600">
              <a:defRPr>
                <a:solidFill>
                  <a:schemeClr val="tx1"/>
                </a:solidFill>
                <a:latin typeface="Helvetica" panose="020B0604020202020204" pitchFamily="34" charset="0"/>
              </a:defRPr>
            </a:lvl4pPr>
            <a:lvl5pPr marL="2057400" indent="-228600">
              <a:defRPr>
                <a:solidFill>
                  <a:schemeClr val="tx1"/>
                </a:solidFill>
                <a:latin typeface="Helvetica" panose="020B0604020202020204" pitchFamily="34" charset="0"/>
              </a:defRPr>
            </a:lvl5pPr>
            <a:lvl6pPr marL="2514600" indent="-228600" eaLnBrk="0" fontAlgn="base" hangingPunct="0">
              <a:spcBef>
                <a:spcPct val="0"/>
              </a:spcBef>
              <a:spcAft>
                <a:spcPct val="0"/>
              </a:spcAft>
              <a:defRPr>
                <a:solidFill>
                  <a:schemeClr val="tx1"/>
                </a:solidFill>
                <a:latin typeface="Helvetica" panose="020B0604020202020204" pitchFamily="34" charset="0"/>
              </a:defRPr>
            </a:lvl6pPr>
            <a:lvl7pPr marL="2971800" indent="-228600" eaLnBrk="0" fontAlgn="base" hangingPunct="0">
              <a:spcBef>
                <a:spcPct val="0"/>
              </a:spcBef>
              <a:spcAft>
                <a:spcPct val="0"/>
              </a:spcAft>
              <a:defRPr>
                <a:solidFill>
                  <a:schemeClr val="tx1"/>
                </a:solidFill>
                <a:latin typeface="Helvetica" panose="020B0604020202020204" pitchFamily="34" charset="0"/>
              </a:defRPr>
            </a:lvl7pPr>
            <a:lvl8pPr marL="3429000" indent="-228600" eaLnBrk="0" fontAlgn="base" hangingPunct="0">
              <a:spcBef>
                <a:spcPct val="0"/>
              </a:spcBef>
              <a:spcAft>
                <a:spcPct val="0"/>
              </a:spcAft>
              <a:defRPr>
                <a:solidFill>
                  <a:schemeClr val="tx1"/>
                </a:solidFill>
                <a:latin typeface="Helvetica" panose="020B0604020202020204" pitchFamily="34" charset="0"/>
              </a:defRPr>
            </a:lvl8pPr>
            <a:lvl9pPr marL="3886200" indent="-228600" eaLnBrk="0" fontAlgn="base" hangingPunct="0">
              <a:spcBef>
                <a:spcPct val="0"/>
              </a:spcBef>
              <a:spcAft>
                <a:spcPct val="0"/>
              </a:spcAft>
              <a:defRPr>
                <a:solidFill>
                  <a:schemeClr val="tx1"/>
                </a:solidFill>
                <a:latin typeface="Helvetica" panose="020B0604020202020204" pitchFamily="34" charset="0"/>
              </a:defRPr>
            </a:lvl9pPr>
          </a:lstStyle>
          <a:p>
            <a:r>
              <a:rPr lang="en-GB" altLang="en-US" dirty="0"/>
              <a:t>Hint: Give each disk a number that represents its size i.e. 1 to 4</a:t>
            </a:r>
          </a:p>
        </p:txBody>
      </p:sp>
      <p:sp>
        <p:nvSpPr>
          <p:cNvPr id="3" name="TextBox 2"/>
          <p:cNvSpPr txBox="1"/>
          <p:nvPr/>
        </p:nvSpPr>
        <p:spPr>
          <a:xfrm>
            <a:off x="4824294" y="4487004"/>
            <a:ext cx="3133104" cy="1477328"/>
          </a:xfrm>
          <a:prstGeom prst="rect">
            <a:avLst/>
          </a:prstGeom>
          <a:noFill/>
        </p:spPr>
        <p:txBody>
          <a:bodyPr wrap="square" rtlCol="0">
            <a:spAutoFit/>
          </a:bodyPr>
          <a:lstStyle/>
          <a:p>
            <a:r>
              <a:rPr lang="en-GB" b="1" dirty="0"/>
              <a:t>You have to be able to solve the puzzle before you can code the solution</a:t>
            </a:r>
          </a:p>
          <a:p>
            <a:endParaRPr lang="en-GB" b="1" dirty="0"/>
          </a:p>
          <a:p>
            <a:r>
              <a:rPr lang="en-GB" b="1" dirty="0"/>
              <a:t>See next slide for solution</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2808" y="157947"/>
            <a:ext cx="6347713" cy="1320800"/>
          </a:xfrm>
        </p:spPr>
        <p:txBody>
          <a:bodyPr/>
          <a:lstStyle/>
          <a:p>
            <a:r>
              <a:rPr lang="en-GB" dirty="0"/>
              <a:t>Answer to the Puzzle</a:t>
            </a:r>
          </a:p>
        </p:txBody>
      </p:sp>
      <p:sp>
        <p:nvSpPr>
          <p:cNvPr id="4" name="Footer Placeholder 3"/>
          <p:cNvSpPr>
            <a:spLocks noGrp="1"/>
          </p:cNvSpPr>
          <p:nvPr>
            <p:ph type="ftr" sz="quarter" idx="11"/>
          </p:nvPr>
        </p:nvSpPr>
        <p:spPr/>
        <p:txBody>
          <a:bodyPr/>
          <a:lstStyle/>
          <a:p>
            <a:pPr>
              <a:defRPr/>
            </a:pPr>
            <a:r>
              <a:rPr lang="en-US" altLang="en-US"/>
              <a:t>GD &amp; H</a:t>
            </a:r>
          </a:p>
        </p:txBody>
      </p:sp>
      <p:grpSp>
        <p:nvGrpSpPr>
          <p:cNvPr id="17" name="Group 16"/>
          <p:cNvGrpSpPr/>
          <p:nvPr/>
        </p:nvGrpSpPr>
        <p:grpSpPr>
          <a:xfrm>
            <a:off x="291499" y="844550"/>
            <a:ext cx="1746423" cy="1849120"/>
            <a:chOff x="2602212" y="1233874"/>
            <a:chExt cx="1746423" cy="1849120"/>
          </a:xfrm>
        </p:grpSpPr>
        <p:graphicFrame>
          <p:nvGraphicFramePr>
            <p:cNvPr id="11" name="Content Placeholder 9"/>
            <p:cNvGraphicFramePr>
              <a:graphicFrameLocks/>
            </p:cNvGraphicFramePr>
            <p:nvPr>
              <p:extLst>
                <p:ext uri="{D42A27DB-BD31-4B8C-83A1-F6EECF244321}">
                  <p14:modId xmlns:p14="http://schemas.microsoft.com/office/powerpoint/2010/main" val="3180294054"/>
                </p:ext>
              </p:extLst>
            </p:nvPr>
          </p:nvGraphicFramePr>
          <p:xfrm>
            <a:off x="2602212" y="1233874"/>
            <a:ext cx="1746423" cy="1849120"/>
          </p:xfrm>
          <a:graphic>
            <a:graphicData uri="http://schemas.openxmlformats.org/drawingml/2006/table">
              <a:tbl>
                <a:tblPr firstRow="1" bandRow="1">
                  <a:tableStyleId>{5940675A-B579-460E-94D1-54222C63F5DA}</a:tableStyleId>
                </a:tblPr>
                <a:tblGrid>
                  <a:gridCol w="582141">
                    <a:extLst>
                      <a:ext uri="{9D8B030D-6E8A-4147-A177-3AD203B41FA5}">
                        <a16:colId xmlns:a16="http://schemas.microsoft.com/office/drawing/2014/main" val="20000"/>
                      </a:ext>
                    </a:extLst>
                  </a:gridCol>
                  <a:gridCol w="582141">
                    <a:extLst>
                      <a:ext uri="{9D8B030D-6E8A-4147-A177-3AD203B41FA5}">
                        <a16:colId xmlns:a16="http://schemas.microsoft.com/office/drawing/2014/main" val="20001"/>
                      </a:ext>
                    </a:extLst>
                  </a:gridCol>
                  <a:gridCol w="582141">
                    <a:extLst>
                      <a:ext uri="{9D8B030D-6E8A-4147-A177-3AD203B41FA5}">
                        <a16:colId xmlns:a16="http://schemas.microsoft.com/office/drawing/2014/main" val="20002"/>
                      </a:ext>
                    </a:extLst>
                  </a:gridCol>
                </a:tblGrid>
                <a:tr h="370840">
                  <a:tc>
                    <a:txBody>
                      <a:bodyPr/>
                      <a:lstStyle/>
                      <a:p>
                        <a:pPr algn="ctr"/>
                        <a:r>
                          <a:rPr lang="en-GB" b="1" dirty="0">
                            <a:solidFill>
                              <a:srgbClr val="FF0000"/>
                            </a:solidFill>
                          </a:rPr>
                          <a:t>A</a:t>
                        </a:r>
                      </a:p>
                    </a:txBody>
                    <a:tcPr>
                      <a:solidFill>
                        <a:schemeClr val="bg1"/>
                      </a:solidFill>
                    </a:tcPr>
                  </a:tc>
                  <a:tc>
                    <a:txBody>
                      <a:bodyPr/>
                      <a:lstStyle/>
                      <a:p>
                        <a:pPr algn="ctr"/>
                        <a:r>
                          <a:rPr lang="en-GB" b="1" dirty="0">
                            <a:solidFill>
                              <a:srgbClr val="FF0000"/>
                            </a:solidFill>
                          </a:rPr>
                          <a:t>B</a:t>
                        </a:r>
                      </a:p>
                    </a:txBody>
                    <a:tcPr>
                      <a:solidFill>
                        <a:schemeClr val="bg1"/>
                      </a:solidFill>
                    </a:tcPr>
                  </a:tc>
                  <a:tc>
                    <a:txBody>
                      <a:bodyPr/>
                      <a:lstStyle/>
                      <a:p>
                        <a:pPr algn="ctr"/>
                        <a:r>
                          <a:rPr lang="en-GB" dirty="0"/>
                          <a:t>C</a:t>
                        </a:r>
                      </a:p>
                    </a:txBody>
                    <a:tcPr>
                      <a:solidFill>
                        <a:schemeClr val="bg1"/>
                      </a:solidFill>
                    </a:tcPr>
                  </a:tc>
                  <a:extLst>
                    <a:ext uri="{0D108BD9-81ED-4DB2-BD59-A6C34878D82A}">
                      <a16:rowId xmlns:a16="http://schemas.microsoft.com/office/drawing/2014/main" val="10000"/>
                    </a:ext>
                  </a:extLst>
                </a:tr>
                <a:tr h="370840">
                  <a:tc>
                    <a:txBody>
                      <a:bodyPr/>
                      <a:lstStyle/>
                      <a:p>
                        <a:pPr algn="ctr"/>
                        <a:r>
                          <a:rPr lang="en-GB" dirty="0">
                            <a:solidFill>
                              <a:schemeClr val="bg1">
                                <a:lumMod val="50000"/>
                              </a:schemeClr>
                            </a:solidFill>
                          </a:rPr>
                          <a:t>1</a:t>
                        </a:r>
                      </a:p>
                    </a:txBody>
                    <a:tcPr>
                      <a:solidFill>
                        <a:schemeClr val="bg1"/>
                      </a:solidFill>
                    </a:tcPr>
                  </a:tc>
                  <a:tc>
                    <a:txBody>
                      <a:bodyPr/>
                      <a:lstStyle/>
                      <a:p>
                        <a:pPr algn="ctr"/>
                        <a:endParaRPr lang="en-GB"/>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1"/>
                    </a:ext>
                  </a:extLst>
                </a:tr>
                <a:tr h="351773">
                  <a:tc>
                    <a:txBody>
                      <a:bodyPr/>
                      <a:lstStyle/>
                      <a:p>
                        <a:pPr algn="ctr"/>
                        <a:r>
                          <a:rPr lang="en-GB" dirty="0"/>
                          <a:t>2</a:t>
                        </a:r>
                      </a:p>
                    </a:txBody>
                    <a:tcPr>
                      <a:solidFill>
                        <a:schemeClr val="bg1"/>
                      </a:solidFill>
                    </a:tcPr>
                  </a:tc>
                  <a:tc>
                    <a:txBody>
                      <a:bodyPr/>
                      <a:lstStyle/>
                      <a:p>
                        <a:pPr algn="ctr"/>
                        <a:endParaRPr lang="en-GB"/>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2"/>
                    </a:ext>
                  </a:extLst>
                </a:tr>
                <a:tr h="370840">
                  <a:tc>
                    <a:txBody>
                      <a:bodyPr/>
                      <a:lstStyle/>
                      <a:p>
                        <a:pPr algn="ctr"/>
                        <a:r>
                          <a:rPr lang="en-GB" dirty="0"/>
                          <a:t>3</a:t>
                        </a:r>
                      </a:p>
                    </a:txBody>
                    <a:tcPr>
                      <a:solidFill>
                        <a:schemeClr val="bg1"/>
                      </a:solidFill>
                    </a:tcPr>
                  </a:tc>
                  <a:tc>
                    <a:txBody>
                      <a:bodyPr/>
                      <a:lstStyle/>
                      <a:p>
                        <a:pPr algn="ctr"/>
                        <a:endParaRPr lang="en-GB"/>
                      </a:p>
                    </a:txBody>
                    <a:tcPr>
                      <a:solidFill>
                        <a:schemeClr val="bg1"/>
                      </a:solidFill>
                    </a:tcPr>
                  </a:tc>
                  <a:tc>
                    <a:txBody>
                      <a:bodyPr/>
                      <a:lstStyle/>
                      <a:p>
                        <a:pPr algn="ctr"/>
                        <a:endParaRPr lang="en-GB"/>
                      </a:p>
                    </a:txBody>
                    <a:tcPr>
                      <a:solidFill>
                        <a:schemeClr val="bg1"/>
                      </a:solidFill>
                    </a:tcPr>
                  </a:tc>
                  <a:extLst>
                    <a:ext uri="{0D108BD9-81ED-4DB2-BD59-A6C34878D82A}">
                      <a16:rowId xmlns:a16="http://schemas.microsoft.com/office/drawing/2014/main" val="10003"/>
                    </a:ext>
                  </a:extLst>
                </a:tr>
                <a:tr h="370840">
                  <a:tc>
                    <a:txBody>
                      <a:bodyPr/>
                      <a:lstStyle/>
                      <a:p>
                        <a:pPr algn="ctr"/>
                        <a:r>
                          <a:rPr lang="en-GB" dirty="0"/>
                          <a:t>4</a:t>
                        </a:r>
                      </a:p>
                    </a:txBody>
                    <a:tcPr>
                      <a:solidFill>
                        <a:schemeClr val="bg1"/>
                      </a:solidFill>
                    </a:tcPr>
                  </a:tc>
                  <a:tc>
                    <a:txBody>
                      <a:bodyPr/>
                      <a:lstStyle/>
                      <a:p>
                        <a:pPr algn="ctr"/>
                        <a:r>
                          <a:rPr lang="en-GB" b="1" dirty="0"/>
                          <a:t>1</a:t>
                        </a:r>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4"/>
                    </a:ext>
                  </a:extLst>
                </a:tr>
              </a:tbl>
            </a:graphicData>
          </a:graphic>
        </p:graphicFrame>
        <p:sp>
          <p:nvSpPr>
            <p:cNvPr id="13" name="Freeform 12"/>
            <p:cNvSpPr/>
            <p:nvPr/>
          </p:nvSpPr>
          <p:spPr bwMode="auto">
            <a:xfrm>
              <a:off x="2949146" y="1787611"/>
              <a:ext cx="619748" cy="832021"/>
            </a:xfrm>
            <a:custGeom>
              <a:avLst/>
              <a:gdLst>
                <a:gd name="connsiteX0" fmla="*/ 0 w 619748"/>
                <a:gd name="connsiteY0" fmla="*/ 0 h 832021"/>
                <a:gd name="connsiteX1" fmla="*/ 560173 w 619748"/>
                <a:gd name="connsiteY1" fmla="*/ 230659 h 832021"/>
                <a:gd name="connsiteX2" fmla="*/ 576649 w 619748"/>
                <a:gd name="connsiteY2" fmla="*/ 832021 h 832021"/>
              </a:gdLst>
              <a:ahLst/>
              <a:cxnLst>
                <a:cxn ang="0">
                  <a:pos x="connsiteX0" y="connsiteY0"/>
                </a:cxn>
                <a:cxn ang="0">
                  <a:pos x="connsiteX1" y="connsiteY1"/>
                </a:cxn>
                <a:cxn ang="0">
                  <a:pos x="connsiteX2" y="connsiteY2"/>
                </a:cxn>
              </a:cxnLst>
              <a:rect l="l" t="t" r="r" b="b"/>
              <a:pathLst>
                <a:path w="619748" h="832021">
                  <a:moveTo>
                    <a:pt x="0" y="0"/>
                  </a:moveTo>
                  <a:cubicBezTo>
                    <a:pt x="232032" y="45994"/>
                    <a:pt x="464065" y="91989"/>
                    <a:pt x="560173" y="230659"/>
                  </a:cubicBezTo>
                  <a:cubicBezTo>
                    <a:pt x="656281" y="369329"/>
                    <a:pt x="616465" y="600675"/>
                    <a:pt x="576649" y="832021"/>
                  </a:cubicBezTo>
                </a:path>
              </a:pathLst>
            </a:custGeom>
            <a:noFill/>
            <a:ln w="25400" cap="flat" cmpd="sng" algn="ctr">
              <a:solidFill>
                <a:schemeClr val="tx1"/>
              </a:solidFill>
              <a:prstDash val="dash"/>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grpSp>
      <p:grpSp>
        <p:nvGrpSpPr>
          <p:cNvPr id="18" name="Group 17"/>
          <p:cNvGrpSpPr/>
          <p:nvPr/>
        </p:nvGrpSpPr>
        <p:grpSpPr>
          <a:xfrm>
            <a:off x="2224645" y="844550"/>
            <a:ext cx="1746423" cy="1849120"/>
            <a:chOff x="4525747" y="1229755"/>
            <a:chExt cx="1746423" cy="1849120"/>
          </a:xfrm>
        </p:grpSpPr>
        <p:graphicFrame>
          <p:nvGraphicFramePr>
            <p:cNvPr id="12" name="Content Placeholder 9"/>
            <p:cNvGraphicFramePr>
              <a:graphicFrameLocks/>
            </p:cNvGraphicFramePr>
            <p:nvPr>
              <p:extLst>
                <p:ext uri="{D42A27DB-BD31-4B8C-83A1-F6EECF244321}">
                  <p14:modId xmlns:p14="http://schemas.microsoft.com/office/powerpoint/2010/main" val="2572246433"/>
                </p:ext>
              </p:extLst>
            </p:nvPr>
          </p:nvGraphicFramePr>
          <p:xfrm>
            <a:off x="4525747" y="1229755"/>
            <a:ext cx="1746423" cy="1849120"/>
          </p:xfrm>
          <a:graphic>
            <a:graphicData uri="http://schemas.openxmlformats.org/drawingml/2006/table">
              <a:tbl>
                <a:tblPr firstRow="1" bandRow="1">
                  <a:tableStyleId>{5940675A-B579-460E-94D1-54222C63F5DA}</a:tableStyleId>
                </a:tblPr>
                <a:tblGrid>
                  <a:gridCol w="582141">
                    <a:extLst>
                      <a:ext uri="{9D8B030D-6E8A-4147-A177-3AD203B41FA5}">
                        <a16:colId xmlns:a16="http://schemas.microsoft.com/office/drawing/2014/main" val="20000"/>
                      </a:ext>
                    </a:extLst>
                  </a:gridCol>
                  <a:gridCol w="582141">
                    <a:extLst>
                      <a:ext uri="{9D8B030D-6E8A-4147-A177-3AD203B41FA5}">
                        <a16:colId xmlns:a16="http://schemas.microsoft.com/office/drawing/2014/main" val="20001"/>
                      </a:ext>
                    </a:extLst>
                  </a:gridCol>
                  <a:gridCol w="582141">
                    <a:extLst>
                      <a:ext uri="{9D8B030D-6E8A-4147-A177-3AD203B41FA5}">
                        <a16:colId xmlns:a16="http://schemas.microsoft.com/office/drawing/2014/main" val="20002"/>
                      </a:ext>
                    </a:extLst>
                  </a:gridCol>
                </a:tblGrid>
                <a:tr h="370840">
                  <a:tc>
                    <a:txBody>
                      <a:bodyPr/>
                      <a:lstStyle/>
                      <a:p>
                        <a:pPr algn="ctr"/>
                        <a:r>
                          <a:rPr lang="en-GB" b="1" dirty="0">
                            <a:solidFill>
                              <a:srgbClr val="FF0000"/>
                            </a:solidFill>
                          </a:rPr>
                          <a:t>A</a:t>
                        </a:r>
                      </a:p>
                    </a:txBody>
                    <a:tcPr>
                      <a:solidFill>
                        <a:schemeClr val="bg1"/>
                      </a:solidFill>
                    </a:tcPr>
                  </a:tc>
                  <a:tc>
                    <a:txBody>
                      <a:bodyPr/>
                      <a:lstStyle/>
                      <a:p>
                        <a:pPr algn="ctr"/>
                        <a:r>
                          <a:rPr lang="en-GB" dirty="0"/>
                          <a:t>B</a:t>
                        </a:r>
                      </a:p>
                    </a:txBody>
                    <a:tcPr>
                      <a:solidFill>
                        <a:schemeClr val="bg1"/>
                      </a:solidFill>
                    </a:tcPr>
                  </a:tc>
                  <a:tc>
                    <a:txBody>
                      <a:bodyPr/>
                      <a:lstStyle/>
                      <a:p>
                        <a:pPr algn="ctr"/>
                        <a:r>
                          <a:rPr lang="en-GB" b="1" dirty="0">
                            <a:solidFill>
                              <a:srgbClr val="FF0000"/>
                            </a:solidFill>
                          </a:rPr>
                          <a:t>C</a:t>
                        </a:r>
                      </a:p>
                    </a:txBody>
                    <a:tcPr>
                      <a:solidFill>
                        <a:schemeClr val="bg1"/>
                      </a:solidFill>
                    </a:tcPr>
                  </a:tc>
                  <a:extLst>
                    <a:ext uri="{0D108BD9-81ED-4DB2-BD59-A6C34878D82A}">
                      <a16:rowId xmlns:a16="http://schemas.microsoft.com/office/drawing/2014/main" val="10000"/>
                    </a:ext>
                  </a:extLst>
                </a:tr>
                <a:tr h="370840">
                  <a:tc>
                    <a:txBody>
                      <a:bodyPr/>
                      <a:lstStyle/>
                      <a:p>
                        <a:pPr algn="ctr"/>
                        <a:endParaRPr lang="en-GB" dirty="0"/>
                      </a:p>
                    </a:txBody>
                    <a:tcPr>
                      <a:solidFill>
                        <a:schemeClr val="bg1"/>
                      </a:solidFill>
                    </a:tcPr>
                  </a:tc>
                  <a:tc>
                    <a:txBody>
                      <a:bodyPr/>
                      <a:lstStyle/>
                      <a:p>
                        <a:pPr algn="ctr"/>
                        <a:endParaRPr lang="en-GB"/>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1"/>
                    </a:ext>
                  </a:extLst>
                </a:tr>
                <a:tr h="351773">
                  <a:tc>
                    <a:txBody>
                      <a:bodyPr/>
                      <a:lstStyle/>
                      <a:p>
                        <a:pPr algn="ctr"/>
                        <a:r>
                          <a:rPr lang="en-GB" dirty="0">
                            <a:solidFill>
                              <a:schemeClr val="bg1">
                                <a:lumMod val="50000"/>
                              </a:schemeClr>
                            </a:solidFill>
                          </a:rPr>
                          <a:t>2</a:t>
                        </a:r>
                      </a:p>
                    </a:txBody>
                    <a:tcPr>
                      <a:solidFill>
                        <a:schemeClr val="bg1"/>
                      </a:solidFill>
                    </a:tcPr>
                  </a:tc>
                  <a:tc>
                    <a:txBody>
                      <a:bodyPr/>
                      <a:lstStyle/>
                      <a:p>
                        <a:pPr algn="ctr"/>
                        <a:endParaRPr lang="en-GB"/>
                      </a:p>
                    </a:txBody>
                    <a:tcPr>
                      <a:solidFill>
                        <a:schemeClr val="bg1"/>
                      </a:solidFill>
                    </a:tcPr>
                  </a:tc>
                  <a:tc>
                    <a:txBody>
                      <a:bodyPr/>
                      <a:lstStyle/>
                      <a:p>
                        <a:pPr algn="ctr"/>
                        <a:endParaRPr lang="en-GB"/>
                      </a:p>
                    </a:txBody>
                    <a:tcPr>
                      <a:solidFill>
                        <a:schemeClr val="bg1"/>
                      </a:solidFill>
                    </a:tcPr>
                  </a:tc>
                  <a:extLst>
                    <a:ext uri="{0D108BD9-81ED-4DB2-BD59-A6C34878D82A}">
                      <a16:rowId xmlns:a16="http://schemas.microsoft.com/office/drawing/2014/main" val="10002"/>
                    </a:ext>
                  </a:extLst>
                </a:tr>
                <a:tr h="370840">
                  <a:tc>
                    <a:txBody>
                      <a:bodyPr/>
                      <a:lstStyle/>
                      <a:p>
                        <a:pPr algn="ctr"/>
                        <a:r>
                          <a:rPr lang="en-GB" dirty="0"/>
                          <a:t>3</a:t>
                        </a:r>
                      </a:p>
                    </a:txBody>
                    <a:tcPr>
                      <a:solidFill>
                        <a:schemeClr val="bg1"/>
                      </a:solidFill>
                    </a:tcPr>
                  </a:tc>
                  <a:tc>
                    <a:txBody>
                      <a:bodyPr/>
                      <a:lstStyle/>
                      <a:p>
                        <a:pPr algn="ctr"/>
                        <a:endParaRPr lang="en-GB"/>
                      </a:p>
                    </a:txBody>
                    <a:tcPr>
                      <a:solidFill>
                        <a:schemeClr val="bg1"/>
                      </a:solidFill>
                    </a:tcPr>
                  </a:tc>
                  <a:tc>
                    <a:txBody>
                      <a:bodyPr/>
                      <a:lstStyle/>
                      <a:p>
                        <a:pPr algn="ctr"/>
                        <a:endParaRPr lang="en-GB"/>
                      </a:p>
                    </a:txBody>
                    <a:tcPr>
                      <a:solidFill>
                        <a:schemeClr val="bg1"/>
                      </a:solidFill>
                    </a:tcPr>
                  </a:tc>
                  <a:extLst>
                    <a:ext uri="{0D108BD9-81ED-4DB2-BD59-A6C34878D82A}">
                      <a16:rowId xmlns:a16="http://schemas.microsoft.com/office/drawing/2014/main" val="10003"/>
                    </a:ext>
                  </a:extLst>
                </a:tr>
                <a:tr h="370840">
                  <a:tc>
                    <a:txBody>
                      <a:bodyPr/>
                      <a:lstStyle/>
                      <a:p>
                        <a:pPr algn="ctr"/>
                        <a:r>
                          <a:rPr lang="en-GB" dirty="0"/>
                          <a:t>4</a:t>
                        </a:r>
                      </a:p>
                    </a:txBody>
                    <a:tcPr>
                      <a:solidFill>
                        <a:schemeClr val="bg1"/>
                      </a:solidFill>
                    </a:tcPr>
                  </a:tc>
                  <a:tc>
                    <a:txBody>
                      <a:bodyPr/>
                      <a:lstStyle/>
                      <a:p>
                        <a:pPr algn="ctr"/>
                        <a:r>
                          <a:rPr lang="en-GB" dirty="0"/>
                          <a:t>1</a:t>
                        </a:r>
                      </a:p>
                    </a:txBody>
                    <a:tcPr>
                      <a:solidFill>
                        <a:schemeClr val="bg1"/>
                      </a:solidFill>
                    </a:tcPr>
                  </a:tc>
                  <a:tc>
                    <a:txBody>
                      <a:bodyPr/>
                      <a:lstStyle/>
                      <a:p>
                        <a:pPr algn="ctr"/>
                        <a:r>
                          <a:rPr lang="en-GB" b="1" dirty="0"/>
                          <a:t>2</a:t>
                        </a:r>
                      </a:p>
                    </a:txBody>
                    <a:tcPr>
                      <a:solidFill>
                        <a:schemeClr val="bg1"/>
                      </a:solidFill>
                    </a:tcPr>
                  </a:tc>
                  <a:extLst>
                    <a:ext uri="{0D108BD9-81ED-4DB2-BD59-A6C34878D82A}">
                      <a16:rowId xmlns:a16="http://schemas.microsoft.com/office/drawing/2014/main" val="10004"/>
                    </a:ext>
                  </a:extLst>
                </a:tr>
              </a:tbl>
            </a:graphicData>
          </a:graphic>
        </p:graphicFrame>
        <p:sp>
          <p:nvSpPr>
            <p:cNvPr id="14" name="Freeform 13"/>
            <p:cNvSpPr/>
            <p:nvPr/>
          </p:nvSpPr>
          <p:spPr bwMode="auto">
            <a:xfrm>
              <a:off x="4835611" y="2038754"/>
              <a:ext cx="1212609" cy="605592"/>
            </a:xfrm>
            <a:custGeom>
              <a:avLst/>
              <a:gdLst>
                <a:gd name="connsiteX0" fmla="*/ 0 w 1212609"/>
                <a:gd name="connsiteY0" fmla="*/ 127797 h 605592"/>
                <a:gd name="connsiteX1" fmla="*/ 617838 w 1212609"/>
                <a:gd name="connsiteY1" fmla="*/ 12468 h 605592"/>
                <a:gd name="connsiteX2" fmla="*/ 1120346 w 1212609"/>
                <a:gd name="connsiteY2" fmla="*/ 70132 h 605592"/>
                <a:gd name="connsiteX3" fmla="*/ 1210962 w 1212609"/>
                <a:gd name="connsiteY3" fmla="*/ 605592 h 605592"/>
              </a:gdLst>
              <a:ahLst/>
              <a:cxnLst>
                <a:cxn ang="0">
                  <a:pos x="connsiteX0" y="connsiteY0"/>
                </a:cxn>
                <a:cxn ang="0">
                  <a:pos x="connsiteX1" y="connsiteY1"/>
                </a:cxn>
                <a:cxn ang="0">
                  <a:pos x="connsiteX2" y="connsiteY2"/>
                </a:cxn>
                <a:cxn ang="0">
                  <a:pos x="connsiteX3" y="connsiteY3"/>
                </a:cxn>
              </a:cxnLst>
              <a:rect l="l" t="t" r="r" b="b"/>
              <a:pathLst>
                <a:path w="1212609" h="605592">
                  <a:moveTo>
                    <a:pt x="0" y="127797"/>
                  </a:moveTo>
                  <a:cubicBezTo>
                    <a:pt x="215557" y="74938"/>
                    <a:pt x="431114" y="22079"/>
                    <a:pt x="617838" y="12468"/>
                  </a:cubicBezTo>
                  <a:cubicBezTo>
                    <a:pt x="804562" y="2857"/>
                    <a:pt x="1021492" y="-28722"/>
                    <a:pt x="1120346" y="70132"/>
                  </a:cubicBezTo>
                  <a:cubicBezTo>
                    <a:pt x="1219200" y="168986"/>
                    <a:pt x="1215081" y="387289"/>
                    <a:pt x="1210962" y="605592"/>
                  </a:cubicBezTo>
                </a:path>
              </a:pathLst>
            </a:custGeom>
            <a:noFill/>
            <a:ln w="28575" cap="flat" cmpd="sng" algn="ctr">
              <a:solidFill>
                <a:schemeClr val="tx1"/>
              </a:solidFill>
              <a:prstDash val="dash"/>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grpSp>
      <p:grpSp>
        <p:nvGrpSpPr>
          <p:cNvPr id="31" name="Group 30"/>
          <p:cNvGrpSpPr/>
          <p:nvPr/>
        </p:nvGrpSpPr>
        <p:grpSpPr>
          <a:xfrm>
            <a:off x="4131931" y="844550"/>
            <a:ext cx="1746423" cy="1849120"/>
            <a:chOff x="6441045" y="2448961"/>
            <a:chExt cx="1746423" cy="1849120"/>
          </a:xfrm>
        </p:grpSpPr>
        <p:graphicFrame>
          <p:nvGraphicFramePr>
            <p:cNvPr id="15" name="Content Placeholder 9"/>
            <p:cNvGraphicFramePr>
              <a:graphicFrameLocks/>
            </p:cNvGraphicFramePr>
            <p:nvPr>
              <p:extLst>
                <p:ext uri="{D42A27DB-BD31-4B8C-83A1-F6EECF244321}">
                  <p14:modId xmlns:p14="http://schemas.microsoft.com/office/powerpoint/2010/main" val="3446738362"/>
                </p:ext>
              </p:extLst>
            </p:nvPr>
          </p:nvGraphicFramePr>
          <p:xfrm>
            <a:off x="6441045" y="2448961"/>
            <a:ext cx="1746423" cy="1849120"/>
          </p:xfrm>
          <a:graphic>
            <a:graphicData uri="http://schemas.openxmlformats.org/drawingml/2006/table">
              <a:tbl>
                <a:tblPr firstRow="1" bandRow="1">
                  <a:tableStyleId>{5940675A-B579-460E-94D1-54222C63F5DA}</a:tableStyleId>
                </a:tblPr>
                <a:tblGrid>
                  <a:gridCol w="582141">
                    <a:extLst>
                      <a:ext uri="{9D8B030D-6E8A-4147-A177-3AD203B41FA5}">
                        <a16:colId xmlns:a16="http://schemas.microsoft.com/office/drawing/2014/main" val="20000"/>
                      </a:ext>
                    </a:extLst>
                  </a:gridCol>
                  <a:gridCol w="582141">
                    <a:extLst>
                      <a:ext uri="{9D8B030D-6E8A-4147-A177-3AD203B41FA5}">
                        <a16:colId xmlns:a16="http://schemas.microsoft.com/office/drawing/2014/main" val="20001"/>
                      </a:ext>
                    </a:extLst>
                  </a:gridCol>
                  <a:gridCol w="582141">
                    <a:extLst>
                      <a:ext uri="{9D8B030D-6E8A-4147-A177-3AD203B41FA5}">
                        <a16:colId xmlns:a16="http://schemas.microsoft.com/office/drawing/2014/main" val="20002"/>
                      </a:ext>
                    </a:extLst>
                  </a:gridCol>
                </a:tblGrid>
                <a:tr h="370840">
                  <a:tc>
                    <a:txBody>
                      <a:bodyPr/>
                      <a:lstStyle/>
                      <a:p>
                        <a:pPr algn="ctr"/>
                        <a:r>
                          <a:rPr lang="en-GB" dirty="0"/>
                          <a:t>A</a:t>
                        </a:r>
                      </a:p>
                    </a:txBody>
                    <a:tcPr>
                      <a:solidFill>
                        <a:schemeClr val="bg1"/>
                      </a:solidFill>
                    </a:tcPr>
                  </a:tc>
                  <a:tc>
                    <a:txBody>
                      <a:bodyPr/>
                      <a:lstStyle/>
                      <a:p>
                        <a:pPr algn="ctr"/>
                        <a:r>
                          <a:rPr lang="en-GB" b="1" dirty="0">
                            <a:solidFill>
                              <a:srgbClr val="FF0000"/>
                            </a:solidFill>
                          </a:rPr>
                          <a:t>B</a:t>
                        </a:r>
                      </a:p>
                    </a:txBody>
                    <a:tcPr>
                      <a:solidFill>
                        <a:schemeClr val="bg1"/>
                      </a:solidFill>
                    </a:tcPr>
                  </a:tc>
                  <a:tc>
                    <a:txBody>
                      <a:bodyPr/>
                      <a:lstStyle/>
                      <a:p>
                        <a:pPr algn="ctr"/>
                        <a:r>
                          <a:rPr lang="en-GB" b="1" dirty="0">
                            <a:solidFill>
                              <a:srgbClr val="FF0000"/>
                            </a:solidFill>
                          </a:rPr>
                          <a:t>C</a:t>
                        </a:r>
                      </a:p>
                    </a:txBody>
                    <a:tcPr>
                      <a:solidFill>
                        <a:schemeClr val="bg1"/>
                      </a:solidFill>
                    </a:tcPr>
                  </a:tc>
                  <a:extLst>
                    <a:ext uri="{0D108BD9-81ED-4DB2-BD59-A6C34878D82A}">
                      <a16:rowId xmlns:a16="http://schemas.microsoft.com/office/drawing/2014/main" val="10000"/>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1"/>
                    </a:ext>
                  </a:extLst>
                </a:tr>
                <a:tr h="351773">
                  <a:tc>
                    <a:txBody>
                      <a:bodyPr/>
                      <a:lstStyle/>
                      <a:p>
                        <a:pPr algn="ctr"/>
                        <a:endParaRPr lang="en-GB" dirty="0"/>
                      </a:p>
                    </a:txBody>
                    <a:tcPr>
                      <a:solidFill>
                        <a:schemeClr val="bg1"/>
                      </a:solidFill>
                    </a:tcPr>
                  </a:tc>
                  <a:tc>
                    <a:txBody>
                      <a:bodyPr/>
                      <a:lstStyle/>
                      <a:p>
                        <a:pPr algn="ctr"/>
                        <a:endParaRPr lang="en-GB"/>
                      </a:p>
                    </a:txBody>
                    <a:tcPr>
                      <a:solidFill>
                        <a:schemeClr val="bg1"/>
                      </a:solidFill>
                    </a:tcPr>
                  </a:tc>
                  <a:tc>
                    <a:txBody>
                      <a:bodyPr/>
                      <a:lstStyle/>
                      <a:p>
                        <a:pPr algn="ctr"/>
                        <a:endParaRPr lang="en-GB"/>
                      </a:p>
                    </a:txBody>
                    <a:tcPr>
                      <a:solidFill>
                        <a:schemeClr val="bg1"/>
                      </a:solidFill>
                    </a:tcPr>
                  </a:tc>
                  <a:extLst>
                    <a:ext uri="{0D108BD9-81ED-4DB2-BD59-A6C34878D82A}">
                      <a16:rowId xmlns:a16="http://schemas.microsoft.com/office/drawing/2014/main" val="10002"/>
                    </a:ext>
                  </a:extLst>
                </a:tr>
                <a:tr h="370840">
                  <a:tc>
                    <a:txBody>
                      <a:bodyPr/>
                      <a:lstStyle/>
                      <a:p>
                        <a:pPr algn="ctr"/>
                        <a:r>
                          <a:rPr lang="en-GB" dirty="0"/>
                          <a:t>3</a:t>
                        </a:r>
                      </a:p>
                    </a:txBody>
                    <a:tcPr>
                      <a:solidFill>
                        <a:schemeClr val="bg1"/>
                      </a:solidFill>
                    </a:tcPr>
                  </a:tc>
                  <a:tc>
                    <a:txBody>
                      <a:bodyPr/>
                      <a:lstStyle/>
                      <a:p>
                        <a:pPr algn="ctr"/>
                        <a:endParaRPr lang="en-GB" dirty="0"/>
                      </a:p>
                    </a:txBody>
                    <a:tcPr>
                      <a:solidFill>
                        <a:schemeClr val="bg1"/>
                      </a:solidFill>
                    </a:tcPr>
                  </a:tc>
                  <a:tc>
                    <a:txBody>
                      <a:bodyPr/>
                      <a:lstStyle/>
                      <a:p>
                        <a:pPr algn="ctr"/>
                        <a:r>
                          <a:rPr lang="en-GB" b="1" dirty="0"/>
                          <a:t>1</a:t>
                        </a:r>
                      </a:p>
                    </a:txBody>
                    <a:tcPr>
                      <a:solidFill>
                        <a:schemeClr val="bg1"/>
                      </a:solidFill>
                    </a:tcPr>
                  </a:tc>
                  <a:extLst>
                    <a:ext uri="{0D108BD9-81ED-4DB2-BD59-A6C34878D82A}">
                      <a16:rowId xmlns:a16="http://schemas.microsoft.com/office/drawing/2014/main" val="10003"/>
                    </a:ext>
                  </a:extLst>
                </a:tr>
                <a:tr h="370840">
                  <a:tc>
                    <a:txBody>
                      <a:bodyPr/>
                      <a:lstStyle/>
                      <a:p>
                        <a:pPr algn="ctr"/>
                        <a:r>
                          <a:rPr lang="en-GB" dirty="0"/>
                          <a:t>4</a:t>
                        </a:r>
                      </a:p>
                    </a:txBody>
                    <a:tcPr>
                      <a:solidFill>
                        <a:schemeClr val="bg1"/>
                      </a:solidFill>
                    </a:tcPr>
                  </a:tc>
                  <a:tc>
                    <a:txBody>
                      <a:bodyPr/>
                      <a:lstStyle/>
                      <a:p>
                        <a:pPr algn="ctr"/>
                        <a:r>
                          <a:rPr lang="en-GB" dirty="0">
                            <a:solidFill>
                              <a:schemeClr val="bg1">
                                <a:lumMod val="50000"/>
                              </a:schemeClr>
                            </a:solidFill>
                          </a:rPr>
                          <a:t>1</a:t>
                        </a:r>
                      </a:p>
                    </a:txBody>
                    <a:tcPr>
                      <a:solidFill>
                        <a:schemeClr val="bg1"/>
                      </a:solidFill>
                    </a:tcPr>
                  </a:tc>
                  <a:tc>
                    <a:txBody>
                      <a:bodyPr/>
                      <a:lstStyle/>
                      <a:p>
                        <a:pPr algn="ctr"/>
                        <a:r>
                          <a:rPr lang="en-GB" dirty="0"/>
                          <a:t>2</a:t>
                        </a:r>
                      </a:p>
                    </a:txBody>
                    <a:tcPr>
                      <a:solidFill>
                        <a:schemeClr val="bg1"/>
                      </a:solidFill>
                    </a:tcPr>
                  </a:tc>
                  <a:extLst>
                    <a:ext uri="{0D108BD9-81ED-4DB2-BD59-A6C34878D82A}">
                      <a16:rowId xmlns:a16="http://schemas.microsoft.com/office/drawing/2014/main" val="10004"/>
                    </a:ext>
                  </a:extLst>
                </a:tr>
              </a:tbl>
            </a:graphicData>
          </a:graphic>
        </p:graphicFrame>
        <p:sp>
          <p:nvSpPr>
            <p:cNvPr id="30" name="Freeform 29"/>
            <p:cNvSpPr/>
            <p:nvPr/>
          </p:nvSpPr>
          <p:spPr bwMode="auto">
            <a:xfrm>
              <a:off x="7248947" y="2890452"/>
              <a:ext cx="725939" cy="1154332"/>
            </a:xfrm>
            <a:custGeom>
              <a:avLst/>
              <a:gdLst>
                <a:gd name="connsiteX0" fmla="*/ 16826 w 725939"/>
                <a:gd name="connsiteY0" fmla="*/ 1154332 h 1154332"/>
                <a:gd name="connsiteX1" fmla="*/ 25064 w 725939"/>
                <a:gd name="connsiteY1" fmla="*/ 190505 h 1154332"/>
                <a:gd name="connsiteX2" fmla="*/ 255723 w 725939"/>
                <a:gd name="connsiteY2" fmla="*/ 25749 h 1154332"/>
                <a:gd name="connsiteX3" fmla="*/ 651139 w 725939"/>
                <a:gd name="connsiteY3" fmla="*/ 58700 h 1154332"/>
                <a:gd name="connsiteX4" fmla="*/ 725280 w 725939"/>
                <a:gd name="connsiteY4" fmla="*/ 569446 h 11543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5939" h="1154332">
                  <a:moveTo>
                    <a:pt x="16826" y="1154332"/>
                  </a:moveTo>
                  <a:cubicBezTo>
                    <a:pt x="1037" y="766467"/>
                    <a:pt x="-14752" y="378602"/>
                    <a:pt x="25064" y="190505"/>
                  </a:cubicBezTo>
                  <a:cubicBezTo>
                    <a:pt x="64880" y="2408"/>
                    <a:pt x="151377" y="47716"/>
                    <a:pt x="255723" y="25749"/>
                  </a:cubicBezTo>
                  <a:cubicBezTo>
                    <a:pt x="360069" y="3782"/>
                    <a:pt x="572880" y="-31916"/>
                    <a:pt x="651139" y="58700"/>
                  </a:cubicBezTo>
                  <a:cubicBezTo>
                    <a:pt x="729398" y="149316"/>
                    <a:pt x="727339" y="359381"/>
                    <a:pt x="725280" y="569446"/>
                  </a:cubicBezTo>
                </a:path>
              </a:pathLst>
            </a:custGeom>
            <a:noFill/>
            <a:ln w="25400" cap="flat" cmpd="sng" algn="ctr">
              <a:solidFill>
                <a:schemeClr val="tx1"/>
              </a:solidFill>
              <a:prstDash val="dash"/>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grpSp>
      <p:grpSp>
        <p:nvGrpSpPr>
          <p:cNvPr id="36" name="Group 35"/>
          <p:cNvGrpSpPr/>
          <p:nvPr/>
        </p:nvGrpSpPr>
        <p:grpSpPr>
          <a:xfrm>
            <a:off x="291499" y="2792831"/>
            <a:ext cx="1746423" cy="1849120"/>
            <a:chOff x="658082" y="4454875"/>
            <a:chExt cx="1746423" cy="1849120"/>
          </a:xfrm>
        </p:grpSpPr>
        <p:graphicFrame>
          <p:nvGraphicFramePr>
            <p:cNvPr id="20" name="Content Placeholder 9"/>
            <p:cNvGraphicFramePr>
              <a:graphicFrameLocks/>
            </p:cNvGraphicFramePr>
            <p:nvPr>
              <p:extLst>
                <p:ext uri="{D42A27DB-BD31-4B8C-83A1-F6EECF244321}">
                  <p14:modId xmlns:p14="http://schemas.microsoft.com/office/powerpoint/2010/main" val="3818206135"/>
                </p:ext>
              </p:extLst>
            </p:nvPr>
          </p:nvGraphicFramePr>
          <p:xfrm>
            <a:off x="658082" y="4454875"/>
            <a:ext cx="1746423" cy="1849120"/>
          </p:xfrm>
          <a:graphic>
            <a:graphicData uri="http://schemas.openxmlformats.org/drawingml/2006/table">
              <a:tbl>
                <a:tblPr firstRow="1" bandRow="1">
                  <a:tableStyleId>{5940675A-B579-460E-94D1-54222C63F5DA}</a:tableStyleId>
                </a:tblPr>
                <a:tblGrid>
                  <a:gridCol w="582141">
                    <a:extLst>
                      <a:ext uri="{9D8B030D-6E8A-4147-A177-3AD203B41FA5}">
                        <a16:colId xmlns:a16="http://schemas.microsoft.com/office/drawing/2014/main" val="20000"/>
                      </a:ext>
                    </a:extLst>
                  </a:gridCol>
                  <a:gridCol w="582141">
                    <a:extLst>
                      <a:ext uri="{9D8B030D-6E8A-4147-A177-3AD203B41FA5}">
                        <a16:colId xmlns:a16="http://schemas.microsoft.com/office/drawing/2014/main" val="20001"/>
                      </a:ext>
                    </a:extLst>
                  </a:gridCol>
                  <a:gridCol w="582141">
                    <a:extLst>
                      <a:ext uri="{9D8B030D-6E8A-4147-A177-3AD203B41FA5}">
                        <a16:colId xmlns:a16="http://schemas.microsoft.com/office/drawing/2014/main" val="20002"/>
                      </a:ext>
                    </a:extLst>
                  </a:gridCol>
                </a:tblGrid>
                <a:tr h="370840">
                  <a:tc>
                    <a:txBody>
                      <a:bodyPr/>
                      <a:lstStyle/>
                      <a:p>
                        <a:pPr algn="ctr"/>
                        <a:r>
                          <a:rPr lang="en-GB" b="1" dirty="0">
                            <a:solidFill>
                              <a:srgbClr val="FF0000"/>
                            </a:solidFill>
                          </a:rPr>
                          <a:t>A</a:t>
                        </a:r>
                      </a:p>
                    </a:txBody>
                    <a:tcPr>
                      <a:solidFill>
                        <a:schemeClr val="bg1"/>
                      </a:solidFill>
                    </a:tcPr>
                  </a:tc>
                  <a:tc>
                    <a:txBody>
                      <a:bodyPr/>
                      <a:lstStyle/>
                      <a:p>
                        <a:pPr algn="ctr"/>
                        <a:r>
                          <a:rPr lang="en-GB" b="1" dirty="0">
                            <a:solidFill>
                              <a:srgbClr val="FF0000"/>
                            </a:solidFill>
                          </a:rPr>
                          <a:t>B</a:t>
                        </a:r>
                      </a:p>
                    </a:txBody>
                    <a:tcPr>
                      <a:solidFill>
                        <a:schemeClr val="bg1"/>
                      </a:solidFill>
                    </a:tcPr>
                  </a:tc>
                  <a:tc>
                    <a:txBody>
                      <a:bodyPr/>
                      <a:lstStyle/>
                      <a:p>
                        <a:pPr algn="ctr"/>
                        <a:r>
                          <a:rPr lang="en-GB" dirty="0"/>
                          <a:t>C</a:t>
                        </a:r>
                      </a:p>
                    </a:txBody>
                    <a:tcPr>
                      <a:solidFill>
                        <a:schemeClr val="bg1"/>
                      </a:solidFill>
                    </a:tcPr>
                  </a:tc>
                  <a:extLst>
                    <a:ext uri="{0D108BD9-81ED-4DB2-BD59-A6C34878D82A}">
                      <a16:rowId xmlns:a16="http://schemas.microsoft.com/office/drawing/2014/main" val="10000"/>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1"/>
                    </a:ext>
                  </a:extLst>
                </a:tr>
                <a:tr h="351773">
                  <a:tc>
                    <a:txBody>
                      <a:bodyPr/>
                      <a:lstStyle/>
                      <a:p>
                        <a:pPr algn="ctr"/>
                        <a:endParaRPr lang="en-GB" dirty="0"/>
                      </a:p>
                    </a:txBody>
                    <a:tcPr>
                      <a:solidFill>
                        <a:schemeClr val="bg1"/>
                      </a:solidFill>
                    </a:tcPr>
                  </a:tc>
                  <a:tc>
                    <a:txBody>
                      <a:bodyPr/>
                      <a:lstStyle/>
                      <a:p>
                        <a:pPr algn="ctr"/>
                        <a:endParaRPr lang="en-GB"/>
                      </a:p>
                    </a:txBody>
                    <a:tcPr>
                      <a:solidFill>
                        <a:schemeClr val="bg1"/>
                      </a:solidFill>
                    </a:tcPr>
                  </a:tc>
                  <a:tc>
                    <a:txBody>
                      <a:bodyPr/>
                      <a:lstStyle/>
                      <a:p>
                        <a:pPr algn="ctr"/>
                        <a:endParaRPr lang="en-GB"/>
                      </a:p>
                    </a:txBody>
                    <a:tcPr>
                      <a:solidFill>
                        <a:schemeClr val="bg1"/>
                      </a:solidFill>
                    </a:tcPr>
                  </a:tc>
                  <a:extLst>
                    <a:ext uri="{0D108BD9-81ED-4DB2-BD59-A6C34878D82A}">
                      <a16:rowId xmlns:a16="http://schemas.microsoft.com/office/drawing/2014/main" val="10002"/>
                    </a:ext>
                  </a:extLst>
                </a:tr>
                <a:tr h="370840">
                  <a:tc>
                    <a:txBody>
                      <a:bodyPr/>
                      <a:lstStyle/>
                      <a:p>
                        <a:pPr algn="ctr"/>
                        <a:r>
                          <a:rPr lang="en-GB" dirty="0">
                            <a:solidFill>
                              <a:schemeClr val="bg1">
                                <a:lumMod val="50000"/>
                              </a:schemeClr>
                            </a:solidFill>
                          </a:rPr>
                          <a:t>3</a:t>
                        </a:r>
                      </a:p>
                    </a:txBody>
                    <a:tcPr>
                      <a:solidFill>
                        <a:schemeClr val="bg1"/>
                      </a:solidFill>
                    </a:tcPr>
                  </a:tc>
                  <a:tc>
                    <a:txBody>
                      <a:bodyPr/>
                      <a:lstStyle/>
                      <a:p>
                        <a:pPr algn="ctr"/>
                        <a:endParaRPr lang="en-GB"/>
                      </a:p>
                    </a:txBody>
                    <a:tcPr>
                      <a:solidFill>
                        <a:schemeClr val="bg1"/>
                      </a:solidFill>
                    </a:tcPr>
                  </a:tc>
                  <a:tc>
                    <a:txBody>
                      <a:bodyPr/>
                      <a:lstStyle/>
                      <a:p>
                        <a:pPr algn="ctr"/>
                        <a:r>
                          <a:rPr lang="en-GB" dirty="0"/>
                          <a:t>1</a:t>
                        </a:r>
                      </a:p>
                    </a:txBody>
                    <a:tcPr>
                      <a:solidFill>
                        <a:schemeClr val="bg1"/>
                      </a:solidFill>
                    </a:tcPr>
                  </a:tc>
                  <a:extLst>
                    <a:ext uri="{0D108BD9-81ED-4DB2-BD59-A6C34878D82A}">
                      <a16:rowId xmlns:a16="http://schemas.microsoft.com/office/drawing/2014/main" val="10003"/>
                    </a:ext>
                  </a:extLst>
                </a:tr>
                <a:tr h="370840">
                  <a:tc>
                    <a:txBody>
                      <a:bodyPr/>
                      <a:lstStyle/>
                      <a:p>
                        <a:pPr algn="ctr"/>
                        <a:r>
                          <a:rPr lang="en-GB" dirty="0"/>
                          <a:t>4</a:t>
                        </a:r>
                      </a:p>
                    </a:txBody>
                    <a:tcPr>
                      <a:solidFill>
                        <a:schemeClr val="bg1"/>
                      </a:solidFill>
                    </a:tcPr>
                  </a:tc>
                  <a:tc>
                    <a:txBody>
                      <a:bodyPr/>
                      <a:lstStyle/>
                      <a:p>
                        <a:pPr algn="ctr"/>
                        <a:r>
                          <a:rPr lang="en-GB" b="1" dirty="0"/>
                          <a:t>3</a:t>
                        </a:r>
                      </a:p>
                    </a:txBody>
                    <a:tcPr>
                      <a:solidFill>
                        <a:schemeClr val="bg1"/>
                      </a:solidFill>
                    </a:tcPr>
                  </a:tc>
                  <a:tc>
                    <a:txBody>
                      <a:bodyPr/>
                      <a:lstStyle/>
                      <a:p>
                        <a:pPr algn="ctr"/>
                        <a:r>
                          <a:rPr lang="en-GB" dirty="0"/>
                          <a:t>2</a:t>
                        </a:r>
                      </a:p>
                    </a:txBody>
                    <a:tcPr>
                      <a:solidFill>
                        <a:schemeClr val="bg1"/>
                      </a:solidFill>
                    </a:tcPr>
                  </a:tc>
                  <a:extLst>
                    <a:ext uri="{0D108BD9-81ED-4DB2-BD59-A6C34878D82A}">
                      <a16:rowId xmlns:a16="http://schemas.microsoft.com/office/drawing/2014/main" val="10004"/>
                    </a:ext>
                  </a:extLst>
                </a:tr>
              </a:tbl>
            </a:graphicData>
          </a:graphic>
        </p:graphicFrame>
        <p:sp>
          <p:nvSpPr>
            <p:cNvPr id="32" name="Freeform 31"/>
            <p:cNvSpPr/>
            <p:nvPr/>
          </p:nvSpPr>
          <p:spPr bwMode="auto">
            <a:xfrm>
              <a:off x="906162" y="5273353"/>
              <a:ext cx="634314" cy="517847"/>
            </a:xfrm>
            <a:custGeom>
              <a:avLst/>
              <a:gdLst>
                <a:gd name="connsiteX0" fmla="*/ 0 w 634314"/>
                <a:gd name="connsiteY0" fmla="*/ 435469 h 517847"/>
                <a:gd name="connsiteX1" fmla="*/ 107092 w 634314"/>
                <a:gd name="connsiteY1" fmla="*/ 89479 h 517847"/>
                <a:gd name="connsiteX2" fmla="*/ 453081 w 634314"/>
                <a:gd name="connsiteY2" fmla="*/ 31815 h 517847"/>
                <a:gd name="connsiteX3" fmla="*/ 634314 w 634314"/>
                <a:gd name="connsiteY3" fmla="*/ 517847 h 517847"/>
              </a:gdLst>
              <a:ahLst/>
              <a:cxnLst>
                <a:cxn ang="0">
                  <a:pos x="connsiteX0" y="connsiteY0"/>
                </a:cxn>
                <a:cxn ang="0">
                  <a:pos x="connsiteX1" y="connsiteY1"/>
                </a:cxn>
                <a:cxn ang="0">
                  <a:pos x="connsiteX2" y="connsiteY2"/>
                </a:cxn>
                <a:cxn ang="0">
                  <a:pos x="connsiteX3" y="connsiteY3"/>
                </a:cxn>
              </a:cxnLst>
              <a:rect l="l" t="t" r="r" b="b"/>
              <a:pathLst>
                <a:path w="634314" h="517847">
                  <a:moveTo>
                    <a:pt x="0" y="435469"/>
                  </a:moveTo>
                  <a:cubicBezTo>
                    <a:pt x="15789" y="296112"/>
                    <a:pt x="31579" y="156755"/>
                    <a:pt x="107092" y="89479"/>
                  </a:cubicBezTo>
                  <a:cubicBezTo>
                    <a:pt x="182605" y="22203"/>
                    <a:pt x="365211" y="-39580"/>
                    <a:pt x="453081" y="31815"/>
                  </a:cubicBezTo>
                  <a:cubicBezTo>
                    <a:pt x="540951" y="103210"/>
                    <a:pt x="587632" y="310528"/>
                    <a:pt x="634314" y="517847"/>
                  </a:cubicBezTo>
                </a:path>
              </a:pathLst>
            </a:custGeom>
            <a:noFill/>
            <a:ln w="28575" cap="flat" cmpd="sng" algn="ctr">
              <a:solidFill>
                <a:schemeClr val="tx1"/>
              </a:solidFill>
              <a:prstDash val="dash"/>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grpSp>
      <p:grpSp>
        <p:nvGrpSpPr>
          <p:cNvPr id="37" name="Group 36"/>
          <p:cNvGrpSpPr/>
          <p:nvPr/>
        </p:nvGrpSpPr>
        <p:grpSpPr>
          <a:xfrm>
            <a:off x="2210915" y="2792831"/>
            <a:ext cx="1746423" cy="1849120"/>
            <a:chOff x="2587109" y="4454875"/>
            <a:chExt cx="1746423" cy="1849120"/>
          </a:xfrm>
        </p:grpSpPr>
        <p:graphicFrame>
          <p:nvGraphicFramePr>
            <p:cNvPr id="22" name="Content Placeholder 9"/>
            <p:cNvGraphicFramePr>
              <a:graphicFrameLocks/>
            </p:cNvGraphicFramePr>
            <p:nvPr>
              <p:extLst>
                <p:ext uri="{D42A27DB-BD31-4B8C-83A1-F6EECF244321}">
                  <p14:modId xmlns:p14="http://schemas.microsoft.com/office/powerpoint/2010/main" val="4204910631"/>
                </p:ext>
              </p:extLst>
            </p:nvPr>
          </p:nvGraphicFramePr>
          <p:xfrm>
            <a:off x="2587109" y="4454875"/>
            <a:ext cx="1746423" cy="1849120"/>
          </p:xfrm>
          <a:graphic>
            <a:graphicData uri="http://schemas.openxmlformats.org/drawingml/2006/table">
              <a:tbl>
                <a:tblPr firstRow="1" bandRow="1">
                  <a:tableStyleId>{5940675A-B579-460E-94D1-54222C63F5DA}</a:tableStyleId>
                </a:tblPr>
                <a:tblGrid>
                  <a:gridCol w="582141">
                    <a:extLst>
                      <a:ext uri="{9D8B030D-6E8A-4147-A177-3AD203B41FA5}">
                        <a16:colId xmlns:a16="http://schemas.microsoft.com/office/drawing/2014/main" val="20000"/>
                      </a:ext>
                    </a:extLst>
                  </a:gridCol>
                  <a:gridCol w="582141">
                    <a:extLst>
                      <a:ext uri="{9D8B030D-6E8A-4147-A177-3AD203B41FA5}">
                        <a16:colId xmlns:a16="http://schemas.microsoft.com/office/drawing/2014/main" val="20001"/>
                      </a:ext>
                    </a:extLst>
                  </a:gridCol>
                  <a:gridCol w="582141">
                    <a:extLst>
                      <a:ext uri="{9D8B030D-6E8A-4147-A177-3AD203B41FA5}">
                        <a16:colId xmlns:a16="http://schemas.microsoft.com/office/drawing/2014/main" val="20002"/>
                      </a:ext>
                    </a:extLst>
                  </a:gridCol>
                </a:tblGrid>
                <a:tr h="370840">
                  <a:tc>
                    <a:txBody>
                      <a:bodyPr/>
                      <a:lstStyle/>
                      <a:p>
                        <a:pPr algn="ctr"/>
                        <a:r>
                          <a:rPr lang="en-GB" b="1" dirty="0">
                            <a:solidFill>
                              <a:srgbClr val="FF0000"/>
                            </a:solidFill>
                          </a:rPr>
                          <a:t>A</a:t>
                        </a:r>
                      </a:p>
                    </a:txBody>
                    <a:tcPr>
                      <a:solidFill>
                        <a:schemeClr val="bg1"/>
                      </a:solidFill>
                    </a:tcPr>
                  </a:tc>
                  <a:tc>
                    <a:txBody>
                      <a:bodyPr/>
                      <a:lstStyle/>
                      <a:p>
                        <a:pPr algn="ctr"/>
                        <a:r>
                          <a:rPr lang="en-GB" dirty="0"/>
                          <a:t>B</a:t>
                        </a:r>
                      </a:p>
                    </a:txBody>
                    <a:tcPr>
                      <a:solidFill>
                        <a:schemeClr val="bg1"/>
                      </a:solidFill>
                    </a:tcPr>
                  </a:tc>
                  <a:tc>
                    <a:txBody>
                      <a:bodyPr/>
                      <a:lstStyle/>
                      <a:p>
                        <a:pPr algn="ctr"/>
                        <a:r>
                          <a:rPr lang="en-GB" b="1" dirty="0">
                            <a:solidFill>
                              <a:srgbClr val="FF0000"/>
                            </a:solidFill>
                          </a:rPr>
                          <a:t>C</a:t>
                        </a:r>
                      </a:p>
                    </a:txBody>
                    <a:tcPr>
                      <a:solidFill>
                        <a:schemeClr val="bg1"/>
                      </a:solidFill>
                    </a:tcPr>
                  </a:tc>
                  <a:extLst>
                    <a:ext uri="{0D108BD9-81ED-4DB2-BD59-A6C34878D82A}">
                      <a16:rowId xmlns:a16="http://schemas.microsoft.com/office/drawing/2014/main" val="10000"/>
                    </a:ext>
                  </a:extLst>
                </a:tr>
                <a:tr h="370840">
                  <a:tc>
                    <a:txBody>
                      <a:bodyPr/>
                      <a:lstStyle/>
                      <a:p>
                        <a:pPr algn="ctr"/>
                        <a:endParaRPr lang="en-GB" dirty="0"/>
                      </a:p>
                    </a:txBody>
                    <a:tcPr>
                      <a:solidFill>
                        <a:schemeClr val="bg1"/>
                      </a:solidFill>
                    </a:tcPr>
                  </a:tc>
                  <a:tc>
                    <a:txBody>
                      <a:bodyPr/>
                      <a:lstStyle/>
                      <a:p>
                        <a:pPr algn="ctr"/>
                        <a:endParaRPr lang="en-GB"/>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1"/>
                    </a:ext>
                  </a:extLst>
                </a:tr>
                <a:tr h="351773">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endParaRPr lang="en-GB"/>
                      </a:p>
                    </a:txBody>
                    <a:tcPr>
                      <a:solidFill>
                        <a:schemeClr val="bg1"/>
                      </a:solidFill>
                    </a:tcPr>
                  </a:tc>
                  <a:extLst>
                    <a:ext uri="{0D108BD9-81ED-4DB2-BD59-A6C34878D82A}">
                      <a16:rowId xmlns:a16="http://schemas.microsoft.com/office/drawing/2014/main" val="10002"/>
                    </a:ext>
                  </a:extLst>
                </a:tr>
                <a:tr h="370840">
                  <a:tc>
                    <a:txBody>
                      <a:bodyPr/>
                      <a:lstStyle/>
                      <a:p>
                        <a:pPr algn="ctr"/>
                        <a:r>
                          <a:rPr lang="en-GB" b="1" dirty="0"/>
                          <a:t>1</a:t>
                        </a:r>
                      </a:p>
                    </a:txBody>
                    <a:tcPr>
                      <a:solidFill>
                        <a:schemeClr val="bg1"/>
                      </a:solidFill>
                    </a:tcPr>
                  </a:tc>
                  <a:tc>
                    <a:txBody>
                      <a:bodyPr/>
                      <a:lstStyle/>
                      <a:p>
                        <a:pPr algn="ctr"/>
                        <a:endParaRPr lang="en-GB"/>
                      </a:p>
                    </a:txBody>
                    <a:tcPr>
                      <a:solidFill>
                        <a:schemeClr val="bg1"/>
                      </a:solidFill>
                    </a:tcPr>
                  </a:tc>
                  <a:tc>
                    <a:txBody>
                      <a:bodyPr/>
                      <a:lstStyle/>
                      <a:p>
                        <a:pPr algn="ctr"/>
                        <a:r>
                          <a:rPr lang="en-GB" dirty="0">
                            <a:solidFill>
                              <a:schemeClr val="bg1">
                                <a:lumMod val="50000"/>
                              </a:schemeClr>
                            </a:solidFill>
                          </a:rPr>
                          <a:t>1</a:t>
                        </a:r>
                      </a:p>
                    </a:txBody>
                    <a:tcPr>
                      <a:solidFill>
                        <a:schemeClr val="bg1"/>
                      </a:solidFill>
                    </a:tcPr>
                  </a:tc>
                  <a:extLst>
                    <a:ext uri="{0D108BD9-81ED-4DB2-BD59-A6C34878D82A}">
                      <a16:rowId xmlns:a16="http://schemas.microsoft.com/office/drawing/2014/main" val="10003"/>
                    </a:ext>
                  </a:extLst>
                </a:tr>
                <a:tr h="370840">
                  <a:tc>
                    <a:txBody>
                      <a:bodyPr/>
                      <a:lstStyle/>
                      <a:p>
                        <a:pPr algn="ctr"/>
                        <a:r>
                          <a:rPr lang="en-GB" dirty="0"/>
                          <a:t>4</a:t>
                        </a:r>
                      </a:p>
                    </a:txBody>
                    <a:tcPr>
                      <a:solidFill>
                        <a:schemeClr val="bg1"/>
                      </a:solidFill>
                    </a:tcPr>
                  </a:tc>
                  <a:tc>
                    <a:txBody>
                      <a:bodyPr/>
                      <a:lstStyle/>
                      <a:p>
                        <a:pPr algn="ctr"/>
                        <a:r>
                          <a:rPr lang="en-GB" dirty="0"/>
                          <a:t>3</a:t>
                        </a:r>
                      </a:p>
                    </a:txBody>
                    <a:tcPr>
                      <a:solidFill>
                        <a:schemeClr val="bg1"/>
                      </a:solidFill>
                    </a:tcPr>
                  </a:tc>
                  <a:tc>
                    <a:txBody>
                      <a:bodyPr/>
                      <a:lstStyle/>
                      <a:p>
                        <a:pPr algn="ctr"/>
                        <a:r>
                          <a:rPr lang="en-GB" dirty="0"/>
                          <a:t>2</a:t>
                        </a:r>
                      </a:p>
                    </a:txBody>
                    <a:tcPr>
                      <a:solidFill>
                        <a:schemeClr val="bg1"/>
                      </a:solidFill>
                    </a:tcPr>
                  </a:tc>
                  <a:extLst>
                    <a:ext uri="{0D108BD9-81ED-4DB2-BD59-A6C34878D82A}">
                      <a16:rowId xmlns:a16="http://schemas.microsoft.com/office/drawing/2014/main" val="10004"/>
                    </a:ext>
                  </a:extLst>
                </a:tr>
              </a:tbl>
            </a:graphicData>
          </a:graphic>
        </p:graphicFrame>
        <p:sp>
          <p:nvSpPr>
            <p:cNvPr id="34" name="Freeform 33"/>
            <p:cNvSpPr/>
            <p:nvPr/>
          </p:nvSpPr>
          <p:spPr bwMode="auto">
            <a:xfrm>
              <a:off x="2855102" y="4948210"/>
              <a:ext cx="1217757" cy="760612"/>
            </a:xfrm>
            <a:custGeom>
              <a:avLst/>
              <a:gdLst>
                <a:gd name="connsiteX0" fmla="*/ 1214390 w 1217757"/>
                <a:gd name="connsiteY0" fmla="*/ 760612 h 760612"/>
                <a:gd name="connsiteX1" fmla="*/ 1189676 w 1217757"/>
                <a:gd name="connsiteY1" fmla="*/ 101585 h 760612"/>
                <a:gd name="connsiteX2" fmla="*/ 1008444 w 1217757"/>
                <a:gd name="connsiteY2" fmla="*/ 35682 h 760612"/>
                <a:gd name="connsiteX3" fmla="*/ 588314 w 1217757"/>
                <a:gd name="connsiteY3" fmla="*/ 19206 h 760612"/>
                <a:gd name="connsiteX4" fmla="*/ 69330 w 1217757"/>
                <a:gd name="connsiteY4" fmla="*/ 43920 h 760612"/>
                <a:gd name="connsiteX5" fmla="*/ 19903 w 1217757"/>
                <a:gd name="connsiteY5" fmla="*/ 513476 h 7606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7757" h="760612">
                  <a:moveTo>
                    <a:pt x="1214390" y="760612"/>
                  </a:moveTo>
                  <a:cubicBezTo>
                    <a:pt x="1219195" y="491509"/>
                    <a:pt x="1224000" y="222407"/>
                    <a:pt x="1189676" y="101585"/>
                  </a:cubicBezTo>
                  <a:cubicBezTo>
                    <a:pt x="1155352" y="-19237"/>
                    <a:pt x="1108671" y="49412"/>
                    <a:pt x="1008444" y="35682"/>
                  </a:cubicBezTo>
                  <a:cubicBezTo>
                    <a:pt x="908217" y="21952"/>
                    <a:pt x="744833" y="17833"/>
                    <a:pt x="588314" y="19206"/>
                  </a:cubicBezTo>
                  <a:cubicBezTo>
                    <a:pt x="431795" y="20579"/>
                    <a:pt x="164065" y="-38458"/>
                    <a:pt x="69330" y="43920"/>
                  </a:cubicBezTo>
                  <a:cubicBezTo>
                    <a:pt x="-25405" y="126298"/>
                    <a:pt x="-2751" y="319887"/>
                    <a:pt x="19903" y="513476"/>
                  </a:cubicBezTo>
                </a:path>
              </a:pathLst>
            </a:custGeom>
            <a:noFill/>
            <a:ln w="28575" cap="flat" cmpd="sng" algn="ctr">
              <a:solidFill>
                <a:schemeClr val="tx1"/>
              </a:solidFill>
              <a:prstDash val="dash"/>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grpSp>
      <p:grpSp>
        <p:nvGrpSpPr>
          <p:cNvPr id="38" name="Group 37"/>
          <p:cNvGrpSpPr/>
          <p:nvPr/>
        </p:nvGrpSpPr>
        <p:grpSpPr>
          <a:xfrm>
            <a:off x="4144061" y="2792831"/>
            <a:ext cx="1746423" cy="1849120"/>
            <a:chOff x="4516136" y="4454875"/>
            <a:chExt cx="1746423" cy="1849120"/>
          </a:xfrm>
        </p:grpSpPr>
        <p:graphicFrame>
          <p:nvGraphicFramePr>
            <p:cNvPr id="25" name="Content Placeholder 9"/>
            <p:cNvGraphicFramePr>
              <a:graphicFrameLocks/>
            </p:cNvGraphicFramePr>
            <p:nvPr>
              <p:extLst>
                <p:ext uri="{D42A27DB-BD31-4B8C-83A1-F6EECF244321}">
                  <p14:modId xmlns:p14="http://schemas.microsoft.com/office/powerpoint/2010/main" val="1468213332"/>
                </p:ext>
              </p:extLst>
            </p:nvPr>
          </p:nvGraphicFramePr>
          <p:xfrm>
            <a:off x="4516136" y="4454875"/>
            <a:ext cx="1746423" cy="1849120"/>
          </p:xfrm>
          <a:graphic>
            <a:graphicData uri="http://schemas.openxmlformats.org/drawingml/2006/table">
              <a:tbl>
                <a:tblPr firstRow="1" bandRow="1">
                  <a:tableStyleId>{5940675A-B579-460E-94D1-54222C63F5DA}</a:tableStyleId>
                </a:tblPr>
                <a:tblGrid>
                  <a:gridCol w="582141">
                    <a:extLst>
                      <a:ext uri="{9D8B030D-6E8A-4147-A177-3AD203B41FA5}">
                        <a16:colId xmlns:a16="http://schemas.microsoft.com/office/drawing/2014/main" val="20000"/>
                      </a:ext>
                    </a:extLst>
                  </a:gridCol>
                  <a:gridCol w="582141">
                    <a:extLst>
                      <a:ext uri="{9D8B030D-6E8A-4147-A177-3AD203B41FA5}">
                        <a16:colId xmlns:a16="http://schemas.microsoft.com/office/drawing/2014/main" val="20001"/>
                      </a:ext>
                    </a:extLst>
                  </a:gridCol>
                  <a:gridCol w="582141">
                    <a:extLst>
                      <a:ext uri="{9D8B030D-6E8A-4147-A177-3AD203B41FA5}">
                        <a16:colId xmlns:a16="http://schemas.microsoft.com/office/drawing/2014/main" val="20002"/>
                      </a:ext>
                    </a:extLst>
                  </a:gridCol>
                </a:tblGrid>
                <a:tr h="370840">
                  <a:tc>
                    <a:txBody>
                      <a:bodyPr/>
                      <a:lstStyle/>
                      <a:p>
                        <a:pPr algn="ctr"/>
                        <a:r>
                          <a:rPr lang="en-GB" dirty="0"/>
                          <a:t>A</a:t>
                        </a:r>
                      </a:p>
                    </a:txBody>
                    <a:tcPr>
                      <a:solidFill>
                        <a:schemeClr val="bg1"/>
                      </a:solidFill>
                    </a:tcPr>
                  </a:tc>
                  <a:tc>
                    <a:txBody>
                      <a:bodyPr/>
                      <a:lstStyle/>
                      <a:p>
                        <a:pPr algn="ctr"/>
                        <a:r>
                          <a:rPr lang="en-GB" b="1" dirty="0">
                            <a:solidFill>
                              <a:srgbClr val="FF0000"/>
                            </a:solidFill>
                          </a:rPr>
                          <a:t>B</a:t>
                        </a:r>
                      </a:p>
                    </a:txBody>
                    <a:tcPr>
                      <a:solidFill>
                        <a:schemeClr val="bg1"/>
                      </a:solidFill>
                    </a:tcPr>
                  </a:tc>
                  <a:tc>
                    <a:txBody>
                      <a:bodyPr/>
                      <a:lstStyle/>
                      <a:p>
                        <a:pPr algn="ctr"/>
                        <a:r>
                          <a:rPr lang="en-GB" b="1" dirty="0">
                            <a:solidFill>
                              <a:srgbClr val="FF0000"/>
                            </a:solidFill>
                          </a:rPr>
                          <a:t>C</a:t>
                        </a:r>
                      </a:p>
                    </a:txBody>
                    <a:tcPr>
                      <a:solidFill>
                        <a:schemeClr val="bg1"/>
                      </a:solidFill>
                    </a:tcPr>
                  </a:tc>
                  <a:extLst>
                    <a:ext uri="{0D108BD9-81ED-4DB2-BD59-A6C34878D82A}">
                      <a16:rowId xmlns:a16="http://schemas.microsoft.com/office/drawing/2014/main" val="10000"/>
                    </a:ext>
                  </a:extLst>
                </a:tr>
                <a:tr h="370840">
                  <a:tc>
                    <a:txBody>
                      <a:bodyPr/>
                      <a:lstStyle/>
                      <a:p>
                        <a:pPr algn="ctr"/>
                        <a:endParaRPr lang="en-GB" dirty="0"/>
                      </a:p>
                    </a:txBody>
                    <a:tcPr>
                      <a:solidFill>
                        <a:schemeClr val="bg1"/>
                      </a:solidFill>
                    </a:tcPr>
                  </a:tc>
                  <a:tc>
                    <a:txBody>
                      <a:bodyPr/>
                      <a:lstStyle/>
                      <a:p>
                        <a:pPr algn="ctr"/>
                        <a:endParaRPr lang="en-GB"/>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1"/>
                    </a:ext>
                  </a:extLst>
                </a:tr>
                <a:tr h="351773">
                  <a:tc>
                    <a:txBody>
                      <a:bodyPr/>
                      <a:lstStyle/>
                      <a:p>
                        <a:pPr algn="ctr"/>
                        <a:endParaRPr lang="en-GB" dirty="0"/>
                      </a:p>
                    </a:txBody>
                    <a:tcPr>
                      <a:solidFill>
                        <a:schemeClr val="bg1"/>
                      </a:solidFill>
                    </a:tcPr>
                  </a:tc>
                  <a:tc>
                    <a:txBody>
                      <a:bodyPr/>
                      <a:lstStyle/>
                      <a:p>
                        <a:pPr algn="ctr"/>
                        <a:endParaRPr lang="en-GB"/>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2"/>
                    </a:ext>
                  </a:extLst>
                </a:tr>
                <a:tr h="370840">
                  <a:tc>
                    <a:txBody>
                      <a:bodyPr/>
                      <a:lstStyle/>
                      <a:p>
                        <a:pPr algn="ctr"/>
                        <a:r>
                          <a:rPr lang="en-GB" dirty="0"/>
                          <a:t>1</a:t>
                        </a:r>
                      </a:p>
                    </a:txBody>
                    <a:tcPr>
                      <a:solidFill>
                        <a:schemeClr val="bg1"/>
                      </a:solidFill>
                    </a:tcPr>
                  </a:tc>
                  <a:tc>
                    <a:txBody>
                      <a:bodyPr/>
                      <a:lstStyle/>
                      <a:p>
                        <a:pPr algn="ctr"/>
                        <a:r>
                          <a:rPr lang="en-GB" b="1" dirty="0"/>
                          <a:t>2</a:t>
                        </a:r>
                      </a:p>
                    </a:txBody>
                    <a:tcPr>
                      <a:solidFill>
                        <a:schemeClr val="bg1"/>
                      </a:solidFill>
                    </a:tcPr>
                  </a:tc>
                  <a:tc>
                    <a:txBody>
                      <a:bodyPr/>
                      <a:lstStyle/>
                      <a:p>
                        <a:pPr algn="ctr"/>
                        <a:endParaRPr lang="en-GB"/>
                      </a:p>
                    </a:txBody>
                    <a:tcPr>
                      <a:solidFill>
                        <a:schemeClr val="bg1"/>
                      </a:solidFill>
                    </a:tcPr>
                  </a:tc>
                  <a:extLst>
                    <a:ext uri="{0D108BD9-81ED-4DB2-BD59-A6C34878D82A}">
                      <a16:rowId xmlns:a16="http://schemas.microsoft.com/office/drawing/2014/main" val="10003"/>
                    </a:ext>
                  </a:extLst>
                </a:tr>
                <a:tr h="370840">
                  <a:tc>
                    <a:txBody>
                      <a:bodyPr/>
                      <a:lstStyle/>
                      <a:p>
                        <a:pPr algn="ctr"/>
                        <a:r>
                          <a:rPr lang="en-GB" dirty="0"/>
                          <a:t>4</a:t>
                        </a:r>
                      </a:p>
                    </a:txBody>
                    <a:tcPr>
                      <a:solidFill>
                        <a:schemeClr val="bg1"/>
                      </a:solidFill>
                    </a:tcPr>
                  </a:tc>
                  <a:tc>
                    <a:txBody>
                      <a:bodyPr/>
                      <a:lstStyle/>
                      <a:p>
                        <a:pPr algn="ctr"/>
                        <a:r>
                          <a:rPr lang="en-GB" dirty="0"/>
                          <a:t>3</a:t>
                        </a:r>
                      </a:p>
                    </a:txBody>
                    <a:tcPr>
                      <a:solidFill>
                        <a:schemeClr val="bg1"/>
                      </a:solidFill>
                    </a:tcPr>
                  </a:tc>
                  <a:tc>
                    <a:txBody>
                      <a:bodyPr/>
                      <a:lstStyle/>
                      <a:p>
                        <a:pPr algn="ctr"/>
                        <a:r>
                          <a:rPr lang="en-GB" dirty="0">
                            <a:solidFill>
                              <a:schemeClr val="bg1">
                                <a:lumMod val="50000"/>
                              </a:schemeClr>
                            </a:solidFill>
                          </a:rPr>
                          <a:t>2</a:t>
                        </a:r>
                      </a:p>
                    </a:txBody>
                    <a:tcPr>
                      <a:solidFill>
                        <a:schemeClr val="bg1"/>
                      </a:solidFill>
                    </a:tcPr>
                  </a:tc>
                  <a:extLst>
                    <a:ext uri="{0D108BD9-81ED-4DB2-BD59-A6C34878D82A}">
                      <a16:rowId xmlns:a16="http://schemas.microsoft.com/office/drawing/2014/main" val="10004"/>
                    </a:ext>
                  </a:extLst>
                </a:tr>
              </a:tbl>
            </a:graphicData>
          </a:graphic>
        </p:graphicFrame>
        <p:sp>
          <p:nvSpPr>
            <p:cNvPr id="35" name="Freeform 34"/>
            <p:cNvSpPr/>
            <p:nvPr/>
          </p:nvSpPr>
          <p:spPr bwMode="auto">
            <a:xfrm>
              <a:off x="5368371" y="4923836"/>
              <a:ext cx="628632" cy="1172164"/>
            </a:xfrm>
            <a:custGeom>
              <a:avLst/>
              <a:gdLst>
                <a:gd name="connsiteX0" fmla="*/ 612299 w 628632"/>
                <a:gd name="connsiteY0" fmla="*/ 1172164 h 1172164"/>
                <a:gd name="connsiteX1" fmla="*/ 612299 w 628632"/>
                <a:gd name="connsiteY1" fmla="*/ 488423 h 1172164"/>
                <a:gd name="connsiteX2" fmla="*/ 579348 w 628632"/>
                <a:gd name="connsiteY2" fmla="*/ 76532 h 1172164"/>
                <a:gd name="connsiteX3" fmla="*/ 68602 w 628632"/>
                <a:gd name="connsiteY3" fmla="*/ 43580 h 1172164"/>
                <a:gd name="connsiteX4" fmla="*/ 19175 w 628632"/>
                <a:gd name="connsiteY4" fmla="*/ 546088 h 11721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8632" h="1172164">
                  <a:moveTo>
                    <a:pt x="612299" y="1172164"/>
                  </a:moveTo>
                  <a:cubicBezTo>
                    <a:pt x="615045" y="921596"/>
                    <a:pt x="617791" y="671028"/>
                    <a:pt x="612299" y="488423"/>
                  </a:cubicBezTo>
                  <a:cubicBezTo>
                    <a:pt x="606807" y="305818"/>
                    <a:pt x="669964" y="150672"/>
                    <a:pt x="579348" y="76532"/>
                  </a:cubicBezTo>
                  <a:cubicBezTo>
                    <a:pt x="488732" y="2392"/>
                    <a:pt x="161964" y="-34679"/>
                    <a:pt x="68602" y="43580"/>
                  </a:cubicBezTo>
                  <a:cubicBezTo>
                    <a:pt x="-24760" y="121839"/>
                    <a:pt x="-2793" y="333963"/>
                    <a:pt x="19175" y="546088"/>
                  </a:cubicBezTo>
                </a:path>
              </a:pathLst>
            </a:custGeom>
            <a:noFill/>
            <a:ln w="28575" cap="flat" cmpd="sng" algn="ctr">
              <a:solidFill>
                <a:schemeClr val="tx1"/>
              </a:solidFill>
              <a:prstDash val="dash"/>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grpSp>
      <p:graphicFrame>
        <p:nvGraphicFramePr>
          <p:cNvPr id="50" name="Content Placeholder 9"/>
          <p:cNvGraphicFramePr>
            <a:graphicFrameLocks/>
          </p:cNvGraphicFramePr>
          <p:nvPr>
            <p:extLst>
              <p:ext uri="{D42A27DB-BD31-4B8C-83A1-F6EECF244321}">
                <p14:modId xmlns:p14="http://schemas.microsoft.com/office/powerpoint/2010/main" val="3845938525"/>
              </p:ext>
            </p:extLst>
          </p:nvPr>
        </p:nvGraphicFramePr>
        <p:xfrm>
          <a:off x="291499" y="4749688"/>
          <a:ext cx="1746423" cy="1849120"/>
        </p:xfrm>
        <a:graphic>
          <a:graphicData uri="http://schemas.openxmlformats.org/drawingml/2006/table">
            <a:tbl>
              <a:tblPr firstRow="1" bandRow="1">
                <a:tableStyleId>{5940675A-B579-460E-94D1-54222C63F5DA}</a:tableStyleId>
              </a:tblPr>
              <a:tblGrid>
                <a:gridCol w="582141">
                  <a:extLst>
                    <a:ext uri="{9D8B030D-6E8A-4147-A177-3AD203B41FA5}">
                      <a16:colId xmlns:a16="http://schemas.microsoft.com/office/drawing/2014/main" val="20000"/>
                    </a:ext>
                  </a:extLst>
                </a:gridCol>
                <a:gridCol w="582141">
                  <a:extLst>
                    <a:ext uri="{9D8B030D-6E8A-4147-A177-3AD203B41FA5}">
                      <a16:colId xmlns:a16="http://schemas.microsoft.com/office/drawing/2014/main" val="20001"/>
                    </a:ext>
                  </a:extLst>
                </a:gridCol>
                <a:gridCol w="582141">
                  <a:extLst>
                    <a:ext uri="{9D8B030D-6E8A-4147-A177-3AD203B41FA5}">
                      <a16:colId xmlns:a16="http://schemas.microsoft.com/office/drawing/2014/main" val="20002"/>
                    </a:ext>
                  </a:extLst>
                </a:gridCol>
              </a:tblGrid>
              <a:tr h="370840">
                <a:tc>
                  <a:txBody>
                    <a:bodyPr/>
                    <a:lstStyle/>
                    <a:p>
                      <a:pPr algn="ctr"/>
                      <a:r>
                        <a:rPr lang="en-GB" b="1" dirty="0">
                          <a:solidFill>
                            <a:srgbClr val="FF0000"/>
                          </a:solidFill>
                        </a:rPr>
                        <a:t>A</a:t>
                      </a:r>
                    </a:p>
                  </a:txBody>
                  <a:tcPr>
                    <a:solidFill>
                      <a:schemeClr val="bg1"/>
                    </a:solidFill>
                  </a:tcPr>
                </a:tc>
                <a:tc>
                  <a:txBody>
                    <a:bodyPr/>
                    <a:lstStyle/>
                    <a:p>
                      <a:pPr algn="ctr"/>
                      <a:r>
                        <a:rPr lang="en-GB" b="1" dirty="0">
                          <a:solidFill>
                            <a:srgbClr val="FF0000"/>
                          </a:solidFill>
                        </a:rPr>
                        <a:t>B</a:t>
                      </a:r>
                    </a:p>
                  </a:txBody>
                  <a:tcPr>
                    <a:solidFill>
                      <a:schemeClr val="bg1"/>
                    </a:solidFill>
                  </a:tcPr>
                </a:tc>
                <a:tc>
                  <a:txBody>
                    <a:bodyPr/>
                    <a:lstStyle/>
                    <a:p>
                      <a:pPr algn="ctr"/>
                      <a:r>
                        <a:rPr lang="en-GB" dirty="0"/>
                        <a:t>C</a:t>
                      </a:r>
                    </a:p>
                  </a:txBody>
                  <a:tcPr>
                    <a:solidFill>
                      <a:schemeClr val="bg1"/>
                    </a:solidFill>
                  </a:tcPr>
                </a:tc>
                <a:extLst>
                  <a:ext uri="{0D108BD9-81ED-4DB2-BD59-A6C34878D82A}">
                    <a16:rowId xmlns:a16="http://schemas.microsoft.com/office/drawing/2014/main" val="10000"/>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1"/>
                  </a:ext>
                </a:extLst>
              </a:tr>
              <a:tr h="351773">
                <a:tc>
                  <a:txBody>
                    <a:bodyPr/>
                    <a:lstStyle/>
                    <a:p>
                      <a:pPr algn="ctr"/>
                      <a:endParaRPr lang="en-GB" dirty="0"/>
                    </a:p>
                  </a:txBody>
                  <a:tcPr>
                    <a:solidFill>
                      <a:schemeClr val="bg1"/>
                    </a:solidFill>
                  </a:tcPr>
                </a:tc>
                <a:tc>
                  <a:txBody>
                    <a:bodyPr/>
                    <a:lstStyle/>
                    <a:p>
                      <a:pPr algn="ctr"/>
                      <a:r>
                        <a:rPr lang="en-GB" b="1" dirty="0"/>
                        <a:t>1</a:t>
                      </a:r>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2"/>
                  </a:ext>
                </a:extLst>
              </a:tr>
              <a:tr h="370840">
                <a:tc>
                  <a:txBody>
                    <a:bodyPr/>
                    <a:lstStyle/>
                    <a:p>
                      <a:pPr algn="ctr"/>
                      <a:r>
                        <a:rPr lang="en-GB" dirty="0">
                          <a:solidFill>
                            <a:schemeClr val="bg1">
                              <a:lumMod val="50000"/>
                            </a:schemeClr>
                          </a:solidFill>
                        </a:rPr>
                        <a:t>1</a:t>
                      </a:r>
                    </a:p>
                  </a:txBody>
                  <a:tcPr>
                    <a:solidFill>
                      <a:schemeClr val="bg1"/>
                    </a:solidFill>
                  </a:tcPr>
                </a:tc>
                <a:tc>
                  <a:txBody>
                    <a:bodyPr/>
                    <a:lstStyle/>
                    <a:p>
                      <a:pPr algn="ctr"/>
                      <a:r>
                        <a:rPr lang="en-GB" dirty="0"/>
                        <a:t>2</a:t>
                      </a:r>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3"/>
                  </a:ext>
                </a:extLst>
              </a:tr>
              <a:tr h="370840">
                <a:tc>
                  <a:txBody>
                    <a:bodyPr/>
                    <a:lstStyle/>
                    <a:p>
                      <a:pPr algn="ctr"/>
                      <a:r>
                        <a:rPr lang="en-GB" dirty="0"/>
                        <a:t>4</a:t>
                      </a:r>
                    </a:p>
                  </a:txBody>
                  <a:tcPr>
                    <a:solidFill>
                      <a:schemeClr val="bg1"/>
                    </a:solidFill>
                  </a:tcPr>
                </a:tc>
                <a:tc>
                  <a:txBody>
                    <a:bodyPr/>
                    <a:lstStyle/>
                    <a:p>
                      <a:pPr algn="ctr"/>
                      <a:r>
                        <a:rPr lang="en-GB" dirty="0"/>
                        <a:t>3</a:t>
                      </a:r>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4"/>
                  </a:ext>
                </a:extLst>
              </a:tr>
            </a:tbl>
          </a:graphicData>
        </a:graphic>
      </p:graphicFrame>
      <p:sp>
        <p:nvSpPr>
          <p:cNvPr id="52" name="Freeform 51"/>
          <p:cNvSpPr/>
          <p:nvPr/>
        </p:nvSpPr>
        <p:spPr bwMode="auto">
          <a:xfrm>
            <a:off x="526731" y="5215162"/>
            <a:ext cx="643042" cy="814935"/>
          </a:xfrm>
          <a:custGeom>
            <a:avLst/>
            <a:gdLst>
              <a:gd name="connsiteX0" fmla="*/ 41680 w 643042"/>
              <a:gd name="connsiteY0" fmla="*/ 814935 h 814935"/>
              <a:gd name="connsiteX1" fmla="*/ 25204 w 643042"/>
              <a:gd name="connsiteY1" fmla="*/ 122957 h 814935"/>
              <a:gd name="connsiteX2" fmla="*/ 338242 w 643042"/>
              <a:gd name="connsiteY2" fmla="*/ 7627 h 814935"/>
              <a:gd name="connsiteX3" fmla="*/ 560664 w 643042"/>
              <a:gd name="connsiteY3" fmla="*/ 32341 h 814935"/>
              <a:gd name="connsiteX4" fmla="*/ 643042 w 643042"/>
              <a:gd name="connsiteY4" fmla="*/ 205335 h 8149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3042" h="814935">
                <a:moveTo>
                  <a:pt x="41680" y="814935"/>
                </a:moveTo>
                <a:cubicBezTo>
                  <a:pt x="8728" y="536221"/>
                  <a:pt x="-24223" y="257508"/>
                  <a:pt x="25204" y="122957"/>
                </a:cubicBezTo>
                <a:cubicBezTo>
                  <a:pt x="74631" y="-11594"/>
                  <a:pt x="248999" y="22730"/>
                  <a:pt x="338242" y="7627"/>
                </a:cubicBezTo>
                <a:cubicBezTo>
                  <a:pt x="427485" y="-7476"/>
                  <a:pt x="509864" y="-610"/>
                  <a:pt x="560664" y="32341"/>
                </a:cubicBezTo>
                <a:cubicBezTo>
                  <a:pt x="611464" y="65292"/>
                  <a:pt x="627253" y="135313"/>
                  <a:pt x="643042" y="205335"/>
                </a:cubicBezTo>
              </a:path>
            </a:pathLst>
          </a:custGeom>
          <a:noFill/>
          <a:ln w="28575" cap="flat" cmpd="sng" algn="ctr">
            <a:solidFill>
              <a:schemeClr val="tx1"/>
            </a:solidFill>
            <a:prstDash val="dash"/>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graphicFrame>
        <p:nvGraphicFramePr>
          <p:cNvPr id="53" name="Content Placeholder 9"/>
          <p:cNvGraphicFramePr>
            <a:graphicFrameLocks/>
          </p:cNvGraphicFramePr>
          <p:nvPr>
            <p:extLst>
              <p:ext uri="{D42A27DB-BD31-4B8C-83A1-F6EECF244321}">
                <p14:modId xmlns:p14="http://schemas.microsoft.com/office/powerpoint/2010/main" val="1404876695"/>
              </p:ext>
            </p:extLst>
          </p:nvPr>
        </p:nvGraphicFramePr>
        <p:xfrm>
          <a:off x="2210915" y="4749688"/>
          <a:ext cx="1746423" cy="1849120"/>
        </p:xfrm>
        <a:graphic>
          <a:graphicData uri="http://schemas.openxmlformats.org/drawingml/2006/table">
            <a:tbl>
              <a:tblPr firstRow="1" bandRow="1">
                <a:tableStyleId>{5940675A-B579-460E-94D1-54222C63F5DA}</a:tableStyleId>
              </a:tblPr>
              <a:tblGrid>
                <a:gridCol w="582141">
                  <a:extLst>
                    <a:ext uri="{9D8B030D-6E8A-4147-A177-3AD203B41FA5}">
                      <a16:colId xmlns:a16="http://schemas.microsoft.com/office/drawing/2014/main" val="20000"/>
                    </a:ext>
                  </a:extLst>
                </a:gridCol>
                <a:gridCol w="582141">
                  <a:extLst>
                    <a:ext uri="{9D8B030D-6E8A-4147-A177-3AD203B41FA5}">
                      <a16:colId xmlns:a16="http://schemas.microsoft.com/office/drawing/2014/main" val="20001"/>
                    </a:ext>
                  </a:extLst>
                </a:gridCol>
                <a:gridCol w="582141">
                  <a:extLst>
                    <a:ext uri="{9D8B030D-6E8A-4147-A177-3AD203B41FA5}">
                      <a16:colId xmlns:a16="http://schemas.microsoft.com/office/drawing/2014/main" val="20002"/>
                    </a:ext>
                  </a:extLst>
                </a:gridCol>
              </a:tblGrid>
              <a:tr h="370840">
                <a:tc>
                  <a:txBody>
                    <a:bodyPr/>
                    <a:lstStyle/>
                    <a:p>
                      <a:pPr algn="ctr"/>
                      <a:r>
                        <a:rPr lang="en-GB" b="1" dirty="0">
                          <a:solidFill>
                            <a:srgbClr val="FF0000"/>
                          </a:solidFill>
                        </a:rPr>
                        <a:t>A</a:t>
                      </a:r>
                    </a:p>
                  </a:txBody>
                  <a:tcPr>
                    <a:solidFill>
                      <a:schemeClr val="bg1"/>
                    </a:solidFill>
                  </a:tcPr>
                </a:tc>
                <a:tc>
                  <a:txBody>
                    <a:bodyPr/>
                    <a:lstStyle/>
                    <a:p>
                      <a:pPr algn="ctr"/>
                      <a:r>
                        <a:rPr lang="en-GB" b="0" dirty="0"/>
                        <a:t>B</a:t>
                      </a:r>
                    </a:p>
                  </a:txBody>
                  <a:tcPr>
                    <a:solidFill>
                      <a:schemeClr val="bg1"/>
                    </a:solidFill>
                  </a:tcPr>
                </a:tc>
                <a:tc>
                  <a:txBody>
                    <a:bodyPr/>
                    <a:lstStyle/>
                    <a:p>
                      <a:pPr algn="ctr"/>
                      <a:r>
                        <a:rPr lang="en-GB" b="1" dirty="0">
                          <a:solidFill>
                            <a:srgbClr val="FF0000"/>
                          </a:solidFill>
                        </a:rPr>
                        <a:t>C</a:t>
                      </a:r>
                    </a:p>
                  </a:txBody>
                  <a:tcPr>
                    <a:solidFill>
                      <a:schemeClr val="bg1"/>
                    </a:solidFill>
                  </a:tcPr>
                </a:tc>
                <a:extLst>
                  <a:ext uri="{0D108BD9-81ED-4DB2-BD59-A6C34878D82A}">
                    <a16:rowId xmlns:a16="http://schemas.microsoft.com/office/drawing/2014/main" val="10000"/>
                  </a:ext>
                </a:extLst>
              </a:tr>
              <a:tr h="370840">
                <a:tc>
                  <a:txBody>
                    <a:bodyPr/>
                    <a:lstStyle/>
                    <a:p>
                      <a:pPr algn="ctr"/>
                      <a:endParaRPr lang="en-GB" dirty="0"/>
                    </a:p>
                  </a:txBody>
                  <a:tcPr>
                    <a:solidFill>
                      <a:schemeClr val="bg1"/>
                    </a:solidFill>
                  </a:tcPr>
                </a:tc>
                <a:tc>
                  <a:txBody>
                    <a:bodyPr/>
                    <a:lstStyle/>
                    <a:p>
                      <a:pPr algn="ctr"/>
                      <a:endParaRPr lang="en-GB"/>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1"/>
                  </a:ext>
                </a:extLst>
              </a:tr>
              <a:tr h="351773">
                <a:tc>
                  <a:txBody>
                    <a:bodyPr/>
                    <a:lstStyle/>
                    <a:p>
                      <a:pPr algn="ctr"/>
                      <a:endParaRPr lang="en-GB" dirty="0"/>
                    </a:p>
                  </a:txBody>
                  <a:tcPr>
                    <a:solidFill>
                      <a:schemeClr val="bg1"/>
                    </a:solidFill>
                  </a:tcPr>
                </a:tc>
                <a:tc>
                  <a:txBody>
                    <a:bodyPr/>
                    <a:lstStyle/>
                    <a:p>
                      <a:pPr algn="ctr"/>
                      <a:r>
                        <a:rPr lang="en-GB" dirty="0"/>
                        <a:t>1</a:t>
                      </a:r>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2"/>
                  </a:ext>
                </a:extLst>
              </a:tr>
              <a:tr h="370840">
                <a:tc>
                  <a:txBody>
                    <a:bodyPr/>
                    <a:lstStyle/>
                    <a:p>
                      <a:pPr algn="ctr"/>
                      <a:endParaRPr lang="en-GB" dirty="0"/>
                    </a:p>
                  </a:txBody>
                  <a:tcPr>
                    <a:solidFill>
                      <a:schemeClr val="bg1"/>
                    </a:solidFill>
                  </a:tcPr>
                </a:tc>
                <a:tc>
                  <a:txBody>
                    <a:bodyPr/>
                    <a:lstStyle/>
                    <a:p>
                      <a:pPr algn="ctr"/>
                      <a:r>
                        <a:rPr lang="en-GB" dirty="0"/>
                        <a:t>2</a:t>
                      </a:r>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3"/>
                  </a:ext>
                </a:extLst>
              </a:tr>
              <a:tr h="370840">
                <a:tc>
                  <a:txBody>
                    <a:bodyPr/>
                    <a:lstStyle/>
                    <a:p>
                      <a:pPr algn="ctr"/>
                      <a:r>
                        <a:rPr lang="en-GB" dirty="0">
                          <a:solidFill>
                            <a:schemeClr val="bg1">
                              <a:lumMod val="50000"/>
                            </a:schemeClr>
                          </a:solidFill>
                        </a:rPr>
                        <a:t>4</a:t>
                      </a:r>
                    </a:p>
                  </a:txBody>
                  <a:tcPr>
                    <a:solidFill>
                      <a:schemeClr val="bg1"/>
                    </a:solidFill>
                  </a:tcPr>
                </a:tc>
                <a:tc>
                  <a:txBody>
                    <a:bodyPr/>
                    <a:lstStyle/>
                    <a:p>
                      <a:pPr algn="ctr"/>
                      <a:r>
                        <a:rPr lang="en-GB" dirty="0"/>
                        <a:t>3</a:t>
                      </a:r>
                    </a:p>
                  </a:txBody>
                  <a:tcPr>
                    <a:solidFill>
                      <a:schemeClr val="bg1"/>
                    </a:solidFill>
                  </a:tcPr>
                </a:tc>
                <a:tc>
                  <a:txBody>
                    <a:bodyPr/>
                    <a:lstStyle/>
                    <a:p>
                      <a:pPr algn="ctr"/>
                      <a:r>
                        <a:rPr lang="en-GB" b="1" dirty="0"/>
                        <a:t>4</a:t>
                      </a:r>
                    </a:p>
                  </a:txBody>
                  <a:tcPr>
                    <a:solidFill>
                      <a:schemeClr val="bg1"/>
                    </a:solidFill>
                  </a:tcPr>
                </a:tc>
                <a:extLst>
                  <a:ext uri="{0D108BD9-81ED-4DB2-BD59-A6C34878D82A}">
                    <a16:rowId xmlns:a16="http://schemas.microsoft.com/office/drawing/2014/main" val="10004"/>
                  </a:ext>
                </a:extLst>
              </a:tr>
            </a:tbl>
          </a:graphicData>
        </a:graphic>
      </p:graphicFrame>
      <p:graphicFrame>
        <p:nvGraphicFramePr>
          <p:cNvPr id="54" name="Content Placeholder 9"/>
          <p:cNvGraphicFramePr>
            <a:graphicFrameLocks/>
          </p:cNvGraphicFramePr>
          <p:nvPr>
            <p:extLst>
              <p:ext uri="{D42A27DB-BD31-4B8C-83A1-F6EECF244321}">
                <p14:modId xmlns:p14="http://schemas.microsoft.com/office/powerpoint/2010/main" val="1885252289"/>
              </p:ext>
            </p:extLst>
          </p:nvPr>
        </p:nvGraphicFramePr>
        <p:xfrm>
          <a:off x="4144061" y="4749688"/>
          <a:ext cx="1746423" cy="1849120"/>
        </p:xfrm>
        <a:graphic>
          <a:graphicData uri="http://schemas.openxmlformats.org/drawingml/2006/table">
            <a:tbl>
              <a:tblPr firstRow="1" bandRow="1">
                <a:tableStyleId>{5940675A-B579-460E-94D1-54222C63F5DA}</a:tableStyleId>
              </a:tblPr>
              <a:tblGrid>
                <a:gridCol w="582141">
                  <a:extLst>
                    <a:ext uri="{9D8B030D-6E8A-4147-A177-3AD203B41FA5}">
                      <a16:colId xmlns:a16="http://schemas.microsoft.com/office/drawing/2014/main" val="20000"/>
                    </a:ext>
                  </a:extLst>
                </a:gridCol>
                <a:gridCol w="582141">
                  <a:extLst>
                    <a:ext uri="{9D8B030D-6E8A-4147-A177-3AD203B41FA5}">
                      <a16:colId xmlns:a16="http://schemas.microsoft.com/office/drawing/2014/main" val="20001"/>
                    </a:ext>
                  </a:extLst>
                </a:gridCol>
                <a:gridCol w="582141">
                  <a:extLst>
                    <a:ext uri="{9D8B030D-6E8A-4147-A177-3AD203B41FA5}">
                      <a16:colId xmlns:a16="http://schemas.microsoft.com/office/drawing/2014/main" val="20002"/>
                    </a:ext>
                  </a:extLst>
                </a:gridCol>
              </a:tblGrid>
              <a:tr h="370840">
                <a:tc>
                  <a:txBody>
                    <a:bodyPr/>
                    <a:lstStyle/>
                    <a:p>
                      <a:pPr algn="ctr"/>
                      <a:r>
                        <a:rPr lang="en-GB" b="0" dirty="0"/>
                        <a:t>A</a:t>
                      </a:r>
                    </a:p>
                  </a:txBody>
                  <a:tcPr>
                    <a:solidFill>
                      <a:schemeClr val="bg1"/>
                    </a:solidFill>
                  </a:tcPr>
                </a:tc>
                <a:tc>
                  <a:txBody>
                    <a:bodyPr/>
                    <a:lstStyle/>
                    <a:p>
                      <a:pPr algn="ctr"/>
                      <a:r>
                        <a:rPr lang="en-GB" b="1" dirty="0">
                          <a:solidFill>
                            <a:srgbClr val="FF0000"/>
                          </a:solidFill>
                        </a:rPr>
                        <a:t>B</a:t>
                      </a:r>
                    </a:p>
                  </a:txBody>
                  <a:tcPr>
                    <a:solidFill>
                      <a:schemeClr val="bg1"/>
                    </a:solidFill>
                  </a:tcPr>
                </a:tc>
                <a:tc>
                  <a:txBody>
                    <a:bodyPr/>
                    <a:lstStyle/>
                    <a:p>
                      <a:pPr algn="ctr"/>
                      <a:r>
                        <a:rPr lang="en-GB" b="1" dirty="0">
                          <a:solidFill>
                            <a:srgbClr val="FF0000"/>
                          </a:solidFill>
                        </a:rPr>
                        <a:t>C</a:t>
                      </a:r>
                    </a:p>
                  </a:txBody>
                  <a:tcPr>
                    <a:solidFill>
                      <a:schemeClr val="bg1"/>
                    </a:solidFill>
                  </a:tcPr>
                </a:tc>
                <a:extLst>
                  <a:ext uri="{0D108BD9-81ED-4DB2-BD59-A6C34878D82A}">
                    <a16:rowId xmlns:a16="http://schemas.microsoft.com/office/drawing/2014/main" val="10000"/>
                  </a:ext>
                </a:extLst>
              </a:tr>
              <a:tr h="370840">
                <a:tc>
                  <a:txBody>
                    <a:bodyPr/>
                    <a:lstStyle/>
                    <a:p>
                      <a:pPr algn="ctr"/>
                      <a:endParaRPr lang="en-GB" dirty="0"/>
                    </a:p>
                  </a:txBody>
                  <a:tcPr>
                    <a:solidFill>
                      <a:schemeClr val="bg1"/>
                    </a:solidFill>
                  </a:tcPr>
                </a:tc>
                <a:tc>
                  <a:txBody>
                    <a:bodyPr/>
                    <a:lstStyle/>
                    <a:p>
                      <a:pPr algn="ctr"/>
                      <a:endParaRPr lang="en-GB"/>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1"/>
                  </a:ext>
                </a:extLst>
              </a:tr>
              <a:tr h="351773">
                <a:tc>
                  <a:txBody>
                    <a:bodyPr/>
                    <a:lstStyle/>
                    <a:p>
                      <a:pPr algn="ctr"/>
                      <a:endParaRPr lang="en-GB" dirty="0"/>
                    </a:p>
                  </a:txBody>
                  <a:tcPr>
                    <a:solidFill>
                      <a:schemeClr val="bg1"/>
                    </a:solidFill>
                  </a:tcPr>
                </a:tc>
                <a:tc>
                  <a:txBody>
                    <a:bodyPr/>
                    <a:lstStyle/>
                    <a:p>
                      <a:pPr algn="ctr"/>
                      <a:r>
                        <a:rPr lang="en-GB" dirty="0">
                          <a:solidFill>
                            <a:schemeClr val="bg1">
                              <a:lumMod val="50000"/>
                            </a:schemeClr>
                          </a:solidFill>
                        </a:rPr>
                        <a:t>1</a:t>
                      </a:r>
                    </a:p>
                  </a:txBody>
                  <a:tcPr>
                    <a:solidFill>
                      <a:schemeClr val="bg1"/>
                    </a:solidFill>
                  </a:tcPr>
                </a:tc>
                <a:tc>
                  <a:txBody>
                    <a:bodyPr/>
                    <a:lstStyle/>
                    <a:p>
                      <a:pPr algn="ctr"/>
                      <a:endParaRPr lang="en-GB"/>
                    </a:p>
                  </a:txBody>
                  <a:tcPr>
                    <a:solidFill>
                      <a:schemeClr val="bg1"/>
                    </a:solidFill>
                  </a:tcPr>
                </a:tc>
                <a:extLst>
                  <a:ext uri="{0D108BD9-81ED-4DB2-BD59-A6C34878D82A}">
                    <a16:rowId xmlns:a16="http://schemas.microsoft.com/office/drawing/2014/main" val="10002"/>
                  </a:ext>
                </a:extLst>
              </a:tr>
              <a:tr h="370840">
                <a:tc>
                  <a:txBody>
                    <a:bodyPr/>
                    <a:lstStyle/>
                    <a:p>
                      <a:pPr algn="ctr"/>
                      <a:endParaRPr lang="en-GB" dirty="0"/>
                    </a:p>
                  </a:txBody>
                  <a:tcPr>
                    <a:solidFill>
                      <a:schemeClr val="bg1"/>
                    </a:solidFill>
                  </a:tcPr>
                </a:tc>
                <a:tc>
                  <a:txBody>
                    <a:bodyPr/>
                    <a:lstStyle/>
                    <a:p>
                      <a:pPr algn="ctr"/>
                      <a:r>
                        <a:rPr lang="en-GB" dirty="0"/>
                        <a:t>2</a:t>
                      </a:r>
                    </a:p>
                  </a:txBody>
                  <a:tcPr>
                    <a:solidFill>
                      <a:schemeClr val="bg1"/>
                    </a:solidFill>
                  </a:tcPr>
                </a:tc>
                <a:tc>
                  <a:txBody>
                    <a:bodyPr/>
                    <a:lstStyle/>
                    <a:p>
                      <a:pPr algn="ctr"/>
                      <a:r>
                        <a:rPr lang="en-GB" b="1" dirty="0"/>
                        <a:t>1</a:t>
                      </a:r>
                    </a:p>
                  </a:txBody>
                  <a:tcPr>
                    <a:solidFill>
                      <a:schemeClr val="bg1"/>
                    </a:solidFill>
                  </a:tcPr>
                </a:tc>
                <a:extLst>
                  <a:ext uri="{0D108BD9-81ED-4DB2-BD59-A6C34878D82A}">
                    <a16:rowId xmlns:a16="http://schemas.microsoft.com/office/drawing/2014/main" val="10003"/>
                  </a:ext>
                </a:extLst>
              </a:tr>
              <a:tr h="370840">
                <a:tc>
                  <a:txBody>
                    <a:bodyPr/>
                    <a:lstStyle/>
                    <a:p>
                      <a:pPr algn="ctr"/>
                      <a:endParaRPr lang="en-GB" dirty="0"/>
                    </a:p>
                  </a:txBody>
                  <a:tcPr>
                    <a:solidFill>
                      <a:schemeClr val="bg1"/>
                    </a:solidFill>
                  </a:tcPr>
                </a:tc>
                <a:tc>
                  <a:txBody>
                    <a:bodyPr/>
                    <a:lstStyle/>
                    <a:p>
                      <a:pPr algn="ctr"/>
                      <a:r>
                        <a:rPr lang="en-GB" dirty="0"/>
                        <a:t>3</a:t>
                      </a:r>
                    </a:p>
                  </a:txBody>
                  <a:tcPr>
                    <a:solidFill>
                      <a:schemeClr val="bg1"/>
                    </a:solidFill>
                  </a:tcPr>
                </a:tc>
                <a:tc>
                  <a:txBody>
                    <a:bodyPr/>
                    <a:lstStyle/>
                    <a:p>
                      <a:pPr algn="ctr"/>
                      <a:r>
                        <a:rPr lang="en-GB" dirty="0"/>
                        <a:t>4</a:t>
                      </a:r>
                    </a:p>
                  </a:txBody>
                  <a:tcPr>
                    <a:solidFill>
                      <a:schemeClr val="bg1"/>
                    </a:solidFill>
                  </a:tcPr>
                </a:tc>
                <a:extLst>
                  <a:ext uri="{0D108BD9-81ED-4DB2-BD59-A6C34878D82A}">
                    <a16:rowId xmlns:a16="http://schemas.microsoft.com/office/drawing/2014/main" val="10004"/>
                  </a:ext>
                </a:extLst>
              </a:tr>
            </a:tbl>
          </a:graphicData>
        </a:graphic>
      </p:graphicFrame>
      <p:sp>
        <p:nvSpPr>
          <p:cNvPr id="55" name="Freeform 54"/>
          <p:cNvSpPr/>
          <p:nvPr/>
        </p:nvSpPr>
        <p:spPr bwMode="auto">
          <a:xfrm>
            <a:off x="2502999" y="5205111"/>
            <a:ext cx="1267025" cy="1203927"/>
          </a:xfrm>
          <a:custGeom>
            <a:avLst/>
            <a:gdLst>
              <a:gd name="connsiteX0" fmla="*/ 50731 w 1267025"/>
              <a:gd name="connsiteY0" fmla="*/ 1203927 h 1203927"/>
              <a:gd name="connsiteX1" fmla="*/ 50731 w 1267025"/>
              <a:gd name="connsiteY1" fmla="*/ 174197 h 1203927"/>
              <a:gd name="connsiteX2" fmla="*/ 577953 w 1267025"/>
              <a:gd name="connsiteY2" fmla="*/ 42392 h 1203927"/>
              <a:gd name="connsiteX3" fmla="*/ 1204028 w 1267025"/>
              <a:gd name="connsiteY3" fmla="*/ 91819 h 1203927"/>
              <a:gd name="connsiteX4" fmla="*/ 1212266 w 1267025"/>
              <a:gd name="connsiteY4" fmla="*/ 1014457 h 12039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7025" h="1203927">
                <a:moveTo>
                  <a:pt x="50731" y="1203927"/>
                </a:moveTo>
                <a:cubicBezTo>
                  <a:pt x="6796" y="785856"/>
                  <a:pt x="-37139" y="367786"/>
                  <a:pt x="50731" y="174197"/>
                </a:cubicBezTo>
                <a:cubicBezTo>
                  <a:pt x="138601" y="-19392"/>
                  <a:pt x="385737" y="56122"/>
                  <a:pt x="577953" y="42392"/>
                </a:cubicBezTo>
                <a:cubicBezTo>
                  <a:pt x="770169" y="28662"/>
                  <a:pt x="1098309" y="-70192"/>
                  <a:pt x="1204028" y="91819"/>
                </a:cubicBezTo>
                <a:cubicBezTo>
                  <a:pt x="1309747" y="253830"/>
                  <a:pt x="1261006" y="634143"/>
                  <a:pt x="1212266" y="1014457"/>
                </a:cubicBezTo>
              </a:path>
            </a:pathLst>
          </a:custGeom>
          <a:noFill/>
          <a:ln w="25400" cap="flat" cmpd="sng" algn="ctr">
            <a:solidFill>
              <a:schemeClr val="tx1"/>
            </a:solidFill>
            <a:prstDash val="dash"/>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56" name="Freeform 55"/>
          <p:cNvSpPr/>
          <p:nvPr/>
        </p:nvSpPr>
        <p:spPr bwMode="auto">
          <a:xfrm>
            <a:off x="4996165" y="5259276"/>
            <a:ext cx="675671" cy="474259"/>
          </a:xfrm>
          <a:custGeom>
            <a:avLst/>
            <a:gdLst>
              <a:gd name="connsiteX0" fmla="*/ 37154 w 675671"/>
              <a:gd name="connsiteY0" fmla="*/ 441308 h 474259"/>
              <a:gd name="connsiteX1" fmla="*/ 61868 w 675671"/>
              <a:gd name="connsiteY1" fmla="*/ 111794 h 474259"/>
              <a:gd name="connsiteX2" fmla="*/ 613803 w 675671"/>
              <a:gd name="connsiteY2" fmla="*/ 21178 h 474259"/>
              <a:gd name="connsiteX3" fmla="*/ 638516 w 675671"/>
              <a:gd name="connsiteY3" fmla="*/ 474259 h 474259"/>
            </a:gdLst>
            <a:ahLst/>
            <a:cxnLst>
              <a:cxn ang="0">
                <a:pos x="connsiteX0" y="connsiteY0"/>
              </a:cxn>
              <a:cxn ang="0">
                <a:pos x="connsiteX1" y="connsiteY1"/>
              </a:cxn>
              <a:cxn ang="0">
                <a:pos x="connsiteX2" y="connsiteY2"/>
              </a:cxn>
              <a:cxn ang="0">
                <a:pos x="connsiteX3" y="connsiteY3"/>
              </a:cxn>
            </a:cxnLst>
            <a:rect l="l" t="t" r="r" b="b"/>
            <a:pathLst>
              <a:path w="675671" h="474259">
                <a:moveTo>
                  <a:pt x="37154" y="441308"/>
                </a:moveTo>
                <a:cubicBezTo>
                  <a:pt x="1457" y="311562"/>
                  <a:pt x="-34240" y="181816"/>
                  <a:pt x="61868" y="111794"/>
                </a:cubicBezTo>
                <a:cubicBezTo>
                  <a:pt x="157976" y="41772"/>
                  <a:pt x="517695" y="-39233"/>
                  <a:pt x="613803" y="21178"/>
                </a:cubicBezTo>
                <a:cubicBezTo>
                  <a:pt x="709911" y="81589"/>
                  <a:pt x="674213" y="277924"/>
                  <a:pt x="638516" y="474259"/>
                </a:cubicBezTo>
              </a:path>
            </a:pathLst>
          </a:custGeom>
          <a:noFill/>
          <a:ln w="28575" cap="flat" cmpd="sng" algn="ctr">
            <a:solidFill>
              <a:schemeClr val="tx1"/>
            </a:solidFill>
            <a:prstDash val="dash"/>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57" name="TextBox 56"/>
          <p:cNvSpPr txBox="1"/>
          <p:nvPr/>
        </p:nvSpPr>
        <p:spPr>
          <a:xfrm>
            <a:off x="6626869" y="3223901"/>
            <a:ext cx="1820563" cy="646331"/>
          </a:xfrm>
          <a:prstGeom prst="rect">
            <a:avLst/>
          </a:prstGeom>
          <a:noFill/>
        </p:spPr>
        <p:txBody>
          <a:bodyPr wrap="square" rtlCol="0">
            <a:spAutoFit/>
          </a:bodyPr>
          <a:lstStyle/>
          <a:p>
            <a:r>
              <a:rPr lang="en-GB" b="1" dirty="0"/>
              <a:t>First correct 9 of 15 moves</a:t>
            </a:r>
          </a:p>
        </p:txBody>
      </p:sp>
      <p:sp>
        <p:nvSpPr>
          <p:cNvPr id="58" name="TextBox 57"/>
          <p:cNvSpPr txBox="1"/>
          <p:nvPr/>
        </p:nvSpPr>
        <p:spPr>
          <a:xfrm>
            <a:off x="6585657" y="3980363"/>
            <a:ext cx="2076444" cy="646331"/>
          </a:xfrm>
          <a:prstGeom prst="rect">
            <a:avLst/>
          </a:prstGeom>
          <a:noFill/>
        </p:spPr>
        <p:txBody>
          <a:bodyPr wrap="square" rtlCol="0">
            <a:spAutoFit/>
          </a:bodyPr>
          <a:lstStyle/>
          <a:p>
            <a:r>
              <a:rPr lang="en-GB" dirty="0"/>
              <a:t>Arrows represent </a:t>
            </a:r>
            <a:r>
              <a:rPr lang="en-GB" b="1" dirty="0"/>
              <a:t>legal</a:t>
            </a:r>
            <a:r>
              <a:rPr lang="en-GB" dirty="0"/>
              <a:t> moves</a:t>
            </a:r>
          </a:p>
        </p:txBody>
      </p:sp>
      <p:sp>
        <p:nvSpPr>
          <p:cNvPr id="59" name="TextBox 58"/>
          <p:cNvSpPr txBox="1"/>
          <p:nvPr/>
        </p:nvSpPr>
        <p:spPr>
          <a:xfrm>
            <a:off x="6675543" y="2373333"/>
            <a:ext cx="1896673" cy="646331"/>
          </a:xfrm>
          <a:prstGeom prst="rect">
            <a:avLst/>
          </a:prstGeom>
          <a:noFill/>
        </p:spPr>
        <p:txBody>
          <a:bodyPr wrap="none" rtlCol="0">
            <a:spAutoFit/>
          </a:bodyPr>
          <a:lstStyle/>
          <a:p>
            <a:r>
              <a:rPr lang="en-GB" dirty="0"/>
              <a:t>1 = smallest disk</a:t>
            </a:r>
          </a:p>
          <a:p>
            <a:r>
              <a:rPr lang="en-GB" dirty="0"/>
              <a:t>4 = largest disk</a:t>
            </a:r>
          </a:p>
        </p:txBody>
      </p:sp>
      <p:sp>
        <p:nvSpPr>
          <p:cNvPr id="60" name="Oval 59"/>
          <p:cNvSpPr/>
          <p:nvPr/>
        </p:nvSpPr>
        <p:spPr bwMode="auto">
          <a:xfrm>
            <a:off x="156519" y="724930"/>
            <a:ext cx="247135" cy="247135"/>
          </a:xfrm>
          <a:prstGeom prst="ellipse">
            <a:avLst/>
          </a:prstGeom>
          <a:solidFill>
            <a:schemeClr val="bg1"/>
          </a:solidFill>
          <a:ln w="15875"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rgbClr val="FF0000"/>
                </a:solidFill>
                <a:effectLst/>
                <a:latin typeface="Helvetica" panose="020B0604020202020204" pitchFamily="34" charset="0"/>
              </a:rPr>
              <a:t>1</a:t>
            </a:r>
          </a:p>
        </p:txBody>
      </p:sp>
      <p:sp>
        <p:nvSpPr>
          <p:cNvPr id="61" name="Oval 60"/>
          <p:cNvSpPr/>
          <p:nvPr/>
        </p:nvSpPr>
        <p:spPr bwMode="auto">
          <a:xfrm>
            <a:off x="2104768" y="705445"/>
            <a:ext cx="247135" cy="247135"/>
          </a:xfrm>
          <a:prstGeom prst="ellipse">
            <a:avLst/>
          </a:prstGeom>
          <a:solidFill>
            <a:schemeClr val="bg1"/>
          </a:solidFill>
          <a:ln w="15875"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rgbClr val="FF0000"/>
                </a:solidFill>
                <a:effectLst/>
                <a:latin typeface="Helvetica" panose="020B0604020202020204" pitchFamily="34" charset="0"/>
              </a:rPr>
              <a:t>2</a:t>
            </a:r>
          </a:p>
        </p:txBody>
      </p:sp>
      <p:sp>
        <p:nvSpPr>
          <p:cNvPr id="62" name="Oval 61"/>
          <p:cNvSpPr/>
          <p:nvPr/>
        </p:nvSpPr>
        <p:spPr bwMode="auto">
          <a:xfrm>
            <a:off x="4053017" y="710674"/>
            <a:ext cx="247135" cy="247135"/>
          </a:xfrm>
          <a:prstGeom prst="ellipse">
            <a:avLst/>
          </a:prstGeom>
          <a:solidFill>
            <a:schemeClr val="bg1"/>
          </a:solidFill>
          <a:ln w="15875"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rgbClr val="FF0000"/>
                </a:solidFill>
                <a:effectLst/>
                <a:latin typeface="Helvetica" panose="020B0604020202020204" pitchFamily="34" charset="0"/>
              </a:rPr>
              <a:t>3</a:t>
            </a:r>
          </a:p>
        </p:txBody>
      </p:sp>
      <p:sp>
        <p:nvSpPr>
          <p:cNvPr id="63" name="Oval 62"/>
          <p:cNvSpPr/>
          <p:nvPr/>
        </p:nvSpPr>
        <p:spPr bwMode="auto">
          <a:xfrm>
            <a:off x="156518" y="2696499"/>
            <a:ext cx="247135" cy="247135"/>
          </a:xfrm>
          <a:prstGeom prst="ellipse">
            <a:avLst/>
          </a:prstGeom>
          <a:solidFill>
            <a:schemeClr val="bg1"/>
          </a:solidFill>
          <a:ln w="15875"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rgbClr val="FF0000"/>
                </a:solidFill>
                <a:effectLst/>
                <a:latin typeface="Helvetica" panose="020B0604020202020204" pitchFamily="34" charset="0"/>
              </a:rPr>
              <a:t>4</a:t>
            </a:r>
          </a:p>
        </p:txBody>
      </p:sp>
      <p:sp>
        <p:nvSpPr>
          <p:cNvPr id="64" name="Oval 63"/>
          <p:cNvSpPr/>
          <p:nvPr/>
        </p:nvSpPr>
        <p:spPr bwMode="auto">
          <a:xfrm>
            <a:off x="2104767" y="2697932"/>
            <a:ext cx="247135" cy="247135"/>
          </a:xfrm>
          <a:prstGeom prst="ellipse">
            <a:avLst/>
          </a:prstGeom>
          <a:solidFill>
            <a:schemeClr val="bg1"/>
          </a:solidFill>
          <a:ln w="15875"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rgbClr val="FF0000"/>
                </a:solidFill>
                <a:effectLst/>
                <a:latin typeface="Helvetica" panose="020B0604020202020204" pitchFamily="34" charset="0"/>
              </a:rPr>
              <a:t>5</a:t>
            </a:r>
          </a:p>
        </p:txBody>
      </p:sp>
      <p:sp>
        <p:nvSpPr>
          <p:cNvPr id="65" name="Oval 64"/>
          <p:cNvSpPr/>
          <p:nvPr/>
        </p:nvSpPr>
        <p:spPr bwMode="auto">
          <a:xfrm>
            <a:off x="4050466" y="2696499"/>
            <a:ext cx="247135" cy="247135"/>
          </a:xfrm>
          <a:prstGeom prst="ellipse">
            <a:avLst/>
          </a:prstGeom>
          <a:solidFill>
            <a:schemeClr val="bg1"/>
          </a:solidFill>
          <a:ln w="15875"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rgbClr val="FF0000"/>
                </a:solidFill>
                <a:effectLst/>
                <a:latin typeface="Helvetica" panose="020B0604020202020204" pitchFamily="34" charset="0"/>
              </a:rPr>
              <a:t>6</a:t>
            </a:r>
          </a:p>
        </p:txBody>
      </p:sp>
      <p:sp>
        <p:nvSpPr>
          <p:cNvPr id="66" name="Oval 65"/>
          <p:cNvSpPr/>
          <p:nvPr/>
        </p:nvSpPr>
        <p:spPr bwMode="auto">
          <a:xfrm>
            <a:off x="156517" y="4626694"/>
            <a:ext cx="247135" cy="247135"/>
          </a:xfrm>
          <a:prstGeom prst="ellipse">
            <a:avLst/>
          </a:prstGeom>
          <a:solidFill>
            <a:schemeClr val="bg1"/>
          </a:solidFill>
          <a:ln w="15875"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rgbClr val="FF0000"/>
                </a:solidFill>
                <a:effectLst/>
                <a:latin typeface="Helvetica" panose="020B0604020202020204" pitchFamily="34" charset="0"/>
              </a:rPr>
              <a:t>7</a:t>
            </a:r>
          </a:p>
        </p:txBody>
      </p:sp>
      <p:sp>
        <p:nvSpPr>
          <p:cNvPr id="67" name="Oval 66"/>
          <p:cNvSpPr/>
          <p:nvPr/>
        </p:nvSpPr>
        <p:spPr bwMode="auto">
          <a:xfrm>
            <a:off x="2104766" y="4643058"/>
            <a:ext cx="247135" cy="247135"/>
          </a:xfrm>
          <a:prstGeom prst="ellipse">
            <a:avLst/>
          </a:prstGeom>
          <a:solidFill>
            <a:schemeClr val="bg1"/>
          </a:solidFill>
          <a:ln w="15875"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rgbClr val="FF0000"/>
                </a:solidFill>
                <a:effectLst/>
                <a:latin typeface="Helvetica" panose="020B0604020202020204" pitchFamily="34" charset="0"/>
              </a:rPr>
              <a:t>8</a:t>
            </a:r>
          </a:p>
        </p:txBody>
      </p:sp>
      <p:sp>
        <p:nvSpPr>
          <p:cNvPr id="68" name="Oval 67"/>
          <p:cNvSpPr/>
          <p:nvPr/>
        </p:nvSpPr>
        <p:spPr bwMode="auto">
          <a:xfrm>
            <a:off x="4050466" y="4643057"/>
            <a:ext cx="247135" cy="247135"/>
          </a:xfrm>
          <a:prstGeom prst="ellipse">
            <a:avLst/>
          </a:prstGeom>
          <a:solidFill>
            <a:schemeClr val="bg1"/>
          </a:solidFill>
          <a:ln w="15875"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rgbClr val="FF0000"/>
                </a:solidFill>
                <a:effectLst/>
                <a:latin typeface="Helvetica" panose="020B0604020202020204" pitchFamily="34" charset="0"/>
              </a:rPr>
              <a:t>9</a:t>
            </a:r>
          </a:p>
        </p:txBody>
      </p:sp>
      <p:grpSp>
        <p:nvGrpSpPr>
          <p:cNvPr id="69" name="Group 68"/>
          <p:cNvGrpSpPr/>
          <p:nvPr/>
        </p:nvGrpSpPr>
        <p:grpSpPr>
          <a:xfrm>
            <a:off x="6001266" y="844550"/>
            <a:ext cx="3048000" cy="1190625"/>
            <a:chOff x="5050952" y="4355191"/>
            <a:chExt cx="3048000" cy="1190625"/>
          </a:xfrm>
        </p:grpSpPr>
        <p:pic>
          <p:nvPicPr>
            <p:cNvPr id="70" name="Picture 69"/>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50952" y="4355191"/>
              <a:ext cx="3048000" cy="1190625"/>
            </a:xfrm>
            <a:prstGeom prst="rect">
              <a:avLst/>
            </a:prstGeom>
          </p:spPr>
        </p:pic>
        <p:sp>
          <p:nvSpPr>
            <p:cNvPr id="71" name="TextBox 6"/>
            <p:cNvSpPr txBox="1">
              <a:spLocks noChangeArrowheads="1"/>
            </p:cNvSpPr>
            <p:nvPr/>
          </p:nvSpPr>
          <p:spPr bwMode="auto">
            <a:xfrm>
              <a:off x="5505851" y="4355191"/>
              <a:ext cx="317810" cy="2963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2400" b="1" dirty="0">
                  <a:solidFill>
                    <a:srgbClr val="FF0000"/>
                  </a:solidFill>
                </a:rPr>
                <a:t>A</a:t>
              </a:r>
            </a:p>
          </p:txBody>
        </p:sp>
        <p:sp>
          <p:nvSpPr>
            <p:cNvPr id="72" name="TextBox 6"/>
            <p:cNvSpPr txBox="1">
              <a:spLocks noChangeArrowheads="1"/>
            </p:cNvSpPr>
            <p:nvPr/>
          </p:nvSpPr>
          <p:spPr bwMode="auto">
            <a:xfrm>
              <a:off x="6383095" y="4355191"/>
              <a:ext cx="407484"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2400" b="1" dirty="0">
                  <a:solidFill>
                    <a:srgbClr val="FF0000"/>
                  </a:solidFill>
                </a:rPr>
                <a:t>B</a:t>
              </a:r>
            </a:p>
          </p:txBody>
        </p:sp>
        <p:sp>
          <p:nvSpPr>
            <p:cNvPr id="73" name="TextBox 6"/>
            <p:cNvSpPr txBox="1">
              <a:spLocks noChangeArrowheads="1"/>
            </p:cNvSpPr>
            <p:nvPr/>
          </p:nvSpPr>
          <p:spPr bwMode="auto">
            <a:xfrm>
              <a:off x="7152305" y="4355191"/>
              <a:ext cx="407484"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2400" b="1" dirty="0">
                  <a:solidFill>
                    <a:srgbClr val="FF0000"/>
                  </a:solidFill>
                </a:rPr>
                <a:t>C</a:t>
              </a:r>
            </a:p>
          </p:txBody>
        </p:sp>
      </p:grpSp>
      <p:sp>
        <p:nvSpPr>
          <p:cNvPr id="74" name="TextBox 73"/>
          <p:cNvSpPr txBox="1"/>
          <p:nvPr/>
        </p:nvSpPr>
        <p:spPr>
          <a:xfrm>
            <a:off x="6585657" y="4976298"/>
            <a:ext cx="2358318" cy="1200329"/>
          </a:xfrm>
          <a:prstGeom prst="rect">
            <a:avLst/>
          </a:prstGeom>
          <a:noFill/>
        </p:spPr>
        <p:txBody>
          <a:bodyPr wrap="square" rtlCol="0">
            <a:spAutoFit/>
          </a:bodyPr>
          <a:lstStyle/>
          <a:p>
            <a:r>
              <a:rPr lang="en-GB" b="1" dirty="0"/>
              <a:t>SPOT THE PATTERN</a:t>
            </a:r>
            <a:br>
              <a:rPr lang="en-GB" b="1" dirty="0"/>
            </a:br>
            <a:r>
              <a:rPr lang="en-GB" dirty="0"/>
              <a:t>What’s the procedure required?</a:t>
            </a:r>
            <a:endParaRPr lang="en-GB" b="1" dirty="0"/>
          </a:p>
        </p:txBody>
      </p:sp>
    </p:spTree>
    <p:extLst>
      <p:ext uri="{BB962C8B-B14F-4D97-AF65-F5344CB8AC3E}">
        <p14:creationId xmlns:p14="http://schemas.microsoft.com/office/powerpoint/2010/main" val="363144072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Procedure</a:t>
            </a:r>
          </a:p>
        </p:txBody>
      </p:sp>
      <p:sp>
        <p:nvSpPr>
          <p:cNvPr id="3" name="Content Placeholder 2"/>
          <p:cNvSpPr>
            <a:spLocks noGrp="1"/>
          </p:cNvSpPr>
          <p:nvPr>
            <p:ph idx="1"/>
          </p:nvPr>
        </p:nvSpPr>
        <p:spPr/>
        <p:txBody>
          <a:bodyPr/>
          <a:lstStyle/>
          <a:p>
            <a:pPr>
              <a:spcBef>
                <a:spcPct val="0"/>
              </a:spcBef>
              <a:buClrTx/>
              <a:buSzTx/>
              <a:buFont typeface="Helvetica" panose="020B0604020202020204" pitchFamily="34" charset="0"/>
              <a:buAutoNum type="arabicPeriod"/>
            </a:pPr>
            <a:r>
              <a:rPr kumimoji="0" lang="en-GB" altLang="en-US" dirty="0"/>
              <a:t>make the </a:t>
            </a:r>
            <a:r>
              <a:rPr kumimoji="0" lang="en-GB" altLang="en-US" b="1" dirty="0"/>
              <a:t>legal</a:t>
            </a:r>
            <a:r>
              <a:rPr kumimoji="0" lang="en-GB" altLang="en-US" dirty="0"/>
              <a:t> move between pegs A and B (in either direction)</a:t>
            </a:r>
          </a:p>
          <a:p>
            <a:pPr>
              <a:spcBef>
                <a:spcPct val="0"/>
              </a:spcBef>
              <a:buClrTx/>
              <a:buSzTx/>
              <a:buFont typeface="Helvetica" panose="020B0604020202020204" pitchFamily="34" charset="0"/>
              <a:buAutoNum type="arabicPeriod"/>
            </a:pPr>
            <a:r>
              <a:rPr kumimoji="0" lang="en-GB" altLang="en-US" dirty="0"/>
              <a:t>make the </a:t>
            </a:r>
            <a:r>
              <a:rPr kumimoji="0" lang="en-GB" altLang="en-US" b="1" dirty="0"/>
              <a:t>legal</a:t>
            </a:r>
            <a:r>
              <a:rPr kumimoji="0" lang="en-GB" altLang="en-US" dirty="0"/>
              <a:t> move between pegs A and C (in either direction)</a:t>
            </a:r>
          </a:p>
          <a:p>
            <a:pPr>
              <a:spcBef>
                <a:spcPct val="0"/>
              </a:spcBef>
              <a:buClrTx/>
              <a:buSzTx/>
              <a:buFont typeface="Helvetica" panose="020B0604020202020204" pitchFamily="34" charset="0"/>
              <a:buAutoNum type="arabicPeriod"/>
            </a:pPr>
            <a:r>
              <a:rPr kumimoji="0" lang="en-GB" altLang="en-US" dirty="0"/>
              <a:t>make the </a:t>
            </a:r>
            <a:r>
              <a:rPr kumimoji="0" lang="en-GB" altLang="en-US" b="1" dirty="0"/>
              <a:t>legal</a:t>
            </a:r>
            <a:r>
              <a:rPr kumimoji="0" lang="en-GB" altLang="en-US" dirty="0"/>
              <a:t> move between pegs B and C (in either direction)</a:t>
            </a:r>
          </a:p>
          <a:p>
            <a:pPr>
              <a:spcBef>
                <a:spcPct val="0"/>
              </a:spcBef>
              <a:buClrTx/>
              <a:buSzTx/>
              <a:buFont typeface="Helvetica" panose="020B0604020202020204" pitchFamily="34" charset="0"/>
              <a:buAutoNum type="arabicPeriod"/>
            </a:pPr>
            <a:r>
              <a:rPr kumimoji="0" lang="en-GB" altLang="en-US" dirty="0"/>
              <a:t>repeat until complete</a:t>
            </a:r>
          </a:p>
          <a:p>
            <a:endParaRPr lang="en-GB" dirty="0"/>
          </a:p>
        </p:txBody>
      </p:sp>
      <p:sp>
        <p:nvSpPr>
          <p:cNvPr id="4" name="Footer Placeholder 3"/>
          <p:cNvSpPr>
            <a:spLocks noGrp="1"/>
          </p:cNvSpPr>
          <p:nvPr>
            <p:ph type="ftr" sz="quarter" idx="11"/>
          </p:nvPr>
        </p:nvSpPr>
        <p:spPr/>
        <p:txBody>
          <a:bodyPr/>
          <a:lstStyle/>
          <a:p>
            <a:pPr>
              <a:defRPr/>
            </a:pPr>
            <a:r>
              <a:rPr lang="en-US" altLang="en-US"/>
              <a:t>GD &amp; H</a:t>
            </a:r>
          </a:p>
        </p:txBody>
      </p:sp>
    </p:spTree>
    <p:extLst>
      <p:ext uri="{BB962C8B-B14F-4D97-AF65-F5344CB8AC3E}">
        <p14:creationId xmlns:p14="http://schemas.microsoft.com/office/powerpoint/2010/main" val="312323739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16098</TotalTime>
  <Words>2797</Words>
  <Application>Microsoft Office PowerPoint</Application>
  <PresentationFormat>On-screen Show (4:3)</PresentationFormat>
  <Paragraphs>697</Paragraphs>
  <Slides>44</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44</vt:i4>
      </vt:variant>
    </vt:vector>
  </HeadingPairs>
  <TitlesOfParts>
    <vt:vector size="54" baseType="lpstr">
      <vt:lpstr>Arial</vt:lpstr>
      <vt:lpstr>Calibri</vt:lpstr>
      <vt:lpstr>Helvetica</vt:lpstr>
      <vt:lpstr>Lucida Handwriting</vt:lpstr>
      <vt:lpstr>Monotype Sorts</vt:lpstr>
      <vt:lpstr>Times New Roman</vt:lpstr>
      <vt:lpstr>Trebuchet MS</vt:lpstr>
      <vt:lpstr>Wingdings</vt:lpstr>
      <vt:lpstr>Wingdings 3</vt:lpstr>
      <vt:lpstr>Facet</vt:lpstr>
      <vt:lpstr>Problem Solving Java</vt:lpstr>
      <vt:lpstr>Generic Function Pattern</vt:lpstr>
      <vt:lpstr>Problem Solving Techniques</vt:lpstr>
      <vt:lpstr>PowerPoint Presentation</vt:lpstr>
      <vt:lpstr>What do you know?</vt:lpstr>
      <vt:lpstr>What don’t I know? Example</vt:lpstr>
      <vt:lpstr>PowerPoint Presentation</vt:lpstr>
      <vt:lpstr>PowerPoint Presentation</vt:lpstr>
      <vt:lpstr>Subdivide the Problem</vt:lpstr>
      <vt:lpstr>Consider Each Problem</vt:lpstr>
      <vt:lpstr>PowerPoint Presentation</vt:lpstr>
      <vt:lpstr>Rank the Problems from Easiest to Hardest</vt:lpstr>
      <vt:lpstr>PowerPoint Presentation</vt:lpstr>
      <vt:lpstr>PowerPoint Presentation</vt:lpstr>
      <vt:lpstr>PowerPoint Presentation</vt:lpstr>
      <vt:lpstr>Generalise</vt:lpstr>
      <vt:lpstr>PowerPoint Presentation</vt:lpstr>
      <vt:lpstr>Restate the Problem</vt:lpstr>
      <vt:lpstr>Restate the Problem</vt:lpstr>
      <vt:lpstr>Exercise 1</vt:lpstr>
      <vt:lpstr>PowerPoint Presentation</vt:lpstr>
      <vt:lpstr>Characters</vt:lpstr>
      <vt:lpstr>Strings and Character Array</vt:lpstr>
      <vt:lpstr>Exercise 2</vt:lpstr>
      <vt:lpstr>Possible Answer</vt:lpstr>
      <vt:lpstr>PowerPoint Presentation</vt:lpstr>
      <vt:lpstr>Exercise 3</vt:lpstr>
      <vt:lpstr>Possible Answer</vt:lpstr>
      <vt:lpstr>ASCII Code You must experiment!!</vt:lpstr>
      <vt:lpstr>Exercise 4</vt:lpstr>
      <vt:lpstr>Possible Answer</vt:lpstr>
      <vt:lpstr>Exercise 5 Triangular Words</vt:lpstr>
      <vt:lpstr>Hint</vt:lpstr>
      <vt:lpstr>PowerPoint Presentation</vt:lpstr>
      <vt:lpstr>Exercise 6 Count On It </vt:lpstr>
      <vt:lpstr>Hints</vt:lpstr>
      <vt:lpstr>PowerPoint Presentation</vt:lpstr>
      <vt:lpstr>PowerPoint Presentation</vt:lpstr>
      <vt:lpstr>PowerPoint Presentation</vt:lpstr>
      <vt:lpstr>Exercise 7 Caesar Cipher</vt:lpstr>
      <vt:lpstr>Exercise 8 Encrypt It</vt:lpstr>
      <vt:lpstr>Exercise 9</vt:lpstr>
      <vt:lpstr>Answer to the Puzzle</vt:lpstr>
      <vt:lpstr>Procedure</vt:lpstr>
    </vt:vector>
  </TitlesOfParts>
  <Company>SIHE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CourseContent</dc:title>
  <dc:creator>Mike Dacey</dc:creator>
  <cp:lastModifiedBy>Tim Bashford</cp:lastModifiedBy>
  <cp:revision>276</cp:revision>
  <cp:lastPrinted>2001-06-14T13:58:17Z</cp:lastPrinted>
  <dcterms:created xsi:type="dcterms:W3CDTF">1999-06-25T18:38:26Z</dcterms:created>
  <dcterms:modified xsi:type="dcterms:W3CDTF">2019-12-03T10:24:11Z</dcterms:modified>
</cp:coreProperties>
</file>