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5" r:id="rId5"/>
    <p:sldId id="266" r:id="rId6"/>
    <p:sldId id="267" r:id="rId7"/>
    <p:sldId id="260" r:id="rId8"/>
    <p:sldId id="259" r:id="rId9"/>
    <p:sldId id="262" r:id="rId10"/>
    <p:sldId id="263" r:id="rId11"/>
    <p:sldId id="264" r:id="rId12"/>
    <p:sldId id="26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3" autoAdjust="0"/>
    <p:restoredTop sz="94660"/>
  </p:normalViewPr>
  <p:slideViewPr>
    <p:cSldViewPr snapToGrid="0">
      <p:cViewPr varScale="1">
        <p:scale>
          <a:sx n="91" d="100"/>
          <a:sy n="91" d="100"/>
        </p:scale>
        <p:origin x="53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346C0F5-8B03-419B-91A0-9A4BA948F08F}"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56F20C-41F0-4D1F-AF30-BD72CFAEFA30}" type="slidenum">
              <a:rPr lang="en-GB" smtClean="0"/>
              <a:t>‹#›</a:t>
            </a:fld>
            <a:endParaRPr lang="en-GB"/>
          </a:p>
        </p:txBody>
      </p:sp>
    </p:spTree>
    <p:extLst>
      <p:ext uri="{BB962C8B-B14F-4D97-AF65-F5344CB8AC3E}">
        <p14:creationId xmlns:p14="http://schemas.microsoft.com/office/powerpoint/2010/main" val="2185174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2346C0F5-8B03-419B-91A0-9A4BA948F08F}"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56F20C-41F0-4D1F-AF30-BD72CFAEFA30}" type="slidenum">
              <a:rPr lang="en-GB" smtClean="0"/>
              <a:t>‹#›</a:t>
            </a:fld>
            <a:endParaRPr lang="en-GB"/>
          </a:p>
        </p:txBody>
      </p:sp>
    </p:spTree>
    <p:extLst>
      <p:ext uri="{BB962C8B-B14F-4D97-AF65-F5344CB8AC3E}">
        <p14:creationId xmlns:p14="http://schemas.microsoft.com/office/powerpoint/2010/main" val="265656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346C0F5-8B03-419B-91A0-9A4BA948F08F}"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56F20C-41F0-4D1F-AF30-BD72CFAEFA30}" type="slidenum">
              <a:rPr lang="en-GB" smtClean="0"/>
              <a:t>‹#›</a:t>
            </a:fld>
            <a:endParaRPr lang="en-GB"/>
          </a:p>
        </p:txBody>
      </p:sp>
    </p:spTree>
    <p:extLst>
      <p:ext uri="{BB962C8B-B14F-4D97-AF65-F5344CB8AC3E}">
        <p14:creationId xmlns:p14="http://schemas.microsoft.com/office/powerpoint/2010/main" val="13530727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346C0F5-8B03-419B-91A0-9A4BA948F08F}" type="datetimeFigureOut">
              <a:rPr lang="en-GB" smtClean="0"/>
              <a:t>27/01/2020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56F20C-41F0-4D1F-AF30-BD72CFAEFA30}" type="slidenum">
              <a:rPr lang="en-GB" smtClean="0"/>
              <a:t>‹#›</a:t>
            </a:fld>
            <a:endParaRPr lang="en-GB"/>
          </a:p>
        </p:txBody>
      </p:sp>
    </p:spTree>
    <p:extLst>
      <p:ext uri="{BB962C8B-B14F-4D97-AF65-F5344CB8AC3E}">
        <p14:creationId xmlns:p14="http://schemas.microsoft.com/office/powerpoint/2010/main" val="413364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346C0F5-8B03-419B-91A0-9A4BA948F08F}" type="datetimeFigureOut">
              <a:rPr lang="en-GB" smtClean="0"/>
              <a:t>27/01/2020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56F20C-41F0-4D1F-AF30-BD72CFAEFA30}" type="slidenum">
              <a:rPr lang="en-GB" smtClean="0"/>
              <a:t>‹#›</a:t>
            </a:fld>
            <a:endParaRPr lang="en-GB"/>
          </a:p>
        </p:txBody>
      </p:sp>
    </p:spTree>
    <p:extLst>
      <p:ext uri="{BB962C8B-B14F-4D97-AF65-F5344CB8AC3E}">
        <p14:creationId xmlns:p14="http://schemas.microsoft.com/office/powerpoint/2010/main" val="2288164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2346C0F5-8B03-419B-91A0-9A4BA948F08F}" type="datetimeFigureOut">
              <a:rPr lang="en-GB" smtClean="0"/>
              <a:t>27/01/2020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156F20C-41F0-4D1F-AF30-BD72CFAEFA30}" type="slidenum">
              <a:rPr lang="en-GB" smtClean="0"/>
              <a:t>‹#›</a:t>
            </a:fld>
            <a:endParaRPr lang="en-GB"/>
          </a:p>
        </p:txBody>
      </p:sp>
    </p:spTree>
    <p:extLst>
      <p:ext uri="{BB962C8B-B14F-4D97-AF65-F5344CB8AC3E}">
        <p14:creationId xmlns:p14="http://schemas.microsoft.com/office/powerpoint/2010/main" val="4236856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346C0F5-8B03-419B-91A0-9A4BA948F08F}" type="datetimeFigureOut">
              <a:rPr lang="en-GB" smtClean="0"/>
              <a:t>27/01/2020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156F20C-41F0-4D1F-AF30-BD72CFAEFA30}" type="slidenum">
              <a:rPr lang="en-GB" smtClean="0"/>
              <a:t>‹#›</a:t>
            </a:fld>
            <a:endParaRPr lang="en-GB"/>
          </a:p>
        </p:txBody>
      </p:sp>
    </p:spTree>
    <p:extLst>
      <p:ext uri="{BB962C8B-B14F-4D97-AF65-F5344CB8AC3E}">
        <p14:creationId xmlns:p14="http://schemas.microsoft.com/office/powerpoint/2010/main" val="41316968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2346C0F5-8B03-419B-91A0-9A4BA948F08F}" type="datetimeFigureOut">
              <a:rPr lang="en-GB" smtClean="0"/>
              <a:t>27/01/2020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156F20C-41F0-4D1F-AF30-BD72CFAEFA30}" type="slidenum">
              <a:rPr lang="en-GB" smtClean="0"/>
              <a:t>‹#›</a:t>
            </a:fld>
            <a:endParaRPr lang="en-GB"/>
          </a:p>
        </p:txBody>
      </p:sp>
    </p:spTree>
    <p:extLst>
      <p:ext uri="{BB962C8B-B14F-4D97-AF65-F5344CB8AC3E}">
        <p14:creationId xmlns:p14="http://schemas.microsoft.com/office/powerpoint/2010/main" val="2429216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346C0F5-8B03-419B-91A0-9A4BA948F08F}" type="datetimeFigureOut">
              <a:rPr lang="en-GB" smtClean="0"/>
              <a:t>27/01/2020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56F20C-41F0-4D1F-AF30-BD72CFAEFA30}" type="slidenum">
              <a:rPr lang="en-GB" smtClean="0"/>
              <a:t>‹#›</a:t>
            </a:fld>
            <a:endParaRPr lang="en-GB"/>
          </a:p>
        </p:txBody>
      </p:sp>
    </p:spTree>
    <p:extLst>
      <p:ext uri="{BB962C8B-B14F-4D97-AF65-F5344CB8AC3E}">
        <p14:creationId xmlns:p14="http://schemas.microsoft.com/office/powerpoint/2010/main" val="853687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346C0F5-8B03-419B-91A0-9A4BA948F08F}" type="datetimeFigureOut">
              <a:rPr lang="en-GB" smtClean="0"/>
              <a:t>27/01/2020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56F20C-41F0-4D1F-AF30-BD72CFAEFA30}" type="slidenum">
              <a:rPr lang="en-GB" smtClean="0"/>
              <a:t>‹#›</a:t>
            </a:fld>
            <a:endParaRPr lang="en-GB"/>
          </a:p>
        </p:txBody>
      </p:sp>
    </p:spTree>
    <p:extLst>
      <p:ext uri="{BB962C8B-B14F-4D97-AF65-F5344CB8AC3E}">
        <p14:creationId xmlns:p14="http://schemas.microsoft.com/office/powerpoint/2010/main" val="924737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346C0F5-8B03-419B-91A0-9A4BA948F08F}"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56F20C-41F0-4D1F-AF30-BD72CFAEFA30}" type="slidenum">
              <a:rPr lang="en-GB" smtClean="0"/>
              <a:t>‹#›</a:t>
            </a:fld>
            <a:endParaRPr lang="en-GB"/>
          </a:p>
        </p:txBody>
      </p:sp>
    </p:spTree>
    <p:extLst>
      <p:ext uri="{BB962C8B-B14F-4D97-AF65-F5344CB8AC3E}">
        <p14:creationId xmlns:p14="http://schemas.microsoft.com/office/powerpoint/2010/main" val="23319398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346C0F5-8B03-419B-91A0-9A4BA948F08F}"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56F20C-41F0-4D1F-AF30-BD72CFAEFA30}"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9436868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346C0F5-8B03-419B-91A0-9A4BA948F08F}"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56F20C-41F0-4D1F-AF30-BD72CFAEFA30}" type="slidenum">
              <a:rPr lang="en-GB" smtClean="0"/>
              <a:t>‹#›</a:t>
            </a:fld>
            <a:endParaRPr lang="en-GB"/>
          </a:p>
        </p:txBody>
      </p:sp>
    </p:spTree>
    <p:extLst>
      <p:ext uri="{BB962C8B-B14F-4D97-AF65-F5344CB8AC3E}">
        <p14:creationId xmlns:p14="http://schemas.microsoft.com/office/powerpoint/2010/main" val="18047334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346C0F5-8B03-419B-91A0-9A4BA948F08F}" type="datetimeFigureOut">
              <a:rPr lang="en-GB" smtClean="0"/>
              <a:t>27/01/2020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56F20C-41F0-4D1F-AF30-BD72CFAEFA30}" type="slidenum">
              <a:rPr lang="en-GB" smtClean="0"/>
              <a:t>‹#›</a:t>
            </a:fld>
            <a:endParaRPr lang="en-GB"/>
          </a:p>
        </p:txBody>
      </p:sp>
    </p:spTree>
    <p:extLst>
      <p:ext uri="{BB962C8B-B14F-4D97-AF65-F5344CB8AC3E}">
        <p14:creationId xmlns:p14="http://schemas.microsoft.com/office/powerpoint/2010/main" val="3728416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346C0F5-8B03-419B-91A0-9A4BA948F08F}" type="datetimeFigureOut">
              <a:rPr lang="en-GB" smtClean="0"/>
              <a:t>27/01/2020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56F20C-41F0-4D1F-AF30-BD72CFAEFA30}" type="slidenum">
              <a:rPr lang="en-GB" smtClean="0"/>
              <a:t>‹#›</a:t>
            </a:fld>
            <a:endParaRPr lang="en-GB"/>
          </a:p>
        </p:txBody>
      </p:sp>
    </p:spTree>
    <p:extLst>
      <p:ext uri="{BB962C8B-B14F-4D97-AF65-F5344CB8AC3E}">
        <p14:creationId xmlns:p14="http://schemas.microsoft.com/office/powerpoint/2010/main" val="16420308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346C0F5-8B03-419B-91A0-9A4BA948F08F}"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56F20C-41F0-4D1F-AF30-BD72CFAEFA30}" type="slidenum">
              <a:rPr lang="en-GB" smtClean="0"/>
              <a:t>‹#›</a:t>
            </a:fld>
            <a:endParaRPr lang="en-GB"/>
          </a:p>
        </p:txBody>
      </p:sp>
    </p:spTree>
    <p:extLst>
      <p:ext uri="{BB962C8B-B14F-4D97-AF65-F5344CB8AC3E}">
        <p14:creationId xmlns:p14="http://schemas.microsoft.com/office/powerpoint/2010/main" val="6057170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346C0F5-8B03-419B-91A0-9A4BA948F08F}"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56F20C-41F0-4D1F-AF30-BD72CFAEFA30}" type="slidenum">
              <a:rPr lang="en-GB" smtClean="0"/>
              <a:t>‹#›</a:t>
            </a:fld>
            <a:endParaRPr lang="en-GB"/>
          </a:p>
        </p:txBody>
      </p:sp>
    </p:spTree>
    <p:extLst>
      <p:ext uri="{BB962C8B-B14F-4D97-AF65-F5344CB8AC3E}">
        <p14:creationId xmlns:p14="http://schemas.microsoft.com/office/powerpoint/2010/main" val="1067146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346C0F5-8B03-419B-91A0-9A4BA948F08F}" type="datetimeFigureOut">
              <a:rPr lang="en-GB" smtClean="0"/>
              <a:t>27/01/2020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156F20C-41F0-4D1F-AF30-BD72CFAEFA30}" type="slidenum">
              <a:rPr lang="en-GB" smtClean="0"/>
              <a:t>‹#›</a:t>
            </a:fld>
            <a:endParaRPr lang="en-GB"/>
          </a:p>
        </p:txBody>
      </p:sp>
    </p:spTree>
    <p:extLst>
      <p:ext uri="{BB962C8B-B14F-4D97-AF65-F5344CB8AC3E}">
        <p14:creationId xmlns:p14="http://schemas.microsoft.com/office/powerpoint/2010/main" val="15605652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walesonline.co.uk/news/local-news/coed-darcy-ever-really-promised-12824453" TargetMode="External"/><Relationship Id="rId2" Type="http://schemas.openxmlformats.org/officeDocument/2006/relationships/hyperlink" Target="http://www.workbreakdownstructure.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Work Breakdown Structures</a:t>
            </a:r>
            <a:endParaRPr lang="en-GB" dirty="0"/>
          </a:p>
        </p:txBody>
      </p:sp>
      <p:sp>
        <p:nvSpPr>
          <p:cNvPr id="3" name="Subtitle 2"/>
          <p:cNvSpPr>
            <a:spLocks noGrp="1"/>
          </p:cNvSpPr>
          <p:nvPr>
            <p:ph type="subTitle" idx="1"/>
          </p:nvPr>
        </p:nvSpPr>
        <p:spPr/>
        <p:txBody>
          <a:bodyPr>
            <a:normAutofit fontScale="70000" lnSpcReduction="20000"/>
          </a:bodyPr>
          <a:lstStyle/>
          <a:p>
            <a:r>
              <a:rPr lang="en-GB" dirty="0" smtClean="0"/>
              <a:t>Project </a:t>
            </a:r>
            <a:r>
              <a:rPr lang="en-GB" dirty="0" smtClean="0"/>
              <a:t>Management</a:t>
            </a:r>
          </a:p>
          <a:p>
            <a:endParaRPr lang="en-GB" dirty="0"/>
          </a:p>
          <a:p>
            <a:r>
              <a:rPr lang="en-GB" dirty="0" smtClean="0"/>
              <a:t>Dr Deborah Hughes (d.hughes@uwtsd.ac.uk)</a:t>
            </a:r>
            <a:endParaRPr lang="en-GB" dirty="0"/>
          </a:p>
        </p:txBody>
      </p:sp>
    </p:spTree>
    <p:extLst>
      <p:ext uri="{BB962C8B-B14F-4D97-AF65-F5344CB8AC3E}">
        <p14:creationId xmlns:p14="http://schemas.microsoft.com/office/powerpoint/2010/main" val="27372951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a:t>
            </a:r>
            <a:endParaRPr lang="en-GB" dirty="0"/>
          </a:p>
        </p:txBody>
      </p:sp>
      <p:sp>
        <p:nvSpPr>
          <p:cNvPr id="3" name="Content Placeholder 2"/>
          <p:cNvSpPr>
            <a:spLocks noGrp="1"/>
          </p:cNvSpPr>
          <p:nvPr>
            <p:ph idx="1"/>
          </p:nvPr>
        </p:nvSpPr>
        <p:spPr/>
        <p:txBody>
          <a:bodyPr/>
          <a:lstStyle/>
          <a:p>
            <a:r>
              <a:rPr lang="en-GB" dirty="0"/>
              <a:t>Project Management Body of Knowledge </a:t>
            </a:r>
            <a:r>
              <a:rPr lang="en-GB" dirty="0" smtClean="0"/>
              <a:t>(PMBOK)defines </a:t>
            </a:r>
            <a:r>
              <a:rPr lang="en-GB" dirty="0"/>
              <a:t>the work breakdown structure as a "deliverable oriented hierarchical decomposition of </a:t>
            </a:r>
            <a:r>
              <a:rPr lang="en-GB" dirty="0" smtClean="0"/>
              <a:t>the </a:t>
            </a:r>
            <a:r>
              <a:rPr lang="en-GB" dirty="0"/>
              <a:t>work to be executed by the project team." </a:t>
            </a:r>
            <a:endParaRPr lang="en-GB" dirty="0" smtClean="0"/>
          </a:p>
          <a:p>
            <a:endParaRPr lang="en-GB" dirty="0"/>
          </a:p>
          <a:p>
            <a:r>
              <a:rPr lang="en-GB" dirty="0" smtClean="0"/>
              <a:t>A work breakdown structure (WBS</a:t>
            </a:r>
            <a:r>
              <a:rPr lang="en-GB" dirty="0"/>
              <a:t>) is a key project deliverable that organizes the team's work into manageable sections. </a:t>
            </a:r>
          </a:p>
        </p:txBody>
      </p:sp>
    </p:spTree>
    <p:extLst>
      <p:ext uri="{BB962C8B-B14F-4D97-AF65-F5344CB8AC3E}">
        <p14:creationId xmlns:p14="http://schemas.microsoft.com/office/powerpoint/2010/main" val="820937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stretch>
            <a:fillRect/>
          </a:stretch>
        </p:blipFill>
        <p:spPr>
          <a:xfrm>
            <a:off x="458470" y="452718"/>
            <a:ext cx="9975649" cy="5741194"/>
          </a:xfrm>
          <a:prstGeom prst="rect">
            <a:avLst/>
          </a:prstGeom>
        </p:spPr>
      </p:pic>
    </p:spTree>
    <p:extLst>
      <p:ext uri="{BB962C8B-B14F-4D97-AF65-F5344CB8AC3E}">
        <p14:creationId xmlns:p14="http://schemas.microsoft.com/office/powerpoint/2010/main" val="2476790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use work breakdown structures?</a:t>
            </a:r>
            <a:endParaRPr lang="en-GB" dirty="0"/>
          </a:p>
        </p:txBody>
      </p:sp>
      <p:sp>
        <p:nvSpPr>
          <p:cNvPr id="3" name="Content Placeholder 2"/>
          <p:cNvSpPr>
            <a:spLocks noGrp="1"/>
          </p:cNvSpPr>
          <p:nvPr>
            <p:ph idx="1"/>
          </p:nvPr>
        </p:nvSpPr>
        <p:spPr/>
        <p:txBody>
          <a:bodyPr/>
          <a:lstStyle/>
          <a:p>
            <a:r>
              <a:rPr lang="en-GB" dirty="0"/>
              <a:t>The work breakdown structure has a number of benefits in addition to defining and organizing the project work. </a:t>
            </a:r>
            <a:endParaRPr lang="en-GB" dirty="0" smtClean="0"/>
          </a:p>
          <a:p>
            <a:r>
              <a:rPr lang="en-GB" dirty="0" smtClean="0"/>
              <a:t>A </a:t>
            </a:r>
            <a:r>
              <a:rPr lang="en-GB" dirty="0"/>
              <a:t>project budget can be allocated to the top levels of the work breakdown structure, and department budgets can be quickly calculated based on the each project's work breakdown structure. </a:t>
            </a:r>
            <a:endParaRPr lang="en-GB" dirty="0" smtClean="0"/>
          </a:p>
          <a:p>
            <a:r>
              <a:rPr lang="en-GB" dirty="0" smtClean="0"/>
              <a:t>By </a:t>
            </a:r>
            <a:r>
              <a:rPr lang="en-GB" dirty="0"/>
              <a:t>allocating time and cost estimates to specific sections of the work breakdown structure, a project schedule and budget can be quickly developed. </a:t>
            </a:r>
            <a:endParaRPr lang="en-GB" dirty="0" smtClean="0"/>
          </a:p>
          <a:p>
            <a:r>
              <a:rPr lang="en-GB" dirty="0" smtClean="0"/>
              <a:t>As </a:t>
            </a:r>
            <a:r>
              <a:rPr lang="en-GB" dirty="0"/>
              <a:t>the project executes, specific sections of the work breakdown structure can be tracked to identify project cost performance and identify issues and problem areas in the project organization.</a:t>
            </a:r>
          </a:p>
        </p:txBody>
      </p:sp>
    </p:spTree>
    <p:extLst>
      <p:ext uri="{BB962C8B-B14F-4D97-AF65-F5344CB8AC3E}">
        <p14:creationId xmlns:p14="http://schemas.microsoft.com/office/powerpoint/2010/main" val="26272222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use a work breakdown structure?</a:t>
            </a:r>
            <a:endParaRPr lang="en-GB" dirty="0"/>
          </a:p>
        </p:txBody>
      </p:sp>
      <p:sp>
        <p:nvSpPr>
          <p:cNvPr id="3" name="Content Placeholder 2"/>
          <p:cNvSpPr>
            <a:spLocks noGrp="1"/>
          </p:cNvSpPr>
          <p:nvPr>
            <p:ph idx="1"/>
          </p:nvPr>
        </p:nvSpPr>
        <p:spPr/>
        <p:txBody>
          <a:bodyPr>
            <a:noAutofit/>
          </a:bodyPr>
          <a:lstStyle/>
          <a:p>
            <a:r>
              <a:rPr lang="en-GB" sz="2400" dirty="0"/>
              <a:t>Project work breakdown structures can also be used to identify potential risks in a given project. If a work breakdown structure has a branch that is not well defined then it represents a scope definition risk. </a:t>
            </a:r>
            <a:endParaRPr lang="en-GB" sz="2400" dirty="0" smtClean="0"/>
          </a:p>
          <a:p>
            <a:r>
              <a:rPr lang="en-GB" sz="2400" dirty="0" smtClean="0"/>
              <a:t>These </a:t>
            </a:r>
            <a:r>
              <a:rPr lang="en-GB" sz="2400" dirty="0"/>
              <a:t>risks should be tracked in a project log and reviewed as the project executes. </a:t>
            </a:r>
            <a:endParaRPr lang="en-GB" sz="2400" dirty="0" smtClean="0"/>
          </a:p>
          <a:p>
            <a:r>
              <a:rPr lang="en-GB" sz="2400" dirty="0" smtClean="0"/>
              <a:t>By </a:t>
            </a:r>
            <a:r>
              <a:rPr lang="en-GB" sz="2400" dirty="0"/>
              <a:t>integrating the work breakdown structure with an organizational breakdown structure, the project manager can also identify communication points and formulate a communication plan across the project </a:t>
            </a:r>
            <a:r>
              <a:rPr lang="en-GB" sz="2400" dirty="0" smtClean="0"/>
              <a:t>organisation</a:t>
            </a:r>
            <a:r>
              <a:rPr lang="en-GB" sz="2400" dirty="0"/>
              <a:t>.</a:t>
            </a:r>
          </a:p>
        </p:txBody>
      </p:sp>
    </p:spTree>
    <p:extLst>
      <p:ext uri="{BB962C8B-B14F-4D97-AF65-F5344CB8AC3E}">
        <p14:creationId xmlns:p14="http://schemas.microsoft.com/office/powerpoint/2010/main" val="22124404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work breakdown structure?</a:t>
            </a:r>
          </a:p>
        </p:txBody>
      </p:sp>
      <p:sp>
        <p:nvSpPr>
          <p:cNvPr id="3" name="Content Placeholder 2"/>
          <p:cNvSpPr>
            <a:spLocks noGrp="1"/>
          </p:cNvSpPr>
          <p:nvPr>
            <p:ph idx="1"/>
          </p:nvPr>
        </p:nvSpPr>
        <p:spPr/>
        <p:txBody>
          <a:bodyPr>
            <a:noAutofit/>
          </a:bodyPr>
          <a:lstStyle/>
          <a:p>
            <a:r>
              <a:rPr lang="en-GB" sz="2400" dirty="0"/>
              <a:t>When a project is falling behind, referring the work breakdown structure will quickly identify the major deliverables impacted by a failing work package or late sub- deliverable. </a:t>
            </a:r>
            <a:endParaRPr lang="en-GB" sz="2400" dirty="0" smtClean="0"/>
          </a:p>
          <a:p>
            <a:r>
              <a:rPr lang="en-GB" sz="2400" dirty="0" smtClean="0"/>
              <a:t>The </a:t>
            </a:r>
            <a:r>
              <a:rPr lang="en-GB" sz="2400" dirty="0"/>
              <a:t>work breakdown structure can also be </a:t>
            </a:r>
            <a:r>
              <a:rPr lang="en-GB" sz="2400" dirty="0" smtClean="0"/>
              <a:t>colour </a:t>
            </a:r>
            <a:r>
              <a:rPr lang="en-GB" sz="2400" dirty="0"/>
              <a:t>coded to represent sub- deliverable status. </a:t>
            </a:r>
            <a:endParaRPr lang="en-GB" sz="2400" dirty="0" smtClean="0"/>
          </a:p>
          <a:p>
            <a:r>
              <a:rPr lang="en-GB" sz="2400" dirty="0" smtClean="0"/>
              <a:t>Assigning colours </a:t>
            </a:r>
            <a:r>
              <a:rPr lang="en-GB" sz="2400" dirty="0"/>
              <a:t>of red for late, yellow for at risk, green for on-target, and blue for completed deliverables is an effective way to produce a heat-map of project progress and draw management's attention to key areas of the work breakdown structure.</a:t>
            </a:r>
          </a:p>
        </p:txBody>
      </p:sp>
    </p:spTree>
    <p:extLst>
      <p:ext uri="{BB962C8B-B14F-4D97-AF65-F5344CB8AC3E}">
        <p14:creationId xmlns:p14="http://schemas.microsoft.com/office/powerpoint/2010/main" val="23166619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Guidelines</a:t>
            </a:r>
            <a:endParaRPr lang="en-GB" dirty="0"/>
          </a:p>
        </p:txBody>
      </p:sp>
      <p:sp>
        <p:nvSpPr>
          <p:cNvPr id="3" name="Content Placeholder 2"/>
          <p:cNvSpPr>
            <a:spLocks noGrp="1"/>
          </p:cNvSpPr>
          <p:nvPr>
            <p:ph idx="1"/>
          </p:nvPr>
        </p:nvSpPr>
        <p:spPr/>
        <p:txBody>
          <a:bodyPr>
            <a:normAutofit lnSpcReduction="10000"/>
          </a:bodyPr>
          <a:lstStyle/>
          <a:p>
            <a:r>
              <a:rPr lang="en-GB" dirty="0"/>
              <a:t>The top level represents the final deliverable or project</a:t>
            </a:r>
          </a:p>
          <a:p>
            <a:r>
              <a:rPr lang="en-GB" dirty="0"/>
              <a:t>Sub-deliverables contain work packages that are assigned to a organization’s department or unit</a:t>
            </a:r>
          </a:p>
          <a:p>
            <a:r>
              <a:rPr lang="en-GB" dirty="0"/>
              <a:t>All elements of the work breakdown structure don’t need to be defined to the same level</a:t>
            </a:r>
          </a:p>
          <a:p>
            <a:r>
              <a:rPr lang="en-GB" dirty="0"/>
              <a:t>The work package defines the work, duration, and costs for the tasks required to produce the sub-deliverable</a:t>
            </a:r>
          </a:p>
          <a:p>
            <a:r>
              <a:rPr lang="en-GB" dirty="0"/>
              <a:t>Work packages should not exceed 10 days of duration</a:t>
            </a:r>
          </a:p>
          <a:p>
            <a:r>
              <a:rPr lang="en-GB" dirty="0"/>
              <a:t>Work packages should be independent of other work packages in the work breakdown structure</a:t>
            </a:r>
          </a:p>
          <a:p>
            <a:r>
              <a:rPr lang="en-GB" dirty="0"/>
              <a:t>Work packages are unique and should not be duplicated across the work breakdown structure</a:t>
            </a:r>
          </a:p>
          <a:p>
            <a:endParaRPr lang="en-GB" dirty="0"/>
          </a:p>
        </p:txBody>
      </p:sp>
    </p:spTree>
    <p:extLst>
      <p:ext uri="{BB962C8B-B14F-4D97-AF65-F5344CB8AC3E}">
        <p14:creationId xmlns:p14="http://schemas.microsoft.com/office/powerpoint/2010/main" val="16245382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Coed</a:t>
            </a:r>
            <a:r>
              <a:rPr lang="en-GB" dirty="0" smtClean="0"/>
              <a:t> Darcy</a:t>
            </a:r>
            <a:endParaRPr lang="en-GB" dirty="0"/>
          </a:p>
        </p:txBody>
      </p:sp>
      <p:sp>
        <p:nvSpPr>
          <p:cNvPr id="3" name="Content Placeholder 2"/>
          <p:cNvSpPr>
            <a:spLocks noGrp="1"/>
          </p:cNvSpPr>
          <p:nvPr>
            <p:ph idx="1"/>
          </p:nvPr>
        </p:nvSpPr>
        <p:spPr/>
        <p:txBody>
          <a:bodyPr/>
          <a:lstStyle/>
          <a:p>
            <a:r>
              <a:rPr lang="en-GB" dirty="0" smtClean="0"/>
              <a:t>If we consider a large project such as </a:t>
            </a:r>
            <a:r>
              <a:rPr lang="en-GB" dirty="0" err="1" smtClean="0"/>
              <a:t>Coed</a:t>
            </a:r>
            <a:r>
              <a:rPr lang="en-GB" dirty="0" smtClean="0"/>
              <a:t> Darcy</a:t>
            </a:r>
            <a:endParaRPr lang="en-GB" dirty="0"/>
          </a:p>
        </p:txBody>
      </p:sp>
      <p:pic>
        <p:nvPicPr>
          <p:cNvPr id="4" name="Picture 3"/>
          <p:cNvPicPr>
            <a:picLocks noChangeAspect="1"/>
          </p:cNvPicPr>
          <p:nvPr/>
        </p:nvPicPr>
        <p:blipFill rotWithShape="1">
          <a:blip r:embed="rId2"/>
          <a:srcRect l="5526" t="36369" r="69507" b="13651"/>
          <a:stretch/>
        </p:blipFill>
        <p:spPr>
          <a:xfrm>
            <a:off x="3007895" y="2598822"/>
            <a:ext cx="6136106" cy="3468234"/>
          </a:xfrm>
          <a:prstGeom prst="rect">
            <a:avLst/>
          </a:prstGeom>
        </p:spPr>
      </p:pic>
    </p:spTree>
    <p:extLst>
      <p:ext uri="{BB962C8B-B14F-4D97-AF65-F5344CB8AC3E}">
        <p14:creationId xmlns:p14="http://schemas.microsoft.com/office/powerpoint/2010/main" val="4196190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Coed</a:t>
            </a:r>
            <a:r>
              <a:rPr lang="en-GB" dirty="0" smtClean="0"/>
              <a:t> Darcy</a:t>
            </a:r>
            <a:endParaRPr lang="en-GB" dirty="0"/>
          </a:p>
        </p:txBody>
      </p:sp>
      <p:sp>
        <p:nvSpPr>
          <p:cNvPr id="3" name="Content Placeholder 2"/>
          <p:cNvSpPr>
            <a:spLocks noGrp="1"/>
          </p:cNvSpPr>
          <p:nvPr>
            <p:ph idx="1"/>
          </p:nvPr>
        </p:nvSpPr>
        <p:spPr/>
        <p:txBody>
          <a:bodyPr/>
          <a:lstStyle/>
          <a:p>
            <a:r>
              <a:rPr lang="en-GB" dirty="0"/>
              <a:t>Back in 2006, plans were submitted to build on the old BP refinery site </a:t>
            </a:r>
            <a:r>
              <a:rPr lang="en-GB" dirty="0" smtClean="0"/>
              <a:t>in </a:t>
            </a:r>
            <a:r>
              <a:rPr lang="en-GB" dirty="0" err="1" smtClean="0"/>
              <a:t>Llandarcy</a:t>
            </a:r>
            <a:r>
              <a:rPr lang="en-GB" dirty="0" smtClean="0"/>
              <a:t>, </a:t>
            </a:r>
            <a:r>
              <a:rPr lang="en-GB" dirty="0"/>
              <a:t>with initial proposals including 2,500 new homes, as well as a mix of office and retail space to minimise the reliance on public transport or cars. </a:t>
            </a:r>
            <a:endParaRPr lang="en-GB" dirty="0" smtClean="0"/>
          </a:p>
          <a:p>
            <a:r>
              <a:rPr lang="en-GB" dirty="0"/>
              <a:t>More than 10 years later and the vision for the site spanning more than 1,000 acres has expanded, with plans to create 4,000 homes, four schools inclusive of one secondary and three primary, a district centre with community facilities including a library, community hall, youth centre and a doctors surgery, sports facility and 500,000 square feet of employment space.</a:t>
            </a:r>
          </a:p>
        </p:txBody>
      </p:sp>
    </p:spTree>
    <p:extLst>
      <p:ext uri="{BB962C8B-B14F-4D97-AF65-F5344CB8AC3E}">
        <p14:creationId xmlns:p14="http://schemas.microsoft.com/office/powerpoint/2010/main" val="25463280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Coed</a:t>
            </a:r>
            <a:r>
              <a:rPr lang="en-GB" dirty="0" smtClean="0"/>
              <a:t> Darcy</a:t>
            </a:r>
            <a:endParaRPr lang="en-GB" dirty="0"/>
          </a:p>
        </p:txBody>
      </p:sp>
      <p:pic>
        <p:nvPicPr>
          <p:cNvPr id="4" name="Content Placeholder 3"/>
          <p:cNvPicPr>
            <a:picLocks noGrp="1" noChangeAspect="1"/>
          </p:cNvPicPr>
          <p:nvPr>
            <p:ph idx="1"/>
          </p:nvPr>
        </p:nvPicPr>
        <p:blipFill>
          <a:blip r:embed="rId2"/>
          <a:stretch>
            <a:fillRect/>
          </a:stretch>
        </p:blipFill>
        <p:spPr>
          <a:xfrm>
            <a:off x="748819" y="709863"/>
            <a:ext cx="10323691" cy="4623119"/>
          </a:xfrm>
          <a:prstGeom prst="rect">
            <a:avLst/>
          </a:prstGeom>
        </p:spPr>
      </p:pic>
    </p:spTree>
    <p:extLst>
      <p:ext uri="{BB962C8B-B14F-4D97-AF65-F5344CB8AC3E}">
        <p14:creationId xmlns:p14="http://schemas.microsoft.com/office/powerpoint/2010/main" val="804205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Coed</a:t>
            </a:r>
            <a:r>
              <a:rPr lang="en-GB" dirty="0" smtClean="0"/>
              <a:t> Darcy</a:t>
            </a:r>
            <a:endParaRPr lang="en-GB" dirty="0"/>
          </a:p>
        </p:txBody>
      </p:sp>
      <p:pic>
        <p:nvPicPr>
          <p:cNvPr id="4" name="Content Placeholder 3"/>
          <p:cNvPicPr>
            <a:picLocks noGrp="1" noChangeAspect="1"/>
          </p:cNvPicPr>
          <p:nvPr>
            <p:ph idx="1"/>
          </p:nvPr>
        </p:nvPicPr>
        <p:blipFill>
          <a:blip r:embed="rId2"/>
          <a:stretch>
            <a:fillRect/>
          </a:stretch>
        </p:blipFill>
        <p:spPr>
          <a:xfrm>
            <a:off x="1419187" y="649310"/>
            <a:ext cx="9156571" cy="5731437"/>
          </a:xfrm>
          <a:prstGeom prst="rect">
            <a:avLst/>
          </a:prstGeom>
        </p:spPr>
      </p:pic>
    </p:spTree>
    <p:extLst>
      <p:ext uri="{BB962C8B-B14F-4D97-AF65-F5344CB8AC3E}">
        <p14:creationId xmlns:p14="http://schemas.microsoft.com/office/powerpoint/2010/main" val="345859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dirty="0" smtClean="0"/>
              <a:t>Work Breakdown Structure (2017) </a:t>
            </a:r>
            <a:r>
              <a:rPr lang="en-GB" dirty="0" smtClean="0">
                <a:hlinkClick r:id="rId2"/>
              </a:rPr>
              <a:t>http</a:t>
            </a:r>
            <a:r>
              <a:rPr lang="en-GB" dirty="0">
                <a:hlinkClick r:id="rId2"/>
              </a:rPr>
              <a:t>://www.workbreakdownstructure.com</a:t>
            </a:r>
            <a:r>
              <a:rPr lang="en-GB" dirty="0" smtClean="0">
                <a:hlinkClick r:id="rId2"/>
              </a:rPr>
              <a:t>/</a:t>
            </a:r>
            <a:r>
              <a:rPr lang="en-GB" dirty="0" smtClean="0"/>
              <a:t> - Accessed on 20.11.17</a:t>
            </a:r>
          </a:p>
          <a:p>
            <a:r>
              <a:rPr lang="en-GB" dirty="0" smtClean="0"/>
              <a:t>Wales online (2017) </a:t>
            </a:r>
            <a:r>
              <a:rPr lang="en-GB" dirty="0">
                <a:hlinkClick r:id="rId3"/>
              </a:rPr>
              <a:t>http://</a:t>
            </a:r>
            <a:r>
              <a:rPr lang="en-GB" dirty="0" smtClean="0">
                <a:hlinkClick r:id="rId3"/>
              </a:rPr>
              <a:t>www.walesonline.co.uk/news/local-news/coed-darcy-ever-really-promised-12824453</a:t>
            </a:r>
            <a:r>
              <a:rPr lang="en-GB" dirty="0" smtClean="0"/>
              <a:t> - Accessed on 20.11.17</a:t>
            </a:r>
          </a:p>
          <a:p>
            <a:endParaRPr lang="en-GB" dirty="0" smtClean="0"/>
          </a:p>
          <a:p>
            <a:endParaRPr lang="en-GB" dirty="0"/>
          </a:p>
        </p:txBody>
      </p:sp>
    </p:spTree>
    <p:extLst>
      <p:ext uri="{BB962C8B-B14F-4D97-AF65-F5344CB8AC3E}">
        <p14:creationId xmlns:p14="http://schemas.microsoft.com/office/powerpoint/2010/main" val="17969882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78</TotalTime>
  <Words>614</Words>
  <Application>Microsoft Office PowerPoint</Application>
  <PresentationFormat>Widescreen</PresentationFormat>
  <Paragraphs>39</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3</vt:lpstr>
      <vt:lpstr>Ion</vt:lpstr>
      <vt:lpstr>Work Breakdown Structures</vt:lpstr>
      <vt:lpstr>Definition</vt:lpstr>
      <vt:lpstr>PowerPoint Presentation</vt:lpstr>
      <vt:lpstr>Why use work breakdown structures?</vt:lpstr>
      <vt:lpstr>Why use a work breakdown structure?</vt:lpstr>
      <vt:lpstr>Why use a work breakdown structure?</vt:lpstr>
      <vt:lpstr>Guidelines</vt:lpstr>
      <vt:lpstr>Coed Darcy</vt:lpstr>
      <vt:lpstr>Coed Darcy</vt:lpstr>
      <vt:lpstr>Coed Darcy</vt:lpstr>
      <vt:lpstr>Coed Darcy</vt:lpstr>
      <vt:lpstr>References</vt:lpstr>
    </vt:vector>
  </TitlesOfParts>
  <Company>NPTC Group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 Breakdown Structures</dc:title>
  <dc:creator>Hughes, Deborah</dc:creator>
  <cp:lastModifiedBy>Deborah Hughes</cp:lastModifiedBy>
  <cp:revision>8</cp:revision>
  <dcterms:created xsi:type="dcterms:W3CDTF">2017-11-22T11:24:36Z</dcterms:created>
  <dcterms:modified xsi:type="dcterms:W3CDTF">2020-01-27T12:40:13Z</dcterms:modified>
</cp:coreProperties>
</file>