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6" r:id="rId10"/>
    <p:sldId id="267" r:id="rId11"/>
    <p:sldId id="268" r:id="rId12"/>
    <p:sldId id="269" r:id="rId13"/>
    <p:sldId id="263" r:id="rId14"/>
    <p:sldId id="271" r:id="rId15"/>
    <p:sldId id="262" r:id="rId16"/>
    <p:sldId id="272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7EAA-A8F5-4AC0-8C31-DE6E12EB483A}" type="datetimeFigureOut">
              <a:rPr lang="en-GB" smtClean="0"/>
              <a:t>18/10/2017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049D6-9E14-43F2-A169-12265238D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000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7EAA-A8F5-4AC0-8C31-DE6E12EB483A}" type="datetimeFigureOut">
              <a:rPr lang="en-GB" smtClean="0"/>
              <a:t>18/10/2017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049D6-9E14-43F2-A169-12265238D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924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7EAA-A8F5-4AC0-8C31-DE6E12EB483A}" type="datetimeFigureOut">
              <a:rPr lang="en-GB" smtClean="0"/>
              <a:t>18/10/2017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049D6-9E14-43F2-A169-12265238D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0904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7EAA-A8F5-4AC0-8C31-DE6E12EB483A}" type="datetimeFigureOut">
              <a:rPr lang="en-GB" smtClean="0"/>
              <a:t>18/10/2017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049D6-9E14-43F2-A169-12265238D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5446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7EAA-A8F5-4AC0-8C31-DE6E12EB483A}" type="datetimeFigureOut">
              <a:rPr lang="en-GB" smtClean="0"/>
              <a:t>18/10/2017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049D6-9E14-43F2-A169-12265238D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910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7EAA-A8F5-4AC0-8C31-DE6E12EB483A}" type="datetimeFigureOut">
              <a:rPr lang="en-GB" smtClean="0"/>
              <a:t>18/10/2017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049D6-9E14-43F2-A169-12265238D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789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7EAA-A8F5-4AC0-8C31-DE6E12EB483A}" type="datetimeFigureOut">
              <a:rPr lang="en-GB" smtClean="0"/>
              <a:t>18/10/2017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049D6-9E14-43F2-A169-12265238D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8818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7EAA-A8F5-4AC0-8C31-DE6E12EB483A}" type="datetimeFigureOut">
              <a:rPr lang="en-GB" smtClean="0"/>
              <a:t>18/10/2017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049D6-9E14-43F2-A169-12265238D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472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7EAA-A8F5-4AC0-8C31-DE6E12EB483A}" type="datetimeFigureOut">
              <a:rPr lang="en-GB" smtClean="0"/>
              <a:t>18/10/2017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049D6-9E14-43F2-A169-12265238D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5323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7EAA-A8F5-4AC0-8C31-DE6E12EB483A}" type="datetimeFigureOut">
              <a:rPr lang="en-GB" smtClean="0"/>
              <a:t>18/10/2017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049D6-9E14-43F2-A169-12265238D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9528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7EAA-A8F5-4AC0-8C31-DE6E12EB483A}" type="datetimeFigureOut">
              <a:rPr lang="en-GB" smtClean="0"/>
              <a:t>18/10/2017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049D6-9E14-43F2-A169-12265238D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5105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7EAA-A8F5-4AC0-8C31-DE6E12EB483A}" type="datetimeFigureOut">
              <a:rPr lang="en-GB" smtClean="0"/>
              <a:t>18/10/2017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049D6-9E14-43F2-A169-12265238D3AC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284321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7EAA-A8F5-4AC0-8C31-DE6E12EB483A}" type="datetimeFigureOut">
              <a:rPr lang="en-GB" smtClean="0"/>
              <a:t>18/10/2017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049D6-9E14-43F2-A169-12265238D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0880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7EAA-A8F5-4AC0-8C31-DE6E12EB483A}" type="datetimeFigureOut">
              <a:rPr lang="en-GB" smtClean="0"/>
              <a:t>18/10/2017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049D6-9E14-43F2-A169-12265238D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8008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7EAA-A8F5-4AC0-8C31-DE6E12EB483A}" type="datetimeFigureOut">
              <a:rPr lang="en-GB" smtClean="0"/>
              <a:t>18/10/2017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049D6-9E14-43F2-A169-12265238D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7532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7EAA-A8F5-4AC0-8C31-DE6E12EB483A}" type="datetimeFigureOut">
              <a:rPr lang="en-GB" smtClean="0"/>
              <a:t>18/10/2017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049D6-9E14-43F2-A169-12265238D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1270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407EAA-A8F5-4AC0-8C31-DE6E12EB483A}" type="datetimeFigureOut">
              <a:rPr lang="en-GB" smtClean="0"/>
              <a:t>18/10/2017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049D6-9E14-43F2-A169-12265238D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102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7A407EAA-A8F5-4AC0-8C31-DE6E12EB483A}" type="datetimeFigureOut">
              <a:rPr lang="en-GB" smtClean="0"/>
              <a:t>18/10/2017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E049D6-9E14-43F2-A169-12265238D3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4124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737" r:id="rId14"/>
    <p:sldLayoutId id="2147483738" r:id="rId15"/>
    <p:sldLayoutId id="2147483739" r:id="rId16"/>
    <p:sldLayoutId id="214748374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sielearning.tafensw.edu.au/MCS/CHCFC301A/12048/chcfc301a/lo/12020/index.htm#d27e864" TargetMode="External"/><Relationship Id="rId2" Type="http://schemas.openxmlformats.org/officeDocument/2006/relationships/hyperlink" Target="https://www.barnsley.gov.uk/services/children-families-and-education/childcare-nurseries-and-familiy-support/childcare-professionals/best-practice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earlylearninghq.org.uk/earlylearninghq-blog/effective-communication-in-early-years-settings/" TargetMode="Externa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my.cumbria.ac.uk/media/MyCumbria/Documents/ReflectiveCycleGibbs.pdf" TargetMode="External"/><Relationship Id="rId3" Type="http://schemas.openxmlformats.org/officeDocument/2006/relationships/hyperlink" Target="http://www.maternal-and-early-years.org.uk/getting-it-right-for-every-child-principles-and-values" TargetMode="External"/><Relationship Id="rId7" Type="http://schemas.openxmlformats.org/officeDocument/2006/relationships/hyperlink" Target="https://www.studyskills.southwales.ac.uk/media/files/.../Gibbs_Model_of_the_Reflective_Cycle.pdf" TargetMode="External"/><Relationship Id="rId2" Type="http://schemas.openxmlformats.org/officeDocument/2006/relationships/hyperlink" Target="https://www.kcl.ac.uk/.../USING-GIBBS-REFLECTIVE-CYCLE-IN-COURSEWORK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safeguardinginschools.co.uk/new-keeping-children-safe-education-september-2016/" TargetMode="External"/><Relationship Id="rId5" Type="http://schemas.openxmlformats.org/officeDocument/2006/relationships/hyperlink" Target="https://www.brookes.ac.uk/students/upgrade/study-skills/reflective-writing-gibbs/" TargetMode="External"/><Relationship Id="rId4" Type="http://schemas.openxmlformats.org/officeDocument/2006/relationships/hyperlink" Target="https://www.nspcc.org.uk/preventing-abuse/safeguarding/recommended-adult-child-ratios-working-with-children-guidanc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Reflective Adult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Ellie Protheroe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1501740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75960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57907" y="1577009"/>
            <a:ext cx="8915400" cy="3777622"/>
          </a:xfrm>
        </p:spPr>
        <p:txBody>
          <a:bodyPr/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Good Morning and welcome</a:t>
            </a:r>
          </a:p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Brief introduction on this presentation</a:t>
            </a:r>
          </a:p>
          <a:p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1881809" y="6003235"/>
            <a:ext cx="47442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(Elaine </a:t>
            </a:r>
            <a:r>
              <a:rPr lang="en-GB" dirty="0" err="1"/>
              <a:t>Hallet</a:t>
            </a:r>
            <a:r>
              <a:rPr lang="en-GB" dirty="0"/>
              <a:t>, 2012) (Linda Finlay, 2008)</a:t>
            </a:r>
          </a:p>
        </p:txBody>
      </p:sp>
    </p:spTree>
    <p:extLst>
      <p:ext uri="{BB962C8B-B14F-4D97-AF65-F5344CB8AC3E}">
        <p14:creationId xmlns:p14="http://schemas.microsoft.com/office/powerpoint/2010/main" val="33718478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14630" y="928910"/>
            <a:ext cx="8911687" cy="1280890"/>
          </a:xfrm>
        </p:spPr>
        <p:txBody>
          <a:bodyPr>
            <a:noAutofit/>
          </a:bodyPr>
          <a:lstStyle/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Models of reflective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9612" y="1802295"/>
            <a:ext cx="8915400" cy="3777622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Gibbs</a:t>
            </a:r>
          </a:p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Rolfe 2001</a:t>
            </a:r>
          </a:p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Donald </a:t>
            </a:r>
            <a:r>
              <a:rPr lang="en-GB" sz="4000" dirty="0" err="1">
                <a:latin typeface="Arial" panose="020B0604020202020204" pitchFamily="34" charset="0"/>
                <a:cs typeface="Arial" panose="020B0604020202020204" pitchFamily="34" charset="0"/>
              </a:rPr>
              <a:t>Schon</a:t>
            </a:r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Kolbe </a:t>
            </a:r>
          </a:p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Dewey 1933</a:t>
            </a:r>
          </a:p>
          <a:p>
            <a:pPr algn="ctr"/>
            <a:r>
              <a:rPr lang="en-GB" sz="4000" dirty="0" err="1">
                <a:latin typeface="Arial" panose="020B0604020202020204" pitchFamily="34" charset="0"/>
                <a:cs typeface="Arial" panose="020B0604020202020204" pitchFamily="34" charset="0"/>
              </a:rPr>
              <a:t>Boud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 et al, 1985</a:t>
            </a:r>
          </a:p>
        </p:txBody>
      </p:sp>
    </p:spTree>
    <p:extLst>
      <p:ext uri="{BB962C8B-B14F-4D97-AF65-F5344CB8AC3E}">
        <p14:creationId xmlns:p14="http://schemas.microsoft.com/office/powerpoint/2010/main" val="4329533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852710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(Dewey, 1933)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1717" y="2040834"/>
            <a:ext cx="4977779" cy="3592092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Three Characteristics</a:t>
            </a:r>
          </a:p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Open-mindedness</a:t>
            </a:r>
          </a:p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Responsibility</a:t>
            </a:r>
          </a:p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Whole-heartedness</a:t>
            </a:r>
          </a:p>
        </p:txBody>
      </p:sp>
    </p:spTree>
    <p:extLst>
      <p:ext uri="{BB962C8B-B14F-4D97-AF65-F5344CB8AC3E}">
        <p14:creationId xmlns:p14="http://schemas.microsoft.com/office/powerpoint/2010/main" val="21762680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dirty="0">
                <a:latin typeface="Arial" panose="020B0604020202020204" pitchFamily="34" charset="0"/>
                <a:cs typeface="Arial" panose="020B0604020202020204" pitchFamily="34" charset="0"/>
              </a:rPr>
              <a:t>Gibbs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1876" y="1905000"/>
            <a:ext cx="4752492" cy="3777622"/>
          </a:xfrm>
        </p:spPr>
        <p:txBody>
          <a:bodyPr>
            <a:no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Six Emotional approaches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Describe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Feelings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Evaluation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Analysis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Conclusion 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Plan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6148" t="28623" r="31972" b="23143"/>
          <a:stretch/>
        </p:blipFill>
        <p:spPr>
          <a:xfrm>
            <a:off x="6190321" y="1905000"/>
            <a:ext cx="5763140" cy="49023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11756" y="6308034"/>
            <a:ext cx="4134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(KLC, 2016) </a:t>
            </a:r>
          </a:p>
        </p:txBody>
      </p:sp>
    </p:spTree>
    <p:extLst>
      <p:ext uri="{BB962C8B-B14F-4D97-AF65-F5344CB8AC3E}">
        <p14:creationId xmlns:p14="http://schemas.microsoft.com/office/powerpoint/2010/main" val="29434027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1008423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en-GB" sz="5400" dirty="0">
                <a:latin typeface="Arial" panose="020B0604020202020204" pitchFamily="34" charset="0"/>
                <a:cs typeface="Arial" panose="020B0604020202020204" pitchFamily="34" charset="0"/>
              </a:rPr>
              <a:t>Scenario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Gibbs reflection (feelings)</a:t>
            </a:r>
          </a:p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School trip to a park</a:t>
            </a:r>
          </a:p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Ratio 1:4 (NSPCC, 2017)</a:t>
            </a:r>
          </a:p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15 children</a:t>
            </a:r>
          </a:p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Aged 3-4 years</a:t>
            </a:r>
          </a:p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Not enough facilities or time for play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14473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0577" y="981918"/>
            <a:ext cx="8911687" cy="1280890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Stage 1 - Description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85629" y="2133600"/>
            <a:ext cx="8915400" cy="3777622"/>
          </a:xfrm>
        </p:spPr>
        <p:txBody>
          <a:bodyPr>
            <a:normAutofit/>
          </a:bodyPr>
          <a:lstStyle/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Description</a:t>
            </a:r>
          </a:p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15 children taken to the park</a:t>
            </a:r>
          </a:p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Encouraging outdoor play</a:t>
            </a:r>
          </a:p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Outdoor play and communication  with adults</a:t>
            </a:r>
          </a:p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Not enough facilities</a:t>
            </a:r>
          </a:p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(University of Cumbria, 2016)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976420" y="5711167"/>
            <a:ext cx="39093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(University Of Cumbria, 2016)</a:t>
            </a:r>
          </a:p>
        </p:txBody>
      </p:sp>
    </p:spTree>
    <p:extLst>
      <p:ext uri="{BB962C8B-B14F-4D97-AF65-F5344CB8AC3E}">
        <p14:creationId xmlns:p14="http://schemas.microsoft.com/office/powerpoint/2010/main" val="3696380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5133" y="1104501"/>
            <a:ext cx="8911687" cy="1280890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Stage 2 - Feelings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59125" y="2385391"/>
            <a:ext cx="8915400" cy="2928731"/>
          </a:xfrm>
        </p:spPr>
        <p:txBody>
          <a:bodyPr>
            <a:normAutofit/>
          </a:bodyPr>
          <a:lstStyle/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How you felt as a practitioner in the scenario </a:t>
            </a:r>
          </a:p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Multiple feelings</a:t>
            </a:r>
          </a:p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Second day at the setting</a:t>
            </a:r>
          </a:p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Feeling changed </a:t>
            </a:r>
          </a:p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Why did the change?</a:t>
            </a:r>
          </a:p>
          <a:p>
            <a:pPr algn="ctr"/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825948" y="5801610"/>
            <a:ext cx="33660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(Study Skills, 2013)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4161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1394" y="852710"/>
            <a:ext cx="8911687" cy="1280890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Stage 3 -  Evaluation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44656" y="2001079"/>
            <a:ext cx="8915400" cy="3777622"/>
          </a:xfrm>
        </p:spPr>
        <p:txBody>
          <a:bodyPr>
            <a:normAutofit/>
          </a:bodyPr>
          <a:lstStyle/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Evaluate the situation</a:t>
            </a:r>
          </a:p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Positives </a:t>
            </a:r>
          </a:p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Creating friendships, communication </a:t>
            </a:r>
          </a:p>
          <a:p>
            <a:pPr algn="ctr"/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Froebl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– Outside play</a:t>
            </a:r>
          </a:p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Negatives</a:t>
            </a:r>
          </a:p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Time, not enough benches or facilities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737113" y="5936974"/>
            <a:ext cx="54068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(Tina Bruce, 2016)</a:t>
            </a:r>
          </a:p>
        </p:txBody>
      </p:sp>
    </p:spTree>
    <p:extLst>
      <p:ext uri="{BB962C8B-B14F-4D97-AF65-F5344CB8AC3E}">
        <p14:creationId xmlns:p14="http://schemas.microsoft.com/office/powerpoint/2010/main" val="2911393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2368" y="1034927"/>
            <a:ext cx="8911687" cy="1280890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Stage 4 -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79612" y="2160104"/>
            <a:ext cx="8915400" cy="3777622"/>
          </a:xfrm>
        </p:spPr>
        <p:txBody>
          <a:bodyPr/>
          <a:lstStyle/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Reflect on the experience </a:t>
            </a:r>
          </a:p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The activity was not planned </a:t>
            </a:r>
            <a:r>
              <a:rPr lang="en-GB" sz="2800" dirty="0" err="1">
                <a:latin typeface="Arial" panose="020B0604020202020204" pitchFamily="34" charset="0"/>
                <a:cs typeface="Arial" panose="020B0604020202020204" pitchFamily="34" charset="0"/>
              </a:rPr>
              <a:t>thoroughoughly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Go to the place before hand</a:t>
            </a:r>
          </a:p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Make time</a:t>
            </a:r>
          </a:p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Ensuring the children have fun</a:t>
            </a:r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431235" y="5937726"/>
            <a:ext cx="7991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(Anne, E Cunningham and Keith E </a:t>
            </a:r>
            <a:r>
              <a:rPr lang="en-GB" dirty="0" err="1"/>
              <a:t>Stanovich</a:t>
            </a:r>
            <a:r>
              <a:rPr lang="en-GB" dirty="0"/>
              <a:t>, 1997)</a:t>
            </a:r>
          </a:p>
        </p:txBody>
      </p:sp>
    </p:spTree>
    <p:extLst>
      <p:ext uri="{BB962C8B-B14F-4D97-AF65-F5344CB8AC3E}">
        <p14:creationId xmlns:p14="http://schemas.microsoft.com/office/powerpoint/2010/main" val="31688610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Stage 5 – Conclusion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Practitioner reflects back on the activity</a:t>
            </a:r>
          </a:p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Decided to take them to my original location</a:t>
            </a:r>
          </a:p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Work with the time we had</a:t>
            </a:r>
          </a:p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Use bus for lunch and toilet facilities</a:t>
            </a:r>
          </a:p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What could I have done differently?</a:t>
            </a:r>
          </a:p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550504" y="5579165"/>
            <a:ext cx="6321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(Mariana </a:t>
            </a:r>
            <a:r>
              <a:rPr lang="en-GB" dirty="0" err="1"/>
              <a:t>Souto</a:t>
            </a:r>
            <a:r>
              <a:rPr lang="en-GB" dirty="0"/>
              <a:t>-Manning. and Jaime L. Dice, 2007)</a:t>
            </a:r>
          </a:p>
        </p:txBody>
      </p:sp>
    </p:spTree>
    <p:extLst>
      <p:ext uri="{BB962C8B-B14F-4D97-AF65-F5344CB8AC3E}">
        <p14:creationId xmlns:p14="http://schemas.microsoft.com/office/powerpoint/2010/main" val="19236284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Stage 6 - Plan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Reflect on the activity to see for improvements</a:t>
            </a:r>
          </a:p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Ensuring the location had facilities</a:t>
            </a:r>
          </a:p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Safety of the area and the children</a:t>
            </a:r>
          </a:p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More time for the children to enjoy the outdoors</a:t>
            </a:r>
          </a:p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More equipment</a:t>
            </a:r>
          </a:p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Organisation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37252" y="5911222"/>
            <a:ext cx="7924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(Kaye </a:t>
            </a:r>
            <a:r>
              <a:rPr lang="en-GB" dirty="0" err="1"/>
              <a:t>Colmer</a:t>
            </a:r>
            <a:r>
              <a:rPr lang="en-GB" dirty="0"/>
              <a:t>, 2008)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(Safeguarding in schools, 2017) (Marjorie </a:t>
            </a:r>
            <a:r>
              <a:rPr lang="en-GB" dirty="0"/>
              <a:t>Ouvry, 2003)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69472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3499" y="1330292"/>
            <a:ext cx="8911687" cy="128089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has it helped me build my skills?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Communication skills</a:t>
            </a:r>
          </a:p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Confidence and self esteem</a:t>
            </a:r>
          </a:p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Understanding of child development, outdoor play and learning environment (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Vygotksy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Team working</a:t>
            </a:r>
          </a:p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Time management </a:t>
            </a:r>
          </a:p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Importance of risk assessing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61120" y="5791200"/>
            <a:ext cx="111715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(Early Learning HQ, No Date)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(Children Services, 2010)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(Theresa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Cremin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Pamela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Burnard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And Anna Craft. 2006)</a:t>
            </a:r>
          </a:p>
        </p:txBody>
      </p:sp>
    </p:spTree>
    <p:extLst>
      <p:ext uri="{BB962C8B-B14F-4D97-AF65-F5344CB8AC3E}">
        <p14:creationId xmlns:p14="http://schemas.microsoft.com/office/powerpoint/2010/main" val="33457930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2194" y="968666"/>
            <a:ext cx="8911687" cy="1280890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How has it helped me professionally?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Talking with parents – time and place</a:t>
            </a:r>
          </a:p>
          <a:p>
            <a:pPr marL="0" indent="0" algn="ctr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-  Information sharing</a:t>
            </a:r>
          </a:p>
          <a:p>
            <a:pPr marL="0" indent="0" algn="ctr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- Observation and concerns</a:t>
            </a:r>
          </a:p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Risk assessing the area</a:t>
            </a:r>
          </a:p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Appropriate clothing for children</a:t>
            </a:r>
          </a:p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Understand value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24000" y="5911222"/>
            <a:ext cx="10429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(Extension, 2017)  (Barnsley, 2017) (Maternal and Early Years, 2010)    </a:t>
            </a:r>
          </a:p>
        </p:txBody>
      </p:sp>
    </p:spTree>
    <p:extLst>
      <p:ext uri="{BB962C8B-B14F-4D97-AF65-F5344CB8AC3E}">
        <p14:creationId xmlns:p14="http://schemas.microsoft.com/office/powerpoint/2010/main" val="19291758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Reference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2008" y="1086678"/>
            <a:ext cx="10585105" cy="5771322"/>
          </a:xfrm>
        </p:spPr>
        <p:txBody>
          <a:bodyPr>
            <a:normAutofit fontScale="55000" lnSpcReduction="20000"/>
          </a:bodyPr>
          <a:lstStyle/>
          <a:p>
            <a:pPr algn="just">
              <a:lnSpc>
                <a:spcPct val="170000"/>
              </a:lnSpc>
            </a:pPr>
            <a:r>
              <a:rPr lang="en-GB" sz="2200" dirty="0" err="1">
                <a:latin typeface="Arial" panose="020B0604020202020204" pitchFamily="34" charset="0"/>
                <a:cs typeface="Arial" panose="020B0604020202020204" pitchFamily="34" charset="0"/>
              </a:rPr>
              <a:t>Barsnley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(2017) </a:t>
            </a:r>
            <a:r>
              <a:rPr lang="en-GB" sz="2200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https://www.barnsley.gov.uk/services/children-families-and-education/childcare-nurseries-and-familiy-support/childcare-professionals/best-practice/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[Accessed: 18</a:t>
            </a:r>
            <a:r>
              <a:rPr lang="en-GB" sz="22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October 2017]</a:t>
            </a:r>
          </a:p>
          <a:p>
            <a:pPr algn="just">
              <a:lnSpc>
                <a:spcPct val="170000"/>
              </a:lnSpc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Bruce, T., 2015. </a:t>
            </a:r>
            <a:r>
              <a:rPr lang="en-GB" sz="2200" dirty="0" err="1">
                <a:latin typeface="Arial" panose="020B0604020202020204" pitchFamily="34" charset="0"/>
                <a:cs typeface="Arial" panose="020B0604020202020204" pitchFamily="34" charset="0"/>
              </a:rPr>
              <a:t>Fredrich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Froebel. </a:t>
            </a:r>
            <a:r>
              <a:rPr lang="en-GB" sz="2200" i="1" dirty="0">
                <a:latin typeface="Arial" panose="020B0604020202020204" pitchFamily="34" charset="0"/>
                <a:cs typeface="Arial" panose="020B0604020202020204" pitchFamily="34" charset="0"/>
              </a:rPr>
              <a:t>The Routledge International Handbook of Philosophies and Theories of Early Childhood Education and Care, p.19.</a:t>
            </a:r>
          </a:p>
          <a:p>
            <a:pPr algn="just">
              <a:lnSpc>
                <a:spcPct val="170000"/>
              </a:lnSpc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Children Services (2010) </a:t>
            </a:r>
            <a:r>
              <a:rPr lang="en-GB" sz="22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https://sielearning.tafensw.edu.au/MCS/CHCFC301A/12048/chcfc301a/lo/12020/index.htm#d27e864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[Accessed: 18</a:t>
            </a:r>
            <a:r>
              <a:rPr lang="en-GB" sz="22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October 2010]</a:t>
            </a:r>
          </a:p>
          <a:p>
            <a:pPr algn="just">
              <a:lnSpc>
                <a:spcPct val="170000"/>
              </a:lnSpc>
            </a:pPr>
            <a:r>
              <a:rPr lang="en-GB" sz="2200" dirty="0" err="1">
                <a:latin typeface="Arial" panose="020B0604020202020204" pitchFamily="34" charset="0"/>
                <a:cs typeface="Arial" panose="020B0604020202020204" pitchFamily="34" charset="0"/>
              </a:rPr>
              <a:t>Colmer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, K., 2008. Leading a learning organisation: Australian early years centres as learning networks. </a:t>
            </a:r>
            <a:r>
              <a:rPr lang="en-GB" sz="2200" i="1" dirty="0">
                <a:latin typeface="Arial" panose="020B0604020202020204" pitchFamily="34" charset="0"/>
                <a:cs typeface="Arial" panose="020B0604020202020204" pitchFamily="34" charset="0"/>
              </a:rPr>
              <a:t>European Early Childhood Education Research Journal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, 16(1), pp.2017-115.</a:t>
            </a:r>
          </a:p>
          <a:p>
            <a:pPr algn="just">
              <a:lnSpc>
                <a:spcPct val="170000"/>
              </a:lnSpc>
            </a:pPr>
            <a:r>
              <a:rPr lang="en-GB" sz="2200" dirty="0" err="1">
                <a:latin typeface="Arial" panose="020B0604020202020204" pitchFamily="34" charset="0"/>
                <a:cs typeface="Arial" panose="020B0604020202020204" pitchFamily="34" charset="0"/>
              </a:rPr>
              <a:t>Cremin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, T., </a:t>
            </a:r>
            <a:r>
              <a:rPr lang="en-GB" sz="2200" dirty="0" err="1">
                <a:latin typeface="Arial" panose="020B0604020202020204" pitchFamily="34" charset="0"/>
                <a:cs typeface="Arial" panose="020B0604020202020204" pitchFamily="34" charset="0"/>
              </a:rPr>
              <a:t>Burnard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, P. and Craft A.. 2006. Pedagogy and possibility thinking in the early years. </a:t>
            </a:r>
            <a:r>
              <a:rPr lang="en-GB" sz="2200" i="1" dirty="0">
                <a:latin typeface="Arial" panose="020B0604020202020204" pitchFamily="34" charset="0"/>
                <a:cs typeface="Arial" panose="020B0604020202020204" pitchFamily="34" charset="0"/>
              </a:rPr>
              <a:t>Thinking skills and creativity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, 1(2), pp.108-119.</a:t>
            </a:r>
          </a:p>
          <a:p>
            <a:pPr algn="just">
              <a:lnSpc>
                <a:spcPct val="170000"/>
              </a:lnSpc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Cunningham, .A.E. and </a:t>
            </a:r>
            <a:r>
              <a:rPr lang="en-GB" sz="2200" dirty="0" err="1">
                <a:latin typeface="Arial" panose="020B0604020202020204" pitchFamily="34" charset="0"/>
                <a:cs typeface="Arial" panose="020B0604020202020204" pitchFamily="34" charset="0"/>
              </a:rPr>
              <a:t>Stanovich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, K.E., 1997. Early reading acquisition and its relation to reading experience and ability 10 years later. </a:t>
            </a:r>
            <a:r>
              <a:rPr lang="en-GB" sz="2200" i="1" dirty="0">
                <a:latin typeface="Arial" panose="020B0604020202020204" pitchFamily="34" charset="0"/>
                <a:cs typeface="Arial" panose="020B0604020202020204" pitchFamily="34" charset="0"/>
              </a:rPr>
              <a:t>Developmental psychology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, 33(6), p.934</a:t>
            </a:r>
          </a:p>
          <a:p>
            <a:pPr algn="just">
              <a:lnSpc>
                <a:spcPct val="170000"/>
              </a:lnSpc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Early Learning (No Date) </a:t>
            </a:r>
            <a:r>
              <a:rPr lang="en-GB" sz="220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https://www.earlylearninghq.org.uk/earlylearninghq-blog/effective-communication-in-early-years-settings/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[Accessed: 18</a:t>
            </a:r>
            <a:r>
              <a:rPr lang="en-GB" sz="22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October 2017]</a:t>
            </a:r>
          </a:p>
          <a:p>
            <a:pPr algn="just">
              <a:lnSpc>
                <a:spcPct val="170000"/>
              </a:lnSpc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Extension (2017) articles.extension.org/pages/28228/tips-for-child-providers-to-communicate-with-parents-their-concerns-about-a-child-development [Accessed: 18</a:t>
            </a:r>
            <a:r>
              <a:rPr lang="en-GB" sz="2200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October 2017]</a:t>
            </a:r>
          </a:p>
          <a:p>
            <a:pPr algn="just">
              <a:lnSpc>
                <a:spcPct val="170000"/>
              </a:lnSpc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Finlay, L., 2008. Reflecting on reflective practice. </a:t>
            </a:r>
            <a:r>
              <a:rPr lang="en-GB" sz="2200" i="1" dirty="0">
                <a:latin typeface="Arial" panose="020B0604020202020204" pitchFamily="34" charset="0"/>
                <a:cs typeface="Arial" panose="020B0604020202020204" pitchFamily="34" charset="0"/>
              </a:rPr>
              <a:t>PBPL paper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200" i="1" dirty="0">
                <a:latin typeface="Arial" panose="020B0604020202020204" pitchFamily="34" charset="0"/>
                <a:cs typeface="Arial" panose="020B0604020202020204" pitchFamily="34" charset="0"/>
              </a:rPr>
              <a:t>52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, pp.1-27.</a:t>
            </a:r>
          </a:p>
          <a:p>
            <a:pPr algn="just">
              <a:lnSpc>
                <a:spcPct val="170000"/>
              </a:lnSpc>
            </a:pPr>
            <a:r>
              <a:rPr lang="en-GB" sz="2200" dirty="0" err="1">
                <a:latin typeface="Arial" panose="020B0604020202020204" pitchFamily="34" charset="0"/>
                <a:cs typeface="Arial" panose="020B0604020202020204" pitchFamily="34" charset="0"/>
              </a:rPr>
              <a:t>Hallet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, E., 2012. </a:t>
            </a:r>
            <a:r>
              <a:rPr lang="en-GB" sz="2200" i="1" dirty="0">
                <a:latin typeface="Arial" panose="020B0604020202020204" pitchFamily="34" charset="0"/>
                <a:cs typeface="Arial" panose="020B0604020202020204" pitchFamily="34" charset="0"/>
              </a:rPr>
              <a:t>The reflective early years practitioner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. Sage.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2444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5287" y="159025"/>
            <a:ext cx="11118574" cy="6533323"/>
          </a:xfrm>
        </p:spPr>
        <p:txBody>
          <a:bodyPr>
            <a:normAutofit fontScale="70000" lnSpcReduction="20000"/>
          </a:bodyPr>
          <a:lstStyle/>
          <a:p>
            <a:pPr algn="just">
              <a:lnSpc>
                <a:spcPct val="17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KLC (2016) </a:t>
            </a:r>
            <a:r>
              <a:rPr lang="en-GB" i="1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https://www.kcl.ac.uk/.../USING-GIBBS-REFLECTIVE-CYCLE-IN-COURSEWORK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[Accessed: 8</a:t>
            </a:r>
            <a:r>
              <a:rPr lang="en-GB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October 2017]</a:t>
            </a:r>
          </a:p>
          <a:p>
            <a:pPr algn="just">
              <a:lnSpc>
                <a:spcPct val="17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Maternal and Early Years (2010)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www.maternal-and-early-years.org.uk/getting-it-right-for-every-child-principles-and-values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[Accessed: 18 October 2017]</a:t>
            </a:r>
          </a:p>
          <a:p>
            <a:pPr algn="just">
              <a:lnSpc>
                <a:spcPct val="17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NSPCC (2016)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https://www.nspcc.org.uk/preventing-abuse/safeguarding/recommended-adult-child-ratios-working-with-children-guidance/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[Accessed: 8</a:t>
            </a:r>
            <a:r>
              <a:rPr lang="en-GB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October 2017]</a:t>
            </a:r>
          </a:p>
          <a:p>
            <a:pPr algn="just">
              <a:lnSpc>
                <a:spcPct val="17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Ouvry, M., 2003.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Exercising muscles and minds: Outdoor play and the early year’s curriculum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Jessica Kingsley Publishers.</a:t>
            </a:r>
          </a:p>
          <a:p>
            <a:pPr algn="just">
              <a:lnSpc>
                <a:spcPct val="17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Oxford Brookes University (2017)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https://www.brookes.ac.uk/students/upgrade/study-skills/reflective-writing-gibbs/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[Accessed: 8</a:t>
            </a:r>
            <a:r>
              <a:rPr lang="en-GB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October 2017]</a:t>
            </a:r>
          </a:p>
          <a:p>
            <a:pPr algn="just">
              <a:lnSpc>
                <a:spcPct val="17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Safeguarding in schools (2017)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https://www.safeguardinginschools.co.uk/new-keeping-children-safe-education-september-2016/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[Accessed: 10</a:t>
            </a:r>
            <a:r>
              <a:rPr lang="en-GB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October 2017] </a:t>
            </a:r>
          </a:p>
          <a:p>
            <a:pPr algn="just">
              <a:lnSpc>
                <a:spcPct val="170000"/>
              </a:lnSpc>
            </a:pP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Souto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-Manning, M. and Dice, J.L., 2007. Reflective teaching in the early years: A case for mentoring diverse educators.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Early Childhood Education Journal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34(6), pp.425-430.</a:t>
            </a:r>
          </a:p>
          <a:p>
            <a:pPr algn="just">
              <a:lnSpc>
                <a:spcPct val="17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Study Skills (2013)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</a:t>
            </a:r>
            <a:r>
              <a:rPr lang="en-GB" i="1" u="sng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studyskills.southwales.ac.uk/media/files/.../Gibbs_Model_of_the_Reflective_Cycle.pdf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[Accessed: 9</a:t>
            </a:r>
            <a:r>
              <a:rPr lang="en-GB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October 2017]</a:t>
            </a:r>
          </a:p>
          <a:p>
            <a:pPr algn="just">
              <a:lnSpc>
                <a:spcPct val="17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University of Cumbria (2016) </a:t>
            </a:r>
            <a:r>
              <a:rPr lang="en-GB" i="1" u="sng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https://my.cumbria.ac.uk/media/MyCumbria/Documents/ReflectiveCycleGibbs.pdf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[Accessed: 8</a:t>
            </a:r>
            <a:r>
              <a:rPr lang="en-GB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October 2017]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88523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10408</TotalTime>
  <Words>841</Words>
  <Application>Microsoft Office PowerPoint</Application>
  <PresentationFormat>Widescreen</PresentationFormat>
  <Paragraphs>118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Century Gothic</vt:lpstr>
      <vt:lpstr>Wingdings 3</vt:lpstr>
      <vt:lpstr>Ion</vt:lpstr>
      <vt:lpstr>Reflective Adult</vt:lpstr>
      <vt:lpstr>PowerPoint Presentation</vt:lpstr>
      <vt:lpstr>Models of reflective development</vt:lpstr>
      <vt:lpstr>(Dewey, 1933)</vt:lpstr>
      <vt:lpstr>Gibbs</vt:lpstr>
      <vt:lpstr>Scenario</vt:lpstr>
      <vt:lpstr>Stage 1 - Description</vt:lpstr>
      <vt:lpstr>Stage 2 - Feelings</vt:lpstr>
      <vt:lpstr>Stage 3 -  Evaluation</vt:lpstr>
      <vt:lpstr>Stage 4 - Analysis</vt:lpstr>
      <vt:lpstr>Stage 5 – Conclusion </vt:lpstr>
      <vt:lpstr>Stage 6 - Plan</vt:lpstr>
      <vt:lpstr>How has it helped me build my skills?</vt:lpstr>
      <vt:lpstr>How has it helped me professionally?</vt:lpstr>
      <vt:lpstr>Reference list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Reflective Adult</dc:title>
  <dc:creator>Ellie Protheroe</dc:creator>
  <cp:lastModifiedBy>Ellie Protheroe</cp:lastModifiedBy>
  <cp:revision>25</cp:revision>
  <dcterms:created xsi:type="dcterms:W3CDTF">2017-10-08T19:06:53Z</dcterms:created>
  <dcterms:modified xsi:type="dcterms:W3CDTF">2017-10-18T16:12:14Z</dcterms:modified>
</cp:coreProperties>
</file>