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5"/>
  </p:notesMasterIdLst>
  <p:handoutMasterIdLst>
    <p:handoutMasterId r:id="rId6"/>
  </p:handoutMasterIdLst>
  <p:sldIdLst>
    <p:sldId id="258" r:id="rId3"/>
    <p:sldId id="259" r:id="rId4"/>
  </p:sldIdLst>
  <p:sldSz cx="41148000" cy="19202400"/>
  <p:notesSz cx="6858000" cy="9144000"/>
  <p:defaultTextStyle>
    <a:defPPr>
      <a:defRPr lang="en-US"/>
    </a:defPPr>
    <a:lvl1pPr marL="0" algn="l" defTabSz="3447778" rtl="0" eaLnBrk="1" latinLnBrk="0" hangingPunct="1">
      <a:defRPr sz="6755" kern="1200">
        <a:solidFill>
          <a:schemeClr val="tx1"/>
        </a:solidFill>
        <a:latin typeface="+mn-lt"/>
        <a:ea typeface="+mn-ea"/>
        <a:cs typeface="+mn-cs"/>
      </a:defRPr>
    </a:lvl1pPr>
    <a:lvl2pPr marL="1723890" algn="l" defTabSz="3447778" rtl="0" eaLnBrk="1" latinLnBrk="0" hangingPunct="1">
      <a:defRPr sz="6755" kern="1200">
        <a:solidFill>
          <a:schemeClr val="tx1"/>
        </a:solidFill>
        <a:latin typeface="+mn-lt"/>
        <a:ea typeface="+mn-ea"/>
        <a:cs typeface="+mn-cs"/>
      </a:defRPr>
    </a:lvl2pPr>
    <a:lvl3pPr marL="3447778" algn="l" defTabSz="3447778" rtl="0" eaLnBrk="1" latinLnBrk="0" hangingPunct="1">
      <a:defRPr sz="6755" kern="1200">
        <a:solidFill>
          <a:schemeClr val="tx1"/>
        </a:solidFill>
        <a:latin typeface="+mn-lt"/>
        <a:ea typeface="+mn-ea"/>
        <a:cs typeface="+mn-cs"/>
      </a:defRPr>
    </a:lvl3pPr>
    <a:lvl4pPr marL="5171668" algn="l" defTabSz="3447778" rtl="0" eaLnBrk="1" latinLnBrk="0" hangingPunct="1">
      <a:defRPr sz="6755" kern="1200">
        <a:solidFill>
          <a:schemeClr val="tx1"/>
        </a:solidFill>
        <a:latin typeface="+mn-lt"/>
        <a:ea typeface="+mn-ea"/>
        <a:cs typeface="+mn-cs"/>
      </a:defRPr>
    </a:lvl4pPr>
    <a:lvl5pPr marL="6895556" algn="l" defTabSz="3447778" rtl="0" eaLnBrk="1" latinLnBrk="0" hangingPunct="1">
      <a:defRPr sz="6755" kern="1200">
        <a:solidFill>
          <a:schemeClr val="tx1"/>
        </a:solidFill>
        <a:latin typeface="+mn-lt"/>
        <a:ea typeface="+mn-ea"/>
        <a:cs typeface="+mn-cs"/>
      </a:defRPr>
    </a:lvl5pPr>
    <a:lvl6pPr marL="8619447" algn="l" defTabSz="3447778" rtl="0" eaLnBrk="1" latinLnBrk="0" hangingPunct="1">
      <a:defRPr sz="6755" kern="1200">
        <a:solidFill>
          <a:schemeClr val="tx1"/>
        </a:solidFill>
        <a:latin typeface="+mn-lt"/>
        <a:ea typeface="+mn-ea"/>
        <a:cs typeface="+mn-cs"/>
      </a:defRPr>
    </a:lvl6pPr>
    <a:lvl7pPr marL="10343337" algn="l" defTabSz="3447778" rtl="0" eaLnBrk="1" latinLnBrk="0" hangingPunct="1">
      <a:defRPr sz="6755" kern="1200">
        <a:solidFill>
          <a:schemeClr val="tx1"/>
        </a:solidFill>
        <a:latin typeface="+mn-lt"/>
        <a:ea typeface="+mn-ea"/>
        <a:cs typeface="+mn-cs"/>
      </a:defRPr>
    </a:lvl7pPr>
    <a:lvl8pPr marL="12067225" algn="l" defTabSz="3447778" rtl="0" eaLnBrk="1" latinLnBrk="0" hangingPunct="1">
      <a:defRPr sz="6755" kern="1200">
        <a:solidFill>
          <a:schemeClr val="tx1"/>
        </a:solidFill>
        <a:latin typeface="+mn-lt"/>
        <a:ea typeface="+mn-ea"/>
        <a:cs typeface="+mn-cs"/>
      </a:defRPr>
    </a:lvl8pPr>
    <a:lvl9pPr marL="13791115" algn="l" defTabSz="3447778" rtl="0" eaLnBrk="1" latinLnBrk="0" hangingPunct="1">
      <a:defRPr sz="6755"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5554"/>
    <a:srgbClr val="C7D5ED"/>
    <a:srgbClr val="F6F8FC"/>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150" autoAdjust="0"/>
    <p:restoredTop sz="94632" autoAdjust="0"/>
  </p:normalViewPr>
  <p:slideViewPr>
    <p:cSldViewPr snapToGrid="0" snapToObjects="1" showGuides="1">
      <p:cViewPr>
        <p:scale>
          <a:sx n="49" d="100"/>
          <a:sy n="49" d="100"/>
        </p:scale>
        <p:origin x="-2976" y="-1085"/>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1/15/2021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1/15/2021</a:t>
            </a:fld>
            <a:endParaRPr lang="en-US" dirty="0"/>
          </a:p>
        </p:txBody>
      </p:sp>
      <p:sp>
        <p:nvSpPr>
          <p:cNvPr id="4" name="Slide Image Placeholder 3"/>
          <p:cNvSpPr>
            <a:spLocks noGrp="1" noRot="1" noChangeAspect="1"/>
          </p:cNvSpPr>
          <p:nvPr>
            <p:ph type="sldImg" idx="2"/>
          </p:nvPr>
        </p:nvSpPr>
        <p:spPr>
          <a:xfrm>
            <a:off x="-244475" y="685800"/>
            <a:ext cx="734695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447778" rtl="0" eaLnBrk="1" latinLnBrk="0" hangingPunct="1">
      <a:defRPr sz="4556" kern="1200">
        <a:solidFill>
          <a:schemeClr val="tx1"/>
        </a:solidFill>
        <a:latin typeface="+mn-lt"/>
        <a:ea typeface="+mn-ea"/>
        <a:cs typeface="+mn-cs"/>
      </a:defRPr>
    </a:lvl1pPr>
    <a:lvl2pPr marL="1723890" algn="l" defTabSz="3447778" rtl="0" eaLnBrk="1" latinLnBrk="0" hangingPunct="1">
      <a:defRPr sz="4556" kern="1200">
        <a:solidFill>
          <a:schemeClr val="tx1"/>
        </a:solidFill>
        <a:latin typeface="+mn-lt"/>
        <a:ea typeface="+mn-ea"/>
        <a:cs typeface="+mn-cs"/>
      </a:defRPr>
    </a:lvl2pPr>
    <a:lvl3pPr marL="3447778" algn="l" defTabSz="3447778" rtl="0" eaLnBrk="1" latinLnBrk="0" hangingPunct="1">
      <a:defRPr sz="4556" kern="1200">
        <a:solidFill>
          <a:schemeClr val="tx1"/>
        </a:solidFill>
        <a:latin typeface="+mn-lt"/>
        <a:ea typeface="+mn-ea"/>
        <a:cs typeface="+mn-cs"/>
      </a:defRPr>
    </a:lvl3pPr>
    <a:lvl4pPr marL="5171668" algn="l" defTabSz="3447778" rtl="0" eaLnBrk="1" latinLnBrk="0" hangingPunct="1">
      <a:defRPr sz="4556" kern="1200">
        <a:solidFill>
          <a:schemeClr val="tx1"/>
        </a:solidFill>
        <a:latin typeface="+mn-lt"/>
        <a:ea typeface="+mn-ea"/>
        <a:cs typeface="+mn-cs"/>
      </a:defRPr>
    </a:lvl4pPr>
    <a:lvl5pPr marL="6895556" algn="l" defTabSz="3447778" rtl="0" eaLnBrk="1" latinLnBrk="0" hangingPunct="1">
      <a:defRPr sz="4556" kern="1200">
        <a:solidFill>
          <a:schemeClr val="tx1"/>
        </a:solidFill>
        <a:latin typeface="+mn-lt"/>
        <a:ea typeface="+mn-ea"/>
        <a:cs typeface="+mn-cs"/>
      </a:defRPr>
    </a:lvl5pPr>
    <a:lvl6pPr marL="8619447" algn="l" defTabSz="3447778" rtl="0" eaLnBrk="1" latinLnBrk="0" hangingPunct="1">
      <a:defRPr sz="4556" kern="1200">
        <a:solidFill>
          <a:schemeClr val="tx1"/>
        </a:solidFill>
        <a:latin typeface="+mn-lt"/>
        <a:ea typeface="+mn-ea"/>
        <a:cs typeface="+mn-cs"/>
      </a:defRPr>
    </a:lvl6pPr>
    <a:lvl7pPr marL="10343337" algn="l" defTabSz="3447778" rtl="0" eaLnBrk="1" latinLnBrk="0" hangingPunct="1">
      <a:defRPr sz="4556" kern="1200">
        <a:solidFill>
          <a:schemeClr val="tx1"/>
        </a:solidFill>
        <a:latin typeface="+mn-lt"/>
        <a:ea typeface="+mn-ea"/>
        <a:cs typeface="+mn-cs"/>
      </a:defRPr>
    </a:lvl7pPr>
    <a:lvl8pPr marL="12067225" algn="l" defTabSz="3447778" rtl="0" eaLnBrk="1" latinLnBrk="0" hangingPunct="1">
      <a:defRPr sz="4556" kern="1200">
        <a:solidFill>
          <a:schemeClr val="tx1"/>
        </a:solidFill>
        <a:latin typeface="+mn-lt"/>
        <a:ea typeface="+mn-ea"/>
        <a:cs typeface="+mn-cs"/>
      </a:defRPr>
    </a:lvl8pPr>
    <a:lvl9pPr marL="13791115" algn="l" defTabSz="3447778" rtl="0" eaLnBrk="1" latinLnBrk="0" hangingPunct="1">
      <a:defRPr sz="455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9566645-226B-654E-94B2-F8F6C1E32DD7}"/>
              </a:ext>
            </a:extLst>
          </p:cNvPr>
          <p:cNvSpPr>
            <a:spLocks noGrp="1"/>
          </p:cNvSpPr>
          <p:nvPr>
            <p:ph type="body" sz="quarter" idx="12" hasCustomPrompt="1"/>
          </p:nvPr>
        </p:nvSpPr>
        <p:spPr>
          <a:xfrm>
            <a:off x="10858500" y="197015"/>
            <a:ext cx="1943100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7A8A54F8-5EF1-2841-9303-A15D7783F6BD}"/>
              </a:ext>
            </a:extLst>
          </p:cNvPr>
          <p:cNvSpPr>
            <a:spLocks noGrp="1"/>
          </p:cNvSpPr>
          <p:nvPr>
            <p:ph type="body" sz="quarter" idx="11" hasCustomPrompt="1"/>
          </p:nvPr>
        </p:nvSpPr>
        <p:spPr>
          <a:xfrm>
            <a:off x="10858500" y="1225752"/>
            <a:ext cx="1943100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297AD795-DE58-B346-85FD-6E4606F016D8}"/>
              </a:ext>
            </a:extLst>
          </p:cNvPr>
          <p:cNvSpPr>
            <a:spLocks noGrp="1"/>
          </p:cNvSpPr>
          <p:nvPr>
            <p:ph type="body" sz="quarter" idx="10" hasCustomPrompt="1"/>
          </p:nvPr>
        </p:nvSpPr>
        <p:spPr>
          <a:xfrm>
            <a:off x="10858500" y="2069823"/>
            <a:ext cx="1943100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FBC62CF2-793C-6947-8DF5-7C71B07D07DA}"/>
              </a:ext>
            </a:extLst>
          </p:cNvPr>
          <p:cNvSpPr>
            <a:spLocks noGrp="1"/>
          </p:cNvSpPr>
          <p:nvPr>
            <p:ph type="body" sz="quarter" idx="15" hasCustomPrompt="1"/>
          </p:nvPr>
        </p:nvSpPr>
        <p:spPr>
          <a:xfrm>
            <a:off x="304800" y="3387673"/>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BED81BD1-87A7-6B4E-BC18-2672F66133C3}"/>
              </a:ext>
            </a:extLst>
          </p:cNvPr>
          <p:cNvSpPr>
            <a:spLocks noGrp="1"/>
          </p:cNvSpPr>
          <p:nvPr>
            <p:ph type="body" sz="quarter" idx="17" hasCustomPrompt="1"/>
          </p:nvPr>
        </p:nvSpPr>
        <p:spPr>
          <a:xfrm>
            <a:off x="304800" y="9828894"/>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E0C03073-77F4-3B4F-93C6-13949736242C}"/>
              </a:ext>
            </a:extLst>
          </p:cNvPr>
          <p:cNvSpPr>
            <a:spLocks noGrp="1"/>
          </p:cNvSpPr>
          <p:nvPr>
            <p:ph type="body" sz="quarter" idx="18" hasCustomPrompt="1"/>
          </p:nvPr>
        </p:nvSpPr>
        <p:spPr>
          <a:xfrm>
            <a:off x="8458199" y="3460857"/>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85BA9AE4-27E3-584F-A9FC-D3C85209A722}"/>
              </a:ext>
            </a:extLst>
          </p:cNvPr>
          <p:cNvSpPr>
            <a:spLocks noGrp="1"/>
          </p:cNvSpPr>
          <p:nvPr>
            <p:ph type="body" sz="quarter" idx="29" hasCustomPrompt="1"/>
          </p:nvPr>
        </p:nvSpPr>
        <p:spPr>
          <a:xfrm>
            <a:off x="16611600" y="3503439"/>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9" name="Text Placeholder 9">
            <a:extLst>
              <a:ext uri="{FF2B5EF4-FFF2-40B4-BE49-F238E27FC236}">
                <a16:creationId xmlns:a16="http://schemas.microsoft.com/office/drawing/2014/main" id="{4BE60EEA-59A1-FB42-A902-1CEC12473FC9}"/>
              </a:ext>
            </a:extLst>
          </p:cNvPr>
          <p:cNvSpPr>
            <a:spLocks noGrp="1"/>
          </p:cNvSpPr>
          <p:nvPr>
            <p:ph type="body" sz="quarter" idx="19" hasCustomPrompt="1"/>
          </p:nvPr>
        </p:nvSpPr>
        <p:spPr>
          <a:xfrm>
            <a:off x="24803102" y="3519127"/>
            <a:ext cx="7886698"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0" name="Text Placeholder 9">
            <a:extLst>
              <a:ext uri="{FF2B5EF4-FFF2-40B4-BE49-F238E27FC236}">
                <a16:creationId xmlns:a16="http://schemas.microsoft.com/office/drawing/2014/main" id="{4C193E08-78E9-B845-9E41-8966AC905FCA}"/>
              </a:ext>
            </a:extLst>
          </p:cNvPr>
          <p:cNvSpPr>
            <a:spLocks noGrp="1"/>
          </p:cNvSpPr>
          <p:nvPr>
            <p:ph type="body" sz="quarter" idx="20" hasCustomPrompt="1"/>
          </p:nvPr>
        </p:nvSpPr>
        <p:spPr>
          <a:xfrm>
            <a:off x="32918400" y="3460857"/>
            <a:ext cx="7924799"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1" name="Text Placeholder 9">
            <a:extLst>
              <a:ext uri="{FF2B5EF4-FFF2-40B4-BE49-F238E27FC236}">
                <a16:creationId xmlns:a16="http://schemas.microsoft.com/office/drawing/2014/main" id="{D7EFC273-03DA-3D49-8521-C37716CD3847}"/>
              </a:ext>
            </a:extLst>
          </p:cNvPr>
          <p:cNvSpPr>
            <a:spLocks noGrp="1"/>
          </p:cNvSpPr>
          <p:nvPr>
            <p:ph type="body" sz="quarter" idx="21" hasCustomPrompt="1"/>
          </p:nvPr>
        </p:nvSpPr>
        <p:spPr>
          <a:xfrm>
            <a:off x="32918399" y="12319918"/>
            <a:ext cx="7924799"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7260F1C6-2B3B-2C4A-A565-222017EB9FFC}"/>
              </a:ext>
            </a:extLst>
          </p:cNvPr>
          <p:cNvSpPr>
            <a:spLocks noGrp="1"/>
          </p:cNvSpPr>
          <p:nvPr>
            <p:ph type="body" sz="quarter" idx="22" hasCustomPrompt="1"/>
          </p:nvPr>
        </p:nvSpPr>
        <p:spPr>
          <a:xfrm>
            <a:off x="32918400" y="16303870"/>
            <a:ext cx="7924798"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B2A2D897-9BC6-8847-B40C-DF5771087CB4}"/>
              </a:ext>
            </a:extLst>
          </p:cNvPr>
          <p:cNvSpPr>
            <a:spLocks noGrp="1"/>
          </p:cNvSpPr>
          <p:nvPr>
            <p:ph type="body" sz="quarter" idx="28" hasCustomPrompt="1"/>
          </p:nvPr>
        </p:nvSpPr>
        <p:spPr>
          <a:xfrm>
            <a:off x="32918400" y="16703980"/>
            <a:ext cx="7924798"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1A5F97F1-060E-E94E-8D46-30C0A42AA457}"/>
              </a:ext>
            </a:extLst>
          </p:cNvPr>
          <p:cNvSpPr>
            <a:spLocks noGrp="1"/>
          </p:cNvSpPr>
          <p:nvPr>
            <p:ph type="body" sz="quarter" idx="30" hasCustomPrompt="1"/>
          </p:nvPr>
        </p:nvSpPr>
        <p:spPr>
          <a:xfrm>
            <a:off x="32956502" y="12723766"/>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AFF3ED4B-0926-E845-B451-E5EB17687F98}"/>
              </a:ext>
            </a:extLst>
          </p:cNvPr>
          <p:cNvSpPr>
            <a:spLocks noGrp="1"/>
          </p:cNvSpPr>
          <p:nvPr>
            <p:ph type="body" sz="quarter" idx="31" hasCustomPrompt="1"/>
          </p:nvPr>
        </p:nvSpPr>
        <p:spPr>
          <a:xfrm>
            <a:off x="32956502" y="391923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241647FD-BF20-F34F-BAAD-B470370281F3}"/>
              </a:ext>
            </a:extLst>
          </p:cNvPr>
          <p:cNvSpPr>
            <a:spLocks noGrp="1"/>
          </p:cNvSpPr>
          <p:nvPr>
            <p:ph type="body" sz="quarter" idx="32" hasCustomPrompt="1"/>
          </p:nvPr>
        </p:nvSpPr>
        <p:spPr>
          <a:xfrm>
            <a:off x="304800" y="386096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0AE5D260-55FA-5F45-AFCA-37C50543BC68}"/>
              </a:ext>
            </a:extLst>
          </p:cNvPr>
          <p:cNvSpPr>
            <a:spLocks noGrp="1"/>
          </p:cNvSpPr>
          <p:nvPr>
            <p:ph type="body" sz="quarter" idx="33" hasCustomPrompt="1"/>
          </p:nvPr>
        </p:nvSpPr>
        <p:spPr>
          <a:xfrm>
            <a:off x="16611600" y="391923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6A6A5582-6ACF-2846-9643-FF89E6C3882F}"/>
              </a:ext>
            </a:extLst>
          </p:cNvPr>
          <p:cNvSpPr>
            <a:spLocks noGrp="1"/>
          </p:cNvSpPr>
          <p:nvPr>
            <p:ph type="body" sz="quarter" idx="34" hasCustomPrompt="1"/>
          </p:nvPr>
        </p:nvSpPr>
        <p:spPr>
          <a:xfrm>
            <a:off x="8477251" y="3927935"/>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8AF77B05-1C59-AB43-8899-4A87BCFA39FD}"/>
              </a:ext>
            </a:extLst>
          </p:cNvPr>
          <p:cNvSpPr>
            <a:spLocks noGrp="1"/>
          </p:cNvSpPr>
          <p:nvPr>
            <p:ph type="body" sz="quarter" idx="35" hasCustomPrompt="1"/>
          </p:nvPr>
        </p:nvSpPr>
        <p:spPr>
          <a:xfrm>
            <a:off x="24765000" y="3927935"/>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65DB695D-56C0-7C44-B933-BC873A7B3DCB}"/>
              </a:ext>
            </a:extLst>
          </p:cNvPr>
          <p:cNvSpPr>
            <a:spLocks noGrp="1"/>
          </p:cNvSpPr>
          <p:nvPr>
            <p:ph type="body" sz="quarter" idx="36" hasCustomPrompt="1"/>
          </p:nvPr>
        </p:nvSpPr>
        <p:spPr>
          <a:xfrm>
            <a:off x="342904" y="10331681"/>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1992" userDrawn="1">
          <p15:clr>
            <a:srgbClr val="FBAE40"/>
          </p15:clr>
        </p15:guide>
        <p15:guide id="2" pos="192" userDrawn="1">
          <p15:clr>
            <a:srgbClr val="FBAE40"/>
          </p15:clr>
        </p15:guide>
        <p15:guide id="3" pos="5184" userDrawn="1">
          <p15:clr>
            <a:srgbClr val="FBAE40"/>
          </p15:clr>
        </p15:guide>
        <p15:guide id="4" pos="5328" userDrawn="1">
          <p15:clr>
            <a:srgbClr val="FBAE40"/>
          </p15:clr>
        </p15:guide>
        <p15:guide id="5" pos="10320" userDrawn="1">
          <p15:clr>
            <a:srgbClr val="FBAE40"/>
          </p15:clr>
        </p15:guide>
        <p15:guide id="6" pos="10464" userDrawn="1">
          <p15:clr>
            <a:srgbClr val="FBAE40"/>
          </p15:clr>
        </p15:guide>
        <p15:guide id="7" pos="15456" userDrawn="1">
          <p15:clr>
            <a:srgbClr val="FBAE40"/>
          </p15:clr>
        </p15:guide>
        <p15:guide id="8" pos="15600" userDrawn="1">
          <p15:clr>
            <a:srgbClr val="FBAE40"/>
          </p15:clr>
        </p15:guide>
        <p15:guide id="9" pos="20592" userDrawn="1">
          <p15:clr>
            <a:srgbClr val="FBAE40"/>
          </p15:clr>
        </p15:guide>
        <p15:guide id="10" pos="20736" userDrawn="1">
          <p15:clr>
            <a:srgbClr val="FBAE40"/>
          </p15:clr>
        </p15:guide>
        <p15:guide id="11" pos="25752" userDrawn="1">
          <p15:clr>
            <a:srgbClr val="FBAE40"/>
          </p15:clr>
        </p15:guide>
        <p15:guide id="12" orient="horz" pos="11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54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1148000" cy="2800350"/>
          </a:xfrm>
          <a:prstGeom prst="rect">
            <a:avLst/>
          </a:prstGeom>
          <a:solidFill>
            <a:schemeClr val="accent1"/>
          </a:solidFill>
          <a:ln w="9525">
            <a:noFill/>
            <a:miter lim="800000"/>
            <a:headEnd/>
            <a:tailEnd/>
          </a:ln>
          <a:effectLst/>
        </p:spPr>
        <p:txBody>
          <a:bodyPr wrap="none" lIns="53337" tIns="26669" rIns="53337" bIns="26669" anchor="ctr"/>
          <a:lstStyle/>
          <a:p>
            <a:pPr>
              <a:defRPr/>
            </a:pPr>
            <a:endParaRPr lang="en-US" sz="2867"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16050" y="18839125"/>
            <a:ext cx="1964531" cy="220525"/>
          </a:xfrm>
          <a:prstGeom prst="rect">
            <a:avLst/>
          </a:prstGeom>
          <a:noFill/>
          <a:ln w="9525">
            <a:noFill/>
            <a:miter lim="800000"/>
            <a:headEnd/>
            <a:tailEnd/>
          </a:ln>
          <a:effectLst/>
        </p:spPr>
        <p:txBody>
          <a:bodyPr wrap="square" lIns="53238" tIns="26614" rIns="53238" bIns="26614">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0036"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6602075"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4760238"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2918400" y="3135916"/>
            <a:ext cx="7962900"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8458199"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808574"/>
            <a:ext cx="411480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4" name="Table 13">
            <a:extLst>
              <a:ext uri="{FF2B5EF4-FFF2-40B4-BE49-F238E27FC236}">
                <a16:creationId xmlns:a16="http://schemas.microsoft.com/office/drawing/2014/main" id="{BE320677-8686-8548-83BE-78DD66056AA2}"/>
              </a:ext>
            </a:extLst>
          </p:cNvPr>
          <p:cNvGraphicFramePr>
            <a:graphicFrameLocks noGrp="1"/>
          </p:cNvGraphicFramePr>
          <p:nvPr userDrawn="1">
            <p:extLst>
              <p:ext uri="{D42A27DB-BD31-4B8C-83A1-F6EECF244321}">
                <p14:modId xmlns:p14="http://schemas.microsoft.com/office/powerpoint/2010/main" val="2323255834"/>
              </p:ext>
            </p:extLst>
          </p:nvPr>
        </p:nvGraphicFramePr>
        <p:xfrm>
          <a:off x="-6404644" y="0"/>
          <a:ext cx="6099844" cy="19202402"/>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3197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409642">
                <a:tc gridSpan="2">
                  <a:txBody>
                    <a:bodyPr/>
                    <a:lstStyle/>
                    <a:p>
                      <a:pPr defTabSz="3765639"/>
                      <a:r>
                        <a:rPr lang="en-US" sz="1200" i="0" dirty="0">
                          <a:solidFill>
                            <a:srgbClr val="D9D9D9"/>
                          </a:solidFill>
                          <a:latin typeface="Arial"/>
                          <a:cs typeface="Arial"/>
                        </a:rPr>
                        <a:t>This PowerPoint template produces a </a:t>
                      </a:r>
                      <a:r>
                        <a:rPr lang="en-US" sz="1200" i="0" dirty="0">
                          <a:solidFill>
                            <a:srgbClr val="FFC000"/>
                          </a:solidFill>
                          <a:latin typeface="Arial"/>
                          <a:cs typeface="Arial"/>
                        </a:rPr>
                        <a:t>42”x90" </a:t>
                      </a:r>
                      <a:r>
                        <a:rPr lang="en-US" sz="12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the  </a:t>
                      </a:r>
                      <a:r>
                        <a:rPr lang="en-US" sz="1200" i="0" dirty="0">
                          <a:solidFill>
                            <a:srgbClr val="FFC000"/>
                          </a:solidFill>
                          <a:latin typeface="Arial"/>
                          <a:cs typeface="Arial"/>
                        </a:rPr>
                        <a:t>HELP DESK</a:t>
                      </a:r>
                      <a:r>
                        <a:rPr lang="en-US" sz="1200" i="0" baseline="0" dirty="0">
                          <a:solidFill>
                            <a:srgbClr val="D9D9D9"/>
                          </a:solidFill>
                          <a:latin typeface="Arial"/>
                          <a:cs typeface="Arial"/>
                        </a:rPr>
                        <a:t> </a:t>
                      </a:r>
                      <a:r>
                        <a:rPr lang="en-US" sz="1200" i="0" dirty="0">
                          <a:solidFill>
                            <a:srgbClr val="D9D9D9"/>
                          </a:solidFill>
                          <a:latin typeface="Arial"/>
                          <a:cs typeface="Arial"/>
                        </a:rPr>
                        <a:t>tab.</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To print your poster using our same-day professional printing service,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a:t>
                      </a:r>
                      <a:r>
                        <a:rPr lang="en-US" sz="1200" i="0" dirty="0">
                          <a:solidFill>
                            <a:srgbClr val="FFC000"/>
                          </a:solidFill>
                          <a:latin typeface="Arial"/>
                          <a:cs typeface="Arial"/>
                        </a:rPr>
                        <a:t>Order your poster</a:t>
                      </a:r>
                      <a:r>
                        <a:rPr lang="en-US" sz="1200" i="0" dirty="0">
                          <a:solidFill>
                            <a:srgbClr val="D9D9D9"/>
                          </a:solidFill>
                          <a:latin typeface="Arial"/>
                          <a:cs typeface="Arial"/>
                        </a:rPr>
                        <a:t>".</a:t>
                      </a:r>
                      <a:endParaRPr lang="en-US" sz="12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619176">
                <a:tc>
                  <a:txBody>
                    <a:bodyPr/>
                    <a:lstStyle/>
                    <a:p>
                      <a:pPr algn="ctr"/>
                      <a:endParaRPr lang="en-US" sz="1200" dirty="0">
                        <a:solidFill>
                          <a:srgbClr val="1F3A4E"/>
                        </a:solidFill>
                      </a:endParaRPr>
                    </a:p>
                    <a:p>
                      <a:pPr algn="ctr"/>
                      <a:endParaRPr lang="en-US" sz="1200" dirty="0">
                        <a:solidFill>
                          <a:srgbClr val="1F3A4E"/>
                        </a:solidFill>
                      </a:endParaRPr>
                    </a:p>
                    <a:p>
                      <a:pPr algn="ctr"/>
                      <a:r>
                        <a:rPr lang="en-US" sz="1200" dirty="0">
                          <a:solidFill>
                            <a:schemeClr val="bg1"/>
                          </a:solidFill>
                          <a:latin typeface="Arial" panose="020B0604020202020204" pitchFamily="34" charset="0"/>
                          <a:cs typeface="Arial" panose="020B0604020202020204" pitchFamily="34" charset="0"/>
                        </a:rPr>
                        <a:t>This is a template for a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presentation poster</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42 inches tall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by</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90 inches wide</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Important: Check the template size</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36 tall x 77.14 wide</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44 tall x 94.28 wide</a:t>
                      </a:r>
                      <a:br>
                        <a:rPr lang="en-US" sz="1200" b="0" baseline="0" dirty="0">
                          <a:solidFill>
                            <a:srgbClr val="FFC000"/>
                          </a:solidFill>
                          <a:latin typeface="Arial" panose="020B0604020202020204" pitchFamily="34" charset="0"/>
                          <a:cs typeface="Arial" panose="020B0604020202020204" pitchFamily="34" charset="0"/>
                        </a:rPr>
                      </a:br>
                      <a:endParaRPr lang="en-US" sz="1200" b="0" baseline="0" dirty="0">
                        <a:solidFill>
                          <a:srgbClr val="FFC000"/>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8"/>
                  </a:ext>
                </a:extLst>
              </a:tr>
              <a:tr h="2456652">
                <a:tc>
                  <a:txBody>
                    <a:bodyPr/>
                    <a:lstStyle/>
                    <a:p>
                      <a:endParaRPr lang="en-US" sz="1200" dirty="0">
                        <a:solidFill>
                          <a:srgbClr val="1F3A4E"/>
                        </a:solidFill>
                      </a:endParaRPr>
                    </a:p>
                  </a:txBody>
                  <a:tcPr>
                    <a:blipFill rotWithShape="1">
                      <a:blip r:embed="rId3"/>
                      <a:stretch>
                        <a:fillRect/>
                      </a:stretch>
                    </a:blipFill>
                  </a:tcPr>
                </a:tc>
                <a:tc>
                  <a:txBody>
                    <a:bodyPr/>
                    <a:lstStyle/>
                    <a:p>
                      <a:pPr algn="l"/>
                      <a:r>
                        <a:rPr lang="en-US" sz="1400" b="1" baseline="0" dirty="0">
                          <a:solidFill>
                            <a:srgbClr val="FFC000"/>
                          </a:solidFill>
                          <a:latin typeface="Arial" panose="020B0604020202020204" pitchFamily="34" charset="0"/>
                          <a:cs typeface="Arial" panose="020B0604020202020204" pitchFamily="34" charset="0"/>
                        </a:rPr>
                        <a:t>How to </a:t>
                      </a:r>
                      <a:r>
                        <a:rPr lang="en-US" sz="2400" b="1" baseline="0" dirty="0">
                          <a:solidFill>
                            <a:srgbClr val="FFC000"/>
                          </a:solidFill>
                          <a:latin typeface="Arial" panose="020B0604020202020204" pitchFamily="34" charset="0"/>
                          <a:cs typeface="Arial" panose="020B0604020202020204" pitchFamily="34" charset="0"/>
                        </a:rPr>
                        <a:t>Zoom in </a:t>
                      </a:r>
                      <a:r>
                        <a:rPr lang="en-US" sz="1400" b="1" baseline="0" dirty="0">
                          <a:solidFill>
                            <a:srgbClr val="FFC000"/>
                          </a:solidFill>
                          <a:latin typeface="Arial" panose="020B0604020202020204" pitchFamily="34" charset="0"/>
                          <a:cs typeface="Arial" panose="020B0604020202020204" pitchFamily="34" charset="0"/>
                        </a:rPr>
                        <a:t>and </a:t>
                      </a:r>
                      <a:r>
                        <a:rPr lang="en-US" sz="1100" b="1" baseline="0" dirty="0">
                          <a:solidFill>
                            <a:srgbClr val="FFC000"/>
                          </a:solidFill>
                          <a:latin typeface="Arial" panose="020B0604020202020204" pitchFamily="34" charset="0"/>
                          <a:cs typeface="Arial" panose="020B0604020202020204" pitchFamily="34" charset="0"/>
                        </a:rPr>
                        <a:t>out</a:t>
                      </a:r>
                      <a:endParaRPr lang="en-US" sz="1400" b="1" baseline="0" dirty="0">
                        <a:solidFill>
                          <a:srgbClr val="FFC000"/>
                        </a:solidFill>
                        <a:latin typeface="Arial" panose="020B0604020202020204" pitchFamily="34" charset="0"/>
                        <a:cs typeface="Arial" panose="020B0604020202020204" pitchFamily="34" charset="0"/>
                      </a:endParaRPr>
                    </a:p>
                    <a:p>
                      <a:pPr algn="l"/>
                      <a:r>
                        <a:rPr lang="en-US" sz="12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1. </a:t>
                      </a:r>
                      <a:r>
                        <a:rPr lang="en-US" sz="12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2. </a:t>
                      </a:r>
                      <a:r>
                        <a:rPr lang="en-US" sz="12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17862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Ruler and Guides</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322585">
                <a:tc>
                  <a:txBody>
                    <a:bodyPr/>
                    <a:lstStyle/>
                    <a:p>
                      <a:endParaRPr lang="en-US" sz="1200" dirty="0">
                        <a:solidFill>
                          <a:srgbClr val="1F3A4E"/>
                        </a:solidFill>
                      </a:endParaRPr>
                    </a:p>
                  </a:txBody>
                  <a:tcPr>
                    <a:blipFill rotWithShape="1">
                      <a:blip r:embed="rId4"/>
                      <a:stretch>
                        <a:fillRect/>
                      </a:stretch>
                    </a:blipFill>
                  </a:tcPr>
                </a:tc>
                <a:tc>
                  <a:txBody>
                    <a:bodyPr/>
                    <a:lstStyle/>
                    <a:p>
                      <a:pPr marL="0" lvl="1" indent="0" algn="l" defTabSz="114300"/>
                      <a:r>
                        <a:rPr lang="en-US" sz="1400" b="1" baseline="0" dirty="0">
                          <a:solidFill>
                            <a:srgbClr val="FFC000"/>
                          </a:solidFill>
                          <a:latin typeface="Arial" panose="020B0604020202020204" pitchFamily="34" charset="0"/>
                          <a:cs typeface="Arial" panose="020B0604020202020204" pitchFamily="34" charset="0"/>
                        </a:rPr>
                        <a:t>Headers and text containers</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015833">
                <a:tc gridSpan="2">
                  <a:txBody>
                    <a:bodyPr/>
                    <a:lstStyle/>
                    <a:p>
                      <a:r>
                        <a:rPr lang="en-US" sz="1400" b="1" dirty="0">
                          <a:solidFill>
                            <a:srgbClr val="FFC000"/>
                          </a:solidFill>
                          <a:latin typeface="Arial" panose="020B0604020202020204" pitchFamily="34" charset="0"/>
                          <a:cs typeface="Arial" panose="020B0604020202020204" pitchFamily="34" charset="0"/>
                        </a:rPr>
                        <a:t>Adding content to the poster</a:t>
                      </a:r>
                    </a:p>
                    <a:p>
                      <a:r>
                        <a:rPr lang="en-US" sz="12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2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2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36197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13576">
                <a:tc gridSpan="2">
                  <a:txBody>
                    <a:bodyPr/>
                    <a:lstStyle/>
                    <a:p>
                      <a:endParaRPr lang="en-US" sz="12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666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25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2E080D70-58C5-7449-9634-DE83AA05AC3A}"/>
              </a:ext>
            </a:extLst>
          </p:cNvPr>
          <p:cNvGraphicFramePr>
            <a:graphicFrameLocks noGrp="1"/>
          </p:cNvGraphicFramePr>
          <p:nvPr userDrawn="1">
            <p:extLst>
              <p:ext uri="{D42A27DB-BD31-4B8C-83A1-F6EECF244321}">
                <p14:modId xmlns:p14="http://schemas.microsoft.com/office/powerpoint/2010/main" val="1179737947"/>
              </p:ext>
            </p:extLst>
          </p:nvPr>
        </p:nvGraphicFramePr>
        <p:xfrm>
          <a:off x="41372192" y="0"/>
          <a:ext cx="6102470" cy="19202399"/>
        </p:xfrm>
        <a:graphic>
          <a:graphicData uri="http://schemas.openxmlformats.org/drawingml/2006/table">
            <a:tbl>
              <a:tblPr firstRow="1" bandRow="1">
                <a:tableStyleId>{5C22544A-7EE6-4342-B048-85BDC9FD1C3A}</a:tableStyleId>
              </a:tblPr>
              <a:tblGrid>
                <a:gridCol w="3057900">
                  <a:extLst>
                    <a:ext uri="{9D8B030D-6E8A-4147-A177-3AD203B41FA5}">
                      <a16:colId xmlns:a16="http://schemas.microsoft.com/office/drawing/2014/main" val="20000"/>
                    </a:ext>
                  </a:extLst>
                </a:gridCol>
                <a:gridCol w="3044570">
                  <a:extLst>
                    <a:ext uri="{9D8B030D-6E8A-4147-A177-3AD203B41FA5}">
                      <a16:colId xmlns:a16="http://schemas.microsoft.com/office/drawing/2014/main" val="4164475170"/>
                    </a:ext>
                  </a:extLst>
                </a:gridCol>
              </a:tblGrid>
              <a:tr h="9878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3128756">
                <a:tc gridSpan="2">
                  <a:txBody>
                    <a:bodyPr/>
                    <a:lstStyle/>
                    <a:p>
                      <a:pPr algn="l"/>
                      <a:r>
                        <a:rPr lang="en-US" sz="14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200" dirty="0">
                        <a:solidFill>
                          <a:srgbClr val="FFC000"/>
                        </a:solidFill>
                      </a:endParaRP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a16="http://schemas.microsoft.com/office/drawing/2014/main" val="10001"/>
                  </a:ext>
                </a:extLst>
              </a:tr>
              <a:tr h="2062769">
                <a:tc gridSpan="2">
                  <a:txBody>
                    <a:bodyPr/>
                    <a:lstStyle/>
                    <a:p>
                      <a:r>
                        <a:rPr lang="en-US" sz="1400" b="1" dirty="0">
                          <a:solidFill>
                            <a:srgbClr val="FFC000"/>
                          </a:solidFill>
                          <a:latin typeface="Arial" panose="020B0604020202020204" pitchFamily="34" charset="0"/>
                          <a:cs typeface="Arial" panose="020B0604020202020204" pitchFamily="34" charset="0"/>
                        </a:rPr>
                        <a:t>How to change the column layout configuration</a:t>
                      </a:r>
                    </a:p>
                    <a:p>
                      <a:r>
                        <a:rPr lang="en-US" sz="1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dirty="0">
                          <a:solidFill>
                            <a:srgbClr val="D9D9D9"/>
                          </a:solidFill>
                          <a:latin typeface="Arial" panose="020B0604020202020204" pitchFamily="34" charset="0"/>
                          <a:cs typeface="Arial" panose="020B0604020202020204" pitchFamily="34" charset="0"/>
                        </a:rPr>
                        <a:t>You can see a tutorial here: </a:t>
                      </a:r>
                      <a:r>
                        <a:rPr lang="en-US" sz="1200" u="sng" dirty="0">
                          <a:solidFill>
                            <a:srgbClr val="FFC000"/>
                          </a:solidFill>
                          <a:latin typeface="Arial" panose="020B0604020202020204" pitchFamily="34" charset="0"/>
                          <a:cs typeface="Arial" panose="020B0604020202020204" pitchFamily="34" charset="0"/>
                        </a:rPr>
                        <a:t>https://</a:t>
                      </a:r>
                      <a:r>
                        <a:rPr lang="en-US" sz="1200" u="sng" dirty="0" err="1">
                          <a:solidFill>
                            <a:srgbClr val="FFC000"/>
                          </a:solidFill>
                          <a:latin typeface="Arial" panose="020B0604020202020204" pitchFamily="34" charset="0"/>
                          <a:cs typeface="Arial" panose="020B0604020202020204" pitchFamily="34" charset="0"/>
                        </a:rPr>
                        <a:t>www.posterpresentations.com</a:t>
                      </a:r>
                      <a:r>
                        <a:rPr lang="en-US" sz="1200" u="sng" dirty="0">
                          <a:solidFill>
                            <a:srgbClr val="FFC000"/>
                          </a:solidFill>
                          <a:latin typeface="Arial" panose="020B0604020202020204" pitchFamily="34" charset="0"/>
                          <a:cs typeface="Arial" panose="020B0604020202020204" pitchFamily="34" charset="0"/>
                        </a:rPr>
                        <a:t>/how-to-change-the-column-</a:t>
                      </a:r>
                      <a:r>
                        <a:rPr lang="en-US" sz="1200" u="sng" dirty="0" err="1">
                          <a:solidFill>
                            <a:srgbClr val="FFC000"/>
                          </a:solidFill>
                          <a:latin typeface="Arial" panose="020B0604020202020204" pitchFamily="34" charset="0"/>
                          <a:cs typeface="Arial" panose="020B0604020202020204" pitchFamily="34" charset="0"/>
                        </a:rPr>
                        <a:t>configuration.html</a:t>
                      </a:r>
                      <a:endParaRPr lang="en-US" sz="3200" u="sng" dirty="0">
                        <a:solidFill>
                          <a:srgbClr val="FFC000"/>
                        </a:solidFill>
                      </a:endParaRPr>
                    </a:p>
                  </a:txBody>
                  <a:tcPr marL="182880" marT="137160">
                    <a:solidFill>
                      <a:schemeClr val="tx1"/>
                    </a:solid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291165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a:t>
                      </a:r>
                      <a:r>
                        <a:rPr lang="en-US" sz="1200" baseline="0" noProof="0" dirty="0">
                          <a:solidFill>
                            <a:srgbClr val="D9D9D9"/>
                          </a:solidFill>
                          <a:latin typeface="Arial" panose="020B0604020202020204" pitchFamily="34" charset="0"/>
                          <a:cs typeface="Arial" panose="020B0604020202020204" pitchFamily="34" charset="0"/>
                        </a:rPr>
                        <a:t> Guides</a:t>
                      </a:r>
                      <a:r>
                        <a:rPr lang="en-US" sz="1200" noProof="0" dirty="0">
                          <a:solidFill>
                            <a:srgbClr val="D9D9D9"/>
                          </a:solidFill>
                          <a:latin typeface="Arial" panose="020B0604020202020204" pitchFamily="34" charset="0"/>
                          <a:cs typeface="Arial" panose="020B0604020202020204" pitchFamily="34" charset="0"/>
                        </a:rPr>
                        <a:t> </a:t>
                      </a:r>
                      <a:r>
                        <a:rPr lang="en-US" sz="1200" u="sng" noProof="0" dirty="0">
                          <a:solidFill>
                            <a:srgbClr val="D9D9D9"/>
                          </a:solidFill>
                          <a:latin typeface="Arial" panose="020B0604020202020204" pitchFamily="34" charset="0"/>
                          <a:cs typeface="Arial" panose="020B0604020202020204" pitchFamily="34" charset="0"/>
                        </a:rPr>
                        <a:t>are outside the template’s printable area</a:t>
                      </a:r>
                      <a:r>
                        <a:rPr lang="en-US" sz="1200" noProof="0" dirty="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To hide the guides click on the </a:t>
                      </a:r>
                      <a:r>
                        <a:rPr lang="en-US" sz="1200" b="1" baseline="0" noProof="0" dirty="0">
                          <a:solidFill>
                            <a:srgbClr val="D9D9D9"/>
                          </a:solidFill>
                          <a:latin typeface="Arial" panose="020B0604020202020204" pitchFamily="34" charset="0"/>
                          <a:cs typeface="Arial" panose="020B0604020202020204" pitchFamily="34" charset="0"/>
                        </a:rPr>
                        <a:t>Home</a:t>
                      </a:r>
                      <a:r>
                        <a:rPr lang="en-US" sz="1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dirty="0">
                          <a:solidFill>
                            <a:srgbClr val="D9D9D9"/>
                          </a:solidFill>
                          <a:latin typeface="Arial" panose="020B0604020202020204" pitchFamily="34" charset="0"/>
                          <a:cs typeface="Arial" panose="020B0604020202020204" pitchFamily="34" charset="0"/>
                        </a:rPr>
                        <a:t>Without Guides </a:t>
                      </a:r>
                      <a:r>
                        <a:rPr lang="en-US" sz="1200" b="0"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a:t>
                      </a: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162443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a16="http://schemas.microsoft.com/office/drawing/2014/main" val="1766341567"/>
                  </a:ext>
                </a:extLst>
              </a:tr>
              <a:tr h="2140326">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dirty="0">
                          <a:solidFill>
                            <a:srgbClr val="FFC000"/>
                          </a:solidFill>
                          <a:latin typeface="Arial" panose="020B0604020202020204" pitchFamily="34" charset="0"/>
                          <a:cs typeface="Arial" panose="020B0604020202020204" pitchFamily="34" charset="0"/>
                        </a:rPr>
                        <a:t>F5 key</a:t>
                      </a:r>
                      <a:r>
                        <a:rPr lang="en-US" sz="1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dirty="0">
                          <a:solidFill>
                            <a:srgbClr val="FFC000"/>
                          </a:solidFill>
                          <a:latin typeface="Arial" panose="020B0604020202020204" pitchFamily="34" charset="0"/>
                          <a:cs typeface="Arial" panose="020B0604020202020204" pitchFamily="34" charset="0"/>
                        </a:rPr>
                        <a:t>ESC key </a:t>
                      </a:r>
                      <a:r>
                        <a:rPr lang="en-US" sz="12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dirty="0">
                          <a:solidFill>
                            <a:srgbClr val="D9D9D9"/>
                          </a:solidFill>
                          <a:latin typeface="Arial" panose="020B0604020202020204" pitchFamily="34" charset="0"/>
                          <a:cs typeface="Arial" panose="020B0604020202020204" pitchFamily="34" charset="0"/>
                        </a:rPr>
                        <a:t>F5</a:t>
                      </a:r>
                      <a:r>
                        <a:rPr lang="en-US" sz="1200" baseline="0" dirty="0">
                          <a:solidFill>
                            <a:srgbClr val="D9D9D9"/>
                          </a:solidFill>
                          <a:latin typeface="Arial" panose="020B0604020202020204" pitchFamily="34" charset="0"/>
                          <a:cs typeface="Arial" panose="020B0604020202020204" pitchFamily="34" charset="0"/>
                        </a:rPr>
                        <a:t> </a:t>
                      </a:r>
                      <a:endParaRPr lang="en-US" sz="32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1911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When you are ready to have your poster printed go online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and click on the "</a:t>
                      </a:r>
                      <a:r>
                        <a:rPr lang="en-US" sz="1200" noProof="0" dirty="0">
                          <a:solidFill>
                            <a:srgbClr val="FFC000"/>
                          </a:solidFill>
                          <a:latin typeface="Arial"/>
                          <a:cs typeface="Arial"/>
                        </a:rPr>
                        <a:t>Order Your Poster</a:t>
                      </a:r>
                      <a:r>
                        <a:rPr lang="en-US" sz="1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7"/>
                  </a:ext>
                </a:extLst>
              </a:tr>
              <a:tr h="761943">
                <a:tc gridSpan="2">
                  <a:txBody>
                    <a:bodyPr/>
                    <a:lstStyle/>
                    <a:p>
                      <a:endParaRPr lang="en-US" sz="12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a16="http://schemas.microsoft.com/office/drawing/2014/main" val="10008"/>
                  </a:ext>
                </a:extLst>
              </a:tr>
              <a:tr h="2393556">
                <a:tc>
                  <a:txBody>
                    <a:bodyPr/>
                    <a:lstStyle/>
                    <a:p>
                      <a:pPr>
                        <a:lnSpc>
                          <a:spcPts val="2600"/>
                        </a:lnSpc>
                      </a:pPr>
                      <a:r>
                        <a:rPr lang="en-US" sz="1100" dirty="0">
                          <a:solidFill>
                            <a:schemeClr val="bg1">
                              <a:lumMod val="85000"/>
                            </a:schemeClr>
                          </a:solidFill>
                          <a:latin typeface="Arial"/>
                          <a:cs typeface="Arial"/>
                        </a:rPr>
                        <a:t>© 2019</a:t>
                      </a:r>
                      <a:r>
                        <a:rPr lang="en-US" sz="1100" baseline="0" dirty="0">
                          <a:solidFill>
                            <a:schemeClr val="bg1">
                              <a:lumMod val="85000"/>
                            </a:schemeClr>
                          </a:solidFill>
                          <a:latin typeface="Arial"/>
                          <a:cs typeface="Arial"/>
                        </a:rPr>
                        <a:t> </a:t>
                      </a:r>
                      <a:r>
                        <a:rPr lang="en-US" sz="1100" dirty="0" err="1">
                          <a:solidFill>
                            <a:schemeClr val="bg1">
                              <a:lumMod val="85000"/>
                            </a:schemeClr>
                          </a:solidFill>
                          <a:latin typeface="Arial"/>
                          <a:cs typeface="Arial"/>
                        </a:rPr>
                        <a:t>PosterPresentations.com</a:t>
                      </a:r>
                      <a:br>
                        <a:rPr lang="en-US" sz="1100" dirty="0">
                          <a:solidFill>
                            <a:schemeClr val="bg1">
                              <a:lumMod val="85000"/>
                            </a:schemeClr>
                          </a:solidFill>
                          <a:latin typeface="Arial"/>
                          <a:cs typeface="Arial"/>
                        </a:rPr>
                      </a:br>
                      <a:r>
                        <a:rPr lang="en-US" sz="1100" dirty="0">
                          <a:solidFill>
                            <a:schemeClr val="bg1">
                              <a:lumMod val="85000"/>
                            </a:schemeClr>
                          </a:solidFill>
                          <a:latin typeface="Arial"/>
                          <a:cs typeface="Arial"/>
                        </a:rPr>
                        <a:t>2117 Fourth Street ,</a:t>
                      </a:r>
                      <a:r>
                        <a:rPr lang="en-US" sz="1100" baseline="0" dirty="0">
                          <a:solidFill>
                            <a:schemeClr val="bg1">
                              <a:lumMod val="85000"/>
                            </a:schemeClr>
                          </a:solidFill>
                          <a:latin typeface="Arial"/>
                          <a:cs typeface="Arial"/>
                        </a:rPr>
                        <a:t> STE C        </a:t>
                      </a:r>
                    </a:p>
                    <a:p>
                      <a:pPr>
                        <a:lnSpc>
                          <a:spcPts val="2600"/>
                        </a:lnSpc>
                      </a:pPr>
                      <a:r>
                        <a:rPr lang="en-US" sz="1100" baseline="0" dirty="0">
                          <a:solidFill>
                            <a:schemeClr val="bg1">
                              <a:lumMod val="85000"/>
                            </a:schemeClr>
                          </a:solidFill>
                          <a:latin typeface="Arial"/>
                          <a:cs typeface="Arial"/>
                        </a:rPr>
                        <a:t>Berkeley CA 94710 USA</a:t>
                      </a:r>
                      <a:endParaRPr lang="en-US" sz="11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D0D0D0"/>
                          </a:solidFill>
                          <a:latin typeface="Arial"/>
                          <a:cs typeface="Arial"/>
                        </a:rPr>
                        <a:t>For complete tutorials</a:t>
                      </a:r>
                      <a:r>
                        <a:rPr lang="en-US" sz="1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dirty="0">
                          <a:solidFill>
                            <a:srgbClr val="FFC000"/>
                          </a:solidFill>
                          <a:latin typeface="Arial"/>
                          <a:cs typeface="Arial"/>
                        </a:rPr>
                        <a:t>https://</a:t>
                      </a:r>
                      <a:r>
                        <a:rPr lang="en-US" sz="1050" b="1" dirty="0" err="1">
                          <a:solidFill>
                            <a:srgbClr val="FFC000"/>
                          </a:solidFill>
                          <a:latin typeface="Arial"/>
                          <a:cs typeface="Arial"/>
                        </a:rPr>
                        <a:t>www.posterpresentations.com</a:t>
                      </a:r>
                      <a:r>
                        <a:rPr lang="en-US" sz="1050" b="1" dirty="0">
                          <a:solidFill>
                            <a:srgbClr val="FFC000"/>
                          </a:solidFill>
                          <a:latin typeface="Arial"/>
                          <a:cs typeface="Arial"/>
                        </a:rPr>
                        <a:t>/</a:t>
                      </a:r>
                      <a:r>
                        <a:rPr lang="en-US" sz="1050" b="1" dirty="0" err="1">
                          <a:solidFill>
                            <a:srgbClr val="FFC000"/>
                          </a:solidFill>
                          <a:latin typeface="Arial"/>
                          <a:cs typeface="Arial"/>
                        </a:rPr>
                        <a:t>helpdesk.html</a:t>
                      </a:r>
                      <a:endParaRPr lang="en-US"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560128" rtl="0" eaLnBrk="1" latinLnBrk="0" hangingPunct="1">
        <a:spcBef>
          <a:spcPct val="0"/>
        </a:spcBef>
        <a:buNone/>
        <a:defRPr sz="5134" kern="1200">
          <a:solidFill>
            <a:schemeClr val="bg1"/>
          </a:solidFill>
          <a:latin typeface="Trebuchet MS" pitchFamily="34" charset="0"/>
          <a:ea typeface="+mj-ea"/>
          <a:cs typeface="+mj-cs"/>
        </a:defRPr>
      </a:lvl1pPr>
    </p:titleStyle>
    <p:bodyStyle>
      <a:lvl1pPr marL="444489" indent="-444489" algn="l" defTabSz="2560128" rtl="0" eaLnBrk="1" latinLnBrk="0" hangingPunct="1">
        <a:spcBef>
          <a:spcPct val="20000"/>
        </a:spcBef>
        <a:buFont typeface="Arial" pitchFamily="34" charset="0"/>
        <a:buChar char="•"/>
        <a:tabLst/>
        <a:defRPr sz="2800" kern="1200">
          <a:solidFill>
            <a:schemeClr val="tx1"/>
          </a:solidFill>
          <a:latin typeface="+mn-lt"/>
          <a:ea typeface="+mn-ea"/>
          <a:cs typeface="+mn-cs"/>
        </a:defRPr>
      </a:lvl1pPr>
      <a:lvl2pPr marL="444489" indent="-444489" algn="l" defTabSz="2560128" rtl="0" eaLnBrk="1" latinLnBrk="0" hangingPunct="1">
        <a:spcBef>
          <a:spcPct val="20000"/>
        </a:spcBef>
        <a:buFont typeface="Arial" pitchFamily="34" charset="0"/>
        <a:buChar char="–"/>
        <a:tabLst/>
        <a:defRPr sz="2334" kern="1200">
          <a:solidFill>
            <a:schemeClr val="tx1"/>
          </a:solidFill>
          <a:latin typeface="+mn-lt"/>
          <a:ea typeface="+mn-ea"/>
          <a:cs typeface="+mn-cs"/>
        </a:defRPr>
      </a:lvl2pPr>
      <a:lvl3pPr marL="444489" indent="-444489" algn="l" defTabSz="2560128" rtl="0" eaLnBrk="1" latinLnBrk="0" hangingPunct="1">
        <a:spcBef>
          <a:spcPct val="20000"/>
        </a:spcBef>
        <a:buFont typeface="Arial" pitchFamily="34" charset="0"/>
        <a:buChar char="•"/>
        <a:tabLst/>
        <a:defRPr sz="1866" kern="1200">
          <a:solidFill>
            <a:schemeClr val="tx1"/>
          </a:solidFill>
          <a:latin typeface="+mn-lt"/>
          <a:ea typeface="+mn-ea"/>
          <a:cs typeface="+mn-cs"/>
        </a:defRPr>
      </a:lvl3pPr>
      <a:lvl4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4pPr>
      <a:lvl5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5pPr>
      <a:lvl6pPr marL="7040353"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6pPr>
      <a:lvl7pPr marL="832041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7pPr>
      <a:lvl8pPr marL="9600481"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8pPr>
      <a:lvl9pPr marL="1088054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9pPr>
    </p:bodyStyle>
    <p:otherStyle>
      <a:defPPr>
        <a:defRPr lang="en-US"/>
      </a:defPPr>
      <a:lvl1pPr marL="0" algn="l" defTabSz="2560128" rtl="0" eaLnBrk="1" latinLnBrk="0" hangingPunct="1">
        <a:defRPr sz="5016" kern="1200">
          <a:solidFill>
            <a:schemeClr val="tx1"/>
          </a:solidFill>
          <a:latin typeface="+mn-lt"/>
          <a:ea typeface="+mn-ea"/>
          <a:cs typeface="+mn-cs"/>
        </a:defRPr>
      </a:lvl1pPr>
      <a:lvl2pPr marL="1280065" algn="l" defTabSz="2560128" rtl="0" eaLnBrk="1" latinLnBrk="0" hangingPunct="1">
        <a:defRPr sz="5016" kern="1200">
          <a:solidFill>
            <a:schemeClr val="tx1"/>
          </a:solidFill>
          <a:latin typeface="+mn-lt"/>
          <a:ea typeface="+mn-ea"/>
          <a:cs typeface="+mn-cs"/>
        </a:defRPr>
      </a:lvl2pPr>
      <a:lvl3pPr marL="2560128" algn="l" defTabSz="2560128" rtl="0" eaLnBrk="1" latinLnBrk="0" hangingPunct="1">
        <a:defRPr sz="5016" kern="1200">
          <a:solidFill>
            <a:schemeClr val="tx1"/>
          </a:solidFill>
          <a:latin typeface="+mn-lt"/>
          <a:ea typeface="+mn-ea"/>
          <a:cs typeface="+mn-cs"/>
        </a:defRPr>
      </a:lvl3pPr>
      <a:lvl4pPr marL="3840193" algn="l" defTabSz="2560128" rtl="0" eaLnBrk="1" latinLnBrk="0" hangingPunct="1">
        <a:defRPr sz="5016" kern="1200">
          <a:solidFill>
            <a:schemeClr val="tx1"/>
          </a:solidFill>
          <a:latin typeface="+mn-lt"/>
          <a:ea typeface="+mn-ea"/>
          <a:cs typeface="+mn-cs"/>
        </a:defRPr>
      </a:lvl4pPr>
      <a:lvl5pPr marL="5120257" algn="l" defTabSz="2560128" rtl="0" eaLnBrk="1" latinLnBrk="0" hangingPunct="1">
        <a:defRPr sz="5016" kern="1200">
          <a:solidFill>
            <a:schemeClr val="tx1"/>
          </a:solidFill>
          <a:latin typeface="+mn-lt"/>
          <a:ea typeface="+mn-ea"/>
          <a:cs typeface="+mn-cs"/>
        </a:defRPr>
      </a:lvl5pPr>
      <a:lvl6pPr marL="6400321" algn="l" defTabSz="2560128" rtl="0" eaLnBrk="1" latinLnBrk="0" hangingPunct="1">
        <a:defRPr sz="5016" kern="1200">
          <a:solidFill>
            <a:schemeClr val="tx1"/>
          </a:solidFill>
          <a:latin typeface="+mn-lt"/>
          <a:ea typeface="+mn-ea"/>
          <a:cs typeface="+mn-cs"/>
        </a:defRPr>
      </a:lvl6pPr>
      <a:lvl7pPr marL="7680385" algn="l" defTabSz="2560128" rtl="0" eaLnBrk="1" latinLnBrk="0" hangingPunct="1">
        <a:defRPr sz="5016" kern="1200">
          <a:solidFill>
            <a:schemeClr val="tx1"/>
          </a:solidFill>
          <a:latin typeface="+mn-lt"/>
          <a:ea typeface="+mn-ea"/>
          <a:cs typeface="+mn-cs"/>
        </a:defRPr>
      </a:lvl7pPr>
      <a:lvl8pPr marL="8960448" algn="l" defTabSz="2560128" rtl="0" eaLnBrk="1" latinLnBrk="0" hangingPunct="1">
        <a:defRPr sz="5016" kern="1200">
          <a:solidFill>
            <a:schemeClr val="tx1"/>
          </a:solidFill>
          <a:latin typeface="+mn-lt"/>
          <a:ea typeface="+mn-ea"/>
          <a:cs typeface="+mn-cs"/>
        </a:defRPr>
      </a:lvl8pPr>
      <a:lvl9pPr marL="10240513" algn="l" defTabSz="2560128" rtl="0" eaLnBrk="1" latinLnBrk="0" hangingPunct="1">
        <a:defRPr sz="501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1148000" cy="2800350"/>
          </a:xfrm>
          <a:prstGeom prst="rect">
            <a:avLst/>
          </a:prstGeom>
          <a:solidFill>
            <a:schemeClr val="accent1"/>
          </a:solidFill>
          <a:ln w="9525">
            <a:noFill/>
            <a:miter lim="800000"/>
            <a:headEnd/>
            <a:tailEnd/>
          </a:ln>
          <a:effectLst/>
        </p:spPr>
        <p:txBody>
          <a:bodyPr wrap="none" lIns="53337" tIns="26669" rIns="53337" bIns="26669" anchor="ctr"/>
          <a:lstStyle/>
          <a:p>
            <a:pPr>
              <a:defRPr/>
            </a:pPr>
            <a:endParaRPr lang="en-US" sz="2867"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16050" y="18839125"/>
            <a:ext cx="1964531" cy="220525"/>
          </a:xfrm>
          <a:prstGeom prst="rect">
            <a:avLst/>
          </a:prstGeom>
          <a:noFill/>
          <a:ln w="9525">
            <a:noFill/>
            <a:miter lim="800000"/>
            <a:headEnd/>
            <a:tailEnd/>
          </a:ln>
          <a:effectLst/>
        </p:spPr>
        <p:txBody>
          <a:bodyPr wrap="square" lIns="53238" tIns="26614" rIns="53238" bIns="26614">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85750"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6602075"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4760238"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2918400" y="3135916"/>
            <a:ext cx="7962900"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8458199"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808574"/>
            <a:ext cx="411480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15578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560128" rtl="0" eaLnBrk="1" latinLnBrk="0" hangingPunct="1">
        <a:spcBef>
          <a:spcPct val="0"/>
        </a:spcBef>
        <a:buNone/>
        <a:defRPr sz="5134" kern="1200">
          <a:solidFill>
            <a:schemeClr val="bg1"/>
          </a:solidFill>
          <a:latin typeface="Trebuchet MS" pitchFamily="34" charset="0"/>
          <a:ea typeface="+mj-ea"/>
          <a:cs typeface="+mj-cs"/>
        </a:defRPr>
      </a:lvl1pPr>
    </p:titleStyle>
    <p:bodyStyle>
      <a:lvl1pPr marL="444489" indent="-444489" algn="l" defTabSz="2560128" rtl="0" eaLnBrk="1" latinLnBrk="0" hangingPunct="1">
        <a:spcBef>
          <a:spcPct val="20000"/>
        </a:spcBef>
        <a:buFont typeface="Arial" pitchFamily="34" charset="0"/>
        <a:buChar char="•"/>
        <a:tabLst/>
        <a:defRPr sz="2800" kern="1200">
          <a:solidFill>
            <a:schemeClr val="tx1"/>
          </a:solidFill>
          <a:latin typeface="+mn-lt"/>
          <a:ea typeface="+mn-ea"/>
          <a:cs typeface="+mn-cs"/>
        </a:defRPr>
      </a:lvl1pPr>
      <a:lvl2pPr marL="444489" indent="-444489" algn="l" defTabSz="2560128" rtl="0" eaLnBrk="1" latinLnBrk="0" hangingPunct="1">
        <a:spcBef>
          <a:spcPct val="20000"/>
        </a:spcBef>
        <a:buFont typeface="Arial" pitchFamily="34" charset="0"/>
        <a:buChar char="–"/>
        <a:tabLst/>
        <a:defRPr sz="2334" kern="1200">
          <a:solidFill>
            <a:schemeClr val="tx1"/>
          </a:solidFill>
          <a:latin typeface="+mn-lt"/>
          <a:ea typeface="+mn-ea"/>
          <a:cs typeface="+mn-cs"/>
        </a:defRPr>
      </a:lvl2pPr>
      <a:lvl3pPr marL="444489" indent="-444489" algn="l" defTabSz="2560128" rtl="0" eaLnBrk="1" latinLnBrk="0" hangingPunct="1">
        <a:spcBef>
          <a:spcPct val="20000"/>
        </a:spcBef>
        <a:buFont typeface="Arial" pitchFamily="34" charset="0"/>
        <a:buChar char="•"/>
        <a:tabLst/>
        <a:defRPr sz="1866" kern="1200">
          <a:solidFill>
            <a:schemeClr val="tx1"/>
          </a:solidFill>
          <a:latin typeface="+mn-lt"/>
          <a:ea typeface="+mn-ea"/>
          <a:cs typeface="+mn-cs"/>
        </a:defRPr>
      </a:lvl3pPr>
      <a:lvl4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4pPr>
      <a:lvl5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5pPr>
      <a:lvl6pPr marL="7040353"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6pPr>
      <a:lvl7pPr marL="832041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7pPr>
      <a:lvl8pPr marL="9600481"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8pPr>
      <a:lvl9pPr marL="1088054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9pPr>
    </p:bodyStyle>
    <p:otherStyle>
      <a:defPPr>
        <a:defRPr lang="en-US"/>
      </a:defPPr>
      <a:lvl1pPr marL="0" algn="l" defTabSz="2560128" rtl="0" eaLnBrk="1" latinLnBrk="0" hangingPunct="1">
        <a:defRPr sz="5016" kern="1200">
          <a:solidFill>
            <a:schemeClr val="tx1"/>
          </a:solidFill>
          <a:latin typeface="+mn-lt"/>
          <a:ea typeface="+mn-ea"/>
          <a:cs typeface="+mn-cs"/>
        </a:defRPr>
      </a:lvl1pPr>
      <a:lvl2pPr marL="1280065" algn="l" defTabSz="2560128" rtl="0" eaLnBrk="1" latinLnBrk="0" hangingPunct="1">
        <a:defRPr sz="5016" kern="1200">
          <a:solidFill>
            <a:schemeClr val="tx1"/>
          </a:solidFill>
          <a:latin typeface="+mn-lt"/>
          <a:ea typeface="+mn-ea"/>
          <a:cs typeface="+mn-cs"/>
        </a:defRPr>
      </a:lvl2pPr>
      <a:lvl3pPr marL="2560128" algn="l" defTabSz="2560128" rtl="0" eaLnBrk="1" latinLnBrk="0" hangingPunct="1">
        <a:defRPr sz="5016" kern="1200">
          <a:solidFill>
            <a:schemeClr val="tx1"/>
          </a:solidFill>
          <a:latin typeface="+mn-lt"/>
          <a:ea typeface="+mn-ea"/>
          <a:cs typeface="+mn-cs"/>
        </a:defRPr>
      </a:lvl3pPr>
      <a:lvl4pPr marL="3840193" algn="l" defTabSz="2560128" rtl="0" eaLnBrk="1" latinLnBrk="0" hangingPunct="1">
        <a:defRPr sz="5016" kern="1200">
          <a:solidFill>
            <a:schemeClr val="tx1"/>
          </a:solidFill>
          <a:latin typeface="+mn-lt"/>
          <a:ea typeface="+mn-ea"/>
          <a:cs typeface="+mn-cs"/>
        </a:defRPr>
      </a:lvl4pPr>
      <a:lvl5pPr marL="5120257" algn="l" defTabSz="2560128" rtl="0" eaLnBrk="1" latinLnBrk="0" hangingPunct="1">
        <a:defRPr sz="5016" kern="1200">
          <a:solidFill>
            <a:schemeClr val="tx1"/>
          </a:solidFill>
          <a:latin typeface="+mn-lt"/>
          <a:ea typeface="+mn-ea"/>
          <a:cs typeface="+mn-cs"/>
        </a:defRPr>
      </a:lvl5pPr>
      <a:lvl6pPr marL="6400321" algn="l" defTabSz="2560128" rtl="0" eaLnBrk="1" latinLnBrk="0" hangingPunct="1">
        <a:defRPr sz="5016" kern="1200">
          <a:solidFill>
            <a:schemeClr val="tx1"/>
          </a:solidFill>
          <a:latin typeface="+mn-lt"/>
          <a:ea typeface="+mn-ea"/>
          <a:cs typeface="+mn-cs"/>
        </a:defRPr>
      </a:lvl6pPr>
      <a:lvl7pPr marL="7680385" algn="l" defTabSz="2560128" rtl="0" eaLnBrk="1" latinLnBrk="0" hangingPunct="1">
        <a:defRPr sz="5016" kern="1200">
          <a:solidFill>
            <a:schemeClr val="tx1"/>
          </a:solidFill>
          <a:latin typeface="+mn-lt"/>
          <a:ea typeface="+mn-ea"/>
          <a:cs typeface="+mn-cs"/>
        </a:defRPr>
      </a:lvl7pPr>
      <a:lvl8pPr marL="8960448" algn="l" defTabSz="2560128" rtl="0" eaLnBrk="1" latinLnBrk="0" hangingPunct="1">
        <a:defRPr sz="5016" kern="1200">
          <a:solidFill>
            <a:schemeClr val="tx1"/>
          </a:solidFill>
          <a:latin typeface="+mn-lt"/>
          <a:ea typeface="+mn-ea"/>
          <a:cs typeface="+mn-cs"/>
        </a:defRPr>
      </a:lvl8pPr>
      <a:lvl9pPr marL="10240513" algn="l" defTabSz="2560128" rtl="0" eaLnBrk="1" latinLnBrk="0" hangingPunct="1">
        <a:defRPr sz="501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8.jpeg"/><Relationship Id="rId7" Type="http://schemas.openxmlformats.org/officeDocument/2006/relationships/hyperlink" Target="https://www.google.co.uk/search?q=phillip+jackson+hidden+curriculum&amp;tbm=isch&amp;ved=2ahUKEwjWnpGDgp_uAhUJKhoKHTd-AfUQ2-cCegQIABAA&amp;oq=phillip+jackson+hi&amp;gs_lcp=CgNpbWcQARgAMgQIABAYOgIIADoECAAQHjoGCAAQCBAeOgYIABAKEBhQsQxYnBFg4htoAHAAeACAAYABiAH4AZIBAzIuMZgBAKABAaoBC2d3cy13aXotaW1nwAEB&amp;sclient=img&amp;ei=_hoCYNanGInUaLf8hagP&amp;bih=754&amp;biw=1536#imgrc=Cq2Auv2RlSDjpM" TargetMode="External"/><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hyperlink" Target="https://www.google.co.uk/search?q=skinner&amp;tbm=isch&amp;ved=2ahUKEwiyr8z45p7uAhXV0YUKHZqZCyQQ2-cCegQIABAA&amp;oq=skinner&amp;gs_lcp=CgNpbWcQAzIECCMQJzIICAAQsQMQgwEyCAgAELEDEIMBMgIIADICCAAyAggAMgIIADICCAAyAggAMgQIABBDOgcIIxDqAhAnOgcIABCxAxBDOgUIABCxA1C3pAdYzcIHYJHJB2gBcAB4A4ABZYgBohGSAQQzMi4xmAEAoAEBqgELZ3dzLXdpei1pbWewAQrAAQE&amp;sclient=img&amp;ei=mP4BYLKDIdWjlwSas66gAg&amp;bih=754&amp;biw=1536#imgrc=9mAz-ISlponmtM" TargetMode="External"/><Relationship Id="rId5" Type="http://schemas.openxmlformats.org/officeDocument/2006/relationships/hyperlink" Target="https://www.google.co.uk/search?q=quotes+on+hidden+curriculum&amp;sxsrf=ALeKk024-fhrZbHh8pYxBtsS1j2CLA7IOA:1610743445975&amp;source=lnms&amp;tbm=isch&amp;sa=X&amp;ved=2ahUKEwjYs6_35p7uAhXJesAKHa4xDtIQ_AUoAXoECAsQAw&amp;biw=1536&amp;bih=754#imgrc=5m-1KcrnQvLaUM" TargetMode="External"/><Relationship Id="rId4" Type="http://schemas.openxmlformats.org/officeDocument/2006/relationships/image" Target="../media/image9.jpeg"/><Relationship Id="rId9" Type="http://schemas.openxmlformats.org/officeDocument/2006/relationships/hyperlink" Target="https://revisesociology.com/tag/hidden-curriculu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files.eric.ed.gov/fulltext/EJ987859.pdf" TargetMode="External"/><Relationship Id="rId2" Type="http://schemas.openxmlformats.org/officeDocument/2006/relationships/hyperlink" Target="https://files.eric.ed.gov/fulltext/EJ1083566.pdf" TargetMode="External"/><Relationship Id="rId1" Type="http://schemas.openxmlformats.org/officeDocument/2006/relationships/slideLayout" Target="../slideLayouts/slideLayout2.xml"/><Relationship Id="rId5" Type="http://schemas.openxmlformats.org/officeDocument/2006/relationships/hyperlink" Target="http://www.alternateroutes.ca/index.php/ar/article/view/20362" TargetMode="External"/><Relationship Id="rId4" Type="http://schemas.openxmlformats.org/officeDocument/2006/relationships/hyperlink" Target="https://pdfs.semanticscholar.org/7b6d/7275c2c3f5f176ee42d8e661ebdb4683e95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E73F2C3-AA85-CB43-AFDA-BC9C8C64C45D}"/>
              </a:ext>
            </a:extLst>
          </p:cNvPr>
          <p:cNvSpPr>
            <a:spLocks noGrp="1"/>
          </p:cNvSpPr>
          <p:nvPr>
            <p:ph type="body" sz="quarter" idx="15"/>
          </p:nvPr>
        </p:nvSpPr>
        <p:spPr>
          <a:xfrm>
            <a:off x="382382" y="6485118"/>
            <a:ext cx="7924800" cy="523220"/>
          </a:xfrm>
        </p:spPr>
        <p:txBody>
          <a:bodyPr/>
          <a:lstStyle/>
          <a:p>
            <a:r>
              <a:rPr lang="en-US" sz="2800" u="sng" dirty="0">
                <a:solidFill>
                  <a:schemeClr val="accent1">
                    <a:lumMod val="50000"/>
                  </a:schemeClr>
                </a:solidFill>
              </a:rPr>
              <a:t>What do we mean by hidden curriculum ? </a:t>
            </a:r>
          </a:p>
        </p:txBody>
      </p:sp>
      <p:sp>
        <p:nvSpPr>
          <p:cNvPr id="6" name="Text Placeholder 5">
            <a:extLst>
              <a:ext uri="{FF2B5EF4-FFF2-40B4-BE49-F238E27FC236}">
                <a16:creationId xmlns:a16="http://schemas.microsoft.com/office/drawing/2014/main" id="{289791BE-5D3E-114A-A279-E4D4B7363E54}"/>
              </a:ext>
            </a:extLst>
          </p:cNvPr>
          <p:cNvSpPr>
            <a:spLocks noGrp="1"/>
          </p:cNvSpPr>
          <p:nvPr>
            <p:ph type="body" sz="quarter" idx="17"/>
          </p:nvPr>
        </p:nvSpPr>
        <p:spPr>
          <a:xfrm>
            <a:off x="278323" y="13234676"/>
            <a:ext cx="7924800" cy="966418"/>
          </a:xfrm>
        </p:spPr>
        <p:txBody>
          <a:bodyPr/>
          <a:lstStyle/>
          <a:p>
            <a:r>
              <a:rPr lang="en-US" sz="2800" u="sng" dirty="0">
                <a:solidFill>
                  <a:schemeClr val="accent1">
                    <a:lumMod val="50000"/>
                  </a:schemeClr>
                </a:solidFill>
              </a:rPr>
              <a:t>Examples of the hidden curriculum </a:t>
            </a:r>
          </a:p>
          <a:p>
            <a:endParaRPr lang="en-US" dirty="0"/>
          </a:p>
        </p:txBody>
      </p:sp>
      <p:sp>
        <p:nvSpPr>
          <p:cNvPr id="7" name="Text Placeholder 6">
            <a:extLst>
              <a:ext uri="{FF2B5EF4-FFF2-40B4-BE49-F238E27FC236}">
                <a16:creationId xmlns:a16="http://schemas.microsoft.com/office/drawing/2014/main" id="{0E8AEDBC-5913-0E41-9892-63D85AEA1400}"/>
              </a:ext>
            </a:extLst>
          </p:cNvPr>
          <p:cNvSpPr>
            <a:spLocks noGrp="1"/>
          </p:cNvSpPr>
          <p:nvPr>
            <p:ph type="body" sz="quarter" idx="18"/>
          </p:nvPr>
        </p:nvSpPr>
        <p:spPr>
          <a:xfrm>
            <a:off x="8458199" y="3231362"/>
            <a:ext cx="7924800" cy="523220"/>
          </a:xfrm>
        </p:spPr>
        <p:txBody>
          <a:bodyPr/>
          <a:lstStyle/>
          <a:p>
            <a:r>
              <a:rPr lang="en-US" sz="2800" u="sng" dirty="0">
                <a:solidFill>
                  <a:schemeClr val="accent1">
                    <a:lumMod val="50000"/>
                  </a:schemeClr>
                </a:solidFill>
              </a:rPr>
              <a:t>Theories behind education</a:t>
            </a:r>
          </a:p>
        </p:txBody>
      </p:sp>
      <p:sp>
        <p:nvSpPr>
          <p:cNvPr id="8" name="Text Placeholder 7">
            <a:extLst>
              <a:ext uri="{FF2B5EF4-FFF2-40B4-BE49-F238E27FC236}">
                <a16:creationId xmlns:a16="http://schemas.microsoft.com/office/drawing/2014/main" id="{3B23AE0C-A06D-394B-B91E-D245C5226F6E}"/>
              </a:ext>
            </a:extLst>
          </p:cNvPr>
          <p:cNvSpPr>
            <a:spLocks noGrp="1"/>
          </p:cNvSpPr>
          <p:nvPr>
            <p:ph type="body" sz="quarter" idx="29"/>
          </p:nvPr>
        </p:nvSpPr>
        <p:spPr>
          <a:xfrm>
            <a:off x="24582124" y="9630364"/>
            <a:ext cx="7924800" cy="523220"/>
          </a:xfrm>
        </p:spPr>
        <p:txBody>
          <a:bodyPr/>
          <a:lstStyle/>
          <a:p>
            <a:r>
              <a:rPr lang="en-US" sz="2800" u="sng" dirty="0">
                <a:solidFill>
                  <a:schemeClr val="accent1">
                    <a:lumMod val="50000"/>
                  </a:schemeClr>
                </a:solidFill>
              </a:rPr>
              <a:t>My setting   </a:t>
            </a:r>
          </a:p>
        </p:txBody>
      </p:sp>
      <p:sp>
        <p:nvSpPr>
          <p:cNvPr id="9" name="Text Placeholder 8">
            <a:extLst>
              <a:ext uri="{FF2B5EF4-FFF2-40B4-BE49-F238E27FC236}">
                <a16:creationId xmlns:a16="http://schemas.microsoft.com/office/drawing/2014/main" id="{3733361C-A46C-3D41-94B1-B714CB83F3FB}"/>
              </a:ext>
            </a:extLst>
          </p:cNvPr>
          <p:cNvSpPr>
            <a:spLocks noGrp="1"/>
          </p:cNvSpPr>
          <p:nvPr>
            <p:ph type="body" sz="quarter" idx="19"/>
          </p:nvPr>
        </p:nvSpPr>
        <p:spPr>
          <a:xfrm>
            <a:off x="16611601" y="3178005"/>
            <a:ext cx="7886698" cy="1397306"/>
          </a:xfrm>
        </p:spPr>
        <p:txBody>
          <a:bodyPr/>
          <a:lstStyle/>
          <a:p>
            <a:r>
              <a:rPr lang="en-GB" sz="2800" u="sng" dirty="0">
                <a:solidFill>
                  <a:schemeClr val="accent1">
                    <a:lumMod val="50000"/>
                  </a:schemeClr>
                </a:solidFill>
              </a:rPr>
              <a:t>Functionalist Stance on the “Hidden Curriculum”</a:t>
            </a:r>
          </a:p>
          <a:p>
            <a:endParaRPr lang="en-US" dirty="0"/>
          </a:p>
        </p:txBody>
      </p:sp>
      <p:sp>
        <p:nvSpPr>
          <p:cNvPr id="10" name="Text Placeholder 9">
            <a:extLst>
              <a:ext uri="{FF2B5EF4-FFF2-40B4-BE49-F238E27FC236}">
                <a16:creationId xmlns:a16="http://schemas.microsoft.com/office/drawing/2014/main" id="{28B4AB6E-D94D-E441-93B0-9938497DA42B}"/>
              </a:ext>
            </a:extLst>
          </p:cNvPr>
          <p:cNvSpPr>
            <a:spLocks noGrp="1"/>
          </p:cNvSpPr>
          <p:nvPr>
            <p:ph type="body" sz="quarter" idx="20"/>
          </p:nvPr>
        </p:nvSpPr>
        <p:spPr>
          <a:xfrm>
            <a:off x="24765002" y="3326031"/>
            <a:ext cx="7924799" cy="954107"/>
          </a:xfrm>
        </p:spPr>
        <p:txBody>
          <a:bodyPr/>
          <a:lstStyle/>
          <a:p>
            <a:r>
              <a:rPr lang="en-US" sz="2800" u="sng" dirty="0">
                <a:solidFill>
                  <a:schemeClr val="accent1">
                    <a:lumMod val="50000"/>
                  </a:schemeClr>
                </a:solidFill>
              </a:rPr>
              <a:t>Advantages and disadvantages of the hidden curriculum</a:t>
            </a:r>
          </a:p>
        </p:txBody>
      </p:sp>
      <p:sp>
        <p:nvSpPr>
          <p:cNvPr id="11" name="Text Placeholder 10">
            <a:extLst>
              <a:ext uri="{FF2B5EF4-FFF2-40B4-BE49-F238E27FC236}">
                <a16:creationId xmlns:a16="http://schemas.microsoft.com/office/drawing/2014/main" id="{820FDE0A-8AB6-3040-95FD-BBCB5A9052B5}"/>
              </a:ext>
            </a:extLst>
          </p:cNvPr>
          <p:cNvSpPr>
            <a:spLocks noGrp="1"/>
          </p:cNvSpPr>
          <p:nvPr>
            <p:ph type="body" sz="quarter" idx="21"/>
          </p:nvPr>
        </p:nvSpPr>
        <p:spPr>
          <a:xfrm>
            <a:off x="32850494" y="12346445"/>
            <a:ext cx="7924799" cy="523220"/>
          </a:xfrm>
        </p:spPr>
        <p:txBody>
          <a:bodyPr/>
          <a:lstStyle/>
          <a:p>
            <a:r>
              <a:rPr lang="en-US" sz="2800" u="sng" dirty="0">
                <a:solidFill>
                  <a:srgbClr val="002060"/>
                </a:solidFill>
              </a:rPr>
              <a:t>Conclusion – moving forward </a:t>
            </a:r>
          </a:p>
        </p:txBody>
      </p:sp>
      <p:sp>
        <p:nvSpPr>
          <p:cNvPr id="12" name="Text Placeholder 11">
            <a:extLst>
              <a:ext uri="{FF2B5EF4-FFF2-40B4-BE49-F238E27FC236}">
                <a16:creationId xmlns:a16="http://schemas.microsoft.com/office/drawing/2014/main" id="{9EE37645-8F7A-6D47-872F-58B8DE485167}"/>
              </a:ext>
            </a:extLst>
          </p:cNvPr>
          <p:cNvSpPr>
            <a:spLocks noGrp="1"/>
          </p:cNvSpPr>
          <p:nvPr>
            <p:ph type="body" sz="quarter" idx="22"/>
          </p:nvPr>
        </p:nvSpPr>
        <p:spPr>
          <a:xfrm>
            <a:off x="16573501" y="10712290"/>
            <a:ext cx="7924798" cy="523220"/>
          </a:xfrm>
        </p:spPr>
        <p:txBody>
          <a:bodyPr/>
          <a:lstStyle/>
          <a:p>
            <a:r>
              <a:rPr lang="en-GB" sz="2800" u="sng" dirty="0">
                <a:solidFill>
                  <a:schemeClr val="accent1">
                    <a:lumMod val="50000"/>
                  </a:schemeClr>
                </a:solidFill>
              </a:rPr>
              <a:t>Marxian Stance on the “Hidden Curriculum”</a:t>
            </a:r>
            <a:endParaRPr lang="en-US" sz="2800" u="sng" dirty="0">
              <a:solidFill>
                <a:schemeClr val="accent1">
                  <a:lumMod val="50000"/>
                </a:schemeClr>
              </a:solidFill>
            </a:endParaRPr>
          </a:p>
        </p:txBody>
      </p:sp>
      <p:sp>
        <p:nvSpPr>
          <p:cNvPr id="13" name="Text Placeholder 12">
            <a:extLst>
              <a:ext uri="{FF2B5EF4-FFF2-40B4-BE49-F238E27FC236}">
                <a16:creationId xmlns:a16="http://schemas.microsoft.com/office/drawing/2014/main" id="{33D759E1-39EF-6B49-B63F-1E77A37D11F6}"/>
              </a:ext>
            </a:extLst>
          </p:cNvPr>
          <p:cNvSpPr>
            <a:spLocks noGrp="1"/>
          </p:cNvSpPr>
          <p:nvPr>
            <p:ph type="body" sz="quarter" idx="28"/>
          </p:nvPr>
        </p:nvSpPr>
        <p:spPr>
          <a:xfrm>
            <a:off x="16674756" y="10943238"/>
            <a:ext cx="7924798" cy="7829836"/>
          </a:xfrm>
        </p:spPr>
        <p:txBody>
          <a:bodyPr/>
          <a:lstStyle/>
          <a:p>
            <a:r>
              <a:rPr lang="en-GB" dirty="0"/>
              <a:t>In contrast </a:t>
            </a:r>
            <a:r>
              <a:rPr lang="en-GB" b="1" dirty="0"/>
              <a:t>Marxists</a:t>
            </a:r>
            <a:r>
              <a:rPr lang="en-GB" dirty="0"/>
              <a:t> like Bowles and Gintis argue that the hidden curriculum is just a tool to prepare children and young people for the workplace, their role in society. They see the hidden curriculum as:</a:t>
            </a:r>
          </a:p>
          <a:p>
            <a:pPr marL="342900" indent="-342900">
              <a:buFont typeface="Arial" panose="020B0604020202020204" pitchFamily="34" charset="0"/>
              <a:buChar char="•"/>
            </a:pPr>
            <a:r>
              <a:rPr lang="en-GB" dirty="0"/>
              <a:t>School rules, detentions and rewards teach people to conform to society whether you like it or not!</a:t>
            </a:r>
          </a:p>
          <a:p>
            <a:pPr marL="342900" indent="-342900">
              <a:buFont typeface="Arial" panose="020B0604020202020204" pitchFamily="34" charset="0"/>
              <a:buChar char="•"/>
            </a:pPr>
            <a:r>
              <a:rPr lang="en-GB" dirty="0"/>
              <a:t>School assemblies teach respect for the headteachers ideas and what plans are going ahead.</a:t>
            </a:r>
          </a:p>
          <a:p>
            <a:pPr marL="342900" indent="-342900">
              <a:buFont typeface="Arial" panose="020B0604020202020204" pitchFamily="34" charset="0"/>
              <a:buChar char="•"/>
            </a:pPr>
            <a:r>
              <a:rPr lang="en-GB" dirty="0"/>
              <a:t>Boys and girls to accept different roles in society with boys learning to be masculine and girls feminine.</a:t>
            </a:r>
          </a:p>
          <a:p>
            <a:pPr marL="342900" indent="-342900">
              <a:buFont typeface="Arial" panose="020B0604020202020204" pitchFamily="34" charset="0"/>
              <a:buChar char="•"/>
            </a:pPr>
            <a:r>
              <a:rPr lang="en-GB" dirty="0"/>
              <a:t>To follow teachers’ instructions without question in the same way you must follow a boss's orders.</a:t>
            </a:r>
          </a:p>
          <a:p>
            <a:pPr marL="342900" indent="-342900">
              <a:buFont typeface="Arial" panose="020B0604020202020204" pitchFamily="34" charset="0"/>
              <a:buChar char="•"/>
            </a:pPr>
            <a:r>
              <a:rPr lang="en-GB" dirty="0"/>
              <a:t>Being punctual as your time belongs to your teacher/school. </a:t>
            </a:r>
          </a:p>
          <a:p>
            <a:r>
              <a:rPr lang="en-GB" dirty="0"/>
              <a:t>(Bowles &amp; Gintis, 1976)</a:t>
            </a:r>
            <a:endParaRPr lang="en-US" dirty="0"/>
          </a:p>
        </p:txBody>
      </p:sp>
      <p:sp>
        <p:nvSpPr>
          <p:cNvPr id="14" name="Text Placeholder 13">
            <a:extLst>
              <a:ext uri="{FF2B5EF4-FFF2-40B4-BE49-F238E27FC236}">
                <a16:creationId xmlns:a16="http://schemas.microsoft.com/office/drawing/2014/main" id="{FA3AFE9D-FC1C-904B-8E38-40F6978FA4A6}"/>
              </a:ext>
            </a:extLst>
          </p:cNvPr>
          <p:cNvSpPr>
            <a:spLocks noGrp="1"/>
          </p:cNvSpPr>
          <p:nvPr>
            <p:ph type="body" sz="quarter" idx="30"/>
          </p:nvPr>
        </p:nvSpPr>
        <p:spPr>
          <a:xfrm>
            <a:off x="32869545" y="12913274"/>
            <a:ext cx="7886696" cy="5909310"/>
          </a:xfrm>
        </p:spPr>
        <p:txBody>
          <a:bodyPr/>
          <a:lstStyle/>
          <a:p>
            <a:r>
              <a:rPr lang="en-US" dirty="0"/>
              <a:t>The world is ever changing, and what is taught in schools must also change.</a:t>
            </a:r>
          </a:p>
          <a:p>
            <a:r>
              <a:rPr lang="en-US" dirty="0"/>
              <a:t>Everything teachers and pupils do is imbedded with hidden meanings and intentions </a:t>
            </a:r>
          </a:p>
          <a:p>
            <a:r>
              <a:rPr lang="en-GB" dirty="0"/>
              <a:t>The hidden curriculum cannot be developed without developing the formal curriculum (Kohlberg,1973)</a:t>
            </a:r>
          </a:p>
          <a:p>
            <a:r>
              <a:rPr lang="en-US" dirty="0"/>
              <a:t>Technology is constantly evolving but education has barley changed </a:t>
            </a:r>
          </a:p>
          <a:p>
            <a:r>
              <a:rPr lang="en-US" dirty="0"/>
              <a:t>Learning should be fun and interesting – not just learning for assessments or qualifications </a:t>
            </a:r>
          </a:p>
          <a:p>
            <a:r>
              <a:rPr lang="en-US" dirty="0"/>
              <a:t>The concept of a hidden curriculum helps us to see what ideas we are putting across to our children, and reflect on whether these are appropriate  </a:t>
            </a:r>
          </a:p>
        </p:txBody>
      </p:sp>
      <p:sp>
        <p:nvSpPr>
          <p:cNvPr id="15" name="Text Placeholder 14">
            <a:extLst>
              <a:ext uri="{FF2B5EF4-FFF2-40B4-BE49-F238E27FC236}">
                <a16:creationId xmlns:a16="http://schemas.microsoft.com/office/drawing/2014/main" id="{CA1838B9-A76E-2641-9BD0-70BE4A4D83FA}"/>
              </a:ext>
            </a:extLst>
          </p:cNvPr>
          <p:cNvSpPr>
            <a:spLocks noGrp="1"/>
          </p:cNvSpPr>
          <p:nvPr>
            <p:ph type="body" sz="quarter" idx="31"/>
          </p:nvPr>
        </p:nvSpPr>
        <p:spPr>
          <a:xfrm>
            <a:off x="24708007" y="4060850"/>
            <a:ext cx="3358831" cy="5466112"/>
          </a:xfrm>
        </p:spPr>
        <p:txBody>
          <a:bodyPr/>
          <a:lstStyle/>
          <a:p>
            <a:r>
              <a:rPr lang="en-US" u="sng" dirty="0">
                <a:highlight>
                  <a:srgbClr val="FFFF00"/>
                </a:highlight>
              </a:rPr>
              <a:t>Advantages</a:t>
            </a:r>
          </a:p>
          <a:p>
            <a:endParaRPr lang="en-US" dirty="0"/>
          </a:p>
          <a:p>
            <a:pPr marL="342900" indent="-342900">
              <a:buFont typeface="Arial" panose="020B0604020202020204" pitchFamily="34" charset="0"/>
              <a:buChar char="•"/>
            </a:pPr>
            <a:r>
              <a:rPr lang="en-US" dirty="0"/>
              <a:t>Helps children prepare for society and life after school</a:t>
            </a:r>
          </a:p>
          <a:p>
            <a:pPr marL="342900" indent="-342900">
              <a:buFont typeface="Arial" panose="020B0604020202020204" pitchFamily="34" charset="0"/>
              <a:buChar char="•"/>
            </a:pPr>
            <a:r>
              <a:rPr lang="en-US" dirty="0"/>
              <a:t>Teaches children to respect and obey elders </a:t>
            </a:r>
          </a:p>
          <a:p>
            <a:pPr marL="342900" indent="-342900">
              <a:buFont typeface="Arial" panose="020B0604020202020204" pitchFamily="34" charset="0"/>
              <a:buChar char="•"/>
            </a:pPr>
            <a:r>
              <a:rPr lang="en-US" dirty="0"/>
              <a:t>Helps maintain law and order  </a:t>
            </a:r>
          </a:p>
        </p:txBody>
      </p:sp>
      <p:sp>
        <p:nvSpPr>
          <p:cNvPr id="16" name="Text Placeholder 15">
            <a:extLst>
              <a:ext uri="{FF2B5EF4-FFF2-40B4-BE49-F238E27FC236}">
                <a16:creationId xmlns:a16="http://schemas.microsoft.com/office/drawing/2014/main" id="{8C95F4F3-AA32-D345-A572-78C871B1772F}"/>
              </a:ext>
            </a:extLst>
          </p:cNvPr>
          <p:cNvSpPr>
            <a:spLocks noGrp="1"/>
          </p:cNvSpPr>
          <p:nvPr>
            <p:ph type="body" sz="quarter" idx="32"/>
          </p:nvPr>
        </p:nvSpPr>
        <p:spPr>
          <a:xfrm>
            <a:off x="278323" y="7008338"/>
            <a:ext cx="7886696" cy="5430350"/>
          </a:xfrm>
        </p:spPr>
        <p:txBody>
          <a:bodyPr/>
          <a:lstStyle/>
          <a:p>
            <a:pPr marL="342900" indent="-342900">
              <a:buFont typeface="Arial" panose="020B0604020202020204" pitchFamily="34" charset="0"/>
              <a:buChar char="•"/>
            </a:pPr>
            <a:r>
              <a:rPr lang="en-US" dirty="0"/>
              <a:t>The hidden curriculum refers to the unwritten, unofficial, and often unintended lessons, values, and perspectives that children and young people learn in school. </a:t>
            </a:r>
          </a:p>
          <a:p>
            <a:pPr marL="342900" indent="-342900">
              <a:buFont typeface="Arial" panose="020B0604020202020204" pitchFamily="34" charset="0"/>
              <a:buChar char="•"/>
            </a:pPr>
            <a:r>
              <a:rPr lang="en-US" dirty="0"/>
              <a:t>While the well-known curriculum </a:t>
            </a:r>
            <a:r>
              <a:rPr lang="en-GB" dirty="0"/>
              <a:t>consists of the courses, lessons, and learning activities that children and young people take part in, as well as the knowledge and skills teachers intentionally teach to the children, the hidden curriculum consists of the unspoken or implicit academic, social, and cultural messages that are communicated to children and young people while they are in school.</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
        <p:nvSpPr>
          <p:cNvPr id="17" name="Text Placeholder 16">
            <a:extLst>
              <a:ext uri="{FF2B5EF4-FFF2-40B4-BE49-F238E27FC236}">
                <a16:creationId xmlns:a16="http://schemas.microsoft.com/office/drawing/2014/main" id="{B46E8F93-63FC-B64A-8DA1-384A0F229267}"/>
              </a:ext>
            </a:extLst>
          </p:cNvPr>
          <p:cNvSpPr>
            <a:spLocks noGrp="1"/>
          </p:cNvSpPr>
          <p:nvPr>
            <p:ph type="body" sz="quarter" idx="33"/>
          </p:nvPr>
        </p:nvSpPr>
        <p:spPr>
          <a:xfrm>
            <a:off x="8239817" y="4611174"/>
            <a:ext cx="7886696" cy="3410750"/>
          </a:xfrm>
        </p:spPr>
        <p:txBody>
          <a:bodyPr/>
          <a:lstStyle/>
          <a:p>
            <a:pPr marL="342900" indent="-342900">
              <a:buClr>
                <a:srgbClr val="FFFF00"/>
              </a:buClr>
              <a:buSzPct val="151000"/>
              <a:buFont typeface="Arial" panose="020B0604020202020204" pitchFamily="34" charset="0"/>
              <a:buChar char="*"/>
            </a:pPr>
            <a:r>
              <a:rPr lang="en-US" dirty="0"/>
              <a:t> Best known for ‘operant conditioning’ a method of learning,</a:t>
            </a:r>
          </a:p>
          <a:p>
            <a:pPr marL="342900" indent="-342900">
              <a:buClr>
                <a:srgbClr val="FFFF00"/>
              </a:buClr>
              <a:buSzPct val="151000"/>
              <a:buFont typeface="Arial" panose="020B0604020202020204" pitchFamily="34" charset="0"/>
              <a:buChar char="*"/>
            </a:pPr>
            <a:r>
              <a:rPr lang="en-US" dirty="0"/>
              <a:t> </a:t>
            </a:r>
            <a:r>
              <a:rPr lang="en-GB" dirty="0"/>
              <a:t>where the consequences of a response determine the probability of it being repeated,</a:t>
            </a:r>
          </a:p>
          <a:p>
            <a:pPr marL="342900" indent="-342900">
              <a:buClr>
                <a:srgbClr val="FFFF00"/>
              </a:buClr>
              <a:buSzPct val="151000"/>
              <a:buFont typeface="Arial" panose="020B0604020202020204" pitchFamily="34" charset="0"/>
              <a:buChar char="*"/>
            </a:pPr>
            <a:r>
              <a:rPr lang="en-GB" dirty="0"/>
              <a:t> Through operant conditioning behaviour which is rewarded will likely be repeated, and behaviour which is punished will occur less frequently. </a:t>
            </a:r>
            <a:endParaRPr lang="en-US" dirty="0"/>
          </a:p>
        </p:txBody>
      </p:sp>
      <p:sp>
        <p:nvSpPr>
          <p:cNvPr id="18" name="Text Placeholder 17">
            <a:extLst>
              <a:ext uri="{FF2B5EF4-FFF2-40B4-BE49-F238E27FC236}">
                <a16:creationId xmlns:a16="http://schemas.microsoft.com/office/drawing/2014/main" id="{1100CC15-0651-1649-913A-DC5F1DE4876C}"/>
              </a:ext>
            </a:extLst>
          </p:cNvPr>
          <p:cNvSpPr>
            <a:spLocks noGrp="1"/>
          </p:cNvSpPr>
          <p:nvPr>
            <p:ph type="body" sz="quarter" idx="34"/>
          </p:nvPr>
        </p:nvSpPr>
        <p:spPr>
          <a:xfrm>
            <a:off x="32937450" y="4645796"/>
            <a:ext cx="7886696" cy="4358116"/>
          </a:xfrm>
        </p:spPr>
        <p:txBody>
          <a:bodyPr/>
          <a:lstStyle/>
          <a:p>
            <a:pPr marL="342900" indent="-342900">
              <a:buFont typeface="Arial" panose="020B0604020202020204" pitchFamily="34" charset="0"/>
              <a:buChar char="•"/>
            </a:pPr>
            <a:r>
              <a:rPr lang="en-GB" dirty="0"/>
              <a:t>Authority – teachers and head teachers are always right, children sit and listen and do as their told </a:t>
            </a:r>
          </a:p>
          <a:p>
            <a:pPr marL="342900" indent="-342900">
              <a:buFont typeface="Arial" panose="020B0604020202020204" pitchFamily="34" charset="0"/>
              <a:buChar char="•"/>
            </a:pPr>
            <a:r>
              <a:rPr lang="en-GB" dirty="0"/>
              <a:t>There is only one right answer</a:t>
            </a:r>
          </a:p>
          <a:p>
            <a:pPr marL="342900" indent="-342900">
              <a:buFont typeface="Arial" panose="020B0604020202020204" pitchFamily="34" charset="0"/>
              <a:buChar char="•"/>
            </a:pPr>
            <a:r>
              <a:rPr lang="en-GB" dirty="0"/>
              <a:t>Children are grouped by age and ability </a:t>
            </a:r>
          </a:p>
          <a:p>
            <a:pPr marL="342900" indent="-342900">
              <a:buFont typeface="Arial" panose="020B0604020202020204" pitchFamily="34" charset="0"/>
              <a:buChar char="•"/>
            </a:pPr>
            <a:r>
              <a:rPr lang="en-GB" dirty="0"/>
              <a:t>Schools decide what is teached – regardless of interests and ability</a:t>
            </a:r>
          </a:p>
          <a:p>
            <a:pPr marL="342900" indent="-342900">
              <a:buFont typeface="Arial" panose="020B0604020202020204" pitchFamily="34" charset="0"/>
              <a:buChar char="•"/>
            </a:pPr>
            <a:r>
              <a:rPr lang="en-GB" dirty="0"/>
              <a:t>Schooling is not a choice, it is compulsory for children’s own good  </a:t>
            </a:r>
          </a:p>
        </p:txBody>
      </p:sp>
      <p:sp>
        <p:nvSpPr>
          <p:cNvPr id="19" name="Text Placeholder 18">
            <a:extLst>
              <a:ext uri="{FF2B5EF4-FFF2-40B4-BE49-F238E27FC236}">
                <a16:creationId xmlns:a16="http://schemas.microsoft.com/office/drawing/2014/main" id="{E242ABF2-95E4-9047-BAD1-7F294FAB24D3}"/>
              </a:ext>
            </a:extLst>
          </p:cNvPr>
          <p:cNvSpPr>
            <a:spLocks noGrp="1"/>
          </p:cNvSpPr>
          <p:nvPr>
            <p:ph type="body" sz="quarter" idx="35"/>
          </p:nvPr>
        </p:nvSpPr>
        <p:spPr>
          <a:xfrm>
            <a:off x="16684630" y="3794924"/>
            <a:ext cx="7886696" cy="6500241"/>
          </a:xfrm>
        </p:spPr>
        <p:txBody>
          <a:bodyPr/>
          <a:lstStyle/>
          <a:p>
            <a:r>
              <a:rPr lang="en-GB" dirty="0"/>
              <a:t>It is important to recognise that </a:t>
            </a:r>
            <a:r>
              <a:rPr lang="en-GB" b="1" dirty="0"/>
              <a:t>Functionalists</a:t>
            </a:r>
            <a:r>
              <a:rPr lang="en-GB" dirty="0"/>
              <a:t> appreciate the values of the hidden curriculum as being an important guide at secondary socialising children and young people to:</a:t>
            </a:r>
          </a:p>
          <a:p>
            <a:pPr marL="342900" lvl="0" indent="-342900">
              <a:buFont typeface="Arial" panose="020B0604020202020204" pitchFamily="34" charset="0"/>
              <a:buChar char="•"/>
            </a:pPr>
            <a:r>
              <a:rPr lang="en-GB" dirty="0"/>
              <a:t>look smart via the school uniform.</a:t>
            </a:r>
          </a:p>
          <a:p>
            <a:pPr marL="342900" lvl="0" indent="-342900">
              <a:buFont typeface="Arial" panose="020B0604020202020204" pitchFamily="34" charset="0"/>
              <a:buChar char="•"/>
            </a:pPr>
            <a:r>
              <a:rPr lang="en-GB" dirty="0"/>
              <a:t>Punctuality through disciplining people who are late.</a:t>
            </a:r>
          </a:p>
          <a:p>
            <a:pPr marL="342900" lvl="0" indent="-342900">
              <a:buFont typeface="Arial" panose="020B0604020202020204" pitchFamily="34" charset="0"/>
              <a:buChar char="•"/>
            </a:pPr>
            <a:r>
              <a:rPr lang="en-GB" dirty="0"/>
              <a:t>Shows children how to follow instructions.</a:t>
            </a:r>
          </a:p>
          <a:p>
            <a:pPr marL="342900" lvl="0" indent="-342900">
              <a:buFont typeface="Arial" panose="020B0604020202020204" pitchFamily="34" charset="0"/>
              <a:buChar char="•"/>
            </a:pPr>
            <a:r>
              <a:rPr lang="en-GB" dirty="0"/>
              <a:t>How to read and follow a timetable</a:t>
            </a:r>
          </a:p>
          <a:p>
            <a:pPr marL="342900" lvl="0" indent="-342900">
              <a:buFont typeface="Arial" panose="020B0604020202020204" pitchFamily="34" charset="0"/>
              <a:buChar char="•"/>
            </a:pPr>
            <a:r>
              <a:rPr lang="en-GB" dirty="0"/>
              <a:t>The Hidden curriculum shows the benefits of working hard and doing additional work at home.</a:t>
            </a:r>
          </a:p>
          <a:p>
            <a:pPr lvl="0"/>
            <a:r>
              <a:rPr lang="en-GB" dirty="0"/>
              <a:t>(James,1968)</a:t>
            </a:r>
          </a:p>
          <a:p>
            <a:pPr marL="342900" indent="-342900">
              <a:buFont typeface="Arial" panose="020B0604020202020204" pitchFamily="34" charset="0"/>
              <a:buChar char="•"/>
            </a:pPr>
            <a:endParaRPr lang="en-GB" dirty="0"/>
          </a:p>
          <a:p>
            <a:endParaRPr lang="en-US" dirty="0"/>
          </a:p>
        </p:txBody>
      </p:sp>
      <p:sp>
        <p:nvSpPr>
          <p:cNvPr id="20" name="Text Placeholder 19">
            <a:extLst>
              <a:ext uri="{FF2B5EF4-FFF2-40B4-BE49-F238E27FC236}">
                <a16:creationId xmlns:a16="http://schemas.microsoft.com/office/drawing/2014/main" id="{068DB99E-AC8D-D146-A605-623CC757776F}"/>
              </a:ext>
            </a:extLst>
          </p:cNvPr>
          <p:cNvSpPr>
            <a:spLocks noGrp="1"/>
          </p:cNvSpPr>
          <p:nvPr>
            <p:ph type="body" sz="quarter" idx="36"/>
          </p:nvPr>
        </p:nvSpPr>
        <p:spPr>
          <a:xfrm>
            <a:off x="359047" y="13957038"/>
            <a:ext cx="7744533" cy="5466112"/>
          </a:xfrm>
        </p:spPr>
        <p:txBody>
          <a:bodyPr/>
          <a:lstStyle/>
          <a:p>
            <a:r>
              <a:rPr lang="en-US" dirty="0"/>
              <a:t>The norms, values and procedure</a:t>
            </a:r>
          </a:p>
          <a:p>
            <a:endParaRPr lang="en-US" dirty="0"/>
          </a:p>
          <a:p>
            <a:r>
              <a:rPr lang="en-US" dirty="0"/>
              <a:t>Children being taught not to shout out </a:t>
            </a:r>
          </a:p>
          <a:p>
            <a:r>
              <a:rPr lang="en-US" dirty="0"/>
              <a:t>Aspiring to achieve  </a:t>
            </a:r>
          </a:p>
          <a:p>
            <a:r>
              <a:rPr lang="en-US" dirty="0"/>
              <a:t>Lining up outside before coming into the school</a:t>
            </a:r>
          </a:p>
          <a:p>
            <a:r>
              <a:rPr lang="en-US" dirty="0"/>
              <a:t>Putting their hand up if they want to speak</a:t>
            </a:r>
          </a:p>
          <a:p>
            <a:r>
              <a:rPr lang="en-US" dirty="0"/>
              <a:t>Waiting for the gap if two teachers are speaking</a:t>
            </a:r>
          </a:p>
          <a:p>
            <a:r>
              <a:rPr lang="en-US" dirty="0"/>
              <a:t>Not to run inside of the school or corridors</a:t>
            </a:r>
          </a:p>
          <a:p>
            <a:r>
              <a:rPr lang="en-US" dirty="0"/>
              <a:t>Asking permission to leave the room or use the toilet  </a:t>
            </a:r>
          </a:p>
          <a:p>
            <a:r>
              <a:rPr lang="en-US" dirty="0"/>
              <a:t> </a:t>
            </a:r>
          </a:p>
        </p:txBody>
      </p:sp>
      <p:sp>
        <p:nvSpPr>
          <p:cNvPr id="22" name="Rectangle 21">
            <a:extLst>
              <a:ext uri="{FF2B5EF4-FFF2-40B4-BE49-F238E27FC236}">
                <a16:creationId xmlns:a16="http://schemas.microsoft.com/office/drawing/2014/main" id="{E187DE86-980A-4BEC-93F8-047312073CF3}"/>
              </a:ext>
            </a:extLst>
          </p:cNvPr>
          <p:cNvSpPr/>
          <p:nvPr/>
        </p:nvSpPr>
        <p:spPr>
          <a:xfrm>
            <a:off x="7402892" y="-244145"/>
            <a:ext cx="23356508" cy="3170099"/>
          </a:xfrm>
          <a:prstGeom prst="rect">
            <a:avLst/>
          </a:prstGeom>
          <a:noFill/>
        </p:spPr>
        <p:txBody>
          <a:bodyPr wrap="square" lIns="91440" tIns="45720" rIns="91440" bIns="45720">
            <a:spAutoFit/>
          </a:bodyPr>
          <a:lstStyle/>
          <a:p>
            <a:pPr algn="ctr"/>
            <a:r>
              <a:rPr lang="en-US" sz="20000" b="0" u="sng" cap="none" spc="0" dirty="0">
                <a:ln w="0"/>
                <a:effectLst>
                  <a:glow rad="228600">
                    <a:schemeClr val="tx1">
                      <a:lumMod val="50000"/>
                      <a:lumOff val="50000"/>
                      <a:alpha val="40000"/>
                    </a:schemeClr>
                  </a:glow>
                  <a:outerShdw blurRad="38100" dist="19050" dir="2700000" algn="tl" rotWithShape="0">
                    <a:schemeClr val="dk1">
                      <a:alpha val="40000"/>
                    </a:schemeClr>
                  </a:outerShdw>
                </a:effectLst>
                <a:latin typeface="Edwardian Script ITC" panose="030303020407070D0804" pitchFamily="66" charset="0"/>
              </a:rPr>
              <a:t>The Hidden Curriculum</a:t>
            </a:r>
            <a:r>
              <a:rPr lang="en-US" sz="12000" b="0" u="sng" cap="none" spc="0" dirty="0">
                <a:ln w="0"/>
                <a:effectLst>
                  <a:glow rad="228600">
                    <a:schemeClr val="tx1">
                      <a:lumMod val="50000"/>
                      <a:lumOff val="50000"/>
                      <a:alpha val="40000"/>
                    </a:schemeClr>
                  </a:glow>
                  <a:outerShdw blurRad="38100" dist="19050" dir="2700000" algn="tl" rotWithShape="0">
                    <a:schemeClr val="dk1">
                      <a:alpha val="40000"/>
                    </a:schemeClr>
                  </a:outerShdw>
                </a:effectLst>
                <a:latin typeface="Edwardian Script ITC" panose="030303020407070D0804" pitchFamily="66" charset="0"/>
              </a:rPr>
              <a:t> </a:t>
            </a:r>
          </a:p>
        </p:txBody>
      </p:sp>
      <p:sp>
        <p:nvSpPr>
          <p:cNvPr id="23" name="Star: 5 Points 22">
            <a:extLst>
              <a:ext uri="{FF2B5EF4-FFF2-40B4-BE49-F238E27FC236}">
                <a16:creationId xmlns:a16="http://schemas.microsoft.com/office/drawing/2014/main" id="{0D253621-6959-494E-A3F0-0CF773556CC3}"/>
              </a:ext>
            </a:extLst>
          </p:cNvPr>
          <p:cNvSpPr/>
          <p:nvPr/>
        </p:nvSpPr>
        <p:spPr>
          <a:xfrm>
            <a:off x="7772400" y="1541479"/>
            <a:ext cx="965200" cy="769921"/>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Star: 5 Points 23">
            <a:extLst>
              <a:ext uri="{FF2B5EF4-FFF2-40B4-BE49-F238E27FC236}">
                <a16:creationId xmlns:a16="http://schemas.microsoft.com/office/drawing/2014/main" id="{ACD286A7-6C72-4822-BB17-0026F6424538}"/>
              </a:ext>
            </a:extLst>
          </p:cNvPr>
          <p:cNvSpPr/>
          <p:nvPr/>
        </p:nvSpPr>
        <p:spPr>
          <a:xfrm>
            <a:off x="8737600" y="748771"/>
            <a:ext cx="711200" cy="531564"/>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Star: 5 Points 24">
            <a:extLst>
              <a:ext uri="{FF2B5EF4-FFF2-40B4-BE49-F238E27FC236}">
                <a16:creationId xmlns:a16="http://schemas.microsoft.com/office/drawing/2014/main" id="{B0233569-F9A6-4A27-A4A6-CA30A2922D19}"/>
              </a:ext>
            </a:extLst>
          </p:cNvPr>
          <p:cNvSpPr/>
          <p:nvPr/>
        </p:nvSpPr>
        <p:spPr>
          <a:xfrm>
            <a:off x="28879800" y="2072676"/>
            <a:ext cx="762000" cy="543524"/>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Star: 5 Points 25">
            <a:extLst>
              <a:ext uri="{FF2B5EF4-FFF2-40B4-BE49-F238E27FC236}">
                <a16:creationId xmlns:a16="http://schemas.microsoft.com/office/drawing/2014/main" id="{6DFC8CA0-BCE1-4188-BBA1-8B532496AE80}"/>
              </a:ext>
            </a:extLst>
          </p:cNvPr>
          <p:cNvSpPr/>
          <p:nvPr/>
        </p:nvSpPr>
        <p:spPr>
          <a:xfrm>
            <a:off x="28676600" y="508000"/>
            <a:ext cx="1524000" cy="1172078"/>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178DA1E9-27B5-494E-BEC2-4B106C3DF502}"/>
              </a:ext>
            </a:extLst>
          </p:cNvPr>
          <p:cNvSpPr/>
          <p:nvPr/>
        </p:nvSpPr>
        <p:spPr>
          <a:xfrm>
            <a:off x="18871045" y="9101084"/>
            <a:ext cx="2451423" cy="1569660"/>
          </a:xfrm>
          <a:prstGeom prst="rect">
            <a:avLst/>
          </a:prstGeom>
          <a:noFill/>
          <a:ln>
            <a:noFill/>
          </a:ln>
        </p:spPr>
        <p:txBody>
          <a:bodyPr wrap="square" lIns="91440" tIns="45720" rIns="91440" bIns="45720">
            <a:spAutoFit/>
          </a:bodyPr>
          <a:lstStyle/>
          <a:p>
            <a:pPr algn="ctr"/>
            <a:r>
              <a:rPr lang="en-US" sz="9600" b="0" u="sng" cap="none" spc="0" dirty="0">
                <a:ln w="0"/>
                <a:effectLst>
                  <a:outerShdw blurRad="38100" dist="19050" dir="2700000" algn="tl" rotWithShape="0">
                    <a:schemeClr val="dk1">
                      <a:alpha val="40000"/>
                    </a:schemeClr>
                  </a:outerShdw>
                </a:effectLst>
                <a:latin typeface="Edwardian Script ITC" panose="030303020407070D0804" pitchFamily="66" charset="0"/>
              </a:rPr>
              <a:t>Vs</a:t>
            </a:r>
          </a:p>
        </p:txBody>
      </p:sp>
      <p:sp>
        <p:nvSpPr>
          <p:cNvPr id="29" name="Star: 5 Points 28">
            <a:extLst>
              <a:ext uri="{FF2B5EF4-FFF2-40B4-BE49-F238E27FC236}">
                <a16:creationId xmlns:a16="http://schemas.microsoft.com/office/drawing/2014/main" id="{F396E12A-854A-4312-A8B0-16C0E923632F}"/>
              </a:ext>
            </a:extLst>
          </p:cNvPr>
          <p:cNvSpPr/>
          <p:nvPr/>
        </p:nvSpPr>
        <p:spPr>
          <a:xfrm>
            <a:off x="22116360" y="9309131"/>
            <a:ext cx="1168400" cy="990600"/>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tar: 5 Points 29">
            <a:extLst>
              <a:ext uri="{FF2B5EF4-FFF2-40B4-BE49-F238E27FC236}">
                <a16:creationId xmlns:a16="http://schemas.microsoft.com/office/drawing/2014/main" id="{EF60F7E4-39FB-4445-A1B8-271598E72317}"/>
              </a:ext>
            </a:extLst>
          </p:cNvPr>
          <p:cNvSpPr/>
          <p:nvPr/>
        </p:nvSpPr>
        <p:spPr>
          <a:xfrm>
            <a:off x="17106434" y="9309131"/>
            <a:ext cx="1206494" cy="990600"/>
          </a:xfrm>
          <a:prstGeom prst="star5">
            <a:avLst>
              <a:gd name="adj" fmla="val 16779"/>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E34FA8B-306F-486D-A317-9EE2F29D0A40}"/>
              </a:ext>
            </a:extLst>
          </p:cNvPr>
          <p:cNvSpPr txBox="1"/>
          <p:nvPr/>
        </p:nvSpPr>
        <p:spPr>
          <a:xfrm>
            <a:off x="8705850" y="4184131"/>
            <a:ext cx="7924800" cy="461665"/>
          </a:xfrm>
          <a:prstGeom prst="rect">
            <a:avLst/>
          </a:prstGeom>
          <a:noFill/>
        </p:spPr>
        <p:txBody>
          <a:bodyPr wrap="square" rtlCol="0">
            <a:spAutoFit/>
          </a:bodyPr>
          <a:lstStyle/>
          <a:p>
            <a:r>
              <a:rPr lang="en-GB" sz="2400" b="1" u="sng" dirty="0">
                <a:solidFill>
                  <a:srgbClr val="002060"/>
                </a:solidFill>
                <a:latin typeface="+mj-lt"/>
              </a:rPr>
              <a:t>Skinner 1904 - 1990</a:t>
            </a:r>
            <a:r>
              <a:rPr lang="en-GB" sz="2400" u="sng" dirty="0">
                <a:solidFill>
                  <a:srgbClr val="002060"/>
                </a:solidFill>
              </a:rPr>
              <a:t> </a:t>
            </a:r>
          </a:p>
        </p:txBody>
      </p:sp>
      <p:sp>
        <p:nvSpPr>
          <p:cNvPr id="3" name="TextBox 2">
            <a:extLst>
              <a:ext uri="{FF2B5EF4-FFF2-40B4-BE49-F238E27FC236}">
                <a16:creationId xmlns:a16="http://schemas.microsoft.com/office/drawing/2014/main" id="{A993C667-5142-4A6E-B587-9E17162644A2}"/>
              </a:ext>
            </a:extLst>
          </p:cNvPr>
          <p:cNvSpPr txBox="1"/>
          <p:nvPr/>
        </p:nvSpPr>
        <p:spPr>
          <a:xfrm>
            <a:off x="8598060" y="7311234"/>
            <a:ext cx="7876862" cy="1131848"/>
          </a:xfrm>
          <a:prstGeom prst="rect">
            <a:avLst/>
          </a:prstGeom>
          <a:noFill/>
        </p:spPr>
        <p:txBody>
          <a:bodyPr wrap="square" rtlCol="0">
            <a:spAutoFit/>
          </a:bodyPr>
          <a:lstStyle/>
          <a:p>
            <a:r>
              <a:rPr lang="en-GB" sz="2400" b="1" u="sng" dirty="0">
                <a:solidFill>
                  <a:srgbClr val="002060"/>
                </a:solidFill>
                <a:latin typeface="+mj-lt"/>
              </a:rPr>
              <a:t>Bruner 1915 - 2016</a:t>
            </a:r>
            <a:r>
              <a:rPr lang="en-GB" dirty="0">
                <a:solidFill>
                  <a:srgbClr val="002060"/>
                </a:solidFill>
                <a:latin typeface="+mj-lt"/>
              </a:rPr>
              <a:t> </a:t>
            </a:r>
          </a:p>
        </p:txBody>
      </p:sp>
      <p:sp>
        <p:nvSpPr>
          <p:cNvPr id="4" name="TextBox 3">
            <a:extLst>
              <a:ext uri="{FF2B5EF4-FFF2-40B4-BE49-F238E27FC236}">
                <a16:creationId xmlns:a16="http://schemas.microsoft.com/office/drawing/2014/main" id="{268B2E5F-9B44-4BE1-B053-E46965151EC4}"/>
              </a:ext>
            </a:extLst>
          </p:cNvPr>
          <p:cNvSpPr txBox="1"/>
          <p:nvPr/>
        </p:nvSpPr>
        <p:spPr>
          <a:xfrm>
            <a:off x="8496627" y="8544337"/>
            <a:ext cx="7768587" cy="3046988"/>
          </a:xfrm>
          <a:prstGeom prst="rect">
            <a:avLst/>
          </a:prstGeom>
          <a:noFill/>
        </p:spPr>
        <p:txBody>
          <a:bodyPr wrap="square" rtlCol="0">
            <a:spAutoFit/>
          </a:bodyPr>
          <a:lstStyle/>
          <a:p>
            <a:pPr marL="342900" indent="-342900">
              <a:buClr>
                <a:srgbClr val="002060"/>
              </a:buClr>
              <a:buSzPct val="155000"/>
              <a:buFont typeface="Arial" panose="020B0604020202020204" pitchFamily="34" charset="0"/>
              <a:buChar char="*"/>
            </a:pPr>
            <a:r>
              <a:rPr lang="en-GB" sz="2400" dirty="0"/>
              <a:t>Bruner made significant contributions to human cognitive psychology and cognitive learning theory in educational psychology.</a:t>
            </a:r>
          </a:p>
          <a:p>
            <a:pPr marL="342900" indent="-342900">
              <a:buClr>
                <a:srgbClr val="002060"/>
              </a:buClr>
              <a:buSzPct val="155000"/>
              <a:buFont typeface="Arial" panose="020B0604020202020204" pitchFamily="34" charset="0"/>
              <a:buChar char="*"/>
            </a:pPr>
            <a:r>
              <a:rPr lang="en-GB" sz="2400" dirty="0"/>
              <a:t>Greatly influenced by Piagets theory about developmental stages </a:t>
            </a:r>
          </a:p>
          <a:p>
            <a:pPr marL="342900" indent="-342900">
              <a:buClr>
                <a:srgbClr val="002060"/>
              </a:buClr>
              <a:buSzPct val="155000"/>
              <a:buFont typeface="Arial" panose="020B0604020202020204" pitchFamily="34" charset="0"/>
              <a:buChar char="*"/>
            </a:pPr>
            <a:r>
              <a:rPr lang="en-GB" sz="2400" dirty="0"/>
              <a:t>Burners ideas include:  scaffolding, formats and routines, the spiral curriculum </a:t>
            </a:r>
          </a:p>
          <a:p>
            <a:pPr>
              <a:buClr>
                <a:srgbClr val="002060"/>
              </a:buClr>
              <a:buSzPct val="150000"/>
            </a:pPr>
            <a:r>
              <a:rPr lang="en-GB" sz="2400" dirty="0"/>
              <a:t>    </a:t>
            </a:r>
          </a:p>
        </p:txBody>
      </p:sp>
      <p:sp>
        <p:nvSpPr>
          <p:cNvPr id="21" name="TextBox 20">
            <a:extLst>
              <a:ext uri="{FF2B5EF4-FFF2-40B4-BE49-F238E27FC236}">
                <a16:creationId xmlns:a16="http://schemas.microsoft.com/office/drawing/2014/main" id="{391640D8-33A0-4841-81AD-6F90CBC6D039}"/>
              </a:ext>
            </a:extLst>
          </p:cNvPr>
          <p:cNvSpPr txBox="1"/>
          <p:nvPr/>
        </p:nvSpPr>
        <p:spPr>
          <a:xfrm>
            <a:off x="8481475" y="11230915"/>
            <a:ext cx="7886698" cy="461665"/>
          </a:xfrm>
          <a:prstGeom prst="rect">
            <a:avLst/>
          </a:prstGeom>
          <a:noFill/>
        </p:spPr>
        <p:txBody>
          <a:bodyPr wrap="square" rtlCol="0">
            <a:spAutoFit/>
          </a:bodyPr>
          <a:lstStyle/>
          <a:p>
            <a:r>
              <a:rPr lang="en-GB" sz="2400" b="1" u="sng" dirty="0">
                <a:solidFill>
                  <a:srgbClr val="002060"/>
                </a:solidFill>
                <a:latin typeface="+mj-lt"/>
              </a:rPr>
              <a:t>Phillip Jackson </a:t>
            </a:r>
          </a:p>
        </p:txBody>
      </p:sp>
      <p:sp>
        <p:nvSpPr>
          <p:cNvPr id="27" name="TextBox 26">
            <a:extLst>
              <a:ext uri="{FF2B5EF4-FFF2-40B4-BE49-F238E27FC236}">
                <a16:creationId xmlns:a16="http://schemas.microsoft.com/office/drawing/2014/main" id="{1781DB41-6333-4321-82DD-585BB4D22E55}"/>
              </a:ext>
            </a:extLst>
          </p:cNvPr>
          <p:cNvSpPr txBox="1"/>
          <p:nvPr/>
        </p:nvSpPr>
        <p:spPr>
          <a:xfrm>
            <a:off x="8466470" y="11874005"/>
            <a:ext cx="7828899" cy="3046988"/>
          </a:xfrm>
          <a:prstGeom prst="rect">
            <a:avLst/>
          </a:prstGeom>
          <a:noFill/>
        </p:spPr>
        <p:txBody>
          <a:bodyPr wrap="square" rtlCol="0">
            <a:spAutoFit/>
          </a:bodyPr>
          <a:lstStyle/>
          <a:p>
            <a:pPr marL="342900" indent="-342900">
              <a:buClr>
                <a:srgbClr val="FFFF00"/>
              </a:buClr>
              <a:buSzPct val="155000"/>
              <a:buFont typeface="Arial" panose="020B0604020202020204" pitchFamily="34" charset="0"/>
              <a:buChar char="•"/>
            </a:pPr>
            <a:r>
              <a:rPr lang="en-GB" sz="2400" dirty="0"/>
              <a:t>Used the term ‘hidden curriculum’ to describe the unofficial 3R’s rules, routines and regulations</a:t>
            </a:r>
          </a:p>
          <a:p>
            <a:pPr marL="342900" indent="-342900">
              <a:buClr>
                <a:srgbClr val="FFFF00"/>
              </a:buClr>
              <a:buSzPct val="152000"/>
              <a:buFont typeface="Arial" panose="020B0604020202020204" pitchFamily="34" charset="0"/>
              <a:buChar char="•"/>
            </a:pPr>
            <a:r>
              <a:rPr lang="en-GB" sz="2400" dirty="0"/>
              <a:t>The 3R’s had to be learned by children to survive in the classroom</a:t>
            </a:r>
          </a:p>
          <a:p>
            <a:pPr marL="342900" indent="-342900">
              <a:buClr>
                <a:srgbClr val="FFFF00"/>
              </a:buClr>
              <a:buSzPct val="152000"/>
              <a:buFont typeface="Arial" panose="020B0604020202020204" pitchFamily="34" charset="0"/>
              <a:buChar char="•"/>
            </a:pPr>
            <a:r>
              <a:rPr lang="en-GB" sz="2400" dirty="0"/>
              <a:t>Children develop classroom coping strategies </a:t>
            </a:r>
          </a:p>
          <a:p>
            <a:pPr marL="342900" indent="-342900">
              <a:buClr>
                <a:srgbClr val="FFFF00"/>
              </a:buClr>
              <a:buSzPct val="152000"/>
              <a:buFont typeface="Arial" panose="020B0604020202020204" pitchFamily="34" charset="0"/>
              <a:buChar char="•"/>
            </a:pPr>
            <a:r>
              <a:rPr lang="en-GB" sz="2400" dirty="0"/>
              <a:t>The hidden curriculum was a valid method of developing autonomy and responsibility </a:t>
            </a:r>
          </a:p>
          <a:p>
            <a:pPr marL="342900" indent="-342900">
              <a:buClr>
                <a:srgbClr val="FFFF00"/>
              </a:buClr>
              <a:buSzPct val="152000"/>
              <a:buFont typeface="Arial" panose="020B0604020202020204" pitchFamily="34" charset="0"/>
              <a:buChar char="*"/>
            </a:pPr>
            <a:endParaRPr lang="en-GB" sz="2400" dirty="0"/>
          </a:p>
        </p:txBody>
      </p:sp>
      <p:sp>
        <p:nvSpPr>
          <p:cNvPr id="33" name="Arrow: Down 32">
            <a:extLst>
              <a:ext uri="{FF2B5EF4-FFF2-40B4-BE49-F238E27FC236}">
                <a16:creationId xmlns:a16="http://schemas.microsoft.com/office/drawing/2014/main" id="{FCFFB988-8652-4FD6-A3B9-8520FA1C4F7F}"/>
              </a:ext>
            </a:extLst>
          </p:cNvPr>
          <p:cNvSpPr/>
          <p:nvPr/>
        </p:nvSpPr>
        <p:spPr>
          <a:xfrm>
            <a:off x="3871856" y="12069657"/>
            <a:ext cx="350520" cy="1023742"/>
          </a:xfrm>
          <a:prstGeom prst="downArrow">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46976B66-83C0-403F-B27B-863B4FFAC5DA}"/>
              </a:ext>
            </a:extLst>
          </p:cNvPr>
          <p:cNvSpPr txBox="1"/>
          <p:nvPr/>
        </p:nvSpPr>
        <p:spPr>
          <a:xfrm>
            <a:off x="28900442" y="4280138"/>
            <a:ext cx="3606482" cy="5632311"/>
          </a:xfrm>
          <a:prstGeom prst="rect">
            <a:avLst/>
          </a:prstGeom>
          <a:noFill/>
        </p:spPr>
        <p:txBody>
          <a:bodyPr wrap="square" rtlCol="0">
            <a:spAutoFit/>
          </a:bodyPr>
          <a:lstStyle/>
          <a:p>
            <a:r>
              <a:rPr lang="en-GB" sz="2400" u="sng" dirty="0">
                <a:highlight>
                  <a:srgbClr val="FFFF00"/>
                </a:highlight>
              </a:rPr>
              <a:t>Disadvantages</a:t>
            </a:r>
          </a:p>
          <a:p>
            <a:endParaRPr lang="en-GB" sz="2400" dirty="0"/>
          </a:p>
          <a:p>
            <a:pPr marL="342900" indent="-342900">
              <a:buFont typeface="Arial" panose="020B0604020202020204" pitchFamily="34" charset="0"/>
              <a:buChar char="•"/>
            </a:pPr>
            <a:r>
              <a:rPr lang="en-GB" sz="2400" dirty="0"/>
              <a:t> reproduces social class inequalities </a:t>
            </a:r>
          </a:p>
          <a:p>
            <a:pPr marL="342900" indent="-342900">
              <a:buFont typeface="Arial" panose="020B0604020202020204" pitchFamily="34" charset="0"/>
              <a:buChar char="•"/>
            </a:pPr>
            <a:r>
              <a:rPr lang="en-GB" sz="2400" dirty="0"/>
              <a:t>Out dated social roles are reinforced </a:t>
            </a:r>
          </a:p>
          <a:p>
            <a:pPr marL="342900" indent="-342900">
              <a:buFont typeface="Arial" panose="020B0604020202020204" pitchFamily="34" charset="0"/>
              <a:buChar char="•"/>
            </a:pPr>
            <a:r>
              <a:rPr lang="en-GB" sz="2400" dirty="0"/>
              <a:t>Minorities are expected to assimilate to the majority culture</a:t>
            </a:r>
          </a:p>
          <a:p>
            <a:pPr marL="342900" indent="-342900">
              <a:buFont typeface="Arial" panose="020B0604020202020204" pitchFamily="34" charset="0"/>
              <a:buChar char="•"/>
            </a:pPr>
            <a:r>
              <a:rPr lang="en-GB" sz="2400" dirty="0"/>
              <a:t>No policy for the hidden curriculum </a:t>
            </a:r>
          </a:p>
          <a:p>
            <a:pPr marL="342900" indent="-342900">
              <a:buFont typeface="Arial" panose="020B0604020202020204" pitchFamily="34" charset="0"/>
              <a:buChar char="•"/>
            </a:pPr>
            <a:r>
              <a:rPr lang="en-GB" sz="2400" dirty="0"/>
              <a:t>Children don’t always understand the messages</a:t>
            </a:r>
          </a:p>
          <a:p>
            <a:pPr marL="342900" indent="-342900">
              <a:buFont typeface="Arial" panose="020B0604020202020204" pitchFamily="34" charset="0"/>
              <a:buChar char="•"/>
            </a:pPr>
            <a:endParaRPr lang="en-GB" sz="2400" dirty="0"/>
          </a:p>
        </p:txBody>
      </p:sp>
      <p:pic>
        <p:nvPicPr>
          <p:cNvPr id="1028" name="Picture 4" descr="Big Education Ape: “Children have the capacity to see the wonderful in the  ordinary.” – Prof. Philip Jackson | Reclaim Reform">
            <a:extLst>
              <a:ext uri="{FF2B5EF4-FFF2-40B4-BE49-F238E27FC236}">
                <a16:creationId xmlns:a16="http://schemas.microsoft.com/office/drawing/2014/main" id="{8A0FE5D8-EBA1-4AD2-A1AD-2CCF91307A7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25190" y="14901571"/>
            <a:ext cx="4303410" cy="3700272"/>
          </a:xfrm>
          <a:prstGeom prst="rect">
            <a:avLst/>
          </a:prstGeom>
          <a:noFill/>
          <a:ln w="57150">
            <a:solidFill>
              <a:srgbClr val="FFFF00"/>
            </a:solidFill>
          </a:ln>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E7F5FF8E-509D-4C51-8913-2DDC41865B2B}"/>
              </a:ext>
            </a:extLst>
          </p:cNvPr>
          <p:cNvSpPr txBox="1"/>
          <p:nvPr/>
        </p:nvSpPr>
        <p:spPr>
          <a:xfrm>
            <a:off x="33269270" y="9804431"/>
            <a:ext cx="7835579" cy="2308324"/>
          </a:xfrm>
          <a:prstGeom prst="rect">
            <a:avLst/>
          </a:prstGeom>
          <a:noFill/>
        </p:spPr>
        <p:txBody>
          <a:bodyPr wrap="square" rtlCol="0">
            <a:spAutoFit/>
          </a:bodyPr>
          <a:lstStyle/>
          <a:p>
            <a:pPr marL="342900" indent="-342900">
              <a:buClr>
                <a:srgbClr val="FFFF00"/>
              </a:buClr>
              <a:buSzPct val="195000"/>
              <a:buFont typeface="Arial" panose="020B0604020202020204" pitchFamily="34" charset="0"/>
              <a:buChar char="*"/>
            </a:pPr>
            <a:r>
              <a:rPr lang="en-GB" sz="2400" dirty="0"/>
              <a:t>Donaldson report</a:t>
            </a:r>
          </a:p>
          <a:p>
            <a:pPr marL="342900" indent="-342900">
              <a:buClr>
                <a:srgbClr val="FFFF00"/>
              </a:buClr>
              <a:buSzPct val="190000"/>
              <a:buFont typeface="Arial" panose="020B0604020202020204" pitchFamily="34" charset="0"/>
              <a:buChar char="*"/>
            </a:pPr>
            <a:r>
              <a:rPr lang="en-GB" sz="2400" dirty="0"/>
              <a:t>The curriculum in wales </a:t>
            </a:r>
          </a:p>
          <a:p>
            <a:pPr marL="342900" indent="-342900">
              <a:buClr>
                <a:srgbClr val="FFFF00"/>
              </a:buClr>
              <a:buSzPct val="195000"/>
              <a:buFont typeface="Arial" panose="020B0604020202020204" pitchFamily="34" charset="0"/>
              <a:buChar char="*"/>
            </a:pPr>
            <a:r>
              <a:rPr lang="en-GB" sz="2400" dirty="0"/>
              <a:t>Health and well being </a:t>
            </a:r>
          </a:p>
          <a:p>
            <a:pPr marL="342900" indent="-342900">
              <a:buClr>
                <a:srgbClr val="FFFF00"/>
              </a:buClr>
              <a:buSzPct val="195000"/>
              <a:buFont typeface="Arial" panose="020B0604020202020204" pitchFamily="34" charset="0"/>
              <a:buChar char="*"/>
            </a:pPr>
            <a:r>
              <a:rPr lang="en-GB" sz="2400" dirty="0"/>
              <a:t>Uniform policy </a:t>
            </a:r>
          </a:p>
          <a:p>
            <a:pPr marL="342900" indent="-342900">
              <a:buClr>
                <a:srgbClr val="FFFF00"/>
              </a:buClr>
              <a:buSzPct val="195000"/>
              <a:buFont typeface="Arial" panose="020B0604020202020204" pitchFamily="34" charset="0"/>
              <a:buChar char="*"/>
            </a:pPr>
            <a:r>
              <a:rPr lang="en-GB" sz="2400" dirty="0"/>
              <a:t>Welsh governments successful futures </a:t>
            </a:r>
          </a:p>
          <a:p>
            <a:r>
              <a:rPr lang="en-GB" sz="2400" dirty="0"/>
              <a:t> </a:t>
            </a:r>
          </a:p>
        </p:txBody>
      </p:sp>
      <p:sp>
        <p:nvSpPr>
          <p:cNvPr id="38" name="TextBox 37">
            <a:extLst>
              <a:ext uri="{FF2B5EF4-FFF2-40B4-BE49-F238E27FC236}">
                <a16:creationId xmlns:a16="http://schemas.microsoft.com/office/drawing/2014/main" id="{474103A4-C6D0-42B6-8E32-32774ADC20AD}"/>
              </a:ext>
            </a:extLst>
          </p:cNvPr>
          <p:cNvSpPr txBox="1"/>
          <p:nvPr/>
        </p:nvSpPr>
        <p:spPr>
          <a:xfrm>
            <a:off x="382382" y="3225326"/>
            <a:ext cx="7782637" cy="523220"/>
          </a:xfrm>
          <a:prstGeom prst="rect">
            <a:avLst/>
          </a:prstGeom>
          <a:noFill/>
        </p:spPr>
        <p:txBody>
          <a:bodyPr wrap="square" rtlCol="0">
            <a:spAutoFit/>
          </a:bodyPr>
          <a:lstStyle/>
          <a:p>
            <a:pPr algn="ctr"/>
            <a:r>
              <a:rPr lang="en-GB" sz="2800" b="1" u="sng" dirty="0">
                <a:solidFill>
                  <a:schemeClr val="accent1">
                    <a:lumMod val="50000"/>
                  </a:schemeClr>
                </a:solidFill>
                <a:latin typeface="+mj-lt"/>
              </a:rPr>
              <a:t>What is the curriculum ?</a:t>
            </a:r>
          </a:p>
        </p:txBody>
      </p:sp>
      <p:sp>
        <p:nvSpPr>
          <p:cNvPr id="39" name="TextBox 38">
            <a:extLst>
              <a:ext uri="{FF2B5EF4-FFF2-40B4-BE49-F238E27FC236}">
                <a16:creationId xmlns:a16="http://schemas.microsoft.com/office/drawing/2014/main" id="{9ADB4ED8-7273-48D0-B476-DA4C4C9C5371}"/>
              </a:ext>
            </a:extLst>
          </p:cNvPr>
          <p:cNvSpPr txBox="1"/>
          <p:nvPr/>
        </p:nvSpPr>
        <p:spPr>
          <a:xfrm>
            <a:off x="645459" y="4271766"/>
            <a:ext cx="7171710" cy="1938992"/>
          </a:xfrm>
          <a:prstGeom prst="rect">
            <a:avLst/>
          </a:prstGeom>
          <a:noFill/>
        </p:spPr>
        <p:txBody>
          <a:bodyPr wrap="square" rtlCol="0">
            <a:spAutoFit/>
          </a:bodyPr>
          <a:lstStyle/>
          <a:p>
            <a:r>
              <a:rPr lang="en-GB" sz="2400" dirty="0"/>
              <a:t>The national curriculum is a set of subjects and standards used by primary and secondary schools so children learn the same thing. It covers what subjects are taught and the standards children should reach in each subject.</a:t>
            </a:r>
          </a:p>
        </p:txBody>
      </p:sp>
      <p:sp>
        <p:nvSpPr>
          <p:cNvPr id="41" name="TextBox 40">
            <a:extLst>
              <a:ext uri="{FF2B5EF4-FFF2-40B4-BE49-F238E27FC236}">
                <a16:creationId xmlns:a16="http://schemas.microsoft.com/office/drawing/2014/main" id="{306A0CBE-F642-4F2C-9194-B69788ECF1FE}"/>
              </a:ext>
            </a:extLst>
          </p:cNvPr>
          <p:cNvSpPr txBox="1"/>
          <p:nvPr/>
        </p:nvSpPr>
        <p:spPr>
          <a:xfrm>
            <a:off x="32637466" y="9047521"/>
            <a:ext cx="7674681" cy="523220"/>
          </a:xfrm>
          <a:prstGeom prst="rect">
            <a:avLst/>
          </a:prstGeom>
          <a:noFill/>
        </p:spPr>
        <p:txBody>
          <a:bodyPr wrap="square" rtlCol="0">
            <a:spAutoFit/>
          </a:bodyPr>
          <a:lstStyle/>
          <a:p>
            <a:pPr algn="ctr"/>
            <a:r>
              <a:rPr lang="en-GB" sz="2800" b="1" u="sng" dirty="0">
                <a:solidFill>
                  <a:schemeClr val="accent1">
                    <a:lumMod val="50000"/>
                  </a:schemeClr>
                </a:solidFill>
                <a:latin typeface="+mj-lt"/>
              </a:rPr>
              <a:t>Policies in education </a:t>
            </a:r>
          </a:p>
        </p:txBody>
      </p:sp>
      <p:sp>
        <p:nvSpPr>
          <p:cNvPr id="42" name="TextBox 41">
            <a:extLst>
              <a:ext uri="{FF2B5EF4-FFF2-40B4-BE49-F238E27FC236}">
                <a16:creationId xmlns:a16="http://schemas.microsoft.com/office/drawing/2014/main" id="{0522A20A-BF3B-4A9D-B473-AD87CBC88D8F}"/>
              </a:ext>
            </a:extLst>
          </p:cNvPr>
          <p:cNvSpPr txBox="1"/>
          <p:nvPr/>
        </p:nvSpPr>
        <p:spPr>
          <a:xfrm>
            <a:off x="32956502" y="3245413"/>
            <a:ext cx="7674681" cy="954107"/>
          </a:xfrm>
          <a:prstGeom prst="rect">
            <a:avLst/>
          </a:prstGeom>
          <a:noFill/>
        </p:spPr>
        <p:txBody>
          <a:bodyPr wrap="square" rtlCol="0">
            <a:spAutoFit/>
          </a:bodyPr>
          <a:lstStyle/>
          <a:p>
            <a:pPr algn="ctr"/>
            <a:r>
              <a:rPr lang="en-GB" sz="2800" b="1" u="sng" dirty="0">
                <a:solidFill>
                  <a:schemeClr val="accent1">
                    <a:lumMod val="50000"/>
                  </a:schemeClr>
                </a:solidFill>
                <a:latin typeface="+mj-lt"/>
              </a:rPr>
              <a:t>What message is being portrayed to the parents and children </a:t>
            </a:r>
          </a:p>
        </p:txBody>
      </p:sp>
      <p:sp>
        <p:nvSpPr>
          <p:cNvPr id="31" name="TextBox 30">
            <a:extLst>
              <a:ext uri="{FF2B5EF4-FFF2-40B4-BE49-F238E27FC236}">
                <a16:creationId xmlns:a16="http://schemas.microsoft.com/office/drawing/2014/main" id="{488DE665-9BFC-4D98-B358-1331579B6056}"/>
              </a:ext>
            </a:extLst>
          </p:cNvPr>
          <p:cNvSpPr txBox="1"/>
          <p:nvPr/>
        </p:nvSpPr>
        <p:spPr>
          <a:xfrm>
            <a:off x="24874238" y="10213254"/>
            <a:ext cx="7429443" cy="4893647"/>
          </a:xfrm>
          <a:prstGeom prst="rect">
            <a:avLst/>
          </a:prstGeom>
          <a:noFill/>
        </p:spPr>
        <p:txBody>
          <a:bodyPr wrap="square" rtlCol="0">
            <a:spAutoFit/>
          </a:bodyPr>
          <a:lstStyle/>
          <a:p>
            <a:r>
              <a:rPr lang="en-GB" sz="2400" dirty="0"/>
              <a:t>We use the hidden curriculum in my setting to teach the children:</a:t>
            </a:r>
          </a:p>
          <a:p>
            <a:pPr marL="342900" indent="-342900">
              <a:buFont typeface="Arial" panose="020B0604020202020204" pitchFamily="34" charset="0"/>
              <a:buChar char="•"/>
            </a:pPr>
            <a:r>
              <a:rPr lang="en-GB" sz="2400" dirty="0"/>
              <a:t>Respect </a:t>
            </a:r>
          </a:p>
          <a:p>
            <a:pPr marL="342900" indent="-342900">
              <a:buFont typeface="Arial" panose="020B0604020202020204" pitchFamily="34" charset="0"/>
              <a:buChar char="•"/>
            </a:pPr>
            <a:r>
              <a:rPr lang="en-GB" sz="2400" dirty="0"/>
              <a:t>Manners</a:t>
            </a:r>
          </a:p>
          <a:p>
            <a:pPr marL="342900" indent="-342900">
              <a:buFont typeface="Arial" panose="020B0604020202020204" pitchFamily="34" charset="0"/>
              <a:buChar char="•"/>
            </a:pPr>
            <a:r>
              <a:rPr lang="en-GB" sz="2400" dirty="0"/>
              <a:t>Boys and girls are equal </a:t>
            </a:r>
          </a:p>
          <a:p>
            <a:pPr marL="342900" indent="-342900">
              <a:buFont typeface="Arial" panose="020B0604020202020204" pitchFamily="34" charset="0"/>
              <a:buChar char="•"/>
            </a:pPr>
            <a:r>
              <a:rPr lang="en-GB" sz="2400" dirty="0"/>
              <a:t>No shouting out and raise your hand if you want to speak  </a:t>
            </a:r>
          </a:p>
          <a:p>
            <a:pPr marL="342900" indent="-342900">
              <a:buFont typeface="Arial" panose="020B0604020202020204" pitchFamily="34" charset="0"/>
              <a:buChar char="•"/>
            </a:pPr>
            <a:r>
              <a:rPr lang="en-GB" sz="2400" dirty="0"/>
              <a:t>Time management </a:t>
            </a:r>
          </a:p>
          <a:p>
            <a:pPr marL="342900" indent="-342900">
              <a:buFont typeface="Arial" panose="020B0604020202020204" pitchFamily="34" charset="0"/>
              <a:buChar char="•"/>
            </a:pPr>
            <a:r>
              <a:rPr lang="en-GB" sz="2400" dirty="0"/>
              <a:t>How to fit into society </a:t>
            </a:r>
          </a:p>
          <a:p>
            <a:pPr marL="342900" indent="-342900">
              <a:buFont typeface="Arial" panose="020B0604020202020204" pitchFamily="34" charset="0"/>
              <a:buChar char="•"/>
            </a:pPr>
            <a:r>
              <a:rPr lang="en-GB" sz="2400" dirty="0"/>
              <a:t>Group work, debates and discussions</a:t>
            </a:r>
          </a:p>
          <a:p>
            <a:pPr marL="342900" indent="-342900">
              <a:buFont typeface="Arial" panose="020B0604020202020204" pitchFamily="34" charset="0"/>
              <a:buChar char="•"/>
            </a:pPr>
            <a:r>
              <a:rPr lang="en-GB" sz="2400" dirty="0"/>
              <a:t>How to work in a team</a:t>
            </a:r>
          </a:p>
          <a:p>
            <a:pPr marL="342900" indent="-342900">
              <a:buFont typeface="Arial" panose="020B0604020202020204" pitchFamily="34" charset="0"/>
              <a:buChar char="•"/>
            </a:pPr>
            <a:r>
              <a:rPr lang="en-GB" sz="2400" dirty="0"/>
              <a:t>Teach the children how to brush their teeth </a:t>
            </a:r>
          </a:p>
          <a:p>
            <a:pPr marL="342900" indent="-342900">
              <a:buFont typeface="Arial" panose="020B0604020202020204" pitchFamily="34" charset="0"/>
              <a:buChar char="•"/>
            </a:pPr>
            <a:endParaRPr lang="en-GB" sz="2400" dirty="0"/>
          </a:p>
        </p:txBody>
      </p:sp>
      <p:pic>
        <p:nvPicPr>
          <p:cNvPr id="40" name="Picture 39" descr="B. F. Skinner | Department of Psychology">
            <a:extLst>
              <a:ext uri="{FF2B5EF4-FFF2-40B4-BE49-F238E27FC236}">
                <a16:creationId xmlns:a16="http://schemas.microsoft.com/office/drawing/2014/main" id="{B5222CAC-DFCA-47DA-A7E4-812847ED512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rot="20847016">
            <a:off x="13042843" y="15068288"/>
            <a:ext cx="2988865" cy="3420932"/>
          </a:xfrm>
          <a:prstGeom prst="rect">
            <a:avLst/>
          </a:prstGeom>
          <a:noFill/>
          <a:ln w="38100">
            <a:solidFill>
              <a:srgbClr val="002060"/>
            </a:solidFill>
          </a:ln>
        </p:spPr>
      </p:pic>
      <p:pic>
        <p:nvPicPr>
          <p:cNvPr id="43" name="Picture 42" descr="80 John Taylor Gatto Quotes on Education, Dumbing Us Down: The Hidden  Curriculum of Compulsory Schooling and Children - Quotes.pub">
            <a:extLst>
              <a:ext uri="{FF2B5EF4-FFF2-40B4-BE49-F238E27FC236}">
                <a16:creationId xmlns:a16="http://schemas.microsoft.com/office/drawing/2014/main" id="{AEC12950-5622-4D70-8D63-1E3400E2B1A2}"/>
              </a:ext>
            </a:extLst>
          </p:cNvPr>
          <p:cNvPicPr/>
          <p:nvPr/>
        </p:nvPicPr>
        <p:blipFill rotWithShape="1">
          <a:blip r:embed="rId4">
            <a:extLst>
              <a:ext uri="{28A0092B-C50C-407E-A947-70E740481C1C}">
                <a14:useLocalDpi xmlns:a14="http://schemas.microsoft.com/office/drawing/2010/main" val="0"/>
              </a:ext>
            </a:extLst>
          </a:blip>
          <a:srcRect t="1732" b="15129"/>
          <a:stretch/>
        </p:blipFill>
        <p:spPr bwMode="auto">
          <a:xfrm>
            <a:off x="32074158" y="63850"/>
            <a:ext cx="7408328" cy="2735287"/>
          </a:xfrm>
          <a:prstGeom prst="rect">
            <a:avLst/>
          </a:prstGeom>
          <a:noFill/>
          <a:ln w="57150">
            <a:solidFill>
              <a:srgbClr val="FFFF00"/>
            </a:solidFill>
          </a:ln>
          <a:extLst>
            <a:ext uri="{53640926-AAD7-44D8-BBD7-CCE9431645EC}">
              <a14:shadowObscured xmlns:a14="http://schemas.microsoft.com/office/drawing/2010/main"/>
            </a:ext>
          </a:extLst>
        </p:spPr>
      </p:pic>
      <p:sp>
        <p:nvSpPr>
          <p:cNvPr id="32" name="TextBox 31">
            <a:extLst>
              <a:ext uri="{FF2B5EF4-FFF2-40B4-BE49-F238E27FC236}">
                <a16:creationId xmlns:a16="http://schemas.microsoft.com/office/drawing/2014/main" id="{C68DF10E-D74D-4569-8CB3-D40DE59CD363}"/>
              </a:ext>
            </a:extLst>
          </p:cNvPr>
          <p:cNvSpPr txBox="1"/>
          <p:nvPr/>
        </p:nvSpPr>
        <p:spPr>
          <a:xfrm>
            <a:off x="32204297" y="2269200"/>
            <a:ext cx="2455817" cy="461665"/>
          </a:xfrm>
          <a:prstGeom prst="rect">
            <a:avLst/>
          </a:prstGeom>
          <a:noFill/>
        </p:spPr>
        <p:txBody>
          <a:bodyPr wrap="square" rtlCol="0">
            <a:spAutoFit/>
          </a:bodyPr>
          <a:lstStyle/>
          <a:p>
            <a:r>
              <a:rPr lang="en-GB" sz="1200" u="sng" dirty="0">
                <a:hlinkClick r:id="rId5"/>
              </a:rPr>
              <a:t>quotes on hidden curriculum - Google Search</a:t>
            </a:r>
            <a:endParaRPr lang="en-GB" sz="1200" dirty="0"/>
          </a:p>
        </p:txBody>
      </p:sp>
      <p:sp>
        <p:nvSpPr>
          <p:cNvPr id="35" name="TextBox 34">
            <a:extLst>
              <a:ext uri="{FF2B5EF4-FFF2-40B4-BE49-F238E27FC236}">
                <a16:creationId xmlns:a16="http://schemas.microsoft.com/office/drawing/2014/main" id="{A18A128D-2175-4F23-800A-169F5A7CE017}"/>
              </a:ext>
            </a:extLst>
          </p:cNvPr>
          <p:cNvSpPr txBox="1"/>
          <p:nvPr/>
        </p:nvSpPr>
        <p:spPr>
          <a:xfrm rot="20771999">
            <a:off x="13183229" y="14690313"/>
            <a:ext cx="2638697" cy="246221"/>
          </a:xfrm>
          <a:prstGeom prst="rect">
            <a:avLst/>
          </a:prstGeom>
          <a:noFill/>
        </p:spPr>
        <p:txBody>
          <a:bodyPr wrap="square" rtlCol="0">
            <a:spAutoFit/>
          </a:bodyPr>
          <a:lstStyle/>
          <a:p>
            <a:r>
              <a:rPr lang="en-GB" sz="1000" u="sng" dirty="0">
                <a:hlinkClick r:id="rId6"/>
              </a:rPr>
              <a:t>skinner - Google Search</a:t>
            </a:r>
            <a:endParaRPr lang="en-GB" sz="1000" dirty="0"/>
          </a:p>
        </p:txBody>
      </p:sp>
      <p:sp>
        <p:nvSpPr>
          <p:cNvPr id="36" name="TextBox 35">
            <a:extLst>
              <a:ext uri="{FF2B5EF4-FFF2-40B4-BE49-F238E27FC236}">
                <a16:creationId xmlns:a16="http://schemas.microsoft.com/office/drawing/2014/main" id="{3E8A4F7E-436A-4860-A4FD-BBB88DCFFA97}"/>
              </a:ext>
            </a:extLst>
          </p:cNvPr>
          <p:cNvSpPr txBox="1"/>
          <p:nvPr/>
        </p:nvSpPr>
        <p:spPr>
          <a:xfrm>
            <a:off x="9295826" y="18691734"/>
            <a:ext cx="3411060" cy="246221"/>
          </a:xfrm>
          <a:prstGeom prst="rect">
            <a:avLst/>
          </a:prstGeom>
          <a:noFill/>
        </p:spPr>
        <p:txBody>
          <a:bodyPr wrap="square" rtlCol="0">
            <a:spAutoFit/>
          </a:bodyPr>
          <a:lstStyle/>
          <a:p>
            <a:r>
              <a:rPr lang="en-GB" sz="1000" u="sng" dirty="0">
                <a:hlinkClick r:id="rId7"/>
              </a:rPr>
              <a:t>Phillip Jackson hidden curriculum - Google Search</a:t>
            </a:r>
            <a:endParaRPr lang="en-GB" sz="1000" dirty="0"/>
          </a:p>
        </p:txBody>
      </p:sp>
      <p:sp>
        <p:nvSpPr>
          <p:cNvPr id="44" name="Star: 5 Points 43">
            <a:extLst>
              <a:ext uri="{FF2B5EF4-FFF2-40B4-BE49-F238E27FC236}">
                <a16:creationId xmlns:a16="http://schemas.microsoft.com/office/drawing/2014/main" id="{FE4FF00F-944C-458C-AAFB-E23611F52E37}"/>
              </a:ext>
            </a:extLst>
          </p:cNvPr>
          <p:cNvSpPr/>
          <p:nvPr/>
        </p:nvSpPr>
        <p:spPr>
          <a:xfrm>
            <a:off x="40030400" y="662676"/>
            <a:ext cx="600783" cy="617659"/>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Star: 5 Points 44">
            <a:extLst>
              <a:ext uri="{FF2B5EF4-FFF2-40B4-BE49-F238E27FC236}">
                <a16:creationId xmlns:a16="http://schemas.microsoft.com/office/drawing/2014/main" id="{560BB29A-4397-400B-AE80-3A8BE544AE5A}"/>
              </a:ext>
            </a:extLst>
          </p:cNvPr>
          <p:cNvSpPr/>
          <p:nvPr/>
        </p:nvSpPr>
        <p:spPr>
          <a:xfrm>
            <a:off x="40030400" y="1569572"/>
            <a:ext cx="962061" cy="889589"/>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lumMod val="95000"/>
                    <a:lumOff val="5000"/>
                  </a:schemeClr>
                </a:solidFill>
              </a:ln>
              <a:solidFill>
                <a:srgbClr val="FFFF00"/>
              </a:solidFill>
            </a:endParaRPr>
          </a:p>
        </p:txBody>
      </p:sp>
      <p:pic>
        <p:nvPicPr>
          <p:cNvPr id="47" name="Picture 46" descr="Correspondence Principle">
            <a:extLst>
              <a:ext uri="{FF2B5EF4-FFF2-40B4-BE49-F238E27FC236}">
                <a16:creationId xmlns:a16="http://schemas.microsoft.com/office/drawing/2014/main" id="{3E3A05D0-DEEA-4A6B-9A12-4C8AC7D1FBFF}"/>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24906137" y="14784434"/>
            <a:ext cx="7700456" cy="3817409"/>
          </a:xfrm>
          <a:prstGeom prst="rect">
            <a:avLst/>
          </a:prstGeom>
          <a:noFill/>
          <a:ln>
            <a:noFill/>
          </a:ln>
        </p:spPr>
      </p:pic>
      <p:sp>
        <p:nvSpPr>
          <p:cNvPr id="46" name="TextBox 45">
            <a:extLst>
              <a:ext uri="{FF2B5EF4-FFF2-40B4-BE49-F238E27FC236}">
                <a16:creationId xmlns:a16="http://schemas.microsoft.com/office/drawing/2014/main" id="{63F99084-9116-47AB-8BD2-D2B52D4D6572}"/>
              </a:ext>
            </a:extLst>
          </p:cNvPr>
          <p:cNvSpPr txBox="1"/>
          <p:nvPr/>
        </p:nvSpPr>
        <p:spPr>
          <a:xfrm>
            <a:off x="30200600" y="14776122"/>
            <a:ext cx="3069354" cy="261610"/>
          </a:xfrm>
          <a:prstGeom prst="rect">
            <a:avLst/>
          </a:prstGeom>
          <a:noFill/>
        </p:spPr>
        <p:txBody>
          <a:bodyPr wrap="square" rtlCol="0">
            <a:spAutoFit/>
          </a:bodyPr>
          <a:lstStyle/>
          <a:p>
            <a:r>
              <a:rPr lang="en-GB" sz="1100" u="sng">
                <a:hlinkClick r:id="rId9"/>
              </a:rPr>
              <a:t>hidden curriculum – ReviseSociology</a:t>
            </a:r>
            <a:endParaRPr lang="en-GB" sz="1100"/>
          </a:p>
        </p:txBody>
      </p:sp>
    </p:spTree>
    <p:extLst>
      <p:ext uri="{BB962C8B-B14F-4D97-AF65-F5344CB8AC3E}">
        <p14:creationId xmlns:p14="http://schemas.microsoft.com/office/powerpoint/2010/main" val="1624932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18000">
              <a:srgbClr val="FFFF00"/>
            </a:gs>
            <a:gs pos="61000">
              <a:schemeClr val="bg1"/>
            </a:gs>
            <a:gs pos="89000">
              <a:schemeClr val="accent1">
                <a:lumMod val="75000"/>
              </a:schemeClr>
            </a:gs>
          </a:gsLst>
          <a:lin ang="2700000" scaled="1"/>
          <a:tileRect/>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2EAE801-4F3D-486C-A63E-2503CB6D6FFE}"/>
              </a:ext>
            </a:extLst>
          </p:cNvPr>
          <p:cNvSpPr/>
          <p:nvPr/>
        </p:nvSpPr>
        <p:spPr>
          <a:xfrm>
            <a:off x="0" y="16142"/>
            <a:ext cx="12450013" cy="3170099"/>
          </a:xfrm>
          <a:prstGeom prst="rect">
            <a:avLst/>
          </a:prstGeom>
        </p:spPr>
        <p:txBody>
          <a:bodyPr wrap="square">
            <a:spAutoFit/>
          </a:bodyPr>
          <a:lstStyle/>
          <a:p>
            <a:pPr algn="ctr"/>
            <a:r>
              <a:rPr lang="en-US" sz="20000" u="sng" dirty="0">
                <a:ln w="0"/>
                <a:effectLst>
                  <a:glow rad="139700">
                    <a:schemeClr val="accent1">
                      <a:satMod val="175000"/>
                      <a:alpha val="40000"/>
                    </a:schemeClr>
                  </a:glow>
                  <a:outerShdw blurRad="38100" dist="19050" dir="2700000" algn="tl" rotWithShape="0">
                    <a:schemeClr val="dk1">
                      <a:alpha val="40000"/>
                    </a:schemeClr>
                  </a:outerShdw>
                </a:effectLst>
                <a:latin typeface="Edwardian Script ITC" panose="030303020407070D0804" pitchFamily="66" charset="0"/>
              </a:rPr>
              <a:t>Reference list</a:t>
            </a:r>
          </a:p>
        </p:txBody>
      </p:sp>
      <p:sp>
        <p:nvSpPr>
          <p:cNvPr id="4" name="TextBox 3">
            <a:extLst>
              <a:ext uri="{FF2B5EF4-FFF2-40B4-BE49-F238E27FC236}">
                <a16:creationId xmlns:a16="http://schemas.microsoft.com/office/drawing/2014/main" id="{D11AEFCA-F850-47F1-94CD-32CEA63407DE}"/>
              </a:ext>
            </a:extLst>
          </p:cNvPr>
          <p:cNvSpPr txBox="1"/>
          <p:nvPr/>
        </p:nvSpPr>
        <p:spPr>
          <a:xfrm>
            <a:off x="2743200" y="11824855"/>
            <a:ext cx="37531964" cy="1131848"/>
          </a:xfrm>
          <a:prstGeom prst="rect">
            <a:avLst/>
          </a:prstGeom>
          <a:noFill/>
        </p:spPr>
        <p:txBody>
          <a:bodyPr wrap="square" rtlCol="0">
            <a:spAutoFit/>
          </a:bodyPr>
          <a:lstStyle/>
          <a:p>
            <a:r>
              <a:rPr lang="en-GB" dirty="0"/>
              <a:t> </a:t>
            </a:r>
          </a:p>
        </p:txBody>
      </p:sp>
      <p:sp>
        <p:nvSpPr>
          <p:cNvPr id="2" name="Rectangle 1">
            <a:extLst>
              <a:ext uri="{FF2B5EF4-FFF2-40B4-BE49-F238E27FC236}">
                <a16:creationId xmlns:a16="http://schemas.microsoft.com/office/drawing/2014/main" id="{D23F75D7-28E0-40D1-8EA5-370711E1ED43}"/>
              </a:ext>
            </a:extLst>
          </p:cNvPr>
          <p:cNvSpPr>
            <a:spLocks noChangeArrowheads="1"/>
          </p:cNvSpPr>
          <p:nvPr/>
        </p:nvSpPr>
        <p:spPr bwMode="auto">
          <a:xfrm>
            <a:off x="872836" y="2900138"/>
            <a:ext cx="32875475" cy="1471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Alsubaie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 A. (2015). HC as One of Current Issue of Curriculum.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Journal of Education and Practice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(33): 125 – 128. [online] Available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at: </a:t>
            </a:r>
            <a:r>
              <a:rPr kumimoji="0" lang="en-GB" altLang="en-US" sz="2400" b="0" i="0" u="sng"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2">
                  <a:extLst>
                    <a:ext uri="{A12FA001-AC4F-418D-AE19-62706E023703}">
                      <ahyp:hlinkClr xmlns:ahyp="http://schemas.microsoft.com/office/drawing/2018/hyperlinkcolor" val="tx"/>
                    </a:ext>
                  </a:extLst>
                </a:hlinkClick>
              </a:rPr>
              <a:t>https://files.eric.ed.gov/fulltext/EJ1083566.pdf</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Armstrong, F., Armstrong, D. &amp; Barton, L., 2000.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Inclusive education: policy, contexts and comparative perspectives.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York: David Fulton publishers.</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charity commission , 2001.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promotion of social inclusion.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https://assets.publishing.service.gov.uk/government/uploads/system/uploads/attachment_data/file/359358/socinc.pdf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13th January 2021].</a:t>
            </a:r>
          </a:p>
          <a:p>
            <a:pPr lvl="0" defTabSz="914400" eaLnBrk="0" fontAlgn="base" hangingPunct="0">
              <a:spcBef>
                <a:spcPct val="0"/>
              </a:spcBef>
              <a:spcAft>
                <a:spcPct val="0"/>
              </a:spcAft>
            </a:pPr>
            <a:r>
              <a:rPr lang="en-GB" sz="2400" dirty="0"/>
              <a:t>Bruner, J. S. (1957). </a:t>
            </a:r>
            <a:r>
              <a:rPr lang="en-GB" sz="2400" i="1" dirty="0"/>
              <a:t>Going beyond the information given.</a:t>
            </a:r>
            <a:r>
              <a:rPr lang="en-GB" sz="2400" dirty="0"/>
              <a:t> New York: Norton.</a:t>
            </a:r>
          </a:p>
          <a:p>
            <a:pPr lvl="0" defTabSz="914400" eaLnBrk="0" fontAlgn="base" hangingPunct="0">
              <a:spcBef>
                <a:spcPct val="0"/>
              </a:spcBef>
              <a:spcAft>
                <a:spcPct val="0"/>
              </a:spcAft>
            </a:pPr>
            <a:r>
              <a:rPr lang="en-GB" sz="2400" dirty="0">
                <a:solidFill>
                  <a:schemeClr val="tx1">
                    <a:lumMod val="95000"/>
                    <a:lumOff val="5000"/>
                  </a:schemeClr>
                </a:solidFill>
              </a:rPr>
              <a:t>Bruner, J. S. (1960). </a:t>
            </a:r>
            <a:r>
              <a:rPr lang="en-GB" sz="2400" i="1" dirty="0">
                <a:solidFill>
                  <a:schemeClr val="tx1">
                    <a:lumMod val="95000"/>
                    <a:lumOff val="5000"/>
                  </a:schemeClr>
                </a:solidFill>
              </a:rPr>
              <a:t>The Process of education.</a:t>
            </a:r>
            <a:r>
              <a:rPr lang="en-GB" sz="2400" dirty="0">
                <a:solidFill>
                  <a:schemeClr val="tx1">
                    <a:lumMod val="95000"/>
                    <a:lumOff val="5000"/>
                  </a:schemeClr>
                </a:solidFill>
              </a:rPr>
              <a:t> Cambridge, Mass.: Harvard University Press.</a:t>
            </a:r>
            <a:endParaRPr kumimoji="0" lang="en-GB" altLang="en-US" sz="2400" b="0" i="0" u="none" strike="noStrike" cap="none" normalizeH="0" baseline="0" dirty="0">
              <a:ln>
                <a:noFill/>
              </a:ln>
              <a:solidFill>
                <a:schemeClr val="tx1">
                  <a:lumMod val="95000"/>
                  <a:lumOff val="5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Chief Secretary to the Treasure, 1997-2010.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Every child matters.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https://assets.publishing.service.gov.uk/government/uploads/system/uploads/attachment_data/file/272064/5860.pdf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[Accessed 14th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Cubukcu</a:t>
            </a:r>
            <a:r>
              <a:rPr kumimoji="0" lang="en-GB" altLang="en-US" sz="2400" b="0" i="0" u="none" strike="noStrike" cap="none" normalizeH="0" baseline="0" dirty="0">
                <a:ln>
                  <a:noFill/>
                </a:ln>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 Z. (2012). The Effect of HC on Character Education Process of Primary School Students</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Educational Sciences: Theory &amp; Practice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12</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1526-1534. [online]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available at: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3">
                  <a:extLst>
                    <a:ext uri="{A12FA001-AC4F-418D-AE19-62706E023703}">
                      <ahyp:hlinkClr xmlns:ahyp="http://schemas.microsoft.com/office/drawing/2018/hyperlinkcolor" val="tx"/>
                    </a:ext>
                  </a:extLst>
                </a:hlinkClick>
              </a:rPr>
              <a:t>http://files.eric.ed.gov/fulltext/EJ987859.pdf</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for Education , 2016.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Behavior and discipline in schools.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https://assets.publishing.service.gov.uk/government/uploads/system/uploads/attachment_data/file/488034/Behaviour_and_Discipline_in_Schools_-_A_guide_for_headteachers_and_School_Staff.pdf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a:t>
            </a:r>
            <a:r>
              <a:rPr kumimoji="0" lang="en-US" altLang="en-US" sz="2400" b="0" i="0" u="none" strike="noStrike" cap="none" normalizeH="0" baseline="3000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For Education , 2017.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Case studies of behavior management practices in schools rated outstanding.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https://assets.publishing.service.gov.uk/government/uploads/system/uploads/attachment_data/file/602506/Behaviour_Management_Case_Studies_Report.pdf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Family Lives, n.d.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working with pupils to prevent bullying.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https://www.bullying.co.uk/advice-for-schools/working-with-the-pupils-to-prevent-bullying/</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13th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Kentli</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F. (2009).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4">
                  <a:extLst>
                    <a:ext uri="{A12FA001-AC4F-418D-AE19-62706E023703}">
                      <ahyp:hlinkClr xmlns:ahyp="http://schemas.microsoft.com/office/drawing/2018/hyperlinkcolor" val="tx"/>
                    </a:ext>
                  </a:extLst>
                </a:hlinkClick>
              </a:rPr>
              <a:t>Comparison of HC Theories</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European Journal of Educational Studies, 1</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83 – 88.</a:t>
            </a:r>
          </a:p>
          <a:p>
            <a:pPr lvl="0" defTabSz="914400" eaLnBrk="0" fontAlgn="base" hangingPunct="0">
              <a:spcBef>
                <a:spcPct val="0"/>
              </a:spcBef>
              <a:spcAft>
                <a:spcPct val="0"/>
              </a:spcAft>
            </a:pPr>
            <a:r>
              <a:rPr lang="en-GB" sz="2400" dirty="0"/>
              <a:t>Kohlberg, L. (1973). Moral development and the new social studies. Social Education, 37, 369-375. </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Morris, E. (2005). “Tuck in that shirt!” Race, class, gender, and discipline in an urban school. </a:t>
            </a:r>
            <a:r>
              <a:rPr kumimoji="0" lang="en-GB"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Sociological Perspectives</a:t>
            </a:r>
            <a:r>
              <a:rPr kumimoji="0" lang="en-GB"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Available at: </a:t>
            </a:r>
            <a:r>
              <a:rPr kumimoji="0" lang="en-GB"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https://www.jstor.org/stable/10.1525/sop.2005.48.1.25 </a:t>
            </a:r>
            <a:endParaRPr kumimoji="0" lang="en-GB" altLang="en-US" sz="2400" b="0" i="0" u="none" strike="noStrike" cap="none" normalizeH="0" baseline="0" dirty="0">
              <a:ln>
                <a:noFill/>
              </a:ln>
              <a:solidFill>
                <a:schemeClr val="tx1"/>
              </a:solidFill>
              <a:effectLst/>
            </a:endParaRPr>
          </a:p>
          <a:p>
            <a:pPr lvl="0" defTabSz="914400" eaLnBrk="0" fontAlgn="base" hangingPunct="0">
              <a:spcBef>
                <a:spcPct val="0"/>
              </a:spcBef>
              <a:spcAft>
                <a:spcPct val="0"/>
              </a:spcAft>
            </a:pPr>
            <a:r>
              <a:rPr lang="en-GB" sz="2400" dirty="0"/>
              <a:t>OECD (2013) Synergies for Better Learning: An International Perspective on Evaluation and Assessment OECD</a:t>
            </a:r>
            <a:endPar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School A, 2016.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Anti-Bullying policy.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https://primarysite-prod-sorted.s3.amazonaws.com/tenby-primary/UploadedDocument/d652fa4edf7a41e4a7416687646c0b3b/tenby-anti-bullying-policy-2016.pdf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10th January 2021].</a:t>
            </a:r>
          </a:p>
          <a:p>
            <a:pPr lvl="0" defTabSz="914400" eaLnBrk="0" fontAlgn="base" hangingPunct="0">
              <a:spcBef>
                <a:spcPct val="0"/>
              </a:spcBef>
              <a:spcAft>
                <a:spcPct val="0"/>
              </a:spcAft>
            </a:pPr>
            <a:r>
              <a:rPr lang="en-GB" sz="2400" dirty="0"/>
              <a:t>Skinner, B. F. (1938). </a:t>
            </a:r>
            <a:r>
              <a:rPr lang="en-GB" sz="2400" i="1" dirty="0"/>
              <a:t>The behaviour of organisms: An experimental analysis</a:t>
            </a:r>
            <a:r>
              <a:rPr lang="en-GB" sz="2400" dirty="0"/>
              <a:t>. New York: Appleton-Century.</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Walton, G. (2005). The hidden curriculum in schools: Implications for lesbian, gay, bisexual, transgender, and queer youth.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Alternate Routes: A Journal of Critical Social Research</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 Available at</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5">
                  <a:extLst>
                    <a:ext uri="{A12FA001-AC4F-418D-AE19-62706E023703}">
                      <ahyp:hlinkClr xmlns:ahyp="http://schemas.microsoft.com/office/drawing/2018/hyperlinkcolor" val="tx"/>
                    </a:ext>
                  </a:extLst>
                </a:hlinkClick>
              </a:rPr>
              <a:t>http://www.alternateroutes.ca/index.php/ar/article/view/20362</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[Accessed 13 January 2021]</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The Glossary of Education Reform, 2015.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Hidden Curriculum.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https://www.edglossary.org/hidden-curriculum/</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14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Welsh Government , 2011.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Changeling bullying.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https://gov.wales/sites/default/files/publications/2019-11/rights-respect-equality-statutory-guidance-for-governing-bodies-of-maintained-schools.pdf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14th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Welsh Government , 2012.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Practical approaches to </a:t>
            </a:r>
            <a:r>
              <a:rPr kumimoji="0" lang="en-US" altLang="en-US" sz="2400" b="0" i="1"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behaviour</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management in the classroom.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https://dera.ioe.ac.uk/15811/7/120713primaryen_Redacted.pdf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10th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Star: 5 Points 4">
            <a:extLst>
              <a:ext uri="{FF2B5EF4-FFF2-40B4-BE49-F238E27FC236}">
                <a16:creationId xmlns:a16="http://schemas.microsoft.com/office/drawing/2014/main" id="{0B9C70ED-1618-4016-BF8A-A284FD078C09}"/>
              </a:ext>
            </a:extLst>
          </p:cNvPr>
          <p:cNvSpPr/>
          <p:nvPr/>
        </p:nvSpPr>
        <p:spPr>
          <a:xfrm>
            <a:off x="12450013" y="1066800"/>
            <a:ext cx="1494587" cy="11811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tar: 5 Points 5">
            <a:extLst>
              <a:ext uri="{FF2B5EF4-FFF2-40B4-BE49-F238E27FC236}">
                <a16:creationId xmlns:a16="http://schemas.microsoft.com/office/drawing/2014/main" id="{5AA6B5FA-AD98-4A5F-ACE4-A97CA2119D61}"/>
              </a:ext>
            </a:extLst>
          </p:cNvPr>
          <p:cNvSpPr/>
          <p:nvPr/>
        </p:nvSpPr>
        <p:spPr>
          <a:xfrm>
            <a:off x="14668499" y="1402264"/>
            <a:ext cx="1494587" cy="11811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489D2A68-8CEA-4FB0-ABE1-9A4E9A1569A9}"/>
              </a:ext>
            </a:extLst>
          </p:cNvPr>
          <p:cNvSpPr/>
          <p:nvPr/>
        </p:nvSpPr>
        <p:spPr>
          <a:xfrm>
            <a:off x="13944600" y="457200"/>
            <a:ext cx="723899" cy="6096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1903B272-7ED1-46D7-B98F-FCE2A6F38E94}"/>
              </a:ext>
            </a:extLst>
          </p:cNvPr>
          <p:cNvSpPr/>
          <p:nvPr/>
        </p:nvSpPr>
        <p:spPr>
          <a:xfrm>
            <a:off x="36957000" y="16421760"/>
            <a:ext cx="2271914" cy="1653172"/>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09727736-C77C-4755-8E42-3B34B1C9E9DD}"/>
              </a:ext>
            </a:extLst>
          </p:cNvPr>
          <p:cNvSpPr/>
          <p:nvPr/>
        </p:nvSpPr>
        <p:spPr>
          <a:xfrm>
            <a:off x="39228914" y="15125700"/>
            <a:ext cx="1499986" cy="1021264"/>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0E4E3F31-3C84-4D92-828E-5F29ED5F3319}"/>
              </a:ext>
            </a:extLst>
          </p:cNvPr>
          <p:cNvSpPr/>
          <p:nvPr/>
        </p:nvSpPr>
        <p:spPr>
          <a:xfrm>
            <a:off x="37452300" y="15125700"/>
            <a:ext cx="1295400" cy="870297"/>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9759762"/>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9" id="{484AC81B-5827-0D49-BD7F-EA3FDC6A17F3}" vid="{7FCF5990-D16B-F948-A8D0-FDCA0A9EA872}"/>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9" id="{484AC81B-5827-0D49-BD7F-EA3FDC6A17F3}" vid="{E7628990-E51F-8740-B328-C076E02A6B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5169</TotalTime>
  <Words>1764</Words>
  <Application>Microsoft Office PowerPoint</Application>
  <PresentationFormat>Custom</PresentationFormat>
  <Paragraphs>120</Paragraphs>
  <Slides>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Arial Black</vt:lpstr>
      <vt:lpstr>Arial Narrow</vt:lpstr>
      <vt:lpstr>Calibri</vt:lpstr>
      <vt:lpstr>Edwardian Script ITC</vt:lpstr>
      <vt:lpstr>Trebuchet MS</vt:lpstr>
      <vt:lpstr>With Guides</vt:lpstr>
      <vt:lpstr>Without Guides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sophie wilson</cp:lastModifiedBy>
  <cp:revision>63</cp:revision>
  <dcterms:created xsi:type="dcterms:W3CDTF">2019-01-09T23:59:29Z</dcterms:created>
  <dcterms:modified xsi:type="dcterms:W3CDTF">2021-01-16T21:20:22Z</dcterms:modified>
</cp:coreProperties>
</file>