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9" r:id="rId1"/>
  </p:sldMasterIdLst>
  <p:notesMasterIdLst>
    <p:notesMasterId r:id="rId16"/>
  </p:notesMasterIdLst>
  <p:sldIdLst>
    <p:sldId id="256" r:id="rId2"/>
    <p:sldId id="257" r:id="rId3"/>
    <p:sldId id="274" r:id="rId4"/>
    <p:sldId id="262" r:id="rId5"/>
    <p:sldId id="272" r:id="rId6"/>
    <p:sldId id="275" r:id="rId7"/>
    <p:sldId id="267" r:id="rId8"/>
    <p:sldId id="265" r:id="rId9"/>
    <p:sldId id="277" r:id="rId10"/>
    <p:sldId id="278" r:id="rId11"/>
    <p:sldId id="269" r:id="rId12"/>
    <p:sldId id="271" r:id="rId13"/>
    <p:sldId id="264" r:id="rId14"/>
    <p:sldId id="27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447" autoAdjust="0"/>
  </p:normalViewPr>
  <p:slideViewPr>
    <p:cSldViewPr snapToGrid="0">
      <p:cViewPr varScale="1">
        <p:scale>
          <a:sx n="59" d="100"/>
          <a:sy n="59" d="100"/>
        </p:scale>
        <p:origin x="236"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78C2BD-FB07-4045-9E3C-3DDDE38053AB}" type="datetimeFigureOut">
              <a:rPr lang="en-GB" smtClean="0"/>
              <a:t>04/08/2022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A369E4-0758-4C9D-BA8A-79338BE52C8A}" type="slidenum">
              <a:rPr lang="en-GB" smtClean="0"/>
              <a:t>‹#›</a:t>
            </a:fld>
            <a:endParaRPr lang="en-GB"/>
          </a:p>
        </p:txBody>
      </p:sp>
    </p:spTree>
    <p:extLst>
      <p:ext uri="{BB962C8B-B14F-4D97-AF65-F5344CB8AC3E}">
        <p14:creationId xmlns:p14="http://schemas.microsoft.com/office/powerpoint/2010/main" val="1517013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5A369E4-0758-4C9D-BA8A-79338BE52C8A}" type="slidenum">
              <a:rPr lang="en-GB" smtClean="0"/>
              <a:t>10</a:t>
            </a:fld>
            <a:endParaRPr lang="en-GB"/>
          </a:p>
        </p:txBody>
      </p:sp>
    </p:spTree>
    <p:extLst>
      <p:ext uri="{BB962C8B-B14F-4D97-AF65-F5344CB8AC3E}">
        <p14:creationId xmlns:p14="http://schemas.microsoft.com/office/powerpoint/2010/main" val="35667488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06641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7912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9860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00361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3748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5569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09167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06368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9957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32854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249909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11488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0765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25273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978736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8/1/2022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8787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8/1/2022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87396258"/>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 id="2147483714" r:id="rId15"/>
    <p:sldLayoutId id="214748371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6519" y="602298"/>
            <a:ext cx="8292637" cy="3045878"/>
          </a:xfrm>
        </p:spPr>
        <p:txBody>
          <a:bodyPr>
            <a:normAutofit fontScale="90000"/>
          </a:bodyPr>
          <a:lstStyle/>
          <a:p>
            <a:r>
              <a:rPr lang="en-US" b="1" dirty="0"/>
              <a:t>         </a:t>
            </a:r>
            <a:r>
              <a:rPr lang="en-US" b="1" dirty="0">
                <a:latin typeface="Arial" panose="020B0604020202020204" pitchFamily="34" charset="0"/>
                <a:cs typeface="Arial" panose="020B0604020202020204" pitchFamily="34" charset="0"/>
              </a:rPr>
              <a:t>Assessment 1</a:t>
            </a:r>
            <a:br>
              <a:rPr lang="en-US" b="1" dirty="0">
                <a:latin typeface="Arial" panose="020B0604020202020204" pitchFamily="34" charset="0"/>
                <a:cs typeface="Arial" panose="020B0604020202020204" pitchFamily="34" charset="0"/>
              </a:rPr>
            </a:br>
            <a:r>
              <a:rPr lang="en-US" b="1" dirty="0">
                <a:latin typeface="Arial" panose="020B0604020202020204" pitchFamily="34" charset="0"/>
                <a:cs typeface="Arial" panose="020B0604020202020204" pitchFamily="34" charset="0"/>
              </a:rPr>
              <a:t>Community Development </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1366519" y="3045780"/>
            <a:ext cx="9458961" cy="766342"/>
          </a:xfrm>
        </p:spPr>
        <p:txBody>
          <a:bodyPr>
            <a:noAutofit/>
          </a:bodyPr>
          <a:lstStyle/>
          <a:p>
            <a:r>
              <a:rPr lang="en-US" sz="2400" b="1" dirty="0">
                <a:latin typeface="Arial" panose="020B0604020202020204" pitchFamily="34" charset="0"/>
                <a:cs typeface="Arial" panose="020B0604020202020204" pitchFamily="34" charset="0"/>
              </a:rPr>
              <a:t>Promote the Social </a:t>
            </a:r>
            <a:r>
              <a:rPr lang="en-US" sz="2800" b="1" dirty="0">
                <a:latin typeface="Arial" panose="020B0604020202020204" pitchFamily="34" charset="0"/>
                <a:cs typeface="Arial" panose="020B0604020202020204" pitchFamily="34" charset="0"/>
              </a:rPr>
              <a:t>and</a:t>
            </a:r>
            <a:r>
              <a:rPr lang="en-US" sz="2400" b="1" dirty="0">
                <a:latin typeface="Arial" panose="020B0604020202020204" pitchFamily="34" charset="0"/>
                <a:cs typeface="Arial" panose="020B0604020202020204" pitchFamily="34" charset="0"/>
              </a:rPr>
              <a:t> Healthcare needs of Seniors in Leeds</a:t>
            </a:r>
            <a:r>
              <a:rPr lang="en-US" sz="2400" b="1" dirty="0"/>
              <a:t>. </a:t>
            </a:r>
          </a:p>
        </p:txBody>
      </p:sp>
      <p:pic>
        <p:nvPicPr>
          <p:cNvPr id="4" name="Picture 3">
            <a:extLst>
              <a:ext uri="{FF2B5EF4-FFF2-40B4-BE49-F238E27FC236}">
                <a16:creationId xmlns:a16="http://schemas.microsoft.com/office/drawing/2014/main" id="{713AF0B1-4BBF-A15B-3104-A9DE2E6C4428}"/>
              </a:ext>
            </a:extLst>
          </p:cNvPr>
          <p:cNvPicPr>
            <a:picLocks noChangeAspect="1"/>
          </p:cNvPicPr>
          <p:nvPr/>
        </p:nvPicPr>
        <p:blipFill>
          <a:blip r:embed="rId2" cstate="print"/>
          <a:stretch>
            <a:fillRect/>
          </a:stretch>
        </p:blipFill>
        <p:spPr>
          <a:xfrm>
            <a:off x="178724" y="0"/>
            <a:ext cx="2828636" cy="1399959"/>
          </a:xfrm>
          <a:prstGeom prst="rect">
            <a:avLst/>
          </a:prstGeom>
        </p:spPr>
      </p:pic>
      <p:sp>
        <p:nvSpPr>
          <p:cNvPr id="5" name="Subtitle 2">
            <a:extLst>
              <a:ext uri="{FF2B5EF4-FFF2-40B4-BE49-F238E27FC236}">
                <a16:creationId xmlns:a16="http://schemas.microsoft.com/office/drawing/2014/main" id="{F558E1BA-A9B9-3627-71B6-51D657DED20B}"/>
              </a:ext>
            </a:extLst>
          </p:cNvPr>
          <p:cNvSpPr txBox="1">
            <a:spLocks/>
          </p:cNvSpPr>
          <p:nvPr/>
        </p:nvSpPr>
        <p:spPr>
          <a:xfrm>
            <a:off x="1468120" y="4210158"/>
            <a:ext cx="9144000" cy="264784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fontAlgn="base"/>
            <a:r>
              <a:rPr lang="en-GB" sz="2000" dirty="0">
                <a:latin typeface="Arial" panose="020B0604020202020204" pitchFamily="34" charset="0"/>
                <a:cs typeface="Arial" panose="020B0604020202020204" pitchFamily="34" charset="0"/>
              </a:rPr>
              <a:t>Student Name:</a:t>
            </a:r>
            <a:r>
              <a:rPr lang="en-US" sz="2000" dirty="0">
                <a:latin typeface="Arial" panose="020B0604020202020204" pitchFamily="34" charset="0"/>
                <a:cs typeface="Arial" panose="020B0604020202020204" pitchFamily="34" charset="0"/>
              </a:rPr>
              <a:t>​Winfred Nakanjako Diane</a:t>
            </a:r>
          </a:p>
          <a:p>
            <a:pPr algn="l" fontAlgn="base"/>
            <a:r>
              <a:rPr lang="en-GB" sz="2000" dirty="0">
                <a:latin typeface="Arial" panose="020B0604020202020204" pitchFamily="34" charset="0"/>
                <a:cs typeface="Arial" panose="020B0604020202020204" pitchFamily="34" charset="0"/>
              </a:rPr>
              <a:t>Student ID: 1905864</a:t>
            </a:r>
            <a:r>
              <a:rPr lang="en-US" sz="2000" dirty="0">
                <a:latin typeface="Arial" panose="020B0604020202020204" pitchFamily="34" charset="0"/>
                <a:cs typeface="Arial" panose="020B0604020202020204" pitchFamily="34" charset="0"/>
              </a:rPr>
              <a:t>​</a:t>
            </a:r>
          </a:p>
          <a:p>
            <a:pPr algn="l" fontAlgn="base"/>
            <a:r>
              <a:rPr lang="en-GB" sz="2000" dirty="0">
                <a:latin typeface="Arial" panose="020B0604020202020204" pitchFamily="34" charset="0"/>
                <a:cs typeface="Arial" panose="020B0604020202020204" pitchFamily="34" charset="0"/>
              </a:rPr>
              <a:t>Module Name: Community Care and Development</a:t>
            </a:r>
          </a:p>
          <a:p>
            <a:pPr algn="l" fontAlgn="base"/>
            <a:r>
              <a:rPr lang="en-GB" sz="2000" dirty="0">
                <a:latin typeface="Arial" panose="020B0604020202020204" pitchFamily="34" charset="0"/>
                <a:cs typeface="Arial" panose="020B0604020202020204" pitchFamily="34" charset="0"/>
              </a:rPr>
              <a:t>Module Code: BMHP6022</a:t>
            </a:r>
          </a:p>
          <a:p>
            <a:pPr algn="l" fontAlgn="base"/>
            <a:r>
              <a:rPr lang="en-GB" sz="2000" dirty="0">
                <a:latin typeface="Arial" panose="020B0604020202020204" pitchFamily="34" charset="0"/>
                <a:cs typeface="Arial" panose="020B0604020202020204" pitchFamily="34" charset="0"/>
              </a:rPr>
              <a:t>Lecturer Name: Chizoba Esio-Bassey</a:t>
            </a:r>
          </a:p>
          <a:p>
            <a:pPr algn="l" fontAlgn="base"/>
            <a:r>
              <a:rPr lang="en-GB" sz="2000" dirty="0">
                <a:latin typeface="Arial" panose="020B0604020202020204" pitchFamily="34" charset="0"/>
                <a:cs typeface="Arial" panose="020B0604020202020204" pitchFamily="34" charset="0"/>
              </a:rPr>
              <a:t>Date: 05/08/2022</a:t>
            </a:r>
          </a:p>
        </p:txBody>
      </p:sp>
      <p:pic>
        <p:nvPicPr>
          <p:cNvPr id="1026" name="Picture 2">
            <a:extLst>
              <a:ext uri="{FF2B5EF4-FFF2-40B4-BE49-F238E27FC236}">
                <a16:creationId xmlns:a16="http://schemas.microsoft.com/office/drawing/2014/main" id="{EAD931C7-50C0-78D1-C6BD-CECCC2F0BC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0480" y="0"/>
            <a:ext cx="4518196" cy="2225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386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404" y="636989"/>
            <a:ext cx="8911687" cy="1420339"/>
          </a:xfrm>
        </p:spPr>
        <p:txBody>
          <a:bodyPr>
            <a:noAutofit/>
          </a:bodyPr>
          <a:lstStyle/>
          <a:p>
            <a:pPr algn="ct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   Introduction </a:t>
            </a:r>
          </a:p>
        </p:txBody>
      </p:sp>
      <p:sp>
        <p:nvSpPr>
          <p:cNvPr id="3" name="Content Placeholder 2"/>
          <p:cNvSpPr>
            <a:spLocks noGrp="1"/>
          </p:cNvSpPr>
          <p:nvPr>
            <p:ph idx="1"/>
          </p:nvPr>
        </p:nvSpPr>
        <p:spPr>
          <a:xfrm>
            <a:off x="1527562" y="2247544"/>
            <a:ext cx="8915400" cy="4610456"/>
          </a:xfrm>
        </p:spPr>
        <p:txBody>
          <a:bodyPr/>
          <a:lstStyle/>
          <a:p>
            <a:r>
              <a:rPr lang="en-GB" b="0" i="0" dirty="0">
                <a:solidFill>
                  <a:srgbClr val="252525"/>
                </a:solidFill>
                <a:effectLst/>
                <a:latin typeface="Arial" panose="020B0604020202020204" pitchFamily="34" charset="0"/>
                <a:cs typeface="Arial" panose="020B0604020202020204" pitchFamily="34" charset="0"/>
              </a:rPr>
              <a:t>The term community is used as a shorthand for bonds, relations and identities joining people together. Zevallos (2013) defines a community as a social group following a social structure in a society either in terms of culture, status, values and norms. Belonging in a community has been linked to self rated health at all ages.</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 weak sense of belonging in a community is associated with poorer mental and general health as Michalski et al. (2020) found out. Community development is all about a social group working towards positive change to improve themselves. </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It is for these reasons that this work explores how communities can be developed in the sector of care, health and old people now and in the future in the City of Leeds. In addition, this work will also explore the rights and needs of these people as well as the power of digital communication in developing the developed communities. </a:t>
            </a:r>
          </a:p>
        </p:txBody>
      </p:sp>
      <p:pic>
        <p:nvPicPr>
          <p:cNvPr id="3074" name="Picture 2" descr="Bringing People Together">
            <a:extLst>
              <a:ext uri="{FF2B5EF4-FFF2-40B4-BE49-F238E27FC236}">
                <a16:creationId xmlns:a16="http://schemas.microsoft.com/office/drawing/2014/main" id="{191B0A25-299A-67ED-DE93-EA13D27A81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4106" y="-10160"/>
            <a:ext cx="3627894" cy="194207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e see the community coming together so we can heal. - San Fernando Valley  Community Mental Health Center">
            <a:extLst>
              <a:ext uri="{FF2B5EF4-FFF2-40B4-BE49-F238E27FC236}">
                <a16:creationId xmlns:a16="http://schemas.microsoft.com/office/drawing/2014/main" id="{CEFF1DF6-E21F-CCCD-9D05-C5D447A10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5869" y="-100087"/>
            <a:ext cx="3521571" cy="2021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5832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F9EB0-5DC1-DBE2-E431-23CAAC36A850}"/>
              </a:ext>
            </a:extLst>
          </p:cNvPr>
          <p:cNvSpPr>
            <a:spLocks noGrp="1"/>
          </p:cNvSpPr>
          <p:nvPr>
            <p:ph type="title"/>
          </p:nvPr>
        </p:nvSpPr>
        <p:spPr>
          <a:xfrm>
            <a:off x="1717040" y="-1764"/>
            <a:ext cx="9716451" cy="879570"/>
          </a:xfrm>
        </p:spPr>
        <p:txBody>
          <a:bodyPr>
            <a:normAutofit/>
          </a:bodyPr>
          <a:lstStyle/>
          <a:p>
            <a:r>
              <a:rPr lang="en-US" sz="3200" b="1" dirty="0">
                <a:latin typeface="Arial" panose="020B0604020202020204" pitchFamily="34" charset="0"/>
                <a:cs typeface="Arial" panose="020B0604020202020204" pitchFamily="34" charset="0"/>
              </a:rPr>
              <a:t>Demography and diversity</a:t>
            </a:r>
            <a:endParaRPr lang="en-GB" sz="3200" dirty="0"/>
          </a:p>
        </p:txBody>
      </p:sp>
      <p:pic>
        <p:nvPicPr>
          <p:cNvPr id="5" name="Picture 4">
            <a:extLst>
              <a:ext uri="{FF2B5EF4-FFF2-40B4-BE49-F238E27FC236}">
                <a16:creationId xmlns:a16="http://schemas.microsoft.com/office/drawing/2014/main" id="{4E07D7E0-75AA-6832-1611-DE3F5EAD885D}"/>
              </a:ext>
            </a:extLst>
          </p:cNvPr>
          <p:cNvPicPr>
            <a:picLocks noChangeAspect="1"/>
          </p:cNvPicPr>
          <p:nvPr/>
        </p:nvPicPr>
        <p:blipFill>
          <a:blip r:embed="rId2"/>
          <a:stretch>
            <a:fillRect/>
          </a:stretch>
        </p:blipFill>
        <p:spPr>
          <a:xfrm>
            <a:off x="148272" y="2580641"/>
            <a:ext cx="5013008" cy="2435148"/>
          </a:xfrm>
          <a:prstGeom prst="rect">
            <a:avLst/>
          </a:prstGeom>
        </p:spPr>
      </p:pic>
      <p:pic>
        <p:nvPicPr>
          <p:cNvPr id="7" name="Picture 6" descr="Diagram&#10;&#10;Description automatically generated">
            <a:extLst>
              <a:ext uri="{FF2B5EF4-FFF2-40B4-BE49-F238E27FC236}">
                <a16:creationId xmlns:a16="http://schemas.microsoft.com/office/drawing/2014/main" id="{D611F579-ACEA-5E44-679F-6FAD47FBB2E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63840" y="0"/>
            <a:ext cx="4345940" cy="2449806"/>
          </a:xfrm>
          <a:prstGeom prst="rect">
            <a:avLst/>
          </a:prstGeom>
          <a:gradFill>
            <a:gsLst>
              <a:gs pos="38776">
                <a:srgbClr val="CFDBEF"/>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pic>
      <p:sp>
        <p:nvSpPr>
          <p:cNvPr id="9" name="TextBox 8">
            <a:extLst>
              <a:ext uri="{FF2B5EF4-FFF2-40B4-BE49-F238E27FC236}">
                <a16:creationId xmlns:a16="http://schemas.microsoft.com/office/drawing/2014/main" id="{B9949F0A-494C-9743-D7AE-35C69CD622A7}"/>
              </a:ext>
            </a:extLst>
          </p:cNvPr>
          <p:cNvSpPr txBox="1"/>
          <p:nvPr/>
        </p:nvSpPr>
        <p:spPr>
          <a:xfrm>
            <a:off x="261302" y="609592"/>
            <a:ext cx="7731760" cy="1477328"/>
          </a:xfrm>
          <a:prstGeom prst="rect">
            <a:avLst/>
          </a:prstGeom>
          <a:noFill/>
        </p:spPr>
        <p:txBody>
          <a:bodyPr wrap="square">
            <a:spAutoFit/>
          </a:bodyPr>
          <a:lstStyle/>
          <a:p>
            <a:r>
              <a:rPr lang="en-GB" b="0" i="0" dirty="0">
                <a:solidFill>
                  <a:srgbClr val="252525"/>
                </a:solidFill>
                <a:effectLst/>
                <a:latin typeface="Arial" panose="020B0604020202020204" pitchFamily="34" charset="0"/>
                <a:cs typeface="Arial" panose="020B0604020202020204" pitchFamily="34" charset="0"/>
              </a:rPr>
              <a:t>This is the third largest city in the UK with 812,000 people by 2021 and 1 in every person in Leeds is considered a senior citizen. These are individuals with rich knowledge and experience that can be employed to better the community, but they are facing challenges brought about by old age.(Canter for Ageing Better, 2021).</a:t>
            </a:r>
            <a:endParaRPr lang="en-GB"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CA4F661-E00B-AA69-E683-321A75C669D6}"/>
              </a:ext>
            </a:extLst>
          </p:cNvPr>
          <p:cNvSpPr txBox="1"/>
          <p:nvPr/>
        </p:nvSpPr>
        <p:spPr>
          <a:xfrm>
            <a:off x="35561" y="5063709"/>
            <a:ext cx="6339839" cy="1754326"/>
          </a:xfrm>
          <a:prstGeom prst="rect">
            <a:avLst/>
          </a:prstGeom>
          <a:noFill/>
        </p:spPr>
        <p:txBody>
          <a:bodyPr wrap="square">
            <a:spAutoFit/>
          </a:bodyPr>
          <a:lstStyle/>
          <a:p>
            <a:r>
              <a:rPr lang="en-GB" b="0" i="0" dirty="0">
                <a:solidFill>
                  <a:srgbClr val="252525"/>
                </a:solidFill>
                <a:effectLst/>
                <a:latin typeface="Arial" panose="020B0604020202020204" pitchFamily="34" charset="0"/>
                <a:cs typeface="Arial" panose="020B0604020202020204" pitchFamily="34" charset="0"/>
              </a:rPr>
              <a:t>Leeds is a very diverse city with more than 140 ethnic groups and 18% of its population is made up of minority ethnicities. There are Whites, Asians, Blacks, Mixed, Arabs and other ethnicities too (World Population Review, 2022). </a:t>
            </a:r>
            <a:r>
              <a:rPr lang="en-GB" dirty="0">
                <a:solidFill>
                  <a:srgbClr val="252525"/>
                </a:solidFill>
                <a:latin typeface="Arial" panose="020B0604020202020204" pitchFamily="34" charset="0"/>
                <a:cs typeface="Arial" panose="020B0604020202020204" pitchFamily="34" charset="0"/>
              </a:rPr>
              <a:t>T</a:t>
            </a:r>
            <a:r>
              <a:rPr lang="en-GB" b="0" i="0" dirty="0">
                <a:solidFill>
                  <a:srgbClr val="252525"/>
                </a:solidFill>
                <a:effectLst/>
                <a:latin typeface="Arial" panose="020B0604020202020204" pitchFamily="34" charset="0"/>
                <a:cs typeface="Arial" panose="020B0604020202020204" pitchFamily="34" charset="0"/>
              </a:rPr>
              <a:t>he community of older people in Leeds is comprised of different people and they all need to be treated with equality.</a:t>
            </a:r>
            <a:endParaRPr lang="en-GB" dirty="0">
              <a:latin typeface="Arial" panose="020B0604020202020204" pitchFamily="34" charset="0"/>
              <a:cs typeface="Arial" panose="020B0604020202020204" pitchFamily="34" charset="0"/>
            </a:endParaRPr>
          </a:p>
        </p:txBody>
      </p:sp>
      <p:pic>
        <p:nvPicPr>
          <p:cNvPr id="4100" name="Picture 4" descr="Volunteers isometric set. People caring homeless and diseased elderly.  Social community service, charity humanitarian vector concept. Illustration  of support and charity, help and care Stock Vector Image &amp; Art - Alamy">
            <a:extLst>
              <a:ext uri="{FF2B5EF4-FFF2-40B4-BE49-F238E27FC236}">
                <a16:creationId xmlns:a16="http://schemas.microsoft.com/office/drawing/2014/main" id="{F5D946DD-5A8E-3B89-5C30-3A73B008E6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4720" y="4305827"/>
            <a:ext cx="4925060" cy="255217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A7D4FBC3-B444-A809-9FD2-D85859B559EE}"/>
              </a:ext>
            </a:extLst>
          </p:cNvPr>
          <p:cNvSpPr txBox="1"/>
          <p:nvPr/>
        </p:nvSpPr>
        <p:spPr>
          <a:xfrm>
            <a:off x="6375400" y="2881424"/>
            <a:ext cx="6106160" cy="1477328"/>
          </a:xfrm>
          <a:prstGeom prst="rect">
            <a:avLst/>
          </a:prstGeom>
          <a:noFill/>
        </p:spPr>
        <p:txBody>
          <a:bodyPr wrap="square">
            <a:spAutoFit/>
          </a:bodyPr>
          <a:lstStyle/>
          <a:p>
            <a:r>
              <a:rPr lang="en-US" sz="1800" dirty="0">
                <a:latin typeface="Arial" panose="020B0604020202020204" pitchFamily="34" charset="0"/>
                <a:cs typeface="Arial" panose="020B0604020202020204" pitchFamily="34" charset="0"/>
              </a:rPr>
              <a:t>There is a strong sense of community in Leeds, and people are very supportive of each other. The city has a  number of community groups and organizations that work to improve the health and wellbeing of residents, but this is not quite enough (Leeds, 2022).</a:t>
            </a:r>
          </a:p>
        </p:txBody>
      </p:sp>
      <p:pic>
        <p:nvPicPr>
          <p:cNvPr id="4102" name="Picture 6" descr="Untitled">
            <a:extLst>
              <a:ext uri="{FF2B5EF4-FFF2-40B4-BE49-F238E27FC236}">
                <a16:creationId xmlns:a16="http://schemas.microsoft.com/office/drawing/2014/main" id="{447ED30D-94E0-E1BC-A9B9-68F82F7012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8509" y="-1764"/>
            <a:ext cx="1019651" cy="687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76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9859" y="624111"/>
            <a:ext cx="9894753" cy="444836"/>
          </a:xfrm>
        </p:spPr>
        <p:txBody>
          <a:bodyPr>
            <a:normAutofit fontScale="90000"/>
          </a:bodyPr>
          <a:lstStyle/>
          <a:p>
            <a:r>
              <a:rPr lang="en-US" sz="2800" b="1" dirty="0">
                <a:latin typeface="Arial" panose="020B0604020202020204" pitchFamily="34" charset="0"/>
                <a:cs typeface="Arial" panose="020B0604020202020204" pitchFamily="34" charset="0"/>
              </a:rPr>
              <a:t>Key legislations </a:t>
            </a:r>
          </a:p>
        </p:txBody>
      </p:sp>
      <p:sp>
        <p:nvSpPr>
          <p:cNvPr id="3" name="Content Placeholder 2"/>
          <p:cNvSpPr>
            <a:spLocks noGrp="1"/>
          </p:cNvSpPr>
          <p:nvPr>
            <p:ph idx="1"/>
          </p:nvPr>
        </p:nvSpPr>
        <p:spPr>
          <a:xfrm>
            <a:off x="991675" y="1171976"/>
            <a:ext cx="6923726" cy="5354948"/>
          </a:xfrm>
        </p:spPr>
        <p:txBody>
          <a:bodyPr>
            <a:normAutofit lnSpcReduction="10000"/>
          </a:bodyPr>
          <a:lstStyle/>
          <a:p>
            <a:pPr>
              <a:buFont typeface="Wingdings" panose="05000000000000000000" pitchFamily="2" charset="2"/>
              <a:buChar char="q"/>
            </a:pPr>
            <a:r>
              <a:rPr lang="en-US" sz="1600" b="1" dirty="0">
                <a:latin typeface="Arial" panose="020B0604020202020204" pitchFamily="34" charset="0"/>
                <a:cs typeface="Arial" panose="020B0604020202020204" pitchFamily="34" charset="0"/>
              </a:rPr>
              <a:t>Equality Act 2010</a:t>
            </a:r>
          </a:p>
          <a:p>
            <a:pPr>
              <a:buFont typeface="Wingdings" panose="05000000000000000000" pitchFamily="2" charset="2"/>
              <a:buChar char="§"/>
            </a:pPr>
            <a:r>
              <a:rPr lang="en-US" sz="1600" dirty="0">
                <a:latin typeface="Arial" panose="020B0604020202020204" pitchFamily="34" charset="0"/>
                <a:cs typeface="Arial" panose="020B0604020202020204" pitchFamily="34" charset="0"/>
              </a:rPr>
              <a:t>This act is put in place to ensure that individuals are not discriminated against. For older people, it ensures that they are not being discriminated against just because of their age but instead they get access to social amenities (Gov.UK, 2010). </a:t>
            </a:r>
          </a:p>
          <a:p>
            <a:pPr>
              <a:buFont typeface="Wingdings" panose="05000000000000000000" pitchFamily="2" charset="2"/>
              <a:buChar char="§"/>
            </a:pPr>
            <a:endParaRPr lang="en-US" sz="1600" dirty="0">
              <a:latin typeface="Arial" panose="020B0604020202020204" pitchFamily="34" charset="0"/>
              <a:cs typeface="Arial" panose="020B0604020202020204" pitchFamily="34" charset="0"/>
            </a:endParaRPr>
          </a:p>
          <a:p>
            <a:pPr>
              <a:buFont typeface="Wingdings" panose="05000000000000000000" pitchFamily="2" charset="2"/>
              <a:buChar char="q"/>
            </a:pPr>
            <a:r>
              <a:rPr lang="en-US" sz="1600" b="1" dirty="0">
                <a:latin typeface="Arial" panose="020B0604020202020204" pitchFamily="34" charset="0"/>
                <a:cs typeface="Arial" panose="020B0604020202020204" pitchFamily="34" charset="0"/>
              </a:rPr>
              <a:t>Safeguarding Vulnerable Groups Act 2006</a:t>
            </a:r>
          </a:p>
          <a:p>
            <a:r>
              <a:rPr lang="en-US" sz="1600" dirty="0">
                <a:latin typeface="Arial" panose="020B0604020202020204" pitchFamily="34" charset="0"/>
                <a:cs typeface="Arial" panose="020B0604020202020204" pitchFamily="34" charset="0"/>
              </a:rPr>
              <a:t>This law sets out the process to be followed in vetting individuals who will work with vulnerable people, in this the elders in the community. In a new article in the Evening Post (2020) it was discovered that many are the seniors who are being abused by their care givers more so their relatives. This legislation will ensure that those dealing with seniors are suitable to offer health and social care services. </a:t>
            </a:r>
          </a:p>
          <a:p>
            <a:endParaRPr lang="en-US" sz="1600" dirty="0">
              <a:latin typeface="Arial" panose="020B0604020202020204" pitchFamily="34" charset="0"/>
              <a:cs typeface="Arial" panose="020B0604020202020204" pitchFamily="34" charset="0"/>
            </a:endParaRPr>
          </a:p>
          <a:p>
            <a:pPr>
              <a:buFont typeface="Wingdings" panose="05000000000000000000" pitchFamily="2" charset="2"/>
              <a:buChar char="q"/>
            </a:pPr>
            <a:r>
              <a:rPr lang="en-US" sz="1600" b="1" dirty="0">
                <a:latin typeface="Arial" panose="020B0604020202020204" pitchFamily="34" charset="0"/>
                <a:cs typeface="Arial" panose="020B0604020202020204" pitchFamily="34" charset="0"/>
              </a:rPr>
              <a:t>Care Act 2014 </a:t>
            </a:r>
          </a:p>
          <a:p>
            <a:r>
              <a:rPr lang="en-US" sz="1600" dirty="0">
                <a:latin typeface="Arial" panose="020B0604020202020204" pitchFamily="34" charset="0"/>
                <a:cs typeface="Arial" panose="020B0604020202020204" pitchFamily="34" charset="0"/>
              </a:rPr>
              <a:t>The local authorities have a role to play in safeguarding and promoting the wellbeing of people especially them who are considered to be vulnerable against neglect and abuse (DHSC, 2016). </a:t>
            </a:r>
          </a:p>
        </p:txBody>
      </p:sp>
      <p:pic>
        <p:nvPicPr>
          <p:cNvPr id="4" name="Picture 3">
            <a:extLst>
              <a:ext uri="{C183D7F6-B498-43B3-948B-1728B52AA6E4}">
                <adec:decorative xmlns:adec="http://schemas.microsoft.com/office/drawing/2017/decorative" val="0"/>
              </a:ext>
            </a:extLst>
          </p:cNvPr>
          <p:cNvPicPr>
            <a:picLocks noChangeAspect="1"/>
          </p:cNvPicPr>
          <p:nvPr/>
        </p:nvPicPr>
        <p:blipFill>
          <a:blip r:embed="rId2"/>
          <a:stretch>
            <a:fillRect/>
          </a:stretch>
        </p:blipFill>
        <p:spPr>
          <a:xfrm>
            <a:off x="8103476" y="833119"/>
            <a:ext cx="4088525" cy="5228823"/>
          </a:xfrm>
          <a:prstGeom prst="rect">
            <a:avLst/>
          </a:prstGeom>
        </p:spPr>
      </p:pic>
      <p:pic>
        <p:nvPicPr>
          <p:cNvPr id="2052" name="Picture 4" descr="Human-Rights Quotes">
            <a:extLst>
              <a:ext uri="{FF2B5EF4-FFF2-40B4-BE49-F238E27FC236}">
                <a16:creationId xmlns:a16="http://schemas.microsoft.com/office/drawing/2014/main" id="{8BFBE3D7-9C3D-5851-83F6-1854259EEB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198" y="1194429"/>
            <a:ext cx="944880" cy="99210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afeguarding of vulnerable adults training: assessing the effect of  continuing professional development">
            <a:extLst>
              <a:ext uri="{FF2B5EF4-FFF2-40B4-BE49-F238E27FC236}">
                <a16:creationId xmlns:a16="http://schemas.microsoft.com/office/drawing/2014/main" id="{818525C0-F3D8-5444-F787-97E22CE538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201" y="2888401"/>
            <a:ext cx="1144226" cy="11182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NCAS 2015: Carers and care providers to offer personal perspectives in Care  Act sessions - Social care">
            <a:extLst>
              <a:ext uri="{FF2B5EF4-FFF2-40B4-BE49-F238E27FC236}">
                <a16:creationId xmlns:a16="http://schemas.microsoft.com/office/drawing/2014/main" id="{B0025F82-FC35-54D0-1629-F2C67735EC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26" y="4943685"/>
            <a:ext cx="944880" cy="1118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057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649" y="624110"/>
            <a:ext cx="9765964" cy="431958"/>
          </a:xfrm>
        </p:spPr>
        <p:txBody>
          <a:bodyPr>
            <a:normAutofit fontScale="90000"/>
          </a:bodyPr>
          <a:lstStyle/>
          <a:p>
            <a:r>
              <a:rPr lang="en-US" sz="2400" b="1" dirty="0">
                <a:latin typeface="Arial" panose="020B0604020202020204" pitchFamily="34" charset="0"/>
                <a:cs typeface="Arial" panose="020B0604020202020204" pitchFamily="34" charset="0"/>
              </a:rPr>
              <a:t>Theories of community development in Leeds Community</a:t>
            </a:r>
            <a:endParaRPr lang="en-US" sz="2400" b="1" dirty="0"/>
          </a:p>
        </p:txBody>
      </p:sp>
      <p:sp>
        <p:nvSpPr>
          <p:cNvPr id="3" name="Content Placeholder 2"/>
          <p:cNvSpPr>
            <a:spLocks noGrp="1"/>
          </p:cNvSpPr>
          <p:nvPr>
            <p:ph idx="1"/>
          </p:nvPr>
        </p:nvSpPr>
        <p:spPr>
          <a:xfrm>
            <a:off x="280820" y="1335999"/>
            <a:ext cx="7588172" cy="5357611"/>
          </a:xfrm>
        </p:spPr>
        <p:txBody>
          <a:bodyPr>
            <a:normAutofit lnSpcReduction="10000"/>
          </a:bodyPr>
          <a:lstStyle/>
          <a:p>
            <a:r>
              <a:rPr lang="en-US" sz="1600" dirty="0">
                <a:latin typeface="Arial" panose="020B0604020202020204" pitchFamily="34" charset="0"/>
                <a:cs typeface="Arial" panose="020B0604020202020204" pitchFamily="34" charset="0"/>
              </a:rPr>
              <a:t>It posits that seniors in Leeds will take action to avoid or reduce a health threat if they believe that the threat is real and that they are personally susceptible to it. </a:t>
            </a:r>
          </a:p>
          <a:p>
            <a:r>
              <a:rPr lang="en-GB" sz="1600" b="0" i="0" dirty="0">
                <a:solidFill>
                  <a:srgbClr val="252525"/>
                </a:solidFill>
                <a:effectLst/>
                <a:latin typeface="Arial" panose="020B0604020202020204" pitchFamily="34" charset="0"/>
                <a:cs typeface="Arial" panose="020B0604020202020204" pitchFamily="34" charset="0"/>
              </a:rPr>
              <a:t>The model suggests that seniors in Leeds are more likely to take action if they believe that the benefits of taking action outweigh the costs. Neglecting seniors is more costly at the end of the day since the cost of attending to chronic ailments will fall on the community financially and even in terms of services.</a:t>
            </a:r>
            <a:r>
              <a:rPr lang="en-US" sz="1600" dirty="0">
                <a:latin typeface="Arial" panose="020B0604020202020204" pitchFamily="34" charset="0"/>
                <a:cs typeface="Arial" panose="020B0604020202020204" pitchFamily="34" charset="0"/>
              </a:rPr>
              <a:t>(Jones et al., 2014). </a:t>
            </a:r>
          </a:p>
          <a:p>
            <a:r>
              <a:rPr lang="en-GB" sz="1600" b="0" i="0" dirty="0">
                <a:solidFill>
                  <a:srgbClr val="252525"/>
                </a:solidFill>
                <a:effectLst/>
                <a:latin typeface="Arial" panose="020B0604020202020204" pitchFamily="34" charset="0"/>
                <a:cs typeface="Arial" panose="020B0604020202020204" pitchFamily="34" charset="0"/>
              </a:rPr>
              <a:t>The health belief model can be used to understand the repercussions of not attending to seniors, leaving them to wallow in poverty and ailments. By understanding the perceived risks and benefits of participating in such activities, community developers can design programs that are more likely to be successful in engaging seniors. (Urich, 2017).</a:t>
            </a: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Community development efforts that focus on increasing seniors in Leeds to be awareness of health risks and providing resources to help them make healthy choices could potentially reduce health disparities among this population.</a:t>
            </a:r>
          </a:p>
          <a:p>
            <a:r>
              <a:rPr lang="en-US" sz="1600" dirty="0">
                <a:latin typeface="Arial" panose="020B0604020202020204" pitchFamily="34" charset="0"/>
                <a:cs typeface="Arial" panose="020B0604020202020204" pitchFamily="34" charset="0"/>
              </a:rPr>
              <a:t>The community is more likely to take action towards attending to seniors if they perceive that there is an imminent danger lurking if they are left alone to feel lonely and isolated. </a:t>
            </a:r>
          </a:p>
        </p:txBody>
      </p:sp>
      <p:pic>
        <p:nvPicPr>
          <p:cNvPr id="4" name="Picture 3"/>
          <p:cNvPicPr>
            <a:picLocks noChangeAspect="1"/>
          </p:cNvPicPr>
          <p:nvPr/>
        </p:nvPicPr>
        <p:blipFill>
          <a:blip r:embed="rId2"/>
          <a:stretch>
            <a:fillRect/>
          </a:stretch>
        </p:blipFill>
        <p:spPr>
          <a:xfrm>
            <a:off x="7868992" y="1056068"/>
            <a:ext cx="4323008" cy="4999292"/>
          </a:xfrm>
          <a:prstGeom prst="rect">
            <a:avLst/>
          </a:prstGeom>
        </p:spPr>
      </p:pic>
      <p:sp>
        <p:nvSpPr>
          <p:cNvPr id="5" name="Rectangle 4"/>
          <p:cNvSpPr/>
          <p:nvPr/>
        </p:nvSpPr>
        <p:spPr>
          <a:xfrm>
            <a:off x="9342298" y="6005153"/>
            <a:ext cx="1552028" cy="369332"/>
          </a:xfrm>
          <a:prstGeom prst="rect">
            <a:avLst/>
          </a:prstGeom>
        </p:spPr>
        <p:txBody>
          <a:bodyPr wrap="none">
            <a:spAutoFit/>
          </a:bodyPr>
          <a:lstStyle/>
          <a:p>
            <a:r>
              <a:rPr lang="en-US" dirty="0">
                <a:latin typeface="Arial" panose="020B0604020202020204" pitchFamily="34" charset="0"/>
                <a:cs typeface="Arial" panose="020B0604020202020204" pitchFamily="34" charset="0"/>
              </a:rPr>
              <a:t>(Urich, 2017</a:t>
            </a:r>
            <a:r>
              <a:rPr lang="en-US" dirty="0"/>
              <a:t>)</a:t>
            </a:r>
          </a:p>
        </p:txBody>
      </p:sp>
    </p:spTree>
    <p:extLst>
      <p:ext uri="{BB962C8B-B14F-4D97-AF65-F5344CB8AC3E}">
        <p14:creationId xmlns:p14="http://schemas.microsoft.com/office/powerpoint/2010/main" val="3562532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F48FC-04BE-0A8E-137C-62A86AC02082}"/>
              </a:ext>
            </a:extLst>
          </p:cNvPr>
          <p:cNvSpPr>
            <a:spLocks noGrp="1"/>
          </p:cNvSpPr>
          <p:nvPr>
            <p:ph type="title"/>
          </p:nvPr>
        </p:nvSpPr>
        <p:spPr>
          <a:xfrm>
            <a:off x="2423999" y="-8613"/>
            <a:ext cx="8911687" cy="749067"/>
          </a:xfrm>
        </p:spPr>
        <p:txBody>
          <a:bodyPr/>
          <a:lstStyle/>
          <a:p>
            <a:r>
              <a:rPr lang="en-US" b="1" dirty="0">
                <a:latin typeface="Arial" panose="020B0604020202020204" pitchFamily="34" charset="0"/>
                <a:cs typeface="Arial" panose="020B0604020202020204" pitchFamily="34" charset="0"/>
              </a:rPr>
              <a:t>Needs of senior people in Leeds</a:t>
            </a:r>
            <a:endParaRPr lang="en-GB" b="1" dirty="0">
              <a:latin typeface="Arial" panose="020B0604020202020204" pitchFamily="34" charset="0"/>
              <a:cs typeface="Arial" panose="020B0604020202020204" pitchFamily="34" charset="0"/>
            </a:endParaRPr>
          </a:p>
        </p:txBody>
      </p:sp>
      <p:pic>
        <p:nvPicPr>
          <p:cNvPr id="5122" name="Picture 2" descr="Mental Illness: Definition, Types, Diagnosis, Treatment">
            <a:extLst>
              <a:ext uri="{FF2B5EF4-FFF2-40B4-BE49-F238E27FC236}">
                <a16:creationId xmlns:a16="http://schemas.microsoft.com/office/drawing/2014/main" id="{75BA1B79-993C-34ED-5CEC-BDBDBBC54CC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00719" y="4565169"/>
            <a:ext cx="3891280" cy="22928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B9D7FBF-43EC-C071-CFE0-52ACF0EE620A}"/>
              </a:ext>
            </a:extLst>
          </p:cNvPr>
          <p:cNvSpPr txBox="1"/>
          <p:nvPr/>
        </p:nvSpPr>
        <p:spPr>
          <a:xfrm>
            <a:off x="8185108" y="3349392"/>
            <a:ext cx="3891279" cy="1200329"/>
          </a:xfrm>
          <a:prstGeom prst="rect">
            <a:avLst/>
          </a:prstGeom>
          <a:noFill/>
        </p:spPr>
        <p:txBody>
          <a:bodyPr wrap="square">
            <a:spAutoFit/>
          </a:bodyPr>
          <a:lstStyle/>
          <a:p>
            <a:r>
              <a:rPr lang="en-GB" b="0" i="0" dirty="0">
                <a:solidFill>
                  <a:srgbClr val="252525"/>
                </a:solidFill>
                <a:effectLst/>
                <a:latin typeface="Arial" panose="020B0604020202020204" pitchFamily="34" charset="0"/>
                <a:cs typeface="Arial" panose="020B0604020202020204" pitchFamily="34" charset="0"/>
              </a:rPr>
              <a:t>The most deprived areas of Leeds are more likely to suffer from poor health, E.g. mental health problems, obesity etc</a:t>
            </a:r>
            <a:r>
              <a:rPr lang="en-GB" sz="1400" b="0" i="0" dirty="0">
                <a:solidFill>
                  <a:srgbClr val="252525"/>
                </a:solidFill>
                <a:effectLst/>
                <a:latin typeface="Arial" panose="020B0604020202020204" pitchFamily="34" charset="0"/>
                <a:cs typeface="Arial" panose="020B0604020202020204" pitchFamily="34" charset="0"/>
              </a:rPr>
              <a:t>(Lea, 2014)</a:t>
            </a:r>
            <a:endParaRPr lang="en-GB" sz="1400" dirty="0">
              <a:latin typeface="Arial" panose="020B0604020202020204" pitchFamily="34" charset="0"/>
              <a:cs typeface="Arial" panose="020B0604020202020204" pitchFamily="34" charset="0"/>
            </a:endParaRPr>
          </a:p>
        </p:txBody>
      </p:sp>
      <p:pic>
        <p:nvPicPr>
          <p:cNvPr id="5124" name="Picture 4" descr="Informational Poster Template for Senior. Stock Vector - Illustration of  fitness, hiking: 85604782">
            <a:extLst>
              <a:ext uri="{FF2B5EF4-FFF2-40B4-BE49-F238E27FC236}">
                <a16:creationId xmlns:a16="http://schemas.microsoft.com/office/drawing/2014/main" id="{71A96D71-9DAE-77B8-2D1A-410B8BDEDC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1472" y="964178"/>
            <a:ext cx="3749040" cy="268282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ould There Be a Cure for Social Isolation?">
            <a:extLst>
              <a:ext uri="{FF2B5EF4-FFF2-40B4-BE49-F238E27FC236}">
                <a16:creationId xmlns:a16="http://schemas.microsoft.com/office/drawing/2014/main" id="{8C424CAA-F2EC-8795-52F0-A4EB8DB219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4044522"/>
            <a:ext cx="3452646" cy="2813478"/>
          </a:xfrm>
          <a:prstGeom prst="rect">
            <a:avLst/>
          </a:prstGeom>
          <a:solidFill>
            <a:srgbClr val="252525"/>
          </a:solidFill>
        </p:spPr>
      </p:pic>
      <p:sp>
        <p:nvSpPr>
          <p:cNvPr id="13" name="TextBox 12">
            <a:extLst>
              <a:ext uri="{FF2B5EF4-FFF2-40B4-BE49-F238E27FC236}">
                <a16:creationId xmlns:a16="http://schemas.microsoft.com/office/drawing/2014/main" id="{BE8DFE28-B2C7-4485-99CA-F75EFEDA7099}"/>
              </a:ext>
            </a:extLst>
          </p:cNvPr>
          <p:cNvSpPr txBox="1"/>
          <p:nvPr/>
        </p:nvSpPr>
        <p:spPr>
          <a:xfrm>
            <a:off x="3452647" y="5016659"/>
            <a:ext cx="4025462" cy="1754326"/>
          </a:xfrm>
          <a:prstGeom prst="rect">
            <a:avLst/>
          </a:prstGeom>
          <a:noFill/>
        </p:spPr>
        <p:txBody>
          <a:bodyPr wrap="square">
            <a:spAutoFit/>
          </a:bodyPr>
          <a:lstStyle/>
          <a:p>
            <a:r>
              <a:rPr lang="en-GB" i="0" dirty="0">
                <a:effectLst/>
                <a:latin typeface="Arial" panose="020B0604020202020204" pitchFamily="34" charset="0"/>
                <a:cs typeface="Arial" panose="020B0604020202020204" pitchFamily="34" charset="0"/>
              </a:rPr>
              <a:t>50-64 who are unemployed is as a result of ill-health. 1 in every 8 households in Leeds have a person aged 65 and over living alone. This is the main reason for loneliness and social isolation</a:t>
            </a:r>
            <a:endParaRPr lang="en-GB" dirty="0">
              <a:latin typeface="Arial" panose="020B0604020202020204" pitchFamily="34" charset="0"/>
              <a:cs typeface="Arial" panose="020B0604020202020204" pitchFamily="34" charset="0"/>
            </a:endParaRPr>
          </a:p>
        </p:txBody>
      </p:sp>
      <p:pic>
        <p:nvPicPr>
          <p:cNvPr id="5130" name="Picture 10" descr="Housing Leeds on Twitter: &quot;#CrossGreen lane 2010 then. Cross Green 2018  now. The old post office on Cross Green lane looking good after years of  neglect #empty #propertymanagement #Propertyowners #Housing #Leeds  #EastLeeds">
            <a:extLst>
              <a:ext uri="{FF2B5EF4-FFF2-40B4-BE49-F238E27FC236}">
                <a16:creationId xmlns:a16="http://schemas.microsoft.com/office/drawing/2014/main" id="{3E25B1DC-CF4F-8254-2303-1E97A114A0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846" y="1114660"/>
            <a:ext cx="3352801" cy="2813478"/>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D54C7ED-7C2B-2C89-A4CF-2625C366F76B}"/>
              </a:ext>
            </a:extLst>
          </p:cNvPr>
          <p:cNvSpPr txBox="1"/>
          <p:nvPr/>
        </p:nvSpPr>
        <p:spPr>
          <a:xfrm>
            <a:off x="64267" y="588425"/>
            <a:ext cx="3749040" cy="1369606"/>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Housing Standards most houses in Leeds are old 60% build before 1965</a:t>
            </a:r>
            <a:r>
              <a:rPr lang="en-US" sz="1050" dirty="0">
                <a:latin typeface="Arial" panose="020B0604020202020204" pitchFamily="34" charset="0"/>
                <a:cs typeface="Arial" panose="020B0604020202020204" pitchFamily="34" charset="0"/>
              </a:rPr>
              <a:t>(</a:t>
            </a:r>
            <a:r>
              <a:rPr lang="da-DK" sz="1050" dirty="0">
                <a:latin typeface="Arial" panose="020B0604020202020204" pitchFamily="34" charset="0"/>
                <a:cs typeface="Arial" panose="020B0604020202020204" pitchFamily="34" charset="0"/>
              </a:rPr>
              <a:t>Center </a:t>
            </a:r>
            <a:r>
              <a:rPr lang="da-DK" sz="1100" dirty="0">
                <a:latin typeface="Arial" panose="020B0604020202020204" pitchFamily="34" charset="0"/>
                <a:cs typeface="Arial" panose="020B0604020202020204" pitchFamily="34" charset="0"/>
              </a:rPr>
              <a:t>for Ageing Better, 2021)</a:t>
            </a:r>
            <a:r>
              <a:rPr lang="en-US" sz="1100" dirty="0">
                <a:latin typeface="Arial" panose="020B0604020202020204" pitchFamily="34" charset="0"/>
                <a:cs typeface="Arial" panose="020B0604020202020204" pitchFamily="34" charset="0"/>
              </a:rPr>
              <a:t>.</a:t>
            </a:r>
          </a:p>
          <a:p>
            <a:endParaRPr lang="en-GB" b="1" dirty="0"/>
          </a:p>
        </p:txBody>
      </p:sp>
      <p:sp>
        <p:nvSpPr>
          <p:cNvPr id="18" name="TextBox 17">
            <a:extLst>
              <a:ext uri="{FF2B5EF4-FFF2-40B4-BE49-F238E27FC236}">
                <a16:creationId xmlns:a16="http://schemas.microsoft.com/office/drawing/2014/main" id="{3CCDAE75-C648-3483-80BE-E0B704125F3B}"/>
              </a:ext>
            </a:extLst>
          </p:cNvPr>
          <p:cNvSpPr txBox="1"/>
          <p:nvPr/>
        </p:nvSpPr>
        <p:spPr>
          <a:xfrm>
            <a:off x="7987863" y="837220"/>
            <a:ext cx="3807897" cy="253916"/>
          </a:xfrm>
          <a:prstGeom prst="rect">
            <a:avLst/>
          </a:prstGeom>
          <a:noFill/>
        </p:spPr>
        <p:txBody>
          <a:bodyPr wrap="square">
            <a:spAutoFit/>
          </a:bodyPr>
          <a:lstStyle/>
          <a:p>
            <a:r>
              <a:rPr lang="en-US" sz="1050" dirty="0">
                <a:latin typeface="Arial" panose="020B0604020202020204" pitchFamily="34" charset="0"/>
                <a:cs typeface="Arial" panose="020B0604020202020204" pitchFamily="34" charset="0"/>
              </a:rPr>
              <a:t>(Abdi et al., 2019):</a:t>
            </a:r>
            <a:endParaRPr lang="en-GB" sz="1050" dirty="0"/>
          </a:p>
        </p:txBody>
      </p:sp>
      <p:pic>
        <p:nvPicPr>
          <p:cNvPr id="5132" name="Picture 12" descr="The High Price of Poor Communication | Center for Coaching Excellence">
            <a:extLst>
              <a:ext uri="{FF2B5EF4-FFF2-40B4-BE49-F238E27FC236}">
                <a16:creationId xmlns:a16="http://schemas.microsoft.com/office/drawing/2014/main" id="{EBCD7541-948D-EDBF-C46B-F81B369F1D0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87863" y="1114660"/>
            <a:ext cx="3891278" cy="2153910"/>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0688AF58-349E-A618-8423-FF4A78A11C91}"/>
              </a:ext>
            </a:extLst>
          </p:cNvPr>
          <p:cNvSpPr txBox="1"/>
          <p:nvPr/>
        </p:nvSpPr>
        <p:spPr>
          <a:xfrm>
            <a:off x="7694011" y="577719"/>
            <a:ext cx="6001407" cy="646331"/>
          </a:xfrm>
          <a:prstGeom prst="rect">
            <a:avLst/>
          </a:prstGeom>
          <a:noFill/>
        </p:spPr>
        <p:txBody>
          <a:bodyPr wrap="square">
            <a:spAutoFit/>
          </a:bodyPr>
          <a:lstStyle/>
          <a:p>
            <a:r>
              <a:rPr lang="en-US" sz="1800" dirty="0">
                <a:latin typeface="Arial" panose="020B0604020202020204" pitchFamily="34" charset="0"/>
                <a:cs typeface="Arial" panose="020B0604020202020204" pitchFamily="34" charset="0"/>
              </a:rPr>
              <a:t>Poor communication from service providers.</a:t>
            </a:r>
          </a:p>
          <a:p>
            <a:r>
              <a:rPr lang="en-US" sz="1800" dirty="0">
                <a:latin typeface="Arial" panose="020B0604020202020204" pitchFamily="34" charset="0"/>
                <a:cs typeface="Arial" panose="020B0604020202020204" pitchFamily="34" charset="0"/>
              </a:rPr>
              <a:t> </a:t>
            </a:r>
          </a:p>
        </p:txBody>
      </p:sp>
      <p:sp>
        <p:nvSpPr>
          <p:cNvPr id="23" name="TextBox 22">
            <a:extLst>
              <a:ext uri="{FF2B5EF4-FFF2-40B4-BE49-F238E27FC236}">
                <a16:creationId xmlns:a16="http://schemas.microsoft.com/office/drawing/2014/main" id="{6DAE29BC-6ECC-5308-4507-299B4D98BA11}"/>
              </a:ext>
            </a:extLst>
          </p:cNvPr>
          <p:cNvSpPr txBox="1"/>
          <p:nvPr/>
        </p:nvSpPr>
        <p:spPr>
          <a:xfrm>
            <a:off x="3760429" y="3589430"/>
            <a:ext cx="4282966" cy="646331"/>
          </a:xfrm>
          <a:prstGeom prst="rect">
            <a:avLst/>
          </a:prstGeom>
          <a:noFill/>
        </p:spPr>
        <p:txBody>
          <a:bodyPr wrap="square">
            <a:spAutoFit/>
          </a:bodyPr>
          <a:lstStyle/>
          <a:p>
            <a:r>
              <a:rPr lang="en-US" sz="1800" dirty="0">
                <a:latin typeface="Arial" panose="020B0604020202020204" pitchFamily="34" charset="0"/>
                <a:cs typeface="Arial" panose="020B0604020202020204" pitchFamily="34" charset="0"/>
              </a:rPr>
              <a:t>Limited professional advice on self-care</a:t>
            </a:r>
          </a:p>
          <a:p>
            <a:r>
              <a:rPr lang="en-US" dirty="0">
                <a:latin typeface="Arial" panose="020B0604020202020204" pitchFamily="34" charset="0"/>
                <a:cs typeface="Arial" panose="020B0604020202020204" pitchFamily="34" charset="0"/>
              </a:rPr>
              <a:t>e.g.,</a:t>
            </a:r>
            <a:r>
              <a:rPr lang="en-US" sz="1800" dirty="0">
                <a:latin typeface="Arial" panose="020B0604020202020204" pitchFamily="34" charset="0"/>
                <a:cs typeface="Arial" panose="020B0604020202020204" pitchFamily="34" charset="0"/>
              </a:rPr>
              <a:t> engage more in exercises</a:t>
            </a:r>
          </a:p>
        </p:txBody>
      </p:sp>
    </p:spTree>
    <p:extLst>
      <p:ext uri="{BB962C8B-B14F-4D97-AF65-F5344CB8AC3E}">
        <p14:creationId xmlns:p14="http://schemas.microsoft.com/office/powerpoint/2010/main" val="803081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497" y="624110"/>
            <a:ext cx="9856116" cy="496352"/>
          </a:xfrm>
        </p:spPr>
        <p:txBody>
          <a:bodyPr>
            <a:normAutofit/>
          </a:bodyPr>
          <a:lstStyle/>
          <a:p>
            <a:r>
              <a:rPr lang="en-US" sz="2400" dirty="0">
                <a:latin typeface="Arial" panose="020B0604020202020204" pitchFamily="34" charset="0"/>
                <a:cs typeface="Arial" panose="020B0604020202020204" pitchFamily="34" charset="0"/>
              </a:rPr>
              <a:t>        Challenges </a:t>
            </a:r>
          </a:p>
        </p:txBody>
      </p:sp>
      <p:sp>
        <p:nvSpPr>
          <p:cNvPr id="3" name="Content Placeholder 2"/>
          <p:cNvSpPr>
            <a:spLocks noGrp="1"/>
          </p:cNvSpPr>
          <p:nvPr>
            <p:ph idx="1"/>
          </p:nvPr>
        </p:nvSpPr>
        <p:spPr>
          <a:xfrm>
            <a:off x="1648497" y="1120461"/>
            <a:ext cx="10225824" cy="5463219"/>
          </a:xfrm>
        </p:spPr>
        <p:txBody>
          <a:bodyPr>
            <a:normAutofit/>
          </a:bodyPr>
          <a:lstStyle/>
          <a:p>
            <a:pPr marL="0" indent="0">
              <a:buNone/>
            </a:pPr>
            <a:r>
              <a:rPr lang="en-US" sz="1600" dirty="0">
                <a:latin typeface="Arial" panose="020B0604020202020204" pitchFamily="34" charset="0"/>
                <a:cs typeface="Arial" panose="020B0604020202020204" pitchFamily="34" charset="0"/>
              </a:rPr>
              <a:t>To develop a community requires extensive research and evaluation of the current situation. It has been ascertained that the needs of senior citizens in Leeds are being overlooked and there is the need to ensure that the present communities are developed in order to use their assets towards the improvement of this group. The aim is to promote the social and healthcare needs of seniors in Leeds.</a:t>
            </a:r>
          </a:p>
          <a:p>
            <a:pPr marL="0" indent="0">
              <a:buNone/>
            </a:pPr>
            <a:r>
              <a:rPr lang="en-US" sz="1600" dirty="0">
                <a:latin typeface="Arial" panose="020B0604020202020204" pitchFamily="34" charset="0"/>
                <a:cs typeface="Arial" panose="020B0604020202020204" pitchFamily="34" charset="0"/>
              </a:rPr>
              <a:t>The following are steps to follow when developing a community (Towe et al., 2015): </a:t>
            </a:r>
          </a:p>
          <a:p>
            <a:pPr marL="0" indent="0">
              <a:buNone/>
            </a:pPr>
            <a:r>
              <a:rPr lang="en-US" sz="1600" b="1" dirty="0">
                <a:latin typeface="Arial" panose="020B0604020202020204" pitchFamily="34" charset="0"/>
                <a:cs typeface="Arial" panose="020B0604020202020204" pitchFamily="34" charset="0"/>
              </a:rPr>
              <a:t>Assessing community resources and strengths </a:t>
            </a:r>
          </a:p>
          <a:p>
            <a:pPr marL="0" indent="0">
              <a:buNone/>
            </a:pPr>
            <a:r>
              <a:rPr lang="en-US" sz="1600" dirty="0">
                <a:latin typeface="Arial" panose="020B0604020202020204" pitchFamily="34" charset="0"/>
                <a:cs typeface="Arial" panose="020B0604020202020204" pitchFamily="34" charset="0"/>
              </a:rPr>
              <a:t>Leeds has a strong sense of community which can be capitalized on as people always desire to see themselves advancing. The residents will be willing to participate in this promotion. </a:t>
            </a:r>
          </a:p>
          <a:p>
            <a:pPr marL="0" indent="0">
              <a:buNone/>
            </a:pPr>
            <a:r>
              <a:rPr lang="en-US" sz="1600" b="1" dirty="0">
                <a:latin typeface="Arial" panose="020B0604020202020204" pitchFamily="34" charset="0"/>
                <a:cs typeface="Arial" panose="020B0604020202020204" pitchFamily="34" charset="0"/>
              </a:rPr>
              <a:t>Ascertain community weaknesses</a:t>
            </a:r>
          </a:p>
          <a:p>
            <a:pPr marL="0" indent="0">
              <a:buNone/>
            </a:pPr>
            <a:r>
              <a:rPr lang="en-US" sz="1600" dirty="0">
                <a:latin typeface="Arial" panose="020B0604020202020204" pitchFamily="34" charset="0"/>
                <a:cs typeface="Arial" panose="020B0604020202020204" pitchFamily="34" charset="0"/>
              </a:rPr>
              <a:t>Leeds has of late been short of investments in key areas, a lack of jobs as well as an ageing population that requires to be attended to (Hatch, 2021).</a:t>
            </a:r>
          </a:p>
          <a:p>
            <a:pPr marL="0" indent="0">
              <a:buNone/>
            </a:pPr>
            <a:r>
              <a:rPr lang="en-US" sz="1600" b="1" dirty="0">
                <a:latin typeface="Arial" panose="020B0604020202020204" pitchFamily="34" charset="0"/>
                <a:cs typeface="Arial" panose="020B0604020202020204" pitchFamily="34" charset="0"/>
              </a:rPr>
              <a:t>Evaluate community risks </a:t>
            </a:r>
          </a:p>
          <a:p>
            <a:pPr marL="0" indent="0">
              <a:buNone/>
            </a:pPr>
            <a:r>
              <a:rPr lang="en-US" sz="1600" dirty="0">
                <a:latin typeface="Arial" panose="020B0604020202020204" pitchFamily="34" charset="0"/>
                <a:cs typeface="Arial" panose="020B0604020202020204" pitchFamily="34" charset="0"/>
              </a:rPr>
              <a:t>There is high crime rate in Leeds as a result of unemployment and deprivation. At 151% of national crime rate (Plumplot, 2022).</a:t>
            </a:r>
          </a:p>
          <a:p>
            <a:pPr marL="0" indent="0">
              <a:buNone/>
            </a:pPr>
            <a:r>
              <a:rPr lang="en-US" sz="1600" b="1" dirty="0">
                <a:latin typeface="Arial" panose="020B0604020202020204" pitchFamily="34" charset="0"/>
                <a:cs typeface="Arial" panose="020B0604020202020204" pitchFamily="34" charset="0"/>
              </a:rPr>
              <a:t>Reviewing high risk populace</a:t>
            </a:r>
          </a:p>
          <a:p>
            <a:pPr marL="0" indent="0">
              <a:buNone/>
            </a:pPr>
            <a:r>
              <a:rPr lang="en-US" sz="1600" dirty="0">
                <a:latin typeface="Arial" panose="020B0604020202020204" pitchFamily="34" charset="0"/>
                <a:cs typeface="Arial" panose="020B0604020202020204" pitchFamily="34" charset="0"/>
              </a:rPr>
              <a:t>The senior citizens in this city are prone to inequalities due to their age, they get vulnerable and majority of them languish in poverty after retirement </a:t>
            </a:r>
            <a:r>
              <a:rPr lang="da-DK" sz="1600" dirty="0">
                <a:latin typeface="Arial" panose="020B0604020202020204" pitchFamily="34" charset="0"/>
                <a:cs typeface="Arial" panose="020B0604020202020204" pitchFamily="34" charset="0"/>
              </a:rPr>
              <a:t>(Center for Ageing Better, 2021)</a:t>
            </a:r>
            <a:r>
              <a:rPr lang="en-US" sz="16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91374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1375" y="624110"/>
            <a:ext cx="9843237" cy="605250"/>
          </a:xfrm>
        </p:spPr>
        <p:txBody>
          <a:bodyPr>
            <a:noAutofit/>
          </a:bodyPr>
          <a:lstStyle/>
          <a:p>
            <a:r>
              <a:rPr lang="en-US" sz="2400" b="1" dirty="0">
                <a:latin typeface="Arial" panose="020B0604020202020204" pitchFamily="34" charset="0"/>
                <a:cs typeface="Arial" panose="020B0604020202020204" pitchFamily="34" charset="0"/>
              </a:rPr>
              <a:t>Impact of community development </a:t>
            </a:r>
          </a:p>
        </p:txBody>
      </p:sp>
      <p:sp>
        <p:nvSpPr>
          <p:cNvPr id="3" name="Content Placeholder 2"/>
          <p:cNvSpPr>
            <a:spLocks noGrp="1"/>
          </p:cNvSpPr>
          <p:nvPr>
            <p:ph idx="1"/>
          </p:nvPr>
        </p:nvSpPr>
        <p:spPr>
          <a:xfrm>
            <a:off x="853441" y="1229360"/>
            <a:ext cx="7015552" cy="5216460"/>
          </a:xfrm>
        </p:spPr>
        <p:txBody>
          <a:bodyPr>
            <a:normAutofit/>
          </a:bodyPr>
          <a:lstStyle/>
          <a:p>
            <a:r>
              <a:rPr lang="en-US" sz="1600" dirty="0">
                <a:latin typeface="Arial" panose="020B0604020202020204" pitchFamily="34" charset="0"/>
                <a:cs typeface="Arial" panose="020B0604020202020204" pitchFamily="34" charset="0"/>
              </a:rPr>
              <a:t>Community development is not all about eliminating the problems in a community, it is about lessening them (Straza, 2018). In developing a community that will attend to the needs of older citizens in Leeds the following will be observed as outcomes: </a:t>
            </a:r>
          </a:p>
          <a:p>
            <a:pPr marL="0" indent="0">
              <a:buNone/>
            </a:pPr>
            <a:endParaRPr lang="en-US" sz="1600" dirty="0">
              <a:latin typeface="Arial" panose="020B0604020202020204" pitchFamily="34" charset="0"/>
              <a:cs typeface="Arial" panose="020B0604020202020204" pitchFamily="34" charset="0"/>
            </a:endParaRP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Attitudes and perceptions are changed</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Empowered individuals for instance access to healthcare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Lessened disparity among the residents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Better facilities and increased opportunities at life chances</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Continued motivation (Straza, 2018).   </a:t>
            </a:r>
          </a:p>
          <a:p>
            <a:pPr>
              <a:buFont typeface="Wingdings" panose="05000000000000000000" pitchFamily="2" charset="2"/>
              <a:buChar char="Ø"/>
            </a:pPr>
            <a:r>
              <a:rPr lang="en-US" sz="1600" dirty="0">
                <a:latin typeface="Arial" panose="020B0604020202020204" pitchFamily="34" charset="0"/>
                <a:cs typeface="Arial" panose="020B0604020202020204" pitchFamily="34" charset="0"/>
              </a:rPr>
              <a:t>Elements of community development</a:t>
            </a:r>
          </a:p>
        </p:txBody>
      </p:sp>
      <p:pic>
        <p:nvPicPr>
          <p:cNvPr id="4" name="Picture 3"/>
          <p:cNvPicPr>
            <a:picLocks noChangeAspect="1"/>
          </p:cNvPicPr>
          <p:nvPr/>
        </p:nvPicPr>
        <p:blipFill>
          <a:blip r:embed="rId2"/>
          <a:stretch>
            <a:fillRect/>
          </a:stretch>
        </p:blipFill>
        <p:spPr>
          <a:xfrm>
            <a:off x="8031154" y="927278"/>
            <a:ext cx="3949976" cy="4092262"/>
          </a:xfrm>
          <a:prstGeom prst="rect">
            <a:avLst/>
          </a:prstGeom>
        </p:spPr>
      </p:pic>
      <p:sp>
        <p:nvSpPr>
          <p:cNvPr id="5" name="Rectangle 4"/>
          <p:cNvSpPr/>
          <p:nvPr/>
        </p:nvSpPr>
        <p:spPr>
          <a:xfrm>
            <a:off x="7340958" y="5228195"/>
            <a:ext cx="4425516" cy="307777"/>
          </a:xfrm>
          <a:prstGeom prst="rect">
            <a:avLst/>
          </a:prstGeom>
        </p:spPr>
        <p:txBody>
          <a:bodyPr wrap="square">
            <a:spAutoFit/>
          </a:bodyPr>
          <a:lstStyle/>
          <a:p>
            <a:r>
              <a:rPr lang="en-US" sz="1400" dirty="0">
                <a:latin typeface="Arial" panose="020B0604020202020204" pitchFamily="34" charset="0"/>
                <a:cs typeface="Arial" panose="020B0604020202020204" pitchFamily="34" charset="0"/>
              </a:rPr>
              <a:t>Elements of community development (Bordun, 2018)</a:t>
            </a:r>
          </a:p>
        </p:txBody>
      </p:sp>
    </p:spTree>
    <p:extLst>
      <p:ext uri="{BB962C8B-B14F-4D97-AF65-F5344CB8AC3E}">
        <p14:creationId xmlns:p14="http://schemas.microsoft.com/office/powerpoint/2010/main" val="3817533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6146" name="Picture 2" descr="Card making session">
            <a:extLst>
              <a:ext uri="{FF2B5EF4-FFF2-40B4-BE49-F238E27FC236}">
                <a16:creationId xmlns:a16="http://schemas.microsoft.com/office/drawing/2014/main" id="{2EFA89B5-7C45-04F7-167B-97DDC8EA79B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8589" y="1948081"/>
            <a:ext cx="3342640" cy="32058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6A45658-E731-CE0C-36B5-9B322503EDDE}"/>
              </a:ext>
            </a:extLst>
          </p:cNvPr>
          <p:cNvSpPr txBox="1"/>
          <p:nvPr/>
        </p:nvSpPr>
        <p:spPr>
          <a:xfrm>
            <a:off x="238760" y="1948081"/>
            <a:ext cx="3342640"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Learning and working together</a:t>
            </a:r>
            <a:r>
              <a:rPr lang="en-US" sz="1800" b="1" dirty="0">
                <a:solidFill>
                  <a:schemeClr val="bg1"/>
                </a:solidFill>
                <a:latin typeface="Arial" panose="020B0604020202020204" pitchFamily="34" charset="0"/>
                <a:cs typeface="Arial" panose="020B0604020202020204" pitchFamily="34" charset="0"/>
              </a:rPr>
              <a:t> </a:t>
            </a:r>
            <a:endParaRPr lang="en-GB" b="1" dirty="0">
              <a:solidFill>
                <a:schemeClr val="bg1"/>
              </a:solidFill>
            </a:endParaRPr>
          </a:p>
        </p:txBody>
      </p:sp>
      <p:sp>
        <p:nvSpPr>
          <p:cNvPr id="8" name="TextBox 7">
            <a:extLst>
              <a:ext uri="{FF2B5EF4-FFF2-40B4-BE49-F238E27FC236}">
                <a16:creationId xmlns:a16="http://schemas.microsoft.com/office/drawing/2014/main" id="{84A0FE27-53BF-3795-E026-756C6963CFFA}"/>
              </a:ext>
            </a:extLst>
          </p:cNvPr>
          <p:cNvSpPr txBox="1"/>
          <p:nvPr/>
        </p:nvSpPr>
        <p:spPr>
          <a:xfrm>
            <a:off x="731520" y="4825620"/>
            <a:ext cx="1574800" cy="253916"/>
          </a:xfrm>
          <a:prstGeom prst="rect">
            <a:avLst/>
          </a:prstGeom>
          <a:noFill/>
        </p:spPr>
        <p:txBody>
          <a:bodyPr wrap="square">
            <a:spAutoFit/>
          </a:bodyPr>
          <a:lstStyle/>
          <a:p>
            <a:r>
              <a:rPr lang="en-US" sz="1050" b="1" dirty="0">
                <a:latin typeface="Arial" panose="020B0604020202020204" pitchFamily="34" charset="0"/>
                <a:cs typeface="Arial" panose="020B0604020202020204" pitchFamily="34" charset="0"/>
              </a:rPr>
              <a:t>Card Making session</a:t>
            </a:r>
            <a:endParaRPr lang="en-GB" sz="1050" b="1" dirty="0"/>
          </a:p>
        </p:txBody>
      </p:sp>
      <p:pic>
        <p:nvPicPr>
          <p:cNvPr id="6148" name="Picture 4" descr="Getting Your Affairs in Order | National Institute on Aging">
            <a:extLst>
              <a:ext uri="{FF2B5EF4-FFF2-40B4-BE49-F238E27FC236}">
                <a16:creationId xmlns:a16="http://schemas.microsoft.com/office/drawing/2014/main" id="{0A5DCA0C-2474-88DC-78F9-422C01ABAE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795" y="2042397"/>
            <a:ext cx="4038322" cy="2773206"/>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70EA0386-4AB9-70A9-14A8-161199699619}"/>
              </a:ext>
            </a:extLst>
          </p:cNvPr>
          <p:cNvSpPr txBox="1"/>
          <p:nvPr/>
        </p:nvSpPr>
        <p:spPr>
          <a:xfrm>
            <a:off x="3952795" y="2053418"/>
            <a:ext cx="3950984" cy="646331"/>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Self-determination: Make their own decisions</a:t>
            </a:r>
            <a:r>
              <a:rPr lang="en-GB" b="1" i="0" dirty="0">
                <a:effectLst/>
                <a:latin typeface="Arial" panose="020B0604020202020204" pitchFamily="34" charset="0"/>
                <a:cs typeface="Arial" panose="020B0604020202020204" pitchFamily="34" charset="0"/>
              </a:rPr>
              <a:t> </a:t>
            </a:r>
            <a:endParaRPr lang="en-GB" b="1" dirty="0"/>
          </a:p>
        </p:txBody>
      </p:sp>
      <p:pic>
        <p:nvPicPr>
          <p:cNvPr id="6152" name="Picture 8">
            <a:extLst>
              <a:ext uri="{FF2B5EF4-FFF2-40B4-BE49-F238E27FC236}">
                <a16:creationId xmlns:a16="http://schemas.microsoft.com/office/drawing/2014/main" id="{114115D2-5374-40D2-B472-E203E6612F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080" y="-367722"/>
            <a:ext cx="11805920" cy="228304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27D0EFE5-51C0-C3B9-2227-AA4D7D875B32}"/>
              </a:ext>
            </a:extLst>
          </p:cNvPr>
          <p:cNvSpPr txBox="1"/>
          <p:nvPr/>
        </p:nvSpPr>
        <p:spPr>
          <a:xfrm>
            <a:off x="1797269" y="1486416"/>
            <a:ext cx="9417269" cy="523220"/>
          </a:xfrm>
          <a:prstGeom prst="rect">
            <a:avLst/>
          </a:prstGeom>
          <a:noFill/>
        </p:spPr>
        <p:txBody>
          <a:bodyPr wrap="square">
            <a:spAutoFit/>
          </a:bodyPr>
          <a:lstStyle/>
          <a:p>
            <a:r>
              <a:rPr lang="en-US" sz="2800" b="1" dirty="0">
                <a:latin typeface="Arial" panose="020B0604020202020204" pitchFamily="34" charset="0"/>
                <a:cs typeface="Arial" panose="020B0604020202020204" pitchFamily="34" charset="0"/>
              </a:rPr>
              <a:t>Sustainability of future community in Leeds</a:t>
            </a:r>
            <a:r>
              <a:rPr lang="en-US" sz="1050" b="1" dirty="0">
                <a:latin typeface="Arial" panose="020B0604020202020204" pitchFamily="34" charset="0"/>
                <a:cs typeface="Arial" panose="020B0604020202020204" pitchFamily="34" charset="0"/>
              </a:rPr>
              <a:t>(betterlivesleed2016)</a:t>
            </a:r>
            <a:r>
              <a:rPr lang="en-US" sz="2800" b="1" dirty="0">
                <a:latin typeface="Arial" panose="020B0604020202020204" pitchFamily="34" charset="0"/>
                <a:cs typeface="Arial" panose="020B0604020202020204" pitchFamily="34" charset="0"/>
              </a:rPr>
              <a:t> </a:t>
            </a:r>
            <a:endParaRPr lang="en-GB" sz="2800" b="1" dirty="0">
              <a:latin typeface="Arial" panose="020B0604020202020204" pitchFamily="34" charset="0"/>
              <a:cs typeface="Arial" panose="020B0604020202020204" pitchFamily="34" charset="0"/>
            </a:endParaRPr>
          </a:p>
        </p:txBody>
      </p:sp>
      <p:pic>
        <p:nvPicPr>
          <p:cNvPr id="6160" name="Picture 16" descr="Volunteer and Its Surprising Benefits - Edmond Mobile Meals">
            <a:extLst>
              <a:ext uri="{FF2B5EF4-FFF2-40B4-BE49-F238E27FC236}">
                <a16:creationId xmlns:a16="http://schemas.microsoft.com/office/drawing/2014/main" id="{457907BF-A710-1139-9BCE-4260A4171C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6919" y="1948082"/>
            <a:ext cx="3796030" cy="2900284"/>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20E8A622-82F5-D34D-2E4E-BA0F76449F34}"/>
              </a:ext>
            </a:extLst>
          </p:cNvPr>
          <p:cNvSpPr txBox="1"/>
          <p:nvPr/>
        </p:nvSpPr>
        <p:spPr>
          <a:xfrm>
            <a:off x="8585755" y="1917304"/>
            <a:ext cx="3606245" cy="646331"/>
          </a:xfrm>
          <a:prstGeom prst="rect">
            <a:avLst/>
          </a:prstGeom>
          <a:noFill/>
        </p:spPr>
        <p:txBody>
          <a:bodyPr wrap="square">
            <a:spAutoFit/>
          </a:bodyPr>
          <a:lstStyle/>
          <a:p>
            <a:r>
              <a:rPr lang="en-GB" b="1" i="0" dirty="0">
                <a:effectLst/>
                <a:latin typeface="Arial" panose="020B0604020202020204" pitchFamily="34" charset="0"/>
                <a:cs typeface="Arial" panose="020B0604020202020204" pitchFamily="34" charset="0"/>
              </a:rPr>
              <a:t>volunteers bring energy and enthusiasm </a:t>
            </a:r>
            <a:endParaRPr lang="en-GB" b="1" dirty="0"/>
          </a:p>
        </p:txBody>
      </p:sp>
      <p:pic>
        <p:nvPicPr>
          <p:cNvPr id="6164" name="Picture 20" descr="Trip to Tong Garden Centre">
            <a:extLst>
              <a:ext uri="{FF2B5EF4-FFF2-40B4-BE49-F238E27FC236}">
                <a16:creationId xmlns:a16="http://schemas.microsoft.com/office/drawing/2014/main" id="{04B9722F-3E3C-E5F1-C3F4-8AA9E2671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4280" y="5032925"/>
            <a:ext cx="4094480" cy="1924673"/>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53CDB149-1A28-D239-A60D-1D4C700FC2F8}"/>
              </a:ext>
            </a:extLst>
          </p:cNvPr>
          <p:cNvSpPr txBox="1"/>
          <p:nvPr/>
        </p:nvSpPr>
        <p:spPr>
          <a:xfrm>
            <a:off x="7998460" y="4933327"/>
            <a:ext cx="3632200" cy="369332"/>
          </a:xfrm>
          <a:prstGeom prst="rect">
            <a:avLst/>
          </a:prstGeom>
          <a:noFill/>
        </p:spPr>
        <p:txBody>
          <a:bodyPr wrap="square">
            <a:spAutoFit/>
          </a:bodyPr>
          <a:lstStyle/>
          <a:p>
            <a:pPr algn="l" fontAlgn="base"/>
            <a:r>
              <a:rPr lang="en-US" b="1" i="0" dirty="0">
                <a:solidFill>
                  <a:srgbClr val="333333"/>
                </a:solidFill>
                <a:effectLst/>
                <a:latin typeface="Arial" panose="020B0604020202020204" pitchFamily="34" charset="0"/>
                <a:cs typeface="Arial" panose="020B0604020202020204" pitchFamily="34" charset="0"/>
              </a:rPr>
              <a:t>Planning Trips / Outing</a:t>
            </a:r>
            <a:endParaRPr lang="en-GB" b="1" i="0" dirty="0">
              <a:solidFill>
                <a:srgbClr val="333333"/>
              </a:solidFill>
              <a:effectLst/>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2F16D840-A89B-CE58-7B71-80BF0D585B76}"/>
              </a:ext>
            </a:extLst>
          </p:cNvPr>
          <p:cNvSpPr txBox="1"/>
          <p:nvPr/>
        </p:nvSpPr>
        <p:spPr>
          <a:xfrm>
            <a:off x="8255000" y="6604084"/>
            <a:ext cx="1559560" cy="253916"/>
          </a:xfrm>
          <a:prstGeom prst="rect">
            <a:avLst/>
          </a:prstGeom>
          <a:noFill/>
        </p:spPr>
        <p:txBody>
          <a:bodyPr wrap="square">
            <a:spAutoFit/>
          </a:bodyPr>
          <a:lstStyle/>
          <a:p>
            <a:r>
              <a:rPr lang="en-GB" sz="1050" b="1" i="0" dirty="0">
                <a:solidFill>
                  <a:schemeClr val="bg1"/>
                </a:solidFill>
                <a:effectLst/>
                <a:latin typeface="Arial" panose="020B0604020202020204" pitchFamily="34" charset="0"/>
                <a:cs typeface="Arial" panose="020B0604020202020204" pitchFamily="34" charset="0"/>
              </a:rPr>
              <a:t>Trip to Tong</a:t>
            </a:r>
            <a:endParaRPr lang="en-GB" sz="1050" b="1" dirty="0">
              <a:solidFill>
                <a:schemeClr val="bg1"/>
              </a:solidFill>
              <a:latin typeface="Arial" panose="020B0604020202020204" pitchFamily="34" charset="0"/>
              <a:cs typeface="Arial" panose="020B0604020202020204" pitchFamily="34" charset="0"/>
            </a:endParaRPr>
          </a:p>
        </p:txBody>
      </p:sp>
      <p:pic>
        <p:nvPicPr>
          <p:cNvPr id="6166" name="Picture 22" descr="A strengths-based approach to collective impact | Sustaining Community">
            <a:extLst>
              <a:ext uri="{FF2B5EF4-FFF2-40B4-BE49-F238E27FC236}">
                <a16:creationId xmlns:a16="http://schemas.microsoft.com/office/drawing/2014/main" id="{A347A698-4DC5-A235-F91C-EDE0461D429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90240" y="5008943"/>
            <a:ext cx="4194969" cy="2359164"/>
          </a:xfrm>
          <a:prstGeom prst="rect">
            <a:avLst/>
          </a:prstGeom>
          <a:noFill/>
        </p:spPr>
      </p:pic>
      <p:sp>
        <p:nvSpPr>
          <p:cNvPr id="34" name="TextBox 33">
            <a:extLst>
              <a:ext uri="{FF2B5EF4-FFF2-40B4-BE49-F238E27FC236}">
                <a16:creationId xmlns:a16="http://schemas.microsoft.com/office/drawing/2014/main" id="{30688596-E2BB-6C3E-708A-9420F04CF96E}"/>
              </a:ext>
            </a:extLst>
          </p:cNvPr>
          <p:cNvSpPr txBox="1"/>
          <p:nvPr/>
        </p:nvSpPr>
        <p:spPr>
          <a:xfrm>
            <a:off x="138589" y="5403755"/>
            <a:ext cx="3463509" cy="1477328"/>
          </a:xfrm>
          <a:prstGeom prst="rect">
            <a:avLst/>
          </a:prstGeom>
          <a:noFill/>
        </p:spPr>
        <p:txBody>
          <a:bodyPr wrap="square">
            <a:spAutoFit/>
          </a:bodyPr>
          <a:lstStyle/>
          <a:p>
            <a:r>
              <a:rPr lang="en-US" sz="1800" b="1" dirty="0">
                <a:latin typeface="Arial" panose="020B0604020202020204" pitchFamily="34" charset="0"/>
                <a:cs typeface="Arial" panose="020B0604020202020204" pitchFamily="34" charset="0"/>
              </a:rPr>
              <a:t>Collective impact: By coming together people can have a stronger and greater impact on what they desire to change. </a:t>
            </a:r>
            <a:endParaRPr lang="en-GB" b="1" dirty="0"/>
          </a:p>
        </p:txBody>
      </p:sp>
    </p:spTree>
    <p:extLst>
      <p:ext uri="{BB962C8B-B14F-4D97-AF65-F5344CB8AC3E}">
        <p14:creationId xmlns:p14="http://schemas.microsoft.com/office/powerpoint/2010/main" val="1229058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Leeds Digital Festival - Leeds Digital Health">
            <a:extLst>
              <a:ext uri="{FF2B5EF4-FFF2-40B4-BE49-F238E27FC236}">
                <a16:creationId xmlns:a16="http://schemas.microsoft.com/office/drawing/2014/main" id="{DD0ECE93-651F-53AD-5D20-1E1E56551E68}"/>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649738" y="0"/>
            <a:ext cx="5542262" cy="256444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0F732C2-3AA4-D6BC-1174-F90EDB1043D5}"/>
              </a:ext>
            </a:extLst>
          </p:cNvPr>
          <p:cNvSpPr txBox="1"/>
          <p:nvPr/>
        </p:nvSpPr>
        <p:spPr>
          <a:xfrm>
            <a:off x="3048000" y="1202789"/>
            <a:ext cx="6096000" cy="646331"/>
          </a:xfrm>
          <a:prstGeom prst="rect">
            <a:avLst/>
          </a:prstGeom>
          <a:noFill/>
        </p:spPr>
        <p:txBody>
          <a:bodyPr wrap="square">
            <a:spAutoFit/>
          </a:bodyPr>
          <a:lstStyle/>
          <a:p>
            <a:r>
              <a:rPr lang="en-US" sz="3600" b="1" dirty="0">
                <a:latin typeface="Arial" panose="020B0604020202020204" pitchFamily="34" charset="0"/>
                <a:cs typeface="Arial" panose="020B0604020202020204" pitchFamily="34" charset="0"/>
              </a:rPr>
              <a:t>Digital communication </a:t>
            </a:r>
            <a:endParaRPr lang="en-GB" sz="3600" b="1" dirty="0"/>
          </a:p>
        </p:txBody>
      </p:sp>
      <p:pic>
        <p:nvPicPr>
          <p:cNvPr id="9" name="Picture 8">
            <a:extLst>
              <a:ext uri="{FF2B5EF4-FFF2-40B4-BE49-F238E27FC236}">
                <a16:creationId xmlns:a16="http://schemas.microsoft.com/office/drawing/2014/main" id="{9BD01473-C025-FC8A-0C25-A9290069742E}"/>
              </a:ext>
            </a:extLst>
          </p:cNvPr>
          <p:cNvPicPr>
            <a:picLocks noChangeAspect="1"/>
          </p:cNvPicPr>
          <p:nvPr/>
        </p:nvPicPr>
        <p:blipFill>
          <a:blip r:embed="rId4"/>
          <a:stretch>
            <a:fillRect/>
          </a:stretch>
        </p:blipFill>
        <p:spPr>
          <a:xfrm>
            <a:off x="198165" y="1820232"/>
            <a:ext cx="3753349" cy="2680817"/>
          </a:xfrm>
          <a:prstGeom prst="rect">
            <a:avLst/>
          </a:prstGeom>
        </p:spPr>
      </p:pic>
      <p:sp>
        <p:nvSpPr>
          <p:cNvPr id="11" name="TextBox 10">
            <a:extLst>
              <a:ext uri="{FF2B5EF4-FFF2-40B4-BE49-F238E27FC236}">
                <a16:creationId xmlns:a16="http://schemas.microsoft.com/office/drawing/2014/main" id="{290F7094-DD0B-A42B-66E5-0B54B00119E7}"/>
              </a:ext>
            </a:extLst>
          </p:cNvPr>
          <p:cNvSpPr txBox="1"/>
          <p:nvPr/>
        </p:nvSpPr>
        <p:spPr>
          <a:xfrm>
            <a:off x="150253" y="4501049"/>
            <a:ext cx="3507347" cy="2308324"/>
          </a:xfrm>
          <a:prstGeom prst="rect">
            <a:avLst/>
          </a:prstGeom>
          <a:noFill/>
        </p:spPr>
        <p:txBody>
          <a:bodyPr wrap="square">
            <a:spAutoFit/>
          </a:bodyPr>
          <a:lstStyle/>
          <a:p>
            <a:r>
              <a:rPr lang="en-GB" b="0" i="0" dirty="0">
                <a:solidFill>
                  <a:srgbClr val="545454"/>
                </a:solidFill>
                <a:effectLst/>
                <a:latin typeface="Arial" panose="020B0604020202020204" pitchFamily="34" charset="0"/>
                <a:cs typeface="Arial" panose="020B0604020202020204" pitchFamily="34" charset="0"/>
              </a:rPr>
              <a:t>Neighbourhood Network Scheme go online to keep its weekly get-togethers going. which supports older people to live independently, has been working with 100% Digital Leeds to deliver weekly coffee mornings.(</a:t>
            </a:r>
            <a:r>
              <a:rPr lang="en-GB" sz="1050" b="0" i="0" dirty="0">
                <a:solidFill>
                  <a:srgbClr val="545454"/>
                </a:solidFill>
                <a:effectLst/>
                <a:latin typeface="Arial" panose="020B0604020202020204" pitchFamily="34" charset="0"/>
                <a:cs typeface="Arial" panose="020B0604020202020204" pitchFamily="34" charset="0"/>
              </a:rPr>
              <a:t>NHSLeeds</a:t>
            </a:r>
            <a:r>
              <a:rPr lang="en-GB" sz="1050" dirty="0">
                <a:solidFill>
                  <a:srgbClr val="545454"/>
                </a:solidFill>
                <a:latin typeface="Arial" panose="020B0604020202020204" pitchFamily="34" charset="0"/>
                <a:cs typeface="Arial" panose="020B0604020202020204" pitchFamily="34" charset="0"/>
              </a:rPr>
              <a:t>,2022)</a:t>
            </a:r>
            <a:endParaRPr lang="en-GB" sz="1050" dirty="0">
              <a:latin typeface="Arial" panose="020B0604020202020204" pitchFamily="34" charset="0"/>
              <a:cs typeface="Arial" panose="020B0604020202020204" pitchFamily="34" charset="0"/>
            </a:endParaRPr>
          </a:p>
        </p:txBody>
      </p:sp>
      <p:pic>
        <p:nvPicPr>
          <p:cNvPr id="7172" name="Picture 4" descr="Exercise tips for older adults during COVID-19 pandemic">
            <a:extLst>
              <a:ext uri="{FF2B5EF4-FFF2-40B4-BE49-F238E27FC236}">
                <a16:creationId xmlns:a16="http://schemas.microsoft.com/office/drawing/2014/main" id="{E04A5361-FFD0-ACE7-C07D-5E7EF0E16E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1785" y="1812473"/>
            <a:ext cx="4040729" cy="268857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5B6F0F65-31D5-481B-E47E-F480B5241782}"/>
              </a:ext>
            </a:extLst>
          </p:cNvPr>
          <p:cNvSpPr txBox="1"/>
          <p:nvPr/>
        </p:nvSpPr>
        <p:spPr>
          <a:xfrm>
            <a:off x="3925467" y="4491616"/>
            <a:ext cx="3624943" cy="923330"/>
          </a:xfrm>
          <a:prstGeom prst="rect">
            <a:avLst/>
          </a:prstGeom>
          <a:noFill/>
        </p:spPr>
        <p:txBody>
          <a:bodyPr wrap="square">
            <a:spAutoFit/>
          </a:bodyPr>
          <a:lstStyle/>
          <a:p>
            <a:r>
              <a:rPr lang="en-GB" b="0" i="0" dirty="0">
                <a:solidFill>
                  <a:srgbClr val="545454"/>
                </a:solidFill>
                <a:effectLst/>
                <a:latin typeface="Arial" panose="020B0604020202020204" pitchFamily="34" charset="0"/>
                <a:cs typeface="Arial" panose="020B0604020202020204" pitchFamily="34" charset="0"/>
              </a:rPr>
              <a:t>The organisation has developed a programme of Zoom sessions, offering a different session</a:t>
            </a:r>
            <a:endParaRPr lang="en-GB" dirty="0">
              <a:latin typeface="Arial" panose="020B0604020202020204" pitchFamily="34" charset="0"/>
              <a:cs typeface="Arial" panose="020B0604020202020204" pitchFamily="34" charset="0"/>
            </a:endParaRPr>
          </a:p>
        </p:txBody>
      </p:sp>
      <p:pic>
        <p:nvPicPr>
          <p:cNvPr id="7174" name="Picture 6">
            <a:extLst>
              <a:ext uri="{FF2B5EF4-FFF2-40B4-BE49-F238E27FC236}">
                <a16:creationId xmlns:a16="http://schemas.microsoft.com/office/drawing/2014/main" id="{3C9CF24D-725B-83A3-A056-091018A6C0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42514" y="2487746"/>
            <a:ext cx="3927614" cy="291737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FEA99D7A-9A92-C659-68A6-720733447A2C}"/>
              </a:ext>
            </a:extLst>
          </p:cNvPr>
          <p:cNvSpPr txBox="1"/>
          <p:nvPr/>
        </p:nvSpPr>
        <p:spPr>
          <a:xfrm>
            <a:off x="8033657" y="5443578"/>
            <a:ext cx="4158343" cy="1084912"/>
          </a:xfrm>
          <a:prstGeom prst="rect">
            <a:avLst/>
          </a:prstGeom>
          <a:noFill/>
        </p:spPr>
        <p:txBody>
          <a:bodyPr wrap="square">
            <a:spAutoFit/>
          </a:bodyPr>
          <a:lstStyle/>
          <a:p>
            <a:r>
              <a:rPr lang="en-US" sz="1800" dirty="0">
                <a:latin typeface="Arial" panose="020B0604020202020204" pitchFamily="34" charset="0"/>
                <a:cs typeface="Arial" panose="020B0604020202020204" pitchFamily="34" charset="0"/>
              </a:rPr>
              <a:t>Laptops have helped the community to identify and address problems and to develop and implement solutions</a:t>
            </a:r>
            <a:r>
              <a:rPr lang="en-US" sz="1050" dirty="0">
                <a:latin typeface="Arial" panose="020B0604020202020204" pitchFamily="34" charset="0"/>
                <a:cs typeface="Arial" panose="020B0604020202020204" pitchFamily="34" charset="0"/>
              </a:rPr>
              <a:t>.(</a:t>
            </a:r>
            <a:r>
              <a:rPr lang="en-US" sz="1050" dirty="0" err="1">
                <a:latin typeface="Arial" panose="020B0604020202020204" pitchFamily="34" charset="0"/>
                <a:cs typeface="Arial" panose="020B0604020202020204" pitchFamily="34" charset="0"/>
              </a:rPr>
              <a:t>Age,Uk</a:t>
            </a:r>
            <a:r>
              <a:rPr lang="en-US" sz="1050" dirty="0">
                <a:latin typeface="Arial" panose="020B0604020202020204" pitchFamily="34" charset="0"/>
                <a:cs typeface="Arial" panose="020B0604020202020204" pitchFamily="34" charset="0"/>
              </a:rPr>
              <a:t> 2022</a:t>
            </a:r>
            <a:endParaRPr lang="en-GB" sz="1050" dirty="0"/>
          </a:p>
        </p:txBody>
      </p:sp>
      <p:sp>
        <p:nvSpPr>
          <p:cNvPr id="19" name="TextBox 18">
            <a:extLst>
              <a:ext uri="{FF2B5EF4-FFF2-40B4-BE49-F238E27FC236}">
                <a16:creationId xmlns:a16="http://schemas.microsoft.com/office/drawing/2014/main" id="{4F73949C-5E5A-CAFB-63A5-9A73F40396FF}"/>
              </a:ext>
            </a:extLst>
          </p:cNvPr>
          <p:cNvSpPr txBox="1"/>
          <p:nvPr/>
        </p:nvSpPr>
        <p:spPr>
          <a:xfrm>
            <a:off x="8850086" y="2449285"/>
            <a:ext cx="3143749" cy="307777"/>
          </a:xfrm>
          <a:prstGeom prst="rect">
            <a:avLst/>
          </a:prstGeom>
          <a:noFill/>
        </p:spPr>
        <p:txBody>
          <a:bodyPr wrap="square">
            <a:spAutoFit/>
          </a:bodyPr>
          <a:lstStyle/>
          <a:p>
            <a:r>
              <a:rPr lang="en-US" sz="1400" b="1" dirty="0">
                <a:latin typeface="Arial" panose="020B0604020202020204" pitchFamily="34" charset="0"/>
                <a:cs typeface="Arial" panose="020B0604020202020204" pitchFamily="34" charset="0"/>
              </a:rPr>
              <a:t>Timing of </a:t>
            </a:r>
            <a:r>
              <a:rPr lang="en-US" sz="1400" b="1" dirty="0" err="1">
                <a:latin typeface="Arial" panose="020B0604020202020204" pitchFamily="34" charset="0"/>
                <a:cs typeface="Arial" panose="020B0604020202020204" pitchFamily="34" charset="0"/>
              </a:rPr>
              <a:t>session;Community</a:t>
            </a:r>
            <a:r>
              <a:rPr lang="en-US" sz="1400" b="1" dirty="0">
                <a:latin typeface="Arial" panose="020B0604020202020204" pitchFamily="34" charset="0"/>
                <a:cs typeface="Arial" panose="020B0604020202020204" pitchFamily="34" charset="0"/>
              </a:rPr>
              <a:t> Hub </a:t>
            </a:r>
            <a:endParaRPr lang="en-GB" sz="1400" b="1" dirty="0"/>
          </a:p>
        </p:txBody>
      </p:sp>
      <p:pic>
        <p:nvPicPr>
          <p:cNvPr id="7176" name="Picture 8" descr="Senior Call | Elderly Phone Service">
            <a:extLst>
              <a:ext uri="{FF2B5EF4-FFF2-40B4-BE49-F238E27FC236}">
                <a16:creationId xmlns:a16="http://schemas.microsoft.com/office/drawing/2014/main" id="{AC16B390-8CFF-E8BC-A7F9-1D2D080A724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7600" y="5448659"/>
            <a:ext cx="4376057" cy="1452883"/>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D9A381C4-F9B3-D37C-172C-240CCB2C339C}"/>
              </a:ext>
            </a:extLst>
          </p:cNvPr>
          <p:cNvSpPr txBox="1"/>
          <p:nvPr/>
        </p:nvSpPr>
        <p:spPr>
          <a:xfrm>
            <a:off x="3516086" y="6428218"/>
            <a:ext cx="4517571" cy="369332"/>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Decision-making processes</a:t>
            </a:r>
            <a:r>
              <a:rPr lang="en-US" sz="1050" b="1" dirty="0">
                <a:latin typeface="Arial" panose="020B0604020202020204" pitchFamily="34" charset="0"/>
                <a:cs typeface="Arial" panose="020B0604020202020204" pitchFamily="34" charset="0"/>
              </a:rPr>
              <a:t>(Josh at al..,2013) </a:t>
            </a:r>
            <a:endParaRPr lang="en-GB" sz="1050" b="1" dirty="0"/>
          </a:p>
        </p:txBody>
      </p:sp>
    </p:spTree>
    <p:extLst>
      <p:ext uri="{BB962C8B-B14F-4D97-AF65-F5344CB8AC3E}">
        <p14:creationId xmlns:p14="http://schemas.microsoft.com/office/powerpoint/2010/main" val="788630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5617" y="624110"/>
            <a:ext cx="9868995" cy="483473"/>
          </a:xfrm>
        </p:spPr>
        <p:txBody>
          <a:bodyPr>
            <a:normAutofit/>
          </a:bodyPr>
          <a:lstStyle/>
          <a:p>
            <a:r>
              <a:rPr lang="en-US" sz="2400" dirty="0">
                <a:latin typeface="Arial" panose="020B0604020202020204" pitchFamily="34" charset="0"/>
                <a:cs typeface="Arial" panose="020B0604020202020204" pitchFamily="34" charset="0"/>
              </a:rPr>
              <a:t>Barriers to community development. </a:t>
            </a:r>
          </a:p>
        </p:txBody>
      </p:sp>
      <p:sp>
        <p:nvSpPr>
          <p:cNvPr id="3" name="Content Placeholder 2"/>
          <p:cNvSpPr>
            <a:spLocks noGrp="1"/>
          </p:cNvSpPr>
          <p:nvPr>
            <p:ph idx="1"/>
          </p:nvPr>
        </p:nvSpPr>
        <p:spPr>
          <a:xfrm>
            <a:off x="1635617" y="1107583"/>
            <a:ext cx="9868995" cy="4803639"/>
          </a:xfrm>
        </p:spPr>
        <p:txBody>
          <a:bodyPr>
            <a:normAutofit/>
          </a:bodyPr>
          <a:lstStyle/>
          <a:p>
            <a:r>
              <a:rPr lang="en-US" sz="1600" dirty="0">
                <a:latin typeface="Arial" panose="020B0604020202020204" pitchFamily="34" charset="0"/>
                <a:cs typeface="Arial" panose="020B0604020202020204" pitchFamily="34" charset="0"/>
              </a:rPr>
              <a:t>There are many potential barriers to community development in Leeds, but some of the most common are as below (Cooper, 2022): </a:t>
            </a:r>
          </a:p>
          <a:p>
            <a:pPr>
              <a:buFont typeface="+mj-lt"/>
              <a:buAutoNum type="arabicPeriod"/>
            </a:pPr>
            <a:r>
              <a:rPr lang="en-US" sz="1600" dirty="0">
                <a:latin typeface="Arial" panose="020B0604020202020204" pitchFamily="34" charset="0"/>
                <a:cs typeface="Arial" panose="020B0604020202020204" pitchFamily="34" charset="0"/>
              </a:rPr>
              <a:t>A lack of resources is often the most significant barrier to community development. Without adequate funding, it can be difficult to implement community development initiatives. One way to overcome this barrier is to seek out grant opportunities or other forms of financial assistance. Another is to develop creative funding strategies, such as crowdfunding or partnering with local businesses.</a:t>
            </a:r>
          </a:p>
          <a:p>
            <a:pPr>
              <a:buFont typeface="+mj-lt"/>
              <a:buAutoNum type="arabicPeriod"/>
            </a:pPr>
            <a:r>
              <a:rPr lang="en-US" sz="1600" dirty="0">
                <a:latin typeface="Arial" panose="020B0604020202020204" pitchFamily="34" charset="0"/>
                <a:cs typeface="Arial" panose="020B0604020202020204" pitchFamily="34" charset="0"/>
              </a:rPr>
              <a:t>A lack of community involvement can also be a barrier to community development. Without buy-in from residents, it can be difficult to get projects off the ground. One way to overcome this is to ensure that community members are involved in the planning process from the start. Another is to develop programs that directly engage residents, such as volunteer opportunities or community events.</a:t>
            </a:r>
          </a:p>
          <a:p>
            <a:pPr>
              <a:buFont typeface="+mj-lt"/>
              <a:buAutoNum type="arabicPeriod"/>
            </a:pPr>
            <a:r>
              <a:rPr lang="en-US" sz="1600" dirty="0">
                <a:latin typeface="Arial" panose="020B0604020202020204" pitchFamily="34" charset="0"/>
                <a:cs typeface="Arial" panose="020B0604020202020204" pitchFamily="34" charset="0"/>
              </a:rPr>
              <a:t>A lack of planning and coordination can also be a barrier. This can make it difficult to identify community development priorities and to develop and implement effective community development strategies. Evaluation and planning before starting the process is fundamental. </a:t>
            </a:r>
          </a:p>
          <a:p>
            <a:pPr>
              <a:buFont typeface="+mj-lt"/>
              <a:buAutoNum type="arabicPeriod"/>
            </a:pPr>
            <a:r>
              <a:rPr lang="en-US" sz="1600" dirty="0">
                <a:latin typeface="Arial" panose="020B0604020202020204" pitchFamily="34" charset="0"/>
                <a:cs typeface="Arial" panose="020B0604020202020204" pitchFamily="34" charset="0"/>
              </a:rPr>
              <a:t>A lack of government support can be a barrier. Without government backing, it can be difficult to secure funding or other forms of support. One way to overcome this is to advocate for government support at the local, state and federal levels. Another is to build partnerships with government agencies and other organizations.</a:t>
            </a:r>
          </a:p>
        </p:txBody>
      </p:sp>
    </p:spTree>
    <p:extLst>
      <p:ext uri="{BB962C8B-B14F-4D97-AF65-F5344CB8AC3E}">
        <p14:creationId xmlns:p14="http://schemas.microsoft.com/office/powerpoint/2010/main" val="3183083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7133" y="624110"/>
            <a:ext cx="9817480" cy="612262"/>
          </a:xfrm>
        </p:spPr>
        <p:txBody>
          <a:bodyPr>
            <a:normAutofit fontScale="90000"/>
          </a:bodyPr>
          <a:lstStyle/>
          <a:p>
            <a:r>
              <a:rPr lang="en-US" b="1" dirty="0"/>
              <a:t>                      Conclusion </a:t>
            </a:r>
          </a:p>
        </p:txBody>
      </p:sp>
      <p:sp>
        <p:nvSpPr>
          <p:cNvPr id="3" name="Content Placeholder 2"/>
          <p:cNvSpPr>
            <a:spLocks noGrp="1"/>
          </p:cNvSpPr>
          <p:nvPr>
            <p:ph idx="1"/>
          </p:nvPr>
        </p:nvSpPr>
        <p:spPr>
          <a:xfrm>
            <a:off x="1687133" y="1236372"/>
            <a:ext cx="9817479" cy="4674850"/>
          </a:xfrm>
        </p:spPr>
        <p:txBody>
          <a:bodyPr>
            <a:normAutofit fontScale="92500"/>
          </a:bodyPr>
          <a:lstStyle/>
          <a:p>
            <a:pPr marL="0" indent="0">
              <a:buNone/>
            </a:pPr>
            <a:r>
              <a:rPr lang="en-US" dirty="0">
                <a:latin typeface="Arial" panose="020B0604020202020204" pitchFamily="34" charset="0"/>
                <a:cs typeface="Arial" panose="020B0604020202020204" pitchFamily="34" charset="0"/>
              </a:rPr>
              <a:t>In this work the plan on developing communities in Leeds to ensure that seniors are being taken care of and their wellbeing prioritized. </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It has been noted that majority of ageing people get to face immense challenges brought about by old age, this makes them vulnerable and impacts their access to social amenities resulting in poor life quality. </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Developing a community ensures that their assets are employed in making them better. </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The strengths of these communities are used in improving the society for the sake of this population. </a:t>
            </a: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Empowering a community such that the ageing individuals still receive care either in their homes or care institutions will go a long way in ensuring that they lead a comfortable life in retirement. </a:t>
            </a:r>
          </a:p>
        </p:txBody>
      </p:sp>
    </p:spTree>
    <p:extLst>
      <p:ext uri="{BB962C8B-B14F-4D97-AF65-F5344CB8AC3E}">
        <p14:creationId xmlns:p14="http://schemas.microsoft.com/office/powerpoint/2010/main" val="9613574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4103" y="121835"/>
            <a:ext cx="9856116" cy="406199"/>
          </a:xfrm>
        </p:spPr>
        <p:txBody>
          <a:bodyPr>
            <a:normAutofit/>
          </a:bodyPr>
          <a:lstStyle/>
          <a:p>
            <a:r>
              <a:rPr lang="en-US" sz="2000" dirty="0">
                <a:latin typeface="Arial" panose="020B0604020202020204" pitchFamily="34" charset="0"/>
                <a:cs typeface="Arial" panose="020B0604020202020204" pitchFamily="34" charset="0"/>
              </a:rPr>
              <a:t>Reference list </a:t>
            </a:r>
          </a:p>
        </p:txBody>
      </p:sp>
      <p:sp>
        <p:nvSpPr>
          <p:cNvPr id="3" name="Content Placeholder 2"/>
          <p:cNvSpPr>
            <a:spLocks noGrp="1"/>
          </p:cNvSpPr>
          <p:nvPr>
            <p:ph idx="1"/>
          </p:nvPr>
        </p:nvSpPr>
        <p:spPr>
          <a:xfrm>
            <a:off x="502276" y="940158"/>
            <a:ext cx="11372045" cy="5769735"/>
          </a:xfrm>
        </p:spPr>
        <p:txBody>
          <a:bodyPr>
            <a:noAutofit/>
          </a:bodyPr>
          <a:lstStyle/>
          <a:p>
            <a:pPr marL="0" indent="0">
              <a:buNone/>
            </a:pPr>
            <a:r>
              <a:rPr lang="en-US" sz="1100" dirty="0">
                <a:latin typeface="Arial" panose="020B0604020202020204" pitchFamily="34" charset="0"/>
                <a:cs typeface="Arial" panose="020B0604020202020204" pitchFamily="34" charset="0"/>
              </a:rPr>
              <a:t>Abdi, S., Spann, A., Borilovic, J., de Witte, L. and Hawley, M. (2019). Understanding the care and support needs of older people: a scoping review and categorisation using the WHO international classification of functioning, disability and health framework (ICF). </a:t>
            </a:r>
            <a:r>
              <a:rPr lang="en-US" sz="1100" i="1" dirty="0">
                <a:latin typeface="Arial" panose="020B0604020202020204" pitchFamily="34" charset="0"/>
                <a:cs typeface="Arial" panose="020B0604020202020204" pitchFamily="34" charset="0"/>
              </a:rPr>
              <a:t>BMC Geriatrics</a:t>
            </a:r>
            <a:r>
              <a:rPr lang="en-US" sz="1100" dirty="0">
                <a:latin typeface="Arial" panose="020B0604020202020204" pitchFamily="34" charset="0"/>
                <a:cs typeface="Arial" panose="020B0604020202020204" pitchFamily="34" charset="0"/>
              </a:rPr>
              <a:t>, 19(1). doi:10.1186/s12877-019-1189-9.</a:t>
            </a:r>
          </a:p>
          <a:p>
            <a:pPr marL="0" indent="0">
              <a:buNone/>
            </a:pPr>
            <a:r>
              <a:rPr lang="en-US" sz="1100" dirty="0">
                <a:latin typeface="Arial" panose="020B0604020202020204" pitchFamily="34" charset="0"/>
                <a:cs typeface="Arial" panose="020B0604020202020204" pitchFamily="34" charset="0"/>
              </a:rPr>
              <a:t>Bordun, O. (2018). TOURIST DESTINATION AND KEY INDICATORS OF ITS SUSTAINABILITY. </a:t>
            </a:r>
            <a:r>
              <a:rPr lang="en-US" sz="1100" i="1" dirty="0">
                <a:latin typeface="Arial" panose="020B0604020202020204" pitchFamily="34" charset="0"/>
                <a:cs typeface="Arial" panose="020B0604020202020204" pitchFamily="34" charset="0"/>
              </a:rPr>
              <a:t>Current Issues of Tourism Research</a:t>
            </a:r>
            <a:r>
              <a:rPr lang="en-US" sz="1100" dirty="0">
                <a:latin typeface="Arial" panose="020B0604020202020204" pitchFamily="34" charset="0"/>
                <a:cs typeface="Arial" panose="020B0604020202020204" pitchFamily="34" charset="0"/>
              </a:rPr>
              <a:t>, 4(2).</a:t>
            </a:r>
          </a:p>
          <a:p>
            <a:pPr marL="0" indent="0">
              <a:buNone/>
            </a:pPr>
            <a:r>
              <a:rPr lang="en-US" sz="1100" dirty="0">
                <a:latin typeface="Arial" panose="020B0604020202020204" pitchFamily="34" charset="0"/>
                <a:cs typeface="Arial" panose="020B0604020202020204" pitchFamily="34" charset="0"/>
              </a:rPr>
              <a:t>Casla, K. (2020). </a:t>
            </a:r>
            <a:r>
              <a:rPr lang="en-US" sz="1100" i="1" dirty="0">
                <a:latin typeface="Arial" panose="020B0604020202020204" pitchFamily="34" charset="0"/>
                <a:cs typeface="Arial" panose="020B0604020202020204" pitchFamily="34" charset="0"/>
              </a:rPr>
              <a:t>Ending Child Poverty: Twenty Years On An essay collection</a:t>
            </a:r>
            <a:r>
              <a:rPr lang="en-US" sz="1100" dirty="0">
                <a:latin typeface="Arial" panose="020B0604020202020204" pitchFamily="34" charset="0"/>
                <a:cs typeface="Arial" panose="020B0604020202020204" pitchFamily="34" charset="0"/>
              </a:rPr>
              <a:t>. [online] Available at: https://www.unison.org.uk/content/uploads/2020/03/26024-1.pdf.</a:t>
            </a:r>
          </a:p>
          <a:p>
            <a:pPr marL="0" indent="0">
              <a:buNone/>
            </a:pPr>
            <a:r>
              <a:rPr lang="en-US" sz="1100" dirty="0">
                <a:latin typeface="Arial" panose="020B0604020202020204" pitchFamily="34" charset="0"/>
                <a:cs typeface="Arial" panose="020B0604020202020204" pitchFamily="34" charset="0"/>
              </a:rPr>
              <a:t>Center for Ageing Better (2019). </a:t>
            </a:r>
            <a:r>
              <a:rPr lang="en-US" sz="1100" i="1" dirty="0">
                <a:latin typeface="Arial" panose="020B0604020202020204" pitchFamily="34" charset="0"/>
                <a:cs typeface="Arial" panose="020B0604020202020204" pitchFamily="34" charset="0"/>
              </a:rPr>
              <a:t>Age Friendly Leeds Strategy and action plan 2019 - 2022</a:t>
            </a:r>
            <a:r>
              <a:rPr lang="en-US" sz="1100" dirty="0">
                <a:latin typeface="Arial" panose="020B0604020202020204" pitchFamily="34" charset="0"/>
                <a:cs typeface="Arial" panose="020B0604020202020204" pitchFamily="34" charset="0"/>
              </a:rPr>
              <a:t>.</a:t>
            </a:r>
          </a:p>
          <a:p>
            <a:pPr marL="0" indent="0">
              <a:buNone/>
            </a:pPr>
            <a:r>
              <a:rPr lang="en-US" sz="1100" dirty="0">
                <a:latin typeface="Arial" panose="020B0604020202020204" pitchFamily="34" charset="0"/>
                <a:cs typeface="Arial" panose="020B0604020202020204" pitchFamily="34" charset="0"/>
              </a:rPr>
              <a:t>Center for Ageing Better (2021). </a:t>
            </a:r>
            <a:r>
              <a:rPr lang="en-US" sz="1100" i="1" dirty="0">
                <a:latin typeface="Arial" panose="020B0604020202020204" pitchFamily="34" charset="0"/>
                <a:cs typeface="Arial" panose="020B0604020202020204" pitchFamily="34" charset="0"/>
              </a:rPr>
              <a:t>The State of Ageing in Leeds</a:t>
            </a:r>
            <a:r>
              <a:rPr lang="en-US" sz="1100" dirty="0">
                <a:latin typeface="Arial" panose="020B0604020202020204" pitchFamily="34" charset="0"/>
                <a:cs typeface="Arial" panose="020B0604020202020204" pitchFamily="34" charset="0"/>
              </a:rPr>
              <a:t>. [online] Available at: https://ageing-better.org.uk/sites/default/files/2021-12/the-state-of-ageing-in-leeds.pdf.</a:t>
            </a:r>
          </a:p>
          <a:p>
            <a:pPr marL="0" indent="0">
              <a:buNone/>
            </a:pPr>
            <a:r>
              <a:rPr lang="en-US" sz="1100" dirty="0">
                <a:latin typeface="Arial" panose="020B0604020202020204" pitchFamily="34" charset="0"/>
                <a:cs typeface="Arial" panose="020B0604020202020204" pitchFamily="34" charset="0"/>
              </a:rPr>
              <a:t>Cooper, C. (2022). </a:t>
            </a:r>
            <a:r>
              <a:rPr lang="en-US" sz="1100" i="1" dirty="0">
                <a:latin typeface="Arial" panose="020B0604020202020204" pitchFamily="34" charset="0"/>
                <a:cs typeface="Arial" panose="020B0604020202020204" pitchFamily="34" charset="0"/>
              </a:rPr>
              <a:t>5 barriers to community engagement: and how to overcome them!</a:t>
            </a:r>
            <a:r>
              <a:rPr lang="en-US" sz="1100" dirty="0">
                <a:latin typeface="Arial" panose="020B0604020202020204" pitchFamily="34" charset="0"/>
                <a:cs typeface="Arial" panose="020B0604020202020204" pitchFamily="34" charset="0"/>
              </a:rPr>
              <a:t> [online] www.commonplace.is. Available at: https://www.commonplace.is/blog/barriers-to-community-engagement.</a:t>
            </a:r>
          </a:p>
          <a:p>
            <a:pPr marL="0" indent="0">
              <a:buNone/>
            </a:pPr>
            <a:r>
              <a:rPr lang="en-US" sz="1100" dirty="0">
                <a:latin typeface="Arial" panose="020B0604020202020204" pitchFamily="34" charset="0"/>
                <a:cs typeface="Arial" panose="020B0604020202020204" pitchFamily="34" charset="0"/>
              </a:rPr>
              <a:t>DHSC (2016). </a:t>
            </a:r>
            <a:r>
              <a:rPr lang="en-US" sz="1100" i="1" dirty="0">
                <a:latin typeface="Arial" panose="020B0604020202020204" pitchFamily="34" charset="0"/>
                <a:cs typeface="Arial" panose="020B0604020202020204" pitchFamily="34" charset="0"/>
              </a:rPr>
              <a:t>Care Act Factsheets</a:t>
            </a:r>
            <a:r>
              <a:rPr lang="en-US" sz="1100" dirty="0">
                <a:latin typeface="Arial" panose="020B0604020202020204" pitchFamily="34" charset="0"/>
                <a:cs typeface="Arial" panose="020B0604020202020204" pitchFamily="34" charset="0"/>
              </a:rPr>
              <a:t>. [online] GOV.UK. Available at: https://www.gov.uk/government/publications/care-act-2014-part-1-factsheets/care-act-factsheets.</a:t>
            </a:r>
          </a:p>
          <a:p>
            <a:pPr marL="0" indent="0">
              <a:buNone/>
            </a:pPr>
            <a:r>
              <a:rPr lang="en-US" sz="1100" dirty="0">
                <a:latin typeface="Arial" panose="020B0604020202020204" pitchFamily="34" charset="0"/>
                <a:cs typeface="Arial" panose="020B0604020202020204" pitchFamily="34" charset="0"/>
              </a:rPr>
              <a:t>Ettekal, A. and Mahoney, J.L. (2017). Ecological Systems Theory. </a:t>
            </a:r>
            <a:r>
              <a:rPr lang="en-US" sz="1100" i="1" dirty="0">
                <a:latin typeface="Arial" panose="020B0604020202020204" pitchFamily="34" charset="0"/>
                <a:cs typeface="Arial" panose="020B0604020202020204" pitchFamily="34" charset="0"/>
              </a:rPr>
              <a:t>The SAGE Encyclopedia of Out-of-School Learning</a:t>
            </a:r>
            <a:r>
              <a:rPr lang="en-US" sz="1100" dirty="0">
                <a:latin typeface="Arial" panose="020B0604020202020204" pitchFamily="34" charset="0"/>
                <a:cs typeface="Arial" panose="020B0604020202020204" pitchFamily="34" charset="0"/>
              </a:rPr>
              <a:t>, [online] pp.239–241. doi:10.4135/9781483385198.n94.</a:t>
            </a:r>
          </a:p>
          <a:p>
            <a:pPr marL="0" indent="0">
              <a:buNone/>
            </a:pPr>
            <a:r>
              <a:rPr lang="en-US" sz="1100" dirty="0">
                <a:latin typeface="Arial" panose="020B0604020202020204" pitchFamily="34" charset="0"/>
                <a:cs typeface="Arial" panose="020B0604020202020204" pitchFamily="34" charset="0"/>
              </a:rPr>
              <a:t>Evening Post (2020). </a:t>
            </a:r>
            <a:r>
              <a:rPr lang="en-US" sz="1100" i="1" dirty="0">
                <a:latin typeface="Arial" panose="020B0604020202020204" pitchFamily="34" charset="0"/>
                <a:cs typeface="Arial" panose="020B0604020202020204" pitchFamily="34" charset="0"/>
              </a:rPr>
              <a:t>Domestic abuse can take many forms, including a family member financially abusing an elderly relative</a:t>
            </a:r>
            <a:r>
              <a:rPr lang="en-US" sz="1100" dirty="0">
                <a:latin typeface="Arial" panose="020B0604020202020204" pitchFamily="34" charset="0"/>
                <a:cs typeface="Arial" panose="020B0604020202020204" pitchFamily="34" charset="0"/>
              </a:rPr>
              <a:t>. [online] www.yorkshireeveningpost.co.uk. Available at: https://www.yorkshireeveningpost.co.uk/news/crime/police-bid-help-stop-domestic-abuse-elderly-3054742 [Accessed 12 Jul. 2022].</a:t>
            </a:r>
          </a:p>
          <a:p>
            <a:pPr marL="0" indent="0">
              <a:buNone/>
            </a:pPr>
            <a:r>
              <a:rPr lang="en-US" sz="1100" dirty="0">
                <a:latin typeface="Arial" panose="020B0604020202020204" pitchFamily="34" charset="0"/>
                <a:cs typeface="Arial" panose="020B0604020202020204" pitchFamily="34" charset="0"/>
              </a:rPr>
              <a:t>Falconer, K. (2019). </a:t>
            </a:r>
            <a:r>
              <a:rPr lang="en-US" sz="1100" i="1" dirty="0">
                <a:latin typeface="Arial" panose="020B0604020202020204" pitchFamily="34" charset="0"/>
                <a:cs typeface="Arial" panose="020B0604020202020204" pitchFamily="34" charset="0"/>
              </a:rPr>
              <a:t>The 4 types of discrimination: what every employer needs to know</a:t>
            </a:r>
            <a:r>
              <a:rPr lang="en-US" sz="1100" dirty="0">
                <a:latin typeface="Arial" panose="020B0604020202020204" pitchFamily="34" charset="0"/>
                <a:cs typeface="Arial" panose="020B0604020202020204" pitchFamily="34" charset="0"/>
              </a:rPr>
              <a:t>. [online] HR Solutions. Available at: https://www.hrsolutions-uk.com/4-types-of-discrimination/.</a:t>
            </a:r>
          </a:p>
          <a:p>
            <a:pPr marL="0" indent="0">
              <a:buNone/>
            </a:pPr>
            <a:r>
              <a:rPr lang="en-US" sz="1100" dirty="0">
                <a:latin typeface="Arial" panose="020B0604020202020204" pitchFamily="34" charset="0"/>
                <a:cs typeface="Arial" panose="020B0604020202020204" pitchFamily="34" charset="0"/>
              </a:rPr>
              <a:t>Gov.UK (2010). </a:t>
            </a:r>
            <a:r>
              <a:rPr lang="en-US" sz="1100" i="1" dirty="0">
                <a:latin typeface="Arial" panose="020B0604020202020204" pitchFamily="34" charset="0"/>
                <a:cs typeface="Arial" panose="020B0604020202020204" pitchFamily="34" charset="0"/>
              </a:rPr>
              <a:t>Equality Act 2010</a:t>
            </a:r>
            <a:r>
              <a:rPr lang="en-US" sz="1100" dirty="0">
                <a:latin typeface="Arial" panose="020B0604020202020204" pitchFamily="34" charset="0"/>
                <a:cs typeface="Arial" panose="020B0604020202020204" pitchFamily="34" charset="0"/>
              </a:rPr>
              <a:t>. [online] Legislation.gov.uk. Available at: https://www.legislation.gov.uk/ukpga/2010/15/part/2/chapter/1.</a:t>
            </a:r>
          </a:p>
          <a:p>
            <a:pPr marL="0" indent="0">
              <a:buNone/>
            </a:pPr>
            <a:r>
              <a:rPr lang="en-US" sz="1100" dirty="0">
                <a:latin typeface="Arial" panose="020B0604020202020204" pitchFamily="34" charset="0"/>
                <a:cs typeface="Arial" panose="020B0604020202020204" pitchFamily="34" charset="0"/>
              </a:rPr>
              <a:t>Guy-Evans, O. (2020). </a:t>
            </a:r>
            <a:r>
              <a:rPr lang="en-US" sz="1100" i="1" dirty="0">
                <a:latin typeface="Arial" panose="020B0604020202020204" pitchFamily="34" charset="0"/>
                <a:cs typeface="Arial" panose="020B0604020202020204" pitchFamily="34" charset="0"/>
              </a:rPr>
              <a:t>Bronfenbrenner’s Ecological Systems Theory</a:t>
            </a:r>
            <a:r>
              <a:rPr lang="en-US" sz="1100" dirty="0">
                <a:latin typeface="Arial" panose="020B0604020202020204" pitchFamily="34" charset="0"/>
                <a:cs typeface="Arial" panose="020B0604020202020204" pitchFamily="34" charset="0"/>
              </a:rPr>
              <a:t>. [online] www.simplypsychology.org. Available at: https://www.simplypsychology.org/Bronfenbrenner.html.</a:t>
            </a:r>
          </a:p>
          <a:p>
            <a:pPr marL="0" indent="0">
              <a:buNone/>
            </a:pPr>
            <a:r>
              <a:rPr lang="en-US" sz="1100" dirty="0">
                <a:latin typeface="Arial" panose="020B0604020202020204" pitchFamily="34" charset="0"/>
                <a:cs typeface="Arial" panose="020B0604020202020204" pitchFamily="34" charset="0"/>
              </a:rPr>
              <a:t>Hatch (2021). </a:t>
            </a:r>
            <a:r>
              <a:rPr lang="en-US" sz="1100" i="1" dirty="0">
                <a:latin typeface="Arial" panose="020B0604020202020204" pitchFamily="34" charset="0"/>
                <a:cs typeface="Arial" panose="020B0604020202020204" pitchFamily="34" charset="0"/>
              </a:rPr>
              <a:t>Leeds City Region Strategic Employment Evidence - Land and Property</a:t>
            </a:r>
            <a:r>
              <a:rPr lang="en-US" sz="1100" dirty="0">
                <a:latin typeface="Arial" panose="020B0604020202020204" pitchFamily="34" charset="0"/>
                <a:cs typeface="Arial" panose="020B0604020202020204" pitchFamily="34" charset="0"/>
              </a:rPr>
              <a:t>.</a:t>
            </a:r>
          </a:p>
          <a:p>
            <a:pPr marL="0" indent="0">
              <a:buNone/>
            </a:pPr>
            <a:r>
              <a:rPr lang="en-US" sz="1100" dirty="0">
                <a:latin typeface="Arial" panose="020B0604020202020204" pitchFamily="34" charset="0"/>
                <a:cs typeface="Arial" panose="020B0604020202020204" pitchFamily="34" charset="0"/>
              </a:rPr>
              <a:t>Jones, C.L., Jensen, J.D., Scherr, C.L., Brown, N.R., Christy, K. and Weaver, J. (2014). The Health Belief Model as an Explanatory Framework in Communication Research: Exploring Parallel, Serial, and Moderated Mediation. </a:t>
            </a:r>
            <a:r>
              <a:rPr lang="en-US" sz="1100" i="1" dirty="0">
                <a:latin typeface="Arial" panose="020B0604020202020204" pitchFamily="34" charset="0"/>
                <a:cs typeface="Arial" panose="020B0604020202020204" pitchFamily="34" charset="0"/>
              </a:rPr>
              <a:t>Health Communication</a:t>
            </a:r>
            <a:r>
              <a:rPr lang="en-US" sz="1100" dirty="0">
                <a:latin typeface="Arial" panose="020B0604020202020204" pitchFamily="34" charset="0"/>
                <a:cs typeface="Arial" panose="020B0604020202020204" pitchFamily="34" charset="0"/>
              </a:rPr>
              <a:t>, 30(6), pp.566–576. doi:10.1080/10410236.2013.873363.</a:t>
            </a:r>
          </a:p>
          <a:p>
            <a:pPr marL="0" indent="0">
              <a:buNone/>
            </a:pPr>
            <a:r>
              <a:rPr lang="en-US" sz="1100" dirty="0">
                <a:latin typeface="Arial" panose="020B0604020202020204" pitchFamily="34" charset="0"/>
                <a:cs typeface="Arial" panose="020B0604020202020204" pitchFamily="34" charset="0"/>
              </a:rPr>
              <a:t>Joshi, A., Meza, J., Costa, S., Perin, D.M.P., Trout, K. and Rayamajih, A. (2013). The role of information and communication technology in community outreach, academic and research collaboration, and education and support services (IT-CARES). </a:t>
            </a:r>
            <a:r>
              <a:rPr lang="en-US" sz="1100" i="1" dirty="0">
                <a:latin typeface="Arial" panose="020B0604020202020204" pitchFamily="34" charset="0"/>
                <a:cs typeface="Arial" panose="020B0604020202020204" pitchFamily="34" charset="0"/>
              </a:rPr>
              <a:t>Perspectives in health information management</a:t>
            </a:r>
            <a:r>
              <a:rPr lang="en-US" sz="1100" dirty="0">
                <a:latin typeface="Arial" panose="020B0604020202020204" pitchFamily="34" charset="0"/>
                <a:cs typeface="Arial" panose="020B0604020202020204" pitchFamily="34" charset="0"/>
              </a:rPr>
              <a:t>, 10(Fall).</a:t>
            </a:r>
          </a:p>
          <a:p>
            <a:pPr marL="0" indent="0">
              <a:buNone/>
            </a:pPr>
            <a:r>
              <a:rPr lang="en-US" sz="1100" dirty="0">
                <a:latin typeface="Arial" panose="020B0604020202020204" pitchFamily="34" charset="0"/>
                <a:cs typeface="Arial" panose="020B0604020202020204" pitchFamily="34" charset="0"/>
              </a:rPr>
              <a:t>Lea, W. (2014). </a:t>
            </a:r>
            <a:r>
              <a:rPr lang="en-US" sz="1100" i="1" dirty="0">
                <a:latin typeface="Arial" panose="020B0604020202020204" pitchFamily="34" charset="0"/>
                <a:cs typeface="Arial" panose="020B0604020202020204" pitchFamily="34" charset="0"/>
              </a:rPr>
              <a:t>Consultation on setting the 2020 persistent child poverty target</a:t>
            </a:r>
            <a:r>
              <a:rPr lang="en-US" sz="1100" dirty="0">
                <a:latin typeface="Arial" panose="020B0604020202020204" pitchFamily="34" charset="0"/>
                <a:cs typeface="Arial" panose="020B0604020202020204" pitchFamily="34" charset="0"/>
              </a:rPr>
              <a:t>. [online] Available at: https://assets.publishing.service.gov.uk/government/uploads/system/uploads/attachment_data/file/323979/Persistent_child_poverty_consultation_-_print-ready_version.pdf.</a:t>
            </a:r>
          </a:p>
        </p:txBody>
      </p:sp>
    </p:spTree>
    <p:extLst>
      <p:ext uri="{BB962C8B-B14F-4D97-AF65-F5344CB8AC3E}">
        <p14:creationId xmlns:p14="http://schemas.microsoft.com/office/powerpoint/2010/main" val="12409732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4255" y="624111"/>
            <a:ext cx="9830358" cy="406200"/>
          </a:xfrm>
        </p:spPr>
        <p:txBody>
          <a:bodyPr>
            <a:normAutofit fontScale="90000"/>
          </a:bodyPr>
          <a:lstStyle/>
          <a:p>
            <a:r>
              <a:rPr lang="en-US" sz="2400" dirty="0">
                <a:latin typeface="Arial" panose="020B0604020202020204" pitchFamily="34" charset="0"/>
                <a:cs typeface="Arial" panose="020B0604020202020204" pitchFamily="34" charset="0"/>
              </a:rPr>
              <a:t>Reference list </a:t>
            </a:r>
          </a:p>
        </p:txBody>
      </p:sp>
      <p:sp>
        <p:nvSpPr>
          <p:cNvPr id="3" name="Content Placeholder 2"/>
          <p:cNvSpPr>
            <a:spLocks noGrp="1"/>
          </p:cNvSpPr>
          <p:nvPr>
            <p:ph idx="1"/>
          </p:nvPr>
        </p:nvSpPr>
        <p:spPr>
          <a:xfrm>
            <a:off x="1326525" y="1030311"/>
            <a:ext cx="10178088" cy="4880911"/>
          </a:xfrm>
        </p:spPr>
        <p:txBody>
          <a:bodyPr>
            <a:normAutofit fontScale="62500" lnSpcReduction="20000"/>
          </a:bodyPr>
          <a:lstStyle/>
          <a:p>
            <a:pPr marL="0" indent="0">
              <a:buNone/>
            </a:pPr>
            <a:r>
              <a:rPr lang="en-US" dirty="0">
                <a:latin typeface="Arial" panose="020B0604020202020204" pitchFamily="34" charset="0"/>
                <a:cs typeface="Arial" panose="020B0604020202020204" pitchFamily="34" charset="0"/>
              </a:rPr>
              <a:t>Leeds (2022). </a:t>
            </a:r>
            <a:r>
              <a:rPr lang="en-US" i="1" dirty="0">
                <a:latin typeface="Arial" panose="020B0604020202020204" pitchFamily="34" charset="0"/>
                <a:cs typeface="Arial" panose="020B0604020202020204" pitchFamily="34" charset="0"/>
              </a:rPr>
              <a:t>Community Led Local Development in Leeds</a:t>
            </a:r>
            <a:r>
              <a:rPr lang="en-US" dirty="0">
                <a:latin typeface="Arial" panose="020B0604020202020204" pitchFamily="34" charset="0"/>
                <a:cs typeface="Arial" panose="020B0604020202020204" pitchFamily="34" charset="0"/>
              </a:rPr>
              <a:t>. [online] Leeds.gov.uk. Available at: https://www.leeds.gov.uk/clld [Accessed 11 Jul. 2022].</a:t>
            </a:r>
          </a:p>
          <a:p>
            <a:pPr marL="0" indent="0">
              <a:buNone/>
            </a:pPr>
            <a:r>
              <a:rPr lang="en-US" dirty="0">
                <a:latin typeface="Arial" panose="020B0604020202020204" pitchFamily="34" charset="0"/>
                <a:cs typeface="Arial" panose="020B0604020202020204" pitchFamily="34" charset="0"/>
              </a:rPr>
              <a:t>Maziashvili, M., Pleśniak, A. and Kowalik, I. (2022). The digital communication tools and citizens’ relationship with local governments: a comparison of Georgian and Polish cities. </a:t>
            </a:r>
            <a:r>
              <a:rPr lang="en-US" i="1" dirty="0">
                <a:latin typeface="Arial" panose="020B0604020202020204" pitchFamily="34" charset="0"/>
                <a:cs typeface="Arial" panose="020B0604020202020204" pitchFamily="34" charset="0"/>
              </a:rPr>
              <a:t>International Review of Administrative Sciences</a:t>
            </a:r>
            <a:r>
              <a:rPr lang="en-US" dirty="0">
                <a:latin typeface="Arial" panose="020B0604020202020204" pitchFamily="34" charset="0"/>
                <a:cs typeface="Arial" panose="020B0604020202020204" pitchFamily="34" charset="0"/>
              </a:rPr>
              <a:t>, p.002085232210797. doi:10.1177/00208523221079746.</a:t>
            </a:r>
          </a:p>
          <a:p>
            <a:pPr marL="0" indent="0">
              <a:buNone/>
            </a:pPr>
            <a:r>
              <a:rPr lang="en-US" dirty="0">
                <a:latin typeface="Arial" panose="020B0604020202020204" pitchFamily="34" charset="0"/>
                <a:cs typeface="Arial" panose="020B0604020202020204" pitchFamily="34" charset="0"/>
              </a:rPr>
              <a:t>McLeod, S. (2022). </a:t>
            </a:r>
            <a:r>
              <a:rPr lang="en-US" i="1" dirty="0">
                <a:latin typeface="Arial" panose="020B0604020202020204" pitchFamily="34" charset="0"/>
                <a:cs typeface="Arial" panose="020B0604020202020204" pitchFamily="34" charset="0"/>
              </a:rPr>
              <a:t>Maslow’s Hierarchy of Needs</a:t>
            </a:r>
            <a:r>
              <a:rPr lang="en-US" dirty="0">
                <a:latin typeface="Arial" panose="020B0604020202020204" pitchFamily="34" charset="0"/>
                <a:cs typeface="Arial" panose="020B0604020202020204" pitchFamily="34" charset="0"/>
              </a:rPr>
              <a:t>. [online] Simply Psychology. Available at: https://www.simplypsychology.org/maslow.html.</a:t>
            </a:r>
          </a:p>
          <a:p>
            <a:pPr marL="0" indent="0">
              <a:buNone/>
            </a:pPr>
            <a:r>
              <a:rPr lang="en-US" dirty="0">
                <a:latin typeface="Arial" panose="020B0604020202020204" pitchFamily="34" charset="0"/>
                <a:cs typeface="Arial" panose="020B0604020202020204" pitchFamily="34" charset="0"/>
              </a:rPr>
              <a:t>Michalski, C.A., Diemert, L.M., Helliwell, J.F., Goel, V. and Rosella, L.C. (2020). Relationship between sense of community belonging and self-rated health across life stages. </a:t>
            </a:r>
            <a:r>
              <a:rPr lang="en-US" i="1" dirty="0">
                <a:latin typeface="Arial" panose="020B0604020202020204" pitchFamily="34" charset="0"/>
                <a:cs typeface="Arial" panose="020B0604020202020204" pitchFamily="34" charset="0"/>
              </a:rPr>
              <a:t>SSM - Population Health</a:t>
            </a:r>
            <a:r>
              <a:rPr lang="en-US" dirty="0">
                <a:latin typeface="Arial" panose="020B0604020202020204" pitchFamily="34" charset="0"/>
                <a:cs typeface="Arial" panose="020B0604020202020204" pitchFamily="34" charset="0"/>
              </a:rPr>
              <a:t>, 12, p.100676. doi:10.1016/j.ssmph.2020.100676.</a:t>
            </a:r>
          </a:p>
          <a:p>
            <a:pPr marL="0" indent="0">
              <a:buNone/>
            </a:pPr>
            <a:r>
              <a:rPr lang="en-US" dirty="0">
                <a:latin typeface="Arial" panose="020B0604020202020204" pitchFamily="34" charset="0"/>
                <a:cs typeface="Arial" panose="020B0604020202020204" pitchFamily="34" charset="0"/>
              </a:rPr>
              <a:t>ONS (2022). </a:t>
            </a:r>
            <a:r>
              <a:rPr lang="en-US" i="1" dirty="0">
                <a:latin typeface="Arial" panose="020B0604020202020204" pitchFamily="34" charset="0"/>
                <a:cs typeface="Arial" panose="020B0604020202020204" pitchFamily="34" charset="0"/>
              </a:rPr>
              <a:t>How the population changed in Leeds, Census 2021 - ONS</a:t>
            </a:r>
            <a:r>
              <a:rPr lang="en-US" dirty="0">
                <a:latin typeface="Arial" panose="020B0604020202020204" pitchFamily="34" charset="0"/>
                <a:cs typeface="Arial" panose="020B0604020202020204" pitchFamily="34" charset="0"/>
              </a:rPr>
              <a:t>. [online] www.ons.gov.uk. Available at: https://www.ons.gov.uk/visualisations/censuspopulationchange/E08000035/ [Accessed 11 Jul. 2022].</a:t>
            </a:r>
          </a:p>
          <a:p>
            <a:pPr marL="0" indent="0">
              <a:buNone/>
            </a:pPr>
            <a:r>
              <a:rPr lang="en-US" dirty="0">
                <a:latin typeface="Arial" panose="020B0604020202020204" pitchFamily="34" charset="0"/>
                <a:cs typeface="Arial" panose="020B0604020202020204" pitchFamily="34" charset="0"/>
              </a:rPr>
              <a:t>Plumplot (2022). </a:t>
            </a:r>
            <a:r>
              <a:rPr lang="en-US" i="1" dirty="0">
                <a:latin typeface="Arial" panose="020B0604020202020204" pitchFamily="34" charset="0"/>
                <a:cs typeface="Arial" panose="020B0604020202020204" pitchFamily="34" charset="0"/>
              </a:rPr>
              <a:t>Leeds violent crime statistics in maps and graphs.</a:t>
            </a:r>
            <a:r>
              <a:rPr lang="en-US" dirty="0">
                <a:latin typeface="Arial" panose="020B0604020202020204" pitchFamily="34" charset="0"/>
                <a:cs typeface="Arial" panose="020B0604020202020204" pitchFamily="34" charset="0"/>
              </a:rPr>
              <a:t> [online] www.plumplot.co.uk. Available at: https://www.plumplot.co.uk/Leeds-violent-crime-statistics.html.</a:t>
            </a:r>
          </a:p>
          <a:p>
            <a:pPr marL="0" indent="0">
              <a:buNone/>
            </a:pPr>
            <a:r>
              <a:rPr lang="en-US" dirty="0">
                <a:latin typeface="Arial" panose="020B0604020202020204" pitchFamily="34" charset="0"/>
                <a:cs typeface="Arial" panose="020B0604020202020204" pitchFamily="34" charset="0"/>
              </a:rPr>
              <a:t>SCDC (2019). </a:t>
            </a:r>
            <a:r>
              <a:rPr lang="en-US" i="1" dirty="0">
                <a:latin typeface="Arial" panose="020B0604020202020204" pitchFamily="34" charset="0"/>
                <a:cs typeface="Arial" panose="020B0604020202020204" pitchFamily="34" charset="0"/>
              </a:rPr>
              <a:t>SCDC - We believe communities matter</a:t>
            </a:r>
            <a:r>
              <a:rPr lang="en-US" dirty="0">
                <a:latin typeface="Arial" panose="020B0604020202020204" pitchFamily="34" charset="0"/>
                <a:cs typeface="Arial" panose="020B0604020202020204" pitchFamily="34" charset="0"/>
              </a:rPr>
              <a:t>. [online] SCDC - We believe communities matter. Available at: https://www.scdc.org.uk/who/what-is-community-development.</a:t>
            </a:r>
          </a:p>
          <a:p>
            <a:pPr marL="0" indent="0">
              <a:buNone/>
            </a:pPr>
            <a:r>
              <a:rPr lang="en-US" dirty="0">
                <a:latin typeface="Arial" panose="020B0604020202020204" pitchFamily="34" charset="0"/>
                <a:cs typeface="Arial" panose="020B0604020202020204" pitchFamily="34" charset="0"/>
              </a:rPr>
              <a:t>Straza, M. (2018). </a:t>
            </a:r>
            <a:r>
              <a:rPr lang="en-US" i="1" dirty="0">
                <a:latin typeface="Arial" panose="020B0604020202020204" pitchFamily="34" charset="0"/>
                <a:cs typeface="Arial" panose="020B0604020202020204" pitchFamily="34" charset="0"/>
              </a:rPr>
              <a:t>Community Development: What it is, its Importance, and How to Contribute in Your City</a:t>
            </a:r>
            <a:r>
              <a:rPr lang="en-US" dirty="0">
                <a:latin typeface="Arial" panose="020B0604020202020204" pitchFamily="34" charset="0"/>
                <a:cs typeface="Arial" panose="020B0604020202020204" pitchFamily="34" charset="0"/>
              </a:rPr>
              <a:t>. [online] Straza Consulting. Available at: https://www.consultstraza.com/community-development-what-it-is-its-importance-and-how-to-contribute-in-your-city [Accessed 11 Jul. 2022].</a:t>
            </a:r>
          </a:p>
          <a:p>
            <a:pPr marL="0" indent="0">
              <a:buNone/>
            </a:pPr>
            <a:r>
              <a:rPr lang="en-US" dirty="0">
                <a:latin typeface="Arial" panose="020B0604020202020204" pitchFamily="34" charset="0"/>
                <a:cs typeface="Arial" panose="020B0604020202020204" pitchFamily="34" charset="0"/>
              </a:rPr>
              <a:t>Towe, V.L., Chandra, A., Acosta, J.D., Chari, R., Uscher-Pines, L. and Sellers, C. (2015). </a:t>
            </a:r>
            <a:r>
              <a:rPr lang="en-US" i="1" dirty="0">
                <a:latin typeface="Arial" panose="020B0604020202020204" pitchFamily="34" charset="0"/>
                <a:cs typeface="Arial" panose="020B0604020202020204" pitchFamily="34" charset="0"/>
              </a:rPr>
              <a:t>Getting to Know the Community</a:t>
            </a:r>
            <a:r>
              <a:rPr lang="en-US" dirty="0">
                <a:latin typeface="Arial" panose="020B0604020202020204" pitchFamily="34" charset="0"/>
                <a:cs typeface="Arial" panose="020B0604020202020204" pitchFamily="34" charset="0"/>
              </a:rPr>
              <a:t>. [online] Resilience in Communities. Available at: http://resilienceincommunities.com/program/plan/know-the-community/.</a:t>
            </a:r>
          </a:p>
          <a:p>
            <a:pPr marL="0" indent="0">
              <a:buNone/>
            </a:pPr>
            <a:r>
              <a:rPr lang="en-US" dirty="0">
                <a:latin typeface="Arial" panose="020B0604020202020204" pitchFamily="34" charset="0"/>
                <a:cs typeface="Arial" panose="020B0604020202020204" pitchFamily="34" charset="0"/>
              </a:rPr>
              <a:t>Urich, A. (2017). The Health Belief Model. In: </a:t>
            </a:r>
            <a:r>
              <a:rPr lang="en-US" i="1" dirty="0">
                <a:latin typeface="Arial" panose="020B0604020202020204" pitchFamily="34" charset="0"/>
                <a:cs typeface="Arial" panose="020B0604020202020204" pitchFamily="34" charset="0"/>
              </a:rPr>
              <a:t>Methods for Stress Management</a:t>
            </a:r>
            <a:r>
              <a:rPr lang="en-US" dirty="0">
                <a:latin typeface="Arial" panose="020B0604020202020204" pitchFamily="34" charset="0"/>
                <a:cs typeface="Arial" panose="020B0604020202020204" pitchFamily="34" charset="0"/>
              </a:rPr>
              <a:t>. Pressbooks.</a:t>
            </a:r>
          </a:p>
          <a:p>
            <a:pPr marL="0" indent="0">
              <a:buNone/>
            </a:pPr>
            <a:r>
              <a:rPr lang="en-US" dirty="0">
                <a:latin typeface="Arial" panose="020B0604020202020204" pitchFamily="34" charset="0"/>
                <a:cs typeface="Arial" panose="020B0604020202020204" pitchFamily="34" charset="0"/>
              </a:rPr>
              <a:t>World Population Review (2022). </a:t>
            </a:r>
            <a:r>
              <a:rPr lang="en-US" i="1" dirty="0">
                <a:latin typeface="Arial" panose="020B0604020202020204" pitchFamily="34" charset="0"/>
                <a:cs typeface="Arial" panose="020B0604020202020204" pitchFamily="34" charset="0"/>
              </a:rPr>
              <a:t>Leeds Population 2020 (Demographics, Maps, Graphs)</a:t>
            </a:r>
            <a:r>
              <a:rPr lang="en-US" dirty="0">
                <a:latin typeface="Arial" panose="020B0604020202020204" pitchFamily="34" charset="0"/>
                <a:cs typeface="Arial" panose="020B0604020202020204" pitchFamily="34" charset="0"/>
              </a:rPr>
              <a:t>. [online] worldpopulationreview.com. Available at: https://worldpopulationreview.com/world-cities/leeds-population.</a:t>
            </a:r>
          </a:p>
          <a:p>
            <a:pPr marL="0" indent="0">
              <a:buNone/>
            </a:pPr>
            <a:r>
              <a:rPr lang="en-US" dirty="0">
                <a:latin typeface="Arial" panose="020B0604020202020204" pitchFamily="34" charset="0"/>
                <a:cs typeface="Arial" panose="020B0604020202020204" pitchFamily="34" charset="0"/>
              </a:rPr>
              <a:t>Zevallos, D.Z. (2013). </a:t>
            </a:r>
            <a:r>
              <a:rPr lang="en-US" i="1" dirty="0">
                <a:latin typeface="Arial" panose="020B0604020202020204" pitchFamily="34" charset="0"/>
                <a:cs typeface="Arial" panose="020B0604020202020204" pitchFamily="34" charset="0"/>
              </a:rPr>
              <a:t>Sociology of Community</a:t>
            </a:r>
            <a:r>
              <a:rPr lang="en-US" dirty="0">
                <a:latin typeface="Arial" panose="020B0604020202020204" pitchFamily="34" charset="0"/>
                <a:cs typeface="Arial" panose="020B0604020202020204" pitchFamily="34" charset="0"/>
              </a:rPr>
              <a:t>. [online] The Other Sociologist. Available at: https://othersociologist.com/2013/11/20/sociology-of-community/.</a:t>
            </a:r>
          </a:p>
          <a:p>
            <a:pPr marL="0" indent="0">
              <a:buNone/>
            </a:pPr>
            <a:endParaRPr lang="en-US" dirty="0">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67848791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5890</TotalTime>
  <Words>3030</Words>
  <Application>Microsoft Office PowerPoint</Application>
  <PresentationFormat>Widescreen</PresentationFormat>
  <Paragraphs>125</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Wingdings</vt:lpstr>
      <vt:lpstr>Wingdings 3</vt:lpstr>
      <vt:lpstr>Wisp</vt:lpstr>
      <vt:lpstr>         Assessment 1 Community Development  </vt:lpstr>
      <vt:lpstr>     Introduction </vt:lpstr>
      <vt:lpstr>Demography and diversity</vt:lpstr>
      <vt:lpstr>Key legislations </vt:lpstr>
      <vt:lpstr>Theories of community development in Leeds Community</vt:lpstr>
      <vt:lpstr>Needs of senior people in Leeds</vt:lpstr>
      <vt:lpstr>        Challenges </vt:lpstr>
      <vt:lpstr>Impact of community development </vt:lpstr>
      <vt:lpstr>PowerPoint Presentation</vt:lpstr>
      <vt:lpstr>PowerPoint Presentation</vt:lpstr>
      <vt:lpstr>Barriers to community development. </vt:lpstr>
      <vt:lpstr>                      Conclusion </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winfrey ***Diane</cp:lastModifiedBy>
  <cp:revision>79</cp:revision>
  <dcterms:created xsi:type="dcterms:W3CDTF">2022-07-11T07:30:24Z</dcterms:created>
  <dcterms:modified xsi:type="dcterms:W3CDTF">2022-08-04T00:41:53Z</dcterms:modified>
</cp:coreProperties>
</file>