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handoutMasterIdLst>
    <p:handoutMasterId r:id="rId16"/>
  </p:handoutMasterIdLst>
  <p:sldIdLst>
    <p:sldId id="257" r:id="rId2"/>
    <p:sldId id="259" r:id="rId3"/>
    <p:sldId id="270" r:id="rId4"/>
    <p:sldId id="271" r:id="rId5"/>
    <p:sldId id="272" r:id="rId6"/>
    <p:sldId id="264" r:id="rId7"/>
    <p:sldId id="267" r:id="rId8"/>
    <p:sldId id="265" r:id="rId9"/>
    <p:sldId id="269" r:id="rId10"/>
    <p:sldId id="268" r:id="rId11"/>
    <p:sldId id="262" r:id="rId12"/>
    <p:sldId id="263" r:id="rId13"/>
    <p:sldId id="260" r:id="rId1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93" autoAdjust="0"/>
    <p:restoredTop sz="94660"/>
  </p:normalViewPr>
  <p:slideViewPr>
    <p:cSldViewPr snapToGrid="0">
      <p:cViewPr varScale="1">
        <p:scale>
          <a:sx n="115" d="100"/>
          <a:sy n="115" d="100"/>
        </p:scale>
        <p:origin x="44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F1AD8A75-EB14-4D39-BF3E-7471558B8295}" type="datetimeFigureOut">
              <a:rPr lang="en-GB" smtClean="0"/>
              <a:t>19/05/2020</a:t>
            </a:fld>
            <a:endParaRPr lang="en-GB"/>
          </a:p>
        </p:txBody>
      </p:sp>
      <p:sp>
        <p:nvSpPr>
          <p:cNvPr id="4" name="Footer Placeholder 3"/>
          <p:cNvSpPr>
            <a:spLocks noGrp="1"/>
          </p:cNvSpPr>
          <p:nvPr>
            <p:ph type="ftr" sz="quarter" idx="2"/>
          </p:nvPr>
        </p:nvSpPr>
        <p:spPr>
          <a:xfrm>
            <a:off x="0" y="9265374"/>
            <a:ext cx="2890665" cy="488226"/>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6866" y="9265374"/>
            <a:ext cx="2890665" cy="488226"/>
          </a:xfrm>
          <a:prstGeom prst="rect">
            <a:avLst/>
          </a:prstGeom>
        </p:spPr>
        <p:txBody>
          <a:bodyPr vert="horz" lIns="89785" tIns="44892" rIns="89785" bIns="44892" rtlCol="0" anchor="b"/>
          <a:lstStyle>
            <a:lvl1pPr algn="r">
              <a:defRPr sz="1200"/>
            </a:lvl1pPr>
          </a:lstStyle>
          <a:p>
            <a:fld id="{91187954-8EBD-472D-A785-C2038EE5F641}" type="slidenum">
              <a:rPr lang="en-GB" smtClean="0"/>
              <a:t>‹#›</a:t>
            </a:fld>
            <a:endParaRPr lang="en-GB"/>
          </a:p>
        </p:txBody>
      </p:sp>
    </p:spTree>
    <p:extLst>
      <p:ext uri="{BB962C8B-B14F-4D97-AF65-F5344CB8AC3E}">
        <p14:creationId xmlns:p14="http://schemas.microsoft.com/office/powerpoint/2010/main" val="2767769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BF6D721B-DE09-4D4C-8DBF-673F459C22D7}" type="datetimeFigureOut">
              <a:rPr lang="en-GB" smtClean="0"/>
              <a:t>18/05/2020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78D1E652-6F55-45ED-94CC-55FE7D5FE18B}" type="slidenum">
              <a:rPr lang="en-GB" smtClean="0"/>
              <a:t>‹#›</a:t>
            </a:fld>
            <a:endParaRPr lang="en-GB"/>
          </a:p>
        </p:txBody>
      </p:sp>
    </p:spTree>
    <p:extLst>
      <p:ext uri="{BB962C8B-B14F-4D97-AF65-F5344CB8AC3E}">
        <p14:creationId xmlns:p14="http://schemas.microsoft.com/office/powerpoint/2010/main" val="14181827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en.wikipedia.org/wiki/Ethnography#cite_note-13"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D1E652-6F55-45ED-94CC-55FE7D5FE18B}" type="slidenum">
              <a:rPr lang="en-GB" smtClean="0"/>
              <a:t>1</a:t>
            </a:fld>
            <a:endParaRPr lang="en-GB"/>
          </a:p>
        </p:txBody>
      </p:sp>
    </p:spTree>
    <p:extLst>
      <p:ext uri="{BB962C8B-B14F-4D97-AF65-F5344CB8AC3E}">
        <p14:creationId xmlns:p14="http://schemas.microsoft.com/office/powerpoint/2010/main" val="2346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D1E652-6F55-45ED-94CC-55FE7D5FE18B}" type="slidenum">
              <a:rPr lang="en-GB" smtClean="0"/>
              <a:t>2</a:t>
            </a:fld>
            <a:endParaRPr lang="en-GB"/>
          </a:p>
        </p:txBody>
      </p:sp>
    </p:spTree>
    <p:extLst>
      <p:ext uri="{BB962C8B-B14F-4D97-AF65-F5344CB8AC3E}">
        <p14:creationId xmlns:p14="http://schemas.microsoft.com/office/powerpoint/2010/main" val="18768648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D1E652-6F55-45ED-94CC-55FE7D5FE18B}" type="slidenum">
              <a:rPr lang="en-GB" smtClean="0"/>
              <a:t>3</a:t>
            </a:fld>
            <a:endParaRPr lang="en-GB"/>
          </a:p>
        </p:txBody>
      </p:sp>
    </p:spTree>
    <p:extLst>
      <p:ext uri="{BB962C8B-B14F-4D97-AF65-F5344CB8AC3E}">
        <p14:creationId xmlns:p14="http://schemas.microsoft.com/office/powerpoint/2010/main" val="3466801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D1E652-6F55-45ED-94CC-55FE7D5FE18B}" type="slidenum">
              <a:rPr lang="en-GB" smtClean="0"/>
              <a:t>4</a:t>
            </a:fld>
            <a:endParaRPr lang="en-GB"/>
          </a:p>
        </p:txBody>
      </p:sp>
    </p:spTree>
    <p:extLst>
      <p:ext uri="{BB962C8B-B14F-4D97-AF65-F5344CB8AC3E}">
        <p14:creationId xmlns:p14="http://schemas.microsoft.com/office/powerpoint/2010/main" val="24186988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D1E652-6F55-45ED-94CC-55FE7D5FE18B}" type="slidenum">
              <a:rPr lang="en-GB" smtClean="0"/>
              <a:t>5</a:t>
            </a:fld>
            <a:endParaRPr lang="en-GB"/>
          </a:p>
        </p:txBody>
      </p:sp>
    </p:spTree>
    <p:extLst>
      <p:ext uri="{BB962C8B-B14F-4D97-AF65-F5344CB8AC3E}">
        <p14:creationId xmlns:p14="http://schemas.microsoft.com/office/powerpoint/2010/main" val="17232599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D1E652-6F55-45ED-94CC-55FE7D5FE18B}" type="slidenum">
              <a:rPr lang="en-GB" smtClean="0"/>
              <a:t>6</a:t>
            </a:fld>
            <a:endParaRPr lang="en-GB"/>
          </a:p>
        </p:txBody>
      </p:sp>
    </p:spTree>
    <p:extLst>
      <p:ext uri="{BB962C8B-B14F-4D97-AF65-F5344CB8AC3E}">
        <p14:creationId xmlns:p14="http://schemas.microsoft.com/office/powerpoint/2010/main" val="19385470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D1E652-6F55-45ED-94CC-55FE7D5FE18B}" type="slidenum">
              <a:rPr lang="en-GB" smtClean="0"/>
              <a:t>7</a:t>
            </a:fld>
            <a:endParaRPr lang="en-GB"/>
          </a:p>
        </p:txBody>
      </p:sp>
    </p:spTree>
    <p:extLst>
      <p:ext uri="{BB962C8B-B14F-4D97-AF65-F5344CB8AC3E}">
        <p14:creationId xmlns:p14="http://schemas.microsoft.com/office/powerpoint/2010/main" val="32738057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D1E652-6F55-45ED-94CC-55FE7D5FE18B}" type="slidenum">
              <a:rPr lang="en-GB" smtClean="0"/>
              <a:t>8</a:t>
            </a:fld>
            <a:endParaRPr lang="en-GB"/>
          </a:p>
        </p:txBody>
      </p:sp>
    </p:spTree>
    <p:extLst>
      <p:ext uri="{BB962C8B-B14F-4D97-AF65-F5344CB8AC3E}">
        <p14:creationId xmlns:p14="http://schemas.microsoft.com/office/powerpoint/2010/main" val="11584022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D1E652-6F55-45ED-94CC-55FE7D5FE18B}" type="slidenum">
              <a:rPr lang="en-GB" smtClean="0"/>
              <a:t>9</a:t>
            </a:fld>
            <a:endParaRPr lang="en-GB"/>
          </a:p>
        </p:txBody>
      </p:sp>
    </p:spTree>
    <p:extLst>
      <p:ext uri="{BB962C8B-B14F-4D97-AF65-F5344CB8AC3E}">
        <p14:creationId xmlns:p14="http://schemas.microsoft.com/office/powerpoint/2010/main" val="23267896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D1E652-6F55-45ED-94CC-55FE7D5FE18B}" type="slidenum">
              <a:rPr lang="en-GB" smtClean="0"/>
              <a:t>10</a:t>
            </a:fld>
            <a:endParaRPr lang="en-GB"/>
          </a:p>
        </p:txBody>
      </p:sp>
    </p:spTree>
    <p:extLst>
      <p:ext uri="{BB962C8B-B14F-4D97-AF65-F5344CB8AC3E}">
        <p14:creationId xmlns:p14="http://schemas.microsoft.com/office/powerpoint/2010/main" val="13798873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We can see from Carter’s account that he carefully documents</a:t>
            </a:r>
            <a:r>
              <a:rPr lang="en-GB" baseline="0" dirty="0">
                <a:effectLst/>
              </a:rPr>
              <a:t> the process, records the events, but also his feelings, he is apprehensive, cautious, and also poetic at times. He tries to make sense of what he sees with what he has learnt, what he knows about the various activities in Egypt, the workers huts on top tell him it has to be untouched form 20 Dynasty. It gives us insight to him (the author) but he as a researcher is not questioned, his authority, his integrity etc. is not part of the evaluation process. </a:t>
            </a:r>
          </a:p>
          <a:p>
            <a:r>
              <a:rPr lang="en-GB" baseline="0" dirty="0">
                <a:effectLst/>
              </a:rPr>
              <a:t>In some methodologies, the researcher is questioned, by themselves, this is often where people are involved and we are aware that we can have a great influence on other people. I</a:t>
            </a:r>
            <a:r>
              <a:rPr lang="en-GB" dirty="0">
                <a:effectLst/>
              </a:rPr>
              <a:t>n order to make the data collection and interpretation transparent, such as</a:t>
            </a:r>
            <a:r>
              <a:rPr lang="en-GB" baseline="0" dirty="0">
                <a:effectLst/>
              </a:rPr>
              <a:t> </a:t>
            </a:r>
            <a:r>
              <a:rPr lang="en-GB" dirty="0">
                <a:effectLst/>
              </a:rPr>
              <a:t>researchers creating ethnographies often attempt to be "reflexive". Reflexivity refers to the researcher's aim "to explore the ways in which [the] researcher's involvement with a particular study influences, acts upon and informs such research".</a:t>
            </a:r>
            <a:r>
              <a:rPr lang="en-GB" b="0" i="0" baseline="30000" dirty="0">
                <a:effectLst/>
                <a:hlinkClick r:id="rId3"/>
              </a:rPr>
              <a:t>[13]</a:t>
            </a:r>
            <a:r>
              <a:rPr lang="en-GB" dirty="0">
                <a:effectLst/>
              </a:rPr>
              <a:t> Despite these attempts of reflexivity, no researcher can be totally unbiased. This factor has provided a basis to criticize ethnography.</a:t>
            </a:r>
            <a:endParaRPr lang="en-GB" dirty="0"/>
          </a:p>
        </p:txBody>
      </p:sp>
      <p:sp>
        <p:nvSpPr>
          <p:cNvPr id="4" name="Slide Number Placeholder 3"/>
          <p:cNvSpPr>
            <a:spLocks noGrp="1"/>
          </p:cNvSpPr>
          <p:nvPr>
            <p:ph type="sldNum" sz="quarter" idx="10"/>
          </p:nvPr>
        </p:nvSpPr>
        <p:spPr/>
        <p:txBody>
          <a:bodyPr/>
          <a:lstStyle/>
          <a:p>
            <a:pPr>
              <a:defRPr/>
            </a:pPr>
            <a:fld id="{265B335D-1718-4660-8976-B33E2F7176C2}" type="slidenum">
              <a:rPr lang="en-GB" smtClean="0"/>
              <a:pPr>
                <a:defRPr/>
              </a:pPr>
              <a:t>11</a:t>
            </a:fld>
            <a:endParaRPr lang="en-GB"/>
          </a:p>
        </p:txBody>
      </p:sp>
    </p:spTree>
    <p:extLst>
      <p:ext uri="{BB962C8B-B14F-4D97-AF65-F5344CB8AC3E}">
        <p14:creationId xmlns:p14="http://schemas.microsoft.com/office/powerpoint/2010/main" val="32061706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D1E652-6F55-45ED-94CC-55FE7D5FE18B}" type="slidenum">
              <a:rPr lang="en-GB" smtClean="0"/>
              <a:t>12</a:t>
            </a:fld>
            <a:endParaRPr lang="en-GB"/>
          </a:p>
        </p:txBody>
      </p:sp>
    </p:spTree>
    <p:extLst>
      <p:ext uri="{BB962C8B-B14F-4D97-AF65-F5344CB8AC3E}">
        <p14:creationId xmlns:p14="http://schemas.microsoft.com/office/powerpoint/2010/main" val="23001473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D1E652-6F55-45ED-94CC-55FE7D5FE18B}" type="slidenum">
              <a:rPr lang="en-GB" smtClean="0"/>
              <a:t>13</a:t>
            </a:fld>
            <a:endParaRPr lang="en-GB"/>
          </a:p>
        </p:txBody>
      </p:sp>
    </p:spTree>
    <p:extLst>
      <p:ext uri="{BB962C8B-B14F-4D97-AF65-F5344CB8AC3E}">
        <p14:creationId xmlns:p14="http://schemas.microsoft.com/office/powerpoint/2010/main" val="59743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9CE4C05E-85B3-437C-9EC7-69D0B8675A7B}" type="datetimeFigureOut">
              <a:rPr lang="en-GB" smtClean="0">
                <a:solidFill>
                  <a:prstClr val="white">
                    <a:tint val="95000"/>
                  </a:prstClr>
                </a:solidFill>
              </a:rPr>
              <a:pPr/>
              <a:t>18/05/2020</a:t>
            </a:fld>
            <a:endParaRPr lang="en-GB">
              <a:solidFill>
                <a:prstClr val="white">
                  <a:tint val="95000"/>
                </a:prstClr>
              </a:solidFill>
            </a:endParaRPr>
          </a:p>
        </p:txBody>
      </p:sp>
      <p:sp>
        <p:nvSpPr>
          <p:cNvPr id="5" name="Footer Placeholder 4"/>
          <p:cNvSpPr>
            <a:spLocks noGrp="1"/>
          </p:cNvSpPr>
          <p:nvPr>
            <p:ph type="ftr" sz="quarter" idx="11"/>
          </p:nvPr>
        </p:nvSpPr>
        <p:spPr/>
        <p:txBody>
          <a:bodyPr/>
          <a:lstStyle/>
          <a:p>
            <a:endParaRPr lang="en-GB">
              <a:solidFill>
                <a:prstClr val="white">
                  <a:tint val="95000"/>
                </a:prstClr>
              </a:solidFill>
            </a:endParaRPr>
          </a:p>
        </p:txBody>
      </p:sp>
      <p:sp>
        <p:nvSpPr>
          <p:cNvPr id="6" name="Slide Number Placeholder 5"/>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Tree>
    <p:extLst>
      <p:ext uri="{BB962C8B-B14F-4D97-AF65-F5344CB8AC3E}">
        <p14:creationId xmlns:p14="http://schemas.microsoft.com/office/powerpoint/2010/main" val="833486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E4C05E-85B3-437C-9EC7-69D0B8675A7B}" type="datetimeFigureOut">
              <a:rPr lang="en-GB" smtClean="0">
                <a:solidFill>
                  <a:prstClr val="white">
                    <a:tint val="95000"/>
                  </a:prstClr>
                </a:solidFill>
              </a:rPr>
              <a:pPr/>
              <a:t>18/05/2020</a:t>
            </a:fld>
            <a:endParaRPr lang="en-GB">
              <a:solidFill>
                <a:prstClr val="white">
                  <a:tint val="95000"/>
                </a:prstClr>
              </a:solidFill>
            </a:endParaRPr>
          </a:p>
        </p:txBody>
      </p:sp>
      <p:sp>
        <p:nvSpPr>
          <p:cNvPr id="5" name="Footer Placeholder 4"/>
          <p:cNvSpPr>
            <a:spLocks noGrp="1"/>
          </p:cNvSpPr>
          <p:nvPr>
            <p:ph type="ftr" sz="quarter" idx="11"/>
          </p:nvPr>
        </p:nvSpPr>
        <p:spPr/>
        <p:txBody>
          <a:bodyPr/>
          <a:lstStyle/>
          <a:p>
            <a:endParaRPr lang="en-GB">
              <a:solidFill>
                <a:prstClr val="white">
                  <a:tint val="95000"/>
                </a:prstClr>
              </a:solidFill>
            </a:endParaRPr>
          </a:p>
        </p:txBody>
      </p:sp>
      <p:sp>
        <p:nvSpPr>
          <p:cNvPr id="6" name="Slide Number Placeholder 5"/>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1977518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CE4C05E-85B3-437C-9EC7-69D0B8675A7B}" type="datetimeFigureOut">
              <a:rPr lang="en-GB" smtClean="0">
                <a:solidFill>
                  <a:prstClr val="white">
                    <a:tint val="95000"/>
                  </a:prstClr>
                </a:solidFill>
              </a:rPr>
              <a:pPr/>
              <a:t>18/05/2020</a:t>
            </a:fld>
            <a:endParaRPr lang="en-GB">
              <a:solidFill>
                <a:prstClr val="white">
                  <a:tint val="95000"/>
                </a:prstClr>
              </a:solidFill>
            </a:endParaRPr>
          </a:p>
        </p:txBody>
      </p:sp>
      <p:sp>
        <p:nvSpPr>
          <p:cNvPr id="5" name="Footer Placeholder 4"/>
          <p:cNvSpPr>
            <a:spLocks noGrp="1"/>
          </p:cNvSpPr>
          <p:nvPr>
            <p:ph type="ftr" sz="quarter" idx="11"/>
          </p:nvPr>
        </p:nvSpPr>
        <p:spPr/>
        <p:txBody>
          <a:bodyPr/>
          <a:lstStyle/>
          <a:p>
            <a:endParaRPr lang="en-GB">
              <a:solidFill>
                <a:prstClr val="white">
                  <a:tint val="95000"/>
                </a:prstClr>
              </a:solidFill>
            </a:endParaRPr>
          </a:p>
        </p:txBody>
      </p:sp>
      <p:sp>
        <p:nvSpPr>
          <p:cNvPr id="6" name="Slide Number Placeholder 5"/>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665406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CE4C05E-85B3-437C-9EC7-69D0B8675A7B}" type="datetimeFigureOut">
              <a:rPr lang="en-GB" smtClean="0">
                <a:solidFill>
                  <a:prstClr val="white">
                    <a:tint val="95000"/>
                  </a:prstClr>
                </a:solidFill>
              </a:rPr>
              <a:pPr/>
              <a:t>18/05/2020</a:t>
            </a:fld>
            <a:endParaRPr lang="en-GB">
              <a:solidFill>
                <a:prstClr val="white">
                  <a:tint val="95000"/>
                </a:prstClr>
              </a:solidFill>
            </a:endParaRPr>
          </a:p>
        </p:txBody>
      </p:sp>
      <p:sp>
        <p:nvSpPr>
          <p:cNvPr id="6" name="Footer Placeholder 5"/>
          <p:cNvSpPr>
            <a:spLocks noGrp="1"/>
          </p:cNvSpPr>
          <p:nvPr>
            <p:ph type="ftr" sz="quarter" idx="11"/>
          </p:nvPr>
        </p:nvSpPr>
        <p:spPr/>
        <p:txBody>
          <a:bodyPr/>
          <a:lstStyle/>
          <a:p>
            <a:endParaRPr lang="en-GB">
              <a:solidFill>
                <a:prstClr val="white">
                  <a:tint val="95000"/>
                </a:prstClr>
              </a:solidFill>
            </a:endParaRPr>
          </a:p>
        </p:txBody>
      </p:sp>
      <p:sp>
        <p:nvSpPr>
          <p:cNvPr id="7" name="Slide Number Placeholder 6"/>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490443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9CE4C05E-85B3-437C-9EC7-69D0B8675A7B}" type="datetimeFigureOut">
              <a:rPr lang="en-GB" smtClean="0">
                <a:solidFill>
                  <a:prstClr val="white">
                    <a:tint val="95000"/>
                  </a:prstClr>
                </a:solidFill>
              </a:rPr>
              <a:pPr/>
              <a:t>18/05/2020</a:t>
            </a:fld>
            <a:endParaRPr lang="en-GB">
              <a:solidFill>
                <a:prstClr val="white">
                  <a:tint val="95000"/>
                </a:prstClr>
              </a:solidFill>
            </a:endParaRPr>
          </a:p>
        </p:txBody>
      </p:sp>
      <p:sp>
        <p:nvSpPr>
          <p:cNvPr id="8" name="Footer Placeholder 7"/>
          <p:cNvSpPr>
            <a:spLocks noGrp="1"/>
          </p:cNvSpPr>
          <p:nvPr>
            <p:ph type="ftr" sz="quarter" idx="11"/>
          </p:nvPr>
        </p:nvSpPr>
        <p:spPr/>
        <p:txBody>
          <a:bodyPr/>
          <a:lstStyle/>
          <a:p>
            <a:endParaRPr lang="en-GB">
              <a:solidFill>
                <a:prstClr val="white">
                  <a:tint val="95000"/>
                </a:prstClr>
              </a:solidFill>
            </a:endParaRPr>
          </a:p>
        </p:txBody>
      </p:sp>
      <p:sp>
        <p:nvSpPr>
          <p:cNvPr id="9" name="Slide Number Placeholder 8"/>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40034384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CE4C05E-85B3-437C-9EC7-69D0B8675A7B}" type="datetimeFigureOut">
              <a:rPr lang="en-GB" smtClean="0">
                <a:solidFill>
                  <a:prstClr val="white">
                    <a:tint val="95000"/>
                  </a:prstClr>
                </a:solidFill>
              </a:rPr>
              <a:pPr/>
              <a:t>18/05/2020</a:t>
            </a:fld>
            <a:endParaRPr lang="en-GB">
              <a:solidFill>
                <a:prstClr val="white">
                  <a:tint val="95000"/>
                </a:prstClr>
              </a:solidFill>
            </a:endParaRPr>
          </a:p>
        </p:txBody>
      </p:sp>
      <p:sp>
        <p:nvSpPr>
          <p:cNvPr id="4" name="Footer Placeholder 3"/>
          <p:cNvSpPr>
            <a:spLocks noGrp="1"/>
          </p:cNvSpPr>
          <p:nvPr>
            <p:ph type="ftr" sz="quarter" idx="11"/>
          </p:nvPr>
        </p:nvSpPr>
        <p:spPr/>
        <p:txBody>
          <a:bodyPr/>
          <a:lstStyle/>
          <a:p>
            <a:endParaRPr lang="en-GB">
              <a:solidFill>
                <a:prstClr val="white">
                  <a:tint val="95000"/>
                </a:prstClr>
              </a:solidFill>
            </a:endParaRPr>
          </a:p>
        </p:txBody>
      </p:sp>
      <p:sp>
        <p:nvSpPr>
          <p:cNvPr id="5" name="Slide Number Placeholder 4"/>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944525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E4C05E-85B3-437C-9EC7-69D0B8675A7B}" type="datetimeFigureOut">
              <a:rPr lang="en-GB" smtClean="0">
                <a:solidFill>
                  <a:prstClr val="white">
                    <a:tint val="95000"/>
                  </a:prstClr>
                </a:solidFill>
              </a:rPr>
              <a:pPr/>
              <a:t>18/05/2020</a:t>
            </a:fld>
            <a:endParaRPr lang="en-GB">
              <a:solidFill>
                <a:prstClr val="white">
                  <a:tint val="95000"/>
                </a:prstClr>
              </a:solidFill>
            </a:endParaRPr>
          </a:p>
        </p:txBody>
      </p:sp>
      <p:sp>
        <p:nvSpPr>
          <p:cNvPr id="3" name="Footer Placeholder 2"/>
          <p:cNvSpPr>
            <a:spLocks noGrp="1"/>
          </p:cNvSpPr>
          <p:nvPr>
            <p:ph type="ftr" sz="quarter" idx="11"/>
          </p:nvPr>
        </p:nvSpPr>
        <p:spPr/>
        <p:txBody>
          <a:bodyPr/>
          <a:lstStyle/>
          <a:p>
            <a:endParaRPr lang="en-GB">
              <a:solidFill>
                <a:prstClr val="white">
                  <a:tint val="95000"/>
                </a:prstClr>
              </a:solidFill>
            </a:endParaRPr>
          </a:p>
        </p:txBody>
      </p:sp>
      <p:sp>
        <p:nvSpPr>
          <p:cNvPr id="4" name="Slide Number Placeholder 3"/>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30068250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CE4C05E-85B3-437C-9EC7-69D0B8675A7B}" type="datetimeFigureOut">
              <a:rPr lang="en-GB" smtClean="0">
                <a:solidFill>
                  <a:prstClr val="white">
                    <a:tint val="95000"/>
                  </a:prstClr>
                </a:solidFill>
              </a:rPr>
              <a:pPr/>
              <a:t>18/05/2020</a:t>
            </a:fld>
            <a:endParaRPr lang="en-GB">
              <a:solidFill>
                <a:prstClr val="white">
                  <a:tint val="95000"/>
                </a:prstClr>
              </a:solidFill>
            </a:endParaRPr>
          </a:p>
        </p:txBody>
      </p:sp>
      <p:sp>
        <p:nvSpPr>
          <p:cNvPr id="6" name="Footer Placeholder 5"/>
          <p:cNvSpPr>
            <a:spLocks noGrp="1"/>
          </p:cNvSpPr>
          <p:nvPr>
            <p:ph type="ftr" sz="quarter" idx="11"/>
          </p:nvPr>
        </p:nvSpPr>
        <p:spPr/>
        <p:txBody>
          <a:bodyPr/>
          <a:lstStyle/>
          <a:p>
            <a:endParaRPr lang="en-GB">
              <a:solidFill>
                <a:prstClr val="white">
                  <a:tint val="95000"/>
                </a:prstClr>
              </a:solidFill>
            </a:endParaRPr>
          </a:p>
        </p:txBody>
      </p:sp>
      <p:sp>
        <p:nvSpPr>
          <p:cNvPr id="7" name="Slide Number Placeholder 6"/>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Tree>
    <p:extLst>
      <p:ext uri="{BB962C8B-B14F-4D97-AF65-F5344CB8AC3E}">
        <p14:creationId xmlns:p14="http://schemas.microsoft.com/office/powerpoint/2010/main" val="532687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a:t>Click icon to add picture</a:t>
            </a:r>
            <a:endParaRPr kumimoji="0" lang="en-US" dirty="0"/>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9CE4C05E-85B3-437C-9EC7-69D0B8675A7B}" type="datetimeFigureOut">
              <a:rPr lang="en-GB" smtClean="0">
                <a:solidFill>
                  <a:prstClr val="white">
                    <a:tint val="95000"/>
                  </a:prstClr>
                </a:solidFill>
              </a:rPr>
              <a:pPr/>
              <a:t>18/05/2020</a:t>
            </a:fld>
            <a:endParaRPr lang="en-GB">
              <a:solidFill>
                <a:prstClr val="white">
                  <a:tint val="95000"/>
                </a:prstClr>
              </a:solidFill>
            </a:endParaRPr>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a:solidFill>
                <a:prstClr val="black">
                  <a:shade val="50000"/>
                </a:prstClr>
              </a:solidFill>
            </a:endParaRPr>
          </a:p>
        </p:txBody>
      </p:sp>
      <p:sp>
        <p:nvSpPr>
          <p:cNvPr id="7" name="Slide Number Placeholder 6"/>
          <p:cNvSpPr>
            <a:spLocks noGrp="1"/>
          </p:cNvSpPr>
          <p:nvPr>
            <p:ph type="sldNum" sz="quarter" idx="12"/>
          </p:nvPr>
        </p:nvSpPr>
        <p:spPr>
          <a:xfrm>
            <a:off x="11119104" y="1170432"/>
            <a:ext cx="978485" cy="201168"/>
          </a:xfrm>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1318162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E4C05E-85B3-437C-9EC7-69D0B8675A7B}" type="datetimeFigureOut">
              <a:rPr lang="en-GB" smtClean="0">
                <a:solidFill>
                  <a:prstClr val="white">
                    <a:tint val="95000"/>
                  </a:prstClr>
                </a:solidFill>
              </a:rPr>
              <a:pPr/>
              <a:t>18/05/2020</a:t>
            </a:fld>
            <a:endParaRPr lang="en-GB">
              <a:solidFill>
                <a:prstClr val="white">
                  <a:tint val="95000"/>
                </a:prstClr>
              </a:solidFill>
            </a:endParaRPr>
          </a:p>
        </p:txBody>
      </p:sp>
      <p:sp>
        <p:nvSpPr>
          <p:cNvPr id="5" name="Footer Placeholder 4"/>
          <p:cNvSpPr>
            <a:spLocks noGrp="1"/>
          </p:cNvSpPr>
          <p:nvPr>
            <p:ph type="ftr" sz="quarter" idx="11"/>
          </p:nvPr>
        </p:nvSpPr>
        <p:spPr/>
        <p:txBody>
          <a:bodyPr/>
          <a:lstStyle/>
          <a:p>
            <a:endParaRPr lang="en-GB">
              <a:solidFill>
                <a:prstClr val="white">
                  <a:tint val="95000"/>
                </a:prstClr>
              </a:solidFill>
            </a:endParaRPr>
          </a:p>
        </p:txBody>
      </p:sp>
      <p:sp>
        <p:nvSpPr>
          <p:cNvPr id="6" name="Slide Number Placeholder 5"/>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2286891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E4C05E-85B3-437C-9EC7-69D0B8675A7B}" type="datetimeFigureOut">
              <a:rPr lang="en-GB" smtClean="0">
                <a:solidFill>
                  <a:prstClr val="white">
                    <a:tint val="95000"/>
                  </a:prstClr>
                </a:solidFill>
              </a:rPr>
              <a:pPr/>
              <a:t>18/05/2020</a:t>
            </a:fld>
            <a:endParaRPr lang="en-GB">
              <a:solidFill>
                <a:prstClr val="white">
                  <a:tint val="95000"/>
                </a:prstClr>
              </a:solidFill>
            </a:endParaRPr>
          </a:p>
        </p:txBody>
      </p:sp>
      <p:sp>
        <p:nvSpPr>
          <p:cNvPr id="5" name="Footer Placeholder 4"/>
          <p:cNvSpPr>
            <a:spLocks noGrp="1"/>
          </p:cNvSpPr>
          <p:nvPr>
            <p:ph type="ftr" sz="quarter" idx="11"/>
          </p:nvPr>
        </p:nvSpPr>
        <p:spPr>
          <a:xfrm>
            <a:off x="3520796" y="6377460"/>
            <a:ext cx="5115205" cy="365125"/>
          </a:xfrm>
        </p:spPr>
        <p:txBody>
          <a:bodyPr/>
          <a:lstStyle/>
          <a:p>
            <a:endParaRPr lang="en-GB">
              <a:solidFill>
                <a:prstClr val="white">
                  <a:tint val="95000"/>
                </a:prstClr>
              </a:solidFill>
            </a:endParaRPr>
          </a:p>
        </p:txBody>
      </p:sp>
      <p:sp>
        <p:nvSpPr>
          <p:cNvPr id="6" name="Slide Number Placeholder 5"/>
          <p:cNvSpPr>
            <a:spLocks noGrp="1"/>
          </p:cNvSpPr>
          <p:nvPr>
            <p:ph type="sldNum" sz="quarter" idx="12"/>
          </p:nvPr>
        </p:nvSpPr>
        <p:spPr/>
        <p:txBody>
          <a:bodyPr/>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23059520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9CE4C05E-85B3-437C-9EC7-69D0B8675A7B}" type="datetimeFigureOut">
              <a:rPr lang="en-GB" smtClean="0">
                <a:solidFill>
                  <a:prstClr val="white">
                    <a:tint val="95000"/>
                  </a:prstClr>
                </a:solidFill>
              </a:rPr>
              <a:pPr/>
              <a:t>18/05/2020</a:t>
            </a:fld>
            <a:endParaRPr lang="en-GB">
              <a:solidFill>
                <a:prstClr val="white">
                  <a:tint val="95000"/>
                </a:prstClr>
              </a:solidFill>
            </a:endParaRPr>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solidFill>
                <a:prstClr val="white">
                  <a:tint val="95000"/>
                </a:prstClr>
              </a:solidFill>
            </a:endParaRPr>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9806B0FD-EBBF-4A7D-A6B8-316DC3170C0E}" type="slidenum">
              <a:rPr lang="en-GB" smtClean="0">
                <a:solidFill>
                  <a:prstClr val="white">
                    <a:tint val="95000"/>
                  </a:prstClr>
                </a:solidFill>
              </a:rPr>
              <a:pPr/>
              <a:t>‹#›</a:t>
            </a:fld>
            <a:endParaRPr lang="en-GB">
              <a:solidFill>
                <a:prstClr val="white">
                  <a:tint val="95000"/>
                </a:prstClr>
              </a:solidFill>
            </a:endParaRPr>
          </a:p>
        </p:txBody>
      </p:sp>
    </p:spTree>
    <p:extLst>
      <p:ext uri="{BB962C8B-B14F-4D97-AF65-F5344CB8AC3E}">
        <p14:creationId xmlns:p14="http://schemas.microsoft.com/office/powerpoint/2010/main" val="12214919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Documents and Settings\sw003\Local Settings\Temporary Internet Files\Content.IE5\OK3NZCIS\MC900441734[1].png"/>
          <p:cNvPicPr>
            <a:picLocks noChangeAspect="1" noChangeArrowheads="1"/>
          </p:cNvPicPr>
          <p:nvPr/>
        </p:nvPicPr>
        <p:blipFill>
          <a:blip r:embed="rId3" cstate="print"/>
          <a:stretch>
            <a:fillRect/>
          </a:stretch>
        </p:blipFill>
        <p:spPr bwMode="auto">
          <a:xfrm>
            <a:off x="6042288" y="-102820"/>
            <a:ext cx="5047456" cy="5047456"/>
          </a:xfrm>
          <a:prstGeom prst="rect">
            <a:avLst/>
          </a:prstGeom>
          <a:noFill/>
          <a:ln>
            <a:noFill/>
          </a:ln>
        </p:spPr>
      </p:pic>
      <p:sp>
        <p:nvSpPr>
          <p:cNvPr id="2" name="Title 1"/>
          <p:cNvSpPr>
            <a:spLocks noGrp="1"/>
          </p:cNvSpPr>
          <p:nvPr>
            <p:ph type="ctrTitle"/>
          </p:nvPr>
        </p:nvSpPr>
        <p:spPr/>
        <p:txBody>
          <a:bodyPr>
            <a:normAutofit fontScale="90000"/>
          </a:bodyPr>
          <a:lstStyle/>
          <a:p>
            <a:br>
              <a:rPr lang="en-GB" sz="4800" dirty="0">
                <a:effectLst>
                  <a:outerShdw blurRad="38100" dist="38100" dir="2700000" algn="tl">
                    <a:srgbClr val="000000">
                      <a:alpha val="43137"/>
                    </a:srgbClr>
                  </a:outerShdw>
                </a:effectLst>
              </a:rPr>
            </a:br>
            <a:r>
              <a:rPr lang="en-GB" sz="4800" dirty="0">
                <a:effectLst>
                  <a:outerShdw blurRad="38100" dist="38100" dir="2700000" algn="tl">
                    <a:srgbClr val="000000">
                      <a:alpha val="43137"/>
                    </a:srgbClr>
                  </a:outerShdw>
                </a:effectLst>
              </a:rPr>
              <a:t>Reflective reports: start now.</a:t>
            </a:r>
            <a:br>
              <a:rPr lang="en-GB" sz="4800" dirty="0">
                <a:effectLst>
                  <a:outerShdw blurRad="38100" dist="38100" dir="2700000" algn="tl">
                    <a:srgbClr val="000000">
                      <a:alpha val="43137"/>
                    </a:srgbClr>
                  </a:outerShdw>
                </a:effectLst>
              </a:rPr>
            </a:br>
            <a:endParaRPr lang="en-GB" dirty="0"/>
          </a:p>
        </p:txBody>
      </p:sp>
      <p:sp>
        <p:nvSpPr>
          <p:cNvPr id="3" name="Subtitle 2"/>
          <p:cNvSpPr>
            <a:spLocks noGrp="1"/>
          </p:cNvSpPr>
          <p:nvPr>
            <p:ph type="subTitle" idx="1"/>
          </p:nvPr>
        </p:nvSpPr>
        <p:spPr/>
        <p:txBody>
          <a:bodyPr>
            <a:normAutofit/>
          </a:bodyPr>
          <a:lstStyle/>
          <a:p>
            <a:r>
              <a:rPr lang="en-GB" sz="4000" dirty="0"/>
              <a:t>Dissertations</a:t>
            </a:r>
            <a:br>
              <a:rPr lang="en-GB" sz="4000" dirty="0"/>
            </a:br>
            <a:r>
              <a:rPr lang="en-GB" sz="4000" dirty="0"/>
              <a:t>Independent Projects</a:t>
            </a:r>
          </a:p>
        </p:txBody>
      </p:sp>
    </p:spTree>
    <p:extLst>
      <p:ext uri="{BB962C8B-B14F-4D97-AF65-F5344CB8AC3E}">
        <p14:creationId xmlns:p14="http://schemas.microsoft.com/office/powerpoint/2010/main" val="2420766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Remember the generalised structure</a:t>
            </a:r>
          </a:p>
        </p:txBody>
      </p:sp>
      <p:sp>
        <p:nvSpPr>
          <p:cNvPr id="3" name="Content Placeholder 2"/>
          <p:cNvSpPr>
            <a:spLocks noGrp="1"/>
          </p:cNvSpPr>
          <p:nvPr>
            <p:ph idx="1"/>
          </p:nvPr>
        </p:nvSpPr>
        <p:spPr/>
        <p:txBody>
          <a:bodyPr/>
          <a:lstStyle/>
          <a:p>
            <a:pPr lvl="0"/>
            <a:r>
              <a:rPr lang="en-GB" dirty="0"/>
              <a:t>give an overview of the topic and study situated within the relevant discipline</a:t>
            </a:r>
          </a:p>
          <a:p>
            <a:pPr lvl="0"/>
            <a:r>
              <a:rPr lang="en-GB" dirty="0"/>
              <a:t>review the theoretical and if applicable discipline literature relevant to your topic</a:t>
            </a:r>
          </a:p>
          <a:p>
            <a:pPr lvl="0"/>
            <a:r>
              <a:rPr lang="en-GB" dirty="0"/>
              <a:t>explain your </a:t>
            </a:r>
            <a:r>
              <a:rPr lang="en-GB" u="sng" dirty="0">
                <a:solidFill>
                  <a:srgbClr val="FFC000"/>
                </a:solidFill>
              </a:rPr>
              <a:t>methodology</a:t>
            </a:r>
          </a:p>
          <a:p>
            <a:pPr lvl="0"/>
            <a:r>
              <a:rPr lang="en-GB" dirty="0"/>
              <a:t>present your findings and</a:t>
            </a:r>
          </a:p>
          <a:p>
            <a:pPr lvl="0"/>
            <a:r>
              <a:rPr lang="en-GB" dirty="0"/>
              <a:t>discuss the findings in light of the literature and your </a:t>
            </a:r>
            <a:r>
              <a:rPr lang="en-GB" u="sng" dirty="0">
                <a:solidFill>
                  <a:srgbClr val="FFC000"/>
                </a:solidFill>
              </a:rPr>
              <a:t>experience</a:t>
            </a:r>
            <a:r>
              <a:rPr lang="en-GB" dirty="0"/>
              <a:t> of it</a:t>
            </a:r>
          </a:p>
        </p:txBody>
      </p:sp>
    </p:spTree>
    <p:extLst>
      <p:ext uri="{BB962C8B-B14F-4D97-AF65-F5344CB8AC3E}">
        <p14:creationId xmlns:p14="http://schemas.microsoft.com/office/powerpoint/2010/main" val="3137228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By now most of you should</a:t>
            </a:r>
          </a:p>
        </p:txBody>
      </p:sp>
      <p:sp>
        <p:nvSpPr>
          <p:cNvPr id="3" name="Content Placeholder 2"/>
          <p:cNvSpPr>
            <a:spLocks noGrp="1"/>
          </p:cNvSpPr>
          <p:nvPr>
            <p:ph idx="1"/>
          </p:nvPr>
        </p:nvSpPr>
        <p:spPr/>
        <p:txBody>
          <a:bodyPr>
            <a:normAutofit lnSpcReduction="10000"/>
          </a:bodyPr>
          <a:lstStyle/>
          <a:p>
            <a:r>
              <a:rPr lang="en-GB" dirty="0"/>
              <a:t>have your idea</a:t>
            </a:r>
          </a:p>
          <a:p>
            <a:r>
              <a:rPr lang="en-GB" dirty="0"/>
              <a:t>have read something</a:t>
            </a:r>
          </a:p>
          <a:p>
            <a:r>
              <a:rPr lang="en-GB" dirty="0"/>
              <a:t>have an idea of what you are going to do</a:t>
            </a:r>
          </a:p>
          <a:p>
            <a:r>
              <a:rPr lang="en-GB" dirty="0"/>
              <a:t>have actually done some of it</a:t>
            </a:r>
          </a:p>
          <a:p>
            <a:endParaRPr lang="en-GB" dirty="0"/>
          </a:p>
          <a:p>
            <a:pPr lvl="1"/>
            <a:r>
              <a:rPr lang="en-GB" dirty="0"/>
              <a:t>ANYONE involved with something practical, visiting places, museums, collections etc. OR intend to interview or talk to people…. SHOULD have already done so…</a:t>
            </a:r>
          </a:p>
          <a:p>
            <a:endParaRPr lang="en-GB" dirty="0"/>
          </a:p>
          <a:p>
            <a:r>
              <a:rPr lang="en-GB" dirty="0"/>
              <a:t>have worked out your methodology</a:t>
            </a:r>
          </a:p>
        </p:txBody>
      </p:sp>
    </p:spTree>
    <p:extLst>
      <p:ext uri="{BB962C8B-B14F-4D97-AF65-F5344CB8AC3E}">
        <p14:creationId xmlns:p14="http://schemas.microsoft.com/office/powerpoint/2010/main" val="2609013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Just reading is not a methodology!</a:t>
            </a:r>
          </a:p>
        </p:txBody>
      </p:sp>
      <p:sp>
        <p:nvSpPr>
          <p:cNvPr id="3" name="Content Placeholder 2"/>
          <p:cNvSpPr>
            <a:spLocks noGrp="1"/>
          </p:cNvSpPr>
          <p:nvPr>
            <p:ph idx="1"/>
          </p:nvPr>
        </p:nvSpPr>
        <p:spPr/>
        <p:txBody>
          <a:bodyPr>
            <a:normAutofit/>
          </a:bodyPr>
          <a:lstStyle/>
          <a:p>
            <a:r>
              <a:rPr lang="en-GB" dirty="0"/>
              <a:t>We (humanities) methodology = primarily critical, can be speculative, may have significant historical perspective. </a:t>
            </a:r>
          </a:p>
          <a:p>
            <a:endParaRPr lang="en-GB" dirty="0"/>
          </a:p>
          <a:p>
            <a:r>
              <a:rPr lang="en-GB" dirty="0"/>
              <a:t>Social sciences (the methodology often adopted by </a:t>
            </a:r>
            <a:r>
              <a:rPr lang="en-GB" dirty="0" err="1"/>
              <a:t>Anth</a:t>
            </a:r>
            <a:r>
              <a:rPr lang="en-GB" dirty="0"/>
              <a:t> and Arch) and physical sciences, = empiricism </a:t>
            </a:r>
          </a:p>
          <a:p>
            <a:pPr lvl="1"/>
            <a:r>
              <a:rPr lang="en-GB" dirty="0"/>
              <a:t>the </a:t>
            </a:r>
            <a:r>
              <a:rPr lang="en-GB" i="1" dirty="0"/>
              <a:t>empirical</a:t>
            </a:r>
            <a:r>
              <a:rPr lang="en-GB" dirty="0"/>
              <a:t> method by means of direct and indirect observation or experience as a way of gaining knowledge</a:t>
            </a:r>
          </a:p>
          <a:p>
            <a:pPr lvl="1"/>
            <a:endParaRPr lang="en-GB" dirty="0"/>
          </a:p>
        </p:txBody>
      </p:sp>
    </p:spTree>
    <p:extLst>
      <p:ext uri="{BB962C8B-B14F-4D97-AF65-F5344CB8AC3E}">
        <p14:creationId xmlns:p14="http://schemas.microsoft.com/office/powerpoint/2010/main" val="1492583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Success – oddly NOT the most important…</a:t>
            </a:r>
          </a:p>
        </p:txBody>
      </p:sp>
      <p:sp>
        <p:nvSpPr>
          <p:cNvPr id="6" name="Content Placeholder 5"/>
          <p:cNvSpPr>
            <a:spLocks noGrp="1"/>
          </p:cNvSpPr>
          <p:nvPr>
            <p:ph idx="1"/>
          </p:nvPr>
        </p:nvSpPr>
        <p:spPr/>
        <p:txBody>
          <a:bodyPr/>
          <a:lstStyle/>
          <a:p>
            <a:r>
              <a:rPr lang="en-GB" dirty="0"/>
              <a:t>“Methodology” implies more than simply the methods you intend to use to collect data. You should include a </a:t>
            </a:r>
            <a:r>
              <a:rPr lang="en-GB" dirty="0">
                <a:solidFill>
                  <a:srgbClr val="FFC000"/>
                </a:solidFill>
              </a:rPr>
              <a:t>consideration of the concepts and theories </a:t>
            </a:r>
            <a:r>
              <a:rPr lang="en-GB" dirty="0"/>
              <a:t>which underlie the methods…..</a:t>
            </a:r>
          </a:p>
          <a:p>
            <a:endParaRPr lang="en-GB" dirty="0"/>
          </a:p>
          <a:p>
            <a:r>
              <a:rPr lang="en-GB" dirty="0"/>
              <a:t>Some efforts are successful and some are not, but it is not the measurable success that matters so much as the awareness of the process you are undertaking = how much have you done the above?</a:t>
            </a:r>
          </a:p>
        </p:txBody>
      </p:sp>
    </p:spTree>
    <p:extLst>
      <p:ext uri="{BB962C8B-B14F-4D97-AF65-F5344CB8AC3E}">
        <p14:creationId xmlns:p14="http://schemas.microsoft.com/office/powerpoint/2010/main" val="4139621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 = Reflection/Reflective</a:t>
            </a:r>
          </a:p>
        </p:txBody>
      </p:sp>
      <p:sp>
        <p:nvSpPr>
          <p:cNvPr id="3" name="Content Placeholder 2"/>
          <p:cNvSpPr>
            <a:spLocks noGrp="1"/>
          </p:cNvSpPr>
          <p:nvPr>
            <p:ph idx="4294967295"/>
          </p:nvPr>
        </p:nvSpPr>
        <p:spPr>
          <a:xfrm>
            <a:off x="927278" y="1774825"/>
            <a:ext cx="7466445" cy="4625975"/>
          </a:xfrm>
        </p:spPr>
        <p:txBody>
          <a:bodyPr>
            <a:normAutofit fontScale="92500" lnSpcReduction="20000"/>
          </a:bodyPr>
          <a:lstStyle/>
          <a:p>
            <a:pPr marL="118872" indent="0">
              <a:buNone/>
            </a:pPr>
            <a:r>
              <a:rPr lang="en-GB" dirty="0"/>
              <a:t>Donald Schön described how reflection-in-action could be used as a tool to improve one’s practice. </a:t>
            </a:r>
          </a:p>
          <a:p>
            <a:pPr marL="118872" indent="0">
              <a:buNone/>
            </a:pPr>
            <a:r>
              <a:rPr lang="en-GB" dirty="0"/>
              <a:t>	means after the event - I’ve thought about it and I’ve thought how it could be improved – so next time I will…..</a:t>
            </a:r>
          </a:p>
          <a:p>
            <a:pPr marL="118872" indent="0">
              <a:buNone/>
            </a:pPr>
            <a:endParaRPr lang="en-GB" dirty="0"/>
          </a:p>
          <a:p>
            <a:pPr marL="118872" indent="0">
              <a:buNone/>
            </a:pPr>
            <a:r>
              <a:rPr lang="en-GB" dirty="0" err="1"/>
              <a:t>Schön</a:t>
            </a:r>
            <a:r>
              <a:rPr lang="en-GB" dirty="0"/>
              <a:t> noted that it is possible to describe the tacit knowledge implicit in our actions through a process of observation and reflection (see </a:t>
            </a:r>
            <a:r>
              <a:rPr lang="en-GB" dirty="0" err="1"/>
              <a:t>Schön</a:t>
            </a:r>
            <a:r>
              <a:rPr lang="en-GB" dirty="0"/>
              <a:t>, 1987)....</a:t>
            </a:r>
          </a:p>
          <a:p>
            <a:pPr marL="118872" indent="0">
              <a:buNone/>
            </a:pPr>
            <a:endParaRPr lang="en-GB" dirty="0"/>
          </a:p>
          <a:p>
            <a:pPr marL="118872" indent="0">
              <a:buNone/>
            </a:pPr>
            <a:endParaRPr lang="en-GB" dirty="0"/>
          </a:p>
        </p:txBody>
      </p:sp>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3249" t="11504" r="54390" b="2668"/>
          <a:stretch/>
        </p:blipFill>
        <p:spPr>
          <a:xfrm>
            <a:off x="8768861" y="0"/>
            <a:ext cx="3423139" cy="6892537"/>
          </a:xfrm>
          <a:prstGeom prst="rect">
            <a:avLst/>
          </a:prstGeom>
        </p:spPr>
      </p:pic>
      <p:sp>
        <p:nvSpPr>
          <p:cNvPr id="5" name="TextBox 4"/>
          <p:cNvSpPr txBox="1"/>
          <p:nvPr/>
        </p:nvSpPr>
        <p:spPr>
          <a:xfrm>
            <a:off x="927278" y="6248943"/>
            <a:ext cx="6998677" cy="523220"/>
          </a:xfrm>
          <a:prstGeom prst="rect">
            <a:avLst/>
          </a:prstGeom>
          <a:noFill/>
        </p:spPr>
        <p:txBody>
          <a:bodyPr wrap="square" rtlCol="0">
            <a:spAutoFit/>
          </a:bodyPr>
          <a:lstStyle/>
          <a:p>
            <a:r>
              <a:rPr lang="en-GB" sz="1400" dirty="0" err="1"/>
              <a:t>Schon</a:t>
            </a:r>
            <a:r>
              <a:rPr lang="en-GB" sz="1400" dirty="0"/>
              <a:t>, D. A. (1987). </a:t>
            </a:r>
            <a:r>
              <a:rPr lang="en-GB" sz="1400" i="1" dirty="0"/>
              <a:t>Educating the reflective practitioner: Toward a new design for teaching and learning in the professions</a:t>
            </a:r>
            <a:r>
              <a:rPr lang="en-GB" sz="1400" dirty="0"/>
              <a:t>. San Francisco: </a:t>
            </a:r>
            <a:r>
              <a:rPr lang="en-GB" sz="1400" dirty="0" err="1"/>
              <a:t>Jossey</a:t>
            </a:r>
            <a:r>
              <a:rPr lang="en-GB" sz="1400" dirty="0"/>
              <a:t>-Bass</a:t>
            </a:r>
          </a:p>
        </p:txBody>
      </p:sp>
    </p:spTree>
    <p:extLst>
      <p:ext uri="{BB962C8B-B14F-4D97-AF65-F5344CB8AC3E}">
        <p14:creationId xmlns:p14="http://schemas.microsoft.com/office/powerpoint/2010/main" val="3017320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Reflective practice is crucial </a:t>
            </a:r>
          </a:p>
        </p:txBody>
      </p:sp>
      <p:sp>
        <p:nvSpPr>
          <p:cNvPr id="3" name="Content Placeholder 2"/>
          <p:cNvSpPr>
            <a:spLocks noGrp="1"/>
          </p:cNvSpPr>
          <p:nvPr>
            <p:ph idx="1"/>
          </p:nvPr>
        </p:nvSpPr>
        <p:spPr>
          <a:xfrm>
            <a:off x="609600" y="1833807"/>
            <a:ext cx="10972800" cy="4625609"/>
          </a:xfrm>
        </p:spPr>
        <p:txBody>
          <a:bodyPr>
            <a:normAutofit fontScale="92500" lnSpcReduction="20000"/>
          </a:bodyPr>
          <a:lstStyle/>
          <a:p>
            <a:r>
              <a:rPr lang="en-GB" dirty="0"/>
              <a:t>To our (personal and intellectual) growth and learning</a:t>
            </a:r>
          </a:p>
          <a:p>
            <a:pPr marL="118872" indent="0">
              <a:buNone/>
            </a:pPr>
            <a:r>
              <a:rPr lang="en-GB" dirty="0"/>
              <a:t>	</a:t>
            </a:r>
          </a:p>
          <a:p>
            <a:pPr marL="118872" indent="0">
              <a:buNone/>
            </a:pPr>
            <a:r>
              <a:rPr lang="en-GB" dirty="0"/>
              <a:t>As an academic, I learn from my experience with previous cohorts and build this into the next experience, in theory making it better for you..….you should in theory be having a blast by now!</a:t>
            </a:r>
          </a:p>
          <a:p>
            <a:pPr marL="118872" indent="0">
              <a:buNone/>
            </a:pPr>
            <a:endParaRPr lang="en-GB" dirty="0"/>
          </a:p>
          <a:p>
            <a:r>
              <a:rPr lang="en-GB" dirty="0"/>
              <a:t>Being reflective requires that parties examine their priorities </a:t>
            </a:r>
            <a:r>
              <a:rPr lang="en-GB" dirty="0">
                <a:solidFill>
                  <a:srgbClr val="FFC000"/>
                </a:solidFill>
              </a:rPr>
              <a:t>after</a:t>
            </a:r>
            <a:r>
              <a:rPr lang="en-GB" dirty="0"/>
              <a:t> they enter into the ‘arena’ ...</a:t>
            </a:r>
          </a:p>
          <a:p>
            <a:endParaRPr lang="en-GB" dirty="0"/>
          </a:p>
          <a:p>
            <a:pPr marL="457200" lvl="1" indent="0">
              <a:buNone/>
            </a:pPr>
            <a:r>
              <a:rPr lang="en-GB" dirty="0"/>
              <a:t>If you were to reflect on your performance in your last essay/s then you should be producing your best work ever in your third year……</a:t>
            </a:r>
          </a:p>
          <a:p>
            <a:endParaRPr lang="en-GB" dirty="0"/>
          </a:p>
        </p:txBody>
      </p:sp>
    </p:spTree>
    <p:extLst>
      <p:ext uri="{BB962C8B-B14F-4D97-AF65-F5344CB8AC3E}">
        <p14:creationId xmlns:p14="http://schemas.microsoft.com/office/powerpoint/2010/main" val="536859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Reflexivity (Social Theory </a:t>
            </a:r>
            <a:r>
              <a:rPr lang="en-GB"/>
              <a:t>+ Sciences)</a:t>
            </a:r>
            <a:endParaRPr lang="en-GB" dirty="0"/>
          </a:p>
        </p:txBody>
      </p:sp>
      <p:sp>
        <p:nvSpPr>
          <p:cNvPr id="5" name="Content Placeholder 4"/>
          <p:cNvSpPr>
            <a:spLocks noGrp="1"/>
          </p:cNvSpPr>
          <p:nvPr>
            <p:ph idx="1"/>
          </p:nvPr>
        </p:nvSpPr>
        <p:spPr/>
        <p:txBody>
          <a:bodyPr>
            <a:normAutofit/>
          </a:bodyPr>
          <a:lstStyle/>
          <a:p>
            <a:r>
              <a:rPr lang="en-GB" dirty="0"/>
              <a:t>Acknowledge and take account of the many ways we influence our research AND thereby the findings</a:t>
            </a:r>
          </a:p>
          <a:p>
            <a:r>
              <a:rPr lang="en-GB" dirty="0"/>
              <a:t>Hugely important in the social sciences, Anthropology, Psychology, Sociology and Archaeology</a:t>
            </a:r>
          </a:p>
          <a:p>
            <a:r>
              <a:rPr lang="en-GB" dirty="0"/>
              <a:t>Circular relationship</a:t>
            </a:r>
          </a:p>
          <a:p>
            <a:r>
              <a:rPr lang="en-GB" dirty="0"/>
              <a:t>Being reflexive requires that parties examine their priorities </a:t>
            </a:r>
            <a:r>
              <a:rPr lang="en-GB" dirty="0">
                <a:solidFill>
                  <a:srgbClr val="FFC000"/>
                </a:solidFill>
              </a:rPr>
              <a:t>before</a:t>
            </a:r>
            <a:r>
              <a:rPr lang="en-GB" dirty="0"/>
              <a:t> they enter into the ‘arena’ ...</a:t>
            </a:r>
          </a:p>
        </p:txBody>
      </p:sp>
    </p:spTree>
    <p:extLst>
      <p:ext uri="{BB962C8B-B14F-4D97-AF65-F5344CB8AC3E}">
        <p14:creationId xmlns:p14="http://schemas.microsoft.com/office/powerpoint/2010/main" val="13391080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Reflexivity is considered to occur when </a:t>
            </a:r>
          </a:p>
        </p:txBody>
      </p:sp>
      <p:sp>
        <p:nvSpPr>
          <p:cNvPr id="3" name="Content Placeholder 2"/>
          <p:cNvSpPr>
            <a:spLocks noGrp="1"/>
          </p:cNvSpPr>
          <p:nvPr>
            <p:ph idx="1"/>
          </p:nvPr>
        </p:nvSpPr>
        <p:spPr/>
        <p:txBody>
          <a:bodyPr>
            <a:normAutofit/>
          </a:bodyPr>
          <a:lstStyle/>
          <a:p>
            <a:r>
              <a:rPr lang="en-GB" dirty="0"/>
              <a:t>The observations or actions of observers (i.e. us, the researchers) influence the very situations we are observing, </a:t>
            </a:r>
          </a:p>
          <a:p>
            <a:endParaRPr lang="en-GB" dirty="0"/>
          </a:p>
          <a:p>
            <a:pPr marL="438912" lvl="1" indent="-320040">
              <a:spcBef>
                <a:spcPts val="0"/>
              </a:spcBef>
              <a:buClr>
                <a:schemeClr val="accent1"/>
              </a:buClr>
              <a:buSzPct val="80000"/>
              <a:buFont typeface="Wingdings 2"/>
              <a:buChar char=""/>
            </a:pPr>
            <a:r>
              <a:rPr lang="en-GB" dirty="0"/>
              <a:t>The theories we formulate actually influence or affect the outcome especially when we are trying to be objective, (avoids us making ill-informed , personal or judgemental statements) </a:t>
            </a:r>
          </a:p>
          <a:p>
            <a:pPr lvl="1"/>
            <a:r>
              <a:rPr lang="en-GB" dirty="0"/>
              <a:t>We as observers can influence outcome by very presence. </a:t>
            </a:r>
          </a:p>
          <a:p>
            <a:pPr lvl="1"/>
            <a:endParaRPr lang="en-GB" dirty="0"/>
          </a:p>
          <a:p>
            <a:pPr marL="457200" lvl="1" indent="0">
              <a:buNone/>
            </a:pPr>
            <a:r>
              <a:rPr lang="en-GB" dirty="0"/>
              <a:t>Observations are not independent of the participation of the observer.</a:t>
            </a:r>
          </a:p>
          <a:p>
            <a:endParaRPr lang="en-GB" dirty="0"/>
          </a:p>
        </p:txBody>
      </p:sp>
    </p:spTree>
    <p:extLst>
      <p:ext uri="{BB962C8B-B14F-4D97-AF65-F5344CB8AC3E}">
        <p14:creationId xmlns:p14="http://schemas.microsoft.com/office/powerpoint/2010/main" val="29632840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Reflexivity is a methodological issue in the social sciences analogous to the observer effect.</a:t>
            </a:r>
          </a:p>
        </p:txBody>
      </p:sp>
      <p:sp>
        <p:nvSpPr>
          <p:cNvPr id="3" name="Content Placeholder 2"/>
          <p:cNvSpPr>
            <a:spLocks noGrp="1"/>
          </p:cNvSpPr>
          <p:nvPr>
            <p:ph idx="1"/>
          </p:nvPr>
        </p:nvSpPr>
        <p:spPr/>
        <p:txBody>
          <a:bodyPr>
            <a:normAutofit fontScale="85000" lnSpcReduction="20000"/>
          </a:bodyPr>
          <a:lstStyle/>
          <a:p>
            <a:endParaRPr lang="en-GB" dirty="0"/>
          </a:p>
          <a:p>
            <a:r>
              <a:rPr lang="en-GB" dirty="0"/>
              <a:t>Reflexivity expands the frame to include an examination of the underlying assumptions and priorities that shape interaction within a given time, place and situation</a:t>
            </a:r>
          </a:p>
          <a:p>
            <a:endParaRPr lang="en-GB" dirty="0"/>
          </a:p>
          <a:p>
            <a:r>
              <a:rPr lang="en-GB" dirty="0"/>
              <a:t>Reflexivity is an interactive process that takes into consideration the relationship between oneself and the ‘other’ – the other being an aspect of what we may be studying. </a:t>
            </a:r>
          </a:p>
          <a:p>
            <a:endParaRPr lang="en-GB" dirty="0"/>
          </a:p>
          <a:p>
            <a:r>
              <a:rPr lang="en-GB" dirty="0"/>
              <a:t>Recognising that our belief systems influence our outcomes</a:t>
            </a:r>
          </a:p>
          <a:p>
            <a:endParaRPr lang="en-GB" dirty="0"/>
          </a:p>
          <a:p>
            <a:pPr marL="118872" indent="0">
              <a:buNone/>
            </a:pPr>
            <a:r>
              <a:rPr lang="en-GB" dirty="0"/>
              <a:t>= a recognition of our ignorance prior to research may produce ill informed conclusions or value laden judgements about the situation </a:t>
            </a:r>
          </a:p>
        </p:txBody>
      </p:sp>
    </p:spTree>
    <p:extLst>
      <p:ext uri="{BB962C8B-B14F-4D97-AF65-F5344CB8AC3E}">
        <p14:creationId xmlns:p14="http://schemas.microsoft.com/office/powerpoint/2010/main" val="2929216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Methodology: different perspective </a:t>
            </a:r>
          </a:p>
        </p:txBody>
      </p:sp>
      <p:sp>
        <p:nvSpPr>
          <p:cNvPr id="4" name="Content Placeholder 3"/>
          <p:cNvSpPr>
            <a:spLocks noGrp="1"/>
          </p:cNvSpPr>
          <p:nvPr>
            <p:ph idx="1"/>
          </p:nvPr>
        </p:nvSpPr>
        <p:spPr/>
        <p:txBody>
          <a:bodyPr/>
          <a:lstStyle/>
          <a:p>
            <a:r>
              <a:rPr lang="en-GB" dirty="0"/>
              <a:t>Reflective – thoughtful, evaluative, insightful regarding something you want to understand (and want to improve)</a:t>
            </a:r>
          </a:p>
          <a:p>
            <a:pPr lvl="1"/>
            <a:r>
              <a:rPr lang="en-GB" dirty="0"/>
              <a:t>An event, or body of knowledge, attempts to understand what you know now compared to what you knew before</a:t>
            </a:r>
          </a:p>
          <a:p>
            <a:pPr lvl="1"/>
            <a:endParaRPr lang="en-GB" dirty="0"/>
          </a:p>
          <a:p>
            <a:r>
              <a:rPr lang="en-GB" dirty="0"/>
              <a:t>Reflexive – personal insight – of your position</a:t>
            </a:r>
          </a:p>
          <a:p>
            <a:pPr lvl="1"/>
            <a:r>
              <a:rPr lang="en-GB" dirty="0"/>
              <a:t>questions yourself, as a researcher, your stance – tries to be ‘unbiased’ whilst acknowledging that we are biased and shows how we ‘deal’ with that. </a:t>
            </a:r>
          </a:p>
          <a:p>
            <a:pPr lvl="1"/>
            <a:endParaRPr lang="en-GB" dirty="0"/>
          </a:p>
          <a:p>
            <a:endParaRPr lang="en-GB" dirty="0"/>
          </a:p>
        </p:txBody>
      </p:sp>
    </p:spTree>
    <p:extLst>
      <p:ext uri="{BB962C8B-B14F-4D97-AF65-F5344CB8AC3E}">
        <p14:creationId xmlns:p14="http://schemas.microsoft.com/office/powerpoint/2010/main" val="34403733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In a nutshell….</a:t>
            </a:r>
          </a:p>
        </p:txBody>
      </p:sp>
      <p:sp>
        <p:nvSpPr>
          <p:cNvPr id="8" name="Text Placeholder 7"/>
          <p:cNvSpPr>
            <a:spLocks noGrp="1"/>
          </p:cNvSpPr>
          <p:nvPr>
            <p:ph type="body" idx="1"/>
          </p:nvPr>
        </p:nvSpPr>
        <p:spPr/>
        <p:txBody>
          <a:bodyPr/>
          <a:lstStyle/>
          <a:p>
            <a:r>
              <a:rPr lang="en-GB" dirty="0"/>
              <a:t>Reflective</a:t>
            </a:r>
          </a:p>
        </p:txBody>
      </p:sp>
      <p:sp>
        <p:nvSpPr>
          <p:cNvPr id="9" name="Content Placeholder 8"/>
          <p:cNvSpPr>
            <a:spLocks noGrp="1"/>
          </p:cNvSpPr>
          <p:nvPr>
            <p:ph sz="half" idx="2"/>
          </p:nvPr>
        </p:nvSpPr>
        <p:spPr/>
        <p:txBody>
          <a:bodyPr/>
          <a:lstStyle/>
          <a:p>
            <a:r>
              <a:rPr lang="en-GB" dirty="0"/>
              <a:t>Requires you to question </a:t>
            </a:r>
          </a:p>
          <a:p>
            <a:r>
              <a:rPr lang="en-GB" dirty="0"/>
              <a:t>Looks back at what you did</a:t>
            </a:r>
          </a:p>
          <a:p>
            <a:r>
              <a:rPr lang="en-GB" dirty="0"/>
              <a:t>Measures what you knew or experienced now, compared to before</a:t>
            </a:r>
          </a:p>
          <a:p>
            <a:r>
              <a:rPr lang="en-GB" dirty="0"/>
              <a:t>= post-hoc (after the event)</a:t>
            </a:r>
          </a:p>
        </p:txBody>
      </p:sp>
      <p:sp>
        <p:nvSpPr>
          <p:cNvPr id="10" name="Text Placeholder 9"/>
          <p:cNvSpPr>
            <a:spLocks noGrp="1"/>
          </p:cNvSpPr>
          <p:nvPr>
            <p:ph type="body" sz="quarter" idx="3"/>
          </p:nvPr>
        </p:nvSpPr>
        <p:spPr/>
        <p:txBody>
          <a:bodyPr/>
          <a:lstStyle/>
          <a:p>
            <a:r>
              <a:rPr lang="en-GB" dirty="0"/>
              <a:t>Reflexive</a:t>
            </a:r>
          </a:p>
        </p:txBody>
      </p:sp>
      <p:sp>
        <p:nvSpPr>
          <p:cNvPr id="11" name="Content Placeholder 10"/>
          <p:cNvSpPr>
            <a:spLocks noGrp="1"/>
          </p:cNvSpPr>
          <p:nvPr>
            <p:ph sz="quarter" idx="4"/>
          </p:nvPr>
        </p:nvSpPr>
        <p:spPr/>
        <p:txBody>
          <a:bodyPr/>
          <a:lstStyle/>
          <a:p>
            <a:r>
              <a:rPr lang="en-GB" dirty="0"/>
              <a:t>Requires you to question</a:t>
            </a:r>
          </a:p>
          <a:p>
            <a:r>
              <a:rPr lang="en-GB" dirty="0"/>
              <a:t>Before and while it happens</a:t>
            </a:r>
          </a:p>
          <a:p>
            <a:r>
              <a:rPr lang="en-GB" dirty="0"/>
              <a:t>Forces you to examine what you will do, how you will do it, how it will change the outcome  by the process of doing something</a:t>
            </a:r>
          </a:p>
        </p:txBody>
      </p:sp>
    </p:spTree>
    <p:extLst>
      <p:ext uri="{BB962C8B-B14F-4D97-AF65-F5344CB8AC3E}">
        <p14:creationId xmlns:p14="http://schemas.microsoft.com/office/powerpoint/2010/main" val="30226264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Reflect regardless of IP or Dissertation</a:t>
            </a:r>
          </a:p>
        </p:txBody>
      </p:sp>
      <p:sp>
        <p:nvSpPr>
          <p:cNvPr id="3" name="Content Placeholder 2"/>
          <p:cNvSpPr>
            <a:spLocks noGrp="1"/>
          </p:cNvSpPr>
          <p:nvPr>
            <p:ph idx="1"/>
          </p:nvPr>
        </p:nvSpPr>
        <p:spPr/>
        <p:txBody>
          <a:bodyPr/>
          <a:lstStyle/>
          <a:p>
            <a:r>
              <a:rPr lang="en-GB" dirty="0"/>
              <a:t>Regardless of your assessment pattern (if you do or do not have to do a report) you should be reflecting</a:t>
            </a:r>
          </a:p>
          <a:p>
            <a:r>
              <a:rPr lang="en-GB" dirty="0"/>
              <a:t>Regardless of your method, you should be reflecting NOW</a:t>
            </a:r>
          </a:p>
          <a:p>
            <a:r>
              <a:rPr lang="en-GB" dirty="0"/>
              <a:t>Some methods require you to reflect – if so – do it.</a:t>
            </a:r>
          </a:p>
          <a:p>
            <a:endParaRPr lang="en-GB" dirty="0"/>
          </a:p>
          <a:p>
            <a:r>
              <a:rPr lang="en-GB" dirty="0"/>
              <a:t>The </a:t>
            </a:r>
            <a:r>
              <a:rPr lang="en-GB" i="1" dirty="0"/>
              <a:t>more substance you put in your reflective report</a:t>
            </a:r>
            <a:r>
              <a:rPr lang="en-GB" dirty="0"/>
              <a:t> AND presentation the more informed, useful and concrete the feedback </a:t>
            </a:r>
            <a:r>
              <a:rPr lang="en-GB"/>
              <a:t>can be…</a:t>
            </a:r>
            <a:endParaRPr lang="en-GB" dirty="0"/>
          </a:p>
          <a:p>
            <a:endParaRPr lang="en-GB" dirty="0"/>
          </a:p>
        </p:txBody>
      </p:sp>
    </p:spTree>
    <p:extLst>
      <p:ext uri="{BB962C8B-B14F-4D97-AF65-F5344CB8AC3E}">
        <p14:creationId xmlns:p14="http://schemas.microsoft.com/office/powerpoint/2010/main" val="36294022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933</TotalTime>
  <Words>1166</Words>
  <Application>Microsoft Macintosh PowerPoint</Application>
  <PresentationFormat>Widescreen</PresentationFormat>
  <Paragraphs>98</Paragraphs>
  <Slides>13</Slides>
  <Notes>13</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Corbel</vt:lpstr>
      <vt:lpstr>Wingdings</vt:lpstr>
      <vt:lpstr>Wingdings 2</vt:lpstr>
      <vt:lpstr>Wingdings 3</vt:lpstr>
      <vt:lpstr>Module</vt:lpstr>
      <vt:lpstr> Reflective reports: start now. </vt:lpstr>
      <vt:lpstr>Remember the generalised structure</vt:lpstr>
      <vt:lpstr>By now most of you should</vt:lpstr>
      <vt:lpstr>Just reading is not a methodology!</vt:lpstr>
      <vt:lpstr>Success – oddly NOT the most important…</vt:lpstr>
      <vt:lpstr> = Reflection/Reflective</vt:lpstr>
      <vt:lpstr>Reflective practice is crucial </vt:lpstr>
      <vt:lpstr>Reflexivity (Social Theory + Sciences)</vt:lpstr>
      <vt:lpstr>Reflexivity is considered to occur when </vt:lpstr>
      <vt:lpstr>Reflexivity is a methodological issue in the social sciences analogous to the observer effect.</vt:lpstr>
      <vt:lpstr>Methodology: different perspective </vt:lpstr>
      <vt:lpstr>In a nutshell….</vt:lpstr>
      <vt:lpstr>Reflect regardless of IP or Dissertation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and situating your research</dc:title>
  <dc:creator>Ros Coard</dc:creator>
  <cp:lastModifiedBy>Luci  Attala</cp:lastModifiedBy>
  <cp:revision>21</cp:revision>
  <cp:lastPrinted>2017-10-13T14:22:26Z</cp:lastPrinted>
  <dcterms:created xsi:type="dcterms:W3CDTF">2016-10-13T16:21:31Z</dcterms:created>
  <dcterms:modified xsi:type="dcterms:W3CDTF">2020-05-19T05:36:22Z</dcterms:modified>
</cp:coreProperties>
</file>