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70" r:id="rId9"/>
    <p:sldId id="271" r:id="rId10"/>
    <p:sldId id="272" r:id="rId11"/>
    <p:sldId id="273" r:id="rId12"/>
    <p:sldId id="274" r:id="rId13"/>
    <p:sldId id="275" r:id="rId14"/>
    <p:sldId id="276" r:id="rId15"/>
    <p:sldId id="277"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1" name="Robert Goodson" initials="RG" lastIdx="1" clrIdx="0">
    <p:extLst>
      <p:ext uri="{19B8F6BF-5375-455C-9EA6-DF929625EA0E}">
        <p15:presenceInfo xmlns:p15="http://schemas.microsoft.com/office/powerpoint/2012/main" userId="Robert Goodso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7" autoAdjust="0"/>
    <p:restoredTop sz="94660"/>
  </p:normalViewPr>
  <p:slideViewPr>
    <p:cSldViewPr snapToGrid="0">
      <p:cViewPr varScale="1">
        <p:scale>
          <a:sx n="67" d="100"/>
          <a:sy n="67" d="100"/>
        </p:scale>
        <p:origin x="648" y="4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commentAuthors" Target="commentAuthor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220A0-3C77-41BC-A830-133AB90AAD5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CC07B89-6A3C-444F-9421-22E241D9F6A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D99C5FE-04A6-43E5-9A1C-E872D88E7CE2}"/>
              </a:ext>
            </a:extLst>
          </p:cNvPr>
          <p:cNvSpPr>
            <a:spLocks noGrp="1"/>
          </p:cNvSpPr>
          <p:nvPr>
            <p:ph type="dt" sz="half" idx="10"/>
          </p:nvPr>
        </p:nvSpPr>
        <p:spPr/>
        <p:txBody>
          <a:bodyPr/>
          <a:lstStyle/>
          <a:p>
            <a:fld id="{A27B0752-9ECB-4367-833E-B9BF18CC8E9D}" type="datetimeFigureOut">
              <a:rPr lang="en-GB" smtClean="0"/>
              <a:t>25/03/2021</a:t>
            </a:fld>
            <a:endParaRPr lang="en-GB"/>
          </a:p>
        </p:txBody>
      </p:sp>
      <p:sp>
        <p:nvSpPr>
          <p:cNvPr id="5" name="Footer Placeholder 4">
            <a:extLst>
              <a:ext uri="{FF2B5EF4-FFF2-40B4-BE49-F238E27FC236}">
                <a16:creationId xmlns:a16="http://schemas.microsoft.com/office/drawing/2014/main" id="{6AD9E1DB-0E85-4610-90F5-FCBF350FC60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0DF575C-8248-49BC-84E8-0BB598C7D9EB}"/>
              </a:ext>
            </a:extLst>
          </p:cNvPr>
          <p:cNvSpPr>
            <a:spLocks noGrp="1"/>
          </p:cNvSpPr>
          <p:nvPr>
            <p:ph type="sldNum" sz="quarter" idx="12"/>
          </p:nvPr>
        </p:nvSpPr>
        <p:spPr/>
        <p:txBody>
          <a:bodyPr/>
          <a:lstStyle/>
          <a:p>
            <a:fld id="{41A6DB2C-EC8F-42AF-92EE-5EDBE2ED6EAE}" type="slidenum">
              <a:rPr lang="en-GB" smtClean="0"/>
              <a:t>‹#›</a:t>
            </a:fld>
            <a:endParaRPr lang="en-GB"/>
          </a:p>
        </p:txBody>
      </p:sp>
    </p:spTree>
    <p:extLst>
      <p:ext uri="{BB962C8B-B14F-4D97-AF65-F5344CB8AC3E}">
        <p14:creationId xmlns:p14="http://schemas.microsoft.com/office/powerpoint/2010/main" val="97727816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480DF-8E83-48A7-BE68-4D343FA192E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E7F0539-547B-4988-B0FA-9914226914F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E431D1C-E87C-4A87-AB4D-2B1A97CD5CFE}"/>
              </a:ext>
            </a:extLst>
          </p:cNvPr>
          <p:cNvSpPr>
            <a:spLocks noGrp="1"/>
          </p:cNvSpPr>
          <p:nvPr>
            <p:ph type="dt" sz="half" idx="10"/>
          </p:nvPr>
        </p:nvSpPr>
        <p:spPr/>
        <p:txBody>
          <a:bodyPr/>
          <a:lstStyle/>
          <a:p>
            <a:fld id="{A27B0752-9ECB-4367-833E-B9BF18CC8E9D}" type="datetimeFigureOut">
              <a:rPr lang="en-GB" smtClean="0"/>
              <a:t>25/03/2021</a:t>
            </a:fld>
            <a:endParaRPr lang="en-GB"/>
          </a:p>
        </p:txBody>
      </p:sp>
      <p:sp>
        <p:nvSpPr>
          <p:cNvPr id="5" name="Footer Placeholder 4">
            <a:extLst>
              <a:ext uri="{FF2B5EF4-FFF2-40B4-BE49-F238E27FC236}">
                <a16:creationId xmlns:a16="http://schemas.microsoft.com/office/drawing/2014/main" id="{B448714A-8737-4AD6-AFE8-ADDC282E48B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6DB238D-2944-4C39-B075-BF99B1C9D603}"/>
              </a:ext>
            </a:extLst>
          </p:cNvPr>
          <p:cNvSpPr>
            <a:spLocks noGrp="1"/>
          </p:cNvSpPr>
          <p:nvPr>
            <p:ph type="sldNum" sz="quarter" idx="12"/>
          </p:nvPr>
        </p:nvSpPr>
        <p:spPr/>
        <p:txBody>
          <a:bodyPr/>
          <a:lstStyle/>
          <a:p>
            <a:fld id="{41A6DB2C-EC8F-42AF-92EE-5EDBE2ED6EAE}" type="slidenum">
              <a:rPr lang="en-GB" smtClean="0"/>
              <a:t>‹#›</a:t>
            </a:fld>
            <a:endParaRPr lang="en-GB"/>
          </a:p>
        </p:txBody>
      </p:sp>
    </p:spTree>
    <p:extLst>
      <p:ext uri="{BB962C8B-B14F-4D97-AF65-F5344CB8AC3E}">
        <p14:creationId xmlns:p14="http://schemas.microsoft.com/office/powerpoint/2010/main" val="257857443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31BC99-C72E-4034-AA56-4553D0C2C2D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749291A-1244-4015-95E4-B175449FFF3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0EA5DD4-F68D-41D8-BEB0-87014A020D71}"/>
              </a:ext>
            </a:extLst>
          </p:cNvPr>
          <p:cNvSpPr>
            <a:spLocks noGrp="1"/>
          </p:cNvSpPr>
          <p:nvPr>
            <p:ph type="dt" sz="half" idx="10"/>
          </p:nvPr>
        </p:nvSpPr>
        <p:spPr/>
        <p:txBody>
          <a:bodyPr/>
          <a:lstStyle/>
          <a:p>
            <a:fld id="{A27B0752-9ECB-4367-833E-B9BF18CC8E9D}" type="datetimeFigureOut">
              <a:rPr lang="en-GB" smtClean="0"/>
              <a:t>25/03/2021</a:t>
            </a:fld>
            <a:endParaRPr lang="en-GB"/>
          </a:p>
        </p:txBody>
      </p:sp>
      <p:sp>
        <p:nvSpPr>
          <p:cNvPr id="5" name="Footer Placeholder 4">
            <a:extLst>
              <a:ext uri="{FF2B5EF4-FFF2-40B4-BE49-F238E27FC236}">
                <a16:creationId xmlns:a16="http://schemas.microsoft.com/office/drawing/2014/main" id="{B373B944-4833-48F2-BED9-73C8D366E21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083FB4-6316-4669-99DB-1A3CF5A82501}"/>
              </a:ext>
            </a:extLst>
          </p:cNvPr>
          <p:cNvSpPr>
            <a:spLocks noGrp="1"/>
          </p:cNvSpPr>
          <p:nvPr>
            <p:ph type="sldNum" sz="quarter" idx="12"/>
          </p:nvPr>
        </p:nvSpPr>
        <p:spPr/>
        <p:txBody>
          <a:bodyPr/>
          <a:lstStyle/>
          <a:p>
            <a:fld id="{41A6DB2C-EC8F-42AF-92EE-5EDBE2ED6EAE}" type="slidenum">
              <a:rPr lang="en-GB" smtClean="0"/>
              <a:t>‹#›</a:t>
            </a:fld>
            <a:endParaRPr lang="en-GB"/>
          </a:p>
        </p:txBody>
      </p:sp>
    </p:spTree>
    <p:extLst>
      <p:ext uri="{BB962C8B-B14F-4D97-AF65-F5344CB8AC3E}">
        <p14:creationId xmlns:p14="http://schemas.microsoft.com/office/powerpoint/2010/main" val="409810579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4D9D2-74A3-4F99-B4DE-6E5051F6042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787041BB-EB4C-4B7D-A2DA-7ED2890E555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F05114D-1035-44F9-8151-FAAA7842003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88156E-4CB1-4974-AB00-E25BD7FF7881}"/>
              </a:ext>
            </a:extLst>
          </p:cNvPr>
          <p:cNvSpPr>
            <a:spLocks noGrp="1"/>
          </p:cNvSpPr>
          <p:nvPr>
            <p:ph type="dt" sz="half" idx="10"/>
          </p:nvPr>
        </p:nvSpPr>
        <p:spPr/>
        <p:txBody>
          <a:bodyPr/>
          <a:lstStyle/>
          <a:p>
            <a:fld id="{A27B0752-9ECB-4367-833E-B9BF18CC8E9D}" type="datetimeFigureOut">
              <a:rPr lang="en-GB" smtClean="0"/>
              <a:t>25/03/2021</a:t>
            </a:fld>
            <a:endParaRPr lang="en-GB"/>
          </a:p>
        </p:txBody>
      </p:sp>
      <p:sp>
        <p:nvSpPr>
          <p:cNvPr id="6" name="Footer Placeholder 5">
            <a:extLst>
              <a:ext uri="{FF2B5EF4-FFF2-40B4-BE49-F238E27FC236}">
                <a16:creationId xmlns:a16="http://schemas.microsoft.com/office/drawing/2014/main" id="{01EE4E57-CCAA-41D6-8551-6ECC925160D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FD1A2247-CB1A-4CC0-B384-2B35D2375259}"/>
              </a:ext>
            </a:extLst>
          </p:cNvPr>
          <p:cNvSpPr>
            <a:spLocks noGrp="1"/>
          </p:cNvSpPr>
          <p:nvPr>
            <p:ph type="sldNum" sz="quarter" idx="12"/>
          </p:nvPr>
        </p:nvSpPr>
        <p:spPr/>
        <p:txBody>
          <a:bodyPr/>
          <a:lstStyle/>
          <a:p>
            <a:fld id="{41A6DB2C-EC8F-42AF-92EE-5EDBE2ED6EAE}" type="slidenum">
              <a:rPr lang="en-GB" smtClean="0"/>
              <a:t>‹#›</a:t>
            </a:fld>
            <a:endParaRPr lang="en-GB"/>
          </a:p>
        </p:txBody>
      </p:sp>
    </p:spTree>
    <p:extLst>
      <p:ext uri="{BB962C8B-B14F-4D97-AF65-F5344CB8AC3E}">
        <p14:creationId xmlns:p14="http://schemas.microsoft.com/office/powerpoint/2010/main" val="17558932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32509A-6C9D-41C0-B918-ADE1D25639B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247F808-3198-4C72-80D2-49AABA0A3DC2}"/>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E27F5B0-C784-42CA-9322-109CABBD7BE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53958C4-680A-4E0E-92AF-3545D01323B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BE7548B-8CFC-4944-B11A-DE42E75270D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2ADDFE2-2EA7-4545-932A-B14F990AB2F0}"/>
              </a:ext>
            </a:extLst>
          </p:cNvPr>
          <p:cNvSpPr>
            <a:spLocks noGrp="1"/>
          </p:cNvSpPr>
          <p:nvPr>
            <p:ph type="dt" sz="half" idx="10"/>
          </p:nvPr>
        </p:nvSpPr>
        <p:spPr/>
        <p:txBody>
          <a:bodyPr/>
          <a:lstStyle/>
          <a:p>
            <a:fld id="{A27B0752-9ECB-4367-833E-B9BF18CC8E9D}" type="datetimeFigureOut">
              <a:rPr lang="en-GB" smtClean="0"/>
              <a:t>25/03/2021</a:t>
            </a:fld>
            <a:endParaRPr lang="en-GB"/>
          </a:p>
        </p:txBody>
      </p:sp>
      <p:sp>
        <p:nvSpPr>
          <p:cNvPr id="8" name="Footer Placeholder 7">
            <a:extLst>
              <a:ext uri="{FF2B5EF4-FFF2-40B4-BE49-F238E27FC236}">
                <a16:creationId xmlns:a16="http://schemas.microsoft.com/office/drawing/2014/main" id="{5360F0D8-2A3A-41D0-AF72-90566F51B6BC}"/>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DFFAD6C-7CE0-4B27-9B99-F79163D003EA}"/>
              </a:ext>
            </a:extLst>
          </p:cNvPr>
          <p:cNvSpPr>
            <a:spLocks noGrp="1"/>
          </p:cNvSpPr>
          <p:nvPr>
            <p:ph type="sldNum" sz="quarter" idx="12"/>
          </p:nvPr>
        </p:nvSpPr>
        <p:spPr/>
        <p:txBody>
          <a:bodyPr/>
          <a:lstStyle/>
          <a:p>
            <a:fld id="{41A6DB2C-EC8F-42AF-92EE-5EDBE2ED6EAE}" type="slidenum">
              <a:rPr lang="en-GB" smtClean="0"/>
              <a:t>‹#›</a:t>
            </a:fld>
            <a:endParaRPr lang="en-GB"/>
          </a:p>
        </p:txBody>
      </p:sp>
    </p:spTree>
    <p:extLst>
      <p:ext uri="{BB962C8B-B14F-4D97-AF65-F5344CB8AC3E}">
        <p14:creationId xmlns:p14="http://schemas.microsoft.com/office/powerpoint/2010/main" val="192884413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39DAD-A548-45D1-9D15-2EE2224EC30F}"/>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BA4ED5D7-A795-4467-9602-A18D2EC79893}"/>
              </a:ext>
            </a:extLst>
          </p:cNvPr>
          <p:cNvSpPr>
            <a:spLocks noGrp="1"/>
          </p:cNvSpPr>
          <p:nvPr>
            <p:ph type="dt" sz="half" idx="10"/>
          </p:nvPr>
        </p:nvSpPr>
        <p:spPr/>
        <p:txBody>
          <a:bodyPr/>
          <a:lstStyle/>
          <a:p>
            <a:fld id="{A27B0752-9ECB-4367-833E-B9BF18CC8E9D}" type="datetimeFigureOut">
              <a:rPr lang="en-GB" smtClean="0"/>
              <a:t>25/03/2021</a:t>
            </a:fld>
            <a:endParaRPr lang="en-GB"/>
          </a:p>
        </p:txBody>
      </p:sp>
      <p:sp>
        <p:nvSpPr>
          <p:cNvPr id="4" name="Footer Placeholder 3">
            <a:extLst>
              <a:ext uri="{FF2B5EF4-FFF2-40B4-BE49-F238E27FC236}">
                <a16:creationId xmlns:a16="http://schemas.microsoft.com/office/drawing/2014/main" id="{7C3F9A7B-7371-4557-8919-A704402FCDEB}"/>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B0B71C5-2857-49A7-874C-87B07CEF928E}"/>
              </a:ext>
            </a:extLst>
          </p:cNvPr>
          <p:cNvSpPr>
            <a:spLocks noGrp="1"/>
          </p:cNvSpPr>
          <p:nvPr>
            <p:ph type="sldNum" sz="quarter" idx="12"/>
          </p:nvPr>
        </p:nvSpPr>
        <p:spPr/>
        <p:txBody>
          <a:bodyPr/>
          <a:lstStyle/>
          <a:p>
            <a:fld id="{41A6DB2C-EC8F-42AF-92EE-5EDBE2ED6EAE}" type="slidenum">
              <a:rPr lang="en-GB" smtClean="0"/>
              <a:t>‹#›</a:t>
            </a:fld>
            <a:endParaRPr lang="en-GB"/>
          </a:p>
        </p:txBody>
      </p:sp>
    </p:spTree>
    <p:extLst>
      <p:ext uri="{BB962C8B-B14F-4D97-AF65-F5344CB8AC3E}">
        <p14:creationId xmlns:p14="http://schemas.microsoft.com/office/powerpoint/2010/main" val="17180238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250BA8B-1EC8-4220-8A46-FD15AD3146DD}"/>
              </a:ext>
            </a:extLst>
          </p:cNvPr>
          <p:cNvSpPr>
            <a:spLocks noGrp="1"/>
          </p:cNvSpPr>
          <p:nvPr>
            <p:ph type="dt" sz="half" idx="10"/>
          </p:nvPr>
        </p:nvSpPr>
        <p:spPr/>
        <p:txBody>
          <a:bodyPr/>
          <a:lstStyle/>
          <a:p>
            <a:fld id="{A27B0752-9ECB-4367-833E-B9BF18CC8E9D}" type="datetimeFigureOut">
              <a:rPr lang="en-GB" smtClean="0"/>
              <a:t>25/03/2021</a:t>
            </a:fld>
            <a:endParaRPr lang="en-GB"/>
          </a:p>
        </p:txBody>
      </p:sp>
      <p:sp>
        <p:nvSpPr>
          <p:cNvPr id="3" name="Footer Placeholder 2">
            <a:extLst>
              <a:ext uri="{FF2B5EF4-FFF2-40B4-BE49-F238E27FC236}">
                <a16:creationId xmlns:a16="http://schemas.microsoft.com/office/drawing/2014/main" id="{CAAB4A98-0492-4408-9598-F9AAA5C91E6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439E8C0-15F9-406F-AA8D-B440BBBF93F2}"/>
              </a:ext>
            </a:extLst>
          </p:cNvPr>
          <p:cNvSpPr>
            <a:spLocks noGrp="1"/>
          </p:cNvSpPr>
          <p:nvPr>
            <p:ph type="sldNum" sz="quarter" idx="12"/>
          </p:nvPr>
        </p:nvSpPr>
        <p:spPr/>
        <p:txBody>
          <a:bodyPr/>
          <a:lstStyle/>
          <a:p>
            <a:fld id="{41A6DB2C-EC8F-42AF-92EE-5EDBE2ED6EAE}" type="slidenum">
              <a:rPr lang="en-GB" smtClean="0"/>
              <a:t>‹#›</a:t>
            </a:fld>
            <a:endParaRPr lang="en-GB"/>
          </a:p>
        </p:txBody>
      </p:sp>
    </p:spTree>
    <p:extLst>
      <p:ext uri="{BB962C8B-B14F-4D97-AF65-F5344CB8AC3E}">
        <p14:creationId xmlns:p14="http://schemas.microsoft.com/office/powerpoint/2010/main" val="311728072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8C5F32-8736-4020-82C3-FFB3739A823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12DEB2BB-FF9C-4A31-A513-A5F9B9CF06A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2D0116BA-F0FD-49CA-A854-B3CC92B6107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DE7FAF5-7EB5-4B72-910F-342D7F60B665}"/>
              </a:ext>
            </a:extLst>
          </p:cNvPr>
          <p:cNvSpPr>
            <a:spLocks noGrp="1"/>
          </p:cNvSpPr>
          <p:nvPr>
            <p:ph type="dt" sz="half" idx="10"/>
          </p:nvPr>
        </p:nvSpPr>
        <p:spPr/>
        <p:txBody>
          <a:bodyPr/>
          <a:lstStyle/>
          <a:p>
            <a:fld id="{A27B0752-9ECB-4367-833E-B9BF18CC8E9D}" type="datetimeFigureOut">
              <a:rPr lang="en-GB" smtClean="0"/>
              <a:t>25/03/2021</a:t>
            </a:fld>
            <a:endParaRPr lang="en-GB"/>
          </a:p>
        </p:txBody>
      </p:sp>
      <p:sp>
        <p:nvSpPr>
          <p:cNvPr id="6" name="Footer Placeholder 5">
            <a:extLst>
              <a:ext uri="{FF2B5EF4-FFF2-40B4-BE49-F238E27FC236}">
                <a16:creationId xmlns:a16="http://schemas.microsoft.com/office/drawing/2014/main" id="{95C9CC80-87D7-406B-B6F8-F46739863EE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6F51359-B434-4A6F-99AF-11DC62DD0446}"/>
              </a:ext>
            </a:extLst>
          </p:cNvPr>
          <p:cNvSpPr>
            <a:spLocks noGrp="1"/>
          </p:cNvSpPr>
          <p:nvPr>
            <p:ph type="sldNum" sz="quarter" idx="12"/>
          </p:nvPr>
        </p:nvSpPr>
        <p:spPr/>
        <p:txBody>
          <a:bodyPr/>
          <a:lstStyle/>
          <a:p>
            <a:fld id="{41A6DB2C-EC8F-42AF-92EE-5EDBE2ED6EAE}" type="slidenum">
              <a:rPr lang="en-GB" smtClean="0"/>
              <a:t>‹#›</a:t>
            </a:fld>
            <a:endParaRPr lang="en-GB"/>
          </a:p>
        </p:txBody>
      </p:sp>
    </p:spTree>
    <p:extLst>
      <p:ext uri="{BB962C8B-B14F-4D97-AF65-F5344CB8AC3E}">
        <p14:creationId xmlns:p14="http://schemas.microsoft.com/office/powerpoint/2010/main" val="8418859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828259-0839-4DC7-9AC4-96B7844B8EB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0A0716E-4813-41C9-A1FA-9D6BAE9B2CA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7C7B0FB-A4CA-427E-B122-A11C6945F78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2E81513-D3EF-4B7C-9366-FF4ED4C54049}"/>
              </a:ext>
            </a:extLst>
          </p:cNvPr>
          <p:cNvSpPr>
            <a:spLocks noGrp="1"/>
          </p:cNvSpPr>
          <p:nvPr>
            <p:ph type="dt" sz="half" idx="10"/>
          </p:nvPr>
        </p:nvSpPr>
        <p:spPr/>
        <p:txBody>
          <a:bodyPr/>
          <a:lstStyle/>
          <a:p>
            <a:fld id="{A27B0752-9ECB-4367-833E-B9BF18CC8E9D}" type="datetimeFigureOut">
              <a:rPr lang="en-GB" smtClean="0"/>
              <a:t>25/03/2021</a:t>
            </a:fld>
            <a:endParaRPr lang="en-GB"/>
          </a:p>
        </p:txBody>
      </p:sp>
      <p:sp>
        <p:nvSpPr>
          <p:cNvPr id="6" name="Footer Placeholder 5">
            <a:extLst>
              <a:ext uri="{FF2B5EF4-FFF2-40B4-BE49-F238E27FC236}">
                <a16:creationId xmlns:a16="http://schemas.microsoft.com/office/drawing/2014/main" id="{A56AA5E3-FB5E-4046-93B5-DDFF567B212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86133A9-09F1-4DE3-949B-BE2A6E48A4BA}"/>
              </a:ext>
            </a:extLst>
          </p:cNvPr>
          <p:cNvSpPr>
            <a:spLocks noGrp="1"/>
          </p:cNvSpPr>
          <p:nvPr>
            <p:ph type="sldNum" sz="quarter" idx="12"/>
          </p:nvPr>
        </p:nvSpPr>
        <p:spPr/>
        <p:txBody>
          <a:bodyPr/>
          <a:lstStyle/>
          <a:p>
            <a:fld id="{41A6DB2C-EC8F-42AF-92EE-5EDBE2ED6EAE}" type="slidenum">
              <a:rPr lang="en-GB" smtClean="0"/>
              <a:t>‹#›</a:t>
            </a:fld>
            <a:endParaRPr lang="en-GB"/>
          </a:p>
        </p:txBody>
      </p:sp>
    </p:spTree>
    <p:extLst>
      <p:ext uri="{BB962C8B-B14F-4D97-AF65-F5344CB8AC3E}">
        <p14:creationId xmlns:p14="http://schemas.microsoft.com/office/powerpoint/2010/main" val="6085747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FCF852-5927-4080-95BA-8A320F0C2430}"/>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FFC2CF2-1F27-4624-BE17-4DE355C1211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B2521CD-6770-460E-B937-2F5A5CE489A5}"/>
              </a:ext>
            </a:extLst>
          </p:cNvPr>
          <p:cNvSpPr>
            <a:spLocks noGrp="1"/>
          </p:cNvSpPr>
          <p:nvPr>
            <p:ph type="dt" sz="half" idx="10"/>
          </p:nvPr>
        </p:nvSpPr>
        <p:spPr/>
        <p:txBody>
          <a:bodyPr/>
          <a:lstStyle/>
          <a:p>
            <a:fld id="{A27B0752-9ECB-4367-833E-B9BF18CC8E9D}" type="datetimeFigureOut">
              <a:rPr lang="en-GB" smtClean="0"/>
              <a:t>25/03/2021</a:t>
            </a:fld>
            <a:endParaRPr lang="en-GB"/>
          </a:p>
        </p:txBody>
      </p:sp>
      <p:sp>
        <p:nvSpPr>
          <p:cNvPr id="5" name="Footer Placeholder 4">
            <a:extLst>
              <a:ext uri="{FF2B5EF4-FFF2-40B4-BE49-F238E27FC236}">
                <a16:creationId xmlns:a16="http://schemas.microsoft.com/office/drawing/2014/main" id="{BAB1699B-8FDA-4ACD-8E12-D66E072ACE2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96E6826-E568-4C6A-98EA-891F1E2492E5}"/>
              </a:ext>
            </a:extLst>
          </p:cNvPr>
          <p:cNvSpPr>
            <a:spLocks noGrp="1"/>
          </p:cNvSpPr>
          <p:nvPr>
            <p:ph type="sldNum" sz="quarter" idx="12"/>
          </p:nvPr>
        </p:nvSpPr>
        <p:spPr/>
        <p:txBody>
          <a:bodyPr/>
          <a:lstStyle/>
          <a:p>
            <a:fld id="{41A6DB2C-EC8F-42AF-92EE-5EDBE2ED6EAE}" type="slidenum">
              <a:rPr lang="en-GB" smtClean="0"/>
              <a:t>‹#›</a:t>
            </a:fld>
            <a:endParaRPr lang="en-GB"/>
          </a:p>
        </p:txBody>
      </p:sp>
    </p:spTree>
    <p:extLst>
      <p:ext uri="{BB962C8B-B14F-4D97-AF65-F5344CB8AC3E}">
        <p14:creationId xmlns:p14="http://schemas.microsoft.com/office/powerpoint/2010/main" val="31348552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B353473-F1CD-413A-85E2-20A7C80B95F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3CD7362-F500-4D09-9A57-CDCDD3BF9CFD}"/>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AA37E450-BC53-4FAE-9878-C099017CB7EF}"/>
              </a:ext>
            </a:extLst>
          </p:cNvPr>
          <p:cNvSpPr>
            <a:spLocks noGrp="1"/>
          </p:cNvSpPr>
          <p:nvPr>
            <p:ph type="dt" sz="half" idx="10"/>
          </p:nvPr>
        </p:nvSpPr>
        <p:spPr/>
        <p:txBody>
          <a:bodyPr/>
          <a:lstStyle/>
          <a:p>
            <a:fld id="{A27B0752-9ECB-4367-833E-B9BF18CC8E9D}" type="datetimeFigureOut">
              <a:rPr lang="en-GB" smtClean="0"/>
              <a:t>25/03/2021</a:t>
            </a:fld>
            <a:endParaRPr lang="en-GB"/>
          </a:p>
        </p:txBody>
      </p:sp>
      <p:sp>
        <p:nvSpPr>
          <p:cNvPr id="5" name="Footer Placeholder 4">
            <a:extLst>
              <a:ext uri="{FF2B5EF4-FFF2-40B4-BE49-F238E27FC236}">
                <a16:creationId xmlns:a16="http://schemas.microsoft.com/office/drawing/2014/main" id="{984F528F-C8A9-4970-A3CE-D67322E60B7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38A2D2B-B009-48AD-BAA4-A41743A73345}"/>
              </a:ext>
            </a:extLst>
          </p:cNvPr>
          <p:cNvSpPr>
            <a:spLocks noGrp="1"/>
          </p:cNvSpPr>
          <p:nvPr>
            <p:ph type="sldNum" sz="quarter" idx="12"/>
          </p:nvPr>
        </p:nvSpPr>
        <p:spPr/>
        <p:txBody>
          <a:bodyPr/>
          <a:lstStyle/>
          <a:p>
            <a:fld id="{41A6DB2C-EC8F-42AF-92EE-5EDBE2ED6EAE}" type="slidenum">
              <a:rPr lang="en-GB" smtClean="0"/>
              <a:t>‹#›</a:t>
            </a:fld>
            <a:endParaRPr lang="en-GB"/>
          </a:p>
        </p:txBody>
      </p:sp>
    </p:spTree>
    <p:extLst>
      <p:ext uri="{BB962C8B-B14F-4D97-AF65-F5344CB8AC3E}">
        <p14:creationId xmlns:p14="http://schemas.microsoft.com/office/powerpoint/2010/main" val="26226207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7E224B1-6A44-4F88-B61C-2A3DE774F6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B872D764-0EE3-41E4-9DAE-D26FFEB6698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F07CDAD-2B6A-4B1F-82AC-C9E755453E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27B0752-9ECB-4367-833E-B9BF18CC8E9D}" type="datetimeFigureOut">
              <a:rPr lang="en-GB" smtClean="0"/>
              <a:t>25/03/2021</a:t>
            </a:fld>
            <a:endParaRPr lang="en-GB"/>
          </a:p>
        </p:txBody>
      </p:sp>
      <p:sp>
        <p:nvSpPr>
          <p:cNvPr id="5" name="Footer Placeholder 4">
            <a:extLst>
              <a:ext uri="{FF2B5EF4-FFF2-40B4-BE49-F238E27FC236}">
                <a16:creationId xmlns:a16="http://schemas.microsoft.com/office/drawing/2014/main" id="{BC252C6D-6D11-4136-8CEF-F83F4340D5F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DF2CDABA-8472-4124-AF8B-9B728849BB0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A6DB2C-EC8F-42AF-92EE-5EDBE2ED6EAE}" type="slidenum">
              <a:rPr lang="en-GB" smtClean="0"/>
              <a:t>‹#›</a:t>
            </a:fld>
            <a:endParaRPr lang="en-GB"/>
          </a:p>
        </p:txBody>
      </p:sp>
    </p:spTree>
    <p:extLst>
      <p:ext uri="{BB962C8B-B14F-4D97-AF65-F5344CB8AC3E}">
        <p14:creationId xmlns:p14="http://schemas.microsoft.com/office/powerpoint/2010/main" val="805696396"/>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png"/><Relationship Id="rId1" Type="http://schemas.openxmlformats.org/officeDocument/2006/relationships/slideLayout" Target="../slideLayouts/slideLayout2.xml"/><Relationship Id="rId4" Type="http://schemas.openxmlformats.org/officeDocument/2006/relationships/image" Target="../media/image9.png"/></Relationships>
</file>

<file path=ppt/slides/_rels/slide9.xml.rels><?xml version="1.0" encoding="UTF-8" standalone="yes"?>
<Relationships xmlns="http://schemas.openxmlformats.org/package/2006/relationships"><Relationship Id="rId3" Type="http://schemas.openxmlformats.org/officeDocument/2006/relationships/image" Target="../media/image11.jpg"/><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D905F9-FE52-45B0-B3D9-9E389049FD2E}"/>
              </a:ext>
            </a:extLst>
          </p:cNvPr>
          <p:cNvSpPr>
            <a:spLocks noGrp="1"/>
          </p:cNvSpPr>
          <p:nvPr>
            <p:ph type="ctrTitle"/>
          </p:nvPr>
        </p:nvSpPr>
        <p:spPr>
          <a:xfrm>
            <a:off x="1524000" y="792639"/>
            <a:ext cx="9144000" cy="1615122"/>
          </a:xfrm>
        </p:spPr>
        <p:txBody>
          <a:bodyPr>
            <a:normAutofit/>
          </a:bodyPr>
          <a:lstStyle/>
          <a:p>
            <a:r>
              <a:rPr lang="en-GB" sz="5400" dirty="0"/>
              <a:t>Applications of the </a:t>
            </a:r>
            <a:br>
              <a:rPr lang="en-GB" sz="5400" dirty="0"/>
            </a:br>
            <a:r>
              <a:rPr lang="en-GB" sz="5400" dirty="0"/>
              <a:t>Steady Flow Energy Equation</a:t>
            </a:r>
          </a:p>
        </p:txBody>
      </p:sp>
      <p:sp>
        <p:nvSpPr>
          <p:cNvPr id="3" name="Subtitle 2">
            <a:extLst>
              <a:ext uri="{FF2B5EF4-FFF2-40B4-BE49-F238E27FC236}">
                <a16:creationId xmlns:a16="http://schemas.microsoft.com/office/drawing/2014/main" id="{348F424B-766F-4110-ACD4-0E0B4025A451}"/>
              </a:ext>
            </a:extLst>
          </p:cNvPr>
          <p:cNvSpPr>
            <a:spLocks noGrp="1"/>
          </p:cNvSpPr>
          <p:nvPr>
            <p:ph type="subTitle" idx="1"/>
          </p:nvPr>
        </p:nvSpPr>
        <p:spPr/>
        <p:txBody>
          <a:bodyPr>
            <a:normAutofit/>
          </a:bodyPr>
          <a:lstStyle/>
          <a:p>
            <a:r>
              <a:rPr lang="en-GB" sz="4000" i="1" dirty="0"/>
              <a:t>Rob Goodson</a:t>
            </a:r>
          </a:p>
        </p:txBody>
      </p:sp>
    </p:spTree>
    <p:extLst>
      <p:ext uri="{BB962C8B-B14F-4D97-AF65-F5344CB8AC3E}">
        <p14:creationId xmlns:p14="http://schemas.microsoft.com/office/powerpoint/2010/main" val="21501520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8D5A17B-03DF-4DFC-A482-DDC4F6AA0596}"/>
              </a:ext>
            </a:extLst>
          </p:cNvPr>
          <p:cNvSpPr>
            <a:spLocks noGrp="1"/>
          </p:cNvSpPr>
          <p:nvPr>
            <p:ph type="title"/>
          </p:nvPr>
        </p:nvSpPr>
        <p:spPr>
          <a:xfrm>
            <a:off x="838200" y="222250"/>
            <a:ext cx="10515600" cy="720725"/>
          </a:xfrm>
        </p:spPr>
        <p:txBody>
          <a:bodyPr>
            <a:normAutofit/>
          </a:bodyPr>
          <a:lstStyle/>
          <a:p>
            <a:pPr algn="ctr"/>
            <a:r>
              <a:rPr lang="en-GB" sz="4000" dirty="0"/>
              <a:t>Introduction</a:t>
            </a:r>
          </a:p>
        </p:txBody>
      </p:sp>
      <p:sp>
        <p:nvSpPr>
          <p:cNvPr id="3" name="Content Placeholder 2">
            <a:extLst>
              <a:ext uri="{FF2B5EF4-FFF2-40B4-BE49-F238E27FC236}">
                <a16:creationId xmlns:a16="http://schemas.microsoft.com/office/drawing/2014/main" id="{AF67194B-74EB-4440-8A16-15EF59AFAA2A}"/>
              </a:ext>
            </a:extLst>
          </p:cNvPr>
          <p:cNvSpPr>
            <a:spLocks noGrp="1"/>
          </p:cNvSpPr>
          <p:nvPr>
            <p:ph idx="1"/>
          </p:nvPr>
        </p:nvSpPr>
        <p:spPr>
          <a:xfrm>
            <a:off x="325755" y="942975"/>
            <a:ext cx="11578590" cy="5623560"/>
          </a:xfrm>
        </p:spPr>
        <p:txBody>
          <a:bodyPr>
            <a:normAutofit/>
          </a:bodyPr>
          <a:lstStyle/>
          <a:p>
            <a:pPr marL="0" indent="0">
              <a:buNone/>
            </a:pPr>
            <a:r>
              <a:rPr lang="en-GB" sz="2400" dirty="0"/>
              <a:t>In machinery such as turbines, boilers and nozzles, flow of the working fluid (i.e. mass flow rate, </a:t>
            </a:r>
            <a:r>
              <a:rPr lang="en-GB" sz="2400" i="1" dirty="0"/>
              <a:t>ṁ</a:t>
            </a:r>
            <a:r>
              <a:rPr lang="en-GB" sz="2400" dirty="0"/>
              <a:t>, kg/s) into and out of the system is at a </a:t>
            </a:r>
            <a:r>
              <a:rPr lang="en-GB" sz="2400" i="1" dirty="0"/>
              <a:t>constant rate</a:t>
            </a:r>
            <a:r>
              <a:rPr lang="en-GB" sz="2400" dirty="0"/>
              <a:t>; hence flow is </a:t>
            </a:r>
            <a:r>
              <a:rPr lang="en-GB" sz="2400" i="1" dirty="0"/>
              <a:t>steady</a:t>
            </a:r>
            <a:r>
              <a:rPr lang="en-GB" sz="2400" dirty="0"/>
              <a:t>.  </a:t>
            </a:r>
          </a:p>
          <a:p>
            <a:pPr marL="0" indent="0">
              <a:buNone/>
            </a:pPr>
            <a:r>
              <a:rPr lang="en-GB" sz="2400" dirty="0"/>
              <a:t>This is true for internal combustion engines if we place the system boundary outside the cylinders to include the inlet and outlet </a:t>
            </a:r>
            <a:r>
              <a:rPr lang="en-GB" sz="2400"/>
              <a:t>valves.</a:t>
            </a:r>
          </a:p>
          <a:p>
            <a:pPr marL="0" indent="0">
              <a:buNone/>
            </a:pPr>
            <a:endParaRPr lang="en-GB" sz="2400" dirty="0"/>
          </a:p>
        </p:txBody>
      </p:sp>
      <p:pic>
        <p:nvPicPr>
          <p:cNvPr id="1026" name="Picture 2" descr="A boiler operates at steady state. The entering water is saturated liquid  at P = 5 bar and has a flow rate of 10,000 kg/hr. The existing steam is  also at P =">
            <a:extLst>
              <a:ext uri="{FF2B5EF4-FFF2-40B4-BE49-F238E27FC236}">
                <a16:creationId xmlns:a16="http://schemas.microsoft.com/office/drawing/2014/main" id="{5D08C4B1-9379-48E7-BD5C-EA9ACA4E1EDC}"/>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399157" y="2391727"/>
            <a:ext cx="4505188" cy="4174808"/>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0653EE1-2282-4D33-9943-06081B984FFD}"/>
              </a:ext>
            </a:extLst>
          </p:cNvPr>
          <p:cNvSpPr txBox="1"/>
          <p:nvPr/>
        </p:nvSpPr>
        <p:spPr>
          <a:xfrm>
            <a:off x="325755" y="2554425"/>
            <a:ext cx="6520815" cy="3662541"/>
          </a:xfrm>
          <a:prstGeom prst="rect">
            <a:avLst/>
          </a:prstGeom>
          <a:noFill/>
        </p:spPr>
        <p:txBody>
          <a:bodyPr wrap="square" rtlCol="0">
            <a:spAutoFit/>
          </a:bodyPr>
          <a:lstStyle/>
          <a:p>
            <a:r>
              <a:rPr lang="en-GB" sz="2400" dirty="0"/>
              <a:t>We need to include all energies involved in the control volume, which will be:</a:t>
            </a:r>
          </a:p>
          <a:p>
            <a:endParaRPr lang="en-GB" sz="800" dirty="0"/>
          </a:p>
          <a:p>
            <a:pPr marL="342900" indent="-342900">
              <a:buFont typeface="Arial" panose="020B0604020202020204" pitchFamily="34" charset="0"/>
              <a:buChar char="•"/>
            </a:pPr>
            <a:r>
              <a:rPr lang="en-GB" sz="2400" dirty="0"/>
              <a:t>Kinetic energy</a:t>
            </a:r>
          </a:p>
          <a:p>
            <a:pPr marL="342900" indent="-342900">
              <a:buFont typeface="Arial" panose="020B0604020202020204" pitchFamily="34" charset="0"/>
              <a:buChar char="•"/>
            </a:pPr>
            <a:r>
              <a:rPr lang="en-GB" sz="2400" dirty="0"/>
              <a:t>Potential energy</a:t>
            </a:r>
          </a:p>
          <a:p>
            <a:pPr marL="342900" indent="-342900">
              <a:buFont typeface="Arial" panose="020B0604020202020204" pitchFamily="34" charset="0"/>
              <a:buChar char="•"/>
            </a:pPr>
            <a:r>
              <a:rPr lang="en-GB" sz="2400" dirty="0"/>
              <a:t>Internal energy</a:t>
            </a:r>
          </a:p>
          <a:p>
            <a:pPr marL="342900" indent="-342900">
              <a:buFont typeface="Arial" panose="020B0604020202020204" pitchFamily="34" charset="0"/>
              <a:buChar char="•"/>
            </a:pPr>
            <a:r>
              <a:rPr lang="en-GB" sz="2400" dirty="0"/>
              <a:t>Work energy (+ as shown from control volume)</a:t>
            </a:r>
          </a:p>
          <a:p>
            <a:pPr marL="342900" indent="-342900">
              <a:buFont typeface="Arial" panose="020B0604020202020204" pitchFamily="34" charset="0"/>
              <a:buChar char="•"/>
            </a:pPr>
            <a:r>
              <a:rPr lang="en-GB" sz="2400" dirty="0"/>
              <a:t>Heat energy ((+ as </a:t>
            </a:r>
            <a:r>
              <a:rPr lang="en-GB" sz="2400"/>
              <a:t>shown into control volume)</a:t>
            </a:r>
            <a:endParaRPr lang="en-GB" sz="2400" dirty="0"/>
          </a:p>
          <a:p>
            <a:endParaRPr lang="en-GB" sz="800" dirty="0"/>
          </a:p>
          <a:p>
            <a:r>
              <a:rPr lang="en-GB" sz="2400" dirty="0"/>
              <a:t>So as to enter or leave the system, the fluid must do work on the system and on the surroundings.</a:t>
            </a:r>
          </a:p>
        </p:txBody>
      </p:sp>
    </p:spTree>
    <p:extLst>
      <p:ext uri="{BB962C8B-B14F-4D97-AF65-F5344CB8AC3E}">
        <p14:creationId xmlns:p14="http://schemas.microsoft.com/office/powerpoint/2010/main" val="13063440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7BBE12-970A-4BCF-8083-ED4428CAACC2}"/>
              </a:ext>
            </a:extLst>
          </p:cNvPr>
          <p:cNvSpPr>
            <a:spLocks noGrp="1"/>
          </p:cNvSpPr>
          <p:nvPr>
            <p:ph type="title"/>
          </p:nvPr>
        </p:nvSpPr>
        <p:spPr>
          <a:xfrm>
            <a:off x="838200" y="257175"/>
            <a:ext cx="10515600" cy="714375"/>
          </a:xfrm>
        </p:spPr>
        <p:txBody>
          <a:bodyPr>
            <a:normAutofit/>
          </a:bodyPr>
          <a:lstStyle/>
          <a:p>
            <a:pPr algn="ctr"/>
            <a:r>
              <a:rPr lang="en-GB" sz="4000" dirty="0"/>
              <a:t>Introduction</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FD741EEB-FE22-4C9B-AF40-3E6E42132DEF}"/>
                  </a:ext>
                </a:extLst>
              </p:cNvPr>
              <p:cNvSpPr>
                <a:spLocks noGrp="1"/>
              </p:cNvSpPr>
              <p:nvPr>
                <p:ph idx="1"/>
              </p:nvPr>
            </p:nvSpPr>
            <p:spPr>
              <a:xfrm>
                <a:off x="262890" y="971550"/>
                <a:ext cx="11681460" cy="5629275"/>
              </a:xfrm>
            </p:spPr>
            <p:txBody>
              <a:bodyPr>
                <a:normAutofit/>
              </a:bodyPr>
              <a:lstStyle/>
              <a:p>
                <a:pPr marL="0" indent="0">
                  <a:buNone/>
                </a:pPr>
                <a:r>
                  <a:rPr lang="en-GB" sz="2400" dirty="0"/>
                  <a:t>By undertaking an energy audit of the system, we can state that the total energy entering and total energy exiting the system is the same.  </a:t>
                </a:r>
              </a:p>
              <a:p>
                <a:pPr marL="0" indent="0">
                  <a:buNone/>
                </a:pPr>
                <a:r>
                  <a:rPr lang="en-GB" sz="2400" dirty="0"/>
                  <a:t>Assuming </a:t>
                </a:r>
                <a:r>
                  <a:rPr lang="en-GB" sz="2400" i="1" dirty="0"/>
                  <a:t>Q</a:t>
                </a:r>
                <a:r>
                  <a:rPr lang="en-GB" sz="2400" dirty="0"/>
                  <a:t> is supplied to the fluid and </a:t>
                </a:r>
                <a:r>
                  <a:rPr lang="en-GB" sz="2400" i="1" dirty="0"/>
                  <a:t>W</a:t>
                </a:r>
                <a:r>
                  <a:rPr lang="en-GB" sz="2400" dirty="0"/>
                  <a:t> is work done by the fluid, and assuming that </a:t>
                </a:r>
                <a:r>
                  <a:rPr lang="en-GB" sz="2400" i="1" dirty="0"/>
                  <a:t>z</a:t>
                </a:r>
                <a:r>
                  <a:rPr lang="en-GB" sz="2400" i="1" baseline="-25000" dirty="0"/>
                  <a:t>1</a:t>
                </a:r>
                <a:r>
                  <a:rPr lang="en-GB" sz="2400" dirty="0"/>
                  <a:t> and </a:t>
                </a:r>
                <a:r>
                  <a:rPr lang="en-GB" sz="2400" i="1" dirty="0"/>
                  <a:t>z</a:t>
                </a:r>
                <a:r>
                  <a:rPr lang="en-GB" sz="2400" i="1" baseline="-25000" dirty="0"/>
                  <a:t>2</a:t>
                </a:r>
                <a:r>
                  <a:rPr lang="en-GB" sz="2400" i="1" dirty="0"/>
                  <a:t> </a:t>
                </a:r>
                <a:r>
                  <a:rPr lang="en-GB" sz="2400" dirty="0"/>
                  <a:t>are on the same plane so that potential energy can be neglected, then the SFEE can be written as:</a:t>
                </a:r>
              </a:p>
              <a:p>
                <a:pPr marL="0" indent="0">
                  <a:buNone/>
                </a:pPr>
                <a:r>
                  <a:rPr lang="en-GB" sz="2400" dirty="0"/>
                  <a:t>			</a:t>
                </a:r>
                <a14:m>
                  <m:oMath xmlns:m="http://schemas.openxmlformats.org/officeDocument/2006/math">
                    <m:r>
                      <a:rPr lang="en-GB" sz="2400" b="0" i="1" smtClean="0">
                        <a:latin typeface="Cambria Math" panose="02040503050406030204" pitchFamily="18" charset="0"/>
                      </a:rPr>
                      <m:t>𝑄</m:t>
                    </m:r>
                    <m:r>
                      <a:rPr lang="en-GB" sz="2400" b="0" i="1" smtClean="0">
                        <a:latin typeface="Cambria Math" panose="02040503050406030204" pitchFamily="18" charset="0"/>
                      </a:rPr>
                      <m:t>−</m:t>
                    </m:r>
                    <m:r>
                      <a:rPr lang="en-GB" sz="2400" b="0" i="1" smtClean="0">
                        <a:latin typeface="Cambria Math" panose="02040503050406030204" pitchFamily="18" charset="0"/>
                      </a:rPr>
                      <m:t>𝑊</m:t>
                    </m:r>
                    <m:r>
                      <a:rPr lang="en-GB" sz="2400" b="0" i="1" smtClean="0">
                        <a:latin typeface="Cambria Math" panose="02040503050406030204" pitchFamily="18" charset="0"/>
                      </a:rPr>
                      <m:t>=</m:t>
                    </m:r>
                    <m:acc>
                      <m:accPr>
                        <m:chr m:val="̇"/>
                        <m:ctrlPr>
                          <a:rPr lang="en-GB" sz="2400" b="0" i="1" smtClean="0">
                            <a:latin typeface="Cambria Math" panose="02040503050406030204" pitchFamily="18" charset="0"/>
                          </a:rPr>
                        </m:ctrlPr>
                      </m:accPr>
                      <m:e>
                        <m:r>
                          <a:rPr lang="en-GB" sz="2400" b="0" i="1" smtClean="0">
                            <a:latin typeface="Cambria Math" panose="02040503050406030204" pitchFamily="18" charset="0"/>
                          </a:rPr>
                          <m:t>𝑚</m:t>
                        </m:r>
                      </m:e>
                    </m:acc>
                    <m:d>
                      <m:dPr>
                        <m:begChr m:val="["/>
                        <m:endChr m:val="]"/>
                        <m:ctrlPr>
                          <a:rPr lang="en-GB" sz="2400" b="0" i="1" smtClean="0">
                            <a:latin typeface="Cambria Math" panose="02040503050406030204" pitchFamily="18" charset="0"/>
                          </a:rPr>
                        </m:ctrlPr>
                      </m:dPr>
                      <m:e>
                        <m:d>
                          <m:dPr>
                            <m:ctrlPr>
                              <a:rPr lang="en-GB" sz="2400" b="0" i="1" smtClean="0">
                                <a:latin typeface="Cambria Math" panose="02040503050406030204" pitchFamily="18" charset="0"/>
                              </a:rPr>
                            </m:ctrlPr>
                          </m:dPr>
                          <m:e>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2</m:t>
                                </m:r>
                              </m:sub>
                            </m:sSub>
                            <m:r>
                              <a:rPr lang="en-GB" sz="2400" b="0" i="1" smtClean="0">
                                <a:latin typeface="Cambria Math" panose="02040503050406030204" pitchFamily="18" charset="0"/>
                              </a:rPr>
                              <m:t>−</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1</m:t>
                                </m:r>
                              </m:sub>
                            </m:sSub>
                          </m:e>
                        </m:d>
                        <m:r>
                          <a:rPr lang="en-GB" sz="2400" b="0" i="1" smtClean="0">
                            <a:latin typeface="Cambria Math" panose="02040503050406030204" pitchFamily="18" charset="0"/>
                          </a:rPr>
                          <m:t>+</m:t>
                        </m:r>
                        <m:f>
                          <m:fPr>
                            <m:ctrlPr>
                              <a:rPr lang="en-GB" sz="2400" b="0" i="1" smtClean="0">
                                <a:latin typeface="Cambria Math" panose="02040503050406030204" pitchFamily="18" charset="0"/>
                              </a:rPr>
                            </m:ctrlPr>
                          </m:fPr>
                          <m:num>
                            <m:sSubSup>
                              <m:sSubSupPr>
                                <m:ctrlPr>
                                  <a:rPr lang="en-GB" sz="2400" b="0" i="1" smtClean="0">
                                    <a:latin typeface="Cambria Math" panose="02040503050406030204" pitchFamily="18" charset="0"/>
                                  </a:rPr>
                                </m:ctrlPr>
                              </m:sSubSupPr>
                              <m:e>
                                <m:r>
                                  <a:rPr lang="en-GB" sz="2400" b="0" i="1" smtClean="0">
                                    <a:latin typeface="Cambria Math" panose="02040503050406030204" pitchFamily="18" charset="0"/>
                                  </a:rPr>
                                  <m:t>𝑣</m:t>
                                </m:r>
                              </m:e>
                              <m:sub>
                                <m:r>
                                  <a:rPr lang="en-GB" sz="2400" b="0" i="1" smtClean="0">
                                    <a:latin typeface="Cambria Math" panose="02040503050406030204" pitchFamily="18" charset="0"/>
                                  </a:rPr>
                                  <m:t>2</m:t>
                                </m:r>
                              </m:sub>
                              <m:sup>
                                <m:r>
                                  <a:rPr lang="en-GB" sz="2400" b="0" i="1" smtClean="0">
                                    <a:latin typeface="Cambria Math" panose="02040503050406030204" pitchFamily="18" charset="0"/>
                                  </a:rPr>
                                  <m:t>2</m:t>
                                </m:r>
                              </m:sup>
                            </m:sSubSup>
                            <m:r>
                              <a:rPr lang="en-GB" sz="2400" b="0" i="1" smtClean="0">
                                <a:latin typeface="Cambria Math" panose="02040503050406030204" pitchFamily="18" charset="0"/>
                              </a:rPr>
                              <m:t>−</m:t>
                            </m:r>
                            <m:sSubSup>
                              <m:sSubSupPr>
                                <m:ctrlPr>
                                  <a:rPr lang="en-GB" sz="2400" b="0" i="1" smtClean="0">
                                    <a:latin typeface="Cambria Math" panose="02040503050406030204" pitchFamily="18" charset="0"/>
                                  </a:rPr>
                                </m:ctrlPr>
                              </m:sSubSupPr>
                              <m:e>
                                <m:r>
                                  <a:rPr lang="en-GB" sz="2400" b="0" i="1" smtClean="0">
                                    <a:latin typeface="Cambria Math" panose="02040503050406030204" pitchFamily="18" charset="0"/>
                                  </a:rPr>
                                  <m:t>𝑣</m:t>
                                </m:r>
                              </m:e>
                              <m:sub>
                                <m:r>
                                  <a:rPr lang="en-GB" sz="2400" b="0" i="1" smtClean="0">
                                    <a:latin typeface="Cambria Math" panose="02040503050406030204" pitchFamily="18" charset="0"/>
                                  </a:rPr>
                                  <m:t>1</m:t>
                                </m:r>
                              </m:sub>
                              <m:sup>
                                <m:r>
                                  <a:rPr lang="en-GB" sz="2400" b="0" i="1" smtClean="0">
                                    <a:latin typeface="Cambria Math" panose="02040503050406030204" pitchFamily="18" charset="0"/>
                                  </a:rPr>
                                  <m:t>2</m:t>
                                </m:r>
                              </m:sup>
                            </m:sSubSup>
                          </m:num>
                          <m:den>
                            <m:r>
                              <a:rPr lang="en-GB" sz="2400" b="0" i="1" smtClean="0">
                                <a:latin typeface="Cambria Math" panose="02040503050406030204" pitchFamily="18" charset="0"/>
                              </a:rPr>
                              <m:t>2</m:t>
                            </m:r>
                          </m:den>
                        </m:f>
                      </m:e>
                    </m:d>
                  </m:oMath>
                </a14:m>
                <a:endParaRPr lang="en-GB" sz="2400" dirty="0"/>
              </a:p>
              <a:p>
                <a:pPr marL="0" indent="0">
                  <a:buNone/>
                </a:pPr>
                <a:r>
                  <a:rPr lang="en-GB" sz="2400" dirty="0"/>
                  <a:t>where;		</a:t>
                </a:r>
                <a:r>
                  <a:rPr lang="en-GB" sz="2400" i="1" dirty="0"/>
                  <a:t>h</a:t>
                </a:r>
                <a:r>
                  <a:rPr lang="en-GB" sz="2400" dirty="0"/>
                  <a:t> = specific enthalpy (J/kg),	and, </a:t>
                </a:r>
                <a:r>
                  <a:rPr lang="en-GB" sz="2400" i="1" dirty="0"/>
                  <a:t>v</a:t>
                </a:r>
                <a:r>
                  <a:rPr lang="en-GB" sz="2400" dirty="0"/>
                  <a:t> = velocity of fluid (m/s)</a:t>
                </a:r>
              </a:p>
              <a:p>
                <a:pPr marL="0" indent="0">
                  <a:buNone/>
                </a:pPr>
                <a:endParaRPr lang="en-GB" sz="800" dirty="0"/>
              </a:p>
              <a:p>
                <a:pPr marL="0" indent="0">
                  <a:buNone/>
                </a:pPr>
                <a:r>
                  <a:rPr lang="en-GB" sz="2400" dirty="0"/>
                  <a:t>Specific enthalpy is the sum of internal energy </a:t>
                </a:r>
                <a:r>
                  <a:rPr lang="en-GB" sz="2400" i="1" dirty="0"/>
                  <a:t>u</a:t>
                </a:r>
                <a:r>
                  <a:rPr lang="en-GB" sz="2400" dirty="0"/>
                  <a:t>, and the product of pressure and volume </a:t>
                </a:r>
                <a:r>
                  <a:rPr lang="en-GB" sz="2400" i="1" dirty="0" err="1"/>
                  <a:t>pV</a:t>
                </a:r>
                <a:r>
                  <a:rPr lang="en-GB" sz="2400" dirty="0"/>
                  <a:t> of the fluid, whereby:</a:t>
                </a:r>
              </a:p>
              <a:p>
                <a:pPr marL="0" indent="0">
                  <a:buNone/>
                </a:pPr>
                <a:r>
                  <a:rPr lang="en-GB" sz="2400" dirty="0"/>
                  <a:t>				</a:t>
                </a:r>
                <a14:m>
                  <m:oMath xmlns:m="http://schemas.openxmlformats.org/officeDocument/2006/math">
                    <m:r>
                      <a:rPr lang="en-GB" sz="2400" b="0" i="1" smtClean="0">
                        <a:latin typeface="Cambria Math" panose="02040503050406030204" pitchFamily="18" charset="0"/>
                      </a:rPr>
                      <m:t>h</m:t>
                    </m:r>
                    <m:r>
                      <a:rPr lang="en-GB" sz="2400" b="0" i="1" smtClean="0">
                        <a:latin typeface="Cambria Math" panose="02040503050406030204" pitchFamily="18" charset="0"/>
                      </a:rPr>
                      <m:t>=</m:t>
                    </m:r>
                    <m:r>
                      <a:rPr lang="en-GB" sz="2400" b="0" i="1" smtClean="0">
                        <a:latin typeface="Cambria Math" panose="02040503050406030204" pitchFamily="18" charset="0"/>
                      </a:rPr>
                      <m:t>𝑢</m:t>
                    </m:r>
                    <m:r>
                      <a:rPr lang="en-GB" sz="2400" b="0" i="1" smtClean="0">
                        <a:latin typeface="Cambria Math" panose="02040503050406030204" pitchFamily="18" charset="0"/>
                      </a:rPr>
                      <m:t>+</m:t>
                    </m:r>
                    <m:r>
                      <a:rPr lang="en-GB" sz="2400" b="0" i="1" smtClean="0">
                        <a:latin typeface="Cambria Math" panose="02040503050406030204" pitchFamily="18" charset="0"/>
                      </a:rPr>
                      <m:t>𝑝𝑉</m:t>
                    </m:r>
                  </m:oMath>
                </a14:m>
                <a:endParaRPr lang="en-GB" sz="2400" b="0" dirty="0"/>
              </a:p>
              <a:p>
                <a:pPr marL="0" indent="0">
                  <a:buNone/>
                </a:pPr>
                <a:r>
                  <a:rPr lang="en-GB" sz="2400" dirty="0"/>
                  <a:t>For an ideal gas change in specific enthalpy can be determined using:</a:t>
                </a:r>
              </a:p>
              <a:p>
                <a:pPr marL="0" indent="0">
                  <a:buNone/>
                </a:pPr>
                <a:r>
                  <a:rPr lang="en-GB" sz="2400" dirty="0"/>
                  <a:t>				</a:t>
                </a:r>
                <a14:m>
                  <m:oMath xmlns:m="http://schemas.openxmlformats.org/officeDocument/2006/math">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2</m:t>
                        </m:r>
                      </m:sub>
                    </m:sSub>
                    <m:r>
                      <a:rPr lang="en-GB" sz="2400" b="0" i="1" smtClean="0">
                        <a:latin typeface="Cambria Math" panose="02040503050406030204" pitchFamily="18" charset="0"/>
                      </a:rPr>
                      <m:t>−</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1</m:t>
                        </m:r>
                      </m:sub>
                    </m:sSub>
                    <m:r>
                      <a:rPr lang="en-GB" sz="2400" b="0" i="1" smtClean="0">
                        <a:latin typeface="Cambria Math" panose="02040503050406030204" pitchFamily="18" charset="0"/>
                      </a:rPr>
                      <m:t>=</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𝑐</m:t>
                        </m:r>
                      </m:e>
                      <m:sub>
                        <m:r>
                          <a:rPr lang="en-GB" sz="2400" b="0" i="1" smtClean="0">
                            <a:latin typeface="Cambria Math" panose="02040503050406030204" pitchFamily="18" charset="0"/>
                          </a:rPr>
                          <m:t>𝑝</m:t>
                        </m:r>
                      </m:sub>
                    </m:sSub>
                    <m:d>
                      <m:dPr>
                        <m:ctrlPr>
                          <a:rPr lang="en-GB" sz="2400" b="0" i="1" smtClean="0">
                            <a:latin typeface="Cambria Math" panose="02040503050406030204" pitchFamily="18" charset="0"/>
                          </a:rPr>
                        </m:ctrlPr>
                      </m:dPr>
                      <m:e>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𝑇</m:t>
                            </m:r>
                          </m:e>
                          <m:sub>
                            <m:r>
                              <a:rPr lang="en-GB" sz="2400" b="0" i="1" smtClean="0">
                                <a:latin typeface="Cambria Math" panose="02040503050406030204" pitchFamily="18" charset="0"/>
                              </a:rPr>
                              <m:t>2</m:t>
                            </m:r>
                          </m:sub>
                        </m:sSub>
                        <m:r>
                          <a:rPr lang="en-GB" sz="2400" b="0" i="1" smtClean="0">
                            <a:latin typeface="Cambria Math" panose="02040503050406030204" pitchFamily="18" charset="0"/>
                          </a:rPr>
                          <m:t>−</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𝑇</m:t>
                            </m:r>
                          </m:e>
                          <m:sub>
                            <m:r>
                              <a:rPr lang="en-GB" sz="2400" b="0" i="1" smtClean="0">
                                <a:latin typeface="Cambria Math" panose="02040503050406030204" pitchFamily="18" charset="0"/>
                              </a:rPr>
                              <m:t>1</m:t>
                            </m:r>
                          </m:sub>
                        </m:sSub>
                      </m:e>
                    </m:d>
                  </m:oMath>
                </a14:m>
                <a:endParaRPr lang="en-GB" sz="2400" dirty="0"/>
              </a:p>
            </p:txBody>
          </p:sp>
        </mc:Choice>
        <mc:Fallback xmlns="">
          <p:sp>
            <p:nvSpPr>
              <p:cNvPr id="3" name="Content Placeholder 2">
                <a:extLst>
                  <a:ext uri="{FF2B5EF4-FFF2-40B4-BE49-F238E27FC236}">
                    <a16:creationId xmlns:a16="http://schemas.microsoft.com/office/drawing/2014/main" id="{FD741EEB-FE22-4C9B-AF40-3E6E42132DEF}"/>
                  </a:ext>
                </a:extLst>
              </p:cNvPr>
              <p:cNvSpPr>
                <a:spLocks noGrp="1" noRot="1" noChangeAspect="1" noMove="1" noResize="1" noEditPoints="1" noAdjustHandles="1" noChangeArrowheads="1" noChangeShapeType="1" noTextEdit="1"/>
              </p:cNvSpPr>
              <p:nvPr>
                <p:ph idx="1"/>
              </p:nvPr>
            </p:nvSpPr>
            <p:spPr>
              <a:xfrm>
                <a:off x="262890" y="971550"/>
                <a:ext cx="11681460" cy="5629275"/>
              </a:xfrm>
              <a:blipFill>
                <a:blip r:embed="rId2"/>
                <a:stretch>
                  <a:fillRect l="-783" t="-1515" r="-313"/>
                </a:stretch>
              </a:blipFill>
            </p:spPr>
            <p:txBody>
              <a:bodyPr/>
              <a:lstStyle/>
              <a:p>
                <a:r>
                  <a:rPr lang="en-GB">
                    <a:noFill/>
                  </a:rPr>
                  <a:t> </a:t>
                </a:r>
              </a:p>
            </p:txBody>
          </p:sp>
        </mc:Fallback>
      </mc:AlternateContent>
    </p:spTree>
    <p:extLst>
      <p:ext uri="{BB962C8B-B14F-4D97-AF65-F5344CB8AC3E}">
        <p14:creationId xmlns:p14="http://schemas.microsoft.com/office/powerpoint/2010/main" val="24689361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984FE3-5265-4ADE-BC11-1E9BECF7BC10}"/>
              </a:ext>
            </a:extLst>
          </p:cNvPr>
          <p:cNvSpPr>
            <a:spLocks noGrp="1"/>
          </p:cNvSpPr>
          <p:nvPr>
            <p:ph type="title"/>
          </p:nvPr>
        </p:nvSpPr>
        <p:spPr>
          <a:xfrm>
            <a:off x="838200" y="187960"/>
            <a:ext cx="10515600" cy="697865"/>
          </a:xfrm>
        </p:spPr>
        <p:txBody>
          <a:bodyPr>
            <a:normAutofit/>
          </a:bodyPr>
          <a:lstStyle/>
          <a:p>
            <a:pPr algn="ctr"/>
            <a:r>
              <a:rPr lang="en-GB" sz="4000" dirty="0"/>
              <a:t>Applications of the SFEE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F3D551E3-BE79-4375-B10C-8B5D2AD2C9DD}"/>
                  </a:ext>
                </a:extLst>
              </p:cNvPr>
              <p:cNvSpPr>
                <a:spLocks noGrp="1"/>
              </p:cNvSpPr>
              <p:nvPr>
                <p:ph idx="1"/>
              </p:nvPr>
            </p:nvSpPr>
            <p:spPr>
              <a:xfrm>
                <a:off x="297180" y="885825"/>
                <a:ext cx="11635740" cy="5715000"/>
              </a:xfrm>
            </p:spPr>
            <p:txBody>
              <a:bodyPr>
                <a:normAutofit/>
              </a:bodyPr>
              <a:lstStyle/>
              <a:p>
                <a:pPr marL="0" indent="0">
                  <a:buNone/>
                </a:pPr>
                <a:r>
                  <a:rPr lang="en-GB" sz="2400" i="1" dirty="0"/>
                  <a:t>Steam or Gas Turbine</a:t>
                </a:r>
                <a:r>
                  <a:rPr lang="en-GB" sz="2400" dirty="0"/>
                  <a:t>:</a:t>
                </a:r>
              </a:p>
              <a:p>
                <a:pPr marL="0" indent="0">
                  <a:buNone/>
                </a:pPr>
                <a:r>
                  <a:rPr lang="en-GB" sz="2400" dirty="0"/>
                  <a:t>We begin with the SFEE as shown previously.  It is assumed that heat energy transfer </a:t>
                </a:r>
                <a:r>
                  <a:rPr lang="en-GB" sz="2400" i="1" dirty="0"/>
                  <a:t>Q</a:t>
                </a:r>
                <a:r>
                  <a:rPr lang="en-GB" sz="2400" dirty="0"/>
                  <a:t> does not occur due to fast fluid flow through the system.  Also, because inlet and outlet fluid velocities are similar, the </a:t>
                </a:r>
                <a:r>
                  <a:rPr lang="en-GB" sz="2400" i="1" dirty="0"/>
                  <a:t>kinetic energy </a:t>
                </a:r>
                <a:r>
                  <a:rPr lang="en-GB" sz="2400" dirty="0"/>
                  <a:t>term is neglected.  So,</a:t>
                </a:r>
              </a:p>
              <a:p>
                <a:pPr marL="0" indent="0">
                  <a:buNone/>
                </a:pPr>
                <a:endParaRPr lang="en-GB" sz="200" dirty="0"/>
              </a:p>
              <a:p>
                <a:pPr marL="0" indent="0">
                  <a:buNone/>
                </a:pPr>
                <a:r>
                  <a:rPr lang="en-GB" sz="2400" dirty="0"/>
                  <a:t>	</a:t>
                </a:r>
                <a14:m>
                  <m:oMath xmlns:m="http://schemas.openxmlformats.org/officeDocument/2006/math">
                    <m:r>
                      <a:rPr lang="en-GB" sz="2400" b="0" i="1" smtClean="0">
                        <a:latin typeface="Cambria Math" panose="02040503050406030204" pitchFamily="18" charset="0"/>
                      </a:rPr>
                      <m:t>−</m:t>
                    </m:r>
                    <m:r>
                      <a:rPr lang="en-GB" sz="2400" b="0" i="1" smtClean="0">
                        <a:latin typeface="Cambria Math" panose="02040503050406030204" pitchFamily="18" charset="0"/>
                      </a:rPr>
                      <m:t>𝑊</m:t>
                    </m:r>
                    <m:r>
                      <a:rPr lang="en-GB" sz="2400" b="0" i="1" smtClean="0">
                        <a:latin typeface="Cambria Math" panose="02040503050406030204" pitchFamily="18" charset="0"/>
                      </a:rPr>
                      <m:t>=</m:t>
                    </m:r>
                    <m:acc>
                      <m:accPr>
                        <m:chr m:val="̇"/>
                        <m:ctrlPr>
                          <a:rPr lang="en-GB" sz="2400" b="0" i="1" smtClean="0">
                            <a:latin typeface="Cambria Math" panose="02040503050406030204" pitchFamily="18" charset="0"/>
                          </a:rPr>
                        </m:ctrlPr>
                      </m:accPr>
                      <m:e>
                        <m:r>
                          <a:rPr lang="en-GB" sz="2400" b="0" i="1" smtClean="0">
                            <a:latin typeface="Cambria Math" panose="02040503050406030204" pitchFamily="18" charset="0"/>
                          </a:rPr>
                          <m:t>𝑚</m:t>
                        </m:r>
                      </m:e>
                    </m:acc>
                    <m:d>
                      <m:dPr>
                        <m:begChr m:val="["/>
                        <m:endChr m:val="]"/>
                        <m:ctrlPr>
                          <a:rPr lang="en-GB" sz="2400" b="0" i="1" smtClean="0">
                            <a:latin typeface="Cambria Math" panose="02040503050406030204" pitchFamily="18" charset="0"/>
                          </a:rPr>
                        </m:ctrlPr>
                      </m:dPr>
                      <m:e>
                        <m:d>
                          <m:dPr>
                            <m:ctrlPr>
                              <a:rPr lang="en-GB" sz="2400" b="0" i="1" smtClean="0">
                                <a:latin typeface="Cambria Math" panose="02040503050406030204" pitchFamily="18" charset="0"/>
                              </a:rPr>
                            </m:ctrlPr>
                          </m:dPr>
                          <m:e>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2</m:t>
                                </m:r>
                              </m:sub>
                            </m:sSub>
                            <m:r>
                              <a:rPr lang="en-GB" sz="2400" b="0" i="1" smtClean="0">
                                <a:latin typeface="Cambria Math" panose="02040503050406030204" pitchFamily="18" charset="0"/>
                              </a:rPr>
                              <m:t>−</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1</m:t>
                                </m:r>
                              </m:sub>
                            </m:sSub>
                          </m:e>
                        </m:d>
                      </m:e>
                    </m:d>
                  </m:oMath>
                </a14:m>
                <a:r>
                  <a:rPr lang="en-GB" sz="2400" dirty="0"/>
                  <a:t>		where, </a:t>
                </a:r>
                <a14:m>
                  <m:oMath xmlns:m="http://schemas.openxmlformats.org/officeDocument/2006/math">
                    <m:d>
                      <m:dPr>
                        <m:ctrlPr>
                          <a:rPr lang="en-GB" sz="2400" b="0" i="1" smtClean="0">
                            <a:latin typeface="Cambria Math" panose="02040503050406030204" pitchFamily="18" charset="0"/>
                          </a:rPr>
                        </m:ctrlPr>
                      </m:dPr>
                      <m:e>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2</m:t>
                            </m:r>
                          </m:sub>
                        </m:sSub>
                        <m:r>
                          <a:rPr lang="en-GB" sz="2400" b="0" i="1" smtClean="0">
                            <a:latin typeface="Cambria Math" panose="02040503050406030204" pitchFamily="18" charset="0"/>
                          </a:rPr>
                          <m:t>−</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1</m:t>
                            </m:r>
                          </m:sub>
                        </m:sSub>
                      </m:e>
                    </m:d>
                  </m:oMath>
                </a14:m>
                <a:r>
                  <a:rPr lang="en-GB" sz="2400" dirty="0"/>
                  <a:t> is enthalpy drop through turbine</a:t>
                </a:r>
              </a:p>
              <a:p>
                <a:pPr marL="0" indent="0">
                  <a:buNone/>
                </a:pPr>
                <a:endParaRPr lang="en-GB" sz="200" dirty="0"/>
              </a:p>
              <a:p>
                <a:pPr marL="0" indent="0">
                  <a:buNone/>
                </a:pPr>
                <a:r>
                  <a:rPr lang="en-GB" sz="2400" dirty="0"/>
                  <a:t>Which can be written as:</a:t>
                </a:r>
              </a:p>
              <a:p>
                <a:pPr marL="0" indent="0">
                  <a:buNone/>
                </a:pPr>
                <a:endParaRPr lang="en-GB" sz="200" dirty="0"/>
              </a:p>
              <a:p>
                <a:pPr marL="0" indent="0">
                  <a:buNone/>
                </a:pPr>
                <a:r>
                  <a:rPr lang="en-GB" sz="2400" dirty="0"/>
                  <a:t>	</a:t>
                </a:r>
                <a:r>
                  <a:rPr lang="en-GB" sz="2400" b="0" dirty="0"/>
                  <a:t> </a:t>
                </a:r>
                <a14:m>
                  <m:oMath xmlns:m="http://schemas.openxmlformats.org/officeDocument/2006/math">
                    <m:r>
                      <a:rPr lang="en-GB" sz="2400" b="0" i="1" smtClean="0">
                        <a:latin typeface="Cambria Math" panose="02040503050406030204" pitchFamily="18" charset="0"/>
                      </a:rPr>
                      <m:t>𝑊</m:t>
                    </m:r>
                    <m:r>
                      <a:rPr lang="en-GB" sz="2400" b="0" i="1" smtClean="0">
                        <a:latin typeface="Cambria Math" panose="02040503050406030204" pitchFamily="18" charset="0"/>
                      </a:rPr>
                      <m:t>=</m:t>
                    </m:r>
                    <m:acc>
                      <m:accPr>
                        <m:chr m:val="̇"/>
                        <m:ctrlPr>
                          <a:rPr lang="en-GB" sz="2400" b="0" i="1" smtClean="0">
                            <a:latin typeface="Cambria Math" panose="02040503050406030204" pitchFamily="18" charset="0"/>
                          </a:rPr>
                        </m:ctrlPr>
                      </m:accPr>
                      <m:e>
                        <m:r>
                          <a:rPr lang="en-GB" sz="2400" b="0" i="1" smtClean="0">
                            <a:latin typeface="Cambria Math" panose="02040503050406030204" pitchFamily="18" charset="0"/>
                          </a:rPr>
                          <m:t>𝑚</m:t>
                        </m:r>
                      </m:e>
                    </m:acc>
                    <m:d>
                      <m:dPr>
                        <m:ctrlPr>
                          <a:rPr lang="en-GB" sz="2400" b="0" i="1" smtClean="0">
                            <a:latin typeface="Cambria Math" panose="02040503050406030204" pitchFamily="18" charset="0"/>
                          </a:rPr>
                        </m:ctrlPr>
                      </m:dPr>
                      <m:e>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1</m:t>
                            </m:r>
                          </m:sub>
                        </m:sSub>
                        <m:r>
                          <a:rPr lang="en-GB" sz="2400" b="0" i="1" smtClean="0">
                            <a:latin typeface="Cambria Math" panose="02040503050406030204" pitchFamily="18" charset="0"/>
                          </a:rPr>
                          <m:t>−</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2</m:t>
                            </m:r>
                          </m:sub>
                        </m:sSub>
                      </m:e>
                    </m:d>
                  </m:oMath>
                </a14:m>
                <a:r>
                  <a:rPr lang="en-GB" sz="2400" dirty="0"/>
                  <a:t>		to yield a positive value of work when 1 is turbine inlet</a:t>
                </a:r>
              </a:p>
              <a:p>
                <a:pPr marL="0" indent="0">
                  <a:buNone/>
                </a:pPr>
                <a:endParaRPr lang="en-GB" sz="200" dirty="0"/>
              </a:p>
              <a:p>
                <a:pPr marL="0" indent="0">
                  <a:buNone/>
                </a:pPr>
                <a:r>
                  <a:rPr lang="en-GB" sz="2400" dirty="0"/>
                  <a:t>For a steam turbine, values of ‘h’ are obtained from steam tables for given operating conditions.  For gas turbines, the enthalpy difference </a:t>
                </a:r>
                <a14:m>
                  <m:oMath xmlns:m="http://schemas.openxmlformats.org/officeDocument/2006/math">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1</m:t>
                        </m:r>
                      </m:sub>
                    </m:sSub>
                    <m:r>
                      <a:rPr lang="en-GB" sz="2400" b="0" i="1" smtClean="0">
                        <a:latin typeface="Cambria Math" panose="02040503050406030204" pitchFamily="18" charset="0"/>
                      </a:rPr>
                      <m:t>−</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2</m:t>
                        </m:r>
                      </m:sub>
                    </m:sSub>
                  </m:oMath>
                </a14:m>
                <a:r>
                  <a:rPr lang="en-GB" sz="2400" dirty="0"/>
                  <a:t> is obtained from,</a:t>
                </a:r>
              </a:p>
              <a:p>
                <a:pPr marL="0" indent="0">
                  <a:buNone/>
                </a:pPr>
                <a:endParaRPr lang="en-GB" sz="200" dirty="0"/>
              </a:p>
              <a:p>
                <a:pPr marL="0" indent="0">
                  <a:buNone/>
                </a:pPr>
                <a:endParaRPr lang="en-GB" sz="200" dirty="0"/>
              </a:p>
              <a:p>
                <a:pPr marL="0" indent="0">
                  <a:buNone/>
                </a:pPr>
                <a14:m>
                  <m:oMathPara xmlns:m="http://schemas.openxmlformats.org/officeDocument/2006/math">
                    <m:oMathParaPr>
                      <m:jc m:val="centerGroup"/>
                    </m:oMathParaPr>
                    <m:oMath xmlns:m="http://schemas.openxmlformats.org/officeDocument/2006/math">
                      <m:acc>
                        <m:accPr>
                          <m:chr m:val="̇"/>
                          <m:ctrlPr>
                            <a:rPr lang="en-GB" sz="2400" b="0" i="1" smtClean="0">
                              <a:latin typeface="Cambria Math" panose="02040503050406030204" pitchFamily="18" charset="0"/>
                            </a:rPr>
                          </m:ctrlPr>
                        </m:accPr>
                        <m:e>
                          <m:r>
                            <a:rPr lang="en-GB" sz="2400" b="0" i="1" smtClean="0">
                              <a:latin typeface="Cambria Math" panose="02040503050406030204" pitchFamily="18" charset="0"/>
                            </a:rPr>
                            <m:t>𝑚</m:t>
                          </m:r>
                        </m:e>
                      </m:acc>
                      <m:d>
                        <m:dPr>
                          <m:ctrlPr>
                            <a:rPr lang="en-GB" sz="2400" b="0" i="1" smtClean="0">
                              <a:latin typeface="Cambria Math" panose="02040503050406030204" pitchFamily="18" charset="0"/>
                            </a:rPr>
                          </m:ctrlPr>
                        </m:dPr>
                        <m:e>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1</m:t>
                              </m:r>
                            </m:sub>
                          </m:sSub>
                          <m:r>
                            <a:rPr lang="en-GB" sz="2400" b="0" i="1" smtClean="0">
                              <a:latin typeface="Cambria Math" panose="02040503050406030204" pitchFamily="18" charset="0"/>
                            </a:rPr>
                            <m:t>−</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2</m:t>
                              </m:r>
                            </m:sub>
                          </m:sSub>
                        </m:e>
                      </m:d>
                      <m:r>
                        <a:rPr lang="en-GB" sz="2400" b="0" i="0" smtClean="0">
                          <a:latin typeface="Cambria Math" panose="02040503050406030204" pitchFamily="18" charset="0"/>
                        </a:rPr>
                        <m:t>=</m:t>
                      </m:r>
                      <m:acc>
                        <m:accPr>
                          <m:chr m:val="̇"/>
                          <m:ctrlPr>
                            <a:rPr lang="en-GB" sz="2400" b="0" i="1" smtClean="0">
                              <a:latin typeface="Cambria Math" panose="02040503050406030204" pitchFamily="18" charset="0"/>
                            </a:rPr>
                          </m:ctrlPr>
                        </m:accPr>
                        <m:e>
                          <m:r>
                            <a:rPr lang="en-GB" sz="2400" b="0" i="1" smtClean="0">
                              <a:latin typeface="Cambria Math" panose="02040503050406030204" pitchFamily="18" charset="0"/>
                            </a:rPr>
                            <m:t>𝑚</m:t>
                          </m:r>
                        </m:e>
                      </m:acc>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𝑐</m:t>
                          </m:r>
                        </m:e>
                        <m:sub>
                          <m:r>
                            <a:rPr lang="en-GB" sz="2400" b="0" i="1" smtClean="0">
                              <a:latin typeface="Cambria Math" panose="02040503050406030204" pitchFamily="18" charset="0"/>
                            </a:rPr>
                            <m:t>𝑝</m:t>
                          </m:r>
                        </m:sub>
                      </m:sSub>
                      <m:d>
                        <m:dPr>
                          <m:ctrlPr>
                            <a:rPr lang="en-GB" sz="2400" b="0" i="1" smtClean="0">
                              <a:latin typeface="Cambria Math" panose="02040503050406030204" pitchFamily="18" charset="0"/>
                            </a:rPr>
                          </m:ctrlPr>
                        </m:dPr>
                        <m:e>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𝑇</m:t>
                              </m:r>
                            </m:e>
                            <m:sub>
                              <m:r>
                                <a:rPr lang="en-GB" sz="2400" b="0" i="1" smtClean="0">
                                  <a:latin typeface="Cambria Math" panose="02040503050406030204" pitchFamily="18" charset="0"/>
                                </a:rPr>
                                <m:t>1</m:t>
                              </m:r>
                            </m:sub>
                          </m:sSub>
                          <m:r>
                            <a:rPr lang="en-GB" sz="2400" b="0" i="1" smtClean="0">
                              <a:latin typeface="Cambria Math" panose="02040503050406030204" pitchFamily="18" charset="0"/>
                            </a:rPr>
                            <m:t>−</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𝑇</m:t>
                              </m:r>
                            </m:e>
                            <m:sub>
                              <m:r>
                                <a:rPr lang="en-GB" sz="2400" b="0" i="1" smtClean="0">
                                  <a:latin typeface="Cambria Math" panose="02040503050406030204" pitchFamily="18" charset="0"/>
                                </a:rPr>
                                <m:t>2</m:t>
                              </m:r>
                            </m:sub>
                          </m:sSub>
                        </m:e>
                      </m:d>
                    </m:oMath>
                  </m:oMathPara>
                </a14:m>
                <a:endParaRPr lang="en-GB" sz="2400" dirty="0"/>
              </a:p>
              <a:p>
                <a:pPr marL="0" indent="0">
                  <a:buNone/>
                </a:pPr>
                <a:endParaRPr lang="en-GB" sz="800" dirty="0"/>
              </a:p>
              <a:p>
                <a:pPr marL="0" indent="0">
                  <a:buNone/>
                </a:pPr>
                <a:r>
                  <a:rPr lang="en-GB" sz="2400" dirty="0"/>
                  <a:t>This expression is true for any process.</a:t>
                </a:r>
              </a:p>
            </p:txBody>
          </p:sp>
        </mc:Choice>
        <mc:Fallback xmlns="">
          <p:sp>
            <p:nvSpPr>
              <p:cNvPr id="3" name="Content Placeholder 2">
                <a:extLst>
                  <a:ext uri="{FF2B5EF4-FFF2-40B4-BE49-F238E27FC236}">
                    <a16:creationId xmlns:a16="http://schemas.microsoft.com/office/drawing/2014/main" id="{F3D551E3-BE79-4375-B10C-8B5D2AD2C9DD}"/>
                  </a:ext>
                </a:extLst>
              </p:cNvPr>
              <p:cNvSpPr>
                <a:spLocks noGrp="1" noRot="1" noChangeAspect="1" noMove="1" noResize="1" noEditPoints="1" noAdjustHandles="1" noChangeArrowheads="1" noChangeShapeType="1" noTextEdit="1"/>
              </p:cNvSpPr>
              <p:nvPr>
                <p:ph idx="1"/>
              </p:nvPr>
            </p:nvSpPr>
            <p:spPr>
              <a:xfrm>
                <a:off x="297180" y="885825"/>
                <a:ext cx="11635740" cy="5715000"/>
              </a:xfrm>
              <a:blipFill>
                <a:blip r:embed="rId2"/>
                <a:stretch>
                  <a:fillRect l="-838" t="-1493" r="-471" b="-1493"/>
                </a:stretch>
              </a:blipFill>
            </p:spPr>
            <p:txBody>
              <a:bodyPr/>
              <a:lstStyle/>
              <a:p>
                <a:r>
                  <a:rPr lang="en-GB">
                    <a:noFill/>
                  </a:rPr>
                  <a:t> </a:t>
                </a:r>
              </a:p>
            </p:txBody>
          </p:sp>
        </mc:Fallback>
      </mc:AlternateContent>
    </p:spTree>
    <p:extLst>
      <p:ext uri="{BB962C8B-B14F-4D97-AF65-F5344CB8AC3E}">
        <p14:creationId xmlns:p14="http://schemas.microsoft.com/office/powerpoint/2010/main" val="44682326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4B71E-9A22-4A78-AAAE-F451BA854418}"/>
              </a:ext>
            </a:extLst>
          </p:cNvPr>
          <p:cNvSpPr>
            <a:spLocks noGrp="1"/>
          </p:cNvSpPr>
          <p:nvPr>
            <p:ph type="title"/>
          </p:nvPr>
        </p:nvSpPr>
        <p:spPr>
          <a:xfrm>
            <a:off x="838200" y="348615"/>
            <a:ext cx="10515600" cy="662941"/>
          </a:xfrm>
        </p:spPr>
        <p:txBody>
          <a:bodyPr>
            <a:normAutofit/>
          </a:bodyPr>
          <a:lstStyle/>
          <a:p>
            <a:pPr algn="ctr"/>
            <a:r>
              <a:rPr lang="en-GB" sz="4000" dirty="0"/>
              <a:t>Steam &amp; Gas turbine - </a:t>
            </a:r>
            <a:r>
              <a:rPr lang="en-GB" sz="4000" i="1" dirty="0"/>
              <a:t>Examples</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F3BF2ED0-7EA8-48F7-AF62-F47E0C065A67}"/>
                  </a:ext>
                </a:extLst>
              </p:cNvPr>
              <p:cNvSpPr>
                <a:spLocks noGrp="1"/>
              </p:cNvSpPr>
              <p:nvPr>
                <p:ph idx="1"/>
              </p:nvPr>
            </p:nvSpPr>
            <p:spPr>
              <a:xfrm>
                <a:off x="228600" y="1211580"/>
                <a:ext cx="11830050" cy="5457825"/>
              </a:xfrm>
            </p:spPr>
            <p:txBody>
              <a:bodyPr>
                <a:normAutofit/>
              </a:bodyPr>
              <a:lstStyle/>
              <a:p>
                <a:pPr marL="0" indent="0">
                  <a:buNone/>
                </a:pPr>
                <a:r>
                  <a:rPr lang="en-GB" sz="2400" dirty="0"/>
                  <a:t>A steam turbine receives steam with an enthalpy of 3467 kJ/kg.  At the outlet of the turbine, the enthalpy of the steam is 2570 kJ/kg.  If the mass flow rate of the steam is 2.3 kg/s, find the power developed by the turbine.</a:t>
                </a:r>
              </a:p>
              <a:p>
                <a:pPr marL="0" indent="0">
                  <a:buNone/>
                </a:pPr>
                <a:endParaRPr lang="en-GB" sz="800" dirty="0"/>
              </a:p>
              <a:p>
                <a:pPr marL="0" indent="0">
                  <a:buNone/>
                </a:pPr>
                <a:r>
                  <a:rPr lang="en-GB" sz="2400" dirty="0"/>
                  <a:t>Knowing,	</a:t>
                </a:r>
                <a:r>
                  <a:rPr lang="en-GB" sz="2400" b="0" dirty="0"/>
                  <a:t> </a:t>
                </a:r>
                <a14:m>
                  <m:oMath xmlns:m="http://schemas.openxmlformats.org/officeDocument/2006/math">
                    <m:r>
                      <a:rPr lang="en-GB" sz="2400" b="0" i="1" smtClean="0">
                        <a:latin typeface="Cambria Math" panose="02040503050406030204" pitchFamily="18" charset="0"/>
                      </a:rPr>
                      <m:t>𝑊</m:t>
                    </m:r>
                    <m:r>
                      <a:rPr lang="en-GB" sz="2400" b="0" i="1" smtClean="0">
                        <a:latin typeface="Cambria Math" panose="02040503050406030204" pitchFamily="18" charset="0"/>
                      </a:rPr>
                      <m:t>=</m:t>
                    </m:r>
                    <m:acc>
                      <m:accPr>
                        <m:chr m:val="̇"/>
                        <m:ctrlPr>
                          <a:rPr lang="en-GB" sz="2400" b="0" i="1" smtClean="0">
                            <a:latin typeface="Cambria Math" panose="02040503050406030204" pitchFamily="18" charset="0"/>
                          </a:rPr>
                        </m:ctrlPr>
                      </m:accPr>
                      <m:e>
                        <m:r>
                          <a:rPr lang="en-GB" sz="2400" b="0" i="1" smtClean="0">
                            <a:latin typeface="Cambria Math" panose="02040503050406030204" pitchFamily="18" charset="0"/>
                          </a:rPr>
                          <m:t>𝑚</m:t>
                        </m:r>
                      </m:e>
                    </m:acc>
                    <m:d>
                      <m:dPr>
                        <m:ctrlPr>
                          <a:rPr lang="en-GB" sz="2400" b="0" i="1" smtClean="0">
                            <a:latin typeface="Cambria Math" panose="02040503050406030204" pitchFamily="18" charset="0"/>
                          </a:rPr>
                        </m:ctrlPr>
                      </m:dPr>
                      <m:e>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1</m:t>
                            </m:r>
                          </m:sub>
                        </m:sSub>
                        <m:r>
                          <a:rPr lang="en-GB" sz="2400" b="0" i="1" smtClean="0">
                            <a:latin typeface="Cambria Math" panose="02040503050406030204" pitchFamily="18" charset="0"/>
                          </a:rPr>
                          <m:t>−</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2</m:t>
                            </m:r>
                          </m:sub>
                        </m:sSub>
                      </m:e>
                    </m:d>
                  </m:oMath>
                </a14:m>
                <a:r>
                  <a:rPr lang="en-GB" sz="2400" dirty="0"/>
                  <a:t>,	then,  </a:t>
                </a:r>
                <a:r>
                  <a:rPr lang="en-GB" sz="2400" i="1" dirty="0"/>
                  <a:t>W</a:t>
                </a:r>
                <a:r>
                  <a:rPr lang="en-GB" sz="2400" dirty="0"/>
                  <a:t> = 2.3(3467-2570) = 2063.1 kW</a:t>
                </a:r>
              </a:p>
              <a:p>
                <a:pPr marL="0" indent="0">
                  <a:buNone/>
                </a:pPr>
                <a:endParaRPr lang="en-GB" sz="2400" dirty="0"/>
              </a:p>
              <a:p>
                <a:pPr marL="0" indent="0">
                  <a:buNone/>
                </a:pPr>
                <a:r>
                  <a:rPr lang="en-GB" sz="2400" dirty="0"/>
                  <a:t>Temperature of a gas entering a turbine is 750 °C.  If the gas exits at a temperature of 525 °C and the mass flow rate of the gas is 3.25 kg/s, determine the power developed by the gas turbine.  Take </a:t>
                </a:r>
                <a:r>
                  <a:rPr lang="en-GB" sz="2400" i="1" dirty="0"/>
                  <a:t>c</a:t>
                </a:r>
                <a:r>
                  <a:rPr lang="en-GB" sz="2400" i="1" baseline="-25000" dirty="0"/>
                  <a:t>p</a:t>
                </a:r>
                <a:r>
                  <a:rPr lang="en-GB" sz="2400" dirty="0"/>
                  <a:t> as 980 J/</a:t>
                </a:r>
                <a:r>
                  <a:rPr lang="en-GB" sz="2400" dirty="0" err="1"/>
                  <a:t>kgK</a:t>
                </a:r>
                <a:r>
                  <a:rPr lang="en-GB" sz="2400" dirty="0"/>
                  <a:t>.</a:t>
                </a:r>
              </a:p>
              <a:p>
                <a:pPr marL="0" indent="0">
                  <a:buNone/>
                </a:pPr>
                <a:endParaRPr lang="en-GB" sz="800" dirty="0"/>
              </a:p>
              <a:p>
                <a:pPr marL="0" indent="0">
                  <a:buNone/>
                </a:pPr>
                <a:r>
                  <a:rPr lang="en-GB" sz="2400" dirty="0"/>
                  <a:t>Knowing,	</a:t>
                </a:r>
                <a:r>
                  <a:rPr lang="en-GB" sz="2400" b="0" dirty="0"/>
                  <a:t> </a:t>
                </a:r>
                <a14:m>
                  <m:oMath xmlns:m="http://schemas.openxmlformats.org/officeDocument/2006/math">
                    <m:r>
                      <m:rPr>
                        <m:sty m:val="p"/>
                      </m:rPr>
                      <a:rPr lang="en-GB" sz="2400" b="0" i="0" smtClean="0">
                        <a:latin typeface="Cambria Math" panose="02040503050406030204" pitchFamily="18" charset="0"/>
                      </a:rPr>
                      <m:t>W</m:t>
                    </m:r>
                    <m:r>
                      <a:rPr lang="en-GB" sz="2400" b="0" i="0" smtClean="0">
                        <a:latin typeface="Cambria Math" panose="02040503050406030204" pitchFamily="18" charset="0"/>
                      </a:rPr>
                      <m:t>=</m:t>
                    </m:r>
                    <m:acc>
                      <m:accPr>
                        <m:chr m:val="̇"/>
                        <m:ctrlPr>
                          <a:rPr lang="en-GB" sz="2400" b="0" i="1" smtClean="0">
                            <a:latin typeface="Cambria Math" panose="02040503050406030204" pitchFamily="18" charset="0"/>
                          </a:rPr>
                        </m:ctrlPr>
                      </m:accPr>
                      <m:e>
                        <m:r>
                          <a:rPr lang="en-GB" sz="2400" b="0" i="1" smtClean="0">
                            <a:latin typeface="Cambria Math" panose="02040503050406030204" pitchFamily="18" charset="0"/>
                          </a:rPr>
                          <m:t>𝑚</m:t>
                        </m:r>
                      </m:e>
                    </m:acc>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𝑐</m:t>
                        </m:r>
                      </m:e>
                      <m:sub>
                        <m:r>
                          <a:rPr lang="en-GB" sz="2400" b="0" i="1" smtClean="0">
                            <a:latin typeface="Cambria Math" panose="02040503050406030204" pitchFamily="18" charset="0"/>
                          </a:rPr>
                          <m:t>𝑝</m:t>
                        </m:r>
                      </m:sub>
                    </m:sSub>
                    <m:d>
                      <m:dPr>
                        <m:ctrlPr>
                          <a:rPr lang="en-GB" sz="2400" b="0" i="1" smtClean="0">
                            <a:latin typeface="Cambria Math" panose="02040503050406030204" pitchFamily="18" charset="0"/>
                          </a:rPr>
                        </m:ctrlPr>
                      </m:dPr>
                      <m:e>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𝑇</m:t>
                            </m:r>
                          </m:e>
                          <m:sub>
                            <m:r>
                              <a:rPr lang="en-GB" sz="2400" b="0" i="1" smtClean="0">
                                <a:latin typeface="Cambria Math" panose="02040503050406030204" pitchFamily="18" charset="0"/>
                              </a:rPr>
                              <m:t>1</m:t>
                            </m:r>
                          </m:sub>
                        </m:sSub>
                        <m:r>
                          <a:rPr lang="en-GB" sz="2400" b="0" i="1" smtClean="0">
                            <a:latin typeface="Cambria Math" panose="02040503050406030204" pitchFamily="18" charset="0"/>
                          </a:rPr>
                          <m:t>−</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𝑇</m:t>
                            </m:r>
                          </m:e>
                          <m:sub>
                            <m:r>
                              <a:rPr lang="en-GB" sz="2400" b="0" i="1" smtClean="0">
                                <a:latin typeface="Cambria Math" panose="02040503050406030204" pitchFamily="18" charset="0"/>
                              </a:rPr>
                              <m:t>2</m:t>
                            </m:r>
                          </m:sub>
                        </m:sSub>
                      </m:e>
                    </m:d>
                  </m:oMath>
                </a14:m>
                <a:r>
                  <a:rPr lang="en-GB" sz="2400" dirty="0"/>
                  <a:t>	then, </a:t>
                </a:r>
                <a:r>
                  <a:rPr lang="en-GB" sz="2400" i="1" dirty="0"/>
                  <a:t>W</a:t>
                </a:r>
                <a:r>
                  <a:rPr lang="en-GB" sz="2400" dirty="0"/>
                  <a:t> = 3.25 x 980 x (750-525) = 716625 W  (716.6 kW)</a:t>
                </a:r>
              </a:p>
            </p:txBody>
          </p:sp>
        </mc:Choice>
        <mc:Fallback xmlns="">
          <p:sp>
            <p:nvSpPr>
              <p:cNvPr id="3" name="Content Placeholder 2">
                <a:extLst>
                  <a:ext uri="{FF2B5EF4-FFF2-40B4-BE49-F238E27FC236}">
                    <a16:creationId xmlns:a16="http://schemas.microsoft.com/office/drawing/2014/main" id="{F3BF2ED0-7EA8-48F7-AF62-F47E0C065A67}"/>
                  </a:ext>
                </a:extLst>
              </p:cNvPr>
              <p:cNvSpPr>
                <a:spLocks noGrp="1" noRot="1" noChangeAspect="1" noMove="1" noResize="1" noEditPoints="1" noAdjustHandles="1" noChangeArrowheads="1" noChangeShapeType="1" noTextEdit="1"/>
              </p:cNvSpPr>
              <p:nvPr>
                <p:ph idx="1"/>
              </p:nvPr>
            </p:nvSpPr>
            <p:spPr>
              <a:xfrm>
                <a:off x="228600" y="1211580"/>
                <a:ext cx="11830050" cy="5457825"/>
              </a:xfrm>
              <a:blipFill>
                <a:blip r:embed="rId2"/>
                <a:stretch>
                  <a:fillRect l="-825" t="-1564" r="-1082"/>
                </a:stretch>
              </a:blipFill>
            </p:spPr>
            <p:txBody>
              <a:bodyPr/>
              <a:lstStyle/>
              <a:p>
                <a:r>
                  <a:rPr lang="en-GB">
                    <a:noFill/>
                  </a:rPr>
                  <a:t> </a:t>
                </a:r>
              </a:p>
            </p:txBody>
          </p:sp>
        </mc:Fallback>
      </mc:AlternateContent>
    </p:spTree>
    <p:extLst>
      <p:ext uri="{BB962C8B-B14F-4D97-AF65-F5344CB8AC3E}">
        <p14:creationId xmlns:p14="http://schemas.microsoft.com/office/powerpoint/2010/main" val="381466310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E6696-D174-489E-A37B-FB68370CCB3A}"/>
              </a:ext>
            </a:extLst>
          </p:cNvPr>
          <p:cNvSpPr>
            <a:spLocks noGrp="1"/>
          </p:cNvSpPr>
          <p:nvPr>
            <p:ph type="title"/>
          </p:nvPr>
        </p:nvSpPr>
        <p:spPr>
          <a:xfrm>
            <a:off x="838200" y="222885"/>
            <a:ext cx="10515600" cy="657860"/>
          </a:xfrm>
        </p:spPr>
        <p:txBody>
          <a:bodyPr/>
          <a:lstStyle/>
          <a:p>
            <a:pPr algn="ctr"/>
            <a:r>
              <a:rPr kumimoji="0" lang="en-GB" sz="4000" b="0" i="0" u="none" strike="noStrike" kern="1200" cap="none" spc="0" normalizeH="0" baseline="0" noProof="0" dirty="0">
                <a:ln>
                  <a:noFill/>
                </a:ln>
                <a:solidFill>
                  <a:prstClr val="black"/>
                </a:solidFill>
                <a:effectLst/>
                <a:uLnTx/>
                <a:uFillTx/>
                <a:latin typeface="Calibri Light" panose="020F0302020204030204"/>
                <a:ea typeface="+mj-ea"/>
                <a:cs typeface="+mj-cs"/>
              </a:rPr>
              <a:t>Applications of the SFEE</a:t>
            </a:r>
            <a:endParaRPr lang="en-GB"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3A137D72-FEC1-4C01-AE3A-A669DA254168}"/>
                  </a:ext>
                </a:extLst>
              </p:cNvPr>
              <p:cNvSpPr>
                <a:spLocks noGrp="1"/>
              </p:cNvSpPr>
              <p:nvPr>
                <p:ph idx="1"/>
              </p:nvPr>
            </p:nvSpPr>
            <p:spPr>
              <a:xfrm>
                <a:off x="246698" y="966470"/>
                <a:ext cx="11698604" cy="5794375"/>
              </a:xfrm>
            </p:spPr>
            <p:txBody>
              <a:bodyPr>
                <a:normAutofit/>
              </a:bodyPr>
              <a:lstStyle/>
              <a:p>
                <a:pPr marL="0" indent="0">
                  <a:buNone/>
                </a:pPr>
                <a:r>
                  <a:rPr lang="en-GB" sz="2400" i="1" dirty="0"/>
                  <a:t>Compressor</a:t>
                </a:r>
                <a:r>
                  <a:rPr lang="en-GB" sz="2400" dirty="0"/>
                  <a:t>:</a:t>
                </a:r>
                <a:endParaRPr lang="en-GB" sz="2400" i="1" dirty="0"/>
              </a:p>
              <a:p>
                <a:pPr marL="0" indent="0">
                  <a:buNone/>
                </a:pPr>
                <a:r>
                  <a:rPr lang="en-GB" sz="2200" dirty="0"/>
                  <a:t>The same argument concerning heat energy loss and fluid velocity applies to compressors; if we are considering </a:t>
                </a:r>
                <a:r>
                  <a:rPr lang="en-GB" sz="2200" i="1" dirty="0"/>
                  <a:t>rotary or axial compressors.  </a:t>
                </a:r>
                <a:r>
                  <a:rPr lang="en-GB" sz="2200" dirty="0"/>
                  <a:t>For a </a:t>
                </a:r>
                <a:r>
                  <a:rPr lang="en-GB" sz="2200" i="1" dirty="0"/>
                  <a:t>reciprocating compressor </a:t>
                </a:r>
                <a:r>
                  <a:rPr lang="en-GB" sz="2200" dirty="0"/>
                  <a:t>we are more likely to be considering the </a:t>
                </a:r>
                <a:r>
                  <a:rPr lang="en-GB" sz="2200" i="1" dirty="0"/>
                  <a:t>non-flow processes </a:t>
                </a:r>
                <a:r>
                  <a:rPr lang="en-GB" sz="2200" dirty="0"/>
                  <a:t>occurring in the cylinders, then</a:t>
                </a:r>
              </a:p>
              <a:p>
                <a:pPr marL="0" indent="0">
                  <a:buNone/>
                </a:pPr>
                <a:r>
                  <a:rPr lang="en-GB" sz="2200" dirty="0"/>
                  <a:t>		</a:t>
                </a:r>
                <a14:m>
                  <m:oMath xmlns:m="http://schemas.openxmlformats.org/officeDocument/2006/math">
                    <m:r>
                      <a:rPr lang="en-GB" sz="2200" b="0" i="1" smtClean="0">
                        <a:latin typeface="Cambria Math" panose="02040503050406030204" pitchFamily="18" charset="0"/>
                      </a:rPr>
                      <m:t>−</m:t>
                    </m:r>
                    <m:r>
                      <a:rPr lang="en-GB" sz="2200" b="0" i="1" smtClean="0">
                        <a:latin typeface="Cambria Math" panose="02040503050406030204" pitchFamily="18" charset="0"/>
                      </a:rPr>
                      <m:t>𝑊</m:t>
                    </m:r>
                    <m:r>
                      <a:rPr lang="en-GB" sz="2200" b="0" i="1" smtClean="0">
                        <a:latin typeface="Cambria Math" panose="02040503050406030204" pitchFamily="18" charset="0"/>
                      </a:rPr>
                      <m:t>=</m:t>
                    </m:r>
                    <m:acc>
                      <m:accPr>
                        <m:chr m:val="̇"/>
                        <m:ctrlPr>
                          <a:rPr lang="en-GB" sz="2200" i="1">
                            <a:latin typeface="Cambria Math" panose="02040503050406030204" pitchFamily="18" charset="0"/>
                          </a:rPr>
                        </m:ctrlPr>
                      </m:accPr>
                      <m:e>
                        <m:r>
                          <a:rPr lang="en-GB" sz="2200" i="1">
                            <a:latin typeface="Cambria Math" panose="02040503050406030204" pitchFamily="18" charset="0"/>
                          </a:rPr>
                          <m:t>𝑚</m:t>
                        </m:r>
                      </m:e>
                    </m:acc>
                    <m:d>
                      <m:dPr>
                        <m:ctrlPr>
                          <a:rPr lang="en-GB" sz="2200" b="0" i="1" smtClean="0">
                            <a:latin typeface="Cambria Math" panose="02040503050406030204" pitchFamily="18" charset="0"/>
                          </a:rPr>
                        </m:ctrlPr>
                      </m:dPr>
                      <m:e>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h</m:t>
                            </m:r>
                          </m:e>
                          <m:sub>
                            <m:r>
                              <a:rPr lang="en-GB" sz="2200" b="0" i="1" smtClean="0">
                                <a:latin typeface="Cambria Math" panose="02040503050406030204" pitchFamily="18" charset="0"/>
                              </a:rPr>
                              <m:t>2</m:t>
                            </m:r>
                          </m:sub>
                        </m:sSub>
                        <m:r>
                          <a:rPr lang="en-GB" sz="2200" b="0" i="1" smtClean="0">
                            <a:latin typeface="Cambria Math" panose="02040503050406030204" pitchFamily="18" charset="0"/>
                          </a:rPr>
                          <m:t>−</m:t>
                        </m:r>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h</m:t>
                            </m:r>
                          </m:e>
                          <m:sub>
                            <m:r>
                              <a:rPr lang="en-GB" sz="2200" b="0" i="1" smtClean="0">
                                <a:latin typeface="Cambria Math" panose="02040503050406030204" pitchFamily="18" charset="0"/>
                              </a:rPr>
                              <m:t>1</m:t>
                            </m:r>
                          </m:sub>
                        </m:sSub>
                      </m:e>
                    </m:d>
                  </m:oMath>
                </a14:m>
                <a:r>
                  <a:rPr lang="en-GB" sz="2200" dirty="0"/>
                  <a:t>	where, work done is negative – </a:t>
                </a:r>
                <a:r>
                  <a:rPr lang="en-GB" sz="2200" i="1" dirty="0"/>
                  <a:t>work done on the system</a:t>
                </a:r>
              </a:p>
              <a:p>
                <a:pPr marL="0" indent="0">
                  <a:buNone/>
                </a:pPr>
                <a:endParaRPr lang="en-GB" sz="100" dirty="0"/>
              </a:p>
              <a:p>
                <a:pPr marL="0" indent="0">
                  <a:buNone/>
                </a:pPr>
                <a:r>
                  <a:rPr lang="en-GB" sz="2400" i="1" dirty="0"/>
                  <a:t>Boiler</a:t>
                </a:r>
                <a:r>
                  <a:rPr lang="en-GB" sz="2400" dirty="0"/>
                  <a:t>:</a:t>
                </a:r>
                <a:endParaRPr lang="en-GB" sz="2400" i="1" dirty="0"/>
              </a:p>
              <a:p>
                <a:pPr marL="0" indent="0">
                  <a:buNone/>
                </a:pPr>
                <a:r>
                  <a:rPr lang="en-GB" sz="2200" dirty="0"/>
                  <a:t>A boiler has no moving parts, hence does </a:t>
                </a:r>
                <a:r>
                  <a:rPr lang="en-GB" sz="2200" i="1" dirty="0"/>
                  <a:t>no work</a:t>
                </a:r>
                <a:r>
                  <a:rPr lang="en-GB" sz="2200" dirty="0"/>
                  <a:t>, and the fluid velocities into and out of the boiler are relatively low.  The SFEE can therefore be written as,</a:t>
                </a:r>
              </a:p>
              <a:p>
                <a:pPr marL="0" indent="0">
                  <a:buNone/>
                </a:pPr>
                <a:r>
                  <a:rPr lang="en-GB" sz="2200" dirty="0"/>
                  <a:t>		</a:t>
                </a:r>
                <a:r>
                  <a:rPr lang="en-GB" sz="2200" b="0" dirty="0"/>
                  <a:t> </a:t>
                </a:r>
                <a14:m>
                  <m:oMath xmlns:m="http://schemas.openxmlformats.org/officeDocument/2006/math">
                    <m:r>
                      <m:rPr>
                        <m:sty m:val="p"/>
                      </m:rPr>
                      <a:rPr lang="en-GB" sz="2200" i="1">
                        <a:latin typeface="Cambria Math" panose="02040503050406030204" pitchFamily="18" charset="0"/>
                      </a:rPr>
                      <m:t>Q</m:t>
                    </m:r>
                    <m:r>
                      <a:rPr lang="en-GB" sz="2200" b="0" i="1" smtClean="0">
                        <a:latin typeface="Cambria Math" panose="02040503050406030204" pitchFamily="18" charset="0"/>
                      </a:rPr>
                      <m:t>=</m:t>
                    </m:r>
                    <m:acc>
                      <m:accPr>
                        <m:chr m:val="̇"/>
                        <m:ctrlPr>
                          <a:rPr lang="en-GB" sz="2200" b="0" i="1" smtClean="0">
                            <a:latin typeface="Cambria Math" panose="02040503050406030204" pitchFamily="18" charset="0"/>
                          </a:rPr>
                        </m:ctrlPr>
                      </m:accPr>
                      <m:e>
                        <m:r>
                          <a:rPr lang="en-GB" sz="2200" b="0" i="1" smtClean="0">
                            <a:latin typeface="Cambria Math" panose="02040503050406030204" pitchFamily="18" charset="0"/>
                          </a:rPr>
                          <m:t>𝑚</m:t>
                        </m:r>
                      </m:e>
                    </m:acc>
                    <m:d>
                      <m:dPr>
                        <m:ctrlPr>
                          <a:rPr lang="en-GB" sz="2200" b="0" i="1" smtClean="0">
                            <a:latin typeface="Cambria Math" panose="02040503050406030204" pitchFamily="18" charset="0"/>
                          </a:rPr>
                        </m:ctrlPr>
                      </m:dPr>
                      <m:e>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h</m:t>
                            </m:r>
                          </m:e>
                          <m:sub>
                            <m:r>
                              <a:rPr lang="en-GB" sz="2200" b="0" i="1" smtClean="0">
                                <a:latin typeface="Cambria Math" panose="02040503050406030204" pitchFamily="18" charset="0"/>
                              </a:rPr>
                              <m:t>2</m:t>
                            </m:r>
                          </m:sub>
                        </m:sSub>
                        <m:r>
                          <a:rPr lang="en-GB" sz="2200" b="0" i="1" smtClean="0">
                            <a:latin typeface="Cambria Math" panose="02040503050406030204" pitchFamily="18" charset="0"/>
                          </a:rPr>
                          <m:t>−</m:t>
                        </m:r>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h</m:t>
                            </m:r>
                          </m:e>
                          <m:sub>
                            <m:r>
                              <a:rPr lang="en-GB" sz="2200" b="0" i="1" smtClean="0">
                                <a:latin typeface="Cambria Math" panose="02040503050406030204" pitchFamily="18" charset="0"/>
                              </a:rPr>
                              <m:t>1</m:t>
                            </m:r>
                          </m:sub>
                        </m:sSub>
                      </m:e>
                    </m:d>
                  </m:oMath>
                </a14:m>
                <a:endParaRPr lang="en-GB" sz="2200" dirty="0"/>
              </a:p>
              <a:p>
                <a:pPr marL="0" indent="0">
                  <a:buNone/>
                </a:pPr>
                <a:endParaRPr lang="en-GB" sz="100" dirty="0"/>
              </a:p>
              <a:p>
                <a:pPr marL="0" indent="0">
                  <a:buNone/>
                </a:pPr>
                <a:r>
                  <a:rPr lang="en-GB" sz="2400" i="1" dirty="0"/>
                  <a:t>Condenser</a:t>
                </a:r>
                <a:r>
                  <a:rPr lang="en-GB" sz="2400" dirty="0"/>
                  <a:t>:</a:t>
                </a:r>
                <a:endParaRPr lang="en-GB" sz="2400" i="1" dirty="0"/>
              </a:p>
              <a:p>
                <a:pPr marL="0" indent="0">
                  <a:buNone/>
                </a:pPr>
                <a:r>
                  <a:rPr lang="en-GB" sz="2200" dirty="0"/>
                  <a:t>A condenser cools vapour – steam or refrigerant – to produce a liquid, usually by passing the vapour over tubes circulating with a cooler liquid or air, i.e. a </a:t>
                </a:r>
                <a:r>
                  <a:rPr lang="en-GB" sz="2200" i="1" dirty="0"/>
                  <a:t>heat exchanger</a:t>
                </a:r>
                <a:r>
                  <a:rPr lang="en-GB" sz="2200" dirty="0"/>
                  <a:t>.  As with a boiler, there are no moving parts, and velocities are relatively low.  The SFEE becomes,</a:t>
                </a:r>
              </a:p>
              <a:p>
                <a:pPr marL="0" indent="0">
                  <a:buNone/>
                </a:pPr>
                <a:r>
                  <a:rPr lang="en-GB" sz="2200" dirty="0"/>
                  <a:t>		 </a:t>
                </a:r>
                <a14:m>
                  <m:oMath xmlns:m="http://schemas.openxmlformats.org/officeDocument/2006/math">
                    <m:r>
                      <m:rPr>
                        <m:sty m:val="p"/>
                      </m:rPr>
                      <a:rPr lang="en-GB" sz="2200" i="1">
                        <a:latin typeface="Cambria Math" panose="02040503050406030204" pitchFamily="18" charset="0"/>
                      </a:rPr>
                      <m:t>Q</m:t>
                    </m:r>
                    <m:r>
                      <a:rPr lang="en-GB" sz="2200" b="0" i="1" smtClean="0">
                        <a:latin typeface="Cambria Math" panose="02040503050406030204" pitchFamily="18" charset="0"/>
                      </a:rPr>
                      <m:t>=</m:t>
                    </m:r>
                    <m:acc>
                      <m:accPr>
                        <m:chr m:val="̇"/>
                        <m:ctrlPr>
                          <a:rPr lang="en-GB" sz="2200" b="0" i="1" smtClean="0">
                            <a:latin typeface="Cambria Math" panose="02040503050406030204" pitchFamily="18" charset="0"/>
                          </a:rPr>
                        </m:ctrlPr>
                      </m:accPr>
                      <m:e>
                        <m:r>
                          <a:rPr lang="en-GB" sz="2200" b="0" i="1" smtClean="0">
                            <a:latin typeface="Cambria Math" panose="02040503050406030204" pitchFamily="18" charset="0"/>
                          </a:rPr>
                          <m:t>𝑚</m:t>
                        </m:r>
                      </m:e>
                    </m:acc>
                    <m:d>
                      <m:dPr>
                        <m:ctrlPr>
                          <a:rPr lang="en-GB" sz="2200" b="0" i="1" smtClean="0">
                            <a:latin typeface="Cambria Math" panose="02040503050406030204" pitchFamily="18" charset="0"/>
                          </a:rPr>
                        </m:ctrlPr>
                      </m:dPr>
                      <m:e>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h</m:t>
                            </m:r>
                          </m:e>
                          <m:sub>
                            <m:r>
                              <a:rPr lang="en-GB" sz="2200" b="0" i="1" smtClean="0">
                                <a:latin typeface="Cambria Math" panose="02040503050406030204" pitchFamily="18" charset="0"/>
                              </a:rPr>
                              <m:t>2</m:t>
                            </m:r>
                          </m:sub>
                        </m:sSub>
                        <m:r>
                          <a:rPr lang="en-GB" sz="2200" b="0" i="1" smtClean="0">
                            <a:latin typeface="Cambria Math" panose="02040503050406030204" pitchFamily="18" charset="0"/>
                          </a:rPr>
                          <m:t>−</m:t>
                        </m:r>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h</m:t>
                            </m:r>
                          </m:e>
                          <m:sub>
                            <m:r>
                              <a:rPr lang="en-GB" sz="2200" b="0" i="1" smtClean="0">
                                <a:latin typeface="Cambria Math" panose="02040503050406030204" pitchFamily="18" charset="0"/>
                              </a:rPr>
                              <m:t>1</m:t>
                            </m:r>
                          </m:sub>
                        </m:sSub>
                      </m:e>
                    </m:d>
                  </m:oMath>
                </a14:m>
                <a:r>
                  <a:rPr lang="en-GB" sz="2200" dirty="0"/>
                  <a:t>	</a:t>
                </a:r>
                <a14:m>
                  <m:oMath xmlns:m="http://schemas.openxmlformats.org/officeDocument/2006/math">
                    <m:sSub>
                      <m:sSubPr>
                        <m:ctrlPr>
                          <a:rPr lang="en-GB" sz="2200" i="1" smtClean="0">
                            <a:latin typeface="Cambria Math" panose="02040503050406030204" pitchFamily="18" charset="0"/>
                          </a:rPr>
                        </m:ctrlPr>
                      </m:sSubPr>
                      <m:e>
                        <m:r>
                          <a:rPr lang="en-GB" sz="2200" b="0" i="1" smtClean="0">
                            <a:latin typeface="Cambria Math" panose="02040503050406030204" pitchFamily="18" charset="0"/>
                          </a:rPr>
                          <m:t>h</m:t>
                        </m:r>
                      </m:e>
                      <m:sub>
                        <m:r>
                          <a:rPr lang="en-GB" sz="2200" b="0" i="1" smtClean="0">
                            <a:latin typeface="Cambria Math" panose="02040503050406030204" pitchFamily="18" charset="0"/>
                          </a:rPr>
                          <m:t>2</m:t>
                        </m:r>
                      </m:sub>
                    </m:sSub>
                    <m:r>
                      <a:rPr lang="en-GB" sz="2200" i="1" smtClean="0">
                        <a:latin typeface="Cambria Math" panose="02040503050406030204" pitchFamily="18" charset="0"/>
                        <a:ea typeface="Cambria Math" panose="02040503050406030204" pitchFamily="18" charset="0"/>
                      </a:rPr>
                      <m:t>&lt;</m:t>
                    </m:r>
                    <m:sSub>
                      <m:sSubPr>
                        <m:ctrlPr>
                          <a:rPr lang="en-GB" sz="2200" i="1" smtClean="0">
                            <a:latin typeface="Cambria Math" panose="02040503050406030204" pitchFamily="18" charset="0"/>
                            <a:ea typeface="Cambria Math" panose="02040503050406030204" pitchFamily="18" charset="0"/>
                          </a:rPr>
                        </m:ctrlPr>
                      </m:sSubPr>
                      <m:e>
                        <m:r>
                          <a:rPr lang="en-GB" sz="2200" b="0" i="1" smtClean="0">
                            <a:latin typeface="Cambria Math" panose="02040503050406030204" pitchFamily="18" charset="0"/>
                            <a:ea typeface="Cambria Math" panose="02040503050406030204" pitchFamily="18" charset="0"/>
                          </a:rPr>
                          <m:t>h</m:t>
                        </m:r>
                      </m:e>
                      <m:sub>
                        <m:r>
                          <a:rPr lang="en-GB" sz="2200" b="0" i="1" smtClean="0">
                            <a:latin typeface="Cambria Math" panose="02040503050406030204" pitchFamily="18" charset="0"/>
                            <a:ea typeface="Cambria Math" panose="02040503050406030204" pitchFamily="18" charset="0"/>
                          </a:rPr>
                          <m:t>1</m:t>
                        </m:r>
                      </m:sub>
                    </m:sSub>
                  </m:oMath>
                </a14:m>
                <a:r>
                  <a:rPr lang="en-GB" sz="2200" dirty="0"/>
                  <a:t>  so, </a:t>
                </a:r>
                <a:r>
                  <a:rPr lang="en-GB" sz="2200" i="1" dirty="0"/>
                  <a:t>Q</a:t>
                </a:r>
                <a:r>
                  <a:rPr lang="en-GB" sz="2200" dirty="0"/>
                  <a:t> will be negative – </a:t>
                </a:r>
                <a:r>
                  <a:rPr lang="en-GB" sz="2200" i="1" dirty="0"/>
                  <a:t>heat energy given out</a:t>
                </a:r>
              </a:p>
              <a:p>
                <a:pPr marL="0" indent="0">
                  <a:buNone/>
                </a:pPr>
                <a:endParaRPr lang="en-GB" sz="2400" dirty="0"/>
              </a:p>
              <a:p>
                <a:pPr marL="0" indent="0">
                  <a:buNone/>
                </a:pPr>
                <a:endParaRPr lang="en-GB" sz="2400" dirty="0"/>
              </a:p>
            </p:txBody>
          </p:sp>
        </mc:Choice>
        <mc:Fallback xmlns="">
          <p:sp>
            <p:nvSpPr>
              <p:cNvPr id="3" name="Content Placeholder 2">
                <a:extLst>
                  <a:ext uri="{FF2B5EF4-FFF2-40B4-BE49-F238E27FC236}">
                    <a16:creationId xmlns:a16="http://schemas.microsoft.com/office/drawing/2014/main" id="{3A137D72-FEC1-4C01-AE3A-A669DA254168}"/>
                  </a:ext>
                </a:extLst>
              </p:cNvPr>
              <p:cNvSpPr>
                <a:spLocks noGrp="1" noRot="1" noChangeAspect="1" noMove="1" noResize="1" noEditPoints="1" noAdjustHandles="1" noChangeArrowheads="1" noChangeShapeType="1" noTextEdit="1"/>
              </p:cNvSpPr>
              <p:nvPr>
                <p:ph idx="1"/>
              </p:nvPr>
            </p:nvSpPr>
            <p:spPr>
              <a:xfrm>
                <a:off x="246698" y="966470"/>
                <a:ext cx="11698604" cy="5794375"/>
              </a:xfrm>
              <a:blipFill>
                <a:blip r:embed="rId2"/>
                <a:stretch>
                  <a:fillRect l="-781" t="-1474" b="-421"/>
                </a:stretch>
              </a:blipFill>
            </p:spPr>
            <p:txBody>
              <a:bodyPr/>
              <a:lstStyle/>
              <a:p>
                <a:r>
                  <a:rPr lang="en-GB">
                    <a:noFill/>
                  </a:rPr>
                  <a:t> </a:t>
                </a:r>
              </a:p>
            </p:txBody>
          </p:sp>
        </mc:Fallback>
      </mc:AlternateContent>
    </p:spTree>
    <p:extLst>
      <p:ext uri="{BB962C8B-B14F-4D97-AF65-F5344CB8AC3E}">
        <p14:creationId xmlns:p14="http://schemas.microsoft.com/office/powerpoint/2010/main" val="80965106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6FAA96-B1D0-4281-977E-3082FDFC31CC}"/>
              </a:ext>
            </a:extLst>
          </p:cNvPr>
          <p:cNvSpPr>
            <a:spLocks noGrp="1"/>
          </p:cNvSpPr>
          <p:nvPr>
            <p:ph type="title"/>
          </p:nvPr>
        </p:nvSpPr>
        <p:spPr>
          <a:xfrm>
            <a:off x="838200" y="187961"/>
            <a:ext cx="10515600" cy="760730"/>
          </a:xfrm>
        </p:spPr>
        <p:txBody>
          <a:bodyPr/>
          <a:lstStyle/>
          <a:p>
            <a:pPr algn="ctr"/>
            <a:r>
              <a:rPr kumimoji="0" lang="en-GB" sz="4000" b="0" i="0" u="none" strike="noStrike" kern="1200" cap="none" spc="0" normalizeH="0" baseline="0" noProof="0" dirty="0">
                <a:ln>
                  <a:noFill/>
                </a:ln>
                <a:solidFill>
                  <a:prstClr val="black"/>
                </a:solidFill>
                <a:effectLst/>
                <a:uLnTx/>
                <a:uFillTx/>
                <a:latin typeface="Calibri Light" panose="020F0302020204030204"/>
                <a:ea typeface="+mj-ea"/>
                <a:cs typeface="+mj-cs"/>
              </a:rPr>
              <a:t>Applications of the SFEE</a:t>
            </a:r>
            <a:endParaRPr lang="en-GB" dirty="0"/>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EC12B384-287A-4276-B39C-977BB40E320D}"/>
                  </a:ext>
                </a:extLst>
              </p:cNvPr>
              <p:cNvSpPr>
                <a:spLocks noGrp="1"/>
              </p:cNvSpPr>
              <p:nvPr>
                <p:ph idx="1"/>
              </p:nvPr>
            </p:nvSpPr>
            <p:spPr>
              <a:xfrm>
                <a:off x="320039" y="1165860"/>
                <a:ext cx="11538585" cy="4606290"/>
              </a:xfrm>
            </p:spPr>
            <p:txBody>
              <a:bodyPr>
                <a:normAutofit/>
              </a:bodyPr>
              <a:lstStyle/>
              <a:p>
                <a:pPr marL="0" indent="0">
                  <a:buNone/>
                </a:pPr>
                <a:r>
                  <a:rPr lang="en-GB" sz="2400" i="1" dirty="0"/>
                  <a:t>Nozzle</a:t>
                </a:r>
                <a:r>
                  <a:rPr lang="en-GB" sz="2400" dirty="0"/>
                  <a:t>:</a:t>
                </a:r>
                <a:endParaRPr lang="en-GB" sz="2400" i="1" dirty="0"/>
              </a:p>
              <a:p>
                <a:pPr marL="0" indent="0">
                  <a:buNone/>
                </a:pPr>
                <a:r>
                  <a:rPr lang="en-GB" sz="2200" dirty="0"/>
                  <a:t>Nozzles are used in gas and steam turbines, and in many other applications to increase fluid velocity.  Because fluid velocity is high, we can assume that no heat energy transfer takes place through the nozzle, and there is no work done because there are no moving parts.  The SFEE becomes, </a:t>
                </a:r>
              </a:p>
              <a:p>
                <a:pPr marL="0" indent="0">
                  <a:buNone/>
                </a:pPr>
                <a:endParaRPr lang="en-GB" sz="100" dirty="0"/>
              </a:p>
              <a:p>
                <a:pPr marL="0" indent="0">
                  <a:buNone/>
                </a:pPr>
                <a:r>
                  <a:rPr lang="en-GB" sz="2200" dirty="0"/>
                  <a:t>			</a:t>
                </a:r>
                <a:r>
                  <a:rPr lang="en-GB" sz="2000" b="0" dirty="0"/>
                  <a:t> </a:t>
                </a:r>
                <a14:m>
                  <m:oMath xmlns:m="http://schemas.openxmlformats.org/officeDocument/2006/math">
                    <m:r>
                      <a:rPr lang="en-GB" sz="2000" b="0" i="0" smtClean="0">
                        <a:latin typeface="Cambria Math" panose="02040503050406030204" pitchFamily="18" charset="0"/>
                      </a:rPr>
                      <m:t>0</m:t>
                    </m:r>
                    <m:r>
                      <a:rPr lang="en-GB" sz="2000" b="0" i="1" smtClean="0">
                        <a:latin typeface="Cambria Math" panose="02040503050406030204" pitchFamily="18" charset="0"/>
                      </a:rPr>
                      <m:t>=</m:t>
                    </m:r>
                    <m:acc>
                      <m:accPr>
                        <m:chr m:val="̇"/>
                        <m:ctrlPr>
                          <a:rPr lang="en-GB" sz="2000" b="0" i="1" smtClean="0">
                            <a:latin typeface="Cambria Math" panose="02040503050406030204" pitchFamily="18" charset="0"/>
                          </a:rPr>
                        </m:ctrlPr>
                      </m:accPr>
                      <m:e>
                        <m:r>
                          <a:rPr lang="en-GB" sz="2000" b="0" i="1" smtClean="0">
                            <a:latin typeface="Cambria Math" panose="02040503050406030204" pitchFamily="18" charset="0"/>
                          </a:rPr>
                          <m:t>𝑚</m:t>
                        </m:r>
                      </m:e>
                    </m:acc>
                    <m:d>
                      <m:dPr>
                        <m:begChr m:val="["/>
                        <m:endChr m:val="]"/>
                        <m:ctrlPr>
                          <a:rPr lang="en-GB" sz="2000" b="0" i="1" smtClean="0">
                            <a:latin typeface="Cambria Math" panose="02040503050406030204" pitchFamily="18" charset="0"/>
                          </a:rPr>
                        </m:ctrlPr>
                      </m:dPr>
                      <m:e>
                        <m:d>
                          <m:dPr>
                            <m:ctrlPr>
                              <a:rPr lang="en-GB" sz="2000" b="0" i="1" smtClean="0">
                                <a:latin typeface="Cambria Math" panose="02040503050406030204" pitchFamily="18" charset="0"/>
                              </a:rPr>
                            </m:ctrlPr>
                          </m:dPr>
                          <m:e>
                            <m:sSub>
                              <m:sSubPr>
                                <m:ctrlPr>
                                  <a:rPr lang="en-GB" sz="2000" b="0" i="1" smtClean="0">
                                    <a:latin typeface="Cambria Math" panose="02040503050406030204" pitchFamily="18" charset="0"/>
                                  </a:rPr>
                                </m:ctrlPr>
                              </m:sSubPr>
                              <m:e>
                                <m:r>
                                  <a:rPr lang="en-GB" sz="2000" b="0" i="1" smtClean="0">
                                    <a:latin typeface="Cambria Math" panose="02040503050406030204" pitchFamily="18" charset="0"/>
                                  </a:rPr>
                                  <m:t>h</m:t>
                                </m:r>
                              </m:e>
                              <m:sub>
                                <m:r>
                                  <a:rPr lang="en-GB" sz="2000" b="0" i="1" smtClean="0">
                                    <a:latin typeface="Cambria Math" panose="02040503050406030204" pitchFamily="18" charset="0"/>
                                  </a:rPr>
                                  <m:t>2</m:t>
                                </m:r>
                              </m:sub>
                            </m:sSub>
                            <m:r>
                              <a:rPr lang="en-GB" sz="2000" b="0" i="1" smtClean="0">
                                <a:latin typeface="Cambria Math" panose="02040503050406030204" pitchFamily="18" charset="0"/>
                              </a:rPr>
                              <m:t>−</m:t>
                            </m:r>
                            <m:sSub>
                              <m:sSubPr>
                                <m:ctrlPr>
                                  <a:rPr lang="en-GB" sz="2000" b="0" i="1" smtClean="0">
                                    <a:latin typeface="Cambria Math" panose="02040503050406030204" pitchFamily="18" charset="0"/>
                                  </a:rPr>
                                </m:ctrlPr>
                              </m:sSubPr>
                              <m:e>
                                <m:r>
                                  <a:rPr lang="en-GB" sz="2000" b="0" i="1" smtClean="0">
                                    <a:latin typeface="Cambria Math" panose="02040503050406030204" pitchFamily="18" charset="0"/>
                                  </a:rPr>
                                  <m:t>h</m:t>
                                </m:r>
                              </m:e>
                              <m:sub>
                                <m:r>
                                  <a:rPr lang="en-GB" sz="2000" b="0" i="1" smtClean="0">
                                    <a:latin typeface="Cambria Math" panose="02040503050406030204" pitchFamily="18" charset="0"/>
                                  </a:rPr>
                                  <m:t>1</m:t>
                                </m:r>
                              </m:sub>
                            </m:sSub>
                          </m:e>
                        </m:d>
                        <m:r>
                          <a:rPr lang="en-GB" sz="2000" b="0" i="1" smtClean="0">
                            <a:latin typeface="Cambria Math" panose="02040503050406030204" pitchFamily="18" charset="0"/>
                          </a:rPr>
                          <m:t>+</m:t>
                        </m:r>
                        <m:f>
                          <m:fPr>
                            <m:ctrlPr>
                              <a:rPr lang="en-GB" sz="2000" b="0" i="1" smtClean="0">
                                <a:latin typeface="Cambria Math" panose="02040503050406030204" pitchFamily="18" charset="0"/>
                              </a:rPr>
                            </m:ctrlPr>
                          </m:fPr>
                          <m:num>
                            <m:sSubSup>
                              <m:sSubSupPr>
                                <m:ctrlPr>
                                  <a:rPr lang="en-GB" sz="2000" b="0" i="1" smtClean="0">
                                    <a:latin typeface="Cambria Math" panose="02040503050406030204" pitchFamily="18" charset="0"/>
                                  </a:rPr>
                                </m:ctrlPr>
                              </m:sSubSupPr>
                              <m:e>
                                <m:r>
                                  <a:rPr lang="en-GB" sz="2000" b="0" i="1" smtClean="0">
                                    <a:latin typeface="Cambria Math" panose="02040503050406030204" pitchFamily="18" charset="0"/>
                                  </a:rPr>
                                  <m:t>𝑣</m:t>
                                </m:r>
                              </m:e>
                              <m:sub>
                                <m:r>
                                  <a:rPr lang="en-GB" sz="2000" b="0" i="1" smtClean="0">
                                    <a:latin typeface="Cambria Math" panose="02040503050406030204" pitchFamily="18" charset="0"/>
                                  </a:rPr>
                                  <m:t>2</m:t>
                                </m:r>
                              </m:sub>
                              <m:sup>
                                <m:r>
                                  <a:rPr lang="en-GB" sz="2000" b="0" i="1" smtClean="0">
                                    <a:latin typeface="Cambria Math" panose="02040503050406030204" pitchFamily="18" charset="0"/>
                                  </a:rPr>
                                  <m:t>2</m:t>
                                </m:r>
                              </m:sup>
                            </m:sSubSup>
                            <m:r>
                              <a:rPr lang="en-GB" sz="2000" b="0" i="1" smtClean="0">
                                <a:latin typeface="Cambria Math" panose="02040503050406030204" pitchFamily="18" charset="0"/>
                              </a:rPr>
                              <m:t>−</m:t>
                            </m:r>
                            <m:sSubSup>
                              <m:sSubSupPr>
                                <m:ctrlPr>
                                  <a:rPr lang="en-GB" sz="2000" b="0" i="1" smtClean="0">
                                    <a:latin typeface="Cambria Math" panose="02040503050406030204" pitchFamily="18" charset="0"/>
                                  </a:rPr>
                                </m:ctrlPr>
                              </m:sSubSupPr>
                              <m:e>
                                <m:r>
                                  <a:rPr lang="en-GB" sz="2000" b="0" i="1" smtClean="0">
                                    <a:latin typeface="Cambria Math" panose="02040503050406030204" pitchFamily="18" charset="0"/>
                                  </a:rPr>
                                  <m:t>𝑣</m:t>
                                </m:r>
                              </m:e>
                              <m:sub>
                                <m:r>
                                  <a:rPr lang="en-GB" sz="2000" b="0" i="1" smtClean="0">
                                    <a:latin typeface="Cambria Math" panose="02040503050406030204" pitchFamily="18" charset="0"/>
                                  </a:rPr>
                                  <m:t>1</m:t>
                                </m:r>
                              </m:sub>
                              <m:sup>
                                <m:r>
                                  <a:rPr lang="en-GB" sz="2000" b="0" i="1" smtClean="0">
                                    <a:latin typeface="Cambria Math" panose="02040503050406030204" pitchFamily="18" charset="0"/>
                                  </a:rPr>
                                  <m:t>2</m:t>
                                </m:r>
                              </m:sup>
                            </m:sSubSup>
                          </m:num>
                          <m:den>
                            <m:r>
                              <a:rPr lang="en-GB" sz="2000" b="0" i="1" smtClean="0">
                                <a:latin typeface="Cambria Math" panose="02040503050406030204" pitchFamily="18" charset="0"/>
                              </a:rPr>
                              <m:t>2</m:t>
                            </m:r>
                          </m:den>
                        </m:f>
                      </m:e>
                    </m:d>
                  </m:oMath>
                </a14:m>
                <a:endParaRPr lang="en-GB" sz="2200" dirty="0"/>
              </a:p>
              <a:p>
                <a:pPr marL="0" indent="0">
                  <a:buNone/>
                </a:pPr>
                <a:endParaRPr lang="en-GB" sz="100" dirty="0"/>
              </a:p>
              <a:p>
                <a:pPr marL="0" indent="0">
                  <a:buNone/>
                </a:pPr>
                <a:r>
                  <a:rPr lang="en-GB" sz="2200" dirty="0"/>
                  <a:t>If we assume negligible inlet velocity, which is often the case, we can transpose to give,</a:t>
                </a:r>
              </a:p>
              <a:p>
                <a:pPr marL="0" indent="0">
                  <a:buNone/>
                </a:pPr>
                <a:endParaRPr lang="en-GB" sz="100" dirty="0"/>
              </a:p>
              <a:p>
                <a:pPr marL="0" indent="0">
                  <a:buNone/>
                </a:pPr>
                <a:r>
                  <a:rPr lang="en-GB" sz="2200" dirty="0"/>
                  <a:t>			</a:t>
                </a:r>
                <a14:m>
                  <m:oMath xmlns:m="http://schemas.openxmlformats.org/officeDocument/2006/math">
                    <m:sSub>
                      <m:sSubPr>
                        <m:ctrlPr>
                          <a:rPr lang="en-GB" sz="2200" i="1" smtClean="0">
                            <a:latin typeface="Cambria Math" panose="02040503050406030204" pitchFamily="18" charset="0"/>
                          </a:rPr>
                        </m:ctrlPr>
                      </m:sSubPr>
                      <m:e>
                        <m:r>
                          <a:rPr lang="en-GB" sz="2200" b="0" i="1" smtClean="0">
                            <a:latin typeface="Cambria Math" panose="02040503050406030204" pitchFamily="18" charset="0"/>
                          </a:rPr>
                          <m:t>𝑣</m:t>
                        </m:r>
                      </m:e>
                      <m:sub>
                        <m:r>
                          <a:rPr lang="en-GB" sz="2200" b="0" i="1" smtClean="0">
                            <a:latin typeface="Cambria Math" panose="02040503050406030204" pitchFamily="18" charset="0"/>
                          </a:rPr>
                          <m:t>2</m:t>
                        </m:r>
                      </m:sub>
                    </m:sSub>
                    <m:r>
                      <a:rPr lang="en-GB" sz="2200" b="0" i="1" smtClean="0">
                        <a:latin typeface="Cambria Math" panose="02040503050406030204" pitchFamily="18" charset="0"/>
                      </a:rPr>
                      <m:t>=</m:t>
                    </m:r>
                    <m:rad>
                      <m:radPr>
                        <m:degHide m:val="on"/>
                        <m:ctrlPr>
                          <a:rPr lang="en-GB" sz="2200" b="0" i="1" smtClean="0">
                            <a:latin typeface="Cambria Math" panose="02040503050406030204" pitchFamily="18" charset="0"/>
                          </a:rPr>
                        </m:ctrlPr>
                      </m:radPr>
                      <m:deg/>
                      <m:e>
                        <m:r>
                          <a:rPr lang="en-GB" sz="2200" b="0" i="1" smtClean="0">
                            <a:latin typeface="Cambria Math" panose="02040503050406030204" pitchFamily="18" charset="0"/>
                          </a:rPr>
                          <m:t>2</m:t>
                        </m:r>
                        <m:d>
                          <m:dPr>
                            <m:ctrlPr>
                              <a:rPr lang="en-GB" sz="2200" b="0" i="1" smtClean="0">
                                <a:latin typeface="Cambria Math" panose="02040503050406030204" pitchFamily="18" charset="0"/>
                              </a:rPr>
                            </m:ctrlPr>
                          </m:dPr>
                          <m:e>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h</m:t>
                                </m:r>
                              </m:e>
                              <m:sub>
                                <m:r>
                                  <a:rPr lang="en-GB" sz="2200" b="0" i="1" smtClean="0">
                                    <a:latin typeface="Cambria Math" panose="02040503050406030204" pitchFamily="18" charset="0"/>
                                  </a:rPr>
                                  <m:t>1</m:t>
                                </m:r>
                              </m:sub>
                            </m:sSub>
                            <m:r>
                              <a:rPr lang="en-GB" sz="2200" b="0" i="1" smtClean="0">
                                <a:latin typeface="Cambria Math" panose="02040503050406030204" pitchFamily="18" charset="0"/>
                              </a:rPr>
                              <m:t>−</m:t>
                            </m:r>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h</m:t>
                                </m:r>
                              </m:e>
                              <m:sub>
                                <m:r>
                                  <a:rPr lang="en-GB" sz="2200" b="0" i="1" smtClean="0">
                                    <a:latin typeface="Cambria Math" panose="02040503050406030204" pitchFamily="18" charset="0"/>
                                  </a:rPr>
                                  <m:t>2</m:t>
                                </m:r>
                              </m:sub>
                            </m:sSub>
                          </m:e>
                        </m:d>
                      </m:e>
                    </m:rad>
                  </m:oMath>
                </a14:m>
                <a:endParaRPr lang="en-GB" sz="2200" dirty="0"/>
              </a:p>
              <a:p>
                <a:pPr marL="0" indent="0">
                  <a:buNone/>
                </a:pPr>
                <a:endParaRPr lang="en-GB" sz="100" dirty="0"/>
              </a:p>
              <a:p>
                <a:pPr marL="0" indent="0">
                  <a:buNone/>
                </a:pPr>
                <a:r>
                  <a:rPr lang="en-GB" sz="2200" dirty="0"/>
                  <a:t>This is an expression for the velocity of the fluid exiting the nozzle</a:t>
                </a:r>
                <a:r>
                  <a:rPr lang="en-GB" sz="2400" dirty="0"/>
                  <a:t>.</a:t>
                </a:r>
              </a:p>
              <a:p>
                <a:pPr marL="0" indent="0">
                  <a:buNone/>
                </a:pPr>
                <a:endParaRPr lang="en-GB" sz="2400" dirty="0"/>
              </a:p>
              <a:p>
                <a:pPr marL="0" indent="0">
                  <a:buNone/>
                </a:pPr>
                <a:endParaRPr lang="en-GB" sz="2400" dirty="0"/>
              </a:p>
            </p:txBody>
          </p:sp>
        </mc:Choice>
        <mc:Fallback xmlns="">
          <p:sp>
            <p:nvSpPr>
              <p:cNvPr id="3" name="Content Placeholder 2">
                <a:extLst>
                  <a:ext uri="{FF2B5EF4-FFF2-40B4-BE49-F238E27FC236}">
                    <a16:creationId xmlns:a16="http://schemas.microsoft.com/office/drawing/2014/main" id="{EC12B384-287A-4276-B39C-977BB40E320D}"/>
                  </a:ext>
                </a:extLst>
              </p:cNvPr>
              <p:cNvSpPr>
                <a:spLocks noGrp="1" noRot="1" noChangeAspect="1" noMove="1" noResize="1" noEditPoints="1" noAdjustHandles="1" noChangeArrowheads="1" noChangeShapeType="1" noTextEdit="1"/>
              </p:cNvSpPr>
              <p:nvPr>
                <p:ph idx="1"/>
              </p:nvPr>
            </p:nvSpPr>
            <p:spPr>
              <a:xfrm>
                <a:off x="320039" y="1165860"/>
                <a:ext cx="11538585" cy="4606290"/>
              </a:xfrm>
              <a:blipFill>
                <a:blip r:embed="rId2"/>
                <a:stretch>
                  <a:fillRect l="-792" t="-1852" r="-1638"/>
                </a:stretch>
              </a:blipFill>
            </p:spPr>
            <p:txBody>
              <a:bodyPr/>
              <a:lstStyle/>
              <a:p>
                <a:r>
                  <a:rPr lang="en-GB">
                    <a:noFill/>
                  </a:rPr>
                  <a:t> </a:t>
                </a:r>
              </a:p>
            </p:txBody>
          </p:sp>
        </mc:Fallback>
      </mc:AlternateContent>
    </p:spTree>
    <p:extLst>
      <p:ext uri="{BB962C8B-B14F-4D97-AF65-F5344CB8AC3E}">
        <p14:creationId xmlns:p14="http://schemas.microsoft.com/office/powerpoint/2010/main" val="41392637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A2E5ED4-98F8-4F11-B25B-04B8C8F06915}"/>
              </a:ext>
            </a:extLst>
          </p:cNvPr>
          <p:cNvSpPr>
            <a:spLocks noGrp="1"/>
          </p:cNvSpPr>
          <p:nvPr>
            <p:ph type="title"/>
          </p:nvPr>
        </p:nvSpPr>
        <p:spPr>
          <a:xfrm>
            <a:off x="838200" y="42389"/>
            <a:ext cx="10515600" cy="732732"/>
          </a:xfrm>
        </p:spPr>
        <p:txBody>
          <a:bodyPr>
            <a:normAutofit/>
          </a:bodyPr>
          <a:lstStyle/>
          <a:p>
            <a:pPr algn="ctr"/>
            <a:r>
              <a:rPr lang="en-GB" sz="4000" dirty="0"/>
              <a:t>Compressors</a:t>
            </a:r>
          </a:p>
        </p:txBody>
      </p:sp>
      <p:sp>
        <p:nvSpPr>
          <p:cNvPr id="3" name="Content Placeholder 2">
            <a:extLst>
              <a:ext uri="{FF2B5EF4-FFF2-40B4-BE49-F238E27FC236}">
                <a16:creationId xmlns:a16="http://schemas.microsoft.com/office/drawing/2014/main" id="{33012C8E-2BD2-4FD3-9596-5A30A3F80365}"/>
              </a:ext>
            </a:extLst>
          </p:cNvPr>
          <p:cNvSpPr>
            <a:spLocks noGrp="1"/>
          </p:cNvSpPr>
          <p:nvPr>
            <p:ph idx="1"/>
          </p:nvPr>
        </p:nvSpPr>
        <p:spPr>
          <a:xfrm>
            <a:off x="345171" y="775121"/>
            <a:ext cx="11499640" cy="5801292"/>
          </a:xfrm>
        </p:spPr>
        <p:txBody>
          <a:bodyPr>
            <a:normAutofit/>
          </a:bodyPr>
          <a:lstStyle/>
          <a:p>
            <a:pPr marL="0" indent="0">
              <a:buNone/>
            </a:pPr>
            <a:r>
              <a:rPr lang="en-GB" sz="2400" dirty="0"/>
              <a:t>A compressor is a device used to increase the pressure of a working fluid and hence utilised in fluid power systems or plant.</a:t>
            </a:r>
          </a:p>
          <a:p>
            <a:pPr marL="0" indent="0">
              <a:buNone/>
            </a:pPr>
            <a:r>
              <a:rPr lang="en-GB" sz="2400" dirty="0"/>
              <a:t>3 main types of compressors:  axial flow, reciprocating &amp; centrifugal.</a:t>
            </a:r>
          </a:p>
          <a:p>
            <a:pPr marL="0" indent="0">
              <a:buNone/>
            </a:pPr>
            <a:endParaRPr lang="en-GB" sz="2400" dirty="0"/>
          </a:p>
        </p:txBody>
      </p:sp>
      <p:pic>
        <p:nvPicPr>
          <p:cNvPr id="1026" name="Picture 2" descr="Axial Compressor – Eduslides">
            <a:extLst>
              <a:ext uri="{FF2B5EF4-FFF2-40B4-BE49-F238E27FC236}">
                <a16:creationId xmlns:a16="http://schemas.microsoft.com/office/drawing/2014/main" id="{B8F1995B-7331-481D-A825-4514CCA4ADE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4337" y="2367751"/>
            <a:ext cx="3959708" cy="2906702"/>
          </a:xfrm>
          <a:prstGeom prst="rect">
            <a:avLst/>
          </a:prstGeom>
          <a:noFill/>
          <a:extLst>
            <a:ext uri="{909E8E84-426E-40DD-AFC4-6F175D3DCCD1}">
              <a14:hiddenFill xmlns:a14="http://schemas.microsoft.com/office/drawing/2010/main">
                <a:solidFill>
                  <a:srgbClr val="FFFFFF"/>
                </a:solidFill>
              </a14:hiddenFill>
            </a:ext>
          </a:extLst>
        </p:spPr>
      </p:pic>
      <p:pic>
        <p:nvPicPr>
          <p:cNvPr id="2050" name="Picture 2" descr="Intelligent Compressed Air: Single Acting Reciprocating Air Compressors">
            <a:extLst>
              <a:ext uri="{FF2B5EF4-FFF2-40B4-BE49-F238E27FC236}">
                <a16:creationId xmlns:a16="http://schemas.microsoft.com/office/drawing/2014/main" id="{A76ED51B-EC84-41DA-94C3-AF977279DFF7}"/>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725190" y="2263102"/>
            <a:ext cx="2245610" cy="3998418"/>
          </a:xfrm>
          <a:prstGeom prst="rect">
            <a:avLst/>
          </a:prstGeom>
          <a:noFill/>
          <a:extLst>
            <a:ext uri="{909E8E84-426E-40DD-AFC4-6F175D3DCCD1}">
              <a14:hiddenFill xmlns:a14="http://schemas.microsoft.com/office/drawing/2010/main">
                <a:solidFill>
                  <a:srgbClr val="FFFFFF"/>
                </a:solidFill>
              </a14:hiddenFill>
            </a:ext>
          </a:extLst>
        </p:spPr>
      </p:pic>
      <p:pic>
        <p:nvPicPr>
          <p:cNvPr id="3074" name="Picture 2" descr="How Air Compressors Work: An Animated Guide | BigRentz">
            <a:extLst>
              <a:ext uri="{FF2B5EF4-FFF2-40B4-BE49-F238E27FC236}">
                <a16:creationId xmlns:a16="http://schemas.microsoft.com/office/drawing/2014/main" id="{90E654CB-B147-4E86-A19C-D755B9D8C59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343733" y="2367751"/>
            <a:ext cx="4673516" cy="328820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3067264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33D35-2C9F-45BA-BB2E-38491F8D646A}"/>
              </a:ext>
            </a:extLst>
          </p:cNvPr>
          <p:cNvSpPr>
            <a:spLocks noGrp="1"/>
          </p:cNvSpPr>
          <p:nvPr>
            <p:ph type="title"/>
          </p:nvPr>
        </p:nvSpPr>
        <p:spPr>
          <a:xfrm>
            <a:off x="838200" y="98678"/>
            <a:ext cx="10515600" cy="706721"/>
          </a:xfrm>
        </p:spPr>
        <p:txBody>
          <a:bodyPr>
            <a:normAutofit/>
          </a:bodyPr>
          <a:lstStyle/>
          <a:p>
            <a:pPr algn="ctr"/>
            <a:r>
              <a:rPr lang="en-GB" sz="4000" dirty="0"/>
              <a:t>Axial flow compressors</a:t>
            </a:r>
          </a:p>
        </p:txBody>
      </p:sp>
      <p:sp>
        <p:nvSpPr>
          <p:cNvPr id="3" name="Content Placeholder 2">
            <a:extLst>
              <a:ext uri="{FF2B5EF4-FFF2-40B4-BE49-F238E27FC236}">
                <a16:creationId xmlns:a16="http://schemas.microsoft.com/office/drawing/2014/main" id="{D872BC8B-F109-4641-AF27-E33FA4A1971E}"/>
              </a:ext>
            </a:extLst>
          </p:cNvPr>
          <p:cNvSpPr>
            <a:spLocks noGrp="1"/>
          </p:cNvSpPr>
          <p:nvPr>
            <p:ph idx="1"/>
          </p:nvPr>
        </p:nvSpPr>
        <p:spPr>
          <a:xfrm>
            <a:off x="302781" y="744842"/>
            <a:ext cx="11693419" cy="5849738"/>
          </a:xfrm>
        </p:spPr>
        <p:txBody>
          <a:bodyPr>
            <a:normAutofit/>
          </a:bodyPr>
          <a:lstStyle/>
          <a:p>
            <a:pPr marL="0" indent="0">
              <a:buNone/>
            </a:pPr>
            <a:r>
              <a:rPr lang="en-GB" sz="2200" b="0" i="0" dirty="0">
                <a:solidFill>
                  <a:srgbClr val="2E2E2E"/>
                </a:solidFill>
                <a:effectLst/>
                <a:latin typeface="NexusSans"/>
              </a:rPr>
              <a:t>An </a:t>
            </a:r>
            <a:r>
              <a:rPr lang="en-GB" sz="2200" dirty="0">
                <a:latin typeface="NexusSans"/>
              </a:rPr>
              <a:t>axial flow </a:t>
            </a:r>
            <a:r>
              <a:rPr lang="en-GB" sz="2200" b="0" i="0" dirty="0">
                <a:solidFill>
                  <a:srgbClr val="2E2E2E"/>
                </a:solidFill>
                <a:effectLst/>
                <a:latin typeface="NexusSans"/>
              </a:rPr>
              <a:t>compressor compresses its working fluid (typically air or gas) by first accelerating the fluid (i.e. increasing kinetic energy), and then diffusing (expanding) it to obtain a pressure increase – consider Bernoulli’s equation. </a:t>
            </a:r>
          </a:p>
          <a:p>
            <a:pPr marL="0" indent="0">
              <a:buNone/>
            </a:pPr>
            <a:r>
              <a:rPr lang="en-GB" sz="2200" b="0" i="0" dirty="0">
                <a:solidFill>
                  <a:srgbClr val="2E2E2E"/>
                </a:solidFill>
                <a:effectLst/>
                <a:latin typeface="NexusSans"/>
              </a:rPr>
              <a:t>The fluid is accelerated by a row of rotating </a:t>
            </a:r>
            <a:r>
              <a:rPr lang="en-GB" sz="2200" b="0" i="0" u="none" strike="noStrike" dirty="0" err="1">
                <a:effectLst/>
                <a:latin typeface="NexusSans"/>
              </a:rPr>
              <a:t>airfoils</a:t>
            </a:r>
            <a:r>
              <a:rPr lang="en-GB" sz="2200" b="0" i="0" dirty="0">
                <a:solidFill>
                  <a:srgbClr val="2E2E2E"/>
                </a:solidFill>
                <a:effectLst/>
                <a:latin typeface="NexusSans"/>
              </a:rPr>
              <a:t> or blades (the rotor) and diffused by a row of </a:t>
            </a:r>
            <a:r>
              <a:rPr lang="en-GB" sz="2200" b="0" i="0" u="none" strike="noStrike" dirty="0">
                <a:effectLst/>
                <a:latin typeface="NexusSans"/>
              </a:rPr>
              <a:t>fixed blades</a:t>
            </a:r>
            <a:r>
              <a:rPr lang="en-GB" sz="2200" b="0" i="0" dirty="0">
                <a:solidFill>
                  <a:srgbClr val="2E2E2E"/>
                </a:solidFill>
                <a:effectLst/>
                <a:latin typeface="NexusSans"/>
              </a:rPr>
              <a:t>(the stator). The diffusion in the </a:t>
            </a:r>
            <a:r>
              <a:rPr lang="en-GB" sz="2200" b="0" i="0" u="none" strike="noStrike" dirty="0">
                <a:effectLst/>
                <a:latin typeface="NexusSans"/>
              </a:rPr>
              <a:t>stator</a:t>
            </a:r>
            <a:r>
              <a:rPr lang="en-GB" sz="2200" b="0" i="0" dirty="0">
                <a:solidFill>
                  <a:srgbClr val="2E2E2E"/>
                </a:solidFill>
                <a:effectLst/>
                <a:latin typeface="NexusSans"/>
              </a:rPr>
              <a:t> converts the velocity increase gained in the rotor to a pressure increase. </a:t>
            </a:r>
          </a:p>
        </p:txBody>
      </p:sp>
      <p:pic>
        <p:nvPicPr>
          <p:cNvPr id="4098" name="Picture 2" descr="Modern axial compressors: Complex, efficient and sensitive - Turbomachinery  MagazineTurbomachinery Magazine">
            <a:extLst>
              <a:ext uri="{FF2B5EF4-FFF2-40B4-BE49-F238E27FC236}">
                <a16:creationId xmlns:a16="http://schemas.microsoft.com/office/drawing/2014/main" id="{3ABF1024-99FC-472C-9A40-F7B816605F6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2370" y="2953964"/>
            <a:ext cx="5123830" cy="364061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5EFAE8EE-D9EF-48A9-AEF3-DC947CEDDB9B}"/>
              </a:ext>
            </a:extLst>
          </p:cNvPr>
          <p:cNvSpPr txBox="1"/>
          <p:nvPr/>
        </p:nvSpPr>
        <p:spPr>
          <a:xfrm>
            <a:off x="302781" y="2779534"/>
            <a:ext cx="6164630" cy="2800767"/>
          </a:xfrm>
          <a:prstGeom prst="rect">
            <a:avLst/>
          </a:prstGeom>
          <a:noFill/>
        </p:spPr>
        <p:txBody>
          <a:bodyPr wrap="square" rtlCol="0">
            <a:spAutoFit/>
          </a:bodyPr>
          <a:lstStyle/>
          <a:p>
            <a:pPr marL="0" indent="0">
              <a:buNone/>
            </a:pPr>
            <a:r>
              <a:rPr lang="en-GB" sz="2200" b="0" i="0" dirty="0">
                <a:solidFill>
                  <a:srgbClr val="2E2E2E"/>
                </a:solidFill>
                <a:effectLst/>
                <a:latin typeface="NexusSans"/>
              </a:rPr>
              <a:t>One rotor and one stator make up a stage in a compressor, although a  compressor usually consists of multiple stages. One additional row of fixed blades (inlet guide vanes) is frequently used at the </a:t>
            </a:r>
            <a:r>
              <a:rPr lang="en-GB" sz="2200" b="0" i="0" u="none" strike="noStrike" dirty="0">
                <a:effectLst/>
                <a:latin typeface="NexusSans"/>
              </a:rPr>
              <a:t>compressor inlet </a:t>
            </a:r>
            <a:r>
              <a:rPr lang="en-GB" sz="2200" b="0" i="0" dirty="0">
                <a:solidFill>
                  <a:srgbClr val="2E2E2E"/>
                </a:solidFill>
                <a:effectLst/>
                <a:latin typeface="NexusSans"/>
              </a:rPr>
              <a:t>to </a:t>
            </a:r>
          </a:p>
          <a:p>
            <a:pPr marL="0" indent="0">
              <a:buNone/>
            </a:pPr>
            <a:r>
              <a:rPr lang="en-GB" sz="2200" b="0" i="0" dirty="0">
                <a:solidFill>
                  <a:srgbClr val="2E2E2E"/>
                </a:solidFill>
                <a:effectLst/>
                <a:latin typeface="NexusSans"/>
              </a:rPr>
              <a:t>ensure that air enters </a:t>
            </a:r>
          </a:p>
          <a:p>
            <a:pPr marL="0" indent="0">
              <a:buNone/>
            </a:pPr>
            <a:r>
              <a:rPr lang="en-GB" sz="2200" b="0" i="0" dirty="0">
                <a:solidFill>
                  <a:srgbClr val="2E2E2E"/>
                </a:solidFill>
                <a:effectLst/>
                <a:latin typeface="NexusSans"/>
              </a:rPr>
              <a:t>the first-stage rotors </a:t>
            </a:r>
          </a:p>
          <a:p>
            <a:pPr marL="0" indent="0">
              <a:buNone/>
            </a:pPr>
            <a:r>
              <a:rPr lang="en-GB" sz="2200" b="0" i="0" dirty="0">
                <a:solidFill>
                  <a:srgbClr val="2E2E2E"/>
                </a:solidFill>
                <a:effectLst/>
                <a:latin typeface="NexusSans"/>
              </a:rPr>
              <a:t>at the desired angle.</a:t>
            </a:r>
            <a:endParaRPr lang="en-GB" sz="2200" dirty="0"/>
          </a:p>
        </p:txBody>
      </p:sp>
      <p:pic>
        <p:nvPicPr>
          <p:cNvPr id="6" name="Picture 5" descr="A picture containing text&#10;&#10;Description automatically generated">
            <a:extLst>
              <a:ext uri="{FF2B5EF4-FFF2-40B4-BE49-F238E27FC236}">
                <a16:creationId xmlns:a16="http://schemas.microsoft.com/office/drawing/2014/main" id="{5E67656D-E2A8-41D8-8D4A-1416405A45D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3237149" y="4216919"/>
            <a:ext cx="3590733" cy="2542403"/>
          </a:xfrm>
          <a:prstGeom prst="rect">
            <a:avLst/>
          </a:prstGeom>
        </p:spPr>
      </p:pic>
    </p:spTree>
    <p:extLst>
      <p:ext uri="{BB962C8B-B14F-4D97-AF65-F5344CB8AC3E}">
        <p14:creationId xmlns:p14="http://schemas.microsoft.com/office/powerpoint/2010/main" val="227974466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8FB31-0D85-4238-B242-B9D1299E79ED}"/>
              </a:ext>
            </a:extLst>
          </p:cNvPr>
          <p:cNvSpPr>
            <a:spLocks noGrp="1"/>
          </p:cNvSpPr>
          <p:nvPr>
            <p:ph type="title"/>
          </p:nvPr>
        </p:nvSpPr>
        <p:spPr>
          <a:xfrm>
            <a:off x="838200" y="92623"/>
            <a:ext cx="10515600" cy="664332"/>
          </a:xfrm>
        </p:spPr>
        <p:txBody>
          <a:bodyPr>
            <a:normAutofit/>
          </a:bodyPr>
          <a:lstStyle/>
          <a:p>
            <a:pPr algn="ctr"/>
            <a:r>
              <a:rPr lang="en-GB" sz="4000" dirty="0"/>
              <a:t>Reciprocating compressor</a:t>
            </a:r>
          </a:p>
        </p:txBody>
      </p:sp>
      <p:sp>
        <p:nvSpPr>
          <p:cNvPr id="3" name="Content Placeholder 2">
            <a:extLst>
              <a:ext uri="{FF2B5EF4-FFF2-40B4-BE49-F238E27FC236}">
                <a16:creationId xmlns:a16="http://schemas.microsoft.com/office/drawing/2014/main" id="{6FE9F210-20A0-42A8-885A-E21AC5C9C93A}"/>
              </a:ext>
            </a:extLst>
          </p:cNvPr>
          <p:cNvSpPr>
            <a:spLocks noGrp="1"/>
          </p:cNvSpPr>
          <p:nvPr>
            <p:ph idx="1"/>
          </p:nvPr>
        </p:nvSpPr>
        <p:spPr>
          <a:xfrm>
            <a:off x="345171" y="756954"/>
            <a:ext cx="11542029" cy="5843681"/>
          </a:xfrm>
        </p:spPr>
        <p:txBody>
          <a:bodyPr>
            <a:normAutofit/>
          </a:bodyPr>
          <a:lstStyle/>
          <a:p>
            <a:pPr marL="0" indent="0">
              <a:buNone/>
            </a:pPr>
            <a:r>
              <a:rPr lang="en-GB" sz="2400" dirty="0"/>
              <a:t>As the name suggests, this type of compressor includes a reciprocating piston that moves between bottom dead centre and top dead centre in order to ‘squeeze’ (pressurize) the working fluid (usually air).</a:t>
            </a:r>
          </a:p>
          <a:p>
            <a:pPr marL="0" indent="0">
              <a:buNone/>
            </a:pPr>
            <a:endParaRPr lang="en-GB" sz="2400" dirty="0"/>
          </a:p>
        </p:txBody>
      </p:sp>
      <p:pic>
        <p:nvPicPr>
          <p:cNvPr id="5122" name="Picture 2" descr="IFP/PNEUMATIC COMPONENTS - ppt download">
            <a:extLst>
              <a:ext uri="{FF2B5EF4-FFF2-40B4-BE49-F238E27FC236}">
                <a16:creationId xmlns:a16="http://schemas.microsoft.com/office/drawing/2014/main" id="{9D624387-F75A-48D8-B8D7-96344117A78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30421" y="1519963"/>
            <a:ext cx="4569980" cy="342748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11AC4C23-D1B8-4A40-A661-5F04E07D8518}"/>
              </a:ext>
            </a:extLst>
          </p:cNvPr>
          <p:cNvSpPr txBox="1"/>
          <p:nvPr/>
        </p:nvSpPr>
        <p:spPr>
          <a:xfrm>
            <a:off x="391599" y="1998357"/>
            <a:ext cx="6606691" cy="4524315"/>
          </a:xfrm>
          <a:prstGeom prst="rect">
            <a:avLst/>
          </a:prstGeom>
          <a:noFill/>
        </p:spPr>
        <p:txBody>
          <a:bodyPr wrap="square" rtlCol="0">
            <a:spAutoFit/>
          </a:bodyPr>
          <a:lstStyle/>
          <a:p>
            <a:pPr marL="0" indent="0">
              <a:buNone/>
            </a:pPr>
            <a:r>
              <a:rPr lang="en-GB" sz="2400" dirty="0"/>
              <a:t>A reciprocating (or piston) compressor is a positive displacement device (fixed volume per stroke) and usually driven by an electric motor or a diesel internal combustion engine (ICE).</a:t>
            </a:r>
          </a:p>
          <a:p>
            <a:pPr marL="0" indent="0">
              <a:buNone/>
            </a:pPr>
            <a:r>
              <a:rPr lang="en-GB" sz="2400" dirty="0"/>
              <a:t>As can be expected from a significant reduction in air volume, as well as a pressure increase there is also a resulting temperature increase.</a:t>
            </a:r>
          </a:p>
          <a:p>
            <a:pPr marL="0" indent="0">
              <a:buNone/>
            </a:pPr>
            <a:r>
              <a:rPr lang="en-GB" sz="2400" dirty="0"/>
              <a:t>Oil lubrication is necessary which also requires cooling in order to increase the longevity of the compressor.</a:t>
            </a:r>
          </a:p>
          <a:p>
            <a:pPr marL="0" indent="0">
              <a:buNone/>
            </a:pPr>
            <a:r>
              <a:rPr lang="en-GB" sz="2400" dirty="0"/>
              <a:t>Reciprocating compressors are considered best efficiency for most applications of air fluid power.</a:t>
            </a:r>
          </a:p>
        </p:txBody>
      </p:sp>
      <p:pic>
        <p:nvPicPr>
          <p:cNvPr id="6146" name="Picture 2" descr="Single Stage Reciprocating Air Compressor - Aykom Compressor">
            <a:extLst>
              <a:ext uri="{FF2B5EF4-FFF2-40B4-BE49-F238E27FC236}">
                <a16:creationId xmlns:a16="http://schemas.microsoft.com/office/drawing/2014/main" id="{8C6EF1A8-3E1F-4413-91F0-6CDD8653099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998290" y="4757841"/>
            <a:ext cx="2653640" cy="2007536"/>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6057E003-7BAB-47E5-8F78-5D527A9F064A}"/>
              </a:ext>
            </a:extLst>
          </p:cNvPr>
          <p:cNvSpPr txBox="1"/>
          <p:nvPr/>
        </p:nvSpPr>
        <p:spPr>
          <a:xfrm>
            <a:off x="9992530" y="5325604"/>
            <a:ext cx="2064970" cy="436005"/>
          </a:xfrm>
          <a:prstGeom prst="rect">
            <a:avLst/>
          </a:prstGeom>
          <a:noFill/>
        </p:spPr>
        <p:txBody>
          <a:bodyPr wrap="square" rtlCol="0">
            <a:spAutoFit/>
          </a:bodyPr>
          <a:lstStyle/>
          <a:p>
            <a:r>
              <a:rPr lang="en-GB" sz="2200" dirty="0"/>
              <a:t>Tank or receiver</a:t>
            </a:r>
          </a:p>
        </p:txBody>
      </p:sp>
      <p:cxnSp>
        <p:nvCxnSpPr>
          <p:cNvPr id="7" name="Straight Arrow Connector 6">
            <a:extLst>
              <a:ext uri="{FF2B5EF4-FFF2-40B4-BE49-F238E27FC236}">
                <a16:creationId xmlns:a16="http://schemas.microsoft.com/office/drawing/2014/main" id="{1BE565E5-F249-42E7-A8B7-4F603A134E27}"/>
              </a:ext>
            </a:extLst>
          </p:cNvPr>
          <p:cNvCxnSpPr>
            <a:stCxn id="5" idx="1"/>
          </p:cNvCxnSpPr>
          <p:nvPr/>
        </p:nvCxnSpPr>
        <p:spPr>
          <a:xfrm flipH="1">
            <a:off x="9440726" y="5543607"/>
            <a:ext cx="551804" cy="166849"/>
          </a:xfrm>
          <a:prstGeom prst="straightConnector1">
            <a:avLst/>
          </a:prstGeom>
          <a:ln>
            <a:tailEnd type="triangle"/>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90291176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50420B-031B-4E30-AB89-9D679AEB1D07}"/>
              </a:ext>
            </a:extLst>
          </p:cNvPr>
          <p:cNvSpPr>
            <a:spLocks noGrp="1"/>
          </p:cNvSpPr>
          <p:nvPr>
            <p:ph type="title"/>
          </p:nvPr>
        </p:nvSpPr>
        <p:spPr>
          <a:xfrm>
            <a:off x="838200" y="27592"/>
            <a:ext cx="10515600" cy="688554"/>
          </a:xfrm>
        </p:spPr>
        <p:txBody>
          <a:bodyPr>
            <a:normAutofit/>
          </a:bodyPr>
          <a:lstStyle/>
          <a:p>
            <a:pPr algn="ctr"/>
            <a:r>
              <a:rPr lang="en-GB" sz="4000" dirty="0"/>
              <a:t>Centrifugal compressor</a:t>
            </a:r>
          </a:p>
        </p:txBody>
      </p:sp>
      <p:sp>
        <p:nvSpPr>
          <p:cNvPr id="3" name="Content Placeholder 2">
            <a:extLst>
              <a:ext uri="{FF2B5EF4-FFF2-40B4-BE49-F238E27FC236}">
                <a16:creationId xmlns:a16="http://schemas.microsoft.com/office/drawing/2014/main" id="{7AB228E8-5D94-49A7-A45B-21C5EEDC5C89}"/>
              </a:ext>
            </a:extLst>
          </p:cNvPr>
          <p:cNvSpPr>
            <a:spLocks noGrp="1"/>
          </p:cNvSpPr>
          <p:nvPr>
            <p:ph idx="1"/>
          </p:nvPr>
        </p:nvSpPr>
        <p:spPr>
          <a:xfrm>
            <a:off x="165522" y="650034"/>
            <a:ext cx="11626808" cy="5959978"/>
          </a:xfrm>
        </p:spPr>
        <p:txBody>
          <a:bodyPr>
            <a:normAutofit/>
          </a:bodyPr>
          <a:lstStyle/>
          <a:p>
            <a:pPr marL="0" indent="0">
              <a:buNone/>
            </a:pPr>
            <a:r>
              <a:rPr lang="en-GB" sz="2400" dirty="0"/>
              <a:t>Centrifugal (or radial) compressors imparts increased kinetic energy into the working fluid by increasing velocity of the fluid using a rotating element or impeller.</a:t>
            </a:r>
          </a:p>
          <a:p>
            <a:pPr marL="0" indent="0">
              <a:buNone/>
            </a:pPr>
            <a:r>
              <a:rPr lang="en-GB" sz="2400" dirty="0"/>
              <a:t>They are used to produce a continuous flow of compressed (pressurized) gas and </a:t>
            </a:r>
            <a:r>
              <a:rPr lang="en-GB" sz="2400" dirty="0">
                <a:solidFill>
                  <a:srgbClr val="2E2E2E"/>
                </a:solidFill>
                <a:latin typeface="NexusSans"/>
              </a:rPr>
              <a:t>are</a:t>
            </a:r>
            <a:r>
              <a:rPr lang="en-GB" sz="2400" b="0" i="0" dirty="0">
                <a:solidFill>
                  <a:srgbClr val="2E2E2E"/>
                </a:solidFill>
                <a:effectLst/>
                <a:latin typeface="NexusSans"/>
              </a:rPr>
              <a:t> used for plant air compression, and in air separation applications for nitrogen and oxygen separation from compressed air.</a:t>
            </a:r>
            <a:r>
              <a:rPr lang="en-GB" sz="2400" dirty="0"/>
              <a:t> </a:t>
            </a:r>
          </a:p>
        </p:txBody>
      </p:sp>
      <p:sp>
        <p:nvSpPr>
          <p:cNvPr id="4" name="TextBox 3">
            <a:extLst>
              <a:ext uri="{FF2B5EF4-FFF2-40B4-BE49-F238E27FC236}">
                <a16:creationId xmlns:a16="http://schemas.microsoft.com/office/drawing/2014/main" id="{F6C1860C-5B56-4BD0-8C77-8C8ECBBCF72E}"/>
              </a:ext>
            </a:extLst>
          </p:cNvPr>
          <p:cNvSpPr txBox="1"/>
          <p:nvPr/>
        </p:nvSpPr>
        <p:spPr>
          <a:xfrm>
            <a:off x="165522" y="2640256"/>
            <a:ext cx="5819460" cy="3447098"/>
          </a:xfrm>
          <a:prstGeom prst="rect">
            <a:avLst/>
          </a:prstGeom>
          <a:noFill/>
        </p:spPr>
        <p:txBody>
          <a:bodyPr wrap="square" rtlCol="0">
            <a:spAutoFit/>
          </a:bodyPr>
          <a:lstStyle/>
          <a:p>
            <a:pPr marL="0" indent="0">
              <a:buNone/>
            </a:pPr>
            <a:r>
              <a:rPr lang="en-GB" sz="2400" b="0" i="0" dirty="0">
                <a:solidFill>
                  <a:srgbClr val="2E2E2E"/>
                </a:solidFill>
                <a:effectLst/>
                <a:latin typeface="NexusSans"/>
              </a:rPr>
              <a:t>Centrifugal compressors differ from reciprocating compressors because the pressure developed is a function of the density of air or gas, the speed of the impeller, and of the restriction of the flow. </a:t>
            </a:r>
          </a:p>
          <a:p>
            <a:pPr marL="0" indent="0">
              <a:buNone/>
            </a:pPr>
            <a:endParaRPr lang="en-GB" sz="200" dirty="0">
              <a:solidFill>
                <a:srgbClr val="2E2E2E"/>
              </a:solidFill>
              <a:latin typeface="NexusSans"/>
            </a:endParaRPr>
          </a:p>
          <a:p>
            <a:pPr marL="0" indent="0">
              <a:buNone/>
            </a:pPr>
            <a:r>
              <a:rPr lang="en-GB" sz="2400" b="0" i="0" dirty="0">
                <a:solidFill>
                  <a:srgbClr val="2E2E2E"/>
                </a:solidFill>
                <a:effectLst/>
                <a:latin typeface="NexusSans"/>
              </a:rPr>
              <a:t>The gas is accelerated in passing through the rapidly rotating impeller, and the velocity is converted into pressure in the volute casing surrounding the impeller.</a:t>
            </a:r>
            <a:endParaRPr lang="en-GB" sz="2400" dirty="0"/>
          </a:p>
        </p:txBody>
      </p:sp>
      <p:pic>
        <p:nvPicPr>
          <p:cNvPr id="7170" name="Picture 2" descr="Working principle of centrifugal compressor | Mecholic">
            <a:extLst>
              <a:ext uri="{FF2B5EF4-FFF2-40B4-BE49-F238E27FC236}">
                <a16:creationId xmlns:a16="http://schemas.microsoft.com/office/drawing/2014/main" id="{DCA003C6-1346-41CC-B72A-1146E0602BC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18579" y="2411050"/>
            <a:ext cx="4095749" cy="2437946"/>
          </a:xfrm>
          <a:prstGeom prst="rect">
            <a:avLst/>
          </a:prstGeom>
          <a:noFill/>
          <a:extLst>
            <a:ext uri="{909E8E84-426E-40DD-AFC4-6F175D3DCCD1}">
              <a14:hiddenFill xmlns:a14="http://schemas.microsoft.com/office/drawing/2010/main">
                <a:solidFill>
                  <a:srgbClr val="FFFFFF"/>
                </a:solidFill>
              </a14:hiddenFill>
            </a:ext>
          </a:extLst>
        </p:spPr>
      </p:pic>
      <p:pic>
        <p:nvPicPr>
          <p:cNvPr id="8194" name="Picture 2" descr="P500+ Centrifugal Compressor | FS-Elliott">
            <a:extLst>
              <a:ext uri="{FF2B5EF4-FFF2-40B4-BE49-F238E27FC236}">
                <a16:creationId xmlns:a16="http://schemas.microsoft.com/office/drawing/2014/main" id="{6AE8E9AB-EAA1-4A53-BE62-B0F5C4B68F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96000" y="4281330"/>
            <a:ext cx="3697246" cy="254907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8465802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193C8-614F-4E44-B4AA-F001BF758C5D}"/>
              </a:ext>
            </a:extLst>
          </p:cNvPr>
          <p:cNvSpPr>
            <a:spLocks noGrp="1"/>
          </p:cNvSpPr>
          <p:nvPr>
            <p:ph type="title"/>
          </p:nvPr>
        </p:nvSpPr>
        <p:spPr>
          <a:xfrm>
            <a:off x="838200" y="98677"/>
            <a:ext cx="10515600" cy="652221"/>
          </a:xfrm>
        </p:spPr>
        <p:txBody>
          <a:bodyPr>
            <a:normAutofit/>
          </a:bodyPr>
          <a:lstStyle/>
          <a:p>
            <a:pPr algn="ctr"/>
            <a:r>
              <a:rPr lang="en-GB" sz="4000" dirty="0"/>
              <a:t>Compressors, Blowers, Fans &amp; Pumps</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4ED4C3CC-2F47-4E3C-A102-A223E753B621}"/>
                  </a:ext>
                </a:extLst>
              </p:cNvPr>
              <p:cNvSpPr>
                <a:spLocks noGrp="1"/>
              </p:cNvSpPr>
              <p:nvPr>
                <p:ph idx="1"/>
              </p:nvPr>
            </p:nvSpPr>
            <p:spPr>
              <a:xfrm>
                <a:off x="193781" y="805399"/>
                <a:ext cx="11820588" cy="5880016"/>
              </a:xfrm>
            </p:spPr>
            <p:txBody>
              <a:bodyPr>
                <a:normAutofit/>
              </a:bodyPr>
              <a:lstStyle/>
              <a:p>
                <a:pPr marL="0" indent="0">
                  <a:buNone/>
                </a:pPr>
                <a:r>
                  <a:rPr lang="en-GB" sz="2200" dirty="0"/>
                  <a:t>Although the compressors previously discussed differ greatly in geometry and also generally in their application, they are all analysed in the same manner.</a:t>
                </a:r>
              </a:p>
              <a:p>
                <a:pPr marL="0" indent="0">
                  <a:buNone/>
                </a:pPr>
                <a:r>
                  <a:rPr lang="en-GB" sz="2200" dirty="0"/>
                  <a:t>In every case, mechanical work is added by some external apparatus to drive the compressor; it may be a motor, engine or a turbine.</a:t>
                </a:r>
              </a:p>
              <a:p>
                <a:pPr marL="0" indent="0">
                  <a:buNone/>
                </a:pPr>
                <a:r>
                  <a:rPr lang="en-GB" sz="2200" dirty="0"/>
                  <a:t>Heat transfer is typically negligible in a compressor.  As also shown previously, other energy terms that are generally insignificant are kinetic and potential energy.  Hence, the simplified SFEE for a compressor is identical to that of a turbine;</a:t>
                </a:r>
              </a:p>
              <a:p>
                <a:pPr marL="0" indent="0" algn="ctr">
                  <a:buNone/>
                </a:pPr>
                <a14:m>
                  <m:oMathPara xmlns:m="http://schemas.openxmlformats.org/officeDocument/2006/math">
                    <m:oMathParaPr>
                      <m:jc m:val="center"/>
                    </m:oMathParaPr>
                    <m:oMath xmlns:m="http://schemas.openxmlformats.org/officeDocument/2006/math">
                      <m:r>
                        <a:rPr lang="en-GB" sz="2200" b="0" i="1" smtClean="0">
                          <a:latin typeface="Cambria Math" panose="02040503050406030204" pitchFamily="18" charset="0"/>
                        </a:rPr>
                        <m:t>−</m:t>
                      </m:r>
                      <m:r>
                        <a:rPr lang="en-GB" sz="2200" b="0" i="1" smtClean="0">
                          <a:latin typeface="Cambria Math" panose="02040503050406030204" pitchFamily="18" charset="0"/>
                        </a:rPr>
                        <m:t>𝑊</m:t>
                      </m:r>
                      <m:r>
                        <a:rPr lang="en-GB" sz="2200" b="0" i="1" smtClean="0">
                          <a:latin typeface="Cambria Math" panose="02040503050406030204" pitchFamily="18" charset="0"/>
                        </a:rPr>
                        <m:t>=</m:t>
                      </m:r>
                      <m:acc>
                        <m:accPr>
                          <m:chr m:val="̇"/>
                          <m:ctrlPr>
                            <a:rPr lang="en-GB" sz="2200" b="0" i="1" smtClean="0">
                              <a:latin typeface="Cambria Math" panose="02040503050406030204" pitchFamily="18" charset="0"/>
                            </a:rPr>
                          </m:ctrlPr>
                        </m:accPr>
                        <m:e>
                          <m:r>
                            <a:rPr lang="en-GB" sz="2200" b="0" i="1" smtClean="0">
                              <a:latin typeface="Cambria Math" panose="02040503050406030204" pitchFamily="18" charset="0"/>
                            </a:rPr>
                            <m:t>𝑚</m:t>
                          </m:r>
                        </m:e>
                      </m:acc>
                      <m:d>
                        <m:dPr>
                          <m:begChr m:val="["/>
                          <m:endChr m:val="]"/>
                          <m:ctrlPr>
                            <a:rPr lang="en-GB" sz="2200" b="0" i="1" smtClean="0">
                              <a:latin typeface="Cambria Math" panose="02040503050406030204" pitchFamily="18" charset="0"/>
                            </a:rPr>
                          </m:ctrlPr>
                        </m:dPr>
                        <m:e>
                          <m:d>
                            <m:dPr>
                              <m:ctrlPr>
                                <a:rPr lang="en-GB" sz="2200" b="0" i="1" smtClean="0">
                                  <a:latin typeface="Cambria Math" panose="02040503050406030204" pitchFamily="18" charset="0"/>
                                </a:rPr>
                              </m:ctrlPr>
                            </m:dPr>
                            <m:e>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h</m:t>
                                  </m:r>
                                </m:e>
                                <m:sub>
                                  <m:r>
                                    <a:rPr lang="en-GB" sz="2200" b="0" i="1" smtClean="0">
                                      <a:latin typeface="Cambria Math" panose="02040503050406030204" pitchFamily="18" charset="0"/>
                                    </a:rPr>
                                    <m:t>2</m:t>
                                  </m:r>
                                </m:sub>
                              </m:sSub>
                              <m:r>
                                <a:rPr lang="en-GB" sz="2200" b="0" i="1" smtClean="0">
                                  <a:latin typeface="Cambria Math" panose="02040503050406030204" pitchFamily="18" charset="0"/>
                                </a:rPr>
                                <m:t>−</m:t>
                              </m:r>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h</m:t>
                                  </m:r>
                                </m:e>
                                <m:sub>
                                  <m:r>
                                    <a:rPr lang="en-GB" sz="2200" b="0" i="1" smtClean="0">
                                      <a:latin typeface="Cambria Math" panose="02040503050406030204" pitchFamily="18" charset="0"/>
                                    </a:rPr>
                                    <m:t>1</m:t>
                                  </m:r>
                                </m:sub>
                              </m:sSub>
                            </m:e>
                          </m:d>
                        </m:e>
                      </m:d>
                    </m:oMath>
                  </m:oMathPara>
                </a14:m>
                <a:endParaRPr lang="en-GB" sz="2200" dirty="0"/>
              </a:p>
              <a:p>
                <a:pPr marL="0" indent="0" algn="ctr">
                  <a:buNone/>
                </a:pPr>
                <a:endParaRPr lang="en-GB" sz="200" dirty="0"/>
              </a:p>
              <a:p>
                <a:pPr marL="0" indent="0">
                  <a:buNone/>
                </a:pPr>
                <a:r>
                  <a:rPr lang="en-GB" sz="2200" b="1" i="1" dirty="0"/>
                  <a:t>Blowers</a:t>
                </a:r>
                <a:r>
                  <a:rPr lang="en-GB" sz="2200" dirty="0"/>
                  <a:t> and </a:t>
                </a:r>
                <a:r>
                  <a:rPr lang="en-GB" sz="2200" b="1" i="1" dirty="0"/>
                  <a:t>fans</a:t>
                </a:r>
                <a:r>
                  <a:rPr lang="en-GB" sz="2200" i="1" dirty="0"/>
                  <a:t> </a:t>
                </a:r>
                <a:r>
                  <a:rPr lang="en-GB" sz="2200" dirty="0"/>
                  <a:t>also increase gas pressure, but to a lower level than a compressor.  If gas density increases by more than 7 % from inlet to outlet, it is a compressor.</a:t>
                </a:r>
              </a:p>
              <a:p>
                <a:pPr marL="0" indent="0">
                  <a:buNone/>
                </a:pPr>
                <a:r>
                  <a:rPr lang="en-GB" sz="2200" dirty="0"/>
                  <a:t>For density increases less than 7 %, gas is assumed incompressible and device is considered as a blower or fan.  A fan has lowest pressure increase, and often its aim is to provide high gas velocity.  The same equation above is also applied however to a blower or fan.</a:t>
                </a:r>
              </a:p>
              <a:p>
                <a:pPr marL="0" indent="0">
                  <a:buNone/>
                </a:pPr>
                <a:r>
                  <a:rPr lang="en-GB" sz="2200" b="1" i="1" dirty="0"/>
                  <a:t>Pumps</a:t>
                </a:r>
                <a:r>
                  <a:rPr lang="en-GB" sz="2200" dirty="0"/>
                  <a:t> are used to </a:t>
                </a:r>
                <a:r>
                  <a:rPr lang="en-GB" sz="2200" i="1" dirty="0"/>
                  <a:t>increase liquid pressure </a:t>
                </a:r>
                <a:r>
                  <a:rPr lang="en-GB" sz="2200" dirty="0"/>
                  <a:t>but do not significantly increase the liquid temperature.  Work done by a pump is given by the relationship;</a:t>
                </a:r>
              </a:p>
              <a:p>
                <a:pPr marL="0" indent="0">
                  <a:buNone/>
                </a:pPr>
                <a14:m>
                  <m:oMathPara xmlns:m="http://schemas.openxmlformats.org/officeDocument/2006/math">
                    <m:oMathParaPr>
                      <m:jc m:val="center"/>
                    </m:oMathParaPr>
                    <m:oMath xmlns:m="http://schemas.openxmlformats.org/officeDocument/2006/math">
                      <m:r>
                        <a:rPr lang="en-GB" sz="2200" b="0" i="1" smtClean="0">
                          <a:latin typeface="Cambria Math" panose="02040503050406030204" pitchFamily="18" charset="0"/>
                        </a:rPr>
                        <m:t>𝑊</m:t>
                      </m:r>
                      <m:r>
                        <a:rPr lang="en-GB" sz="2200" b="0" i="1" smtClean="0">
                          <a:latin typeface="Cambria Math" panose="02040503050406030204" pitchFamily="18" charset="0"/>
                        </a:rPr>
                        <m:t>=</m:t>
                      </m:r>
                      <m:d>
                        <m:dPr>
                          <m:begChr m:val="["/>
                          <m:endChr m:val="]"/>
                          <m:ctrlPr>
                            <a:rPr lang="en-GB" sz="2200" b="0" i="1" smtClean="0">
                              <a:latin typeface="Cambria Math" panose="02040503050406030204" pitchFamily="18" charset="0"/>
                            </a:rPr>
                          </m:ctrlPr>
                        </m:dPr>
                        <m:e>
                          <m:acc>
                            <m:accPr>
                              <m:chr m:val="̇"/>
                              <m:ctrlPr>
                                <a:rPr lang="en-GB" sz="2200" b="0" i="1" smtClean="0">
                                  <a:latin typeface="Cambria Math" panose="02040503050406030204" pitchFamily="18" charset="0"/>
                                </a:rPr>
                              </m:ctrlPr>
                            </m:accPr>
                            <m:e>
                              <m:r>
                                <a:rPr lang="en-GB" sz="2200" b="0" i="1" smtClean="0">
                                  <a:latin typeface="Cambria Math" panose="02040503050406030204" pitchFamily="18" charset="0"/>
                                </a:rPr>
                                <m:t>𝑚</m:t>
                              </m:r>
                            </m:e>
                          </m:acc>
                          <m:d>
                            <m:dPr>
                              <m:ctrlPr>
                                <a:rPr lang="en-GB" sz="2200" b="0" i="1" smtClean="0">
                                  <a:latin typeface="Cambria Math" panose="02040503050406030204" pitchFamily="18" charset="0"/>
                                </a:rPr>
                              </m:ctrlPr>
                            </m:dPr>
                            <m:e>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𝑝</m:t>
                                  </m:r>
                                </m:e>
                                <m:sub>
                                  <m:r>
                                    <a:rPr lang="en-GB" sz="2200" b="0" i="1" smtClean="0">
                                      <a:latin typeface="Cambria Math" panose="02040503050406030204" pitchFamily="18" charset="0"/>
                                    </a:rPr>
                                    <m:t>1</m:t>
                                  </m:r>
                                </m:sub>
                              </m:sSub>
                              <m:r>
                                <a:rPr lang="en-GB" sz="2200" b="0" i="1" smtClean="0">
                                  <a:latin typeface="Cambria Math" panose="02040503050406030204" pitchFamily="18" charset="0"/>
                                </a:rPr>
                                <m:t>−</m:t>
                              </m:r>
                              <m:sSub>
                                <m:sSubPr>
                                  <m:ctrlPr>
                                    <a:rPr lang="en-GB" sz="2200" b="0" i="1" smtClean="0">
                                      <a:latin typeface="Cambria Math" panose="02040503050406030204" pitchFamily="18" charset="0"/>
                                    </a:rPr>
                                  </m:ctrlPr>
                                </m:sSubPr>
                                <m:e>
                                  <m:r>
                                    <a:rPr lang="en-GB" sz="2200" b="0" i="1" smtClean="0">
                                      <a:latin typeface="Cambria Math" panose="02040503050406030204" pitchFamily="18" charset="0"/>
                                    </a:rPr>
                                    <m:t>𝑝</m:t>
                                  </m:r>
                                </m:e>
                                <m:sub>
                                  <m:r>
                                    <a:rPr lang="en-GB" sz="2200" b="0" i="1" smtClean="0">
                                      <a:latin typeface="Cambria Math" panose="02040503050406030204" pitchFamily="18" charset="0"/>
                                    </a:rPr>
                                    <m:t>2</m:t>
                                  </m:r>
                                </m:sub>
                              </m:sSub>
                            </m:e>
                          </m:d>
                        </m:e>
                      </m:d>
                      <m:r>
                        <a:rPr lang="en-GB" sz="2200" b="0" i="1" smtClean="0">
                          <a:latin typeface="Cambria Math" panose="02040503050406030204" pitchFamily="18" charset="0"/>
                        </a:rPr>
                        <m:t>/</m:t>
                      </m:r>
                      <m:r>
                        <a:rPr lang="en-GB" sz="2200" b="0" i="1" smtClean="0">
                          <a:latin typeface="Cambria Math" panose="02040503050406030204" pitchFamily="18" charset="0"/>
                          <a:ea typeface="Cambria Math" panose="02040503050406030204" pitchFamily="18" charset="0"/>
                        </a:rPr>
                        <m:t>𝜌</m:t>
                      </m:r>
                    </m:oMath>
                  </m:oMathPara>
                </a14:m>
                <a:endParaRPr lang="en-GB" sz="2200" dirty="0"/>
              </a:p>
            </p:txBody>
          </p:sp>
        </mc:Choice>
        <mc:Fallback xmlns="">
          <p:sp>
            <p:nvSpPr>
              <p:cNvPr id="3" name="Content Placeholder 2">
                <a:extLst>
                  <a:ext uri="{FF2B5EF4-FFF2-40B4-BE49-F238E27FC236}">
                    <a16:creationId xmlns:a16="http://schemas.microsoft.com/office/drawing/2014/main" id="{4ED4C3CC-2F47-4E3C-A102-A223E753B621}"/>
                  </a:ext>
                </a:extLst>
              </p:cNvPr>
              <p:cNvSpPr>
                <a:spLocks noGrp="1" noRot="1" noChangeAspect="1" noMove="1" noResize="1" noEditPoints="1" noAdjustHandles="1" noChangeArrowheads="1" noChangeShapeType="1" noTextEdit="1"/>
              </p:cNvSpPr>
              <p:nvPr>
                <p:ph idx="1"/>
              </p:nvPr>
            </p:nvSpPr>
            <p:spPr>
              <a:xfrm>
                <a:off x="193781" y="805399"/>
                <a:ext cx="11820588" cy="5880016"/>
              </a:xfrm>
              <a:blipFill>
                <a:blip r:embed="rId2"/>
                <a:stretch>
                  <a:fillRect l="-670" t="-1347" r="-567"/>
                </a:stretch>
              </a:blipFill>
            </p:spPr>
            <p:txBody>
              <a:bodyPr/>
              <a:lstStyle/>
              <a:p>
                <a:r>
                  <a:rPr lang="en-GB">
                    <a:noFill/>
                  </a:rPr>
                  <a:t> </a:t>
                </a:r>
              </a:p>
            </p:txBody>
          </p:sp>
        </mc:Fallback>
      </mc:AlternateContent>
    </p:spTree>
    <p:extLst>
      <p:ext uri="{BB962C8B-B14F-4D97-AF65-F5344CB8AC3E}">
        <p14:creationId xmlns:p14="http://schemas.microsoft.com/office/powerpoint/2010/main" val="5475805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F8FD03-5D70-4CBC-BF92-FD9F92691495}"/>
              </a:ext>
            </a:extLst>
          </p:cNvPr>
          <p:cNvSpPr>
            <a:spLocks noGrp="1"/>
          </p:cNvSpPr>
          <p:nvPr>
            <p:ph type="title"/>
          </p:nvPr>
        </p:nvSpPr>
        <p:spPr>
          <a:xfrm>
            <a:off x="838200" y="256124"/>
            <a:ext cx="10515600" cy="640109"/>
          </a:xfrm>
        </p:spPr>
        <p:txBody>
          <a:bodyPr>
            <a:normAutofit/>
          </a:bodyPr>
          <a:lstStyle/>
          <a:p>
            <a:pPr algn="ctr"/>
            <a:r>
              <a:rPr lang="en-GB" sz="4000" dirty="0"/>
              <a:t>Axial flow compressor - </a:t>
            </a:r>
            <a:r>
              <a:rPr lang="en-GB" sz="4000" i="1" dirty="0"/>
              <a:t>example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D8EEA24B-E5CD-4412-BC73-AEF75CF1569B}"/>
                  </a:ext>
                </a:extLst>
              </p:cNvPr>
              <p:cNvSpPr>
                <a:spLocks noGrp="1"/>
              </p:cNvSpPr>
              <p:nvPr>
                <p:ph idx="1"/>
              </p:nvPr>
            </p:nvSpPr>
            <p:spPr>
              <a:xfrm>
                <a:off x="838200" y="1102125"/>
                <a:ext cx="10515600" cy="5074838"/>
              </a:xfrm>
            </p:spPr>
            <p:txBody>
              <a:bodyPr>
                <a:normAutofit/>
              </a:bodyPr>
              <a:lstStyle/>
              <a:p>
                <a:pPr marL="0" indent="0">
                  <a:buNone/>
                </a:pPr>
                <a:r>
                  <a:rPr lang="en-GB" sz="2400" dirty="0"/>
                  <a:t>An axial flow gas compressor has an inlet condition of enthalpy 200 kJ/kg and discharges it to a receiver with an increased enthalpy of 1500 kJ/kg.  If the mass flow rate of the gas is 5 kg/s, determined the power required by the compressor in order to achieve the outlet condition.</a:t>
                </a:r>
              </a:p>
              <a:p>
                <a:pPr marL="0" indent="0">
                  <a:buNone/>
                </a:pPr>
                <a:r>
                  <a:rPr lang="en-GB" sz="2400" dirty="0"/>
                  <a:t>Using the relationship:			</a:t>
                </a:r>
                <a:r>
                  <a:rPr lang="en-GB" sz="2400" b="0" dirty="0"/>
                  <a:t> </a:t>
                </a:r>
                <a14:m>
                  <m:oMath xmlns:m="http://schemas.openxmlformats.org/officeDocument/2006/math">
                    <m:r>
                      <a:rPr lang="en-GB" sz="2400" b="0" i="1" smtClean="0">
                        <a:latin typeface="Cambria Math" panose="02040503050406030204" pitchFamily="18" charset="0"/>
                      </a:rPr>
                      <m:t>−</m:t>
                    </m:r>
                    <m:r>
                      <a:rPr lang="en-GB" sz="2400" b="0" i="1" smtClean="0">
                        <a:latin typeface="Cambria Math" panose="02040503050406030204" pitchFamily="18" charset="0"/>
                      </a:rPr>
                      <m:t>𝑊</m:t>
                    </m:r>
                    <m:r>
                      <a:rPr lang="en-GB" sz="2400" b="0" i="1" smtClean="0">
                        <a:latin typeface="Cambria Math" panose="02040503050406030204" pitchFamily="18" charset="0"/>
                      </a:rPr>
                      <m:t>=</m:t>
                    </m:r>
                    <m:acc>
                      <m:accPr>
                        <m:chr m:val="̇"/>
                        <m:ctrlPr>
                          <a:rPr lang="en-GB" sz="2400" b="0" i="1" smtClean="0">
                            <a:latin typeface="Cambria Math" panose="02040503050406030204" pitchFamily="18" charset="0"/>
                          </a:rPr>
                        </m:ctrlPr>
                      </m:accPr>
                      <m:e>
                        <m:r>
                          <a:rPr lang="en-GB" sz="2400" b="0" i="1" smtClean="0">
                            <a:latin typeface="Cambria Math" panose="02040503050406030204" pitchFamily="18" charset="0"/>
                          </a:rPr>
                          <m:t>𝑚</m:t>
                        </m:r>
                      </m:e>
                    </m:acc>
                    <m:d>
                      <m:dPr>
                        <m:begChr m:val="["/>
                        <m:endChr m:val="]"/>
                        <m:ctrlPr>
                          <a:rPr lang="en-GB" sz="2400" b="0" i="1" smtClean="0">
                            <a:latin typeface="Cambria Math" panose="02040503050406030204" pitchFamily="18" charset="0"/>
                          </a:rPr>
                        </m:ctrlPr>
                      </m:dPr>
                      <m:e>
                        <m:d>
                          <m:dPr>
                            <m:ctrlPr>
                              <a:rPr lang="en-GB" sz="2400" b="0" i="1" smtClean="0">
                                <a:latin typeface="Cambria Math" panose="02040503050406030204" pitchFamily="18" charset="0"/>
                              </a:rPr>
                            </m:ctrlPr>
                          </m:dPr>
                          <m:e>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2</m:t>
                                </m:r>
                              </m:sub>
                            </m:sSub>
                            <m:r>
                              <a:rPr lang="en-GB" sz="2400" b="0" i="1" smtClean="0">
                                <a:latin typeface="Cambria Math" panose="02040503050406030204" pitchFamily="18" charset="0"/>
                              </a:rPr>
                              <m:t>−</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1</m:t>
                                </m:r>
                              </m:sub>
                            </m:sSub>
                          </m:e>
                        </m:d>
                      </m:e>
                    </m:d>
                  </m:oMath>
                </a14:m>
                <a:endParaRPr lang="en-GB" sz="2400" dirty="0"/>
              </a:p>
              <a:p>
                <a:pPr marL="0" indent="0">
                  <a:buNone/>
                </a:pPr>
                <a:endParaRPr lang="en-GB" sz="2400" dirty="0"/>
              </a:p>
              <a:p>
                <a:pPr marL="0" indent="0">
                  <a:buNone/>
                </a:pPr>
                <a:r>
                  <a:rPr lang="en-GB" sz="2400" dirty="0"/>
                  <a:t>So, applying the data provided above:	</a:t>
                </a:r>
                <a:r>
                  <a:rPr lang="en-GB" sz="2400" b="0" dirty="0"/>
                  <a:t> </a:t>
                </a:r>
                <a14:m>
                  <m:oMath xmlns:m="http://schemas.openxmlformats.org/officeDocument/2006/math">
                    <m:r>
                      <a:rPr lang="en-GB" sz="2400" b="0" i="1" smtClean="0">
                        <a:latin typeface="Cambria Math" panose="02040503050406030204" pitchFamily="18" charset="0"/>
                      </a:rPr>
                      <m:t>−</m:t>
                    </m:r>
                    <m:r>
                      <a:rPr lang="en-GB" sz="2400" b="0" i="1" smtClean="0">
                        <a:latin typeface="Cambria Math" panose="02040503050406030204" pitchFamily="18" charset="0"/>
                      </a:rPr>
                      <m:t>𝑊</m:t>
                    </m:r>
                    <m:r>
                      <a:rPr lang="en-GB" sz="2400" b="0" i="1" smtClean="0">
                        <a:latin typeface="Cambria Math" panose="02040503050406030204" pitchFamily="18" charset="0"/>
                      </a:rPr>
                      <m:t>=5</m:t>
                    </m:r>
                    <m:d>
                      <m:dPr>
                        <m:begChr m:val="["/>
                        <m:endChr m:val="]"/>
                        <m:ctrlPr>
                          <a:rPr lang="en-GB" sz="2400" b="0" i="1" smtClean="0">
                            <a:latin typeface="Cambria Math" panose="02040503050406030204" pitchFamily="18" charset="0"/>
                          </a:rPr>
                        </m:ctrlPr>
                      </m:dPr>
                      <m:e>
                        <m:d>
                          <m:dPr>
                            <m:ctrlPr>
                              <a:rPr lang="en-GB" sz="2400" b="0" i="1" smtClean="0">
                                <a:latin typeface="Cambria Math" panose="02040503050406030204" pitchFamily="18" charset="0"/>
                              </a:rPr>
                            </m:ctrlPr>
                          </m:dPr>
                          <m:e>
                            <m:r>
                              <a:rPr lang="en-GB" sz="2400" b="0" i="1" smtClean="0">
                                <a:latin typeface="Cambria Math" panose="02040503050406030204" pitchFamily="18" charset="0"/>
                              </a:rPr>
                              <m:t>1500−200</m:t>
                            </m:r>
                          </m:e>
                        </m:d>
                      </m:e>
                    </m:d>
                  </m:oMath>
                </a14:m>
                <a:endParaRPr lang="en-GB" sz="2400" dirty="0"/>
              </a:p>
              <a:p>
                <a:pPr marL="0" indent="0">
                  <a:buNone/>
                </a:pPr>
                <a:endParaRPr lang="en-GB" sz="2400" dirty="0"/>
              </a:p>
              <a:p>
                <a:pPr marL="0" indent="0">
                  <a:buNone/>
                </a:pPr>
                <a:r>
                  <a:rPr lang="en-GB" sz="2400" dirty="0"/>
                  <a:t>But power required (input) should be positive by convention so;</a:t>
                </a:r>
              </a:p>
              <a:p>
                <a:pPr marL="0" indent="0">
                  <a:buNone/>
                </a:pPr>
                <a:endParaRPr lang="en-GB" sz="2400" dirty="0"/>
              </a:p>
              <a:p>
                <a:pPr marL="0" indent="0">
                  <a:buNone/>
                </a:pPr>
                <a:r>
                  <a:rPr lang="en-GB" sz="2400" dirty="0"/>
                  <a:t>Hence,					</a:t>
                </a:r>
                <a:r>
                  <a:rPr lang="en-GB" sz="2400" i="1" dirty="0"/>
                  <a:t>W </a:t>
                </a:r>
                <a:r>
                  <a:rPr lang="en-GB" sz="2400" dirty="0"/>
                  <a:t>= 6500 </a:t>
                </a:r>
                <a:r>
                  <a:rPr lang="en-GB" sz="2400" i="1" dirty="0"/>
                  <a:t>kW</a:t>
                </a:r>
              </a:p>
            </p:txBody>
          </p:sp>
        </mc:Choice>
        <mc:Fallback xmlns="">
          <p:sp>
            <p:nvSpPr>
              <p:cNvPr id="3" name="Content Placeholder 2">
                <a:extLst>
                  <a:ext uri="{FF2B5EF4-FFF2-40B4-BE49-F238E27FC236}">
                    <a16:creationId xmlns:a16="http://schemas.microsoft.com/office/drawing/2014/main" id="{D8EEA24B-E5CD-4412-BC73-AEF75CF1569B}"/>
                  </a:ext>
                </a:extLst>
              </p:cNvPr>
              <p:cNvSpPr>
                <a:spLocks noGrp="1" noRot="1" noChangeAspect="1" noMove="1" noResize="1" noEditPoints="1" noAdjustHandles="1" noChangeArrowheads="1" noChangeShapeType="1" noTextEdit="1"/>
              </p:cNvSpPr>
              <p:nvPr>
                <p:ph idx="1"/>
              </p:nvPr>
            </p:nvSpPr>
            <p:spPr>
              <a:xfrm>
                <a:off x="838200" y="1102125"/>
                <a:ext cx="10515600" cy="5074838"/>
              </a:xfrm>
              <a:blipFill>
                <a:blip r:embed="rId2"/>
                <a:stretch>
                  <a:fillRect l="-928" t="-1683" r="-116"/>
                </a:stretch>
              </a:blipFill>
            </p:spPr>
            <p:txBody>
              <a:bodyPr/>
              <a:lstStyle/>
              <a:p>
                <a:r>
                  <a:rPr lang="en-GB">
                    <a:noFill/>
                  </a:rPr>
                  <a:t> </a:t>
                </a:r>
              </a:p>
            </p:txBody>
          </p:sp>
        </mc:Fallback>
      </mc:AlternateContent>
    </p:spTree>
    <p:extLst>
      <p:ext uri="{BB962C8B-B14F-4D97-AF65-F5344CB8AC3E}">
        <p14:creationId xmlns:p14="http://schemas.microsoft.com/office/powerpoint/2010/main" val="6647296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093ED6-40C4-4BE7-A24F-D8D807D75CD8}"/>
              </a:ext>
            </a:extLst>
          </p:cNvPr>
          <p:cNvSpPr>
            <a:spLocks noGrp="1"/>
          </p:cNvSpPr>
          <p:nvPr>
            <p:ph type="title"/>
          </p:nvPr>
        </p:nvSpPr>
        <p:spPr>
          <a:xfrm>
            <a:off x="838200" y="116844"/>
            <a:ext cx="10515600" cy="652221"/>
          </a:xfrm>
        </p:spPr>
        <p:txBody>
          <a:bodyPr>
            <a:normAutofit/>
          </a:bodyPr>
          <a:lstStyle/>
          <a:p>
            <a:pPr algn="ctr"/>
            <a:r>
              <a:rPr lang="en-GB" sz="4000" dirty="0"/>
              <a:t>Compression of saturated steam - </a:t>
            </a:r>
            <a:r>
              <a:rPr lang="en-GB" sz="4000" i="1" dirty="0"/>
              <a:t>example</a:t>
            </a:r>
          </a:p>
        </p:txBody>
      </p:sp>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75F0AE87-C7CA-4591-B92C-2577E8E48AF8}"/>
                  </a:ext>
                </a:extLst>
              </p:cNvPr>
              <p:cNvSpPr>
                <a:spLocks noGrp="1"/>
              </p:cNvSpPr>
              <p:nvPr>
                <p:ph idx="1"/>
              </p:nvPr>
            </p:nvSpPr>
            <p:spPr>
              <a:xfrm>
                <a:off x="199836" y="769064"/>
                <a:ext cx="11735809" cy="6025352"/>
              </a:xfrm>
            </p:spPr>
            <p:txBody>
              <a:bodyPr>
                <a:normAutofit fontScale="92500"/>
              </a:bodyPr>
              <a:lstStyle/>
              <a:p>
                <a:pPr marL="0" indent="0">
                  <a:buNone/>
                </a:pPr>
                <a:r>
                  <a:rPr lang="en-GB" sz="2400" dirty="0"/>
                  <a:t>Saturated steam at 110°C enters a compressor and is compressed to 552 kPa.  The mass flow rate of the steam is 0.0063 kg/s.  Heat loss from the compressor to the surroundings occurs at a rate of 30 W and the power supplied to the compressor is 1120 W.  Determine the exit steam temperature.</a:t>
                </a:r>
              </a:p>
              <a:p>
                <a:pPr marL="0" indent="0">
                  <a:buNone/>
                </a:pPr>
                <a:r>
                  <a:rPr lang="en-GB" sz="2400" i="1" dirty="0"/>
                  <a:t>Solution</a:t>
                </a:r>
                <a:r>
                  <a:rPr lang="en-GB" sz="2400" dirty="0"/>
                  <a:t>:</a:t>
                </a:r>
              </a:p>
              <a:p>
                <a:pPr marL="0" indent="0">
                  <a:buNone/>
                </a:pPr>
                <a:r>
                  <a:rPr lang="en-GB" sz="2400" dirty="0"/>
                  <a:t>Assume kinetic &amp; potential energy is negligible, and flow is steady.</a:t>
                </a:r>
              </a:p>
              <a:p>
                <a:pPr marL="0" indent="0">
                  <a:buNone/>
                </a:pPr>
                <a:r>
                  <a:rPr lang="en-GB" sz="2400" dirty="0"/>
                  <a:t>For this situation the SFEE will become:	</a:t>
                </a:r>
              </a:p>
              <a:p>
                <a:pPr marL="0" indent="0">
                  <a:buNone/>
                </a:pPr>
                <a:r>
                  <a:rPr lang="en-GB" sz="2400" dirty="0"/>
                  <a:t>					</a:t>
                </a:r>
                <a14:m>
                  <m:oMath xmlns:m="http://schemas.openxmlformats.org/officeDocument/2006/math">
                    <m:acc>
                      <m:accPr>
                        <m:chr m:val="̇"/>
                        <m:ctrlPr>
                          <a:rPr lang="en-GB" sz="2400" i="1" smtClean="0">
                            <a:latin typeface="Cambria Math" panose="02040503050406030204" pitchFamily="18" charset="0"/>
                          </a:rPr>
                        </m:ctrlPr>
                      </m:accPr>
                      <m:e>
                        <m:r>
                          <a:rPr lang="en-GB" sz="2400" b="0" i="1" smtClean="0">
                            <a:latin typeface="Cambria Math" panose="02040503050406030204" pitchFamily="18" charset="0"/>
                          </a:rPr>
                          <m:t>𝑄</m:t>
                        </m:r>
                      </m:e>
                    </m:acc>
                    <m:r>
                      <a:rPr lang="en-GB" sz="2400" b="0" i="1" smtClean="0">
                        <a:latin typeface="Cambria Math" panose="02040503050406030204" pitchFamily="18" charset="0"/>
                      </a:rPr>
                      <m:t>− </m:t>
                    </m:r>
                    <m:acc>
                      <m:accPr>
                        <m:chr m:val="̇"/>
                        <m:ctrlPr>
                          <a:rPr lang="en-GB" sz="2400" b="0" i="1" smtClean="0">
                            <a:latin typeface="Cambria Math" panose="02040503050406030204" pitchFamily="18" charset="0"/>
                          </a:rPr>
                        </m:ctrlPr>
                      </m:accPr>
                      <m:e>
                        <m:r>
                          <a:rPr lang="en-GB" sz="2400" b="0" i="1" smtClean="0">
                            <a:latin typeface="Cambria Math" panose="02040503050406030204" pitchFamily="18" charset="0"/>
                          </a:rPr>
                          <m:t>𝑊</m:t>
                        </m:r>
                      </m:e>
                    </m:acc>
                  </m:oMath>
                </a14:m>
                <a:r>
                  <a:rPr lang="en-GB" sz="2400" b="0" dirty="0"/>
                  <a:t> </a:t>
                </a:r>
                <a14:m>
                  <m:oMath xmlns:m="http://schemas.openxmlformats.org/officeDocument/2006/math">
                    <m:r>
                      <a:rPr lang="en-GB" sz="2400" b="0" i="1" smtClean="0">
                        <a:latin typeface="Cambria Math" panose="02040503050406030204" pitchFamily="18" charset="0"/>
                      </a:rPr>
                      <m:t>=</m:t>
                    </m:r>
                    <m:acc>
                      <m:accPr>
                        <m:chr m:val="̇"/>
                        <m:ctrlPr>
                          <a:rPr lang="en-GB" sz="2400" b="0" i="1" smtClean="0">
                            <a:latin typeface="Cambria Math" panose="02040503050406030204" pitchFamily="18" charset="0"/>
                          </a:rPr>
                        </m:ctrlPr>
                      </m:accPr>
                      <m:e>
                        <m:r>
                          <a:rPr lang="en-GB" sz="2400" b="0" i="1" smtClean="0">
                            <a:latin typeface="Cambria Math" panose="02040503050406030204" pitchFamily="18" charset="0"/>
                          </a:rPr>
                          <m:t>𝑚</m:t>
                        </m:r>
                      </m:e>
                    </m:acc>
                    <m:d>
                      <m:dPr>
                        <m:begChr m:val="["/>
                        <m:endChr m:val="]"/>
                        <m:ctrlPr>
                          <a:rPr lang="en-GB" sz="2400" b="0" i="1" smtClean="0">
                            <a:latin typeface="Cambria Math" panose="02040503050406030204" pitchFamily="18" charset="0"/>
                          </a:rPr>
                        </m:ctrlPr>
                      </m:dPr>
                      <m:e>
                        <m:d>
                          <m:dPr>
                            <m:ctrlPr>
                              <a:rPr lang="en-GB" sz="2400" b="0" i="1" smtClean="0">
                                <a:latin typeface="Cambria Math" panose="02040503050406030204" pitchFamily="18" charset="0"/>
                              </a:rPr>
                            </m:ctrlPr>
                          </m:dPr>
                          <m:e>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2</m:t>
                                </m:r>
                              </m:sub>
                            </m:sSub>
                            <m:r>
                              <a:rPr lang="en-GB" sz="2400" b="0" i="1" smtClean="0">
                                <a:latin typeface="Cambria Math" panose="02040503050406030204" pitchFamily="18" charset="0"/>
                              </a:rPr>
                              <m:t>−</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1</m:t>
                                </m:r>
                              </m:sub>
                            </m:sSub>
                          </m:e>
                        </m:d>
                      </m:e>
                    </m:d>
                  </m:oMath>
                </a14:m>
                <a:endParaRPr lang="en-GB" sz="2400" dirty="0"/>
              </a:p>
              <a:p>
                <a:pPr marL="0" indent="0">
                  <a:buNone/>
                </a:pPr>
                <a:r>
                  <a:rPr lang="en-GB" sz="2400" dirty="0"/>
                  <a:t>However, because heat energy is a loss from the system (-) and power is input to the system (- because work done on the system), then;</a:t>
                </a:r>
              </a:p>
              <a:p>
                <a:pPr marL="0" indent="0">
                  <a:buNone/>
                </a:pPr>
                <a:endParaRPr lang="en-GB" sz="200" dirty="0"/>
              </a:p>
              <a:p>
                <a:pPr marL="0" indent="0">
                  <a:buNone/>
                </a:pPr>
                <a:r>
                  <a:rPr lang="en-GB" sz="2400" dirty="0"/>
                  <a:t>					</a:t>
                </a:r>
                <a14:m>
                  <m:oMath xmlns:m="http://schemas.openxmlformats.org/officeDocument/2006/math">
                    <m:r>
                      <a:rPr lang="en-GB" sz="2400" i="1" dirty="0" smtClean="0">
                        <a:latin typeface="Cambria Math" panose="02040503050406030204" pitchFamily="18" charset="0"/>
                      </a:rPr>
                      <m:t>−</m:t>
                    </m:r>
                    <m:sSub>
                      <m:sSubPr>
                        <m:ctrlPr>
                          <a:rPr lang="en-GB" sz="2400" i="1" smtClean="0">
                            <a:latin typeface="Cambria Math" panose="02040503050406030204" pitchFamily="18" charset="0"/>
                          </a:rPr>
                        </m:ctrlPr>
                      </m:sSubPr>
                      <m:e>
                        <m:acc>
                          <m:accPr>
                            <m:chr m:val="̇"/>
                            <m:ctrlPr>
                              <a:rPr lang="en-GB" sz="2400" i="1" smtClean="0">
                                <a:latin typeface="Cambria Math" panose="02040503050406030204" pitchFamily="18" charset="0"/>
                              </a:rPr>
                            </m:ctrlPr>
                          </m:accPr>
                          <m:e>
                            <m:r>
                              <a:rPr lang="en-GB" sz="2400" b="0" i="1" smtClean="0">
                                <a:latin typeface="Cambria Math" panose="02040503050406030204" pitchFamily="18" charset="0"/>
                              </a:rPr>
                              <m:t>𝑄</m:t>
                            </m:r>
                          </m:e>
                        </m:acc>
                      </m:e>
                      <m:sub>
                        <m:r>
                          <a:rPr lang="en-GB" sz="2400" b="0" i="1" smtClean="0">
                            <a:latin typeface="Cambria Math" panose="02040503050406030204" pitchFamily="18" charset="0"/>
                          </a:rPr>
                          <m:t>𝑜𝑢𝑡</m:t>
                        </m:r>
                        <m:r>
                          <a:rPr lang="en-GB" sz="2400" b="0" i="1" smtClean="0">
                            <a:latin typeface="Cambria Math" panose="02040503050406030204" pitchFamily="18" charset="0"/>
                          </a:rPr>
                          <m:t> </m:t>
                        </m:r>
                      </m:sub>
                    </m:sSub>
                  </m:oMath>
                </a14:m>
                <a:r>
                  <a:rPr lang="en-GB" sz="2400" dirty="0"/>
                  <a:t>+ </a:t>
                </a:r>
                <a14:m>
                  <m:oMath xmlns:m="http://schemas.openxmlformats.org/officeDocument/2006/math">
                    <m:sSub>
                      <m:sSubPr>
                        <m:ctrlPr>
                          <a:rPr lang="en-GB" sz="2400" i="1" smtClean="0">
                            <a:latin typeface="Cambria Math" panose="02040503050406030204" pitchFamily="18" charset="0"/>
                          </a:rPr>
                        </m:ctrlPr>
                      </m:sSubPr>
                      <m:e>
                        <m:acc>
                          <m:accPr>
                            <m:chr m:val="̇"/>
                            <m:ctrlPr>
                              <a:rPr lang="en-GB" sz="2400" i="1" smtClean="0">
                                <a:latin typeface="Cambria Math" panose="02040503050406030204" pitchFamily="18" charset="0"/>
                              </a:rPr>
                            </m:ctrlPr>
                          </m:accPr>
                          <m:e>
                            <m:r>
                              <a:rPr lang="en-GB" sz="2400" b="0" i="1" smtClean="0">
                                <a:latin typeface="Cambria Math" panose="02040503050406030204" pitchFamily="18" charset="0"/>
                              </a:rPr>
                              <m:t>𝑊</m:t>
                            </m:r>
                          </m:e>
                        </m:acc>
                      </m:e>
                      <m:sub>
                        <m:r>
                          <a:rPr lang="en-GB" sz="2400" b="0" i="1" smtClean="0">
                            <a:latin typeface="Cambria Math" panose="02040503050406030204" pitchFamily="18" charset="0"/>
                          </a:rPr>
                          <m:t>𝑖𝑛</m:t>
                        </m:r>
                      </m:sub>
                    </m:sSub>
                    <m:r>
                      <a:rPr lang="en-GB" sz="2400" b="0" i="1" smtClean="0">
                        <a:latin typeface="Cambria Math" panose="02040503050406030204" pitchFamily="18" charset="0"/>
                      </a:rPr>
                      <m:t>= </m:t>
                    </m:r>
                    <m:acc>
                      <m:accPr>
                        <m:chr m:val="̇"/>
                        <m:ctrlPr>
                          <a:rPr lang="en-GB" sz="2400" b="0" i="1" smtClean="0">
                            <a:latin typeface="Cambria Math" panose="02040503050406030204" pitchFamily="18" charset="0"/>
                          </a:rPr>
                        </m:ctrlPr>
                      </m:accPr>
                      <m:e>
                        <m:r>
                          <a:rPr lang="en-GB" sz="2400" b="0" i="1" smtClean="0">
                            <a:latin typeface="Cambria Math" panose="02040503050406030204" pitchFamily="18" charset="0"/>
                          </a:rPr>
                          <m:t>𝑚</m:t>
                        </m:r>
                      </m:e>
                    </m:acc>
                    <m:d>
                      <m:dPr>
                        <m:ctrlPr>
                          <a:rPr lang="en-GB" sz="2400" i="1" smtClean="0">
                            <a:latin typeface="Cambria Math" panose="02040503050406030204" pitchFamily="18" charset="0"/>
                          </a:rPr>
                        </m:ctrlPr>
                      </m:dPr>
                      <m:e>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2</m:t>
                            </m:r>
                          </m:sub>
                        </m:sSub>
                        <m:r>
                          <a:rPr lang="en-GB" sz="2400" b="0" i="1" smtClean="0">
                            <a:latin typeface="Cambria Math" panose="02040503050406030204" pitchFamily="18" charset="0"/>
                          </a:rPr>
                          <m:t> − </m:t>
                        </m:r>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1</m:t>
                            </m:r>
                          </m:sub>
                        </m:sSub>
                      </m:e>
                    </m:d>
                  </m:oMath>
                </a14:m>
                <a:endParaRPr lang="en-GB" sz="2400" dirty="0"/>
              </a:p>
              <a:p>
                <a:pPr marL="0" indent="0">
                  <a:buNone/>
                </a:pPr>
                <a:endParaRPr lang="en-GB" sz="200" dirty="0"/>
              </a:p>
              <a:p>
                <a:pPr marL="0" indent="0">
                  <a:buNone/>
                </a:pPr>
                <a:r>
                  <a:rPr lang="en-GB" sz="2400" dirty="0"/>
                  <a:t>For saturated steam at 110°C, the value for </a:t>
                </a:r>
                <a14:m>
                  <m:oMath xmlns:m="http://schemas.openxmlformats.org/officeDocument/2006/math">
                    <m:sSub>
                      <m:sSubPr>
                        <m:ctrlPr>
                          <a:rPr lang="en-GB" sz="2400" b="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1</m:t>
                        </m:r>
                      </m:sub>
                    </m:sSub>
                  </m:oMath>
                </a14:m>
                <a:r>
                  <a:rPr lang="en-GB" sz="2400" dirty="0"/>
                  <a:t> = 2692 kJ/kg (from steam tables).</a:t>
                </a:r>
              </a:p>
              <a:p>
                <a:pPr marL="0" indent="0">
                  <a:buNone/>
                </a:pPr>
                <a:endParaRPr lang="en-GB" sz="800" dirty="0"/>
              </a:p>
              <a:p>
                <a:pPr marL="0" indent="0">
                  <a:buNone/>
                </a:pPr>
                <a:r>
                  <a:rPr lang="en-GB" sz="2400" dirty="0"/>
                  <a:t>Transposing for </a:t>
                </a:r>
                <a14:m>
                  <m:oMath xmlns:m="http://schemas.openxmlformats.org/officeDocument/2006/math">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2</m:t>
                        </m:r>
                      </m:sub>
                    </m:sSub>
                  </m:oMath>
                </a14:m>
                <a:r>
                  <a:rPr lang="en-GB" sz="2400" dirty="0"/>
                  <a:t>;</a:t>
                </a:r>
              </a:p>
              <a:p>
                <a:pPr marL="0" indent="0">
                  <a:buNone/>
                </a:pPr>
                <a:r>
                  <a:rPr lang="en-GB" sz="2400" dirty="0"/>
                  <a:t>					</a:t>
                </a:r>
                <a14:m>
                  <m:oMath xmlns:m="http://schemas.openxmlformats.org/officeDocument/2006/math">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2</m:t>
                        </m:r>
                      </m:sub>
                    </m:sSub>
                    <m:r>
                      <a:rPr lang="en-GB" sz="2400" b="0" i="1" smtClean="0">
                        <a:latin typeface="Cambria Math" panose="02040503050406030204" pitchFamily="18" charset="0"/>
                      </a:rPr>
                      <m:t>= </m:t>
                    </m:r>
                    <m:f>
                      <m:fPr>
                        <m:ctrlPr>
                          <a:rPr lang="en-GB" sz="2400" b="0" i="1" smtClean="0">
                            <a:latin typeface="Cambria Math" panose="02040503050406030204" pitchFamily="18" charset="0"/>
                          </a:rPr>
                        </m:ctrlPr>
                      </m:fPr>
                      <m:num>
                        <m:r>
                          <a:rPr lang="en-GB" sz="2400" i="1" dirty="0">
                            <a:latin typeface="Cambria Math" panose="02040503050406030204" pitchFamily="18" charset="0"/>
                          </a:rPr>
                          <m:t>−</m:t>
                        </m:r>
                        <m:sSub>
                          <m:sSubPr>
                            <m:ctrlPr>
                              <a:rPr lang="en-GB" sz="2400" i="1">
                                <a:latin typeface="Cambria Math" panose="02040503050406030204" pitchFamily="18" charset="0"/>
                              </a:rPr>
                            </m:ctrlPr>
                          </m:sSubPr>
                          <m:e>
                            <m:acc>
                              <m:accPr>
                                <m:chr m:val="̇"/>
                                <m:ctrlPr>
                                  <a:rPr lang="en-GB" sz="2400" i="1">
                                    <a:latin typeface="Cambria Math" panose="02040503050406030204" pitchFamily="18" charset="0"/>
                                  </a:rPr>
                                </m:ctrlPr>
                              </m:accPr>
                              <m:e>
                                <m:r>
                                  <a:rPr lang="en-GB" sz="2400" i="1">
                                    <a:latin typeface="Cambria Math" panose="02040503050406030204" pitchFamily="18" charset="0"/>
                                  </a:rPr>
                                  <m:t>𝑄</m:t>
                                </m:r>
                              </m:e>
                            </m:acc>
                          </m:e>
                          <m:sub>
                            <m:r>
                              <a:rPr lang="en-GB" sz="2400" i="1">
                                <a:latin typeface="Cambria Math" panose="02040503050406030204" pitchFamily="18" charset="0"/>
                              </a:rPr>
                              <m:t>𝑜𝑢𝑡</m:t>
                            </m:r>
                            <m:r>
                              <a:rPr lang="en-GB" sz="2400" i="1">
                                <a:latin typeface="Cambria Math" panose="02040503050406030204" pitchFamily="18" charset="0"/>
                              </a:rPr>
                              <m:t> </m:t>
                            </m:r>
                          </m:sub>
                        </m:sSub>
                        <m:r>
                          <m:rPr>
                            <m:nor/>
                          </m:rPr>
                          <a:rPr lang="en-GB" sz="2400" dirty="0"/>
                          <m:t>+ </m:t>
                        </m:r>
                        <m:sSub>
                          <m:sSubPr>
                            <m:ctrlPr>
                              <a:rPr lang="en-GB" sz="2400" i="1">
                                <a:latin typeface="Cambria Math" panose="02040503050406030204" pitchFamily="18" charset="0"/>
                              </a:rPr>
                            </m:ctrlPr>
                          </m:sSubPr>
                          <m:e>
                            <m:acc>
                              <m:accPr>
                                <m:chr m:val="̇"/>
                                <m:ctrlPr>
                                  <a:rPr lang="en-GB" sz="2400" i="1">
                                    <a:latin typeface="Cambria Math" panose="02040503050406030204" pitchFamily="18" charset="0"/>
                                  </a:rPr>
                                </m:ctrlPr>
                              </m:accPr>
                              <m:e>
                                <m:r>
                                  <a:rPr lang="en-GB" sz="2400" i="1">
                                    <a:latin typeface="Cambria Math" panose="02040503050406030204" pitchFamily="18" charset="0"/>
                                  </a:rPr>
                                  <m:t>𝑊</m:t>
                                </m:r>
                              </m:e>
                            </m:acc>
                          </m:e>
                          <m:sub>
                            <m:r>
                              <a:rPr lang="en-GB" sz="2400" i="1">
                                <a:latin typeface="Cambria Math" panose="02040503050406030204" pitchFamily="18" charset="0"/>
                              </a:rPr>
                              <m:t>𝑖𝑛</m:t>
                            </m:r>
                          </m:sub>
                        </m:sSub>
                      </m:num>
                      <m:den>
                        <m:acc>
                          <m:accPr>
                            <m:chr m:val="̇"/>
                            <m:ctrlPr>
                              <a:rPr lang="en-GB" sz="2400" b="0" i="1" smtClean="0">
                                <a:latin typeface="Cambria Math" panose="02040503050406030204" pitchFamily="18" charset="0"/>
                              </a:rPr>
                            </m:ctrlPr>
                          </m:accPr>
                          <m:e>
                            <m:r>
                              <a:rPr lang="en-GB" sz="2400" b="0" i="1" smtClean="0">
                                <a:latin typeface="Cambria Math" panose="02040503050406030204" pitchFamily="18" charset="0"/>
                              </a:rPr>
                              <m:t>𝑚</m:t>
                            </m:r>
                          </m:e>
                        </m:acc>
                      </m:den>
                    </m:f>
                    <m:r>
                      <a:rPr lang="en-GB" sz="2400" b="0" i="0" smtClean="0">
                        <a:latin typeface="Cambria Math" panose="02040503050406030204" pitchFamily="18" charset="0"/>
                      </a:rPr>
                      <m:t>+</m:t>
                    </m:r>
                    <m:sSub>
                      <m:sSubPr>
                        <m:ctrlPr>
                          <a:rPr lang="en-GB" sz="2400" i="1">
                            <a:latin typeface="Cambria Math" panose="02040503050406030204" pitchFamily="18" charset="0"/>
                          </a:rPr>
                        </m:ctrlPr>
                      </m:sSubPr>
                      <m:e>
                        <m:r>
                          <a:rPr lang="en-GB" sz="2400" i="1">
                            <a:latin typeface="Cambria Math" panose="02040503050406030204" pitchFamily="18" charset="0"/>
                          </a:rPr>
                          <m:t>h</m:t>
                        </m:r>
                      </m:e>
                      <m:sub>
                        <m:r>
                          <a:rPr lang="en-GB" sz="2400" i="1">
                            <a:latin typeface="Cambria Math" panose="02040503050406030204" pitchFamily="18" charset="0"/>
                          </a:rPr>
                          <m:t>1</m:t>
                        </m:r>
                      </m:sub>
                    </m:sSub>
                  </m:oMath>
                </a14:m>
                <a:r>
                  <a:rPr lang="en-GB" sz="2400" dirty="0"/>
                  <a:t>	</a:t>
                </a:r>
              </a:p>
            </p:txBody>
          </p:sp>
        </mc:Choice>
        <mc:Fallback xmlns="">
          <p:sp>
            <p:nvSpPr>
              <p:cNvPr id="3" name="Content Placeholder 2">
                <a:extLst>
                  <a:ext uri="{FF2B5EF4-FFF2-40B4-BE49-F238E27FC236}">
                    <a16:creationId xmlns:a16="http://schemas.microsoft.com/office/drawing/2014/main" id="{75F0AE87-C7CA-4591-B92C-2577E8E48AF8}"/>
                  </a:ext>
                </a:extLst>
              </p:cNvPr>
              <p:cNvSpPr>
                <a:spLocks noGrp="1" noRot="1" noChangeAspect="1" noMove="1" noResize="1" noEditPoints="1" noAdjustHandles="1" noChangeArrowheads="1" noChangeShapeType="1" noTextEdit="1"/>
              </p:cNvSpPr>
              <p:nvPr>
                <p:ph idx="1"/>
              </p:nvPr>
            </p:nvSpPr>
            <p:spPr>
              <a:xfrm>
                <a:off x="199836" y="769064"/>
                <a:ext cx="11735809" cy="6025352"/>
              </a:xfrm>
              <a:blipFill>
                <a:blip r:embed="rId2"/>
                <a:stretch>
                  <a:fillRect l="-675" t="-1314" r="-571"/>
                </a:stretch>
              </a:blipFill>
            </p:spPr>
            <p:txBody>
              <a:bodyPr/>
              <a:lstStyle/>
              <a:p>
                <a:r>
                  <a:rPr lang="en-GB">
                    <a:noFill/>
                  </a:rPr>
                  <a:t> </a:t>
                </a:r>
              </a:p>
            </p:txBody>
          </p:sp>
        </mc:Fallback>
      </mc:AlternateContent>
    </p:spTree>
    <p:extLst>
      <p:ext uri="{BB962C8B-B14F-4D97-AF65-F5344CB8AC3E}">
        <p14:creationId xmlns:p14="http://schemas.microsoft.com/office/powerpoint/2010/main" val="419757434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mc:AlternateContent xmlns:mc="http://schemas.openxmlformats.org/markup-compatibility/2006" xmlns:a14="http://schemas.microsoft.com/office/drawing/2010/main">
        <mc:Choice Requires="a14">
          <p:sp>
            <p:nvSpPr>
              <p:cNvPr id="3" name="Content Placeholder 2">
                <a:extLst>
                  <a:ext uri="{FF2B5EF4-FFF2-40B4-BE49-F238E27FC236}">
                    <a16:creationId xmlns:a16="http://schemas.microsoft.com/office/drawing/2014/main" id="{DCB2BC9E-66E6-44B0-B6E7-EDEDB42B1A47}"/>
                  </a:ext>
                </a:extLst>
              </p:cNvPr>
              <p:cNvSpPr>
                <a:spLocks noGrp="1"/>
              </p:cNvSpPr>
              <p:nvPr>
                <p:ph idx="1"/>
              </p:nvPr>
            </p:nvSpPr>
            <p:spPr>
              <a:xfrm>
                <a:off x="417837" y="1301959"/>
                <a:ext cx="11457251" cy="5213897"/>
              </a:xfrm>
            </p:spPr>
            <p:txBody>
              <a:bodyPr>
                <a:normAutofit/>
              </a:bodyPr>
              <a:lstStyle/>
              <a:p>
                <a:pPr marL="0" indent="0">
                  <a:buNone/>
                </a:pPr>
                <a:r>
                  <a:rPr lang="en-GB" sz="2400" dirty="0"/>
                  <a:t>Now,			 	</a:t>
                </a:r>
                <a14:m>
                  <m:oMath xmlns:m="http://schemas.openxmlformats.org/officeDocument/2006/math">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h</m:t>
                        </m:r>
                      </m:e>
                      <m:sub>
                        <m:r>
                          <a:rPr lang="en-GB" sz="2400" b="0" i="1" smtClean="0">
                            <a:latin typeface="Cambria Math" panose="02040503050406030204" pitchFamily="18" charset="0"/>
                          </a:rPr>
                          <m:t>2</m:t>
                        </m:r>
                      </m:sub>
                    </m:sSub>
                  </m:oMath>
                </a14:m>
                <a:r>
                  <a:rPr lang="en-GB" sz="2400" dirty="0"/>
                  <a:t> = 2865 kJ/kg</a:t>
                </a:r>
              </a:p>
              <a:p>
                <a:pPr marL="0" indent="0">
                  <a:buNone/>
                </a:pPr>
                <a:endParaRPr lang="en-GB" sz="800" dirty="0"/>
              </a:p>
              <a:p>
                <a:pPr marL="0" indent="0">
                  <a:buNone/>
                </a:pPr>
                <a:r>
                  <a:rPr lang="en-GB" sz="2400" dirty="0"/>
                  <a:t>But, to find the exit steam temperature where we know the exit enthalpy value and a pressure of 552 kPa (0.552 bar),  using the appropriate superheated steam table, the steam exit temperature is;</a:t>
                </a:r>
              </a:p>
              <a:p>
                <a:pPr marL="0" indent="0">
                  <a:buNone/>
                </a:pPr>
                <a:r>
                  <a:rPr lang="en-GB" sz="2400" dirty="0"/>
                  <a:t>				</a:t>
                </a:r>
                <a14:m>
                  <m:oMath xmlns:m="http://schemas.openxmlformats.org/officeDocument/2006/math">
                    <m:sSub>
                      <m:sSubPr>
                        <m:ctrlPr>
                          <a:rPr lang="en-GB" sz="2400" i="1" smtClean="0">
                            <a:latin typeface="Cambria Math" panose="02040503050406030204" pitchFamily="18" charset="0"/>
                          </a:rPr>
                        </m:ctrlPr>
                      </m:sSubPr>
                      <m:e>
                        <m:r>
                          <a:rPr lang="en-GB" sz="2400" b="0" i="1" smtClean="0">
                            <a:latin typeface="Cambria Math" panose="02040503050406030204" pitchFamily="18" charset="0"/>
                          </a:rPr>
                          <m:t>𝑇</m:t>
                        </m:r>
                      </m:e>
                      <m:sub>
                        <m:r>
                          <a:rPr lang="en-GB" sz="2400" b="0" i="1" smtClean="0">
                            <a:latin typeface="Cambria Math" panose="02040503050406030204" pitchFamily="18" charset="0"/>
                          </a:rPr>
                          <m:t>2</m:t>
                        </m:r>
                      </m:sub>
                    </m:sSub>
                    <m:r>
                      <a:rPr lang="en-GB" sz="2400" b="0" i="1" smtClean="0">
                        <a:latin typeface="Cambria Math" panose="02040503050406030204" pitchFamily="18" charset="0"/>
                      </a:rPr>
                      <m:t> </m:t>
                    </m:r>
                    <m:r>
                      <a:rPr lang="en-GB" sz="2400" b="0" i="1" smtClean="0">
                        <a:latin typeface="Cambria Math" panose="02040503050406030204" pitchFamily="18" charset="0"/>
                        <a:ea typeface="Cambria Math" panose="02040503050406030204" pitchFamily="18" charset="0"/>
                      </a:rPr>
                      <m:t>≈200 °</m:t>
                    </m:r>
                    <m:r>
                      <a:rPr lang="en-GB" sz="2400" b="0" i="1" smtClean="0">
                        <a:latin typeface="Cambria Math" panose="02040503050406030204" pitchFamily="18" charset="0"/>
                        <a:ea typeface="Cambria Math" panose="02040503050406030204" pitchFamily="18" charset="0"/>
                      </a:rPr>
                      <m:t>𝐶</m:t>
                    </m:r>
                  </m:oMath>
                </a14:m>
                <a:endParaRPr lang="en-GB" sz="2400" dirty="0"/>
              </a:p>
            </p:txBody>
          </p:sp>
        </mc:Choice>
        <mc:Fallback xmlns="">
          <p:sp>
            <p:nvSpPr>
              <p:cNvPr id="3" name="Content Placeholder 2">
                <a:extLst>
                  <a:ext uri="{FF2B5EF4-FFF2-40B4-BE49-F238E27FC236}">
                    <a16:creationId xmlns:a16="http://schemas.microsoft.com/office/drawing/2014/main" id="{DCB2BC9E-66E6-44B0-B6E7-EDEDB42B1A47}"/>
                  </a:ext>
                </a:extLst>
              </p:cNvPr>
              <p:cNvSpPr>
                <a:spLocks noGrp="1" noRot="1" noChangeAspect="1" noMove="1" noResize="1" noEditPoints="1" noAdjustHandles="1" noChangeArrowheads="1" noChangeShapeType="1" noTextEdit="1"/>
              </p:cNvSpPr>
              <p:nvPr>
                <p:ph idx="1"/>
              </p:nvPr>
            </p:nvSpPr>
            <p:spPr>
              <a:xfrm>
                <a:off x="417837" y="1301959"/>
                <a:ext cx="11457251" cy="5213897"/>
              </a:xfrm>
              <a:blipFill>
                <a:blip r:embed="rId2"/>
                <a:stretch>
                  <a:fillRect l="-852" t="-1637" r="-1277"/>
                </a:stretch>
              </a:blipFill>
            </p:spPr>
            <p:txBody>
              <a:bodyPr/>
              <a:lstStyle/>
              <a:p>
                <a:r>
                  <a:rPr lang="en-GB">
                    <a:noFill/>
                  </a:rPr>
                  <a:t> </a:t>
                </a:r>
              </a:p>
            </p:txBody>
          </p:sp>
        </mc:Fallback>
      </mc:AlternateContent>
      <p:sp>
        <p:nvSpPr>
          <p:cNvPr id="4" name="Title 1">
            <a:extLst>
              <a:ext uri="{FF2B5EF4-FFF2-40B4-BE49-F238E27FC236}">
                <a16:creationId xmlns:a16="http://schemas.microsoft.com/office/drawing/2014/main" id="{8BF14547-E160-417F-94B8-0778A2CDF374}"/>
              </a:ext>
            </a:extLst>
          </p:cNvPr>
          <p:cNvSpPr>
            <a:spLocks noGrp="1"/>
          </p:cNvSpPr>
          <p:nvPr>
            <p:ph type="title"/>
          </p:nvPr>
        </p:nvSpPr>
        <p:spPr>
          <a:xfrm>
            <a:off x="838200" y="256124"/>
            <a:ext cx="10515600" cy="652221"/>
          </a:xfrm>
        </p:spPr>
        <p:txBody>
          <a:bodyPr>
            <a:normAutofit/>
          </a:bodyPr>
          <a:lstStyle/>
          <a:p>
            <a:pPr algn="ctr"/>
            <a:r>
              <a:rPr lang="en-GB" sz="4000" dirty="0"/>
              <a:t>Compression of saturated steam - </a:t>
            </a:r>
            <a:r>
              <a:rPr lang="en-GB" sz="4000" i="1" dirty="0"/>
              <a:t>example</a:t>
            </a:r>
          </a:p>
        </p:txBody>
      </p:sp>
    </p:spTree>
    <p:extLst>
      <p:ext uri="{BB962C8B-B14F-4D97-AF65-F5344CB8AC3E}">
        <p14:creationId xmlns:p14="http://schemas.microsoft.com/office/powerpoint/2010/main" val="292155051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4843</TotalTime>
  <Words>1958</Words>
  <Application>Microsoft Office PowerPoint</Application>
  <PresentationFormat>Widescreen</PresentationFormat>
  <Paragraphs>132</Paragraphs>
  <Slides>15</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Arial</vt:lpstr>
      <vt:lpstr>Calibri</vt:lpstr>
      <vt:lpstr>Calibri Light</vt:lpstr>
      <vt:lpstr>Cambria Math</vt:lpstr>
      <vt:lpstr>NexusSans</vt:lpstr>
      <vt:lpstr>Office Theme</vt:lpstr>
      <vt:lpstr>Applications of the  Steady Flow Energy Equation</vt:lpstr>
      <vt:lpstr>Introduction</vt:lpstr>
      <vt:lpstr>Introduction</vt:lpstr>
      <vt:lpstr>Applications of the SFEE</vt:lpstr>
      <vt:lpstr>Steam &amp; Gas turbine - Examples</vt:lpstr>
      <vt:lpstr>Applications of the SFEE</vt:lpstr>
      <vt:lpstr>Applications of the SFEE</vt:lpstr>
      <vt:lpstr>Compressors</vt:lpstr>
      <vt:lpstr>Axial flow compressors</vt:lpstr>
      <vt:lpstr>Reciprocating compressor</vt:lpstr>
      <vt:lpstr>Centrifugal compressor</vt:lpstr>
      <vt:lpstr>Compressors, Blowers, Fans &amp; Pumps</vt:lpstr>
      <vt:lpstr>Axial flow compressor - example</vt:lpstr>
      <vt:lpstr>Compression of saturated steam - example</vt:lpstr>
      <vt:lpstr>Compression of saturated steam - example</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Applications of the  Steady Flow Energy Equation</dc:title>
  <dc:creator>Robert Goodson</dc:creator>
  <cp:lastModifiedBy>Robert Goodson</cp:lastModifiedBy>
  <cp:revision>70</cp:revision>
  <dcterms:created xsi:type="dcterms:W3CDTF">2020-11-17T09:15:06Z</dcterms:created>
  <dcterms:modified xsi:type="dcterms:W3CDTF">2021-03-26T15:28:44Z</dcterms:modified>
</cp:coreProperties>
</file>