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8" r:id="rId2"/>
    <p:sldId id="262" r:id="rId3"/>
    <p:sldId id="261" r:id="rId4"/>
    <p:sldId id="257" r:id="rId5"/>
    <p:sldId id="270" r:id="rId6"/>
    <p:sldId id="273" r:id="rId7"/>
    <p:sldId id="274" r:id="rId8"/>
    <p:sldId id="271" r:id="rId9"/>
    <p:sldId id="280" r:id="rId10"/>
    <p:sldId id="272" r:id="rId11"/>
    <p:sldId id="275" r:id="rId12"/>
    <p:sldId id="276" r:id="rId13"/>
    <p:sldId id="27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CF1AB2-1976-4502-BF36-3FF5EA21886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706" autoAdjust="0"/>
  </p:normalViewPr>
  <p:slideViewPr>
    <p:cSldViewPr snapToGrid="0">
      <p:cViewPr varScale="1">
        <p:scale>
          <a:sx n="74" d="100"/>
          <a:sy n="74" d="100"/>
        </p:scale>
        <p:origin x="498" y="7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7" d="100"/>
          <a:sy n="87" d="100"/>
        </p:scale>
        <p:origin x="3090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9BCE0C-CD74-4A59-802C-6D2F8C15331A}" type="datetimeFigureOut">
              <a:rPr lang="en-US" smtClean="0"/>
              <a:t>1/16/2018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98501B-77B5-4365-9881-C6E19A3C1E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4561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4FDEA8-CBB8-46CC-9562-028963DBC55A}" type="datetimeFigureOut">
              <a:rPr lang="en-US" smtClean="0"/>
              <a:t>1/16/2018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8BD8E7-1312-41F3-99C4-6DA5AF891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084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04800" y="304800"/>
            <a:ext cx="11582400" cy="6248400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548245"/>
            <a:ext cx="10515600" cy="2240280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54659"/>
            <a:ext cx="10515600" cy="1143000"/>
          </a:xfrm>
        </p:spPr>
        <p:txBody>
          <a:bodyPr>
            <a:normAutofit/>
          </a:bodyPr>
          <a:lstStyle>
            <a:lvl1pPr marL="0" indent="0" algn="ctr"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Picture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4800600"/>
            <a:ext cx="12192000" cy="2057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084483"/>
            <a:ext cx="11125200" cy="914400"/>
          </a:xfrm>
        </p:spPr>
        <p:txBody>
          <a:bodyPr anchor="b">
            <a:normAutofit/>
          </a:bodyPr>
          <a:lstStyle>
            <a:lvl1pPr algn="ctr">
              <a:defRPr sz="4400" spc="-50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0"/>
          </p:nvPr>
        </p:nvSpPr>
        <p:spPr>
          <a:xfrm>
            <a:off x="1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1"/>
          </p:nvPr>
        </p:nvSpPr>
        <p:spPr>
          <a:xfrm>
            <a:off x="4084320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4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2"/>
          </p:nvPr>
        </p:nvSpPr>
        <p:spPr>
          <a:xfrm>
            <a:off x="8168640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6043123"/>
            <a:ext cx="11125200" cy="5715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7454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1/16/2018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04800" y="304800"/>
            <a:ext cx="11582400" cy="6248400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483427"/>
            <a:ext cx="10515600" cy="2743200"/>
          </a:xfrm>
        </p:spPr>
        <p:txBody>
          <a:bodyPr anchor="b">
            <a:normAutofit/>
          </a:bodyPr>
          <a:lstStyle>
            <a:lvl1pPr algn="ctr">
              <a:defRPr sz="4400" spc="-50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835025" y="5257800"/>
            <a:ext cx="105156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000" cap="all" spc="50" baseline="0">
                <a:solidFill>
                  <a:schemeClr val="bg1"/>
                </a:solidFill>
              </a:defRPr>
            </a:lvl1pPr>
            <a:lvl2pPr marL="365760" indent="0" algn="ctr">
              <a:buNone/>
              <a:defRPr sz="2000" cap="all" spc="50" baseline="0">
                <a:solidFill>
                  <a:schemeClr val="bg1"/>
                </a:solidFill>
              </a:defRPr>
            </a:lvl2pPr>
            <a:lvl3pPr algn="ctr">
              <a:defRPr sz="2000" cap="all" spc="50" baseline="0">
                <a:solidFill>
                  <a:schemeClr val="bg1"/>
                </a:solidFill>
              </a:defRPr>
            </a:lvl3pPr>
            <a:lvl4pPr algn="ctr">
              <a:defRPr sz="2000" cap="all" spc="50" baseline="0">
                <a:solidFill>
                  <a:schemeClr val="bg1"/>
                </a:solidFill>
              </a:defRPr>
            </a:lvl4pPr>
            <a:lvl5pPr algn="ctr">
              <a:defRPr sz="2000" cap="all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714500"/>
            <a:ext cx="4495800" cy="446227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714500"/>
            <a:ext cx="4495800" cy="446227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1/16/2018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7048" y="1733162"/>
            <a:ext cx="4498848" cy="6858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7048" y="2481943"/>
            <a:ext cx="4498848" cy="369025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733162"/>
            <a:ext cx="4498848" cy="6858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81943"/>
            <a:ext cx="4498848" cy="369025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1/16/2018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1/16/2018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51812" y="1672934"/>
            <a:ext cx="3506788" cy="2880360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352" y="457200"/>
            <a:ext cx="7242111" cy="5715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51812" y="4590288"/>
            <a:ext cx="3514564" cy="1581912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1/16/2018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8153400" y="0"/>
            <a:ext cx="403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2813" y="1683327"/>
            <a:ext cx="3125787" cy="2877260"/>
          </a:xfrm>
        </p:spPr>
        <p:txBody>
          <a:bodyPr anchor="b">
            <a:normAutofit/>
          </a:bodyPr>
          <a:lstStyle>
            <a:lvl1pPr>
              <a:defRPr sz="3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6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0"/>
            <a:ext cx="8101584" cy="6857999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2813" y="4591761"/>
            <a:ext cx="3125787" cy="1580440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1/16/2018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57200"/>
            <a:ext cx="1943100" cy="57197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457200"/>
            <a:ext cx="7048500" cy="5719762"/>
          </a:xfrm>
        </p:spPr>
        <p:txBody>
          <a:bodyPr vert="eaVert"/>
          <a:lstStyle>
            <a:lvl1pPr>
              <a:defRPr/>
            </a:lvl1pPr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1/16/2018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714500"/>
            <a:ext cx="9144000" cy="4457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Rectangle 6"/>
          <p:cNvSpPr/>
          <p:nvPr userDrawn="1"/>
        </p:nvSpPr>
        <p:spPr>
          <a:xfrm>
            <a:off x="0" y="6583680"/>
            <a:ext cx="12192000" cy="27432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3999" y="6601556"/>
            <a:ext cx="649138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87908" y="6601556"/>
            <a:ext cx="1534064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fld id="{37CC0096-1860-4642-9CD2-0079EA5E7CD1}" type="datetimeFigureOut">
              <a:rPr lang="en-US" smtClean="0"/>
              <a:pPr/>
              <a:t>1/16/2018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94499" y="6601556"/>
            <a:ext cx="7735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>
            <a:lumMod val="50000"/>
          </a:schemeClr>
        </a:buClr>
        <a:buSzPct val="100000"/>
        <a:buFont typeface="Arial" pitchFamily="34" charset="0"/>
        <a:buChar char="▪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532813" y="100187"/>
            <a:ext cx="3125787" cy="609497"/>
          </a:xfrm>
        </p:spPr>
        <p:txBody>
          <a:bodyPr/>
          <a:lstStyle/>
          <a:p>
            <a:r>
              <a:rPr lang="en-US" dirty="0" smtClean="0"/>
              <a:t>Rhys SUrringer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8378138" y="1287541"/>
            <a:ext cx="3659187" cy="1580440"/>
          </a:xfrm>
        </p:spPr>
        <p:txBody>
          <a:bodyPr>
            <a:noAutofit/>
          </a:bodyPr>
          <a:lstStyle/>
          <a:p>
            <a:r>
              <a:rPr lang="en-US" sz="2000" dirty="0" smtClean="0"/>
              <a:t>UWTSD Sports Management</a:t>
            </a:r>
          </a:p>
          <a:p>
            <a:endParaRPr lang="en-US" sz="2000" dirty="0"/>
          </a:p>
          <a:p>
            <a:r>
              <a:rPr lang="en-US" sz="2000" dirty="0" smtClean="0"/>
              <a:t>Community Sports Development</a:t>
            </a:r>
            <a:endParaRPr lang="en-US" sz="2000" dirty="0"/>
          </a:p>
        </p:txBody>
      </p:sp>
      <p:pic>
        <p:nvPicPr>
          <p:cNvPr id="47" name="Picture Placeholder 46"/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3369" t="28096" r="2296" b="12176"/>
          <a:stretch/>
        </p:blipFill>
        <p:spPr>
          <a:xfrm>
            <a:off x="3823623" y="4763069"/>
            <a:ext cx="4337739" cy="2094931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4" t="21095"/>
          <a:stretch/>
        </p:blipFill>
        <p:spPr>
          <a:xfrm>
            <a:off x="3823623" y="4652"/>
            <a:ext cx="4337739" cy="2565779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 rotWithShape="1">
          <a:blip r:embed="rId4"/>
          <a:srcRect t="24875" b="16816"/>
          <a:stretch/>
        </p:blipFill>
        <p:spPr>
          <a:xfrm>
            <a:off x="1" y="3794078"/>
            <a:ext cx="3823622" cy="3063922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 rotWithShape="1">
          <a:blip r:embed="rId5"/>
          <a:srcRect l="27164" t="8395" r="17762" b="13022"/>
          <a:stretch/>
        </p:blipFill>
        <p:spPr>
          <a:xfrm>
            <a:off x="3823623" y="2570431"/>
            <a:ext cx="4337739" cy="2192638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 rotWithShape="1">
          <a:blip r:embed="rId6"/>
          <a:srcRect l="29537" t="20497" r="27749" b="5870"/>
          <a:stretch/>
        </p:blipFill>
        <p:spPr>
          <a:xfrm>
            <a:off x="1" y="-69060"/>
            <a:ext cx="3823622" cy="3863138"/>
          </a:xfrm>
          <a:prstGeom prst="rect">
            <a:avLst/>
          </a:prstGeom>
        </p:spPr>
      </p:pic>
      <p:sp>
        <p:nvSpPr>
          <p:cNvPr id="52" name="TextBox 51"/>
          <p:cNvSpPr txBox="1"/>
          <p:nvPr/>
        </p:nvSpPr>
        <p:spPr>
          <a:xfrm>
            <a:off x="8532813" y="3304458"/>
            <a:ext cx="35045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Sports Coach</a:t>
            </a:r>
          </a:p>
          <a:p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 dirty="0" smtClean="0">
                <a:solidFill>
                  <a:schemeClr val="bg1"/>
                </a:solidFill>
              </a:rPr>
              <a:t>Fitness Instructor</a:t>
            </a:r>
          </a:p>
          <a:p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 dirty="0" smtClean="0">
                <a:solidFill>
                  <a:schemeClr val="bg1"/>
                </a:solidFill>
              </a:rPr>
              <a:t>Personal Trainer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616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Llangatwg community school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Physical activity &amp; Sport</a:t>
            </a:r>
            <a:endParaRPr lang="en-US" dirty="0"/>
          </a:p>
        </p:txBody>
      </p:sp>
      <p:pic>
        <p:nvPicPr>
          <p:cNvPr id="17" name="Picture Placeholder 16"/>
          <p:cNvPicPr>
            <a:picLocks noGrp="1" noChangeAspect="1"/>
          </p:cNvPicPr>
          <p:nvPr>
            <p:ph type="pic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8" t="-241" r="31552" b="241"/>
          <a:stretch/>
        </p:blipFill>
        <p:spPr>
          <a:xfrm>
            <a:off x="0" y="0"/>
            <a:ext cx="12192000" cy="4745038"/>
          </a:xfrm>
        </p:spPr>
      </p:pic>
    </p:spTree>
    <p:extLst>
      <p:ext uri="{BB962C8B-B14F-4D97-AF65-F5344CB8AC3E}">
        <p14:creationId xmlns:p14="http://schemas.microsoft.com/office/powerpoint/2010/main" val="303468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580030"/>
          </a:xfrm>
        </p:spPr>
        <p:txBody>
          <a:bodyPr/>
          <a:lstStyle/>
          <a:p>
            <a:r>
              <a:rPr lang="en-US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evelop </a:t>
            </a:r>
            <a:r>
              <a:rPr lang="en-GB" dirty="0"/>
              <a:t>a new sustainable activity session to engage 7-11 year olds in physical </a:t>
            </a:r>
            <a:r>
              <a:rPr lang="en-GB" dirty="0" smtClean="0"/>
              <a:t>activity/sport </a:t>
            </a:r>
            <a:r>
              <a:rPr lang="en-GB" dirty="0"/>
              <a:t>at the Llangatwg Community School facility</a:t>
            </a:r>
            <a:r>
              <a:rPr lang="en-GB" dirty="0" smtClean="0"/>
              <a:t>.</a:t>
            </a:r>
          </a:p>
          <a:p>
            <a:r>
              <a:rPr lang="en-GB" dirty="0"/>
              <a:t>This program </a:t>
            </a:r>
            <a:r>
              <a:rPr lang="en-GB" dirty="0" smtClean="0"/>
              <a:t>is designed to target children </a:t>
            </a:r>
            <a:r>
              <a:rPr lang="en-GB" dirty="0"/>
              <a:t>who will be moving from local primary </a:t>
            </a:r>
            <a:r>
              <a:rPr lang="en-GB" dirty="0" smtClean="0"/>
              <a:t>schools into </a:t>
            </a:r>
            <a:r>
              <a:rPr lang="en-GB" dirty="0"/>
              <a:t>the </a:t>
            </a:r>
            <a:r>
              <a:rPr lang="en-GB" dirty="0" smtClean="0"/>
              <a:t>community </a:t>
            </a:r>
            <a:r>
              <a:rPr lang="en-GB" dirty="0" smtClean="0"/>
              <a:t>school.</a:t>
            </a:r>
          </a:p>
          <a:p>
            <a:r>
              <a:rPr lang="en-GB" dirty="0" smtClean="0"/>
              <a:t>There is currently a program of sports </a:t>
            </a:r>
            <a:r>
              <a:rPr lang="en-GB" dirty="0" smtClean="0"/>
              <a:t>including</a:t>
            </a:r>
            <a:r>
              <a:rPr lang="en-GB" dirty="0"/>
              <a:t>;</a:t>
            </a:r>
            <a:r>
              <a:rPr lang="en-GB" dirty="0" smtClean="0"/>
              <a:t> rugby</a:t>
            </a:r>
            <a:r>
              <a:rPr lang="en-GB" dirty="0" smtClean="0"/>
              <a:t>, </a:t>
            </a:r>
            <a:r>
              <a:rPr lang="en-GB" dirty="0" smtClean="0"/>
              <a:t>football </a:t>
            </a:r>
            <a:r>
              <a:rPr lang="en-GB" dirty="0" smtClean="0"/>
              <a:t>&amp; </a:t>
            </a:r>
            <a:r>
              <a:rPr lang="en-GB" dirty="0" smtClean="0"/>
              <a:t>swimming </a:t>
            </a:r>
            <a:r>
              <a:rPr lang="en-GB" dirty="0" smtClean="0"/>
              <a:t>in place at Llangatwg Community School.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279779"/>
            <a:ext cx="2957014" cy="3218184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6814" y="279779"/>
            <a:ext cx="2957014" cy="321818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3497963"/>
            <a:ext cx="5914028" cy="3080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464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096000" cy="734096"/>
          </a:xfrm>
        </p:spPr>
        <p:txBody>
          <a:bodyPr/>
          <a:lstStyle/>
          <a:p>
            <a:r>
              <a:rPr lang="en-US" dirty="0" smtClean="0"/>
              <a:t>Current Facilities &amp;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3000"/>
            <a:ext cx="5962918" cy="539847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US" sz="2400" b="1" dirty="0" smtClean="0"/>
              <a:t>Llangatwg</a:t>
            </a:r>
            <a:r>
              <a:rPr lang="en-US" sz="2400" b="1" dirty="0"/>
              <a:t> </a:t>
            </a:r>
            <a:r>
              <a:rPr lang="en-US" sz="2400" b="1" dirty="0" smtClean="0"/>
              <a:t>Community School has great facilities, which are available for </a:t>
            </a:r>
            <a:r>
              <a:rPr lang="en-US" sz="2400" b="1" dirty="0" smtClean="0"/>
              <a:t>the </a:t>
            </a:r>
            <a:r>
              <a:rPr lang="en-US" sz="2400" b="1" dirty="0" smtClean="0"/>
              <a:t>pupils and local community.</a:t>
            </a:r>
            <a:endParaRPr lang="en-US" sz="1600" b="1" dirty="0" smtClean="0"/>
          </a:p>
          <a:p>
            <a:r>
              <a:rPr lang="en-US" dirty="0" smtClean="0"/>
              <a:t>Astroturf &amp; </a:t>
            </a:r>
            <a:r>
              <a:rPr lang="en-US" dirty="0" smtClean="0"/>
              <a:t>playing </a:t>
            </a:r>
            <a:r>
              <a:rPr lang="en-US" dirty="0" smtClean="0"/>
              <a:t>fields </a:t>
            </a:r>
          </a:p>
          <a:p>
            <a:r>
              <a:rPr lang="en-US" dirty="0" smtClean="0"/>
              <a:t>Swimming </a:t>
            </a:r>
            <a:r>
              <a:rPr lang="en-US" dirty="0" smtClean="0"/>
              <a:t>pool</a:t>
            </a:r>
            <a:endParaRPr lang="en-US" dirty="0" smtClean="0"/>
          </a:p>
          <a:p>
            <a:r>
              <a:rPr lang="en-US" dirty="0" smtClean="0"/>
              <a:t>Gymnasium</a:t>
            </a:r>
          </a:p>
          <a:p>
            <a:r>
              <a:rPr lang="en-US" dirty="0" smtClean="0"/>
              <a:t>Functional </a:t>
            </a:r>
            <a:r>
              <a:rPr lang="en-US" dirty="0" smtClean="0"/>
              <a:t>hall </a:t>
            </a:r>
            <a:r>
              <a:rPr lang="en-US" dirty="0" smtClean="0"/>
              <a:t>&amp; </a:t>
            </a:r>
            <a:r>
              <a:rPr lang="en-US" dirty="0" smtClean="0"/>
              <a:t>stage</a:t>
            </a:r>
            <a:endParaRPr lang="en-US" dirty="0" smtClean="0"/>
          </a:p>
          <a:p>
            <a:r>
              <a:rPr lang="en-US" dirty="0" smtClean="0"/>
              <a:t>Health and </a:t>
            </a:r>
            <a:r>
              <a:rPr lang="en-US" dirty="0" smtClean="0"/>
              <a:t>fitness </a:t>
            </a:r>
            <a:r>
              <a:rPr lang="en-US" dirty="0"/>
              <a:t>s</a:t>
            </a:r>
            <a:r>
              <a:rPr lang="en-US" dirty="0" smtClean="0"/>
              <a:t>uite </a:t>
            </a:r>
            <a:endParaRPr lang="en-US" dirty="0" smtClean="0"/>
          </a:p>
          <a:p>
            <a:r>
              <a:rPr lang="en-US" dirty="0" smtClean="0"/>
              <a:t>Outdoor </a:t>
            </a:r>
            <a:r>
              <a:rPr lang="en-US" dirty="0" smtClean="0"/>
              <a:t>netball courts</a:t>
            </a:r>
            <a:endParaRPr lang="en-US" dirty="0" smtClean="0"/>
          </a:p>
          <a:p>
            <a:pPr marL="45720" indent="0">
              <a:buNone/>
            </a:pPr>
            <a:endParaRPr lang="en-US" dirty="0"/>
          </a:p>
        </p:txBody>
      </p:sp>
      <p:pic>
        <p:nvPicPr>
          <p:cNvPr id="4" name="Picture 3" descr="Neath Port Talbot 6714066 LLANGATWG COMMUNITY SCHOOL Pupils well-being and sports participation report 2015 - Neath Port Talbot 6714066 LLANGATWG COMMUNITY SCHOOL Pupils well-being and sports participation report 2015.pdf - Mozilla Firefox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69" t="14359" r="17093"/>
          <a:stretch/>
        </p:blipFill>
        <p:spPr>
          <a:xfrm>
            <a:off x="5854890" y="0"/>
            <a:ext cx="6337110" cy="620973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647815" y="6209732"/>
            <a:ext cx="2169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Sport wales</a:t>
            </a:r>
            <a:r>
              <a:rPr lang="en-GB" dirty="0"/>
              <a:t>. (2015).</a:t>
            </a:r>
          </a:p>
        </p:txBody>
      </p:sp>
    </p:spTree>
    <p:extLst>
      <p:ext uri="{BB962C8B-B14F-4D97-AF65-F5344CB8AC3E}">
        <p14:creationId xmlns:p14="http://schemas.microsoft.com/office/powerpoint/2010/main" val="2836970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757989"/>
          </a:xfrm>
        </p:spPr>
        <p:txBody>
          <a:bodyPr/>
          <a:lstStyle/>
          <a:p>
            <a:pPr algn="ctr"/>
            <a:r>
              <a:rPr lang="en-US" dirty="0" smtClean="0"/>
              <a:t>Students most Popular Sports Choices</a:t>
            </a:r>
            <a:endParaRPr lang="en-US" dirty="0"/>
          </a:p>
        </p:txBody>
      </p:sp>
      <p:pic>
        <p:nvPicPr>
          <p:cNvPr id="4" name="Content Placeholder 3" descr="Neath Port Talbot 6714066 LLANGATWG COMMUNITY SCHOOL Pupils well-being and sports participation report 2015 - Neath Port Talbot 6714066 LLANGATWG COMMUNITY SCHOOL Pupils well-being and sports participation report 2015.pdf - Mozilla Firefox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05" t="16045" r="17144" b="2100"/>
          <a:stretch/>
        </p:blipFill>
        <p:spPr>
          <a:xfrm>
            <a:off x="363940" y="1347148"/>
            <a:ext cx="5450006" cy="4928073"/>
          </a:xfrm>
        </p:spPr>
      </p:pic>
      <p:pic>
        <p:nvPicPr>
          <p:cNvPr id="8" name="Picture 7" descr="Neath Port Talbot 6714066 LLANGATWG COMMUNITY SCHOOL Pupils well-being and sports participation report 2015 - Neath Port Talbot 6714066 LLANGATWG COMMUNITY SCHOOL Pupils well-being and sports participation report 2015.pdf - Mozilla Firefox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06" t="23879" r="17751"/>
          <a:stretch/>
        </p:blipFill>
        <p:spPr>
          <a:xfrm>
            <a:off x="5813946" y="1347148"/>
            <a:ext cx="6250675" cy="493773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0044752" y="6284887"/>
            <a:ext cx="2147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Sport wales. (2015).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594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423081" y="522026"/>
            <a:ext cx="10924369" cy="433317"/>
          </a:xfrm>
        </p:spPr>
        <p:txBody>
          <a:bodyPr>
            <a:normAutofit/>
          </a:bodyPr>
          <a:lstStyle/>
          <a:p>
            <a:r>
              <a:rPr lang="en-US" sz="2400" dirty="0" smtClean="0"/>
              <a:t>Running &amp; Fitness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846161" y="1173707"/>
            <a:ext cx="4844955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Running &amp; fitness is becoming more popular with young children.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we can design a fun specific running, and fitness programme, that is both effective &amp; enjoyable for children aged 7-11 years.</a:t>
            </a:r>
          </a:p>
          <a:p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Including;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S.A.Q’s 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Races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Running games</a:t>
            </a:r>
            <a:endParaRPr lang="en-GB" sz="24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</a:t>
            </a:r>
            <a:r>
              <a:rPr lang="en-GB" sz="2400" dirty="0" smtClean="0">
                <a:solidFill>
                  <a:schemeClr val="bg1"/>
                </a:solidFill>
              </a:rPr>
              <a:t>all sports with the focus on speed, running, and fitness.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7271" y="955343"/>
            <a:ext cx="2997461" cy="268861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2015" y="955342"/>
            <a:ext cx="3105256" cy="268861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0918" y="3643953"/>
            <a:ext cx="3016155" cy="246607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8368" y="3643953"/>
            <a:ext cx="3118903" cy="2466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24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527048" y="327546"/>
            <a:ext cx="9144000" cy="835925"/>
          </a:xfrm>
        </p:spPr>
        <p:txBody>
          <a:bodyPr>
            <a:normAutofit/>
          </a:bodyPr>
          <a:lstStyle/>
          <a:p>
            <a:r>
              <a:rPr lang="en-US" sz="4400" dirty="0" smtClean="0"/>
              <a:t>FIT KIDs</a:t>
            </a:r>
            <a:r>
              <a:rPr lang="en-US" sz="4400" dirty="0" smtClean="0"/>
              <a:t>!</a:t>
            </a:r>
            <a:endParaRPr lang="en-US" sz="4400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1156466" y="1733162"/>
            <a:ext cx="4498848" cy="685800"/>
          </a:xfrm>
        </p:spPr>
        <p:txBody>
          <a:bodyPr>
            <a:normAutofit/>
          </a:bodyPr>
          <a:lstStyle/>
          <a:p>
            <a:r>
              <a:rPr lang="en-US" sz="2800" dirty="0" smtClean="0"/>
              <a:t>What is it? Why do it?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72200" y="2551924"/>
            <a:ext cx="4498848" cy="3690257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Great for all ages</a:t>
            </a:r>
          </a:p>
          <a:p>
            <a:r>
              <a:rPr lang="en-US" dirty="0" smtClean="0"/>
              <a:t> 7-11 </a:t>
            </a:r>
            <a:r>
              <a:rPr lang="en-US" dirty="0" smtClean="0"/>
              <a:t>year olds </a:t>
            </a:r>
            <a:r>
              <a:rPr lang="en-US" dirty="0" smtClean="0"/>
              <a:t>can take part together </a:t>
            </a:r>
            <a:r>
              <a:rPr lang="en-US" dirty="0" smtClean="0"/>
              <a:t>within the same group.</a:t>
            </a:r>
          </a:p>
          <a:p>
            <a:r>
              <a:rPr lang="en-US" dirty="0" smtClean="0"/>
              <a:t>Suitable </a:t>
            </a:r>
            <a:r>
              <a:rPr lang="en-US" dirty="0" smtClean="0"/>
              <a:t>and </a:t>
            </a:r>
            <a:r>
              <a:rPr lang="en-US" dirty="0" smtClean="0"/>
              <a:t>inclusive for all abilities.</a:t>
            </a:r>
          </a:p>
          <a:p>
            <a:r>
              <a:rPr lang="en-US" dirty="0" smtClean="0"/>
              <a:t>Both boys </a:t>
            </a:r>
            <a:r>
              <a:rPr lang="en-US" dirty="0"/>
              <a:t>&amp;</a:t>
            </a:r>
            <a:r>
              <a:rPr lang="en-US" dirty="0" smtClean="0"/>
              <a:t> </a:t>
            </a:r>
            <a:r>
              <a:rPr lang="en-US" dirty="0" smtClean="0"/>
              <a:t>girls can take part together.</a:t>
            </a:r>
          </a:p>
          <a:p>
            <a:r>
              <a:rPr lang="en-US" dirty="0" smtClean="0"/>
              <a:t>Healthy </a:t>
            </a:r>
            <a:r>
              <a:rPr lang="en-US" dirty="0" smtClean="0"/>
              <a:t>competition </a:t>
            </a:r>
            <a:r>
              <a:rPr lang="en-US" dirty="0" smtClean="0"/>
              <a:t>for youngsters in a </a:t>
            </a:r>
            <a:r>
              <a:rPr lang="en-US" dirty="0" smtClean="0"/>
              <a:t>fun </a:t>
            </a:r>
            <a:r>
              <a:rPr lang="en-US" dirty="0" smtClean="0"/>
              <a:t>and </a:t>
            </a:r>
            <a:r>
              <a:rPr lang="en-US" dirty="0" smtClean="0"/>
              <a:t>safe </a:t>
            </a:r>
            <a:r>
              <a:rPr lang="en-US" dirty="0" smtClean="0"/>
              <a:t>environment.</a:t>
            </a:r>
          </a:p>
          <a:p>
            <a:r>
              <a:rPr lang="en-US" dirty="0" smtClean="0"/>
              <a:t>Non contact and low risk of injury.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MORE BENEFITS …..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>
          <a:xfrm>
            <a:off x="1156466" y="2551924"/>
            <a:ext cx="4498848" cy="3690257"/>
          </a:xfrm>
        </p:spPr>
        <p:txBody>
          <a:bodyPr>
            <a:normAutofit/>
          </a:bodyPr>
          <a:lstStyle/>
          <a:p>
            <a:r>
              <a:rPr lang="en-GB" dirty="0"/>
              <a:t>This is a program to get young people participating </a:t>
            </a:r>
            <a:r>
              <a:rPr lang="en-GB" dirty="0" smtClean="0"/>
              <a:t>in </a:t>
            </a:r>
            <a:r>
              <a:rPr lang="en-GB" dirty="0" smtClean="0"/>
              <a:t>fitness </a:t>
            </a:r>
            <a:r>
              <a:rPr lang="en-GB" dirty="0" smtClean="0"/>
              <a:t>and </a:t>
            </a:r>
            <a:r>
              <a:rPr lang="en-GB" dirty="0" smtClean="0"/>
              <a:t>learning the </a:t>
            </a:r>
            <a:r>
              <a:rPr lang="en-GB" dirty="0"/>
              <a:t>benefits of an active lifestyle</a:t>
            </a:r>
            <a:r>
              <a:rPr lang="en-GB" dirty="0" smtClean="0"/>
              <a:t>.</a:t>
            </a:r>
          </a:p>
          <a:p>
            <a:r>
              <a:rPr lang="en-GB" dirty="0" smtClean="0"/>
              <a:t>Improve social development</a:t>
            </a:r>
          </a:p>
          <a:p>
            <a:r>
              <a:rPr lang="en-GB" dirty="0" smtClean="0"/>
              <a:t>Improves individual achievement</a:t>
            </a:r>
          </a:p>
          <a:p>
            <a:r>
              <a:rPr lang="en-GB" dirty="0" smtClean="0"/>
              <a:t>Active participation</a:t>
            </a:r>
            <a:endParaRPr lang="en-US" dirty="0"/>
          </a:p>
          <a:p>
            <a:r>
              <a:rPr lang="en-US" dirty="0" smtClean="0"/>
              <a:t>Can be coached anywhere, indoor, outdoor, fields, </a:t>
            </a:r>
            <a:r>
              <a:rPr lang="en-US" dirty="0" smtClean="0"/>
              <a:t>a</a:t>
            </a:r>
            <a:r>
              <a:rPr lang="en-US" dirty="0" smtClean="0"/>
              <a:t>stro-turf </a:t>
            </a:r>
            <a:r>
              <a:rPr lang="en-US" dirty="0" smtClean="0"/>
              <a:t>etc. depending on weather.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36938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0"/>
            <a:ext cx="9144000" cy="750627"/>
          </a:xfrm>
        </p:spPr>
        <p:txBody>
          <a:bodyPr/>
          <a:lstStyle/>
          <a:p>
            <a:pPr algn="ctr"/>
            <a:r>
              <a:rPr lang="en-US" dirty="0" smtClean="0"/>
              <a:t>Main Target Areas and Schools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6627" y="4326341"/>
            <a:ext cx="4495800" cy="1713954"/>
          </a:xfrm>
        </p:spPr>
        <p:txBody>
          <a:bodyPr/>
          <a:lstStyle/>
          <a:p>
            <a:r>
              <a:rPr lang="en-US" dirty="0" smtClean="0"/>
              <a:t>Organised</a:t>
            </a:r>
            <a:endParaRPr lang="en-US" dirty="0"/>
          </a:p>
          <a:p>
            <a:r>
              <a:rPr lang="en-US" dirty="0"/>
              <a:t>Enthusiastic</a:t>
            </a:r>
          </a:p>
          <a:p>
            <a:r>
              <a:rPr lang="en-US" dirty="0" smtClean="0"/>
              <a:t>FUN!</a:t>
            </a:r>
            <a:endParaRPr lang="en-US" dirty="0"/>
          </a:p>
        </p:txBody>
      </p:sp>
      <p:pic>
        <p:nvPicPr>
          <p:cNvPr id="5" name="Content Placeholder 4" descr="Links - Partner Primary Schools - Mozilla Firefox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04" t="28509" r="304" b="50627"/>
          <a:stretch/>
        </p:blipFill>
        <p:spPr>
          <a:xfrm>
            <a:off x="0" y="1102056"/>
            <a:ext cx="12192000" cy="2255293"/>
          </a:xfrm>
        </p:spPr>
      </p:pic>
      <p:sp>
        <p:nvSpPr>
          <p:cNvPr id="7" name="TextBox 6"/>
          <p:cNvSpPr txBox="1"/>
          <p:nvPr/>
        </p:nvSpPr>
        <p:spPr>
          <a:xfrm>
            <a:off x="696036" y="4326341"/>
            <a:ext cx="600501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Free Taster Sessions at </a:t>
            </a:r>
            <a:r>
              <a:rPr lang="en-GB" sz="4400" dirty="0" smtClean="0"/>
              <a:t>local </a:t>
            </a:r>
            <a:r>
              <a:rPr lang="en-GB" sz="4400" dirty="0"/>
              <a:t>p</a:t>
            </a:r>
            <a:r>
              <a:rPr lang="en-GB" sz="4400" dirty="0" smtClean="0"/>
              <a:t>rimary </a:t>
            </a:r>
            <a:r>
              <a:rPr lang="en-GB" sz="4400" dirty="0"/>
              <a:t>s</a:t>
            </a:r>
            <a:r>
              <a:rPr lang="en-GB" sz="4400" dirty="0" smtClean="0"/>
              <a:t>chools</a:t>
            </a:r>
            <a:r>
              <a:rPr lang="en-GB" sz="4400" dirty="0" smtClean="0"/>
              <a:t>…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382416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sz="2800" b="1" dirty="0" smtClean="0"/>
              <a:t>Community Chest Grant</a:t>
            </a:r>
          </a:p>
          <a:p>
            <a:r>
              <a:rPr lang="en-GB" dirty="0" smtClean="0"/>
              <a:t>Sport Wales has the community chest with up to £1500 available for clubs.</a:t>
            </a:r>
          </a:p>
          <a:p>
            <a:r>
              <a:rPr lang="en-GB" dirty="0" smtClean="0"/>
              <a:t>This could help with improving participation</a:t>
            </a:r>
          </a:p>
          <a:p>
            <a:r>
              <a:rPr lang="en-GB" dirty="0" smtClean="0"/>
              <a:t>Improving standards </a:t>
            </a:r>
            <a:r>
              <a:rPr lang="en-GB" dirty="0"/>
              <a:t>s</a:t>
            </a:r>
            <a:r>
              <a:rPr lang="en-GB" dirty="0" smtClean="0"/>
              <a:t>uch as;</a:t>
            </a:r>
          </a:p>
          <a:p>
            <a:r>
              <a:rPr lang="en-GB" dirty="0" smtClean="0"/>
              <a:t>Equipment.</a:t>
            </a:r>
          </a:p>
          <a:p>
            <a:r>
              <a:rPr lang="en-GB" dirty="0" smtClean="0"/>
              <a:t>Coaching courses.</a:t>
            </a:r>
          </a:p>
          <a:p>
            <a:pPr marL="45720" indent="0">
              <a:buNone/>
            </a:pPr>
            <a:endParaRPr lang="en-GB" dirty="0" smtClean="0"/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6568" y="2204533"/>
            <a:ext cx="3916384" cy="2290194"/>
          </a:xfrm>
        </p:spPr>
      </p:pic>
    </p:spTree>
    <p:extLst>
      <p:ext uri="{BB962C8B-B14F-4D97-AF65-F5344CB8AC3E}">
        <p14:creationId xmlns:p14="http://schemas.microsoft.com/office/powerpoint/2010/main" val="272676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838200" y="409433"/>
            <a:ext cx="10515600" cy="750627"/>
          </a:xfrm>
        </p:spPr>
        <p:txBody>
          <a:bodyPr/>
          <a:lstStyle/>
          <a:p>
            <a:r>
              <a:rPr lang="en-US" dirty="0" smtClean="0"/>
              <a:t> local partnership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838200" y="1160061"/>
            <a:ext cx="10515600" cy="573206"/>
          </a:xfrm>
        </p:spPr>
        <p:txBody>
          <a:bodyPr/>
          <a:lstStyle/>
          <a:p>
            <a:r>
              <a:rPr lang="en-US" dirty="0" smtClean="0"/>
              <a:t>Celtic Leisure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838201" y="1733267"/>
            <a:ext cx="550800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smtClean="0">
                <a:solidFill>
                  <a:schemeClr val="bg1"/>
                </a:solidFill>
              </a:rPr>
              <a:t>Start a link with </a:t>
            </a:r>
            <a:r>
              <a:rPr lang="en-GB" sz="2000" b="1" u="sng" dirty="0" smtClean="0">
                <a:solidFill>
                  <a:schemeClr val="bg1"/>
                </a:solidFill>
              </a:rPr>
              <a:t>the local </a:t>
            </a:r>
            <a:r>
              <a:rPr lang="en-GB" sz="2000" b="1" u="sng" dirty="0">
                <a:solidFill>
                  <a:schemeClr val="bg1"/>
                </a:solidFill>
              </a:rPr>
              <a:t>s</a:t>
            </a:r>
            <a:r>
              <a:rPr lang="en-GB" sz="2000" b="1" u="sng" dirty="0" smtClean="0">
                <a:solidFill>
                  <a:schemeClr val="bg1"/>
                </a:solidFill>
              </a:rPr>
              <a:t>ports </a:t>
            </a:r>
            <a:r>
              <a:rPr lang="en-GB" sz="2000" b="1" u="sng" dirty="0">
                <a:solidFill>
                  <a:schemeClr val="bg1"/>
                </a:solidFill>
              </a:rPr>
              <a:t>c</a:t>
            </a:r>
            <a:r>
              <a:rPr lang="en-GB" sz="2000" b="1" u="sng" dirty="0" smtClean="0">
                <a:solidFill>
                  <a:schemeClr val="bg1"/>
                </a:solidFill>
              </a:rPr>
              <a:t>entre </a:t>
            </a:r>
            <a:endParaRPr lang="en-GB" sz="2000" b="1" u="sng" dirty="0" smtClean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Fitness instructors visit the school and run fun fitness </a:t>
            </a:r>
            <a:r>
              <a:rPr lang="en-GB" sz="2400" dirty="0" smtClean="0">
                <a:solidFill>
                  <a:schemeClr val="bg1"/>
                </a:solidFill>
              </a:rPr>
              <a:t>classes </a:t>
            </a:r>
            <a:r>
              <a:rPr lang="en-GB" sz="2400" dirty="0" smtClean="0">
                <a:solidFill>
                  <a:schemeClr val="bg1"/>
                </a:solidFill>
              </a:rPr>
              <a:t>once a term, specifically designed for children.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In </a:t>
            </a:r>
            <a:r>
              <a:rPr lang="en-GB" sz="2400" dirty="0" smtClean="0">
                <a:solidFill>
                  <a:schemeClr val="bg1"/>
                </a:solidFill>
              </a:rPr>
              <a:t>return</a:t>
            </a:r>
            <a:r>
              <a:rPr lang="en-GB" sz="2400" dirty="0" smtClean="0">
                <a:solidFill>
                  <a:schemeClr val="bg1"/>
                </a:solidFill>
              </a:rPr>
              <a:t>, Llangatwg can feed into &amp; link to Celtic Leisure’s Next Generation Membership.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bg1"/>
                </a:solidFill>
              </a:rPr>
              <a:t>Designed for </a:t>
            </a:r>
            <a:r>
              <a:rPr lang="en-GB" sz="2400" dirty="0" smtClean="0">
                <a:solidFill>
                  <a:schemeClr val="bg1"/>
                </a:solidFill>
              </a:rPr>
              <a:t>children </a:t>
            </a:r>
            <a:r>
              <a:rPr lang="en-GB" sz="2400" dirty="0" smtClean="0">
                <a:solidFill>
                  <a:schemeClr val="bg1"/>
                </a:solidFill>
              </a:rPr>
              <a:t>11-16 years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0208" y="1217405"/>
            <a:ext cx="2951328" cy="269950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0208" y="3916907"/>
            <a:ext cx="2951328" cy="2631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391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457200"/>
            <a:ext cx="9144000" cy="716507"/>
          </a:xfrm>
        </p:spPr>
        <p:txBody>
          <a:bodyPr/>
          <a:lstStyle/>
          <a:p>
            <a:r>
              <a:rPr lang="en-US" dirty="0" smtClean="0"/>
              <a:t>Competition between schools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586854" y="1364776"/>
            <a:ext cx="494048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Hold school competitions between the feeder primary schools in the </a:t>
            </a:r>
            <a:r>
              <a:rPr lang="en-GB" sz="3600" dirty="0" smtClean="0"/>
              <a:t>area, targeting 7-11 year olds.</a:t>
            </a:r>
            <a:endParaRPr lang="en-GB" sz="3600" dirty="0" smtClean="0"/>
          </a:p>
          <a:p>
            <a:endParaRPr lang="en-GB" sz="3600" dirty="0"/>
          </a:p>
          <a:p>
            <a:r>
              <a:rPr lang="en-GB" sz="3600" dirty="0" smtClean="0"/>
              <a:t>With links between the sports club, with facilities at Celtic Leisure.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0424" y="1173707"/>
            <a:ext cx="6241576" cy="5295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78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5705" y="1514901"/>
            <a:ext cx="1062803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7200" dirty="0" smtClean="0">
                <a:solidFill>
                  <a:schemeClr val="bg1"/>
                </a:solidFill>
              </a:rPr>
              <a:t>Thank </a:t>
            </a:r>
            <a:r>
              <a:rPr lang="en-GB" sz="7200" dirty="0" smtClean="0">
                <a:solidFill>
                  <a:schemeClr val="bg1"/>
                </a:solidFill>
              </a:rPr>
              <a:t>you </a:t>
            </a:r>
            <a:r>
              <a:rPr lang="en-GB" sz="7200" dirty="0" smtClean="0">
                <a:solidFill>
                  <a:schemeClr val="bg1"/>
                </a:solidFill>
              </a:rPr>
              <a:t>for </a:t>
            </a:r>
            <a:r>
              <a:rPr lang="en-GB" sz="7200" dirty="0" smtClean="0">
                <a:solidFill>
                  <a:schemeClr val="bg1"/>
                </a:solidFill>
              </a:rPr>
              <a:t>listening.</a:t>
            </a:r>
            <a:endParaRPr lang="en-GB" sz="7200" dirty="0" smtClean="0">
              <a:solidFill>
                <a:schemeClr val="bg1"/>
              </a:solidFill>
            </a:endParaRPr>
          </a:p>
          <a:p>
            <a:pPr algn="ctr"/>
            <a:endParaRPr lang="en-GB" sz="7200" dirty="0">
              <a:solidFill>
                <a:schemeClr val="bg1"/>
              </a:solidFill>
            </a:endParaRPr>
          </a:p>
          <a:p>
            <a:pPr algn="ctr"/>
            <a:r>
              <a:rPr lang="en-GB" sz="7200" dirty="0" smtClean="0">
                <a:solidFill>
                  <a:schemeClr val="bg1"/>
                </a:solidFill>
              </a:rPr>
              <a:t>Do </a:t>
            </a:r>
            <a:r>
              <a:rPr lang="en-GB" sz="7200" dirty="0" smtClean="0">
                <a:solidFill>
                  <a:schemeClr val="bg1"/>
                </a:solidFill>
              </a:rPr>
              <a:t>you </a:t>
            </a:r>
            <a:r>
              <a:rPr lang="en-GB" sz="7200" dirty="0">
                <a:solidFill>
                  <a:schemeClr val="bg1"/>
                </a:solidFill>
              </a:rPr>
              <a:t>h</a:t>
            </a:r>
            <a:r>
              <a:rPr lang="en-GB" sz="7200" dirty="0" smtClean="0">
                <a:solidFill>
                  <a:schemeClr val="bg1"/>
                </a:solidFill>
              </a:rPr>
              <a:t>ave </a:t>
            </a:r>
            <a:r>
              <a:rPr lang="en-GB" sz="7200" dirty="0">
                <a:solidFill>
                  <a:schemeClr val="bg1"/>
                </a:solidFill>
              </a:rPr>
              <a:t>a</a:t>
            </a:r>
            <a:r>
              <a:rPr lang="en-GB" sz="7200" dirty="0" smtClean="0">
                <a:solidFill>
                  <a:schemeClr val="bg1"/>
                </a:solidFill>
              </a:rPr>
              <a:t>ny </a:t>
            </a:r>
            <a:r>
              <a:rPr lang="en-GB" sz="7200" dirty="0">
                <a:solidFill>
                  <a:schemeClr val="bg1"/>
                </a:solidFill>
              </a:rPr>
              <a:t>q</a:t>
            </a:r>
            <a:r>
              <a:rPr lang="en-GB" sz="7200" dirty="0" smtClean="0">
                <a:solidFill>
                  <a:schemeClr val="bg1"/>
                </a:solidFill>
              </a:rPr>
              <a:t>uestions</a:t>
            </a:r>
            <a:r>
              <a:rPr lang="en-GB" sz="7200" dirty="0" smtClean="0">
                <a:solidFill>
                  <a:schemeClr val="bg1"/>
                </a:solidFill>
              </a:rPr>
              <a:t>?</a:t>
            </a:r>
            <a:endParaRPr lang="en-GB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9040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2263" y="382137"/>
            <a:ext cx="110000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References</a:t>
            </a:r>
          </a:p>
          <a:p>
            <a:endParaRPr lang="en-GB" dirty="0"/>
          </a:p>
          <a:p>
            <a:r>
              <a:rPr lang="en-GB" dirty="0" err="1"/>
              <a:t>Sport.wales</a:t>
            </a:r>
            <a:r>
              <a:rPr lang="en-GB" dirty="0"/>
              <a:t>. (2015). </a:t>
            </a:r>
            <a:r>
              <a:rPr lang="en-GB" i="1" dirty="0"/>
              <a:t>School Sport Survey | Research &amp; Policy | Sport Wales - </a:t>
            </a:r>
            <a:r>
              <a:rPr lang="en-GB" i="1" dirty="0" err="1"/>
              <a:t>Chwaraeon</a:t>
            </a:r>
            <a:r>
              <a:rPr lang="en-GB" i="1" dirty="0"/>
              <a:t> </a:t>
            </a:r>
            <a:r>
              <a:rPr lang="en-GB" i="1" dirty="0" err="1"/>
              <a:t>Cymru</a:t>
            </a:r>
            <a:r>
              <a:rPr lang="en-GB" dirty="0"/>
              <a:t>. [online] Available at: http://sport.wales/research--policy/surveys-and-statistics/school-sport-survey.aspx [Accessed 16 Jan. 2018]. </a:t>
            </a:r>
          </a:p>
        </p:txBody>
      </p:sp>
    </p:spTree>
    <p:extLst>
      <p:ext uri="{BB962C8B-B14F-4D97-AF65-F5344CB8AC3E}">
        <p14:creationId xmlns:p14="http://schemas.microsoft.com/office/powerpoint/2010/main" val="2582182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ealth Fitness 16x9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lth and fitness presentation (widescreen).potx" id="{ABFD658B-2256-413B-9244-0F977A0B2D12}" vid="{E4CB021D-C859-4C82-BDBB-2F2FACCF0D80}"/>
    </a:ext>
  </a:extLst>
</a:theme>
</file>

<file path=ppt/theme/theme2.xml><?xml version="1.0" encoding="utf-8"?>
<a:theme xmlns:a="http://schemas.openxmlformats.org/drawingml/2006/main" name="Office Theme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Health and fitness presentation (widescreen)</Template>
  <TotalTime>1615</TotalTime>
  <Words>496</Words>
  <Application>Microsoft Office PowerPoint</Application>
  <PresentationFormat>Widescreen</PresentationFormat>
  <Paragraphs>79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Health Fitness 16x9</vt:lpstr>
      <vt:lpstr>Rhys SUrringer</vt:lpstr>
      <vt:lpstr>Llangatwg community school</vt:lpstr>
      <vt:lpstr>Task</vt:lpstr>
      <vt:lpstr>Current Facilities &amp; Research</vt:lpstr>
      <vt:lpstr>Students most Popular Sports Choices</vt:lpstr>
      <vt:lpstr>PowerPoint Presentation</vt:lpstr>
      <vt:lpstr>FIT KIDs!</vt:lpstr>
      <vt:lpstr>Main Target Areas and Schools</vt:lpstr>
      <vt:lpstr>Funding</vt:lpstr>
      <vt:lpstr> local partnership</vt:lpstr>
      <vt:lpstr>Competition between schools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Llangatwg community school</dc:title>
  <dc:creator>rhys surringer</dc:creator>
  <cp:lastModifiedBy>rhys surringer</cp:lastModifiedBy>
  <cp:revision>48</cp:revision>
  <dcterms:created xsi:type="dcterms:W3CDTF">2018-01-15T14:19:53Z</dcterms:created>
  <dcterms:modified xsi:type="dcterms:W3CDTF">2018-01-17T00:27:00Z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