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4"/>
  </p:sldMasterIdLst>
  <p:sldIdLst>
    <p:sldId id="257" r:id="rId5"/>
    <p:sldId id="262" r:id="rId6"/>
    <p:sldId id="263" r:id="rId7"/>
    <p:sldId id="264" r:id="rId8"/>
    <p:sldId id="268"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42" d="100"/>
          <a:sy n="42" d="100"/>
        </p:scale>
        <p:origin x="28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A0C0817-A112-4847-8014-A94B7D2A4EA3}"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872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47492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2132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2986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33045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13167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2779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29326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1/25/2022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328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4881944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230590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6FA2B21-3FCD-4721-B95C-427943F61125}" type="datetime1">
              <a:rPr lang="en-US" smtClean="0"/>
              <a:t>1/25/2022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4B7E4EF-A1BD-40F4-AB7B-04F084DD991D}"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67519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r="25"/>
          <a:stretch/>
        </p:blipFill>
        <p:spPr>
          <a:xfrm>
            <a:off x="20" y="-1"/>
            <a:ext cx="12188932" cy="68580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43467" y="643467"/>
            <a:ext cx="7164674" cy="5571066"/>
          </a:xfrm>
        </p:spPr>
        <p:txBody>
          <a:bodyPr>
            <a:normAutofit/>
          </a:bodyPr>
          <a:lstStyle/>
          <a:p>
            <a:r>
              <a:rPr lang="en-GB" sz="6600">
                <a:solidFill>
                  <a:schemeClr val="tx1"/>
                </a:solidFill>
              </a:rPr>
              <a:t>If you think competition is hard, you should try collaboration.</a:t>
            </a:r>
            <a:endParaRPr lang="en-US" sz="660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CF8D-00EB-44AA-97C0-7EA376E52B05}"/>
              </a:ext>
            </a:extLst>
          </p:cNvPr>
          <p:cNvSpPr>
            <a:spLocks noGrp="1"/>
          </p:cNvSpPr>
          <p:nvPr>
            <p:ph type="title"/>
          </p:nvPr>
        </p:nvSpPr>
        <p:spPr>
          <a:xfrm>
            <a:off x="1024128" y="585216"/>
            <a:ext cx="8018272" cy="1499616"/>
          </a:xfrm>
        </p:spPr>
        <p:txBody>
          <a:bodyPr>
            <a:normAutofit/>
          </a:bodyPr>
          <a:lstStyle/>
          <a:p>
            <a:r>
              <a:rPr lang="en-GB" dirty="0"/>
              <a:t>The Integration of Health and social care in the </a:t>
            </a:r>
            <a:r>
              <a:rPr lang="en-GB" dirty="0" err="1"/>
              <a:t>uk</a:t>
            </a:r>
            <a:endParaRPr lang="en-GB"/>
          </a:p>
        </p:txBody>
      </p:sp>
      <p:sp>
        <p:nvSpPr>
          <p:cNvPr id="3" name="Content Placeholder 2">
            <a:extLst>
              <a:ext uri="{FF2B5EF4-FFF2-40B4-BE49-F238E27FC236}">
                <a16:creationId xmlns:a16="http://schemas.microsoft.com/office/drawing/2014/main" id="{32268A64-A442-489A-ACF9-71FEBD22F65A}"/>
              </a:ext>
            </a:extLst>
          </p:cNvPr>
          <p:cNvSpPr>
            <a:spLocks noGrp="1"/>
          </p:cNvSpPr>
          <p:nvPr>
            <p:ph idx="1"/>
          </p:nvPr>
        </p:nvSpPr>
        <p:spPr>
          <a:xfrm>
            <a:off x="1024128" y="2286000"/>
            <a:ext cx="8018271" cy="4023360"/>
          </a:xfrm>
        </p:spPr>
        <p:txBody>
          <a:bodyPr>
            <a:normAutofit/>
          </a:bodyPr>
          <a:lstStyle/>
          <a:p>
            <a:r>
              <a:rPr lang="en-GB" b="0" i="0">
                <a:effectLst/>
                <a:latin typeface="NexusSerif"/>
              </a:rPr>
              <a:t>‘The UK’s Health System is in crisis, central funding no longer keeping pace with demand. Traditional responses—spending more, seeking efficiency savings or invoking market forces—are not solutions. The health of our nation demands urgent delivery of a radical new model.’ (</a:t>
            </a:r>
            <a:r>
              <a:rPr lang="en-GB" b="0" i="0" err="1">
                <a:effectLst/>
                <a:latin typeface="NexusSerif"/>
              </a:rPr>
              <a:t>Mongomery</a:t>
            </a:r>
            <a:r>
              <a:rPr lang="en-GB" b="0" i="0">
                <a:effectLst/>
                <a:latin typeface="NexusSerif"/>
              </a:rPr>
              <a:t> et al 2017)</a:t>
            </a:r>
            <a:endParaRPr lang="en-GB"/>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8615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4D89C-0697-4448-9CBC-7F01CF402730}"/>
              </a:ext>
            </a:extLst>
          </p:cNvPr>
          <p:cNvSpPr>
            <a:spLocks noGrp="1"/>
          </p:cNvSpPr>
          <p:nvPr>
            <p:ph type="title"/>
          </p:nvPr>
        </p:nvSpPr>
        <p:spPr>
          <a:xfrm>
            <a:off x="964788" y="804333"/>
            <a:ext cx="3391900" cy="5249334"/>
          </a:xfrm>
        </p:spPr>
        <p:txBody>
          <a:bodyPr>
            <a:normAutofit/>
          </a:bodyPr>
          <a:lstStyle/>
          <a:p>
            <a:pPr algn="r"/>
            <a:r>
              <a:rPr lang="en-GB" dirty="0">
                <a:solidFill>
                  <a:srgbClr val="FFFFFF"/>
                </a:solidFill>
              </a:rPr>
              <a:t>How services need to change</a:t>
            </a:r>
            <a:endParaRPr lang="en-GB">
              <a:solidFill>
                <a:srgbClr val="FFFFFF"/>
              </a:solidFill>
            </a:endParaRPr>
          </a:p>
        </p:txBody>
      </p:sp>
      <p:sp>
        <p:nvSpPr>
          <p:cNvPr id="3" name="Content Placeholder 2">
            <a:extLst>
              <a:ext uri="{FF2B5EF4-FFF2-40B4-BE49-F238E27FC236}">
                <a16:creationId xmlns:a16="http://schemas.microsoft.com/office/drawing/2014/main" id="{FCE62231-3144-4E60-8EC4-B12B5AB5E6DE}"/>
              </a:ext>
            </a:extLst>
          </p:cNvPr>
          <p:cNvSpPr>
            <a:spLocks noGrp="1"/>
          </p:cNvSpPr>
          <p:nvPr>
            <p:ph idx="1"/>
          </p:nvPr>
        </p:nvSpPr>
        <p:spPr>
          <a:xfrm>
            <a:off x="4951048" y="804333"/>
            <a:ext cx="6306003" cy="5249334"/>
          </a:xfrm>
        </p:spPr>
        <p:txBody>
          <a:bodyPr anchor="ctr">
            <a:normAutofit/>
          </a:bodyPr>
          <a:lstStyle/>
          <a:p>
            <a:r>
              <a:rPr lang="en-GB" b="0" i="0">
                <a:effectLst/>
                <a:latin typeface="Lato"/>
              </a:rPr>
              <a:t>‘The NHS was set up primarily to provide episodic treatment for acute illness, but it now needs to deliver joined-up support for growing numbers of older people and people living with long-term conditions. Health systems all around the world are having to adapt in response to this changing pattern of need. As a result, the NHS needs to work differently by providing more care in people’s homes and the community, and breaking down barriers between services’.  (Charles 2020, accessed 5/11/20 https://www.kingsfund.org.uk/publications/integrated-care-systems-explained#why-are-they-needed)</a:t>
            </a:r>
            <a:endParaRPr lang="en-GB" dirty="0"/>
          </a:p>
        </p:txBody>
      </p:sp>
    </p:spTree>
    <p:extLst>
      <p:ext uri="{BB962C8B-B14F-4D97-AF65-F5344CB8AC3E}">
        <p14:creationId xmlns:p14="http://schemas.microsoft.com/office/powerpoint/2010/main" val="357637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AFEB7-DFC4-45A6-A154-B876A867D81B}"/>
              </a:ext>
            </a:extLst>
          </p:cNvPr>
          <p:cNvSpPr>
            <a:spLocks noGrp="1"/>
          </p:cNvSpPr>
          <p:nvPr>
            <p:ph type="title"/>
          </p:nvPr>
        </p:nvSpPr>
        <p:spPr>
          <a:xfrm>
            <a:off x="1024128" y="585216"/>
            <a:ext cx="8018272" cy="1499616"/>
          </a:xfrm>
        </p:spPr>
        <p:txBody>
          <a:bodyPr>
            <a:normAutofit/>
          </a:bodyPr>
          <a:lstStyle/>
          <a:p>
            <a:r>
              <a:rPr lang="en-GB" dirty="0"/>
              <a:t>A healthier wales</a:t>
            </a:r>
          </a:p>
        </p:txBody>
      </p:sp>
      <p:sp>
        <p:nvSpPr>
          <p:cNvPr id="3" name="Content Placeholder 2">
            <a:extLst>
              <a:ext uri="{FF2B5EF4-FFF2-40B4-BE49-F238E27FC236}">
                <a16:creationId xmlns:a16="http://schemas.microsoft.com/office/drawing/2014/main" id="{5C8B1537-4559-40FC-AC7F-54B1EA7AF07B}"/>
              </a:ext>
            </a:extLst>
          </p:cNvPr>
          <p:cNvSpPr>
            <a:spLocks noGrp="1"/>
          </p:cNvSpPr>
          <p:nvPr>
            <p:ph idx="1"/>
          </p:nvPr>
        </p:nvSpPr>
        <p:spPr>
          <a:xfrm>
            <a:off x="1024128" y="2286000"/>
            <a:ext cx="8018271" cy="4023360"/>
          </a:xfrm>
        </p:spPr>
        <p:txBody>
          <a:bodyPr>
            <a:normAutofit/>
          </a:bodyPr>
          <a:lstStyle/>
          <a:p>
            <a:pPr>
              <a:buFont typeface="Arial" panose="020B0604020202020204" pitchFamily="34" charset="0"/>
              <a:buChar char="•"/>
            </a:pPr>
            <a:r>
              <a:rPr lang="en-GB" dirty="0"/>
              <a:t> The need for change in Wales is especially urgent for the following reasons:</a:t>
            </a:r>
          </a:p>
          <a:p>
            <a:pPr>
              <a:buFont typeface="Arial" panose="020B0604020202020204" pitchFamily="34" charset="0"/>
              <a:buChar char="•"/>
            </a:pPr>
            <a:r>
              <a:rPr lang="en-GB" dirty="0"/>
              <a:t>Wales has higher levels of Health inequality than the UK.</a:t>
            </a:r>
          </a:p>
          <a:p>
            <a:pPr>
              <a:buFont typeface="Arial" panose="020B0604020202020204" pitchFamily="34" charset="0"/>
              <a:buChar char="•"/>
            </a:pPr>
            <a:r>
              <a:rPr lang="en-GB" dirty="0"/>
              <a:t>Wales spends more on health per head compared to England but receives the same amount.</a:t>
            </a:r>
          </a:p>
          <a:p>
            <a:pPr>
              <a:buFont typeface="Arial" panose="020B0604020202020204" pitchFamily="34" charset="0"/>
              <a:buChar char="•"/>
            </a:pPr>
            <a:r>
              <a:rPr lang="en-GB" dirty="0"/>
              <a:t>Devolved governments receive funding based on the Barnett formula.</a:t>
            </a:r>
          </a:p>
          <a:p>
            <a:pPr>
              <a:buFont typeface="Arial" panose="020B0604020202020204" pitchFamily="34" charset="0"/>
              <a:buChar char="•"/>
            </a:pPr>
            <a:r>
              <a:rPr lang="en-GB" dirty="0"/>
              <a:t>In Wales the footprint of health boards is different to those of local authorities. </a:t>
            </a:r>
          </a:p>
          <a:p>
            <a:pPr>
              <a:buFont typeface="Arial" panose="020B0604020202020204" pitchFamily="34" charset="0"/>
              <a:buChar char="•"/>
            </a:pPr>
            <a:r>
              <a:rPr lang="en-GB" dirty="0"/>
              <a:t>The Healthier Wales plan……</a:t>
            </a:r>
          </a:p>
        </p:txBody>
      </p:sp>
      <p:sp>
        <p:nvSpPr>
          <p:cNvPr id="23" name="Rectangle 1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2541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9A659-AE25-4BF8-A2F5-FCE51741E5E8}"/>
              </a:ext>
            </a:extLst>
          </p:cNvPr>
          <p:cNvSpPr>
            <a:spLocks noGrp="1"/>
          </p:cNvSpPr>
          <p:nvPr>
            <p:ph type="title"/>
          </p:nvPr>
        </p:nvSpPr>
        <p:spPr>
          <a:xfrm>
            <a:off x="4542188" y="942449"/>
            <a:ext cx="6681323" cy="1470249"/>
          </a:xfrm>
        </p:spPr>
        <p:txBody>
          <a:bodyPr>
            <a:normAutofit/>
          </a:bodyPr>
          <a:lstStyle/>
          <a:p>
            <a:r>
              <a:rPr lang="en-GB" dirty="0"/>
              <a:t>Barriers to integrated services</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62C6DE-002A-4D69-B67F-2058A5C5CAB2}"/>
              </a:ext>
            </a:extLst>
          </p:cNvPr>
          <p:cNvSpPr>
            <a:spLocks noGrp="1"/>
          </p:cNvSpPr>
          <p:nvPr>
            <p:ph idx="1"/>
          </p:nvPr>
        </p:nvSpPr>
        <p:spPr>
          <a:xfrm>
            <a:off x="4547043" y="2773885"/>
            <a:ext cx="6676469" cy="3141013"/>
          </a:xfrm>
        </p:spPr>
        <p:txBody>
          <a:bodyPr>
            <a:normAutofit/>
          </a:bodyPr>
          <a:lstStyle/>
          <a:p>
            <a:pPr>
              <a:buFont typeface="Arial" panose="020B0604020202020204" pitchFamily="34" charset="0"/>
              <a:buChar char="•"/>
            </a:pPr>
            <a:r>
              <a:rPr lang="en-GB" sz="1900" b="0" i="0" dirty="0">
                <a:effectLst/>
                <a:latin typeface="Lato"/>
              </a:rPr>
              <a:t>2012 Health and Social Care Act promoted competition through choice.</a:t>
            </a:r>
          </a:p>
          <a:p>
            <a:pPr>
              <a:buFont typeface="Arial" panose="020B0604020202020204" pitchFamily="34" charset="0"/>
              <a:buChar char="•"/>
            </a:pPr>
            <a:r>
              <a:rPr lang="en-GB" sz="1900" dirty="0">
                <a:latin typeface="Lato"/>
              </a:rPr>
              <a:t>This now stands in the way of collaboration. </a:t>
            </a:r>
          </a:p>
          <a:p>
            <a:pPr>
              <a:buFont typeface="Arial" panose="020B0604020202020204" pitchFamily="34" charset="0"/>
              <a:buChar char="•"/>
            </a:pPr>
            <a:r>
              <a:rPr lang="en-GB" sz="1900" dirty="0">
                <a:latin typeface="Lato"/>
              </a:rPr>
              <a:t>‘</a:t>
            </a:r>
            <a:r>
              <a:rPr lang="en-GB" sz="1900" dirty="0"/>
              <a:t>These new systems, however, are having to be constructed locally by ‘coalitions of the willing’, to use the phrase from the chair of one of the sustainability and transformation partnerships (STPs) that have been (and in many cases still remain) the pre-cursors of an ICS.’ (West et al 2014, accessed 5/11/20 https://moodle.uwtsd.ac.uk/pluginfile.php/232373/mod_resource/content/1/westetal14.pdf)</a:t>
            </a:r>
          </a:p>
        </p:txBody>
      </p:sp>
    </p:spTree>
    <p:extLst>
      <p:ext uri="{BB962C8B-B14F-4D97-AF65-F5344CB8AC3E}">
        <p14:creationId xmlns:p14="http://schemas.microsoft.com/office/powerpoint/2010/main" val="64784782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78556-130F-4D42-9445-063A8833C1DB}"/>
              </a:ext>
            </a:extLst>
          </p:cNvPr>
          <p:cNvSpPr>
            <a:spLocks noGrp="1"/>
          </p:cNvSpPr>
          <p:nvPr>
            <p:ph type="title"/>
          </p:nvPr>
        </p:nvSpPr>
        <p:spPr>
          <a:xfrm>
            <a:off x="4219803" y="5122415"/>
            <a:ext cx="7006998" cy="859091"/>
          </a:xfrm>
        </p:spPr>
        <p:txBody>
          <a:bodyPr anchor="t">
            <a:normAutofit/>
          </a:bodyPr>
          <a:lstStyle/>
          <a:p>
            <a:pPr algn="ctr"/>
            <a:r>
              <a:rPr lang="en-GB" dirty="0">
                <a:solidFill>
                  <a:srgbClr val="FFFFFF"/>
                </a:solidFill>
              </a:rPr>
              <a:t>Collective leadership?</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97F3D42-2308-4CC1-8196-645FEC9636C6}"/>
              </a:ext>
            </a:extLst>
          </p:cNvPr>
          <p:cNvSpPr>
            <a:spLocks noGrp="1"/>
          </p:cNvSpPr>
          <p:nvPr>
            <p:ph idx="1"/>
          </p:nvPr>
        </p:nvSpPr>
        <p:spPr>
          <a:xfrm>
            <a:off x="4219802" y="965863"/>
            <a:ext cx="7006998" cy="3610117"/>
          </a:xfrm>
        </p:spPr>
        <p:txBody>
          <a:bodyPr anchor="b">
            <a:noAutofit/>
          </a:bodyPr>
          <a:lstStyle/>
          <a:p>
            <a:r>
              <a:rPr lang="en-GB" sz="2800" dirty="0"/>
              <a:t>‘The NHS needs leadership of the highest calibre if it is to respond successfully to financial and service pressures that are unprecedented in its history. In previous reports, The King’s Fund has argued that we need to move on from a concept of heroic leaders who turn around organisational performance to seeing leadership as shared and distributed throughout the NHS.’ </a:t>
            </a:r>
            <a:r>
              <a:rPr lang="en-GB" sz="1100" dirty="0"/>
              <a:t>(West et al 2014, accessed 5/11/20 https://moodle.uwtsd.ac.uk/pluginfile.php/232373/mod_resource/content/1/westetal14.pdf)</a:t>
            </a:r>
            <a:endParaRPr lang="en-GB" sz="11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3142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D0DC0-A8E4-4963-89E8-BFAD45B9159A}"/>
              </a:ext>
            </a:extLst>
          </p:cNvPr>
          <p:cNvSpPr>
            <a:spLocks noGrp="1"/>
          </p:cNvSpPr>
          <p:nvPr>
            <p:ph type="title"/>
          </p:nvPr>
        </p:nvSpPr>
        <p:spPr>
          <a:xfrm>
            <a:off x="1024129" y="585215"/>
            <a:ext cx="3630168" cy="1677467"/>
          </a:xfrm>
        </p:spPr>
        <p:txBody>
          <a:bodyPr>
            <a:normAutofit/>
          </a:bodyPr>
          <a:lstStyle/>
          <a:p>
            <a:r>
              <a:rPr lang="en-GB" sz="4400" dirty="0"/>
              <a:t>Context and culture….</a:t>
            </a:r>
          </a:p>
        </p:txBody>
      </p:sp>
      <p:cxnSp>
        <p:nvCxnSpPr>
          <p:cNvPr id="10" name="Straight Connector 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F073E0-AF77-4273-92C6-700AFA7AF5DF}"/>
              </a:ext>
            </a:extLst>
          </p:cNvPr>
          <p:cNvSpPr>
            <a:spLocks noGrp="1"/>
          </p:cNvSpPr>
          <p:nvPr>
            <p:ph idx="1"/>
          </p:nvPr>
        </p:nvSpPr>
        <p:spPr>
          <a:xfrm>
            <a:off x="1024129" y="2584415"/>
            <a:ext cx="3630168" cy="3724944"/>
          </a:xfrm>
        </p:spPr>
        <p:txBody>
          <a:bodyPr>
            <a:normAutofit/>
          </a:bodyPr>
          <a:lstStyle/>
          <a:p>
            <a:r>
              <a:rPr lang="en-GB" sz="2000" dirty="0"/>
              <a:t>https://moodle.uwtsd.ac.uk/pluginfile.php/232373/mod_resource/content/1/westetal14.pdf</a:t>
            </a:r>
          </a:p>
        </p:txBody>
      </p:sp>
      <p:sp>
        <p:nvSpPr>
          <p:cNvPr id="12" name="Rectangle 11">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813074114"/>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8</TotalTime>
  <Words>512</Words>
  <Application>Microsoft Office PowerPoint</Application>
  <PresentationFormat>Widescreen</PresentationFormat>
  <Paragraphs>20</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Lato</vt:lpstr>
      <vt:lpstr>NexusSerif</vt:lpstr>
      <vt:lpstr>Tw Cen MT</vt:lpstr>
      <vt:lpstr>Tw Cen MT Condensed</vt:lpstr>
      <vt:lpstr>Wingdings 3</vt:lpstr>
      <vt:lpstr>Integral</vt:lpstr>
      <vt:lpstr>If you think competition is hard, you should try collaboration.</vt:lpstr>
      <vt:lpstr>The Integration of Health and social care in the uk</vt:lpstr>
      <vt:lpstr>How services need to change</vt:lpstr>
      <vt:lpstr>A healthier wales</vt:lpstr>
      <vt:lpstr>Barriers to integrated services</vt:lpstr>
      <vt:lpstr>Collective leadership?</vt:lpstr>
      <vt:lpstr>Context and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If you think competition is hard, you should try collaboration.</dc:title>
  <dc:creator>Neil Hapgood</dc:creator>
  <cp:lastModifiedBy>Neil Hapgood</cp:lastModifiedBy>
  <cp:revision>2</cp:revision>
  <dcterms:created xsi:type="dcterms:W3CDTF">2020-11-05T08:47:56Z</dcterms:created>
  <dcterms:modified xsi:type="dcterms:W3CDTF">2022-01-25T10:57:41Z</dcterms:modified>
</cp:coreProperties>
</file>