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478" r:id="rId4"/>
  </p:sldMasterIdLst>
  <p:notesMasterIdLst>
    <p:notesMasterId r:id="rId15"/>
  </p:notesMasterIdLst>
  <p:sldIdLst>
    <p:sldId id="256" r:id="rId5"/>
    <p:sldId id="269" r:id="rId6"/>
    <p:sldId id="270" r:id="rId7"/>
    <p:sldId id="272" r:id="rId8"/>
    <p:sldId id="273" r:id="rId9"/>
    <p:sldId id="279" r:id="rId10"/>
    <p:sldId id="275" r:id="rId11"/>
    <p:sldId id="276" r:id="rId12"/>
    <p:sldId id="277" r:id="rId13"/>
    <p:sldId id="27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5256" autoAdjust="0"/>
  </p:normalViewPr>
  <p:slideViewPr>
    <p:cSldViewPr snapToGrid="0">
      <p:cViewPr varScale="1">
        <p:scale>
          <a:sx n="86" d="100"/>
          <a:sy n="86" d="100"/>
        </p:scale>
        <p:origin x="427" y="82"/>
      </p:cViewPr>
      <p:guideLst/>
    </p:cSldViewPr>
  </p:slideViewPr>
  <p:outlineViewPr>
    <p:cViewPr>
      <p:scale>
        <a:sx n="33" d="100"/>
        <a:sy n="33" d="100"/>
      </p:scale>
      <p:origin x="0" y="-4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07771-3FAA-4D43-A059-9A7D838C2880}" type="datetimeFigureOut">
              <a:rPr lang="en-US" smtClean="0"/>
              <a:t>11/12/2020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B68C18-1BF1-F447-95ED-60EAAE35426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75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 - </a:t>
            </a:r>
            <a:r>
              <a:rPr lang="en-GB" sz="1200" dirty="0"/>
              <a:t>https://www.gettyimages.co.uk/detail/illustration/asteraceae-or-compositae-cup-plant-herbaceous-perennial-stock-graphic/110172369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502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 - https://www.ancient-origins.net/artifacts-ancient-technology/silphium-ancient-contraceptive-herb-driven-extinction-002268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210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 -https://en.wikipedia.org/wiki/Hippocrates#/media/File:HSAsclepiusKos_retouched.jpg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97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Source- https://uncyclopedia.ca/wiki/Hippocrates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6627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https://www.greekboston.com/culture/ancient-history/know-socrates/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478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Image source: https://www.pngitem.com/middle/xbTxbx_transparent-balancing-scales-clipart-good-or-bad-investment/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3344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 - https://www.britannica.com/story/aristotle-at-2400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https://books.google.co.uk/books?id=8Kemi5A4nn4C&amp;pg=PA16&amp;dq=plato+and+abortion&amp;hl=en&amp;sa=X&amp;ved=2ahUKEwiS5uS0xfjsAhUOQxUIHazuB04Q6AEwAnoECAUQAg#v=onepage&amp;q=plato%20and%20abortion&amp;f=false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1853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Source- https://www.thoughtco.com/cicero-4770071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8717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Source- http://www.clipartpanda.com/categories/conclusion-clipart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B68C18-1BF1-F447-95ED-60EAAE35426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62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37A75DA-C6FF-4420-94B9-E3338D1F9A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743615" y="1367500"/>
            <a:ext cx="2397795" cy="2397795"/>
          </a:xfrm>
          <a:prstGeom prst="ellipse">
            <a:avLst/>
          </a:prstGeom>
          <a:solidFill>
            <a:schemeClr val="bg1"/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US" noProof="0" dirty="0"/>
              <a:t>Insert Portrait Photo</a:t>
            </a:r>
          </a:p>
        </p:txBody>
      </p:sp>
    </p:spTree>
    <p:extLst>
      <p:ext uri="{BB962C8B-B14F-4D97-AF65-F5344CB8AC3E}">
        <p14:creationId xmlns:p14="http://schemas.microsoft.com/office/powerpoint/2010/main" val="182742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E2565D1-06D8-4141-9B5F-95C29313C16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Text Placeholder 19">
            <a:extLst>
              <a:ext uri="{FF2B5EF4-FFF2-40B4-BE49-F238E27FC236}">
                <a16:creationId xmlns:a16="http://schemas.microsoft.com/office/drawing/2014/main" id="{04FBD4F5-432F-4C2D-A734-6CC48615FF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DDDD7-72ED-FC4E-8075-0107060235C5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837580B-9009-4524-B820-7ACB27BC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cxnSp>
        <p:nvCxnSpPr>
          <p:cNvPr id="12" name="Straight Connector 11" title="Horizontal Rule Line">
            <a:extLst>
              <a:ext uri="{FF2B5EF4-FFF2-40B4-BE49-F238E27FC236}">
                <a16:creationId xmlns:a16="http://schemas.microsoft.com/office/drawing/2014/main" id="{54F1A406-73A8-450C-B21C-AA9616F476C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954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Image / Icon Bullets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D9D9-8B30-6A45-929D-0A0366E2E953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0CF91DE7-F23F-444D-B56E-B059EC98D98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DD8B7AFB-040F-4222-BF21-649EEB9B766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36C44B50-DCD8-4661-AE20-1744F5052F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C0107EA4-5D36-4C90-97D0-F9F14116BDE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CB22D40E-097C-4007-9190-A374980653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D385A57E-D5E6-4E0A-BE4C-C1B40196AB2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3D1BBD84-BA1A-4F7F-BD78-6D42162E33D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id="{75DDD589-ADD5-491E-B180-F1FCDF9ED6A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8" name="Picture Placeholder 26">
            <a:extLst>
              <a:ext uri="{FF2B5EF4-FFF2-40B4-BE49-F238E27FC236}">
                <a16:creationId xmlns:a16="http://schemas.microsoft.com/office/drawing/2014/main" id="{BFFFDD99-5C1A-4C7C-8FA2-BEA3DB4BA884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9" name="Picture Placeholder 30">
            <a:extLst>
              <a:ext uri="{FF2B5EF4-FFF2-40B4-BE49-F238E27FC236}">
                <a16:creationId xmlns:a16="http://schemas.microsoft.com/office/drawing/2014/main" id="{23C5456C-A352-4CF6-8671-B2572BAD518D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0" name="Picture Placeholder 32">
            <a:extLst>
              <a:ext uri="{FF2B5EF4-FFF2-40B4-BE49-F238E27FC236}">
                <a16:creationId xmlns:a16="http://schemas.microsoft.com/office/drawing/2014/main" id="{C7C33AAD-B12F-4AA1-80BD-D7D3D1304B98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1" name="Picture Placeholder 34">
            <a:extLst>
              <a:ext uri="{FF2B5EF4-FFF2-40B4-BE49-F238E27FC236}">
                <a16:creationId xmlns:a16="http://schemas.microsoft.com/office/drawing/2014/main" id="{E2951AF1-2CE3-48B5-9CF3-7488DCDF3299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418798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ed Bullets in a 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62550" y="2019300"/>
            <a:ext cx="1944000" cy="2700000"/>
          </a:xfr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9900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Event Description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919B67-2563-3544-8019-B2D766585AE6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17748B7-E5B4-4481-8BBD-FA336F544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806" y="2019300"/>
            <a:ext cx="1943100" cy="2700000"/>
          </a:xfrm>
          <a:gradFill>
            <a:gsLst>
              <a:gs pos="0">
                <a:schemeClr val="accent3">
                  <a:lumMod val="20000"/>
                  <a:lumOff val="80000"/>
                </a:schemeClr>
              </a:gs>
              <a:gs pos="99000">
                <a:schemeClr val="accent3">
                  <a:lumMod val="20000"/>
                  <a:lumOff val="80000"/>
                </a:schemeClr>
              </a:gs>
              <a:gs pos="100000">
                <a:schemeClr val="accent3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Event Description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7DBBB1B-8761-455D-AD09-0A48C1ED27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163" y="2019300"/>
            <a:ext cx="1943100" cy="2700000"/>
          </a:xfr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99000">
                <a:schemeClr val="accent5">
                  <a:lumMod val="20000"/>
                  <a:lumOff val="80000"/>
                </a:schemeClr>
              </a:gs>
              <a:gs pos="100000">
                <a:schemeClr val="accent5"/>
              </a:gs>
            </a:gsLst>
            <a:lin ang="5400000" scaled="1"/>
          </a:gradFill>
        </p:spPr>
        <p:txBody>
          <a:bodyPr lIns="0" tIns="1332000" rIns="0" bIns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Event 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01A7388-8628-470F-82E9-729C86AAFD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720550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AE5D4FA-2556-4640-8793-063247AA27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853356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8379251E-EDF2-4AC5-AB5B-C1FD66A9D6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5713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316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914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Image / Icon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 title="Page Number Shape">
            <a:extLst>
              <a:ext uri="{FF2B5EF4-FFF2-40B4-BE49-F238E27FC236}">
                <a16:creationId xmlns:a16="http://schemas.microsoft.com/office/drawing/2014/main" id="{4C028BF1-8F7F-4E8E-9D47-05D46323E336}"/>
              </a:ext>
            </a:extLst>
          </p:cNvPr>
          <p:cNvSpPr/>
          <p:nvPr userDrawn="1"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8F1C92E-34EF-7443-98EE-55EB64C2F5FD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D7203A2-76F7-4D98-BFEB-C48DDC3E5C6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333FF03C-99D8-472E-A74F-87D3B5A5696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82C482D-2EED-4942-A5D4-D8A794C248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1D4C5CB-E26D-42D3-B242-792D37C5074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F1F9D8C-5E2A-414E-9E1D-AB7DF4824DB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571AC612-4E8C-42E2-88EB-DB98E2791D0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AA95DF8-549D-4CA3-8E1A-D2DEB8CF460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A78BAAC-8764-4AFE-9AC1-DF47930B46E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88491EA9-E431-4D48-BD30-3BA8FACC97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130F713C-752D-4C1A-89AB-638A7DAF60A8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DF00299-5001-4927-B344-D4AE0D5F039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4CBE51A8-3BCA-490E-93CB-B70BBCCD9671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23252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Medium Photos with Descri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831932"/>
            <a:ext cx="3833906" cy="1562638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US" noProof="0"/>
              <a:t>Click to edit your title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6DA4A-63D4-BC43-9B38-53D06F7CC9C4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573117"/>
            <a:ext cx="3842550" cy="1178396"/>
          </a:xfrm>
        </p:spPr>
        <p:txBody>
          <a:bodyPr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4EDDE9BC-8D20-403B-A5FE-C277A3515DE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2424736" y="482857"/>
            <a:ext cx="2179814" cy="217981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i="1"/>
            </a:lvl1pPr>
          </a:lstStyle>
          <a:p>
            <a:r>
              <a:rPr lang="en-US" noProof="0" dirty="0"/>
              <a:t>Insert Portrait Photo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BF5E186-AFA1-42AA-AE51-CF3AC059F0F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C860CCD0-F268-4994-9434-F0E0132A4E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28D5E220-4F6C-4A47-9F47-4CA88EA230D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1DFEF73A-C0FC-4A4C-8342-991CEFF532E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5" name="Text Placeholder 15">
            <a:extLst>
              <a:ext uri="{FF2B5EF4-FFF2-40B4-BE49-F238E27FC236}">
                <a16:creationId xmlns:a16="http://schemas.microsoft.com/office/drawing/2014/main" id="{E60572FB-0574-4BE3-9637-7CA7B5ACA8D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155E2FBC-2458-49C4-B75C-CAEAC6D9F10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944000" rIns="0" bIns="7200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Description</a:t>
            </a:r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id="{844B1DAB-161E-44A0-9E15-DA816B46A48E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234550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8" name="Picture Placeholder 24">
            <a:extLst>
              <a:ext uri="{FF2B5EF4-FFF2-40B4-BE49-F238E27FC236}">
                <a16:creationId xmlns:a16="http://schemas.microsoft.com/office/drawing/2014/main" id="{8811849A-335B-47C0-980E-357EE8C4BCC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7367581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29" name="Picture Placeholder 26">
            <a:extLst>
              <a:ext uri="{FF2B5EF4-FFF2-40B4-BE49-F238E27FC236}">
                <a16:creationId xmlns:a16="http://schemas.microsoft.com/office/drawing/2014/main" id="{E1254A81-6A51-429E-91AC-6B4CADA71DC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500613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0" name="Picture Placeholder 30">
            <a:extLst>
              <a:ext uri="{FF2B5EF4-FFF2-40B4-BE49-F238E27FC236}">
                <a16:creationId xmlns:a16="http://schemas.microsoft.com/office/drawing/2014/main" id="{64053090-461C-448F-9705-7FEE78A41337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5234550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1" name="Picture Placeholder 32">
            <a:extLst>
              <a:ext uri="{FF2B5EF4-FFF2-40B4-BE49-F238E27FC236}">
                <a16:creationId xmlns:a16="http://schemas.microsoft.com/office/drawing/2014/main" id="{7AD2F7CB-CFE4-4C72-864A-D00C1CEAA2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367581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  <p:sp>
        <p:nvSpPr>
          <p:cNvPr id="32" name="Picture Placeholder 34">
            <a:extLst>
              <a:ext uri="{FF2B5EF4-FFF2-40B4-BE49-F238E27FC236}">
                <a16:creationId xmlns:a16="http://schemas.microsoft.com/office/drawing/2014/main" id="{CCA07CA3-C8D4-41EA-A0FB-74E1A4770398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9500163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 dirty="0"/>
              <a:t>Insert Icon / Picture</a:t>
            </a:r>
          </a:p>
        </p:txBody>
      </p:sp>
    </p:spTree>
    <p:extLst>
      <p:ext uri="{BB962C8B-B14F-4D97-AF65-F5344CB8AC3E}">
        <p14:creationId xmlns:p14="http://schemas.microsoft.com/office/powerpoint/2010/main" val="110807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7656" y="1264197"/>
            <a:ext cx="5670487" cy="4268965"/>
          </a:xfrm>
        </p:spPr>
        <p:txBody>
          <a:bodyPr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 title="Verticle Rule Line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05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29964A5-3468-3F49-AD7A-0CF5EB762F89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453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C751F3-ABD6-4995-8494-4932D12ACE1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326063" y="559678"/>
            <a:ext cx="6103937" cy="519183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545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/>
            <a:r>
              <a:rPr lang="en-US" noProof="0"/>
              <a:t>Place your subtitle here</a:t>
            </a:r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466EC8C-C8BE-4149-A684-18CFF4574C1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97488" y="559678"/>
            <a:ext cx="6132512" cy="5191835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8749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9677"/>
            <a:ext cx="3833906" cy="5274923"/>
          </a:xfrm>
        </p:spPr>
        <p:txBody>
          <a:bodyPr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71D0754-1959-7F4F-A198-3F4710E170D8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21" name="Straight Connector 20" title="Horizontal Rule Line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889D34E-DF9E-41B7-A5EC-B9D63999B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559678"/>
            <a:ext cx="6172200" cy="561728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22617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E73E-FB98-2A42-974A-9CD83D46C100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54302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115EF-7A83-9842-815E-554E5DEB63CD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77019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97A0-4000-B744-87D8-18F42A934248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3447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74EA9-4639-9B48-9E98-70455404EF00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239023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90851AE-F437-A04B-ADE2-D5E346F2089C}" type="datetime1">
              <a:rPr lang="en-US" noProof="0" smtClean="0"/>
              <a:t>11/12/2020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13D2E340-0663-474B-992C-9192B5C45E57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09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9" r:id="rId1"/>
    <p:sldLayoutId id="2147484480" r:id="rId2"/>
    <p:sldLayoutId id="2147484495" r:id="rId3"/>
    <p:sldLayoutId id="2147484490" r:id="rId4"/>
    <p:sldLayoutId id="2147484491" r:id="rId5"/>
    <p:sldLayoutId id="2147484492" r:id="rId6"/>
    <p:sldLayoutId id="2147484493" r:id="rId7"/>
    <p:sldLayoutId id="2147484496" r:id="rId8"/>
    <p:sldLayoutId id="2147484481" r:id="rId9"/>
    <p:sldLayoutId id="2147484498" r:id="rId10"/>
    <p:sldLayoutId id="2147484499" r:id="rId11"/>
    <p:sldLayoutId id="2147484500" r:id="rId12"/>
    <p:sldLayoutId id="2147484482" r:id="rId13"/>
    <p:sldLayoutId id="2147484483" r:id="rId14"/>
    <p:sldLayoutId id="2147484484" r:id="rId15"/>
    <p:sldLayoutId id="2147484485" r:id="rId16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79374-8EAE-4873-9BB6-F6C630302D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Abortion in Ancient Greece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2C4E3-AFAF-4630-AF6D-21FB3C29C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49080" y="4532823"/>
            <a:ext cx="4633806" cy="1591181"/>
          </a:xfrm>
        </p:spPr>
        <p:txBody>
          <a:bodyPr/>
          <a:lstStyle/>
          <a:p>
            <a:r>
              <a:rPr lang="en-US" sz="2000" i="0" dirty="0"/>
              <a:t>Written and presented by Emily Vaughan</a:t>
            </a:r>
          </a:p>
        </p:txBody>
      </p:sp>
      <p:pic>
        <p:nvPicPr>
          <p:cNvPr id="1028" name="Picture 4" descr="Asteraceae Or Compositae Cup Plant Herbaceous Perennial Plant For Flower  Beds Native To Northern America By Giovanni Antonio Bottione Watercolor  17701781 High-Res Vector Graphic - Getty Images">
            <a:extLst>
              <a:ext uri="{FF2B5EF4-FFF2-40B4-BE49-F238E27FC236}">
                <a16:creationId xmlns:a16="http://schemas.microsoft.com/office/drawing/2014/main" id="{4BA9442A-A0DB-46FA-8833-DBF805FA72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9" t="175" r="7590" b="45431"/>
          <a:stretch/>
        </p:blipFill>
        <p:spPr bwMode="auto">
          <a:xfrm>
            <a:off x="773857" y="1023706"/>
            <a:ext cx="4219576" cy="363855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CC0E7B-6997-4E99-815F-9E2695C68A4E}"/>
              </a:ext>
            </a:extLst>
          </p:cNvPr>
          <p:cNvSpPr txBox="1"/>
          <p:nvPr/>
        </p:nvSpPr>
        <p:spPr>
          <a:xfrm>
            <a:off x="5817453" y="4662256"/>
            <a:ext cx="4267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Trigger warning – Discussion of Abortion and Miscarriage(</a:t>
            </a:r>
            <a:r>
              <a:rPr lang="en-GB" sz="1200" b="0" i="0" dirty="0">
                <a:effectLst/>
                <a:latin typeface="+mj-lt"/>
              </a:rPr>
              <a:t>potentially disturbing topics)</a:t>
            </a:r>
            <a:endParaRPr lang="en-GB" sz="12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30273D-C755-4CE4-B3C8-03A47172A759}"/>
              </a:ext>
            </a:extLst>
          </p:cNvPr>
          <p:cNvSpPr txBox="1"/>
          <p:nvPr/>
        </p:nvSpPr>
        <p:spPr>
          <a:xfrm>
            <a:off x="2283906" y="4661171"/>
            <a:ext cx="1028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Silphium </a:t>
            </a:r>
          </a:p>
        </p:txBody>
      </p:sp>
    </p:spTree>
    <p:extLst>
      <p:ext uri="{BB962C8B-B14F-4D97-AF65-F5344CB8AC3E}">
        <p14:creationId xmlns:p14="http://schemas.microsoft.com/office/powerpoint/2010/main" val="1193886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65825F99-FA2A-41A0-BC00-581F6218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2221622"/>
          </a:xfrm>
        </p:spPr>
        <p:txBody>
          <a:bodyPr anchor="b">
            <a:normAutofit/>
          </a:bodyPr>
          <a:lstStyle/>
          <a:p>
            <a:pPr algn="l"/>
            <a:r>
              <a:rPr lang="en-GB" sz="3900" dirty="0"/>
              <a:t>A Brief overview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944DD-F200-6B48-8A79-099A08992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3D2E340-0663-474B-992C-9192B5C45E57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B483E4-7B72-49A0-94A0-023F1FE6B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82" y="3329763"/>
            <a:ext cx="3833906" cy="2421750"/>
          </a:xfrm>
          <a:prstGeom prst="rect">
            <a:avLst/>
          </a:prstGeom>
        </p:spPr>
      </p:pic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F961863E-F22E-4372-95C5-D9850B21382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542639" y="1670489"/>
            <a:ext cx="6103937" cy="4199491"/>
          </a:xfrm>
        </p:spPr>
        <p:txBody>
          <a:bodyPr>
            <a:normAutofit/>
          </a:bodyPr>
          <a:lstStyle/>
          <a:p>
            <a:r>
              <a:rPr lang="en-GB" dirty="0">
                <a:latin typeface="+mj-lt"/>
              </a:rPr>
              <a:t>“The deliberate termination of a human pregnancy”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Abortion was practiced through both chemical and surgical procedures with impunity and no </a:t>
            </a:r>
            <a:r>
              <a:rPr lang="en-GB" b="1" dirty="0">
                <a:latin typeface="+mj-lt"/>
              </a:rPr>
              <a:t>adverse moral judgment 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Ideally pregnancy’s were terminated in </a:t>
            </a:r>
            <a:r>
              <a:rPr lang="en-GB" b="1" dirty="0">
                <a:latin typeface="+mj-lt"/>
              </a:rPr>
              <a:t>40 days </a:t>
            </a:r>
            <a:r>
              <a:rPr lang="en-GB" dirty="0">
                <a:latin typeface="+mj-lt"/>
              </a:rPr>
              <a:t>into foetal development 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 </a:t>
            </a:r>
            <a:endParaRPr lang="en-US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BE6269-6105-41E5-9844-92BADC0B76CD}"/>
              </a:ext>
            </a:extLst>
          </p:cNvPr>
          <p:cNvSpPr txBox="1"/>
          <p:nvPr/>
        </p:nvSpPr>
        <p:spPr>
          <a:xfrm>
            <a:off x="1318346" y="5751513"/>
            <a:ext cx="22366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chemeClr val="bg1"/>
                </a:solidFill>
                <a:effectLst/>
                <a:latin typeface="Linux Libertine"/>
              </a:rPr>
              <a:t>Roman mosaic- Love Scene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4747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63EB2-5765-4D7E-9E25-ED89BED35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Within the law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E1966F-590E-4D2F-9275-03CA9D41C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3</a:t>
            </a:fld>
            <a:endParaRPr lang="en-US" noProof="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4451EE9-890F-44AA-AB37-2A1BE8B65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354" y="2988934"/>
            <a:ext cx="2786063" cy="27691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05385F2-7D19-47DA-8D3D-1FD922EDA49F}"/>
              </a:ext>
            </a:extLst>
          </p:cNvPr>
          <p:cNvSpPr txBox="1"/>
          <p:nvPr/>
        </p:nvSpPr>
        <p:spPr>
          <a:xfrm>
            <a:off x="5573173" y="849531"/>
            <a:ext cx="60190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u="sng" dirty="0">
                <a:latin typeface="+mj-lt"/>
              </a:rPr>
              <a:t>Hippocratic Oath</a:t>
            </a:r>
          </a:p>
          <a:p>
            <a:pPr algn="just"/>
            <a:endParaRPr lang="en-GB" u="sng" dirty="0">
              <a:latin typeface="+mj-lt"/>
            </a:endParaRPr>
          </a:p>
          <a:p>
            <a:r>
              <a:rPr lang="en-GB" sz="1800" b="0" i="0" dirty="0">
                <a:effectLst/>
                <a:latin typeface="+mj-lt"/>
              </a:rPr>
              <a:t>“</a:t>
            </a:r>
            <a:r>
              <a:rPr lang="en-GB" sz="1800" b="0" i="1" dirty="0">
                <a:effectLst/>
                <a:latin typeface="+mj-lt"/>
              </a:rPr>
              <a:t>I will not give to a woman a pessary to cause abortion</a:t>
            </a:r>
            <a:r>
              <a:rPr lang="en-GB" sz="1800" b="0" i="0" dirty="0">
                <a:effectLst/>
                <a:latin typeface="+mj-lt"/>
              </a:rPr>
              <a:t>.” </a:t>
            </a:r>
          </a:p>
          <a:p>
            <a:r>
              <a:rPr lang="en-GB" sz="1800" dirty="0">
                <a:latin typeface="+mj-lt"/>
              </a:rPr>
              <a:t>-</a:t>
            </a:r>
            <a:r>
              <a:rPr lang="en-GB" dirty="0">
                <a:latin typeface="+mj-lt"/>
              </a:rPr>
              <a:t>Hippocrates (</a:t>
            </a:r>
            <a:r>
              <a:rPr lang="en-GB" b="0" i="0" dirty="0">
                <a:effectLst/>
                <a:latin typeface="+mj-lt"/>
              </a:rPr>
              <a:t>Ancient Medicine)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>
              <a:latin typeface="+mj-lt"/>
            </a:endParaRPr>
          </a:p>
          <a:p>
            <a:r>
              <a:rPr lang="en-GB" u="sng" dirty="0">
                <a:latin typeface="+mj-lt"/>
              </a:rPr>
              <a:t>Cicero in defence of Cluentius</a:t>
            </a:r>
          </a:p>
          <a:p>
            <a:endParaRPr lang="en-GB" u="sng" dirty="0">
              <a:latin typeface="+mj-lt"/>
            </a:endParaRPr>
          </a:p>
          <a:p>
            <a:r>
              <a:rPr lang="en-GB" dirty="0">
                <a:latin typeface="+mj-lt"/>
              </a:rPr>
              <a:t>A woman accepted a bribery from alternative heirs and procured an abortion so “</a:t>
            </a:r>
            <a:r>
              <a:rPr lang="en-GB" i="1" dirty="0">
                <a:latin typeface="+mj-lt"/>
              </a:rPr>
              <a:t>Was condemned to death and rightly so</a:t>
            </a:r>
            <a:r>
              <a:rPr lang="en-GB" dirty="0">
                <a:latin typeface="+mj-lt"/>
              </a:rPr>
              <a:t>” as she had “</a:t>
            </a:r>
            <a:r>
              <a:rPr lang="en-GB" i="1" dirty="0">
                <a:latin typeface="+mj-lt"/>
              </a:rPr>
              <a:t>Cheated the father of his hopes</a:t>
            </a:r>
            <a:r>
              <a:rPr lang="en-GB" dirty="0">
                <a:latin typeface="+mj-lt"/>
              </a:rPr>
              <a:t>”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In terms of laws and legislation the only criminal testament held by abortion was not in the termination of a fetus or embryo but in the </a:t>
            </a:r>
            <a:r>
              <a:rPr lang="en-GB" b="1" dirty="0">
                <a:latin typeface="+mj-lt"/>
              </a:rPr>
              <a:t>depriving the father to an heir</a:t>
            </a:r>
            <a:r>
              <a:rPr lang="en-GB" dirty="0">
                <a:latin typeface="+mj-lt"/>
              </a:rPr>
              <a:t> </a:t>
            </a:r>
          </a:p>
          <a:p>
            <a:endParaRPr lang="en-GB" sz="1800" b="0" i="0" dirty="0">
              <a:effectLst/>
              <a:latin typeface="+mj-lt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4D1FC8-4F66-4FA9-93A5-E0F57AE31965}"/>
              </a:ext>
            </a:extLst>
          </p:cNvPr>
          <p:cNvSpPr txBox="1"/>
          <p:nvPr/>
        </p:nvSpPr>
        <p:spPr>
          <a:xfrm>
            <a:off x="918577" y="5734913"/>
            <a:ext cx="3520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Asclepius arrives on Kos by boat, where he is greeted by Hippocrates (left) and a citizen (right)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2285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522CD-DAD6-4752-A89E-F7CCAAE42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55492"/>
            <a:ext cx="3833906" cy="2221622"/>
          </a:xfrm>
        </p:spPr>
        <p:txBody>
          <a:bodyPr/>
          <a:lstStyle/>
          <a:p>
            <a:pPr algn="l"/>
            <a:r>
              <a:rPr lang="en-GB" dirty="0"/>
              <a:t>Supporting sources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4CDFEF-B167-4BDB-9495-20926C961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4</a:t>
            </a:fld>
            <a:endParaRPr lang="en-US" noProof="0" dirty="0"/>
          </a:p>
        </p:txBody>
      </p:sp>
      <p:pic>
        <p:nvPicPr>
          <p:cNvPr id="2050" name="Picture 2" descr="Hippocrates - Uncyclopedia, the content-free encyclopedia">
            <a:extLst>
              <a:ext uri="{FF2B5EF4-FFF2-40B4-BE49-F238E27FC236}">
                <a16:creationId xmlns:a16="http://schemas.microsoft.com/office/drawing/2014/main" id="{0543B090-2665-4DAB-B5B6-3DA01B15E3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584"/>
          <a:stretch/>
        </p:blipFill>
        <p:spPr bwMode="auto">
          <a:xfrm>
            <a:off x="923278" y="3225099"/>
            <a:ext cx="2830742" cy="27476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BE4410-752A-4C11-AF88-6186CC282166}"/>
              </a:ext>
            </a:extLst>
          </p:cNvPr>
          <p:cNvSpPr txBox="1"/>
          <p:nvPr/>
        </p:nvSpPr>
        <p:spPr>
          <a:xfrm>
            <a:off x="5800077" y="1166842"/>
            <a:ext cx="546864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333333"/>
                </a:solidFill>
                <a:latin typeface="+mj-lt"/>
              </a:rPr>
              <a:t>Hippocrates (Superfetation)</a:t>
            </a:r>
            <a:endParaRPr lang="en-GB" dirty="0"/>
          </a:p>
          <a:p>
            <a:pPr algn="l"/>
            <a:endParaRPr lang="en-GB" sz="1800" b="0" i="0" dirty="0">
              <a:solidFill>
                <a:srgbClr val="333333"/>
              </a:solidFill>
              <a:effectLst/>
              <a:latin typeface="+mj-lt"/>
            </a:endParaRPr>
          </a:p>
          <a:p>
            <a:pPr algn="l"/>
            <a:r>
              <a:rPr lang="en-GB" sz="1800" b="0" i="0" dirty="0">
                <a:solidFill>
                  <a:srgbClr val="333333"/>
                </a:solidFill>
                <a:effectLst/>
                <a:latin typeface="+mj-lt"/>
              </a:rPr>
              <a:t>“</a:t>
            </a:r>
            <a:r>
              <a:rPr lang="en-GB" sz="1800" b="0" i="1" dirty="0">
                <a:solidFill>
                  <a:srgbClr val="333333"/>
                </a:solidFill>
                <a:effectLst/>
                <a:latin typeface="+mj-lt"/>
              </a:rPr>
              <a:t>As the fetus increases, the uterus is no longer large enough to contain it, so that </a:t>
            </a:r>
            <a:r>
              <a:rPr lang="en-GB" sz="1800" b="1" i="1" dirty="0">
                <a:solidFill>
                  <a:srgbClr val="333333"/>
                </a:solidFill>
                <a:effectLst/>
                <a:latin typeface="+mj-lt"/>
              </a:rPr>
              <a:t>abortion then regularly occurs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+mj-lt"/>
              </a:rPr>
              <a:t>”</a:t>
            </a:r>
          </a:p>
          <a:p>
            <a:pPr algn="l"/>
            <a:endParaRPr lang="en-GB" dirty="0">
              <a:solidFill>
                <a:srgbClr val="333333"/>
              </a:solidFill>
              <a:latin typeface="+mj-lt"/>
            </a:endParaRPr>
          </a:p>
          <a:p>
            <a:pPr algn="l"/>
            <a:endParaRPr lang="en-GB" dirty="0">
              <a:solidFill>
                <a:srgbClr val="333333"/>
              </a:solidFill>
              <a:latin typeface="+mj-lt"/>
            </a:endParaRPr>
          </a:p>
          <a:p>
            <a:pPr algn="l"/>
            <a:endParaRPr lang="en-GB" sz="1800" b="0" i="0" dirty="0">
              <a:solidFill>
                <a:srgbClr val="333333"/>
              </a:solidFill>
              <a:effectLst/>
              <a:latin typeface="+mj-lt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+mj-lt"/>
              </a:rPr>
              <a:t> Plato (The Republic)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333333"/>
              </a:solidFill>
              <a:effectLst/>
              <a:latin typeface="+mj-lt"/>
            </a:endParaRPr>
          </a:p>
          <a:p>
            <a:pPr algn="l"/>
            <a:r>
              <a:rPr lang="en-GB" dirty="0">
                <a:solidFill>
                  <a:srgbClr val="2E2E2E"/>
                </a:solidFill>
                <a:latin typeface="+mj-lt"/>
              </a:rPr>
              <a:t>-F</a:t>
            </a:r>
            <a:r>
              <a:rPr lang="en-GB" b="0" i="0" dirty="0">
                <a:solidFill>
                  <a:srgbClr val="2E2E2E"/>
                </a:solidFill>
                <a:effectLst/>
                <a:latin typeface="+mj-lt"/>
              </a:rPr>
              <a:t>eticide is one of the regular institutions of the ideal state. </a:t>
            </a:r>
          </a:p>
          <a:p>
            <a:pPr algn="l"/>
            <a:endParaRPr lang="en-GB" b="0" i="0" dirty="0">
              <a:solidFill>
                <a:srgbClr val="2E2E2E"/>
              </a:solidFill>
              <a:effectLst/>
              <a:latin typeface="+mj-lt"/>
            </a:endParaRPr>
          </a:p>
          <a:p>
            <a:pPr algn="l"/>
            <a:r>
              <a:rPr lang="en-GB" dirty="0">
                <a:solidFill>
                  <a:srgbClr val="2E2E2E"/>
                </a:solidFill>
                <a:latin typeface="+mj-lt"/>
              </a:rPr>
              <a:t>-</a:t>
            </a:r>
            <a:r>
              <a:rPr lang="en-GB" b="0" i="0" dirty="0">
                <a:solidFill>
                  <a:srgbClr val="2E2E2E"/>
                </a:solidFill>
                <a:effectLst/>
                <a:latin typeface="+mj-lt"/>
              </a:rPr>
              <a:t>Whenever the patients are beyond the age which Plato thinks best for the begetting of children, the embryo should be destroyed.</a:t>
            </a:r>
            <a:endParaRPr lang="en-GB" sz="1800" b="0" i="0" dirty="0">
              <a:solidFill>
                <a:srgbClr val="333333"/>
              </a:solidFill>
              <a:effectLst/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38DA09-B402-4CC9-9BA2-6DCCECCE1ED1}"/>
              </a:ext>
            </a:extLst>
          </p:cNvPr>
          <p:cNvSpPr txBox="1"/>
          <p:nvPr/>
        </p:nvSpPr>
        <p:spPr>
          <a:xfrm>
            <a:off x="1722460" y="5858657"/>
            <a:ext cx="19086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Hippocrates</a:t>
            </a:r>
          </a:p>
        </p:txBody>
      </p:sp>
    </p:spTree>
    <p:extLst>
      <p:ext uri="{BB962C8B-B14F-4D97-AF65-F5344CB8AC3E}">
        <p14:creationId xmlns:p14="http://schemas.microsoft.com/office/powerpoint/2010/main" val="3746828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25519BA-9FE0-498B-803D-89D77F5A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Contrary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9CB894-D829-4717-8436-682DB44E7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5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0759779-AB7A-4901-BA15-EA7230B1687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986509" y="438574"/>
            <a:ext cx="5443491" cy="4275469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Pythagoreans</a:t>
            </a:r>
          </a:p>
          <a:p>
            <a:pPr marL="285750" indent="-285750" algn="l">
              <a:buFontTx/>
              <a:buChar char="-"/>
            </a:pPr>
            <a:r>
              <a:rPr lang="en-GB" sz="1800" i="0" dirty="0">
                <a:solidFill>
                  <a:srgbClr val="222222"/>
                </a:solidFill>
                <a:effectLst/>
                <a:latin typeface="+mj-lt"/>
              </a:rPr>
              <a:t>Pythagoreanism is the philosophy of the ancient Greek philosopher Pythagoras.</a:t>
            </a:r>
          </a:p>
          <a:p>
            <a:pPr marL="285750" indent="-285750" algn="l">
              <a:buFontTx/>
              <a:buChar char="-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According to the Pythagoreans, the embryo was an animate being from the moment of conception. Consequently, for the Pythagoreans abortion whenever practiced, meant destruction of a living being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+mj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Socrates </a:t>
            </a:r>
          </a:p>
          <a:p>
            <a:pPr marL="285750" indent="-285750" algn="l">
              <a:buFontTx/>
              <a:buChar char="-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The argument of 4 alternative options that respect a woman’s reproductive freedom </a:t>
            </a:r>
          </a:p>
          <a:p>
            <a:pPr marL="285750" indent="-285750" algn="l">
              <a:buFontTx/>
              <a:buChar char="-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“It is better to suffer evil than it is to commit it”</a:t>
            </a:r>
          </a:p>
          <a:p>
            <a:pPr marL="285750" indent="-285750" algn="l">
              <a:buFontTx/>
              <a:buChar char="-"/>
            </a:pPr>
            <a:r>
              <a:rPr lang="en-GB" sz="1800" dirty="0">
                <a:solidFill>
                  <a:schemeClr val="tx1"/>
                </a:solidFill>
                <a:latin typeface="+mj-lt"/>
              </a:rPr>
              <a:t>By virtues form, it aims naturally to be, an evil befalls it, in fact the greatest evil of death</a:t>
            </a:r>
          </a:p>
        </p:txBody>
      </p:sp>
      <p:pic>
        <p:nvPicPr>
          <p:cNvPr id="1026" name="Picture 2" descr="Do You Know About Socrates?">
            <a:extLst>
              <a:ext uri="{FF2B5EF4-FFF2-40B4-BE49-F238E27FC236}">
                <a16:creationId xmlns:a16="http://schemas.microsoft.com/office/drawing/2014/main" id="{EF6C97DF-F062-46C3-8143-FEF77C87A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428999"/>
            <a:ext cx="3499282" cy="233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DE0AEA4-9CF6-4A92-A095-37A78DB9F53B}"/>
              </a:ext>
            </a:extLst>
          </p:cNvPr>
          <p:cNvSpPr txBox="1"/>
          <p:nvPr/>
        </p:nvSpPr>
        <p:spPr>
          <a:xfrm>
            <a:off x="2006353" y="5723128"/>
            <a:ext cx="20152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Socrates</a:t>
            </a:r>
          </a:p>
        </p:txBody>
      </p:sp>
    </p:spTree>
    <p:extLst>
      <p:ext uri="{BB962C8B-B14F-4D97-AF65-F5344CB8AC3E}">
        <p14:creationId xmlns:p14="http://schemas.microsoft.com/office/powerpoint/2010/main" val="3647377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025F06-AB75-4126-8921-7C03B2F0FCF7}"/>
              </a:ext>
            </a:extLst>
          </p:cNvPr>
          <p:cNvSpPr/>
          <p:nvPr/>
        </p:nvSpPr>
        <p:spPr>
          <a:xfrm>
            <a:off x="0" y="0"/>
            <a:ext cx="4907902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7D7377B-3F8F-4E99-8E50-3062F66B5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29" y="558065"/>
            <a:ext cx="4229878" cy="4956048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Comparative overview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CDD51B0-117B-4673-9574-4A00241B1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1600" y="239846"/>
            <a:ext cx="6245352" cy="914400"/>
          </a:xfrm>
        </p:spPr>
        <p:txBody>
          <a:bodyPr/>
          <a:lstStyle/>
          <a:p>
            <a:r>
              <a:rPr lang="en-GB" u="sng" dirty="0">
                <a:latin typeface="+mj-lt"/>
              </a:rPr>
              <a:t>Supporting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7BFFC-C651-463B-A05F-D3CE027C8B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1600" y="1357995"/>
            <a:ext cx="6245352" cy="2166440"/>
          </a:xfrm>
        </p:spPr>
        <p:txBody>
          <a:bodyPr>
            <a:normAutofit fontScale="55000" lnSpcReduction="20000"/>
          </a:bodyPr>
          <a:lstStyle/>
          <a:p>
            <a:r>
              <a:rPr lang="en-GB" sz="3600" u="sng" dirty="0">
                <a:latin typeface="+mj-lt"/>
              </a:rPr>
              <a:t>Hippocrates</a:t>
            </a:r>
            <a:r>
              <a:rPr lang="en-GB" sz="3600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3600" dirty="0">
                <a:latin typeface="+mj-lt"/>
              </a:rPr>
              <a:t>-Regularly performed and prescribed abortions  </a:t>
            </a:r>
          </a:p>
          <a:p>
            <a:r>
              <a:rPr lang="en-GB" sz="3600" u="sng" dirty="0">
                <a:latin typeface="+mj-lt"/>
              </a:rPr>
              <a:t>Plato</a:t>
            </a:r>
            <a:r>
              <a:rPr lang="en-GB" sz="3600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3600" dirty="0">
                <a:latin typeface="+mj-lt"/>
              </a:rPr>
              <a:t>-</a:t>
            </a:r>
            <a:r>
              <a:rPr lang="en-GB" sz="3600" dirty="0">
                <a:solidFill>
                  <a:srgbClr val="2E2E2E"/>
                </a:solidFill>
                <a:latin typeface="+mj-lt"/>
              </a:rPr>
              <a:t> the embryo should be destroyed with women's age in mind</a:t>
            </a:r>
            <a:endParaRPr lang="en-GB" sz="3600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0892ED9-9368-45A3-A44B-322E94D48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1599" y="3185921"/>
            <a:ext cx="6248400" cy="914400"/>
          </a:xfrm>
        </p:spPr>
        <p:txBody>
          <a:bodyPr/>
          <a:lstStyle/>
          <a:p>
            <a:r>
              <a:rPr lang="en-GB" u="sng" dirty="0">
                <a:latin typeface="+mj-lt"/>
              </a:rPr>
              <a:t>Contrary Sources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1099D3-5060-4B66-862F-D50543A2F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1600" y="4217069"/>
            <a:ext cx="6602411" cy="1755648"/>
          </a:xfrm>
        </p:spPr>
        <p:txBody>
          <a:bodyPr>
            <a:noAutofit/>
          </a:bodyPr>
          <a:lstStyle/>
          <a:p>
            <a:r>
              <a:rPr lang="en-GB" u="sng" dirty="0">
                <a:latin typeface="+mj-lt"/>
              </a:rPr>
              <a:t>Pythagoreans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  <a:latin typeface="+mj-lt"/>
              </a:rPr>
              <a:t>the embryo was an animate being from the moment of conception</a:t>
            </a:r>
          </a:p>
          <a:p>
            <a:r>
              <a:rPr lang="en-GB" u="sng" dirty="0">
                <a:latin typeface="+mj-lt"/>
              </a:rPr>
              <a:t>Socrates</a:t>
            </a:r>
            <a:r>
              <a:rPr lang="en-GB" dirty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-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 “</a:t>
            </a:r>
            <a:r>
              <a:rPr lang="en-GB" i="1" dirty="0">
                <a:solidFill>
                  <a:schemeClr val="tx1"/>
                </a:solidFill>
                <a:latin typeface="+mj-lt"/>
              </a:rPr>
              <a:t>It is better to suffer evil than it is to commit it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”</a:t>
            </a:r>
            <a:endParaRPr lang="en-GB" dirty="0">
              <a:latin typeface="+mj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F97F7-8384-4FDF-AA8D-E0C1022DE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6</a:t>
            </a:fld>
            <a:endParaRPr lang="en-US" noProof="0" dirty="0"/>
          </a:p>
        </p:txBody>
      </p:sp>
      <p:pic>
        <p:nvPicPr>
          <p:cNvPr id="2058" name="Picture 10" descr="Transparent Balancing Scales Clipart - Good Or Bad Investment, HD Png  Download , Transparent Png Image - PNGitem">
            <a:extLst>
              <a:ext uri="{FF2B5EF4-FFF2-40B4-BE49-F238E27FC236}">
                <a16:creationId xmlns:a16="http://schemas.microsoft.com/office/drawing/2014/main" id="{64F9C8F1-C335-4B9E-AE50-7626A816F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028" y="3429000"/>
            <a:ext cx="2450013" cy="222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8089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70A626-90BB-40BD-9470-FB2528C8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effectLst/>
              </a:rPr>
              <a:t>Aristotle Politics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E9EDA3-263F-4327-910D-7835C0E2D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7</a:t>
            </a:fld>
            <a:endParaRPr lang="en-US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F2778F-87F5-4DC9-B729-D3C1DDB4AF6F}"/>
              </a:ext>
            </a:extLst>
          </p:cNvPr>
          <p:cNvSpPr txBox="1"/>
          <p:nvPr/>
        </p:nvSpPr>
        <p:spPr>
          <a:xfrm>
            <a:off x="6531214" y="1538899"/>
            <a:ext cx="4341181" cy="584775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u="sng" dirty="0">
                <a:solidFill>
                  <a:srgbClr val="333333"/>
                </a:solidFill>
                <a:latin typeface="+mj-lt"/>
              </a:rPr>
              <a:t>L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imit fixed to the procreation of offspring</a:t>
            </a:r>
            <a:endParaRPr lang="en-GB" sz="2000" u="sng" dirty="0">
              <a:solidFill>
                <a:srgbClr val="333333"/>
              </a:solidFill>
              <a:latin typeface="+mj-lt"/>
            </a:endParaRPr>
          </a:p>
          <a:p>
            <a:r>
              <a:rPr lang="en-GB" sz="2000" b="0" i="0" dirty="0">
                <a:solidFill>
                  <a:srgbClr val="333333"/>
                </a:solidFill>
                <a:effectLst/>
                <a:latin typeface="+mj-lt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u="sng" dirty="0">
                <a:solidFill>
                  <a:srgbClr val="333333"/>
                </a:solidFill>
                <a:latin typeface="+mj-lt"/>
              </a:rPr>
              <a:t>A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bortion must be practised on it before it has developed sensation </a:t>
            </a:r>
          </a:p>
          <a:p>
            <a:endParaRPr lang="en-GB" sz="2000" b="1" u="sng" dirty="0">
              <a:solidFill>
                <a:srgbClr val="333333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u="sng" dirty="0">
                <a:solidFill>
                  <a:srgbClr val="333333"/>
                </a:solidFill>
                <a:latin typeface="+mj-lt"/>
              </a:rPr>
              <a:t>T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he line between lawful and unlawful will be marked by the fact of having sensation and being alive”</a:t>
            </a:r>
          </a:p>
          <a:p>
            <a:endParaRPr lang="en-GB" sz="2000" b="1" u="sng" dirty="0">
              <a:latin typeface="+mj-lt"/>
            </a:endParaRPr>
          </a:p>
          <a:p>
            <a:r>
              <a:rPr lang="en-GB" sz="2000" dirty="0">
                <a:solidFill>
                  <a:schemeClr val="tx1"/>
                </a:solidFill>
                <a:latin typeface="+mj-lt"/>
              </a:rPr>
              <a:t>-Aristotle (Politics)</a:t>
            </a:r>
            <a:endParaRPr lang="en-GB" sz="20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E0DB68-BD0A-4A44-B7BA-AAAFA6A58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252" y="3135401"/>
            <a:ext cx="3533106" cy="26547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72B2D5-6499-4213-91E7-03A466BA00D5}"/>
              </a:ext>
            </a:extLst>
          </p:cNvPr>
          <p:cNvSpPr txBox="1"/>
          <p:nvPr/>
        </p:nvSpPr>
        <p:spPr>
          <a:xfrm>
            <a:off x="1671337" y="5771393"/>
            <a:ext cx="2015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Aristotle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798100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D05E3D-114E-408C-8D56-7C5079F2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/>
              <a:t>Cicero Pro Cluentio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8A5EFA-9C85-434B-98D5-06B491D9F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8</a:t>
            </a:fld>
            <a:endParaRPr lang="en-US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7739F9-A034-4C27-9A1C-86111013BF79}"/>
              </a:ext>
            </a:extLst>
          </p:cNvPr>
          <p:cNvSpPr txBox="1"/>
          <p:nvPr/>
        </p:nvSpPr>
        <p:spPr>
          <a:xfrm>
            <a:off x="6525088" y="1402813"/>
            <a:ext cx="4279036" cy="575542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0" i="0" dirty="0">
                <a:solidFill>
                  <a:srgbClr val="333333"/>
                </a:solidFill>
                <a:effectLst/>
                <a:latin typeface="+mj-lt"/>
              </a:rPr>
              <a:t>“I was in Asia: how a certain woman of Miletus, who had accepted a bribe from the alternative heirs and 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procured her </a:t>
            </a:r>
            <a:r>
              <a:rPr lang="en-GB" sz="2000" b="1" i="0" u="sng" dirty="0">
                <a:solidFill>
                  <a:schemeClr val="tx1"/>
                </a:solidFill>
                <a:effectLst/>
                <a:latin typeface="+mj-lt"/>
              </a:rPr>
              <a:t>own </a:t>
            </a:r>
            <a:r>
              <a:rPr lang="en-GB" sz="2000" b="1" u="sng" dirty="0">
                <a:solidFill>
                  <a:schemeClr val="tx1"/>
                </a:solidFill>
                <a:latin typeface="+mj-lt"/>
              </a:rPr>
              <a:t>abortion </a:t>
            </a:r>
            <a:r>
              <a:rPr lang="en-GB" sz="2000" b="1" i="0" u="sng" dirty="0">
                <a:solidFill>
                  <a:schemeClr val="tx1"/>
                </a:solidFill>
                <a:effectLst/>
                <a:latin typeface="+mj-lt"/>
              </a:rPr>
              <a:t>by 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drugs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+mj-lt"/>
              </a:rPr>
              <a:t>, was 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condemned to death: and rightly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+mj-lt"/>
              </a:rPr>
              <a:t>, for she had </a:t>
            </a:r>
            <a:r>
              <a:rPr lang="en-GB" sz="2000" b="1" i="0" u="sng" dirty="0">
                <a:solidFill>
                  <a:srgbClr val="333333"/>
                </a:solidFill>
                <a:effectLst/>
                <a:latin typeface="+mj-lt"/>
              </a:rPr>
              <a:t>cheated the father of his hopes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+mj-lt"/>
              </a:rPr>
              <a:t>, his name of continuity, his family of its support, his house of an heir, and the Republic of a citizen-to-be”</a:t>
            </a:r>
          </a:p>
          <a:p>
            <a:endParaRPr lang="en-GB" sz="2000" b="0" i="0" dirty="0">
              <a:solidFill>
                <a:srgbClr val="333333"/>
              </a:solidFill>
              <a:effectLst/>
              <a:latin typeface="+mj-lt"/>
            </a:endParaRPr>
          </a:p>
          <a:p>
            <a:r>
              <a:rPr lang="en-GB" sz="2000" dirty="0">
                <a:solidFill>
                  <a:srgbClr val="333333"/>
                </a:solidFill>
                <a:latin typeface="+mj-lt"/>
              </a:rPr>
              <a:t>-Cicero (In defence of Cluentius)</a:t>
            </a:r>
            <a:endParaRPr lang="en-GB" sz="2000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/>
          </a:p>
        </p:txBody>
      </p:sp>
      <p:pic>
        <p:nvPicPr>
          <p:cNvPr id="1026" name="Picture 2" descr="Biography of Cicero, Roman Statesman and Orator">
            <a:extLst>
              <a:ext uri="{FF2B5EF4-FFF2-40B4-BE49-F238E27FC236}">
                <a16:creationId xmlns:a16="http://schemas.microsoft.com/office/drawing/2014/main" id="{F3C56186-2464-4502-86E5-4BEA5D30F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37" y="3362682"/>
            <a:ext cx="3480047" cy="261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C75E87-352C-4A7D-A588-C806109E8B40}"/>
              </a:ext>
            </a:extLst>
          </p:cNvPr>
          <p:cNvSpPr txBox="1"/>
          <p:nvPr/>
        </p:nvSpPr>
        <p:spPr>
          <a:xfrm>
            <a:off x="2117326" y="5889949"/>
            <a:ext cx="2192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Cicero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79799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116BAAF-BA92-446E-9828-79943A9E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u="sng" dirty="0"/>
              <a:t>Conclusion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4ADFFE-ED44-451A-B6E9-C29D21C25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t>9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788C26-F515-4DEF-A8BD-483B15F5C21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861738" y="675545"/>
            <a:ext cx="5394663" cy="4932047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  <a:latin typeface="+mj-lt"/>
              </a:rPr>
              <a:t>-Greek philosophers as a group, though there are exceptions may be said to have come down to favouring abortion</a:t>
            </a:r>
          </a:p>
          <a:p>
            <a:pPr algn="l"/>
            <a:endParaRPr lang="en-GB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 -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Bar Athens with its respective restrictions the Ancient Greeks did not prohibit the practice of abortion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The discouragement of abortion among Ancient Greek sources revolves around the question of whether a fetus is a person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+mj-lt"/>
              </a:rPr>
              <a:t>-Thank you for listening!</a:t>
            </a:r>
          </a:p>
        </p:txBody>
      </p:sp>
      <p:pic>
        <p:nvPicPr>
          <p:cNvPr id="1026" name="Picture 2" descr="Clipart Panda - Free Clipart Images">
            <a:extLst>
              <a:ext uri="{FF2B5EF4-FFF2-40B4-BE49-F238E27FC236}">
                <a16:creationId xmlns:a16="http://schemas.microsoft.com/office/drawing/2014/main" id="{B17687E2-3A14-4C55-BE91-EC42924FC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866" y="3429000"/>
            <a:ext cx="2263066" cy="226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4003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FAF36-233E-4012-A48B-CF44F4E892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5285" y="434958"/>
            <a:ext cx="8401429" cy="819150"/>
          </a:xfrm>
        </p:spPr>
        <p:txBody>
          <a:bodyPr>
            <a:normAutofit/>
          </a:bodyPr>
          <a:lstStyle/>
          <a:p>
            <a:pPr algn="l"/>
            <a:r>
              <a:rPr lang="en-GB" sz="4000" u="sng" dirty="0">
                <a:latin typeface="+mj-lt"/>
              </a:rPr>
              <a:t>References: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93485A-E054-46A8-B912-EB3113B4C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2E340-0663-474B-992C-9192B5C45E57}" type="slidenum">
              <a:rPr lang="en-US" noProof="0" smtClean="0"/>
              <a:pPr/>
              <a:t>10</a:t>
            </a:fld>
            <a:endParaRPr lang="en-US" noProof="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D79E0D7-D6A7-4BDE-912E-3D5F5065C2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7625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zephtextregular"/>
              </a:rPr>
              <a:t>Hippocrates. </a:t>
            </a:r>
            <a:r>
              <a:rPr kumimoji="0" lang="en-US" altLang="en-US" sz="7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zephtextregular"/>
              </a:rPr>
              <a:t>Coan Prenotions. Anatomical and Minor Clinical Writings. 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zephtextregular"/>
              </a:rPr>
              <a:t>Edited and translated by Paul Potter. Loeb Classical Library 509. Cambridge, MA: Harvard University Press, 2010.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6B19DF-D16C-4FA8-9DF2-A94BFFE9B746}"/>
              </a:ext>
            </a:extLst>
          </p:cNvPr>
          <p:cNvSpPr txBox="1"/>
          <p:nvPr/>
        </p:nvSpPr>
        <p:spPr>
          <a:xfrm>
            <a:off x="347707" y="1254108"/>
            <a:ext cx="1149658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j-lt"/>
              </a:rPr>
              <a:t>Hippocrates.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j-lt"/>
              </a:rPr>
              <a:t>Coan Prenotions. Anatomical and Minor Clinical Writings.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j-lt"/>
              </a:rPr>
              <a:t>Edited and translated by Paul Potter. Loeb Classical Library 509. Cambridge, MA: Harvard University Press, 2010.</a:t>
            </a:r>
          </a:p>
          <a:p>
            <a:pPr marL="171450" lvl="0" indent="-171450" defTabSz="914400"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rgbClr val="333333"/>
                </a:solidFill>
                <a:latin typeface="+mj-lt"/>
              </a:rPr>
              <a:t>Hippocrates. </a:t>
            </a:r>
            <a:r>
              <a:rPr lang="en-US" altLang="en-US" sz="1600" i="1" dirty="0">
                <a:solidFill>
                  <a:srgbClr val="333333"/>
                </a:solidFill>
                <a:latin typeface="+mj-lt"/>
              </a:rPr>
              <a:t>Ancient Medicine. Airs, Waters, Places. Epidemics 1 and 3. The Oath. Precepts. Nutriment. </a:t>
            </a:r>
            <a:r>
              <a:rPr lang="en-US" altLang="en-US" sz="1600" dirty="0">
                <a:solidFill>
                  <a:srgbClr val="333333"/>
                </a:solidFill>
                <a:latin typeface="+mj-lt"/>
              </a:rPr>
              <a:t>Translated by W. H. S. Jones. Loeb Classical Library 147. Cambridge, MA: Harvard University Press, 1923.</a:t>
            </a:r>
          </a:p>
          <a:p>
            <a:pPr marL="171450" lvl="0" indent="-171450" defTabSz="914400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333333"/>
                </a:solidFill>
                <a:effectLst/>
                <a:latin typeface="+mj-lt"/>
              </a:rPr>
              <a:t>Cicero. </a:t>
            </a:r>
            <a:r>
              <a:rPr lang="en-GB" sz="1600" b="0" i="1" dirty="0">
                <a:solidFill>
                  <a:srgbClr val="333333"/>
                </a:solidFill>
                <a:effectLst/>
                <a:latin typeface="+mj-lt"/>
              </a:rPr>
              <a:t>Pro Lege Manilia. Pro Caecina. Pro Cluentio. Pro Rabirio Perduellionis Reo. </a:t>
            </a:r>
            <a:r>
              <a:rPr lang="en-GB" sz="1600" b="0" i="0" dirty="0">
                <a:solidFill>
                  <a:srgbClr val="333333"/>
                </a:solidFill>
                <a:effectLst/>
                <a:latin typeface="+mj-lt"/>
              </a:rPr>
              <a:t>Translated by H. Grose Hodge. Loeb Classical Library 198. Cambridge, MA: Harvard University Press, 1927.</a:t>
            </a:r>
            <a:endParaRPr lang="en-US" sz="1600" b="0" i="0" dirty="0">
              <a:solidFill>
                <a:srgbClr val="333333"/>
              </a:solidFill>
              <a:effectLst/>
              <a:latin typeface="+mj-lt"/>
            </a:endParaRPr>
          </a:p>
          <a:p>
            <a:pPr marL="171450" lvl="0" indent="-171450" defTabSz="914400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333333"/>
                </a:solidFill>
                <a:effectLst/>
                <a:latin typeface="+mj-lt"/>
              </a:rPr>
              <a:t>Aristotle. </a:t>
            </a:r>
            <a:r>
              <a:rPr lang="en-GB" sz="1600" b="0" i="1" dirty="0">
                <a:solidFill>
                  <a:srgbClr val="333333"/>
                </a:solidFill>
                <a:effectLst/>
                <a:latin typeface="+mj-lt"/>
              </a:rPr>
              <a:t>Politics. </a:t>
            </a:r>
            <a:r>
              <a:rPr lang="en-GB" sz="1600" b="0" i="0" dirty="0">
                <a:solidFill>
                  <a:srgbClr val="333333"/>
                </a:solidFill>
                <a:effectLst/>
                <a:latin typeface="+mj-lt"/>
              </a:rPr>
              <a:t>Translated by H. Rackham. Loeb Classical Library 264. Cambridge, MA: Harvard University Press, 1932.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Stark, R. (1997).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The rise of Christianity : how the obscure, marginal Jesus movement became the dominant religious force in the Western world in a few centuries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New York: Harperone.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Riddle, J.M. (1994).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Contraception and abortion from the ancient world to the Renaissance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Cambridge, Mass.: Harvard University Press.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Autor: Douglas Wilson (2012).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Omnibus I : Biblical and classical civilizations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Editorial: Lancaster, Penn.: Veritas Press.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Autor: Peter Kreeft (1983).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The unaborted Socrates : a dramatic debate on the issues surrounding abortion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+mj-lt"/>
              </a:rPr>
              <a:t>Editora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: Downer Grove (Ill.): Intervarsity.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Veatch, R.M. (2000).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Cross-cultural perspectives in medical ethics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Boston: Jones And Bartlett.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‌Wilson, N.G. (2010). </a:t>
            </a:r>
            <a:r>
              <a:rPr lang="en-GB" sz="1600" b="0" i="1" dirty="0" err="1">
                <a:solidFill>
                  <a:srgbClr val="000000"/>
                </a:solidFill>
                <a:effectLst/>
                <a:latin typeface="+mj-lt"/>
              </a:rPr>
              <a:t>Encyclopedia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+mj-lt"/>
              </a:rPr>
              <a:t> of Ancient Greece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+mj-lt"/>
              </a:rPr>
              <a:t>. New York: Routledge.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Image sources can be found in notes</a:t>
            </a:r>
            <a:endParaRPr lang="en-GB" sz="1600" b="0" i="0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66373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175639_Biography_presentation_cr - v2" id="{A01E65BC-612A-475B-B592-779A440066C3}" vid="{453437E2-1A5B-4416-AE85-AE3C10623C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60E032F-2E55-4A86-BB2D-1A317C6429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7EC923-6023-4411-8330-A0042153EE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B4AFBF-E012-4607-B95C-D9E661912AC6}">
  <ds:schemaRefs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7788</TotalTime>
  <Words>1165</Words>
  <Application>Microsoft Office PowerPoint</Application>
  <PresentationFormat>Widescreen</PresentationFormat>
  <Paragraphs>133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Calibri</vt:lpstr>
      <vt:lpstr>Century Schoolbook</vt:lpstr>
      <vt:lpstr>Corbel</vt:lpstr>
      <vt:lpstr>Linux Libertine</vt:lpstr>
      <vt:lpstr>Times New Roman</vt:lpstr>
      <vt:lpstr>zephtextregular</vt:lpstr>
      <vt:lpstr>Headlines</vt:lpstr>
      <vt:lpstr>Abortion in Ancient Greece</vt:lpstr>
      <vt:lpstr>A Brief overview</vt:lpstr>
      <vt:lpstr>Within the law</vt:lpstr>
      <vt:lpstr>Supporting sources </vt:lpstr>
      <vt:lpstr>Contrary sources</vt:lpstr>
      <vt:lpstr>Comparative overview </vt:lpstr>
      <vt:lpstr>Aristotle Politics </vt:lpstr>
      <vt:lpstr>Cicero Pro Cluentio 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Abortion in Ancient Greece</dc:title>
  <dc:creator>Emily Vaughan</dc:creator>
  <cp:lastModifiedBy>Emily Vaughan</cp:lastModifiedBy>
  <cp:revision>167</cp:revision>
  <dcterms:created xsi:type="dcterms:W3CDTF">2020-10-24T15:19:47Z</dcterms:created>
  <dcterms:modified xsi:type="dcterms:W3CDTF">2020-11-12T15:21:11Z</dcterms:modified>
</cp:coreProperties>
</file>