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5"/>
  </p:notesMasterIdLst>
  <p:sldIdLst>
    <p:sldId id="256" r:id="rId2"/>
    <p:sldId id="259"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EA29A-0C96-42BF-A70A-89AC6F5A3CC8}" v="2" dt="2022-09-13T19:24:00.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White" userId="baa4e159c2c782fb" providerId="LiveId" clId="{A78EA29A-0C96-42BF-A70A-89AC6F5A3CC8}"/>
    <pc:docChg chg="undo custSel modSld">
      <pc:chgData name="Amanda White" userId="baa4e159c2c782fb" providerId="LiveId" clId="{A78EA29A-0C96-42BF-A70A-89AC6F5A3CC8}" dt="2022-09-19T13:37:02.387" v="8325" actId="20577"/>
      <pc:docMkLst>
        <pc:docMk/>
      </pc:docMkLst>
      <pc:sldChg chg="modSp mod">
        <pc:chgData name="Amanda White" userId="baa4e159c2c782fb" providerId="LiveId" clId="{A78EA29A-0C96-42BF-A70A-89AC6F5A3CC8}" dt="2022-09-18T15:17:06.202" v="7387" actId="20577"/>
        <pc:sldMkLst>
          <pc:docMk/>
          <pc:sldMk cId="1734556300" sldId="256"/>
        </pc:sldMkLst>
        <pc:spChg chg="mod">
          <ac:chgData name="Amanda White" userId="baa4e159c2c782fb" providerId="LiveId" clId="{A78EA29A-0C96-42BF-A70A-89AC6F5A3CC8}" dt="2022-09-18T15:17:06.202" v="7387" actId="20577"/>
          <ac:spMkLst>
            <pc:docMk/>
            <pc:sldMk cId="1734556300" sldId="256"/>
            <ac:spMk id="3" creationId="{AD4F1BC1-88A3-DC1F-34E9-FDDC324CD95D}"/>
          </ac:spMkLst>
        </pc:spChg>
      </pc:sldChg>
      <pc:sldChg chg="modSp mod">
        <pc:chgData name="Amanda White" userId="baa4e159c2c782fb" providerId="LiveId" clId="{A78EA29A-0C96-42BF-A70A-89AC6F5A3CC8}" dt="2022-09-19T13:32:26.450" v="8323" actId="20577"/>
        <pc:sldMkLst>
          <pc:docMk/>
          <pc:sldMk cId="1731061183" sldId="258"/>
        </pc:sldMkLst>
        <pc:spChg chg="mod">
          <ac:chgData name="Amanda White" userId="baa4e159c2c782fb" providerId="LiveId" clId="{A78EA29A-0C96-42BF-A70A-89AC6F5A3CC8}" dt="2022-09-06T19:06:53.146" v="1411" actId="20577"/>
          <ac:spMkLst>
            <pc:docMk/>
            <pc:sldMk cId="1731061183" sldId="258"/>
            <ac:spMk id="2" creationId="{A9660467-5566-63C0-F883-1EA709BB5023}"/>
          </ac:spMkLst>
        </pc:spChg>
        <pc:spChg chg="mod">
          <ac:chgData name="Amanda White" userId="baa4e159c2c782fb" providerId="LiveId" clId="{A78EA29A-0C96-42BF-A70A-89AC6F5A3CC8}" dt="2022-09-19T13:32:26.450" v="8323" actId="20577"/>
          <ac:spMkLst>
            <pc:docMk/>
            <pc:sldMk cId="1731061183" sldId="258"/>
            <ac:spMk id="3" creationId="{76775BE1-3076-2FE5-C4F8-0E288383E3DC}"/>
          </ac:spMkLst>
        </pc:spChg>
      </pc:sldChg>
      <pc:sldChg chg="addSp delSp modSp mod">
        <pc:chgData name="Amanda White" userId="baa4e159c2c782fb" providerId="LiveId" clId="{A78EA29A-0C96-42BF-A70A-89AC6F5A3CC8}" dt="2022-09-19T13:37:02.387" v="8325" actId="20577"/>
        <pc:sldMkLst>
          <pc:docMk/>
          <pc:sldMk cId="1573709254" sldId="259"/>
        </pc:sldMkLst>
        <pc:spChg chg="del">
          <ac:chgData name="Amanda White" userId="baa4e159c2c782fb" providerId="LiveId" clId="{A78EA29A-0C96-42BF-A70A-89AC6F5A3CC8}" dt="2022-09-06T19:04:33.101" v="1404" actId="21"/>
          <ac:spMkLst>
            <pc:docMk/>
            <pc:sldMk cId="1573709254" sldId="259"/>
            <ac:spMk id="2" creationId="{3303D662-DD68-1B28-B724-F7E781C44395}"/>
          </ac:spMkLst>
        </pc:spChg>
        <pc:spChg chg="add mod">
          <ac:chgData name="Amanda White" userId="baa4e159c2c782fb" providerId="LiveId" clId="{A78EA29A-0C96-42BF-A70A-89AC6F5A3CC8}" dt="2022-09-19T13:37:02.387" v="8325" actId="20577"/>
          <ac:spMkLst>
            <pc:docMk/>
            <pc:sldMk cId="1573709254" sldId="259"/>
            <ac:spMk id="2" creationId="{B976F9C6-E4AB-CE47-C504-4361E96912FE}"/>
          </ac:spMkLst>
        </pc:spChg>
        <pc:spChg chg="add mod">
          <ac:chgData name="Amanda White" userId="baa4e159c2c782fb" providerId="LiveId" clId="{A78EA29A-0C96-42BF-A70A-89AC6F5A3CC8}" dt="2022-09-13T19:53:39.058" v="5676" actId="20577"/>
          <ac:spMkLst>
            <pc:docMk/>
            <pc:sldMk cId="1573709254" sldId="259"/>
            <ac:spMk id="3" creationId="{5E3B3831-6E89-D4C0-06C2-C166050C9014}"/>
          </ac:spMkLst>
        </pc:spChg>
        <pc:spChg chg="mod">
          <ac:chgData name="Amanda White" userId="baa4e159c2c782fb" providerId="LiveId" clId="{A78EA29A-0C96-42BF-A70A-89AC6F5A3CC8}" dt="2022-09-18T14:54:40.564" v="7324" actId="20577"/>
          <ac:spMkLst>
            <pc:docMk/>
            <pc:sldMk cId="1573709254" sldId="259"/>
            <ac:spMk id="5" creationId="{29E1921F-3775-0E41-EEBB-4EE310A23266}"/>
          </ac:spMkLst>
        </pc:spChg>
        <pc:spChg chg="add del mod">
          <ac:chgData name="Amanda White" userId="baa4e159c2c782fb" providerId="LiveId" clId="{A78EA29A-0C96-42BF-A70A-89AC6F5A3CC8}" dt="2022-09-18T13:29:57.049" v="6856" actId="2711"/>
          <ac:spMkLst>
            <pc:docMk/>
            <pc:sldMk cId="1573709254" sldId="259"/>
            <ac:spMk id="6" creationId="{56779562-9643-285C-DF60-258BEB5D9042}"/>
          </ac:spMkLst>
        </pc:spChg>
        <pc:spChg chg="add mod">
          <ac:chgData name="Amanda White" userId="baa4e159c2c782fb" providerId="LiveId" clId="{A78EA29A-0C96-42BF-A70A-89AC6F5A3CC8}" dt="2022-09-18T13:30:21.302" v="6859" actId="2711"/>
          <ac:spMkLst>
            <pc:docMk/>
            <pc:sldMk cId="1573709254" sldId="259"/>
            <ac:spMk id="7" creationId="{9A4F3A90-4B76-1579-C41B-626C468F9BB6}"/>
          </ac:spMkLst>
        </pc:spChg>
        <pc:spChg chg="add mod">
          <ac:chgData name="Amanda White" userId="baa4e159c2c782fb" providerId="LiveId" clId="{A78EA29A-0C96-42BF-A70A-89AC6F5A3CC8}" dt="2022-09-18T13:30:30.629" v="6860" actId="2711"/>
          <ac:spMkLst>
            <pc:docMk/>
            <pc:sldMk cId="1573709254" sldId="259"/>
            <ac:spMk id="8" creationId="{E243D372-6648-38A5-5443-E21D6E2D2ADA}"/>
          </ac:spMkLst>
        </pc:spChg>
        <pc:spChg chg="add del mod">
          <ac:chgData name="Amanda White" userId="baa4e159c2c782fb" providerId="LiveId" clId="{A78EA29A-0C96-42BF-A70A-89AC6F5A3CC8}" dt="2022-09-11T14:47:45.562" v="4014"/>
          <ac:spMkLst>
            <pc:docMk/>
            <pc:sldMk cId="1573709254" sldId="259"/>
            <ac:spMk id="10" creationId="{72DB7505-5085-8C5B-0431-8CFEBAC218B7}"/>
          </ac:spMkLst>
        </pc:spChg>
        <pc:spChg chg="add del mod">
          <ac:chgData name="Amanda White" userId="baa4e159c2c782fb" providerId="LiveId" clId="{A78EA29A-0C96-42BF-A70A-89AC6F5A3CC8}" dt="2022-09-13T19:24:39.260" v="5034"/>
          <ac:spMkLst>
            <pc:docMk/>
            <pc:sldMk cId="1573709254" sldId="259"/>
            <ac:spMk id="12" creationId="{A64E3A49-03BD-9DF7-93C6-898F8B0EF1D3}"/>
          </ac:spMkLst>
        </pc:spChg>
        <pc:picChg chg="add mod">
          <ac:chgData name="Amanda White" userId="baa4e159c2c782fb" providerId="LiveId" clId="{A78EA29A-0C96-42BF-A70A-89AC6F5A3CC8}" dt="2022-09-13T19:47:58.896" v="5660" actId="14100"/>
          <ac:picMkLst>
            <pc:docMk/>
            <pc:sldMk cId="1573709254" sldId="259"/>
            <ac:picMk id="9" creationId="{66212B05-EE05-20D6-C988-2CCBCCE95E90}"/>
          </ac:picMkLst>
        </pc:picChg>
        <pc:picChg chg="add mod">
          <ac:chgData name="Amanda White" userId="baa4e159c2c782fb" providerId="LiveId" clId="{A78EA29A-0C96-42BF-A70A-89AC6F5A3CC8}" dt="2022-09-18T13:31:18.432" v="6864" actId="1076"/>
          <ac:picMkLst>
            <pc:docMk/>
            <pc:sldMk cId="1573709254" sldId="259"/>
            <ac:picMk id="11" creationId="{34C5655F-BB6D-097F-DAD6-D9683891146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A8165B-7330-4B7F-93AE-8312D1CF14AC}" type="datetimeFigureOut">
              <a:rPr lang="en-GB" smtClean="0"/>
              <a:t>19/09/2022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224E39-7246-4D52-8C32-B9CAD5EF1CD4}" type="slidenum">
              <a:rPr lang="en-GB" smtClean="0"/>
              <a:t>‹#›</a:t>
            </a:fld>
            <a:endParaRPr lang="en-GB"/>
          </a:p>
        </p:txBody>
      </p:sp>
    </p:spTree>
    <p:extLst>
      <p:ext uri="{BB962C8B-B14F-4D97-AF65-F5344CB8AC3E}">
        <p14:creationId xmlns:p14="http://schemas.microsoft.com/office/powerpoint/2010/main" val="3438244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B8B367-593C-4A6D-A664-E9A3A02AFD3B}" type="datetime1">
              <a:rPr lang="en-US" smtClean="0"/>
              <a:t>9/19/2022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3B850FF-6169-4056-8077-06FFA93A5366}" type="slidenum">
              <a:rPr lang="en-US" smtClean="0"/>
              <a:pPr/>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3486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BD9A85-C274-4D9A-BA69-2FCCB15AFD92}" type="datetime1">
              <a:rPr lang="en-US" smtClean="0"/>
              <a:t>9/19/2022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798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BCA3D9-FEAF-40F7-AFC3-1BB6B913785E}" type="datetime1">
              <a:rPr lang="en-US" smtClean="0"/>
              <a:t>9/19/2022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7507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E1497E-A080-4B27-80C8-1752531CF51E}" type="datetime1">
              <a:rPr lang="en-US" smtClean="0"/>
              <a:t>9/19/2022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5078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9A03CF-8B87-4263-8D3E-BDA3675CBF08}" type="datetime1">
              <a:rPr lang="en-US" smtClean="0"/>
              <a:t>9/19/2022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6194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FF72EB-FE1E-454D-870D-7EC72C9CAA56}" type="datetime1">
              <a:rPr lang="en-US" smtClean="0"/>
              <a:t>9/19/2022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5674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9F8054-8EA3-41DD-BF20-E78983628470}" type="datetime1">
              <a:rPr lang="en-US" smtClean="0"/>
              <a:t>9/19/2022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80994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6D4715-7863-4804-8D05-3EF59ACC3ADF}" type="datetime1">
              <a:rPr lang="en-US" smtClean="0"/>
              <a:t>9/19/2022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8129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6279214-99CA-4C8A-B566-5107E8C515D7}" type="datetime1">
              <a:rPr lang="en-US" smtClean="0"/>
              <a:t>9/19/2022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7622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2ABFA6-4137-4905-B4DC-979810FD2820}" type="datetime1">
              <a:rPr lang="en-US" smtClean="0"/>
              <a:t>9/19/2022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47099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30C04E-74ED-416D-93BA-F660DDD3BCCA}" type="datetime1">
              <a:rPr lang="en-US" smtClean="0"/>
              <a:t>9/19/2022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7220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9AB7163-5090-4DE1-A3A7-3ED91159681B}" type="datetime1">
              <a:rPr lang="en-US" smtClean="0"/>
              <a:t>9/19/2022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3B850FF-6169-4056-8077-06FFA93A5366}"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8088210"/>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hf sldNum="0" hdr="0" ftr="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edium.com/@wandarossi/literature-review-5827db28764e" TargetMode="External"/><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hyperlink" Target="http://www.duperrin.com/english/2013/06/28/social-media-critical-thinking/"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56F0283-88F7-4156-A9F2-05A8C088C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532B2B2-6094-43C4-9F8C-62F8CCB6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E6BDD1F-A2FA-7508-C792-48C4F11D9E7C}"/>
              </a:ext>
            </a:extLst>
          </p:cNvPr>
          <p:cNvSpPr>
            <a:spLocks noGrp="1"/>
          </p:cNvSpPr>
          <p:nvPr>
            <p:ph type="ctrTitle"/>
          </p:nvPr>
        </p:nvSpPr>
        <p:spPr>
          <a:xfrm>
            <a:off x="1452617" y="963699"/>
            <a:ext cx="4960388" cy="2380031"/>
          </a:xfrm>
        </p:spPr>
        <p:txBody>
          <a:bodyPr>
            <a:normAutofit/>
          </a:bodyPr>
          <a:lstStyle/>
          <a:p>
            <a:r>
              <a:rPr lang="en-GB" sz="5400" dirty="0"/>
              <a:t>CRITICAL THINKING</a:t>
            </a:r>
          </a:p>
        </p:txBody>
      </p:sp>
      <p:sp>
        <p:nvSpPr>
          <p:cNvPr id="3" name="Subtitle 2">
            <a:extLst>
              <a:ext uri="{FF2B5EF4-FFF2-40B4-BE49-F238E27FC236}">
                <a16:creationId xmlns:a16="http://schemas.microsoft.com/office/drawing/2014/main" id="{AD4F1BC1-88A3-DC1F-34E9-FDDC324CD95D}"/>
              </a:ext>
            </a:extLst>
          </p:cNvPr>
          <p:cNvSpPr>
            <a:spLocks noGrp="1"/>
          </p:cNvSpPr>
          <p:nvPr>
            <p:ph type="subTitle" idx="1"/>
          </p:nvPr>
        </p:nvSpPr>
        <p:spPr>
          <a:xfrm>
            <a:off x="1452617" y="3531204"/>
            <a:ext cx="4960388" cy="1610643"/>
          </a:xfrm>
        </p:spPr>
        <p:txBody>
          <a:bodyPr>
            <a:normAutofit/>
          </a:bodyPr>
          <a:lstStyle/>
          <a:p>
            <a:r>
              <a:rPr lang="en-GB" dirty="0"/>
              <a:t>Amanda White</a:t>
            </a:r>
          </a:p>
          <a:p>
            <a:r>
              <a:rPr lang="en-GB" dirty="0"/>
              <a:t>2216955</a:t>
            </a:r>
          </a:p>
          <a:p>
            <a:r>
              <a:rPr lang="en-GB" dirty="0"/>
              <a:t>ECGE4005P/C</a:t>
            </a:r>
          </a:p>
          <a:p>
            <a:endParaRPr lang="en-GB" dirty="0"/>
          </a:p>
        </p:txBody>
      </p:sp>
      <p:cxnSp>
        <p:nvCxnSpPr>
          <p:cNvPr id="43" name="Straight Connector 49">
            <a:extLst>
              <a:ext uri="{FF2B5EF4-FFF2-40B4-BE49-F238E27FC236}">
                <a16:creationId xmlns:a16="http://schemas.microsoft.com/office/drawing/2014/main" id="{C67059AD-6209-40DC-A746-1390D850FB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960388"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44" name="Group 51">
            <a:extLst>
              <a:ext uri="{FF2B5EF4-FFF2-40B4-BE49-F238E27FC236}">
                <a16:creationId xmlns:a16="http://schemas.microsoft.com/office/drawing/2014/main" id="{9875FB44-3446-426C-AA71-B6228AFFD5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99254" y="482171"/>
            <a:ext cx="4652668" cy="5149101"/>
            <a:chOff x="6885125" y="583365"/>
            <a:chExt cx="4652668" cy="5181928"/>
          </a:xfrm>
        </p:grpSpPr>
        <p:sp>
          <p:nvSpPr>
            <p:cNvPr id="53" name="Rectangle 52">
              <a:extLst>
                <a:ext uri="{FF2B5EF4-FFF2-40B4-BE49-F238E27FC236}">
                  <a16:creationId xmlns:a16="http://schemas.microsoft.com/office/drawing/2014/main" id="{CE9FCCDC-43BA-4086-8A5E-83A77A40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85125" y="583365"/>
              <a:ext cx="4652668"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D4D4223-F2FD-44C5-B8B3-C58FB4185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25358" y="915807"/>
              <a:ext cx="400124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1" name="Picture 3" descr="A colorful light bulb with business icons">
            <a:extLst>
              <a:ext uri="{FF2B5EF4-FFF2-40B4-BE49-F238E27FC236}">
                <a16:creationId xmlns:a16="http://schemas.microsoft.com/office/drawing/2014/main" id="{ADF98CE2-051D-0EE4-60BF-CAADDD1F12DF}"/>
              </a:ext>
            </a:extLst>
          </p:cNvPr>
          <p:cNvPicPr>
            <a:picLocks noChangeAspect="1"/>
          </p:cNvPicPr>
          <p:nvPr/>
        </p:nvPicPr>
        <p:blipFill rotWithShape="1">
          <a:blip r:embed="rId2"/>
          <a:srcRect l="13775" r="25390" b="2"/>
          <a:stretch/>
        </p:blipFill>
        <p:spPr>
          <a:xfrm>
            <a:off x="7555450" y="1116345"/>
            <a:ext cx="3360025" cy="3866172"/>
          </a:xfrm>
          <a:prstGeom prst="rect">
            <a:avLst/>
          </a:prstGeom>
        </p:spPr>
      </p:pic>
      <p:pic>
        <p:nvPicPr>
          <p:cNvPr id="56" name="Picture 55">
            <a:extLst>
              <a:ext uri="{FF2B5EF4-FFF2-40B4-BE49-F238E27FC236}">
                <a16:creationId xmlns:a16="http://schemas.microsoft.com/office/drawing/2014/main" id="{C5A25AE9-BB09-4E49-9702-B01FB2FE27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5" name="Straight Connector 57">
            <a:extLst>
              <a:ext uri="{FF2B5EF4-FFF2-40B4-BE49-F238E27FC236}">
                <a16:creationId xmlns:a16="http://schemas.microsoft.com/office/drawing/2014/main" id="{97B655F3-9B93-4D27-982D-1145D7144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4D76535C-928A-86B2-C9EA-3E57AB0AC2F8}"/>
              </a:ext>
            </a:extLst>
          </p:cNvPr>
          <p:cNvSpPr>
            <a:spLocks noGrp="1"/>
          </p:cNvSpPr>
          <p:nvPr>
            <p:ph type="dt" sz="half" idx="10"/>
          </p:nvPr>
        </p:nvSpPr>
        <p:spPr/>
        <p:txBody>
          <a:bodyPr/>
          <a:lstStyle/>
          <a:p>
            <a:fld id="{F6C3FEFB-6AE1-4F90-9501-4A8DCB666B9C}" type="datetime1">
              <a:rPr lang="en-US" smtClean="0"/>
              <a:t>9/19/2022</a:t>
            </a:fld>
            <a:endParaRPr lang="en-US"/>
          </a:p>
        </p:txBody>
      </p:sp>
    </p:spTree>
    <p:extLst>
      <p:ext uri="{BB962C8B-B14F-4D97-AF65-F5344CB8AC3E}">
        <p14:creationId xmlns:p14="http://schemas.microsoft.com/office/powerpoint/2010/main" val="173455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rocess 3">
            <a:extLst>
              <a:ext uri="{FF2B5EF4-FFF2-40B4-BE49-F238E27FC236}">
                <a16:creationId xmlns:a16="http://schemas.microsoft.com/office/drawing/2014/main" id="{EBF6A4CE-C63E-BC1F-449D-1DBED66718BD}"/>
              </a:ext>
            </a:extLst>
          </p:cNvPr>
          <p:cNvSpPr/>
          <p:nvPr/>
        </p:nvSpPr>
        <p:spPr>
          <a:xfrm>
            <a:off x="9237306" y="6158204"/>
            <a:ext cx="45719" cy="4571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Alternate Process 4">
            <a:extLst>
              <a:ext uri="{FF2B5EF4-FFF2-40B4-BE49-F238E27FC236}">
                <a16:creationId xmlns:a16="http://schemas.microsoft.com/office/drawing/2014/main" id="{29E1921F-3775-0E41-EEBB-4EE310A23266}"/>
              </a:ext>
            </a:extLst>
          </p:cNvPr>
          <p:cNvSpPr/>
          <p:nvPr/>
        </p:nvSpPr>
        <p:spPr>
          <a:xfrm>
            <a:off x="8872374" y="3746240"/>
            <a:ext cx="3066661" cy="1614196"/>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u="sng" dirty="0">
                <a:latin typeface="Arial" panose="020B0604020202020204" pitchFamily="34" charset="0"/>
                <a:cs typeface="Arial" panose="020B0604020202020204" pitchFamily="34" charset="0"/>
              </a:rPr>
              <a:t>Conclusion</a:t>
            </a:r>
          </a:p>
          <a:p>
            <a:pPr algn="ctr"/>
            <a:r>
              <a:rPr lang="en-GB" sz="1000" dirty="0">
                <a:latin typeface="Arial" panose="020B0604020202020204" pitchFamily="34" charset="0"/>
                <a:cs typeface="Arial" panose="020B0604020202020204" pitchFamily="34" charset="0"/>
              </a:rPr>
              <a:t>To bring this poster to a close Critical Thinking is important in all areas of learning.  It makes you think differently and consider other’s perspectives on the topic. My three areas has made myself think differently about learning and gaining new knowledge. They all work together to ensure that to get the most out of your learning.</a:t>
            </a:r>
          </a:p>
        </p:txBody>
      </p:sp>
      <p:sp>
        <p:nvSpPr>
          <p:cNvPr id="6" name="Flowchart: Alternate Process 5">
            <a:extLst>
              <a:ext uri="{FF2B5EF4-FFF2-40B4-BE49-F238E27FC236}">
                <a16:creationId xmlns:a16="http://schemas.microsoft.com/office/drawing/2014/main" id="{56779562-9643-285C-DF60-258BEB5D9042}"/>
              </a:ext>
            </a:extLst>
          </p:cNvPr>
          <p:cNvSpPr/>
          <p:nvPr/>
        </p:nvSpPr>
        <p:spPr>
          <a:xfrm>
            <a:off x="1" y="448573"/>
            <a:ext cx="3163077" cy="3955475"/>
          </a:xfrm>
          <a:prstGeom prst="flowChartAlternate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What is Critical Thinking</a:t>
            </a:r>
          </a:p>
          <a:p>
            <a:pPr algn="ctr"/>
            <a:r>
              <a:rPr lang="en-GB" sz="1000" b="1" u="sng" dirty="0">
                <a:latin typeface="Arial" panose="020B0604020202020204" pitchFamily="34" charset="0"/>
                <a:cs typeface="Arial" panose="020B0604020202020204" pitchFamily="34" charset="0"/>
              </a:rPr>
              <a:t>Introduction</a:t>
            </a:r>
          </a:p>
          <a:p>
            <a:pPr algn="ctr"/>
            <a:r>
              <a:rPr lang="en-GB" sz="1000" dirty="0">
                <a:latin typeface="Arial" panose="020B0604020202020204" pitchFamily="34" charset="0"/>
                <a:cs typeface="Arial" panose="020B0604020202020204" pitchFamily="34" charset="0"/>
              </a:rPr>
              <a:t>As suggested by Cottrell S (2017 P1)</a:t>
            </a:r>
          </a:p>
          <a:p>
            <a:pPr algn="ctr"/>
            <a:r>
              <a:rPr lang="en-GB" sz="1000" dirty="0">
                <a:latin typeface="Arial" panose="020B0604020202020204" pitchFamily="34" charset="0"/>
                <a:cs typeface="Arial" panose="020B0604020202020204" pitchFamily="34" charset="0"/>
              </a:rPr>
              <a:t>Critical thinking is a intellectual task, which gets people to use their knowledge. Learning to think in critically analytical and evaluative ways means using the brain in different ways such as attention, categorisation, selection and judgement.</a:t>
            </a:r>
          </a:p>
          <a:p>
            <a:pPr algn="ctr"/>
            <a:r>
              <a:rPr lang="en-GB" sz="1000" dirty="0">
                <a:latin typeface="Arial" panose="020B0604020202020204" pitchFamily="34" charset="0"/>
                <a:cs typeface="Arial" panose="020B0604020202020204" pitchFamily="34" charset="0"/>
              </a:rPr>
              <a:t>According to Cottrell S (2017 P2)</a:t>
            </a:r>
          </a:p>
          <a:p>
            <a:pPr algn="ctr"/>
            <a:r>
              <a:rPr lang="en-GB" sz="1000" dirty="0">
                <a:latin typeface="Arial" panose="020B0604020202020204" pitchFamily="34" charset="0"/>
                <a:cs typeface="Arial" panose="020B0604020202020204" pitchFamily="34" charset="0"/>
              </a:rPr>
              <a:t>Critical thinking gives you the tool to think and analyse you information is been given to you.</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Critical thinking gets you to question ourselves which includes what is normal to be true. A statement that the world is round. How do we really know it is round. Challenging the facts around us and develop our understanding and enhance your personal knowledge of the world around us.</a:t>
            </a:r>
          </a:p>
          <a:p>
            <a:pPr algn="ctr"/>
            <a:r>
              <a:rPr lang="en-GB" sz="1000" dirty="0">
                <a:latin typeface="Arial" panose="020B0604020202020204" pitchFamily="34" charset="0"/>
                <a:cs typeface="Arial" panose="020B0604020202020204" pitchFamily="34" charset="0"/>
              </a:rPr>
              <a:t>Eales-Reynolds, Lesley-Jane, Judge, Brenda  (2013)  </a:t>
            </a: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p>
        </p:txBody>
      </p:sp>
      <p:sp>
        <p:nvSpPr>
          <p:cNvPr id="3" name="Rectangle: Rounded Corners 2">
            <a:extLst>
              <a:ext uri="{FF2B5EF4-FFF2-40B4-BE49-F238E27FC236}">
                <a16:creationId xmlns:a16="http://schemas.microsoft.com/office/drawing/2014/main" id="{5E3B3831-6E89-D4C0-06C2-C166050C9014}"/>
              </a:ext>
            </a:extLst>
          </p:cNvPr>
          <p:cNvSpPr/>
          <p:nvPr/>
        </p:nvSpPr>
        <p:spPr>
          <a:xfrm>
            <a:off x="112143" y="0"/>
            <a:ext cx="8246853" cy="4485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Amanda </a:t>
            </a:r>
            <a:r>
              <a:rPr lang="en-GB"/>
              <a:t>White 2216955     ECGE4005P/C</a:t>
            </a:r>
            <a:endParaRPr lang="en-GB" dirty="0"/>
          </a:p>
        </p:txBody>
      </p:sp>
      <p:sp>
        <p:nvSpPr>
          <p:cNvPr id="2" name="Flowchart: Alternate Process 1">
            <a:extLst>
              <a:ext uri="{FF2B5EF4-FFF2-40B4-BE49-F238E27FC236}">
                <a16:creationId xmlns:a16="http://schemas.microsoft.com/office/drawing/2014/main" id="{B976F9C6-E4AB-CE47-C504-4361E96912FE}"/>
              </a:ext>
            </a:extLst>
          </p:cNvPr>
          <p:cNvSpPr/>
          <p:nvPr/>
        </p:nvSpPr>
        <p:spPr>
          <a:xfrm>
            <a:off x="8661184" y="90273"/>
            <a:ext cx="3163077" cy="3439733"/>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Reflection</a:t>
            </a: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Reflection is used to look back at your professional work/research, it allows you to look back and check, amend and have a deepen understanding of your learning.</a:t>
            </a:r>
          </a:p>
          <a:p>
            <a:pPr algn="ctr"/>
            <a:r>
              <a:rPr lang="en-GB" sz="1000" dirty="0">
                <a:latin typeface="Arial" panose="020B0604020202020204" pitchFamily="34" charset="0"/>
                <a:cs typeface="Arial" panose="020B0604020202020204" pitchFamily="34" charset="0"/>
              </a:rPr>
              <a:t>Cottrell S </a:t>
            </a:r>
            <a:r>
              <a:rPr lang="en-GB" sz="1000">
                <a:latin typeface="Arial" panose="020B0604020202020204" pitchFamily="34" charset="0"/>
                <a:cs typeface="Arial" panose="020B0604020202020204" pitchFamily="34" charset="0"/>
              </a:rPr>
              <a:t>(2017) P187</a:t>
            </a: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Reflection is said to be easy in practice, its brings challenges when working with the information that you are reflecting on and your own experience.  To ensure it supports your learning and with your academic work.</a:t>
            </a:r>
          </a:p>
          <a:p>
            <a:pPr algn="ctr"/>
            <a:r>
              <a:rPr lang="en-GB" sz="1000" dirty="0">
                <a:latin typeface="Arial" panose="020B0604020202020204" pitchFamily="34" charset="0"/>
                <a:cs typeface="Arial" panose="020B0604020202020204" pitchFamily="34" charset="0"/>
              </a:rPr>
              <a:t>Cottrell S (2017) P.187</a:t>
            </a:r>
          </a:p>
        </p:txBody>
      </p:sp>
      <p:sp>
        <p:nvSpPr>
          <p:cNvPr id="7" name="Flowchart: Alternate Process 6">
            <a:extLst>
              <a:ext uri="{FF2B5EF4-FFF2-40B4-BE49-F238E27FC236}">
                <a16:creationId xmlns:a16="http://schemas.microsoft.com/office/drawing/2014/main" id="{9A4F3A90-4B76-1579-C41B-626C468F9BB6}"/>
              </a:ext>
            </a:extLst>
          </p:cNvPr>
          <p:cNvSpPr/>
          <p:nvPr/>
        </p:nvSpPr>
        <p:spPr>
          <a:xfrm>
            <a:off x="3465266" y="518201"/>
            <a:ext cx="4591542" cy="3228039"/>
          </a:xfrm>
          <a:prstGeom prst="flowChartAlternate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Time-Management</a:t>
            </a:r>
          </a:p>
          <a:p>
            <a:pPr algn="ctr"/>
            <a:r>
              <a:rPr lang="en-GB" sz="1000" dirty="0">
                <a:latin typeface="Arial" panose="020B0604020202020204" pitchFamily="34" charset="0"/>
                <a:cs typeface="Arial" panose="020B0604020202020204" pitchFamily="34" charset="0"/>
              </a:rPr>
              <a:t>Good self-management is essential in Education because of the increased expectations for autonomous learning and personal responsibility and the level of challenge. Effective management of your time, emotions, attitudes, habits and life matter more as you progress upwards through the course. Self-efficacy is a broad concept; it involves such skills, qualities and attitudes .</a:t>
            </a:r>
          </a:p>
          <a:p>
            <a:pPr algn="ctr"/>
            <a:r>
              <a:rPr lang="en-GB" sz="1000" dirty="0">
                <a:latin typeface="Arial" panose="020B0604020202020204" pitchFamily="34" charset="0"/>
                <a:cs typeface="Arial" panose="020B0604020202020204" pitchFamily="34" charset="0"/>
              </a:rPr>
              <a:t>Stella Cottrell (2019) P21</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Managing time is difficult as there are lots of aspects to consider, being a younger student their support from home has gone by moving away to study. A mature student has different responsibilities for example running a home and working.</a:t>
            </a:r>
          </a:p>
          <a:p>
            <a:pPr algn="ctr"/>
            <a:r>
              <a:rPr lang="en-GB" sz="1000" dirty="0">
                <a:latin typeface="Arial" panose="020B0604020202020204" pitchFamily="34" charset="0"/>
                <a:cs typeface="Arial" panose="020B0604020202020204" pitchFamily="34" charset="0"/>
              </a:rPr>
              <a:t>Sticking to time management plan is important as gives you the motivation to stay focused and stay on track, it gives you time to relax and manage the other tasks you have to complete.</a:t>
            </a:r>
          </a:p>
          <a:p>
            <a:pPr algn="ctr"/>
            <a:r>
              <a:rPr lang="en-GB" sz="1000" dirty="0">
                <a:latin typeface="Arial" panose="020B0604020202020204" pitchFamily="34" charset="0"/>
                <a:cs typeface="Arial" panose="020B0604020202020204" pitchFamily="34" charset="0"/>
              </a:rPr>
              <a:t>Sarah Moore, Colin Neville, Maura Murphy and Cornelia Connolly (2010) P.132,133</a:t>
            </a:r>
            <a:endParaRPr lang="en-GB" u="sng" dirty="0">
              <a:latin typeface="Arial" panose="020B0604020202020204" pitchFamily="34" charset="0"/>
              <a:cs typeface="Arial" panose="020B0604020202020204" pitchFamily="34" charset="0"/>
            </a:endParaRPr>
          </a:p>
        </p:txBody>
      </p:sp>
      <p:pic>
        <p:nvPicPr>
          <p:cNvPr id="9" name="Picture 8" descr="Diagram">
            <a:extLst>
              <a:ext uri="{FF2B5EF4-FFF2-40B4-BE49-F238E27FC236}">
                <a16:creationId xmlns:a16="http://schemas.microsoft.com/office/drawing/2014/main" id="{66212B05-EE05-20D6-C988-2CCBCCE95E9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83025" y="1324948"/>
            <a:ext cx="2245360" cy="970384"/>
          </a:xfrm>
          <a:prstGeom prst="rect">
            <a:avLst/>
          </a:prstGeom>
        </p:spPr>
      </p:pic>
      <p:sp>
        <p:nvSpPr>
          <p:cNvPr id="8" name="Flowchart: Alternate Process 7">
            <a:extLst>
              <a:ext uri="{FF2B5EF4-FFF2-40B4-BE49-F238E27FC236}">
                <a16:creationId xmlns:a16="http://schemas.microsoft.com/office/drawing/2014/main" id="{E243D372-6648-38A5-5443-E21D6E2D2ADA}"/>
              </a:ext>
            </a:extLst>
          </p:cNvPr>
          <p:cNvSpPr/>
          <p:nvPr/>
        </p:nvSpPr>
        <p:spPr>
          <a:xfrm>
            <a:off x="3880361" y="3825550"/>
            <a:ext cx="4702525" cy="2911151"/>
          </a:xfrm>
          <a:prstGeom prst="flowChartAlternateProcess">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Note-Taking</a:t>
            </a:r>
          </a:p>
          <a:p>
            <a:pPr algn="ctr"/>
            <a:r>
              <a:rPr lang="en-GB" sz="1000" dirty="0">
                <a:latin typeface="Arial" panose="020B0604020202020204" pitchFamily="34" charset="0"/>
                <a:cs typeface="Arial" panose="020B0604020202020204" pitchFamily="34" charset="0"/>
              </a:rPr>
              <a:t>When taking notes it should provide the notes on the subject you are learning. Only take notes on the main topic not on related topics. Notes can be used in two ways supporting your learning at present and in the future.</a:t>
            </a:r>
          </a:p>
          <a:p>
            <a:pPr algn="ctr"/>
            <a:r>
              <a:rPr lang="en-GB" sz="1000" dirty="0">
                <a:latin typeface="Arial" panose="020B0604020202020204" pitchFamily="34" charset="0"/>
                <a:cs typeface="Arial" panose="020B0604020202020204" pitchFamily="34" charset="0"/>
              </a:rPr>
              <a:t>When taking notes for the present and ongoing learning, make sure you keep them separate or give them different headings clearly labelled.  After finishing the note taking it’s a good idea to read through to make sure you understand what you have written. </a:t>
            </a:r>
          </a:p>
          <a:p>
            <a:pPr algn="ctr"/>
            <a:r>
              <a:rPr lang="en-GB" sz="1000" dirty="0">
                <a:latin typeface="Arial" panose="020B0604020202020204" pitchFamily="34" charset="0"/>
                <a:cs typeface="Arial" panose="020B0604020202020204" pitchFamily="34" charset="0"/>
              </a:rPr>
              <a:t>Cottrell  S (2017) P. 135</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Note-taking is taking the main body and breaking it down into simpler form, that you have the correct information to work with. When the notes are in your own writing its easier to read and understand, only write the main points for you to remember.  Using the notes you made will enable you to make the work your own.  </a:t>
            </a:r>
          </a:p>
          <a:p>
            <a:pPr algn="ctr"/>
            <a:r>
              <a:rPr lang="en-GB" sz="1000" dirty="0">
                <a:latin typeface="Arial" panose="020B0604020202020204" pitchFamily="34" charset="0"/>
                <a:cs typeface="Arial" panose="020B0604020202020204" pitchFamily="34" charset="0"/>
              </a:rPr>
              <a:t>Cottrell S (2017) p135</a:t>
            </a:r>
          </a:p>
        </p:txBody>
      </p:sp>
      <p:pic>
        <p:nvPicPr>
          <p:cNvPr id="11" name="Picture 10" descr="Diagram, venn diagram">
            <a:extLst>
              <a:ext uri="{FF2B5EF4-FFF2-40B4-BE49-F238E27FC236}">
                <a16:creationId xmlns:a16="http://schemas.microsoft.com/office/drawing/2014/main" id="{34C5655F-BB6D-097F-DAD6-D9683891146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469364"/>
            <a:ext cx="3817498" cy="2416628"/>
          </a:xfrm>
          <a:prstGeom prst="rect">
            <a:avLst/>
          </a:prstGeom>
        </p:spPr>
      </p:pic>
    </p:spTree>
    <p:extLst>
      <p:ext uri="{BB962C8B-B14F-4D97-AF65-F5344CB8AC3E}">
        <p14:creationId xmlns:p14="http://schemas.microsoft.com/office/powerpoint/2010/main" val="1573709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9660467-5566-63C0-F883-1EA709BB5023}"/>
              </a:ext>
            </a:extLst>
          </p:cNvPr>
          <p:cNvSpPr>
            <a:spLocks noGrp="1"/>
          </p:cNvSpPr>
          <p:nvPr>
            <p:ph type="title"/>
          </p:nvPr>
        </p:nvSpPr>
        <p:spPr>
          <a:xfrm>
            <a:off x="1451580" y="804520"/>
            <a:ext cx="5550355" cy="1049235"/>
          </a:xfrm>
        </p:spPr>
        <p:txBody>
          <a:bodyPr>
            <a:normAutofit/>
          </a:bodyPr>
          <a:lstStyle/>
          <a:p>
            <a:r>
              <a:rPr lang="en-GB" dirty="0"/>
              <a:t>REFERENCE LIST</a:t>
            </a:r>
          </a:p>
        </p:txBody>
      </p:sp>
      <p:sp>
        <p:nvSpPr>
          <p:cNvPr id="27" name="Rectangle 26">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6775BE1-3076-2FE5-C4F8-0E288383E3DC}"/>
              </a:ext>
            </a:extLst>
          </p:cNvPr>
          <p:cNvSpPr>
            <a:spLocks noGrp="1"/>
          </p:cNvSpPr>
          <p:nvPr>
            <p:ph idx="1"/>
          </p:nvPr>
        </p:nvSpPr>
        <p:spPr>
          <a:xfrm>
            <a:off x="1244537" y="2058304"/>
            <a:ext cx="5550355" cy="3450613"/>
          </a:xfrm>
        </p:spPr>
        <p:txBody>
          <a:bodyPr>
            <a:noAutofit/>
          </a:bodyPr>
          <a:lstStyle/>
          <a:p>
            <a:pPr marL="0" indent="0">
              <a:buNone/>
            </a:pPr>
            <a:r>
              <a:rPr lang="en-GB" sz="1000" dirty="0">
                <a:latin typeface="Arial" panose="020B0604020202020204" pitchFamily="34" charset="0"/>
                <a:cs typeface="Arial" panose="020B0604020202020204" pitchFamily="34" charset="0"/>
              </a:rPr>
              <a:t>Cottrell, S (2017a) Critical Thinking Skills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Edition) Macmillan Education/Palgrave P1</a:t>
            </a:r>
          </a:p>
          <a:p>
            <a:pPr marL="0" indent="0">
              <a:buNone/>
            </a:pPr>
            <a:r>
              <a:rPr lang="en-GB" sz="1000" dirty="0">
                <a:latin typeface="Arial" panose="020B0604020202020204" pitchFamily="34" charset="0"/>
                <a:cs typeface="Arial" panose="020B0604020202020204" pitchFamily="34" charset="0"/>
              </a:rPr>
              <a:t>Cottrell, S (2017b) Critical Thinking Skills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Edition) Macmillan Education/Palgrave P2</a:t>
            </a:r>
          </a:p>
          <a:p>
            <a:pPr marL="0" indent="0">
              <a:buNone/>
            </a:pPr>
            <a:r>
              <a:rPr lang="en-GB" sz="1000" dirty="0">
                <a:latin typeface="Arial" panose="020B0604020202020204" pitchFamily="34" charset="0"/>
                <a:cs typeface="Arial" panose="020B0604020202020204" pitchFamily="34" charset="0"/>
              </a:rPr>
              <a:t>Cottrell, S (2017c) Critical Thinking Skills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Edition) Macmillan Education/Palgrave P135</a:t>
            </a:r>
          </a:p>
          <a:p>
            <a:pPr marL="0" indent="0">
              <a:buNone/>
            </a:pPr>
            <a:r>
              <a:rPr lang="en-GB" sz="1000" dirty="0">
                <a:latin typeface="Arial" panose="020B0604020202020204" pitchFamily="34" charset="0"/>
                <a:cs typeface="Arial" panose="020B0604020202020204" pitchFamily="34" charset="0"/>
              </a:rPr>
              <a:t>Cottrell, S (2017d) Critical Thinking Skills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Edition) Macmillan Education/Palgrave P187</a:t>
            </a:r>
          </a:p>
          <a:p>
            <a:pPr marL="0" indent="0">
              <a:buNone/>
            </a:pPr>
            <a:r>
              <a:rPr lang="en-GB" sz="1000" dirty="0">
                <a:latin typeface="Arial" panose="020B0604020202020204" pitchFamily="34" charset="0"/>
                <a:cs typeface="Arial" panose="020B0604020202020204" pitchFamily="34" charset="0"/>
              </a:rPr>
              <a:t>Cottrell, S (2019) The Study Skills Handbook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Edition) Bloomsbury Publishing Plc P21</a:t>
            </a:r>
          </a:p>
          <a:p>
            <a:pPr marL="0" indent="0">
              <a:buNone/>
            </a:pPr>
            <a:r>
              <a:rPr lang="en-GB" sz="1000" dirty="0">
                <a:latin typeface="Arial" panose="020B0604020202020204" pitchFamily="34" charset="0"/>
                <a:cs typeface="Arial" panose="020B0604020202020204" pitchFamily="34" charset="0"/>
              </a:rPr>
              <a:t>Eales-Reynolds, Lesley-Jane, Judge, Brenda (2013) Thinking Skills for Education Students (2</a:t>
            </a:r>
            <a:r>
              <a:rPr lang="en-GB" sz="1000" baseline="30000" dirty="0">
                <a:latin typeface="Arial" panose="020B0604020202020204" pitchFamily="34" charset="0"/>
                <a:cs typeface="Arial" panose="020B0604020202020204" pitchFamily="34" charset="0"/>
              </a:rPr>
              <a:t>nd</a:t>
            </a:r>
            <a:r>
              <a:rPr lang="en-GB" sz="1000" dirty="0">
                <a:latin typeface="Arial" panose="020B0604020202020204" pitchFamily="34" charset="0"/>
                <a:cs typeface="Arial" panose="020B0604020202020204" pitchFamily="34" charset="0"/>
              </a:rPr>
              <a:t> Edition)  Sage Publications Limited.</a:t>
            </a:r>
          </a:p>
          <a:p>
            <a:pPr marL="0" indent="0">
              <a:buNone/>
            </a:pPr>
            <a:r>
              <a:rPr lang="en-GB" sz="1000" dirty="0">
                <a:latin typeface="Arial" panose="020B0604020202020204" pitchFamily="34" charset="0"/>
                <a:cs typeface="Arial" panose="020B0604020202020204" pitchFamily="34" charset="0"/>
              </a:rPr>
              <a:t>Gibbs Model of Reflection (1988)  Image</a:t>
            </a:r>
          </a:p>
          <a:p>
            <a:pPr marL="0" indent="0">
              <a:buNone/>
            </a:pPr>
            <a:r>
              <a:rPr lang="en-GB" sz="1000" dirty="0">
                <a:latin typeface="Arial" panose="020B0604020202020204" pitchFamily="34" charset="0"/>
                <a:cs typeface="Arial" panose="020B0604020202020204" pitchFamily="34" charset="0"/>
              </a:rPr>
              <a:t>Sarah Moore, Colin Neville, Maura Murphy and Cornelia Connolly (2010a)  The Ultimate Study Skills Handbook Bell and Bain Ltd. Glasgow P132</a:t>
            </a:r>
          </a:p>
          <a:p>
            <a:pPr marL="0" indent="0">
              <a:buNone/>
            </a:pPr>
            <a:r>
              <a:rPr lang="en-GB" sz="1000" dirty="0">
                <a:latin typeface="Arial" panose="020B0604020202020204" pitchFamily="34" charset="0"/>
                <a:cs typeface="Arial" panose="020B0604020202020204" pitchFamily="34" charset="0"/>
              </a:rPr>
              <a:t>Sarah Moore, Colin Neville, Maura Murphy and Cornelia Connolly (2010b) The Ultimate Study Skills Handbook Bell and Bain Ltd Glasgow P133</a:t>
            </a:r>
          </a:p>
        </p:txBody>
      </p:sp>
      <p:grpSp>
        <p:nvGrpSpPr>
          <p:cNvPr id="29" name="Group 28">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30" name="Rectangle 29">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descr="Books">
            <a:extLst>
              <a:ext uri="{FF2B5EF4-FFF2-40B4-BE49-F238E27FC236}">
                <a16:creationId xmlns:a16="http://schemas.microsoft.com/office/drawing/2014/main" id="{1FF8A5F1-8CFE-3738-C184-5314BBA2D3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pic>
        <p:nvPicPr>
          <p:cNvPr id="35" name="Picture 34">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7" name="Straight Connector 36">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4DD6CC2-DE29-A5D3-5E00-EB9C5E73841E}"/>
              </a:ext>
            </a:extLst>
          </p:cNvPr>
          <p:cNvSpPr>
            <a:spLocks noGrp="1"/>
          </p:cNvSpPr>
          <p:nvPr>
            <p:ph type="dt" sz="half" idx="10"/>
          </p:nvPr>
        </p:nvSpPr>
        <p:spPr/>
        <p:txBody>
          <a:bodyPr/>
          <a:lstStyle/>
          <a:p>
            <a:fld id="{CE9406B1-2167-41B1-B56E-D2ED5EC2E435}" type="datetime1">
              <a:rPr lang="en-US" smtClean="0"/>
              <a:t>9/19/2022</a:t>
            </a:fld>
            <a:endParaRPr lang="en-US" dirty="0"/>
          </a:p>
        </p:txBody>
      </p:sp>
    </p:spTree>
    <p:extLst>
      <p:ext uri="{BB962C8B-B14F-4D97-AF65-F5344CB8AC3E}">
        <p14:creationId xmlns:p14="http://schemas.microsoft.com/office/powerpoint/2010/main" val="173106118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469</TotalTime>
  <Words>815</Words>
  <Application>Microsoft Office PowerPoint</Application>
  <PresentationFormat>Widescreen</PresentationFormat>
  <Paragraphs>57</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Gill Sans MT</vt:lpstr>
      <vt:lpstr>Gallery</vt:lpstr>
      <vt:lpstr>CRITICAL THINKING</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Amanda White</dc:creator>
  <cp:lastModifiedBy>Amanda White</cp:lastModifiedBy>
  <cp:revision>1</cp:revision>
  <dcterms:created xsi:type="dcterms:W3CDTF">2022-09-04T14:07:10Z</dcterms:created>
  <dcterms:modified xsi:type="dcterms:W3CDTF">2022-09-19T13:37:09Z</dcterms:modified>
</cp:coreProperties>
</file>