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7" r:id="rId3"/>
    <p:sldId id="293" r:id="rId4"/>
    <p:sldId id="291" r:id="rId5"/>
    <p:sldId id="272" r:id="rId6"/>
    <p:sldId id="297" r:id="rId7"/>
    <p:sldId id="309" r:id="rId8"/>
    <p:sldId id="298" r:id="rId9"/>
    <p:sldId id="299" r:id="rId10"/>
    <p:sldId id="303" r:id="rId11"/>
    <p:sldId id="307" r:id="rId12"/>
    <p:sldId id="305" r:id="rId13"/>
    <p:sldId id="306" r:id="rId14"/>
    <p:sldId id="308" r:id="rId15"/>
    <p:sldId id="265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72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33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298EC-3E9E-42D9-8E94-0CDFF6EB2A50}" type="datetimeFigureOut">
              <a:rPr lang="en-US" smtClean="0"/>
              <a:t>11/13/2019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F338D7A-B5D1-4700-8300-D73FA2584B85}" type="slidenum">
              <a:rPr lang="en-GB" smtClean="0"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298EC-3E9E-42D9-8E94-0CDFF6EB2A50}" type="datetimeFigureOut">
              <a:rPr lang="en-US" smtClean="0"/>
              <a:t>11/13/2019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38D7A-B5D1-4700-8300-D73FA2584B8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298EC-3E9E-42D9-8E94-0CDFF6EB2A50}" type="datetimeFigureOut">
              <a:rPr lang="en-US" smtClean="0"/>
              <a:t>11/13/2019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38D7A-B5D1-4700-8300-D73FA2584B8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298EC-3E9E-42D9-8E94-0CDFF6EB2A50}" type="datetimeFigureOut">
              <a:rPr lang="en-US" smtClean="0"/>
              <a:t>11/13/2019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38D7A-B5D1-4700-8300-D73FA2584B85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298EC-3E9E-42D9-8E94-0CDFF6EB2A50}" type="datetimeFigureOut">
              <a:rPr lang="en-US" smtClean="0"/>
              <a:t>11/13/2019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38D7A-B5D1-4700-8300-D73FA2584B8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298EC-3E9E-42D9-8E94-0CDFF6EB2A50}" type="datetimeFigureOut">
              <a:rPr lang="en-US" smtClean="0"/>
              <a:t>11/13/2019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38D7A-B5D1-4700-8300-D73FA2584B8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298EC-3E9E-42D9-8E94-0CDFF6EB2A50}" type="datetimeFigureOut">
              <a:rPr lang="en-US" smtClean="0"/>
              <a:t>11/13/2019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38D7A-B5D1-4700-8300-D73FA2584B8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298EC-3E9E-42D9-8E94-0CDFF6EB2A50}" type="datetimeFigureOut">
              <a:rPr lang="en-US" smtClean="0"/>
              <a:t>11/13/2019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38D7A-B5D1-4700-8300-D73FA2584B8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298EC-3E9E-42D9-8E94-0CDFF6EB2A50}" type="datetimeFigureOut">
              <a:rPr lang="en-US" smtClean="0"/>
              <a:t>11/13/2019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38D7A-B5D1-4700-8300-D73FA2584B8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298EC-3E9E-42D9-8E94-0CDFF6EB2A50}" type="datetimeFigureOut">
              <a:rPr lang="en-US" smtClean="0"/>
              <a:t>11/13/2019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38D7A-B5D1-4700-8300-D73FA2584B8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298EC-3E9E-42D9-8E94-0CDFF6EB2A50}" type="datetimeFigureOut">
              <a:rPr lang="en-US" smtClean="0"/>
              <a:t>11/13/2019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338D7A-B5D1-4700-8300-D73FA2584B8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1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1"/>
            <a:ext cx="9144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375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35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350"/>
            </a:lvl4pPr>
            <a:lvl5pPr marL="1371600" indent="0" algn="ctr">
              <a:buNone/>
              <a:defRPr sz="1350"/>
            </a:lvl5pPr>
            <a:lvl6pPr marL="1714500" indent="0" algn="ctr">
              <a:buNone/>
              <a:defRPr sz="1350"/>
            </a:lvl6pPr>
            <a:lvl7pPr marL="2057400" indent="0" algn="ctr">
              <a:buNone/>
              <a:defRPr sz="1350"/>
            </a:lvl7pPr>
            <a:lvl8pPr marL="2400300" indent="0" algn="ctr">
              <a:buNone/>
              <a:defRPr sz="1350"/>
            </a:lvl8pPr>
            <a:lvl9pPr marL="2743200" indent="0" algn="ctr">
              <a:buNone/>
              <a:defRPr sz="135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F6673B69-683A-4158-B4D5-6454A6E33308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329D6-4AB3-458C-86C0-21E9F703A62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71638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73B69-683A-4158-B4D5-6454A6E33308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329D6-4AB3-458C-86C0-21E9F703A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236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1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1"/>
            <a:ext cx="9144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3750" b="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35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73B69-683A-4158-B4D5-6454A6E33308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329D6-4AB3-458C-86C0-21E9F703A62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02009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5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73B69-683A-4158-B4D5-6454A6E33308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329D6-4AB3-458C-86C0-21E9F703A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091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725" b="0" cap="none" baseline="0">
                <a:solidFill>
                  <a:schemeClr val="accent1"/>
                </a:solidFill>
                <a:latin typeface="+mn-lt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316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1725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marL="0" lvl="0" indent="0" algn="l" defTabSz="685800" rtl="0" eaLnBrk="1" latinLnBrk="0" hangingPunct="1">
              <a:lnSpc>
                <a:spcPct val="90000"/>
              </a:lnSpc>
              <a:spcBef>
                <a:spcPts val="135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316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73B69-683A-4158-B4D5-6454A6E33308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329D6-4AB3-458C-86C0-21E9F703A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7880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73B69-683A-4158-B4D5-6454A6E33308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329D6-4AB3-458C-86C0-21E9F703A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5441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73B69-683A-4158-B4D5-6454A6E33308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329D6-4AB3-458C-86C0-21E9F703A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9383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450"/>
              </a:spcBef>
              <a:buNone/>
              <a:defRPr sz="12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73B69-683A-4158-B4D5-6454A6E33308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329D6-4AB3-458C-86C0-21E9F703A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22685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375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35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73B69-683A-4158-B4D5-6454A6E33308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329D6-4AB3-458C-86C0-21E9F703A62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41268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73B69-683A-4158-B4D5-6454A6E33308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329D6-4AB3-458C-86C0-21E9F703A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7119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73B69-683A-4158-B4D5-6454A6E33308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7329D6-4AB3-458C-86C0-21E9F703A627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4395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B5298EC-3E9E-42D9-8E94-0CDFF6EB2A50}" type="datetimeFigureOut">
              <a:rPr lang="en-US" smtClean="0"/>
              <a:t>11/13/2019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F338D7A-B5D1-4700-8300-D73FA2584B8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F6673B69-683A-4158-B4D5-6454A6E33308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787329D6-4AB3-458C-86C0-21E9F703A627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01482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80000"/>
        </a:lnSpc>
        <a:spcBef>
          <a:spcPct val="0"/>
        </a:spcBef>
        <a:buNone/>
        <a:defRPr sz="3750" kern="1200" cap="all" spc="75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68580" indent="-68580" algn="l" defTabSz="685800" rtl="0" eaLnBrk="1" latinLnBrk="0" hangingPunct="1">
        <a:lnSpc>
          <a:spcPct val="90000"/>
        </a:lnSpc>
        <a:spcBef>
          <a:spcPts val="900"/>
        </a:spcBef>
        <a:spcAft>
          <a:spcPts val="15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1650" kern="1200">
          <a:solidFill>
            <a:schemeClr val="tx1"/>
          </a:solidFill>
          <a:latin typeface="+mn-lt"/>
          <a:ea typeface="+mn-ea"/>
          <a:cs typeface="+mn-cs"/>
        </a:defRPr>
      </a:lvl1pPr>
      <a:lvl2pPr marL="198882" indent="-10287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Wingdings 3" pitchFamily="18" charset="2"/>
        <a:buChar char="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336042" indent="-10287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Wingdings 3" pitchFamily="18" charset="2"/>
        <a:buChar char=""/>
        <a:defRPr sz="1050" kern="1200">
          <a:solidFill>
            <a:schemeClr val="tx1"/>
          </a:solidFill>
          <a:latin typeface="+mn-lt"/>
          <a:ea typeface="+mn-ea"/>
          <a:cs typeface="+mn-cs"/>
        </a:defRPr>
      </a:lvl3pPr>
      <a:lvl4pPr marL="445770" indent="-10287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Wingdings 3" pitchFamily="18" charset="2"/>
        <a:buChar char=""/>
        <a:defRPr sz="1050" kern="1200">
          <a:solidFill>
            <a:schemeClr val="tx1"/>
          </a:solidFill>
          <a:latin typeface="+mn-lt"/>
          <a:ea typeface="+mn-ea"/>
          <a:cs typeface="+mn-cs"/>
        </a:defRPr>
      </a:lvl4pPr>
      <a:lvl5pPr marL="582930" indent="-10287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Wingdings 3" pitchFamily="18" charset="2"/>
        <a:buChar char=""/>
        <a:defRPr sz="1050" kern="1200">
          <a:solidFill>
            <a:schemeClr val="tx1"/>
          </a:solidFill>
          <a:latin typeface="+mn-lt"/>
          <a:ea typeface="+mn-ea"/>
          <a:cs typeface="+mn-cs"/>
        </a:defRPr>
      </a:lvl5pPr>
      <a:lvl6pPr marL="685800" indent="-10287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Wingdings 3" pitchFamily="18" charset="2"/>
        <a:buChar char=""/>
        <a:defRPr sz="1050" kern="1200">
          <a:solidFill>
            <a:schemeClr val="tx1"/>
          </a:solidFill>
          <a:latin typeface="+mn-lt"/>
          <a:ea typeface="+mn-ea"/>
          <a:cs typeface="+mn-cs"/>
        </a:defRPr>
      </a:lvl6pPr>
      <a:lvl7pPr marL="795528" indent="-10287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Wingdings 3" pitchFamily="18" charset="2"/>
        <a:buChar char=""/>
        <a:defRPr sz="1050" kern="1200">
          <a:solidFill>
            <a:schemeClr val="tx1"/>
          </a:solidFill>
          <a:latin typeface="+mn-lt"/>
          <a:ea typeface="+mn-ea"/>
          <a:cs typeface="+mn-cs"/>
        </a:defRPr>
      </a:lvl7pPr>
      <a:lvl8pPr marL="912114" indent="-10287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Wingdings 3" pitchFamily="18" charset="2"/>
        <a:buChar char=""/>
        <a:defRPr sz="1050" kern="1200">
          <a:solidFill>
            <a:schemeClr val="tx1"/>
          </a:solidFill>
          <a:latin typeface="+mn-lt"/>
          <a:ea typeface="+mn-ea"/>
          <a:cs typeface="+mn-cs"/>
        </a:defRPr>
      </a:lvl8pPr>
      <a:lvl9pPr marL="1021842" indent="-10287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Wingdings 3" pitchFamily="18" charset="2"/>
        <a:buChar char=""/>
        <a:defRPr sz="10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g"/><Relationship Id="rId13" Type="http://schemas.openxmlformats.org/officeDocument/2006/relationships/image" Target="../media/image20.png"/><Relationship Id="rId18" Type="http://schemas.openxmlformats.org/officeDocument/2006/relationships/image" Target="../media/image25.jpg"/><Relationship Id="rId3" Type="http://schemas.openxmlformats.org/officeDocument/2006/relationships/image" Target="../media/image10.jpg"/><Relationship Id="rId7" Type="http://schemas.openxmlformats.org/officeDocument/2006/relationships/image" Target="../media/image14.png"/><Relationship Id="rId12" Type="http://schemas.openxmlformats.org/officeDocument/2006/relationships/image" Target="../media/image19.jpg"/><Relationship Id="rId17" Type="http://schemas.openxmlformats.org/officeDocument/2006/relationships/image" Target="../media/image24.png"/><Relationship Id="rId2" Type="http://schemas.openxmlformats.org/officeDocument/2006/relationships/image" Target="../media/image9.png"/><Relationship Id="rId16" Type="http://schemas.openxmlformats.org/officeDocument/2006/relationships/image" Target="../media/image23.jp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3.jpg"/><Relationship Id="rId11" Type="http://schemas.openxmlformats.org/officeDocument/2006/relationships/image" Target="../media/image18.jpg"/><Relationship Id="rId5" Type="http://schemas.openxmlformats.org/officeDocument/2006/relationships/image" Target="../media/image12.jpg"/><Relationship Id="rId15" Type="http://schemas.openxmlformats.org/officeDocument/2006/relationships/image" Target="../media/image2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jpeg"/><Relationship Id="rId14" Type="http://schemas.openxmlformats.org/officeDocument/2006/relationships/image" Target="../media/image2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avs.org.uk/" TargetMode="External"/><Relationship Id="rId2" Type="http://schemas.openxmlformats.org/officeDocument/2006/relationships/hyperlink" Target="https://www.scvs.org.uk/" TargetMode="Externa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rectnursingservices.net/" TargetMode="External"/><Relationship Id="rId2" Type="http://schemas.openxmlformats.org/officeDocument/2006/relationships/hyperlink" Target="https://www.mind.org.uk/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richmondnursing.co.uk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direct.wales.nhs.uk/LocalServices/ViewLocalService.aspx?id=1523" TargetMode="External"/><Relationship Id="rId2" Type="http://schemas.openxmlformats.org/officeDocument/2006/relationships/hyperlink" Target="https://www.poblgroup.co.uk/contact/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www.new-direction.co.uk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3861048"/>
            <a:ext cx="7772400" cy="2304256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071942"/>
            <a:ext cx="6400800" cy="1566858"/>
          </a:xfrm>
        </p:spPr>
        <p:txBody>
          <a:bodyPr>
            <a:noAutofit/>
          </a:bodyPr>
          <a:lstStyle/>
          <a:p>
            <a:r>
              <a:rPr lang="en-GB" sz="6600" dirty="0" smtClean="0">
                <a:solidFill>
                  <a:schemeClr val="tx1"/>
                </a:solidFill>
              </a:rPr>
              <a:t>Finding a Placement </a:t>
            </a:r>
            <a:endParaRPr lang="en-GB" sz="6600" dirty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764704"/>
            <a:ext cx="2924003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115616" y="2492896"/>
            <a:ext cx="62865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Health </a:t>
            </a:r>
            <a:r>
              <a:rPr lang="en-GB" sz="3200" b="1" dirty="0" smtClean="0"/>
              <a:t>Portfolio</a:t>
            </a:r>
            <a:endParaRPr lang="en-GB" sz="3200" b="1" dirty="0"/>
          </a:p>
          <a:p>
            <a:pPr algn="ctr"/>
            <a:r>
              <a:rPr lang="cy-GB" sz="3200" b="1" dirty="0" smtClean="0"/>
              <a:t>Portffolio Iechyd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37399056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 Centred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3501008"/>
            <a:ext cx="6336704" cy="273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91976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Healthboards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Where would you </a:t>
            </a:r>
          </a:p>
          <a:p>
            <a:pPr marL="0" indent="0">
              <a:buNone/>
            </a:pPr>
            <a:r>
              <a:rPr lang="en-GB" dirty="0" smtClean="0"/>
              <a:t>work?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838246"/>
            <a:ext cx="4824586" cy="122529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531636"/>
            <a:ext cx="4392488" cy="324089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2424" y="4394797"/>
            <a:ext cx="3441576" cy="237773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8393" y="3386685"/>
            <a:ext cx="2016224" cy="201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19190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4200" b="1" dirty="0"/>
              <a:t>Volunteering in Health</a:t>
            </a:r>
          </a:p>
          <a:p>
            <a:pPr marL="0" indent="0" algn="ctr">
              <a:buNone/>
            </a:pPr>
            <a:endParaRPr lang="en-GB" sz="4200" b="1" dirty="0"/>
          </a:p>
          <a:p>
            <a:pPr marL="0" indent="0" algn="ctr">
              <a:buNone/>
            </a:pPr>
            <a:r>
              <a:rPr lang="en-GB" dirty="0"/>
              <a:t> </a:t>
            </a:r>
            <a:r>
              <a:rPr lang="en-GB" sz="3300" dirty="0"/>
              <a:t>Hywel Dda, Cardiff </a:t>
            </a:r>
            <a:r>
              <a:rPr lang="en-GB" sz="3300" dirty="0" smtClean="0"/>
              <a:t>Vale, Swansea Bay, Cwm Taf Health Boards</a:t>
            </a:r>
            <a:endParaRPr lang="en-GB" sz="3300" dirty="0"/>
          </a:p>
          <a:p>
            <a:pPr marL="0" indent="0" algn="ctr">
              <a:buNone/>
            </a:pPr>
            <a:r>
              <a:rPr lang="en-GB" sz="3300" dirty="0"/>
              <a:t>Public Health Wales </a:t>
            </a:r>
            <a:endParaRPr lang="en-GB" sz="3300" dirty="0" smtClean="0"/>
          </a:p>
          <a:p>
            <a:pPr marL="0" indent="0" algn="ctr">
              <a:buNone/>
            </a:pPr>
            <a:r>
              <a:rPr lang="en-GB" sz="3300" dirty="0" smtClean="0"/>
              <a:t>Velindre</a:t>
            </a:r>
          </a:p>
          <a:p>
            <a:pPr marL="0" indent="0" algn="ctr">
              <a:buNone/>
            </a:pPr>
            <a:r>
              <a:rPr lang="en-GB" sz="3300" dirty="0" smtClean="0"/>
              <a:t>Ambulance Service</a:t>
            </a:r>
            <a:endParaRPr lang="en-GB" sz="3300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3000" dirty="0"/>
              <a:t>Continued collaboration and industry links through volunteering networks 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algn="ctr"/>
            <a:endParaRPr lang="en-GB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74639"/>
            <a:ext cx="2304256" cy="1177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62992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35924" y="2024963"/>
            <a:ext cx="9008076" cy="3880022"/>
          </a:xfrm>
        </p:spPr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2999" y="3097817"/>
            <a:ext cx="2581596" cy="65408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9869" y="2125266"/>
            <a:ext cx="3864769" cy="66436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619" y="2931310"/>
            <a:ext cx="1716773" cy="68864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1078" y="4762768"/>
            <a:ext cx="1908153" cy="95407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9231" y="4520087"/>
            <a:ext cx="1736738" cy="130087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9355" y="912994"/>
            <a:ext cx="3585241" cy="926798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2635" y="2016855"/>
            <a:ext cx="1743944" cy="818803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119" y="4064257"/>
            <a:ext cx="1523573" cy="1883349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96" y="1979527"/>
            <a:ext cx="1462442" cy="773955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6568" y="3278008"/>
            <a:ext cx="1167713" cy="1167713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391" y="3982993"/>
            <a:ext cx="3301375" cy="34045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2154" y="4347019"/>
            <a:ext cx="1575003" cy="787502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9894" y="3961833"/>
            <a:ext cx="1068157" cy="1426777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5798" y="3050663"/>
            <a:ext cx="1629934" cy="650142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924" y="932726"/>
            <a:ext cx="1610143" cy="1027459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8745" y="857250"/>
            <a:ext cx="2319092" cy="927636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2272" y="5215984"/>
            <a:ext cx="2407896" cy="774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0953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PROMPT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START WITH CVS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SWANSEA</a:t>
            </a:r>
            <a:endParaRPr lang="en-GB" dirty="0"/>
          </a:p>
          <a:p>
            <a:r>
              <a:rPr lang="en-GB" dirty="0">
                <a:hlinkClick r:id="rId2"/>
              </a:rPr>
              <a:t>https://www.scvs.org.uk</a:t>
            </a:r>
            <a:r>
              <a:rPr lang="en-GB" dirty="0" smtClean="0">
                <a:hlinkClick r:id="rId2"/>
              </a:rPr>
              <a:t>/</a:t>
            </a:r>
            <a:r>
              <a:rPr lang="en-GB" dirty="0" smtClean="0"/>
              <a:t> </a:t>
            </a:r>
          </a:p>
          <a:p>
            <a:endParaRPr lang="en-GB" dirty="0"/>
          </a:p>
          <a:p>
            <a:r>
              <a:rPr lang="en-GB" dirty="0" smtClean="0"/>
              <a:t>CARMARTHEN</a:t>
            </a:r>
          </a:p>
          <a:p>
            <a:r>
              <a:rPr lang="en-GB" dirty="0">
                <a:hlinkClick r:id="rId3"/>
              </a:rPr>
              <a:t>http://www.cavs.org.uk</a:t>
            </a:r>
            <a:r>
              <a:rPr lang="en-GB" dirty="0" smtClean="0">
                <a:hlinkClick r:id="rId3"/>
              </a:rPr>
              <a:t>/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46609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66EB7-0DF3-4AB8-803D-00D18C29C1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F64C2A-47B4-49CA-B16D-C1019AEB47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Health Boards</a:t>
            </a:r>
            <a:endParaRPr lang="en-GB" dirty="0"/>
          </a:p>
          <a:p>
            <a:r>
              <a:rPr lang="en-GB" dirty="0" smtClean="0"/>
              <a:t>Mental </a:t>
            </a:r>
            <a:r>
              <a:rPr lang="en-GB" dirty="0"/>
              <a:t>Health – MIND </a:t>
            </a:r>
            <a:r>
              <a:rPr lang="en-GB" dirty="0">
                <a:hlinkClick r:id="rId2"/>
              </a:rPr>
              <a:t>https://www.mind.org.uk</a:t>
            </a:r>
            <a:r>
              <a:rPr lang="en-GB" dirty="0" smtClean="0">
                <a:hlinkClick r:id="rId2"/>
              </a:rPr>
              <a:t>/</a:t>
            </a:r>
            <a:r>
              <a:rPr lang="en-GB" dirty="0" smtClean="0"/>
              <a:t> </a:t>
            </a:r>
            <a:endParaRPr lang="en-GB" dirty="0"/>
          </a:p>
          <a:p>
            <a:r>
              <a:rPr lang="en-GB" dirty="0"/>
              <a:t>Sancta </a:t>
            </a:r>
            <a:r>
              <a:rPr lang="en-GB" dirty="0" smtClean="0"/>
              <a:t>Maria - TBC</a:t>
            </a:r>
            <a:endParaRPr lang="en-GB" dirty="0"/>
          </a:p>
          <a:p>
            <a:r>
              <a:rPr lang="en-GB" dirty="0"/>
              <a:t>De-fib </a:t>
            </a:r>
            <a:r>
              <a:rPr lang="en-GB" dirty="0" smtClean="0"/>
              <a:t>training</a:t>
            </a:r>
          </a:p>
          <a:p>
            <a:r>
              <a:rPr lang="en-GB" dirty="0" smtClean="0"/>
              <a:t>St John’s Training </a:t>
            </a:r>
          </a:p>
          <a:p>
            <a:r>
              <a:rPr lang="en-GB" dirty="0" smtClean="0"/>
              <a:t>St John’s Ambulance Work Experience (Bronwen.williams@uwtsd.ac.uk)</a:t>
            </a:r>
          </a:p>
          <a:p>
            <a:r>
              <a:rPr lang="en-GB" dirty="0" smtClean="0"/>
              <a:t>Nursing Agencies : Direct </a:t>
            </a:r>
            <a:r>
              <a:rPr lang="en-GB" dirty="0"/>
              <a:t>Nursing Services </a:t>
            </a:r>
            <a:r>
              <a:rPr lang="en-GB" dirty="0">
                <a:hlinkClick r:id="rId3"/>
              </a:rPr>
              <a:t>https://www.directnursingservices.net</a:t>
            </a:r>
            <a:r>
              <a:rPr lang="en-GB" dirty="0" smtClean="0">
                <a:hlinkClick r:id="rId3"/>
              </a:rPr>
              <a:t>/</a:t>
            </a:r>
            <a:r>
              <a:rPr lang="en-GB" dirty="0" smtClean="0"/>
              <a:t> , </a:t>
            </a:r>
            <a:r>
              <a:rPr lang="en-GB" dirty="0"/>
              <a:t>Richmond </a:t>
            </a:r>
            <a:r>
              <a:rPr lang="en-GB" dirty="0">
                <a:hlinkClick r:id="rId4"/>
              </a:rPr>
              <a:t>https://www.richmondnursing.co.uk</a:t>
            </a:r>
            <a:r>
              <a:rPr lang="en-GB" dirty="0" smtClean="0">
                <a:hlinkClick r:id="rId4"/>
              </a:rPr>
              <a:t>/</a:t>
            </a:r>
            <a:r>
              <a:rPr lang="en-GB" dirty="0" smtClean="0"/>
              <a:t> </a:t>
            </a:r>
          </a:p>
          <a:p>
            <a:r>
              <a:rPr lang="en-GB" dirty="0"/>
              <a:t>Kingsway Wellbeing Centre </a:t>
            </a:r>
            <a:r>
              <a:rPr lang="en-GB" dirty="0" smtClean="0"/>
              <a:t>- Anna </a:t>
            </a:r>
            <a:r>
              <a:rPr lang="en-GB" dirty="0" err="1"/>
              <a:t>Tippett</a:t>
            </a:r>
            <a:r>
              <a:rPr lang="en-GB" dirty="0"/>
              <a:t> (Swansea - Kingsway Surgery) &lt;Anna.Tippett@wales.nhs.uk&gt;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23626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33B71-4CD6-4C50-B820-52402C4DA9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CEE29-9683-4F3D-A387-94B3A3690A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Women’s </a:t>
            </a:r>
            <a:r>
              <a:rPr lang="en-GB" dirty="0"/>
              <a:t>Aid</a:t>
            </a:r>
          </a:p>
          <a:p>
            <a:r>
              <a:rPr lang="en-GB" dirty="0"/>
              <a:t>Schools, Nurseries and Creche Facilities</a:t>
            </a:r>
          </a:p>
          <a:p>
            <a:r>
              <a:rPr lang="en-GB" dirty="0" smtClean="0"/>
              <a:t>County </a:t>
            </a:r>
            <a:r>
              <a:rPr lang="en-GB" dirty="0"/>
              <a:t>Council</a:t>
            </a:r>
          </a:p>
          <a:p>
            <a:r>
              <a:rPr lang="en-GB" dirty="0"/>
              <a:t>Children’s </a:t>
            </a:r>
            <a:r>
              <a:rPr lang="en-GB" dirty="0" smtClean="0"/>
              <a:t>Homes</a:t>
            </a:r>
          </a:p>
          <a:p>
            <a:r>
              <a:rPr lang="en-GB" dirty="0" smtClean="0"/>
              <a:t>Pobl </a:t>
            </a:r>
            <a:r>
              <a:rPr lang="en-GB" dirty="0">
                <a:hlinkClick r:id="rId2"/>
              </a:rPr>
              <a:t>https://www.poblgroup.co.uk/contact</a:t>
            </a:r>
            <a:r>
              <a:rPr lang="en-GB" dirty="0" smtClean="0">
                <a:hlinkClick r:id="rId2"/>
              </a:rPr>
              <a:t>/</a:t>
            </a:r>
            <a:r>
              <a:rPr lang="en-GB" dirty="0" smtClean="0"/>
              <a:t> </a:t>
            </a:r>
          </a:p>
          <a:p>
            <a:r>
              <a:rPr lang="en-GB" dirty="0" smtClean="0"/>
              <a:t>Gofal  </a:t>
            </a:r>
            <a:r>
              <a:rPr lang="en-GB" dirty="0">
                <a:hlinkClick r:id="rId3"/>
              </a:rPr>
              <a:t>https://www.nhsdirect.wales.nhs.uk/LocalServices/ViewLocalService.aspx?id=1523</a:t>
            </a:r>
            <a:endParaRPr lang="en-GB" dirty="0" smtClean="0"/>
          </a:p>
          <a:p>
            <a:r>
              <a:rPr lang="en-GB" dirty="0" smtClean="0"/>
              <a:t>New Directions  </a:t>
            </a:r>
            <a:r>
              <a:rPr lang="en-GB" dirty="0" smtClean="0">
                <a:hlinkClick r:id="rId4"/>
              </a:rPr>
              <a:t>www.new-direction.co.uk</a:t>
            </a:r>
            <a:r>
              <a:rPr lang="en-GB" dirty="0" smtClean="0"/>
              <a:t> 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58392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70C3E-D0F0-46C8-AE31-07DEF9A882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ARMY AND THE RESERVES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99F0F7-65BE-48B0-9735-5172CA2B3C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Cadets</a:t>
            </a:r>
          </a:p>
          <a:p>
            <a:r>
              <a:rPr lang="en-GB" dirty="0"/>
              <a:t>Community Engagement </a:t>
            </a:r>
          </a:p>
          <a:p>
            <a:r>
              <a:rPr lang="en-GB" dirty="0"/>
              <a:t>Veterans Engagement and Care</a:t>
            </a:r>
          </a:p>
          <a:p>
            <a:r>
              <a:rPr lang="en-GB" dirty="0"/>
              <a:t>Events and Marketing </a:t>
            </a:r>
          </a:p>
        </p:txBody>
      </p:sp>
    </p:spTree>
    <p:extLst>
      <p:ext uri="{BB962C8B-B14F-4D97-AF65-F5344CB8AC3E}">
        <p14:creationId xmlns:p14="http://schemas.microsoft.com/office/powerpoint/2010/main" val="9462006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FA3E2-76AD-4711-A149-FF6A0BA8E9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DEMENTIA AND CARE OF THE OLDER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43D16-8B63-4B44-BC21-2DED2EB3B5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Dementia Friends</a:t>
            </a:r>
          </a:p>
          <a:p>
            <a:r>
              <a:rPr lang="en-GB" dirty="0"/>
              <a:t>Teepa Snow techniques</a:t>
            </a:r>
          </a:p>
          <a:p>
            <a:r>
              <a:rPr lang="en-GB" dirty="0"/>
              <a:t>Health and wellbeing of the older person</a:t>
            </a:r>
          </a:p>
          <a:p>
            <a:r>
              <a:rPr lang="en-GB" dirty="0"/>
              <a:t>Art and wellbeing  </a:t>
            </a:r>
          </a:p>
        </p:txBody>
      </p:sp>
    </p:spTree>
    <p:extLst>
      <p:ext uri="{BB962C8B-B14F-4D97-AF65-F5344CB8AC3E}">
        <p14:creationId xmlns:p14="http://schemas.microsoft.com/office/powerpoint/2010/main" val="37789194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490A28-C84A-4375-B2B6-E9DDED42E9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WITHIN UWTSD: employment and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6A64E-571F-45E3-B02D-DBAC034999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Student Ambassador</a:t>
            </a:r>
          </a:p>
          <a:p>
            <a:r>
              <a:rPr lang="en-GB" dirty="0"/>
              <a:t>Student Rep </a:t>
            </a:r>
          </a:p>
          <a:p>
            <a:r>
              <a:rPr lang="en-GB" dirty="0"/>
              <a:t>Study Support – Note taking, learning support</a:t>
            </a:r>
          </a:p>
          <a:p>
            <a:r>
              <a:rPr lang="en-GB" dirty="0"/>
              <a:t>Student Hub Manager </a:t>
            </a:r>
          </a:p>
        </p:txBody>
      </p:sp>
    </p:spTree>
    <p:extLst>
      <p:ext uri="{BB962C8B-B14F-4D97-AF65-F5344CB8AC3E}">
        <p14:creationId xmlns:p14="http://schemas.microsoft.com/office/powerpoint/2010/main" val="17185794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BB38D-1785-4F9A-89AC-93EA83CFA8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Within </a:t>
            </a:r>
            <a:r>
              <a:rPr lang="en-GB" dirty="0" err="1"/>
              <a:t>uwtsd</a:t>
            </a:r>
            <a:r>
              <a:rPr lang="en-GB" dirty="0"/>
              <a:t>: </a:t>
            </a:r>
            <a:r>
              <a:rPr lang="en-GB" dirty="0" smtClean="0"/>
              <a:t>PROGRAMME partnerships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3DA712-5D17-4389-8463-EC740B50E6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096" y="2571750"/>
            <a:ext cx="7290055" cy="325336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SHOE Carmarthen</a:t>
            </a:r>
          </a:p>
          <a:p>
            <a:r>
              <a:rPr lang="en-GB" dirty="0"/>
              <a:t>Counselling and Psychology </a:t>
            </a:r>
          </a:p>
          <a:p>
            <a:r>
              <a:rPr lang="en-GB" dirty="0"/>
              <a:t>Education and Communities - Teacher Training </a:t>
            </a:r>
          </a:p>
          <a:p>
            <a:r>
              <a:rPr lang="en-GB" dirty="0"/>
              <a:t>Harmony and sustainability </a:t>
            </a:r>
          </a:p>
          <a:p>
            <a:r>
              <a:rPr lang="en-GB" dirty="0"/>
              <a:t>Mindfulness</a:t>
            </a:r>
          </a:p>
          <a:p>
            <a:r>
              <a:rPr lang="en-GB" dirty="0"/>
              <a:t>Medical Devices</a:t>
            </a:r>
          </a:p>
          <a:p>
            <a:r>
              <a:rPr lang="en-GB" dirty="0"/>
              <a:t>Engineering and Computing </a:t>
            </a:r>
          </a:p>
          <a:p>
            <a:r>
              <a:rPr lang="en-GB" dirty="0"/>
              <a:t>Art and Design</a:t>
            </a:r>
          </a:p>
          <a:p>
            <a:r>
              <a:rPr lang="en-GB" dirty="0"/>
              <a:t>REIS</a:t>
            </a:r>
          </a:p>
          <a:p>
            <a:r>
              <a:rPr lang="en-GB" dirty="0"/>
              <a:t>Inclusivity and Reaching Wider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00746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4F536B-F34F-433B-9EEA-51DF965966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E1A571-BDB7-437B-AFBB-C8FBC9A321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Swansea </a:t>
            </a:r>
            <a:r>
              <a:rPr lang="en-GB" dirty="0"/>
              <a:t>University </a:t>
            </a:r>
          </a:p>
          <a:p>
            <a:r>
              <a:rPr lang="en-GB" dirty="0" smtClean="0"/>
              <a:t>Open University </a:t>
            </a:r>
          </a:p>
          <a:p>
            <a:r>
              <a:rPr lang="en-GB" dirty="0" smtClean="0"/>
              <a:t>Velindre</a:t>
            </a:r>
            <a:endParaRPr lang="en-GB" dirty="0"/>
          </a:p>
          <a:p>
            <a:r>
              <a:rPr lang="en-GB" dirty="0"/>
              <a:t>Bespoke opportunities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03601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</a:t>
            </a:r>
          </a:p>
        </p:txBody>
      </p:sp>
      <p:pic>
        <p:nvPicPr>
          <p:cNvPr id="4" name="Content Placeholder 3" descr="question_mark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339" y="5827798"/>
            <a:ext cx="1514448" cy="596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Executive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Executi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cu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Integral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224</TotalTime>
  <Words>245</Words>
  <Application>Microsoft Office PowerPoint</Application>
  <PresentationFormat>On-screen Show (4:3)</PresentationFormat>
  <Paragraphs>79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Arial</vt:lpstr>
      <vt:lpstr>Century Gothic</vt:lpstr>
      <vt:lpstr>Courier New</vt:lpstr>
      <vt:lpstr>Palatino Linotype</vt:lpstr>
      <vt:lpstr>Tw Cen MT</vt:lpstr>
      <vt:lpstr>Tw Cen MT Condensed</vt:lpstr>
      <vt:lpstr>Wingdings 3</vt:lpstr>
      <vt:lpstr>Executive</vt:lpstr>
      <vt:lpstr>Integral</vt:lpstr>
      <vt:lpstr> </vt:lpstr>
      <vt:lpstr>Student Centred </vt:lpstr>
      <vt:lpstr>Healthboards </vt:lpstr>
      <vt:lpstr>PowerPoint Presentation</vt:lpstr>
      <vt:lpstr>PowerPoint Presentation</vt:lpstr>
      <vt:lpstr>PROMPT</vt:lpstr>
      <vt:lpstr>HEALTH </vt:lpstr>
      <vt:lpstr>SOCIAL CARE</vt:lpstr>
      <vt:lpstr>ARMY AND THE RESERVES </vt:lpstr>
      <vt:lpstr>DEMENTIA AND CARE OF THE OLDER PERSON</vt:lpstr>
      <vt:lpstr>WITHIN UWTSD: employment and roles</vt:lpstr>
      <vt:lpstr>Within uwtsd: PROGRAMME partnerships</vt:lpstr>
      <vt:lpstr>OTHER LINKS</vt:lpstr>
      <vt:lpstr>Questions 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ext-rr</dc:creator>
  <cp:lastModifiedBy>Tania Davies</cp:lastModifiedBy>
  <cp:revision>28</cp:revision>
  <dcterms:created xsi:type="dcterms:W3CDTF">2014-04-22T12:08:25Z</dcterms:created>
  <dcterms:modified xsi:type="dcterms:W3CDTF">2019-11-13T14:53:47Z</dcterms:modified>
</cp:coreProperties>
</file>