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6" r:id="rId9"/>
    <p:sldId id="264" r:id="rId10"/>
    <p:sldId id="268" r:id="rId11"/>
    <p:sldId id="273" r:id="rId12"/>
    <p:sldId id="272" r:id="rId13"/>
    <p:sldId id="271" r:id="rId14"/>
    <p:sldId id="270" r:id="rId15"/>
    <p:sldId id="276" r:id="rId16"/>
    <p:sldId id="269" r:id="rId17"/>
    <p:sldId id="263" r:id="rId18"/>
    <p:sldId id="267" r:id="rId19"/>
    <p:sldId id="274" r:id="rId20"/>
    <p:sldId id="275" r:id="rId21"/>
    <p:sldId id="265" r:id="rId22"/>
  </p:sldIdLst>
  <p:sldSz cx="18288000" cy="10287000"/>
  <p:notesSz cx="6858000" cy="9144000"/>
  <p:embeddedFontLst>
    <p:embeddedFont>
      <p:font typeface="Montserrat Heavy" panose="020B0604020202020204" charset="0"/>
      <p:regular r:id="rId24"/>
      <p:bold r:id="rId25"/>
      <p:italic r:id="rId26"/>
      <p:boldItalic r:id="rId27"/>
    </p:embeddedFont>
    <p:embeddedFont>
      <p:font typeface="Montserrat Medium" panose="020B0604020202020204" charset="0"/>
      <p:regular r:id="rId28"/>
      <p:italic r:id="rId29"/>
    </p:embeddedFont>
    <p:embeddedFont>
      <p:font typeface="Montserrat" panose="020B0604020202020204" charset="0"/>
      <p:regular r:id="rId30"/>
      <p:bold r:id="rId31"/>
      <p:italic r:id="rId32"/>
      <p:boldItalic r:id="rId33"/>
    </p:embeddedFont>
    <p:embeddedFont>
      <p:font typeface="Hussar Bold" panose="020B0604020202020204" charset="0"/>
      <p:regular r:id="rId34"/>
    </p:embeddedFont>
    <p:embeddedFont>
      <p:font typeface="Calibri" panose="020F0502020204030204" pitchFamily="34" charset="0"/>
      <p:regular r:id="rId35"/>
      <p:bold r:id="rId36"/>
      <p:italic r:id="rId37"/>
      <p:bold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D4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836" autoAdjust="0"/>
    <p:restoredTop sz="94653" autoAdjust="0"/>
  </p:normalViewPr>
  <p:slideViewPr>
    <p:cSldViewPr>
      <p:cViewPr varScale="1">
        <p:scale>
          <a:sx n="47" d="100"/>
          <a:sy n="47" d="100"/>
        </p:scale>
        <p:origin x="906"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53C314-DE14-7843-88B0-220D8BED2070}" type="datetimeFigureOut">
              <a:rPr lang="en-US" smtClean="0"/>
              <a:t>3/5/2026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428AA0-53DB-2B4C-AE59-897BC4B82ECB}" type="slidenum">
              <a:rPr lang="en-US" smtClean="0"/>
              <a:t>‹#›</a:t>
            </a:fld>
            <a:endParaRPr lang="en-US"/>
          </a:p>
        </p:txBody>
      </p:sp>
    </p:spTree>
    <p:extLst>
      <p:ext uri="{BB962C8B-B14F-4D97-AF65-F5344CB8AC3E}">
        <p14:creationId xmlns:p14="http://schemas.microsoft.com/office/powerpoint/2010/main" val="29853403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kern="100" dirty="0">
                <a:effectLst/>
                <a:latin typeface="Calibri" panose="020F0502020204030204" pitchFamily="34" charset="0"/>
                <a:ea typeface="Calibri" panose="020F0502020204030204" pitchFamily="34" charset="0"/>
                <a:cs typeface="Times New Roman" panose="02020603050405020304" pitchFamily="18" charset="0"/>
              </a:rPr>
              <a:t>EDA is a step that is essential in comprehending data before subjecting it to an advanced approach. It assists in recognizing patterns, tendencies, and correlations in a set of data. Anomalies are also identified using EDA and it promotes superior quality data. It is used in crime analysis to determine high-risk and crime </a:t>
            </a:r>
            <a:r>
              <a:rPr lang="en-IN" sz="1200" b="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1200" b="0" kern="100" dirty="0">
                <a:effectLst/>
                <a:latin typeface="Calibri" panose="020F0502020204030204" pitchFamily="34" charset="0"/>
                <a:ea typeface="Calibri" panose="020F0502020204030204" pitchFamily="34" charset="0"/>
                <a:cs typeface="Times New Roman" panose="02020603050405020304" pitchFamily="18" charset="0"/>
              </a:rPr>
              <a:t>. This paper examines Chicago crime data between the years 2022 to come up with informative data [1].</a:t>
            </a:r>
          </a:p>
          <a:p>
            <a:endParaRPr lang="en-US" b="0" dirty="0"/>
          </a:p>
        </p:txBody>
      </p:sp>
      <p:sp>
        <p:nvSpPr>
          <p:cNvPr id="4" name="Slide Number Placeholder 3"/>
          <p:cNvSpPr>
            <a:spLocks noGrp="1"/>
          </p:cNvSpPr>
          <p:nvPr>
            <p:ph type="sldNum" sz="quarter" idx="5"/>
          </p:nvPr>
        </p:nvSpPr>
        <p:spPr/>
        <p:txBody>
          <a:bodyPr/>
          <a:lstStyle/>
          <a:p>
            <a:fld id="{FE428AA0-53DB-2B4C-AE59-897BC4B82ECB}" type="slidenum">
              <a:rPr lang="en-US" smtClean="0"/>
              <a:t>2</a:t>
            </a:fld>
            <a:endParaRPr lang="en-US"/>
          </a:p>
        </p:txBody>
      </p:sp>
    </p:spTree>
    <p:extLst>
      <p:ext uri="{BB962C8B-B14F-4D97-AF65-F5344CB8AC3E}">
        <p14:creationId xmlns:p14="http://schemas.microsoft.com/office/powerpoint/2010/main" val="396122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objective of the research is to discuss the Chicago crime data with the help of EDA. It is concerned with defining patterns, trends and relationships in the data. The knowledge can be used to make effective crime prevention decisions. EDA is a systematic method of investigating complex data. It assists in drawing valid information to </a:t>
            </a:r>
            <a:r>
              <a:rPr lang="en-IN" sz="1200" kern="100" dirty="0" err="1">
                <a:effectLst/>
                <a:latin typeface="Calibri" panose="020F0502020204030204" pitchFamily="34" charset="0"/>
                <a:ea typeface="Calibri" panose="020F0502020204030204" pitchFamily="34" charset="0"/>
                <a:cs typeface="Times New Roman" panose="02020603050405020304" pitchFamily="18" charset="0"/>
              </a:rPr>
              <a:t>analyze</a:t>
            </a: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 [7].</a:t>
            </a:r>
          </a:p>
        </p:txBody>
      </p:sp>
      <p:sp>
        <p:nvSpPr>
          <p:cNvPr id="4" name="Slide Number Placeholder 3"/>
          <p:cNvSpPr>
            <a:spLocks noGrp="1"/>
          </p:cNvSpPr>
          <p:nvPr>
            <p:ph type="sldNum" sz="quarter" idx="5"/>
          </p:nvPr>
        </p:nvSpPr>
        <p:spPr/>
        <p:txBody>
          <a:bodyPr/>
          <a:lstStyle/>
          <a:p>
            <a:fld id="{FE428AA0-53DB-2B4C-AE59-897BC4B82ECB}" type="slidenum">
              <a:rPr lang="en-US" smtClean="0"/>
              <a:t>3</a:t>
            </a:fld>
            <a:endParaRPr lang="en-US"/>
          </a:p>
        </p:txBody>
      </p:sp>
    </p:spTree>
    <p:extLst>
      <p:ext uri="{BB962C8B-B14F-4D97-AF65-F5344CB8AC3E}">
        <p14:creationId xmlns:p14="http://schemas.microsoft.com/office/powerpoint/2010/main" val="2380812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tasks involved involve cleaning and preprocessing of the dataset in a way that makes it accurate. It also entails carrying out the univariate and multivariate analysis. The purpose of the study is to establish trends and correlation of crime data. The other goal is to come up with practical analysis insights. Data preparation will enhance the quality of results [5].</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4</a:t>
            </a:fld>
            <a:endParaRPr lang="en-US"/>
          </a:p>
        </p:txBody>
      </p:sp>
    </p:spTree>
    <p:extLst>
      <p:ext uri="{BB962C8B-B14F-4D97-AF65-F5344CB8AC3E}">
        <p14:creationId xmlns:p14="http://schemas.microsoft.com/office/powerpoint/2010/main" val="31955277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data of crime in Chicago of 2022 is available in the dataset. It consists of 239, 558 records with 22 attributes. Notable characteristics are type of crime, place of crime and arrest status. The raw data is comprehensive in examining the trends of crime. It also allows the examination of both space and time of crime. This assists in comprehending trends and justification of decisions based on facts [6].</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5</a:t>
            </a:fld>
            <a:endParaRPr lang="en-US"/>
          </a:p>
        </p:txBody>
      </p:sp>
    </p:spTree>
    <p:extLst>
      <p:ext uri="{BB962C8B-B14F-4D97-AF65-F5344CB8AC3E}">
        <p14:creationId xmlns:p14="http://schemas.microsoft.com/office/powerpoint/2010/main" val="1976613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data format gives a glimpse of the important attributes of the data. It brings out the distribution of various types of crimes recorded in Chicago. The analysis reveals that the most prevalent crime is theft, then there is battery and criminal damage. Other major offenses are motor vehicle stealing and assaulting. The knowledge of the arrangement of the data assists in the determination of major crime categories. This helps in making a better analysis and decision-making in crime prevention [2].</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6</a:t>
            </a:fld>
            <a:endParaRPr lang="en-US"/>
          </a:p>
        </p:txBody>
      </p:sp>
    </p:spTree>
    <p:extLst>
      <p:ext uri="{BB962C8B-B14F-4D97-AF65-F5344CB8AC3E}">
        <p14:creationId xmlns:p14="http://schemas.microsoft.com/office/powerpoint/2010/main" val="410705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There are missing values in a number of attributes in the dataset. These are location description, ward and geographical coordinates. Missing values have the potential to filter out the accuracy of analysis when they are not done in a proper way. Hence, proper methods like removal or cleaning were used. They are better handled resulting in high quality data [8].</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7</a:t>
            </a:fld>
            <a:endParaRPr lang="en-US"/>
          </a:p>
        </p:txBody>
      </p:sp>
    </p:spTree>
    <p:extLst>
      <p:ext uri="{BB962C8B-B14F-4D97-AF65-F5344CB8AC3E}">
        <p14:creationId xmlns:p14="http://schemas.microsoft.com/office/powerpoint/2010/main" val="884609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321AC-A65C-F45C-E2F0-F357B3A45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32C985-4E8D-4C8F-0862-E91DCE7911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EA23E8-10E1-463D-C680-886917F96D63}"/>
              </a:ext>
            </a:extLst>
          </p:cNvPr>
          <p:cNvSpPr>
            <a:spLocks noGrp="1"/>
          </p:cNvSpPr>
          <p:nvPr>
            <p:ph type="body" idx="1"/>
          </p:nvPr>
        </p:nvSpPr>
        <p:spPr/>
        <p:txBody>
          <a:bodyPr/>
          <a:lstStyle/>
          <a:p>
            <a:pPr>
              <a:lnSpc>
                <a:spcPct val="115000"/>
              </a:lnSpc>
              <a:spcAft>
                <a:spcPts val="800"/>
              </a:spcAft>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Data cleaning was done to enhance data quality and consistency. Records that were duplicated were eliminated to prevent duplication. Cases where values were not available were done carefully to ensure accuracy. The date column was made into the format of datetime. Month and hour were the new features to be </a:t>
            </a:r>
            <a:r>
              <a:rPr lang="en-IN" sz="1200" kern="100" dirty="0" err="1">
                <a:effectLst/>
                <a:latin typeface="Calibri" panose="020F0502020204030204" pitchFamily="34" charset="0"/>
                <a:ea typeface="Calibri" panose="020F0502020204030204" pitchFamily="34" charset="0"/>
                <a:cs typeface="Times New Roman" panose="02020603050405020304" pitchFamily="18" charset="0"/>
              </a:rPr>
              <a:t>analyzed</a:t>
            </a: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 [5].</a:t>
            </a:r>
          </a:p>
          <a:p>
            <a:pPr>
              <a:lnSpc>
                <a:spcPct val="115000"/>
              </a:lnSpc>
              <a:spcAft>
                <a:spcPts val="800"/>
              </a:spcAft>
            </a:pPr>
            <a:endParaRPr lang="en-IN"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7C505320-39C9-0894-0937-6D4CA35933AC}"/>
              </a:ext>
            </a:extLst>
          </p:cNvPr>
          <p:cNvSpPr>
            <a:spLocks noGrp="1"/>
          </p:cNvSpPr>
          <p:nvPr>
            <p:ph type="sldNum" sz="quarter" idx="5"/>
          </p:nvPr>
        </p:nvSpPr>
        <p:spPr/>
        <p:txBody>
          <a:bodyPr/>
          <a:lstStyle/>
          <a:p>
            <a:fld id="{FE428AA0-53DB-2B4C-AE59-897BC4B82ECB}" type="slidenum">
              <a:rPr lang="en-US" smtClean="0"/>
              <a:t>8</a:t>
            </a:fld>
            <a:endParaRPr lang="en-US"/>
          </a:p>
        </p:txBody>
      </p:sp>
    </p:spTree>
    <p:extLst>
      <p:ext uri="{BB962C8B-B14F-4D97-AF65-F5344CB8AC3E}">
        <p14:creationId xmlns:p14="http://schemas.microsoft.com/office/powerpoint/2010/main" val="3456207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univariate analysis was used to investigate the distribution of various types of crimes. The frequency of each category of crimes was visualised with the help of a bar chart. The findings indicate that the most prevalent crime has 53,621 cases, which is theft. This is succeeded by battery, criminal damage, theft of motor vehicle and assault. The comparison shows that crimes associated with property are more common. The knowledge on the distribution of crimes assists in establishing priority areas where the law enforcement is supposed to be implemented [2].</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9</a:t>
            </a:fld>
            <a:endParaRPr lang="en-US"/>
          </a:p>
        </p:txBody>
      </p:sp>
    </p:spTree>
    <p:extLst>
      <p:ext uri="{BB962C8B-B14F-4D97-AF65-F5344CB8AC3E}">
        <p14:creationId xmlns:p14="http://schemas.microsoft.com/office/powerpoint/2010/main" val="4181166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Univariate analysis deals with one variable, including arrest status. The findings reveal that a majority of the crimes do not lead to arrests. A very small percentage of cases are the basis of arrests. This is an indication of low arrest rate in the data. It can point to the issues of law enforcement [3].</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10</a:t>
            </a:fld>
            <a:endParaRPr lang="en-US"/>
          </a:p>
        </p:txBody>
      </p:sp>
    </p:spTree>
    <p:extLst>
      <p:ext uri="{BB962C8B-B14F-4D97-AF65-F5344CB8AC3E}">
        <p14:creationId xmlns:p14="http://schemas.microsoft.com/office/powerpoint/2010/main" val="736732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Distribution of crime was examined in various months. The findings reveal that there is no uniformity in the crime rates all year round. There are months when the crime rates are higher than others. This implies that there exist seasonality patterns. These are insights that aid in the effective planning of resources [4].</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11</a:t>
            </a:fld>
            <a:endParaRPr lang="en-US"/>
          </a:p>
        </p:txBody>
      </p:sp>
    </p:spTree>
    <p:extLst>
      <p:ext uri="{BB962C8B-B14F-4D97-AF65-F5344CB8AC3E}">
        <p14:creationId xmlns:p14="http://schemas.microsoft.com/office/powerpoint/2010/main" val="1766151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This discussion looks into the correlation between type of crime and arrest status. It demonstrates that there are reduced arrest rates on certain crimes. This could represent challenges in investigation or detection. The detection of these patterns can be used to work on high-risk crimes. It aids in the improved law enforcement [3].</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12</a:t>
            </a:fld>
            <a:endParaRPr lang="en-US"/>
          </a:p>
        </p:txBody>
      </p:sp>
    </p:spTree>
    <p:extLst>
      <p:ext uri="{BB962C8B-B14F-4D97-AF65-F5344CB8AC3E}">
        <p14:creationId xmlns:p14="http://schemas.microsoft.com/office/powerpoint/2010/main" val="22107378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analysis reveals that most of the crimes are committed in particular areas. The crime rates are highest in the streets, apartments, and residences. This means that there is an influence on both the public and the private places. Such locations can also be identified so as to enhance security. It helps in improving resource allocation [8].</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13</a:t>
            </a:fld>
            <a:endParaRPr lang="en-US"/>
          </a:p>
        </p:txBody>
      </p:sp>
    </p:spTree>
    <p:extLst>
      <p:ext uri="{BB962C8B-B14F-4D97-AF65-F5344CB8AC3E}">
        <p14:creationId xmlns:p14="http://schemas.microsoft.com/office/powerpoint/2010/main" val="27486154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time based analysis indicates that there is variation in crime at various times of the day. At night time, crime is more prevalent. This could be because of reduced visibility and lack of activity of the people. These trends can be useful in designing the way patrol is planned. It assists in enhancing the aspect of public safety [4].</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14</a:t>
            </a:fld>
            <a:endParaRPr lang="en-US"/>
          </a:p>
        </p:txBody>
      </p:sp>
    </p:spTree>
    <p:extLst>
      <p:ext uri="{BB962C8B-B14F-4D97-AF65-F5344CB8AC3E}">
        <p14:creationId xmlns:p14="http://schemas.microsoft.com/office/powerpoint/2010/main" val="993021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86E9C-6553-0B6E-43FF-4E4420F046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A3FFD4-3F7D-A622-E3A7-3757285FF8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3ACF6F-D227-BE7E-51C2-62F7577439D1}"/>
              </a:ext>
            </a:extLst>
          </p:cNvPr>
          <p:cNvSpPr>
            <a:spLocks noGrp="1"/>
          </p:cNvSpPr>
          <p:nvPr>
            <p:ph type="body" idx="1"/>
          </p:nvPr>
        </p:nvSpPr>
        <p:spPr/>
        <p:txBody>
          <a:bodyPr/>
          <a:lstStyle/>
          <a:p>
            <a:r>
              <a:rPr lang="en-IN" dirty="0"/>
              <a:t>The heatmap visualizes crime intensity across different months and hours of the day. Darker </a:t>
            </a:r>
            <a:r>
              <a:rPr lang="en-IN" dirty="0" err="1"/>
              <a:t>color</a:t>
            </a:r>
            <a:r>
              <a:rPr lang="en-IN" dirty="0"/>
              <a:t> shades represent higher crime frequency, while lighter shades indicate lower activity. The results show that crime levels increase during evening and nighttime hours. Certain months also display higher concentration of criminal incidents. This pattern highlights temporal clustering of crimes within specific time periods. Heatmaps provide an effective way to </a:t>
            </a:r>
            <a:r>
              <a:rPr lang="en-IN" dirty="0" err="1"/>
              <a:t>analyze</a:t>
            </a:r>
            <a:r>
              <a:rPr lang="en-IN" dirty="0"/>
              <a:t> multivariate temporal patterns in crime data [4].</a:t>
            </a:r>
          </a:p>
        </p:txBody>
      </p:sp>
      <p:sp>
        <p:nvSpPr>
          <p:cNvPr id="4" name="Slide Number Placeholder 3">
            <a:extLst>
              <a:ext uri="{FF2B5EF4-FFF2-40B4-BE49-F238E27FC236}">
                <a16:creationId xmlns:a16="http://schemas.microsoft.com/office/drawing/2014/main" id="{84F93A0D-2347-19BB-394D-FFEDE99F4F32}"/>
              </a:ext>
            </a:extLst>
          </p:cNvPr>
          <p:cNvSpPr>
            <a:spLocks noGrp="1"/>
          </p:cNvSpPr>
          <p:nvPr>
            <p:ph type="sldNum" sz="quarter" idx="5"/>
          </p:nvPr>
        </p:nvSpPr>
        <p:spPr/>
        <p:txBody>
          <a:bodyPr/>
          <a:lstStyle/>
          <a:p>
            <a:fld id="{FE428AA0-53DB-2B4C-AE59-897BC4B82ECB}" type="slidenum">
              <a:rPr lang="en-US" smtClean="0"/>
              <a:t>15</a:t>
            </a:fld>
            <a:endParaRPr lang="en-US"/>
          </a:p>
        </p:txBody>
      </p:sp>
    </p:spTree>
    <p:extLst>
      <p:ext uri="{BB962C8B-B14F-4D97-AF65-F5344CB8AC3E}">
        <p14:creationId xmlns:p14="http://schemas.microsoft.com/office/powerpoint/2010/main" val="2439863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clustering technique is employed to cluster similar data points. K-Means clustering was used in this research. The data was sub-divided into three clusters in terms of patterns. This assists in uncovering the concealed information in data. Clustering enhances knowledge on crime distributions [7].</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16</a:t>
            </a:fld>
            <a:endParaRPr lang="en-US"/>
          </a:p>
        </p:txBody>
      </p:sp>
    </p:spTree>
    <p:extLst>
      <p:ext uri="{BB962C8B-B14F-4D97-AF65-F5344CB8AC3E}">
        <p14:creationId xmlns:p14="http://schemas.microsoft.com/office/powerpoint/2010/main" val="33242568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There are some key findings that the analysis illustrates. The theft is the most prevalent in the data set. Majority of crimes do not lead to arrests. In the streets and residential places, the crime rate is higher. It is further seen that there are increased crime rates at night [1].</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17</a:t>
            </a:fld>
            <a:endParaRPr lang="en-US"/>
          </a:p>
        </p:txBody>
      </p:sp>
    </p:spTree>
    <p:extLst>
      <p:ext uri="{BB962C8B-B14F-4D97-AF65-F5344CB8AC3E}">
        <p14:creationId xmlns:p14="http://schemas.microsoft.com/office/powerpoint/2010/main" val="513212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15000"/>
              </a:lnSpc>
              <a:spcAft>
                <a:spcPts val="800"/>
              </a:spcAft>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research gives practical information on crime patterns in Chicago. Increased patrols by the police ought to be done in the high-crime areas. The nighttime monitoring should be given special consideration. </a:t>
            </a:r>
            <a:r>
              <a:rPr lang="en-IN" sz="1200" kern="100" dirty="0" err="1">
                <a:effectLst/>
                <a:latin typeface="Calibri" panose="020F0502020204030204" pitchFamily="34" charset="0"/>
                <a:ea typeface="Calibri" panose="020F0502020204030204" pitchFamily="34" charset="0"/>
                <a:cs typeface="Times New Roman" panose="02020603050405020304" pitchFamily="18" charset="0"/>
              </a:rPr>
              <a:t>Premediation</a:t>
            </a: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 should be made towards greater arrest rates. The use of data-oriented methods can be used to improve crime prevention [2].</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18</a:t>
            </a:fld>
            <a:endParaRPr lang="en-US"/>
          </a:p>
        </p:txBody>
      </p:sp>
    </p:spTree>
    <p:extLst>
      <p:ext uri="{BB962C8B-B14F-4D97-AF65-F5344CB8AC3E}">
        <p14:creationId xmlns:p14="http://schemas.microsoft.com/office/powerpoint/2010/main" val="2018646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8.svg"/><Relationship Id="rId3" Type="http://schemas.openxmlformats.org/officeDocument/2006/relationships/image" Target="../media/image7.png"/><Relationship Id="rId7" Type="http://schemas.openxmlformats.org/officeDocument/2006/relationships/image" Target="../media/image12.svg"/><Relationship Id="rId12"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6.svg"/><Relationship Id="rId5" Type="http://schemas.openxmlformats.org/officeDocument/2006/relationships/image" Target="../media/image9.png"/><Relationship Id="rId15" Type="http://schemas.openxmlformats.org/officeDocument/2006/relationships/image" Target="../media/image20.svg"/><Relationship Id="rId10" Type="http://schemas.openxmlformats.org/officeDocument/2006/relationships/image" Target="../media/image12.png"/><Relationship Id="rId4" Type="http://schemas.openxmlformats.org/officeDocument/2006/relationships/image" Target="../media/image8.png"/><Relationship Id="rId9" Type="http://schemas.openxmlformats.org/officeDocument/2006/relationships/image" Target="../media/image14.svg"/><Relationship Id="rId1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7.sv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7.sv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5.png"/><Relationship Id="rId4" Type="http://schemas.openxmlformats.org/officeDocument/2006/relationships/image" Target="../media/image27.sv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5.png"/><Relationship Id="rId4" Type="http://schemas.openxmlformats.org/officeDocument/2006/relationships/image" Target="../media/image27.sv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25.png"/><Relationship Id="rId4" Type="http://schemas.openxmlformats.org/officeDocument/2006/relationships/image" Target="../media/image27.sv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25.png"/><Relationship Id="rId4" Type="http://schemas.openxmlformats.org/officeDocument/2006/relationships/image" Target="../media/image27.sv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3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25.png"/><Relationship Id="rId4" Type="http://schemas.openxmlformats.org/officeDocument/2006/relationships/image" Target="../media/image27.sv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25.png"/><Relationship Id="rId4" Type="http://schemas.openxmlformats.org/officeDocument/2006/relationships/image" Target="../media/image27.sv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25.png"/><Relationship Id="rId4" Type="http://schemas.openxmlformats.org/officeDocument/2006/relationships/image" Target="../media/image27.svg"/></Relationships>
</file>

<file path=ppt/slides/_rels/slide1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2.png"/><Relationship Id="rId7" Type="http://schemas.openxmlformats.org/officeDocument/2006/relationships/image" Target="../media/image44.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3.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7.svg"/></Relationships>
</file>

<file path=ppt/slides/_rels/slide19.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704640" y="2142269"/>
            <a:ext cx="3409280" cy="3409280"/>
          </a:xfrm>
          <a:custGeom>
            <a:avLst/>
            <a:gdLst/>
            <a:ahLst/>
            <a:cxnLst/>
            <a:rect l="l" t="t" r="r" b="b"/>
            <a:pathLst>
              <a:path w="3409280" h="3409280">
                <a:moveTo>
                  <a:pt x="0" y="0"/>
                </a:moveTo>
                <a:lnTo>
                  <a:pt x="3409280" y="0"/>
                </a:lnTo>
                <a:lnTo>
                  <a:pt x="3409280" y="3409280"/>
                </a:lnTo>
                <a:lnTo>
                  <a:pt x="0" y="3409280"/>
                </a:lnTo>
                <a:lnTo>
                  <a:pt x="0" y="0"/>
                </a:lnTo>
                <a:close/>
              </a:path>
            </a:pathLst>
          </a:custGeom>
          <a:blipFill>
            <a:blip r:embed="rId2"/>
            <a:stretch>
              <a:fillRect/>
            </a:stretch>
          </a:blipFill>
        </p:spPr>
      </p:sp>
      <p:sp>
        <p:nvSpPr>
          <p:cNvPr id="3" name="Freeform 3"/>
          <p:cNvSpPr/>
          <p:nvPr/>
        </p:nvSpPr>
        <p:spPr>
          <a:xfrm>
            <a:off x="9610641" y="8582360"/>
            <a:ext cx="3409280" cy="3409280"/>
          </a:xfrm>
          <a:custGeom>
            <a:avLst/>
            <a:gdLst/>
            <a:ahLst/>
            <a:cxnLst/>
            <a:rect l="l" t="t" r="r" b="b"/>
            <a:pathLst>
              <a:path w="3409280" h="3409280">
                <a:moveTo>
                  <a:pt x="0" y="0"/>
                </a:moveTo>
                <a:lnTo>
                  <a:pt x="3409280" y="0"/>
                </a:lnTo>
                <a:lnTo>
                  <a:pt x="3409280" y="3409280"/>
                </a:lnTo>
                <a:lnTo>
                  <a:pt x="0" y="3409280"/>
                </a:lnTo>
                <a:lnTo>
                  <a:pt x="0" y="0"/>
                </a:lnTo>
                <a:close/>
              </a:path>
            </a:pathLst>
          </a:custGeom>
          <a:blipFill>
            <a:blip r:embed="rId2"/>
            <a:stretch>
              <a:fillRect/>
            </a:stretch>
          </a:blipFill>
        </p:spPr>
      </p:sp>
      <p:sp>
        <p:nvSpPr>
          <p:cNvPr id="4" name="Freeform 4"/>
          <p:cNvSpPr/>
          <p:nvPr/>
        </p:nvSpPr>
        <p:spPr>
          <a:xfrm>
            <a:off x="16498487" y="1028700"/>
            <a:ext cx="760813" cy="431762"/>
          </a:xfrm>
          <a:custGeom>
            <a:avLst/>
            <a:gdLst/>
            <a:ahLst/>
            <a:cxnLst/>
            <a:rect l="l" t="t" r="r" b="b"/>
            <a:pathLst>
              <a:path w="760813" h="431762">
                <a:moveTo>
                  <a:pt x="0" y="0"/>
                </a:moveTo>
                <a:lnTo>
                  <a:pt x="760813" y="0"/>
                </a:lnTo>
                <a:lnTo>
                  <a:pt x="760813" y="431762"/>
                </a:lnTo>
                <a:lnTo>
                  <a:pt x="0" y="431762"/>
                </a:lnTo>
                <a:lnTo>
                  <a:pt x="0" y="0"/>
                </a:lnTo>
                <a:close/>
              </a:path>
            </a:pathLst>
          </a:custGeom>
          <a:blipFill>
            <a:blip r:embed="rId3"/>
            <a:stretch>
              <a:fillRect/>
            </a:stretch>
          </a:blipFill>
          <a:ln cap="sq">
            <a:noFill/>
            <a:prstDash val="solid"/>
            <a:miter/>
          </a:ln>
        </p:spPr>
      </p:sp>
      <p:sp>
        <p:nvSpPr>
          <p:cNvPr id="5" name="TextBox 5"/>
          <p:cNvSpPr txBox="1"/>
          <p:nvPr/>
        </p:nvSpPr>
        <p:spPr>
          <a:xfrm>
            <a:off x="1028700" y="5380099"/>
            <a:ext cx="11991221" cy="893450"/>
          </a:xfrm>
          <a:prstGeom prst="rect">
            <a:avLst/>
          </a:prstGeom>
        </p:spPr>
        <p:txBody>
          <a:bodyPr wrap="square" lIns="0" tIns="0" rIns="0" bIns="0" rtlCol="0" anchor="t">
            <a:spAutoFit/>
          </a:bodyPr>
          <a:lstStyle/>
          <a:p>
            <a:pPr algn="l">
              <a:lnSpc>
                <a:spcPts val="7590"/>
              </a:lnSpc>
            </a:pPr>
            <a:r>
              <a:rPr lang="en-US" sz="4800" b="1" dirty="0">
                <a:solidFill>
                  <a:srgbClr val="67D3E8"/>
                </a:solidFill>
                <a:latin typeface="Montserrat Heavy"/>
                <a:ea typeface="Montserrat Heavy"/>
                <a:cs typeface="Montserrat Heavy"/>
                <a:sym typeface="Montserrat Heavy"/>
              </a:rPr>
              <a:t>CRIME ANALYSIS IN CHICAGO (2022)</a:t>
            </a:r>
          </a:p>
        </p:txBody>
      </p:sp>
      <p:sp>
        <p:nvSpPr>
          <p:cNvPr id="6" name="TextBox 6"/>
          <p:cNvSpPr txBox="1"/>
          <p:nvPr/>
        </p:nvSpPr>
        <p:spPr>
          <a:xfrm>
            <a:off x="1028700" y="6057900"/>
            <a:ext cx="13068300" cy="839332"/>
          </a:xfrm>
          <a:prstGeom prst="rect">
            <a:avLst/>
          </a:prstGeom>
        </p:spPr>
        <p:txBody>
          <a:bodyPr wrap="square" lIns="0" tIns="0" rIns="0" bIns="0" rtlCol="0" anchor="t">
            <a:spAutoFit/>
          </a:bodyPr>
          <a:lstStyle/>
          <a:p>
            <a:pPr algn="l">
              <a:lnSpc>
                <a:spcPts val="7590"/>
              </a:lnSpc>
            </a:pPr>
            <a:r>
              <a:rPr lang="en-US" sz="3200" b="1" dirty="0">
                <a:solidFill>
                  <a:srgbClr val="FFFFFF"/>
                </a:solidFill>
                <a:latin typeface="Times New Roman" panose="02020603050405020304" pitchFamily="18" charset="0"/>
                <a:ea typeface="Montserrat Semi-Bold"/>
                <a:cs typeface="Times New Roman" panose="02020603050405020304" pitchFamily="18" charset="0"/>
                <a:sym typeface="Montserrat Semi-Bold"/>
              </a:rPr>
              <a:t>MODULE: DATA MINING &amp; VISUALIZATION</a:t>
            </a:r>
          </a:p>
        </p:txBody>
      </p:sp>
      <p:sp>
        <p:nvSpPr>
          <p:cNvPr id="7" name="TextBox 7"/>
          <p:cNvSpPr txBox="1"/>
          <p:nvPr/>
        </p:nvSpPr>
        <p:spPr>
          <a:xfrm>
            <a:off x="1028700" y="7164985"/>
            <a:ext cx="4610100" cy="1256113"/>
          </a:xfrm>
          <a:prstGeom prst="rect">
            <a:avLst/>
          </a:prstGeom>
        </p:spPr>
        <p:txBody>
          <a:bodyPr wrap="square" lIns="0" tIns="0" rIns="0" bIns="0" rtlCol="0" anchor="t">
            <a:spAutoFit/>
          </a:bodyPr>
          <a:lstStyle/>
          <a:p>
            <a:pPr algn="l">
              <a:lnSpc>
                <a:spcPts val="3360"/>
              </a:lnSpc>
            </a:pPr>
            <a:r>
              <a:rPr lang="en-US" sz="1800" b="1" dirty="0">
                <a:solidFill>
                  <a:srgbClr val="FFFFFF"/>
                </a:solidFill>
                <a:latin typeface="Montserrat Medium"/>
                <a:ea typeface="Montserrat Medium"/>
                <a:cs typeface="Montserrat Medium"/>
                <a:sym typeface="Montserrat Medium"/>
              </a:rPr>
              <a:t>Name: Divyesh </a:t>
            </a:r>
            <a:r>
              <a:rPr lang="en-US" sz="1800" b="1" dirty="0" err="1">
                <a:solidFill>
                  <a:srgbClr val="FFFFFF"/>
                </a:solidFill>
                <a:latin typeface="Montserrat Medium"/>
                <a:ea typeface="Montserrat Medium"/>
                <a:cs typeface="Montserrat Medium"/>
                <a:sym typeface="Montserrat Medium"/>
              </a:rPr>
              <a:t>Dudhat</a:t>
            </a:r>
            <a:endParaRPr lang="en-US" sz="1800" b="1" dirty="0">
              <a:solidFill>
                <a:srgbClr val="FFFFFF"/>
              </a:solidFill>
              <a:latin typeface="Montserrat Medium"/>
              <a:ea typeface="Montserrat Medium"/>
              <a:cs typeface="Montserrat Medium"/>
              <a:sym typeface="Montserrat Medium"/>
            </a:endParaRPr>
          </a:p>
          <a:p>
            <a:pPr algn="l">
              <a:lnSpc>
                <a:spcPts val="3360"/>
              </a:lnSpc>
            </a:pPr>
            <a:r>
              <a:rPr lang="en-US" sz="1800" b="1" dirty="0">
                <a:solidFill>
                  <a:srgbClr val="FFFFFF"/>
                </a:solidFill>
                <a:latin typeface="Montserrat Medium"/>
                <a:ea typeface="Montserrat Medium"/>
                <a:cs typeface="Montserrat Medium"/>
                <a:sym typeface="Montserrat Medium"/>
              </a:rPr>
              <a:t>Student ID:  2529493</a:t>
            </a:r>
          </a:p>
          <a:p>
            <a:pPr algn="l">
              <a:lnSpc>
                <a:spcPts val="3360"/>
              </a:lnSpc>
            </a:pPr>
            <a:r>
              <a:rPr lang="en-US" b="1" dirty="0">
                <a:solidFill>
                  <a:srgbClr val="FFFFFF"/>
                </a:solidFill>
                <a:latin typeface="Montserrat Medium"/>
                <a:ea typeface="Montserrat Medium"/>
                <a:cs typeface="Montserrat Medium"/>
                <a:sym typeface="Montserrat Medium"/>
              </a:rPr>
              <a:t>Lecturer Name: Dr. </a:t>
            </a:r>
            <a:r>
              <a:rPr lang="en-US" b="1" dirty="0" err="1">
                <a:solidFill>
                  <a:srgbClr val="FFFFFF"/>
                </a:solidFill>
                <a:latin typeface="Montserrat Medium"/>
                <a:ea typeface="Montserrat Medium"/>
                <a:cs typeface="Montserrat Medium"/>
                <a:sym typeface="Montserrat Medium"/>
              </a:rPr>
              <a:t>Nouh</a:t>
            </a:r>
            <a:r>
              <a:rPr lang="en-US" b="1" dirty="0">
                <a:solidFill>
                  <a:srgbClr val="FFFFFF"/>
                </a:solidFill>
                <a:latin typeface="Montserrat Medium"/>
                <a:ea typeface="Montserrat Medium"/>
                <a:cs typeface="Montserrat Medium"/>
                <a:sym typeface="Montserrat Medium"/>
              </a:rPr>
              <a:t> </a:t>
            </a:r>
            <a:r>
              <a:rPr lang="en-US" b="1" dirty="0" err="1">
                <a:solidFill>
                  <a:srgbClr val="FFFFFF"/>
                </a:solidFill>
                <a:latin typeface="Montserrat Medium"/>
                <a:ea typeface="Montserrat Medium"/>
                <a:cs typeface="Montserrat Medium"/>
                <a:sym typeface="Montserrat Medium"/>
              </a:rPr>
              <a:t>Elmitwally</a:t>
            </a:r>
            <a:endParaRPr lang="en-US" sz="1800" b="1" dirty="0">
              <a:solidFill>
                <a:srgbClr val="FFFFFF"/>
              </a:solidFill>
              <a:latin typeface="Montserrat Medium"/>
              <a:ea typeface="Montserrat Medium"/>
              <a:cs typeface="Montserrat Medium"/>
              <a:sym typeface="Montserrat Medium"/>
            </a:endParaRPr>
          </a:p>
        </p:txBody>
      </p:sp>
      <p:sp>
        <p:nvSpPr>
          <p:cNvPr id="11" name="Freeform 9">
            <a:extLst>
              <a:ext uri="{FF2B5EF4-FFF2-40B4-BE49-F238E27FC236}">
                <a16:creationId xmlns:a16="http://schemas.microsoft.com/office/drawing/2014/main" id="{CC826888-4D54-9A08-2626-9F8DDC267AB8}"/>
              </a:ext>
            </a:extLst>
          </p:cNvPr>
          <p:cNvSpPr/>
          <p:nvPr/>
        </p:nvSpPr>
        <p:spPr>
          <a:xfrm>
            <a:off x="4437980" y="495300"/>
            <a:ext cx="13372404" cy="8229600"/>
          </a:xfrm>
          <a:custGeom>
            <a:avLst/>
            <a:gdLst/>
            <a:ahLst/>
            <a:cxnLst/>
            <a:rect l="l" t="t" r="r" b="b"/>
            <a:pathLst>
              <a:path w="13372404" h="8229600">
                <a:moveTo>
                  <a:pt x="0" y="0"/>
                </a:moveTo>
                <a:lnTo>
                  <a:pt x="13372404" y="0"/>
                </a:lnTo>
                <a:lnTo>
                  <a:pt x="13372404" y="8229600"/>
                </a:lnTo>
                <a:lnTo>
                  <a:pt x="0" y="8229600"/>
                </a:lnTo>
                <a:lnTo>
                  <a:pt x="0" y="0"/>
                </a:lnTo>
                <a:close/>
              </a:path>
            </a:pathLst>
          </a:custGeom>
          <a:blipFill>
            <a:blip r:embed="rId4"/>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grpSp>
        <p:nvGrpSpPr>
          <p:cNvPr id="2" name="Group 2"/>
          <p:cNvGrpSpPr/>
          <p:nvPr/>
        </p:nvGrpSpPr>
        <p:grpSpPr>
          <a:xfrm>
            <a:off x="1419509" y="3695700"/>
            <a:ext cx="6251688" cy="1066800"/>
            <a:chOff x="0" y="0"/>
            <a:chExt cx="1646535" cy="174407"/>
          </a:xfrm>
        </p:grpSpPr>
        <p:sp>
          <p:nvSpPr>
            <p:cNvPr id="3" name="Freeform 3"/>
            <p:cNvSpPr/>
            <p:nvPr/>
          </p:nvSpPr>
          <p:spPr>
            <a:xfrm>
              <a:off x="0" y="0"/>
              <a:ext cx="1646535" cy="174407"/>
            </a:xfrm>
            <a:custGeom>
              <a:avLst/>
              <a:gdLst/>
              <a:ahLst/>
              <a:cxnLst/>
              <a:rect l="l" t="t" r="r" b="b"/>
              <a:pathLst>
                <a:path w="1646535" h="174407">
                  <a:moveTo>
                    <a:pt x="18576" y="0"/>
                  </a:moveTo>
                  <a:lnTo>
                    <a:pt x="1627960" y="0"/>
                  </a:lnTo>
                  <a:cubicBezTo>
                    <a:pt x="1638219" y="0"/>
                    <a:pt x="1646535" y="8317"/>
                    <a:pt x="1646535" y="18576"/>
                  </a:cubicBezTo>
                  <a:lnTo>
                    <a:pt x="1646535" y="155832"/>
                  </a:lnTo>
                  <a:cubicBezTo>
                    <a:pt x="1646535" y="160758"/>
                    <a:pt x="1644578" y="165483"/>
                    <a:pt x="1641094" y="168967"/>
                  </a:cubicBezTo>
                  <a:cubicBezTo>
                    <a:pt x="1637611" y="172450"/>
                    <a:pt x="1632886" y="174407"/>
                    <a:pt x="1627960" y="174407"/>
                  </a:cubicBezTo>
                  <a:lnTo>
                    <a:pt x="18576" y="174407"/>
                  </a:lnTo>
                  <a:cubicBezTo>
                    <a:pt x="8317" y="174407"/>
                    <a:pt x="0" y="166091"/>
                    <a:pt x="0" y="155832"/>
                  </a:cubicBezTo>
                  <a:lnTo>
                    <a:pt x="0" y="18576"/>
                  </a:lnTo>
                  <a:cubicBezTo>
                    <a:pt x="0" y="8317"/>
                    <a:pt x="8317" y="0"/>
                    <a:pt x="18576"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4" name="TextBox 4"/>
            <p:cNvSpPr txBox="1"/>
            <p:nvPr/>
          </p:nvSpPr>
          <p:spPr>
            <a:xfrm>
              <a:off x="0" y="-28575"/>
              <a:ext cx="1646535" cy="202982"/>
            </a:xfrm>
            <a:prstGeom prst="rect">
              <a:avLst/>
            </a:prstGeom>
          </p:spPr>
          <p:txBody>
            <a:bodyPr lIns="0" tIns="0" rIns="0" bIns="0" rtlCol="0" anchor="ctr"/>
            <a:lstStyle/>
            <a:p>
              <a:pPr algn="ctr">
                <a:lnSpc>
                  <a:spcPts val="2414"/>
                </a:lnSpc>
              </a:pPr>
              <a:endParaRPr/>
            </a:p>
          </p:txBody>
        </p:sp>
      </p:grpSp>
      <p:grpSp>
        <p:nvGrpSpPr>
          <p:cNvPr id="5" name="Group 5"/>
          <p:cNvGrpSpPr/>
          <p:nvPr/>
        </p:nvGrpSpPr>
        <p:grpSpPr>
          <a:xfrm>
            <a:off x="1409570" y="5099580"/>
            <a:ext cx="6251688" cy="859210"/>
            <a:chOff x="0" y="0"/>
            <a:chExt cx="1646535" cy="174407"/>
          </a:xfrm>
        </p:grpSpPr>
        <p:sp>
          <p:nvSpPr>
            <p:cNvPr id="6" name="Freeform 6"/>
            <p:cNvSpPr/>
            <p:nvPr/>
          </p:nvSpPr>
          <p:spPr>
            <a:xfrm>
              <a:off x="0" y="0"/>
              <a:ext cx="1646535" cy="174407"/>
            </a:xfrm>
            <a:custGeom>
              <a:avLst/>
              <a:gdLst/>
              <a:ahLst/>
              <a:cxnLst/>
              <a:rect l="l" t="t" r="r" b="b"/>
              <a:pathLst>
                <a:path w="1646535" h="174407">
                  <a:moveTo>
                    <a:pt x="18576" y="0"/>
                  </a:moveTo>
                  <a:lnTo>
                    <a:pt x="1627960" y="0"/>
                  </a:lnTo>
                  <a:cubicBezTo>
                    <a:pt x="1638219" y="0"/>
                    <a:pt x="1646535" y="8317"/>
                    <a:pt x="1646535" y="18576"/>
                  </a:cubicBezTo>
                  <a:lnTo>
                    <a:pt x="1646535" y="155832"/>
                  </a:lnTo>
                  <a:cubicBezTo>
                    <a:pt x="1646535" y="160758"/>
                    <a:pt x="1644578" y="165483"/>
                    <a:pt x="1641094" y="168967"/>
                  </a:cubicBezTo>
                  <a:cubicBezTo>
                    <a:pt x="1637611" y="172450"/>
                    <a:pt x="1632886" y="174407"/>
                    <a:pt x="1627960" y="174407"/>
                  </a:cubicBezTo>
                  <a:lnTo>
                    <a:pt x="18576" y="174407"/>
                  </a:lnTo>
                  <a:cubicBezTo>
                    <a:pt x="8317" y="174407"/>
                    <a:pt x="0" y="166091"/>
                    <a:pt x="0" y="155832"/>
                  </a:cubicBezTo>
                  <a:lnTo>
                    <a:pt x="0" y="18576"/>
                  </a:lnTo>
                  <a:cubicBezTo>
                    <a:pt x="0" y="8317"/>
                    <a:pt x="8317" y="0"/>
                    <a:pt x="18576"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7" name="TextBox 7"/>
            <p:cNvSpPr txBox="1"/>
            <p:nvPr/>
          </p:nvSpPr>
          <p:spPr>
            <a:xfrm>
              <a:off x="0" y="-28575"/>
              <a:ext cx="1646535" cy="202982"/>
            </a:xfrm>
            <a:prstGeom prst="rect">
              <a:avLst/>
            </a:prstGeom>
          </p:spPr>
          <p:txBody>
            <a:bodyPr lIns="0" tIns="0" rIns="0" bIns="0" rtlCol="0" anchor="ctr"/>
            <a:lstStyle/>
            <a:p>
              <a:pPr algn="ctr">
                <a:lnSpc>
                  <a:spcPts val="2414"/>
                </a:lnSpc>
              </a:pPr>
              <a:endParaRPr/>
            </a:p>
          </p:txBody>
        </p:sp>
      </p:grpSp>
      <p:grpSp>
        <p:nvGrpSpPr>
          <p:cNvPr id="8" name="Group 8"/>
          <p:cNvGrpSpPr/>
          <p:nvPr/>
        </p:nvGrpSpPr>
        <p:grpSpPr>
          <a:xfrm>
            <a:off x="1409570" y="6426972"/>
            <a:ext cx="6251688" cy="1154928"/>
            <a:chOff x="0" y="0"/>
            <a:chExt cx="1646535" cy="174407"/>
          </a:xfrm>
        </p:grpSpPr>
        <p:sp>
          <p:nvSpPr>
            <p:cNvPr id="9" name="Freeform 9"/>
            <p:cNvSpPr/>
            <p:nvPr/>
          </p:nvSpPr>
          <p:spPr>
            <a:xfrm>
              <a:off x="0" y="0"/>
              <a:ext cx="1646535" cy="174407"/>
            </a:xfrm>
            <a:custGeom>
              <a:avLst/>
              <a:gdLst/>
              <a:ahLst/>
              <a:cxnLst/>
              <a:rect l="l" t="t" r="r" b="b"/>
              <a:pathLst>
                <a:path w="1646535" h="174407">
                  <a:moveTo>
                    <a:pt x="18576" y="0"/>
                  </a:moveTo>
                  <a:lnTo>
                    <a:pt x="1627960" y="0"/>
                  </a:lnTo>
                  <a:cubicBezTo>
                    <a:pt x="1638219" y="0"/>
                    <a:pt x="1646535" y="8317"/>
                    <a:pt x="1646535" y="18576"/>
                  </a:cubicBezTo>
                  <a:lnTo>
                    <a:pt x="1646535" y="155832"/>
                  </a:lnTo>
                  <a:cubicBezTo>
                    <a:pt x="1646535" y="160758"/>
                    <a:pt x="1644578" y="165483"/>
                    <a:pt x="1641094" y="168967"/>
                  </a:cubicBezTo>
                  <a:cubicBezTo>
                    <a:pt x="1637611" y="172450"/>
                    <a:pt x="1632886" y="174407"/>
                    <a:pt x="1627960" y="174407"/>
                  </a:cubicBezTo>
                  <a:lnTo>
                    <a:pt x="18576" y="174407"/>
                  </a:lnTo>
                  <a:cubicBezTo>
                    <a:pt x="8317" y="174407"/>
                    <a:pt x="0" y="166091"/>
                    <a:pt x="0" y="155832"/>
                  </a:cubicBezTo>
                  <a:lnTo>
                    <a:pt x="0" y="18576"/>
                  </a:lnTo>
                  <a:cubicBezTo>
                    <a:pt x="0" y="8317"/>
                    <a:pt x="8317" y="0"/>
                    <a:pt x="18576"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10" name="TextBox 10"/>
            <p:cNvSpPr txBox="1"/>
            <p:nvPr/>
          </p:nvSpPr>
          <p:spPr>
            <a:xfrm>
              <a:off x="0" y="-28575"/>
              <a:ext cx="1646535" cy="202982"/>
            </a:xfrm>
            <a:prstGeom prst="rect">
              <a:avLst/>
            </a:prstGeom>
          </p:spPr>
          <p:txBody>
            <a:bodyPr lIns="0" tIns="0" rIns="0" bIns="0" rtlCol="0" anchor="ctr"/>
            <a:lstStyle/>
            <a:p>
              <a:pPr algn="ctr">
                <a:lnSpc>
                  <a:spcPts val="2414"/>
                </a:lnSpc>
              </a:pPr>
              <a:endParaRPr/>
            </a:p>
          </p:txBody>
        </p:sp>
      </p:grpSp>
      <p:sp>
        <p:nvSpPr>
          <p:cNvPr id="11" name="Freeform 11"/>
          <p:cNvSpPr/>
          <p:nvPr/>
        </p:nvSpPr>
        <p:spPr>
          <a:xfrm>
            <a:off x="9307385" y="1028700"/>
            <a:ext cx="8126730" cy="8229600"/>
          </a:xfrm>
          <a:custGeom>
            <a:avLst/>
            <a:gdLst/>
            <a:ahLst/>
            <a:cxnLst/>
            <a:rect l="l" t="t" r="r" b="b"/>
            <a:pathLst>
              <a:path w="8126730" h="8229600">
                <a:moveTo>
                  <a:pt x="0" y="0"/>
                </a:moveTo>
                <a:lnTo>
                  <a:pt x="8126730" y="0"/>
                </a:lnTo>
                <a:lnTo>
                  <a:pt x="8126730" y="8229600"/>
                </a:lnTo>
                <a:lnTo>
                  <a:pt x="0" y="8229600"/>
                </a:lnTo>
                <a:lnTo>
                  <a:pt x="0" y="0"/>
                </a:lnTo>
                <a:close/>
              </a:path>
            </a:pathLst>
          </a:custGeom>
          <a:blipFill>
            <a:blip r:embed="rId3"/>
            <a:stretch>
              <a:fillRect/>
            </a:stretch>
          </a:blipFill>
        </p:spPr>
      </p:sp>
      <p:sp>
        <p:nvSpPr>
          <p:cNvPr id="12" name="Freeform 12"/>
          <p:cNvSpPr/>
          <p:nvPr/>
        </p:nvSpPr>
        <p:spPr>
          <a:xfrm>
            <a:off x="16389476" y="8145554"/>
            <a:ext cx="3409280" cy="3409280"/>
          </a:xfrm>
          <a:custGeom>
            <a:avLst/>
            <a:gdLst/>
            <a:ahLst/>
            <a:cxnLst/>
            <a:rect l="l" t="t" r="r" b="b"/>
            <a:pathLst>
              <a:path w="3409280" h="3409280">
                <a:moveTo>
                  <a:pt x="0" y="0"/>
                </a:moveTo>
                <a:lnTo>
                  <a:pt x="3409280" y="0"/>
                </a:lnTo>
                <a:lnTo>
                  <a:pt x="3409280" y="3409280"/>
                </a:lnTo>
                <a:lnTo>
                  <a:pt x="0" y="3409280"/>
                </a:lnTo>
                <a:lnTo>
                  <a:pt x="0" y="0"/>
                </a:lnTo>
                <a:close/>
              </a:path>
            </a:pathLst>
          </a:custGeom>
          <a:blipFill>
            <a:blip r:embed="rId4"/>
            <a:stretch>
              <a:fillRect/>
            </a:stretch>
          </a:blipFill>
        </p:spPr>
      </p:sp>
      <p:sp>
        <p:nvSpPr>
          <p:cNvPr id="13" name="Freeform 13"/>
          <p:cNvSpPr/>
          <p:nvPr/>
        </p:nvSpPr>
        <p:spPr>
          <a:xfrm>
            <a:off x="9307385" y="503888"/>
            <a:ext cx="1571654" cy="1571654"/>
          </a:xfrm>
          <a:custGeom>
            <a:avLst/>
            <a:gdLst/>
            <a:ahLst/>
            <a:cxnLst/>
            <a:rect l="l" t="t" r="r" b="b"/>
            <a:pathLst>
              <a:path w="1571654" h="1571654">
                <a:moveTo>
                  <a:pt x="0" y="0"/>
                </a:moveTo>
                <a:lnTo>
                  <a:pt x="1571654" y="0"/>
                </a:lnTo>
                <a:lnTo>
                  <a:pt x="1571654" y="1571653"/>
                </a:lnTo>
                <a:lnTo>
                  <a:pt x="0" y="1571653"/>
                </a:lnTo>
                <a:lnTo>
                  <a:pt x="0" y="0"/>
                </a:lnTo>
                <a:close/>
              </a:path>
            </a:pathLst>
          </a:custGeom>
          <a:blipFill>
            <a:blip r:embed="rId5"/>
            <a:stretch>
              <a:fillRect/>
            </a:stretch>
          </a:blipFill>
          <a:ln cap="sq">
            <a:noFill/>
            <a:prstDash val="solid"/>
            <a:miter/>
          </a:ln>
        </p:spPr>
      </p:sp>
      <p:sp>
        <p:nvSpPr>
          <p:cNvPr id="15" name="TextBox 15"/>
          <p:cNvSpPr txBox="1"/>
          <p:nvPr/>
        </p:nvSpPr>
        <p:spPr>
          <a:xfrm>
            <a:off x="1409570" y="2180332"/>
            <a:ext cx="8824935" cy="859210"/>
          </a:xfrm>
          <a:prstGeom prst="rect">
            <a:avLst/>
          </a:prstGeom>
        </p:spPr>
        <p:txBody>
          <a:bodyPr lIns="0" tIns="0" rIns="0" bIns="0" rtlCol="0" anchor="t">
            <a:spAutoFit/>
          </a:bodyPr>
          <a:lstStyle/>
          <a:p>
            <a:pPr algn="l">
              <a:lnSpc>
                <a:spcPts val="6667"/>
              </a:lnSpc>
            </a:pPr>
            <a:r>
              <a:rPr lang="en-US" sz="6000" b="1" dirty="0">
                <a:solidFill>
                  <a:srgbClr val="67D3E8"/>
                </a:solidFill>
                <a:latin typeface="Montserrat Heavy"/>
                <a:ea typeface="Montserrat Heavy"/>
                <a:cs typeface="Montserrat Heavy"/>
                <a:sym typeface="Montserrat Heavy"/>
              </a:rPr>
              <a:t>INTRODUCTION</a:t>
            </a:r>
          </a:p>
        </p:txBody>
      </p:sp>
      <p:sp>
        <p:nvSpPr>
          <p:cNvPr id="17" name="TextBox 17"/>
          <p:cNvSpPr txBox="1"/>
          <p:nvPr/>
        </p:nvSpPr>
        <p:spPr>
          <a:xfrm>
            <a:off x="1565255" y="3819257"/>
            <a:ext cx="5837658" cy="718145"/>
          </a:xfrm>
          <a:prstGeom prst="rect">
            <a:avLst/>
          </a:prstGeom>
        </p:spPr>
        <p:txBody>
          <a:bodyPr lIns="0" tIns="0" rIns="0" bIns="0" rtlCol="0" anchor="t">
            <a:spAutoFit/>
          </a:bodyPr>
          <a:lstStyle/>
          <a:p>
            <a:pPr algn="l">
              <a:lnSpc>
                <a:spcPts val="2800"/>
              </a:lnSpc>
              <a:spcBef>
                <a:spcPct val="0"/>
              </a:spcBef>
            </a:pPr>
            <a:r>
              <a:rPr lang="en-US" sz="2400" dirty="0">
                <a:solidFill>
                  <a:srgbClr val="FFFFFF"/>
                </a:solidFill>
                <a:latin typeface="Montserrat"/>
                <a:ea typeface="Montserrat"/>
                <a:cs typeface="Montserrat"/>
                <a:sym typeface="Montserrat"/>
              </a:rPr>
              <a:t>Criminal analysis assists in enhancing the security of the people.</a:t>
            </a:r>
          </a:p>
        </p:txBody>
      </p:sp>
      <p:sp>
        <p:nvSpPr>
          <p:cNvPr id="18" name="TextBox 18"/>
          <p:cNvSpPr txBox="1"/>
          <p:nvPr/>
        </p:nvSpPr>
        <p:spPr>
          <a:xfrm>
            <a:off x="1564841" y="5223136"/>
            <a:ext cx="5837658" cy="718145"/>
          </a:xfrm>
          <a:prstGeom prst="rect">
            <a:avLst/>
          </a:prstGeom>
        </p:spPr>
        <p:txBody>
          <a:bodyPr lIns="0" tIns="0" rIns="0" bIns="0" rtlCol="0" anchor="t">
            <a:spAutoFit/>
          </a:bodyPr>
          <a:lstStyle/>
          <a:p>
            <a:pPr algn="l">
              <a:lnSpc>
                <a:spcPts val="2800"/>
              </a:lnSpc>
              <a:spcBef>
                <a:spcPct val="0"/>
              </a:spcBef>
            </a:pPr>
            <a:r>
              <a:rPr lang="en-US" sz="2400" dirty="0">
                <a:solidFill>
                  <a:srgbClr val="FFFFFF"/>
                </a:solidFill>
                <a:latin typeface="Montserrat"/>
                <a:ea typeface="Montserrat"/>
                <a:cs typeface="Montserrat"/>
                <a:sym typeface="Montserrat"/>
              </a:rPr>
              <a:t>It discovers the crimes patterns and trends.</a:t>
            </a:r>
          </a:p>
        </p:txBody>
      </p:sp>
      <p:sp>
        <p:nvSpPr>
          <p:cNvPr id="19" name="TextBox 19"/>
          <p:cNvSpPr txBox="1"/>
          <p:nvPr/>
        </p:nvSpPr>
        <p:spPr>
          <a:xfrm>
            <a:off x="1564841" y="6580749"/>
            <a:ext cx="5837658" cy="718145"/>
          </a:xfrm>
          <a:prstGeom prst="rect">
            <a:avLst/>
          </a:prstGeom>
        </p:spPr>
        <p:txBody>
          <a:bodyPr lIns="0" tIns="0" rIns="0" bIns="0" rtlCol="0" anchor="t">
            <a:spAutoFit/>
          </a:bodyPr>
          <a:lstStyle/>
          <a:p>
            <a:pPr algn="l">
              <a:lnSpc>
                <a:spcPts val="2800"/>
              </a:lnSpc>
              <a:spcBef>
                <a:spcPct val="0"/>
              </a:spcBef>
            </a:pPr>
            <a:r>
              <a:rPr lang="en-US" sz="2400" dirty="0">
                <a:solidFill>
                  <a:srgbClr val="FFFFFF"/>
                </a:solidFill>
                <a:latin typeface="Montserrat"/>
                <a:ea typeface="Montserrat"/>
                <a:cs typeface="Montserrat"/>
                <a:sym typeface="Montserrat"/>
              </a:rPr>
              <a:t>The insights based on data are better to make decisions.</a:t>
            </a:r>
          </a:p>
        </p:txBody>
      </p:sp>
      <p:grpSp>
        <p:nvGrpSpPr>
          <p:cNvPr id="25" name="Group 8">
            <a:extLst>
              <a:ext uri="{FF2B5EF4-FFF2-40B4-BE49-F238E27FC236}">
                <a16:creationId xmlns:a16="http://schemas.microsoft.com/office/drawing/2014/main" id="{5DEDD9CC-1BB1-0AD0-694A-7E280B0EDD41}"/>
              </a:ext>
            </a:extLst>
          </p:cNvPr>
          <p:cNvGrpSpPr/>
          <p:nvPr/>
        </p:nvGrpSpPr>
        <p:grpSpPr>
          <a:xfrm>
            <a:off x="1409570" y="8062860"/>
            <a:ext cx="6251688" cy="1195440"/>
            <a:chOff x="0" y="0"/>
            <a:chExt cx="1646535" cy="174407"/>
          </a:xfrm>
        </p:grpSpPr>
        <p:sp>
          <p:nvSpPr>
            <p:cNvPr id="26" name="Freeform 9">
              <a:extLst>
                <a:ext uri="{FF2B5EF4-FFF2-40B4-BE49-F238E27FC236}">
                  <a16:creationId xmlns:a16="http://schemas.microsoft.com/office/drawing/2014/main" id="{81A3AC3C-4E38-131E-D2B4-A55A53E84D4E}"/>
                </a:ext>
              </a:extLst>
            </p:cNvPr>
            <p:cNvSpPr/>
            <p:nvPr/>
          </p:nvSpPr>
          <p:spPr>
            <a:xfrm>
              <a:off x="0" y="0"/>
              <a:ext cx="1646535" cy="174407"/>
            </a:xfrm>
            <a:custGeom>
              <a:avLst/>
              <a:gdLst/>
              <a:ahLst/>
              <a:cxnLst/>
              <a:rect l="l" t="t" r="r" b="b"/>
              <a:pathLst>
                <a:path w="1646535" h="174407">
                  <a:moveTo>
                    <a:pt x="18576" y="0"/>
                  </a:moveTo>
                  <a:lnTo>
                    <a:pt x="1627960" y="0"/>
                  </a:lnTo>
                  <a:cubicBezTo>
                    <a:pt x="1638219" y="0"/>
                    <a:pt x="1646535" y="8317"/>
                    <a:pt x="1646535" y="18576"/>
                  </a:cubicBezTo>
                  <a:lnTo>
                    <a:pt x="1646535" y="155832"/>
                  </a:lnTo>
                  <a:cubicBezTo>
                    <a:pt x="1646535" y="160758"/>
                    <a:pt x="1644578" y="165483"/>
                    <a:pt x="1641094" y="168967"/>
                  </a:cubicBezTo>
                  <a:cubicBezTo>
                    <a:pt x="1637611" y="172450"/>
                    <a:pt x="1632886" y="174407"/>
                    <a:pt x="1627960" y="174407"/>
                  </a:cubicBezTo>
                  <a:lnTo>
                    <a:pt x="18576" y="174407"/>
                  </a:lnTo>
                  <a:cubicBezTo>
                    <a:pt x="8317" y="174407"/>
                    <a:pt x="0" y="166091"/>
                    <a:pt x="0" y="155832"/>
                  </a:cubicBezTo>
                  <a:lnTo>
                    <a:pt x="0" y="18576"/>
                  </a:lnTo>
                  <a:cubicBezTo>
                    <a:pt x="0" y="8317"/>
                    <a:pt x="8317" y="0"/>
                    <a:pt x="18576"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27" name="TextBox 10">
              <a:extLst>
                <a:ext uri="{FF2B5EF4-FFF2-40B4-BE49-F238E27FC236}">
                  <a16:creationId xmlns:a16="http://schemas.microsoft.com/office/drawing/2014/main" id="{45D139A3-213E-DB70-6607-E4FBE9838A6F}"/>
                </a:ext>
              </a:extLst>
            </p:cNvPr>
            <p:cNvSpPr txBox="1"/>
            <p:nvPr/>
          </p:nvSpPr>
          <p:spPr>
            <a:xfrm>
              <a:off x="0" y="-28575"/>
              <a:ext cx="1646535" cy="202982"/>
            </a:xfrm>
            <a:prstGeom prst="rect">
              <a:avLst/>
            </a:prstGeom>
          </p:spPr>
          <p:txBody>
            <a:bodyPr lIns="0" tIns="0" rIns="0" bIns="0" rtlCol="0" anchor="ctr"/>
            <a:lstStyle/>
            <a:p>
              <a:pPr algn="ctr">
                <a:lnSpc>
                  <a:spcPts val="2414"/>
                </a:lnSpc>
              </a:pPr>
              <a:endParaRPr/>
            </a:p>
          </p:txBody>
        </p:sp>
      </p:grpSp>
      <p:sp>
        <p:nvSpPr>
          <p:cNvPr id="28" name="TextBox 19">
            <a:extLst>
              <a:ext uri="{FF2B5EF4-FFF2-40B4-BE49-F238E27FC236}">
                <a16:creationId xmlns:a16="http://schemas.microsoft.com/office/drawing/2014/main" id="{5991CA5A-152F-B55A-AADA-F68833D58363}"/>
              </a:ext>
            </a:extLst>
          </p:cNvPr>
          <p:cNvSpPr txBox="1"/>
          <p:nvPr/>
        </p:nvSpPr>
        <p:spPr>
          <a:xfrm>
            <a:off x="1532125" y="8214991"/>
            <a:ext cx="5837658" cy="718145"/>
          </a:xfrm>
          <a:prstGeom prst="rect">
            <a:avLst/>
          </a:prstGeom>
        </p:spPr>
        <p:txBody>
          <a:bodyPr lIns="0" tIns="0" rIns="0" bIns="0" rtlCol="0" anchor="t">
            <a:spAutoFit/>
          </a:bodyPr>
          <a:lstStyle/>
          <a:p>
            <a:pPr algn="l">
              <a:lnSpc>
                <a:spcPts val="2800"/>
              </a:lnSpc>
              <a:spcBef>
                <a:spcPct val="0"/>
              </a:spcBef>
            </a:pPr>
            <a:r>
              <a:rPr lang="en-US" sz="2400" dirty="0">
                <a:solidFill>
                  <a:srgbClr val="FFFFFF"/>
                </a:solidFill>
                <a:latin typeface="Montserrat"/>
                <a:ea typeface="Montserrat"/>
                <a:cs typeface="Montserrat"/>
                <a:sym typeface="Montserrat"/>
              </a:rPr>
              <a:t>The data of Chicago crimes (2022) is analyzed [7], [5].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grpSp>
        <p:nvGrpSpPr>
          <p:cNvPr id="2" name="Group 2"/>
          <p:cNvGrpSpPr/>
          <p:nvPr/>
        </p:nvGrpSpPr>
        <p:grpSpPr>
          <a:xfrm>
            <a:off x="1409570" y="4526325"/>
            <a:ext cx="4883337" cy="4731975"/>
            <a:chOff x="0" y="0"/>
            <a:chExt cx="1286146" cy="1246281"/>
          </a:xfrm>
        </p:grpSpPr>
        <p:sp>
          <p:nvSpPr>
            <p:cNvPr id="3" name="Freeform 3"/>
            <p:cNvSpPr/>
            <p:nvPr/>
          </p:nvSpPr>
          <p:spPr>
            <a:xfrm>
              <a:off x="0" y="0"/>
              <a:ext cx="1286146" cy="1246281"/>
            </a:xfrm>
            <a:custGeom>
              <a:avLst/>
              <a:gdLst/>
              <a:ahLst/>
              <a:cxnLst/>
              <a:rect l="l" t="t" r="r" b="b"/>
              <a:pathLst>
                <a:path w="1286146" h="1246281">
                  <a:moveTo>
                    <a:pt x="23781" y="0"/>
                  </a:moveTo>
                  <a:lnTo>
                    <a:pt x="1262366" y="0"/>
                  </a:lnTo>
                  <a:cubicBezTo>
                    <a:pt x="1275499" y="0"/>
                    <a:pt x="1286146" y="10647"/>
                    <a:pt x="1286146" y="23781"/>
                  </a:cubicBezTo>
                  <a:lnTo>
                    <a:pt x="1286146" y="1222501"/>
                  </a:lnTo>
                  <a:cubicBezTo>
                    <a:pt x="1286146" y="1235634"/>
                    <a:pt x="1275499" y="1246281"/>
                    <a:pt x="1262366" y="1246281"/>
                  </a:cubicBezTo>
                  <a:lnTo>
                    <a:pt x="23781" y="1246281"/>
                  </a:lnTo>
                  <a:cubicBezTo>
                    <a:pt x="10647" y="1246281"/>
                    <a:pt x="0" y="1235634"/>
                    <a:pt x="0" y="1222501"/>
                  </a:cubicBezTo>
                  <a:lnTo>
                    <a:pt x="0" y="23781"/>
                  </a:lnTo>
                  <a:cubicBezTo>
                    <a:pt x="0" y="10647"/>
                    <a:pt x="10647" y="0"/>
                    <a:pt x="23781"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4" name="TextBox 4"/>
            <p:cNvSpPr txBox="1"/>
            <p:nvPr/>
          </p:nvSpPr>
          <p:spPr>
            <a:xfrm>
              <a:off x="0" y="-28575"/>
              <a:ext cx="1286146" cy="1274856"/>
            </a:xfrm>
            <a:prstGeom prst="rect">
              <a:avLst/>
            </a:prstGeom>
          </p:spPr>
          <p:txBody>
            <a:bodyPr lIns="0" tIns="0" rIns="0" bIns="0" rtlCol="0" anchor="ctr"/>
            <a:lstStyle/>
            <a:p>
              <a:pPr algn="ctr">
                <a:lnSpc>
                  <a:spcPts val="2414"/>
                </a:lnSpc>
              </a:pPr>
              <a:endParaRPr/>
            </a:p>
          </p:txBody>
        </p:sp>
      </p:grpSp>
      <p:grpSp>
        <p:nvGrpSpPr>
          <p:cNvPr id="5" name="Group 5"/>
          <p:cNvGrpSpPr/>
          <p:nvPr/>
        </p:nvGrpSpPr>
        <p:grpSpPr>
          <a:xfrm>
            <a:off x="6702332" y="4526325"/>
            <a:ext cx="4883337" cy="4731975"/>
            <a:chOff x="0" y="0"/>
            <a:chExt cx="1286146" cy="1246281"/>
          </a:xfrm>
        </p:grpSpPr>
        <p:sp>
          <p:nvSpPr>
            <p:cNvPr id="6" name="Freeform 6"/>
            <p:cNvSpPr/>
            <p:nvPr/>
          </p:nvSpPr>
          <p:spPr>
            <a:xfrm>
              <a:off x="0" y="0"/>
              <a:ext cx="1286146" cy="1246281"/>
            </a:xfrm>
            <a:custGeom>
              <a:avLst/>
              <a:gdLst/>
              <a:ahLst/>
              <a:cxnLst/>
              <a:rect l="l" t="t" r="r" b="b"/>
              <a:pathLst>
                <a:path w="1286146" h="1246281">
                  <a:moveTo>
                    <a:pt x="23781" y="0"/>
                  </a:moveTo>
                  <a:lnTo>
                    <a:pt x="1262366" y="0"/>
                  </a:lnTo>
                  <a:cubicBezTo>
                    <a:pt x="1275499" y="0"/>
                    <a:pt x="1286146" y="10647"/>
                    <a:pt x="1286146" y="23781"/>
                  </a:cubicBezTo>
                  <a:lnTo>
                    <a:pt x="1286146" y="1222501"/>
                  </a:lnTo>
                  <a:cubicBezTo>
                    <a:pt x="1286146" y="1235634"/>
                    <a:pt x="1275499" y="1246281"/>
                    <a:pt x="1262366" y="1246281"/>
                  </a:cubicBezTo>
                  <a:lnTo>
                    <a:pt x="23781" y="1246281"/>
                  </a:lnTo>
                  <a:cubicBezTo>
                    <a:pt x="10647" y="1246281"/>
                    <a:pt x="0" y="1235634"/>
                    <a:pt x="0" y="1222501"/>
                  </a:cubicBezTo>
                  <a:lnTo>
                    <a:pt x="0" y="23781"/>
                  </a:lnTo>
                  <a:cubicBezTo>
                    <a:pt x="0" y="10647"/>
                    <a:pt x="10647" y="0"/>
                    <a:pt x="23781"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7" name="TextBox 7"/>
            <p:cNvSpPr txBox="1"/>
            <p:nvPr/>
          </p:nvSpPr>
          <p:spPr>
            <a:xfrm>
              <a:off x="0" y="-28575"/>
              <a:ext cx="1286146" cy="1274856"/>
            </a:xfrm>
            <a:prstGeom prst="rect">
              <a:avLst/>
            </a:prstGeom>
          </p:spPr>
          <p:txBody>
            <a:bodyPr lIns="0" tIns="0" rIns="0" bIns="0" rtlCol="0" anchor="ctr"/>
            <a:lstStyle/>
            <a:p>
              <a:pPr algn="ctr">
                <a:lnSpc>
                  <a:spcPts val="2414"/>
                </a:lnSpc>
              </a:pPr>
              <a:endParaRPr/>
            </a:p>
          </p:txBody>
        </p:sp>
      </p:grpSp>
      <p:grpSp>
        <p:nvGrpSpPr>
          <p:cNvPr id="8" name="Group 8"/>
          <p:cNvGrpSpPr/>
          <p:nvPr/>
        </p:nvGrpSpPr>
        <p:grpSpPr>
          <a:xfrm>
            <a:off x="11995093" y="4526325"/>
            <a:ext cx="4883337" cy="4731975"/>
            <a:chOff x="0" y="0"/>
            <a:chExt cx="1286146" cy="1246281"/>
          </a:xfrm>
        </p:grpSpPr>
        <p:sp>
          <p:nvSpPr>
            <p:cNvPr id="9" name="Freeform 9"/>
            <p:cNvSpPr/>
            <p:nvPr/>
          </p:nvSpPr>
          <p:spPr>
            <a:xfrm>
              <a:off x="0" y="0"/>
              <a:ext cx="1286146" cy="1246281"/>
            </a:xfrm>
            <a:custGeom>
              <a:avLst/>
              <a:gdLst/>
              <a:ahLst/>
              <a:cxnLst/>
              <a:rect l="l" t="t" r="r" b="b"/>
              <a:pathLst>
                <a:path w="1286146" h="1246281">
                  <a:moveTo>
                    <a:pt x="23781" y="0"/>
                  </a:moveTo>
                  <a:lnTo>
                    <a:pt x="1262366" y="0"/>
                  </a:lnTo>
                  <a:cubicBezTo>
                    <a:pt x="1275499" y="0"/>
                    <a:pt x="1286146" y="10647"/>
                    <a:pt x="1286146" y="23781"/>
                  </a:cubicBezTo>
                  <a:lnTo>
                    <a:pt x="1286146" y="1222501"/>
                  </a:lnTo>
                  <a:cubicBezTo>
                    <a:pt x="1286146" y="1235634"/>
                    <a:pt x="1275499" y="1246281"/>
                    <a:pt x="1262366" y="1246281"/>
                  </a:cubicBezTo>
                  <a:lnTo>
                    <a:pt x="23781" y="1246281"/>
                  </a:lnTo>
                  <a:cubicBezTo>
                    <a:pt x="10647" y="1246281"/>
                    <a:pt x="0" y="1235634"/>
                    <a:pt x="0" y="1222501"/>
                  </a:cubicBezTo>
                  <a:lnTo>
                    <a:pt x="0" y="23781"/>
                  </a:lnTo>
                  <a:cubicBezTo>
                    <a:pt x="0" y="10647"/>
                    <a:pt x="10647" y="0"/>
                    <a:pt x="23781"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10" name="TextBox 10"/>
            <p:cNvSpPr txBox="1"/>
            <p:nvPr/>
          </p:nvSpPr>
          <p:spPr>
            <a:xfrm>
              <a:off x="0" y="-28575"/>
              <a:ext cx="1286146" cy="1274856"/>
            </a:xfrm>
            <a:prstGeom prst="rect">
              <a:avLst/>
            </a:prstGeom>
          </p:spPr>
          <p:txBody>
            <a:bodyPr lIns="0" tIns="0" rIns="0" bIns="0" rtlCol="0" anchor="ctr"/>
            <a:lstStyle/>
            <a:p>
              <a:pPr algn="ctr">
                <a:lnSpc>
                  <a:spcPts val="2414"/>
                </a:lnSpc>
              </a:pPr>
              <a:endParaRPr/>
            </a:p>
          </p:txBody>
        </p:sp>
      </p:grpSp>
      <p:sp>
        <p:nvSpPr>
          <p:cNvPr id="11" name="Freeform 11"/>
          <p:cNvSpPr/>
          <p:nvPr/>
        </p:nvSpPr>
        <p:spPr>
          <a:xfrm>
            <a:off x="15549176" y="1028700"/>
            <a:ext cx="1662821" cy="1662821"/>
          </a:xfrm>
          <a:custGeom>
            <a:avLst/>
            <a:gdLst/>
            <a:ahLst/>
            <a:cxnLst/>
            <a:rect l="l" t="t" r="r" b="b"/>
            <a:pathLst>
              <a:path w="1662821" h="1662821">
                <a:moveTo>
                  <a:pt x="0" y="0"/>
                </a:moveTo>
                <a:lnTo>
                  <a:pt x="1662821" y="0"/>
                </a:lnTo>
                <a:lnTo>
                  <a:pt x="1662821" y="1662821"/>
                </a:lnTo>
                <a:lnTo>
                  <a:pt x="0" y="1662821"/>
                </a:lnTo>
                <a:lnTo>
                  <a:pt x="0" y="0"/>
                </a:lnTo>
                <a:close/>
              </a:path>
            </a:pathLst>
          </a:custGeom>
          <a:blipFill>
            <a:blip r:embed="rId3"/>
            <a:stretch>
              <a:fillRect/>
            </a:stretch>
          </a:blipFill>
          <a:ln cap="sq">
            <a:noFill/>
            <a:prstDash val="solid"/>
            <a:miter/>
          </a:ln>
        </p:spPr>
      </p:sp>
      <p:sp>
        <p:nvSpPr>
          <p:cNvPr id="12" name="TextBox 12"/>
          <p:cNvSpPr txBox="1"/>
          <p:nvPr/>
        </p:nvSpPr>
        <p:spPr>
          <a:xfrm>
            <a:off x="3342758" y="2819684"/>
            <a:ext cx="11602483" cy="859210"/>
          </a:xfrm>
          <a:prstGeom prst="rect">
            <a:avLst/>
          </a:prstGeom>
        </p:spPr>
        <p:txBody>
          <a:bodyPr lIns="0" tIns="0" rIns="0" bIns="0" rtlCol="0" anchor="t">
            <a:spAutoFit/>
          </a:bodyPr>
          <a:lstStyle/>
          <a:p>
            <a:pPr algn="ctr">
              <a:lnSpc>
                <a:spcPts val="6667"/>
              </a:lnSpc>
            </a:pPr>
            <a:r>
              <a:rPr lang="en-US" sz="6000" b="1" dirty="0">
                <a:solidFill>
                  <a:srgbClr val="67D3E8"/>
                </a:solidFill>
                <a:latin typeface="Montserrat Heavy"/>
                <a:ea typeface="Montserrat Heavy"/>
                <a:cs typeface="Montserrat Heavy"/>
                <a:sym typeface="Montserrat Heavy"/>
              </a:rPr>
              <a:t>AIM</a:t>
            </a:r>
          </a:p>
        </p:txBody>
      </p:sp>
      <p:sp>
        <p:nvSpPr>
          <p:cNvPr id="15" name="TextBox 15"/>
          <p:cNvSpPr txBox="1"/>
          <p:nvPr/>
        </p:nvSpPr>
        <p:spPr>
          <a:xfrm>
            <a:off x="1768950" y="6238287"/>
            <a:ext cx="4240216" cy="1308050"/>
          </a:xfrm>
          <a:prstGeom prst="rect">
            <a:avLst/>
          </a:prstGeom>
        </p:spPr>
        <p:txBody>
          <a:bodyPr lIns="0" tIns="0" rIns="0" bIns="0" rtlCol="0" anchor="t">
            <a:spAutoFit/>
          </a:bodyPr>
          <a:lstStyle/>
          <a:p>
            <a:pPr algn="ctr">
              <a:lnSpc>
                <a:spcPts val="3360"/>
              </a:lnSpc>
              <a:spcBef>
                <a:spcPct val="0"/>
              </a:spcBef>
            </a:pPr>
            <a:r>
              <a:rPr lang="en-US" sz="3600" b="1" dirty="0">
                <a:solidFill>
                  <a:srgbClr val="67D3E8"/>
                </a:solidFill>
                <a:latin typeface="Montserrat Medium"/>
                <a:ea typeface="Montserrat Medium"/>
                <a:cs typeface="Montserrat Medium"/>
                <a:sym typeface="Montserrat Medium"/>
              </a:rPr>
              <a:t>To examine and analyze EDA crime data.</a:t>
            </a:r>
          </a:p>
        </p:txBody>
      </p:sp>
      <p:sp>
        <p:nvSpPr>
          <p:cNvPr id="16" name="TextBox 16"/>
          <p:cNvSpPr txBox="1"/>
          <p:nvPr/>
        </p:nvSpPr>
        <p:spPr>
          <a:xfrm>
            <a:off x="7061710" y="5801511"/>
            <a:ext cx="4164577" cy="1749133"/>
          </a:xfrm>
          <a:prstGeom prst="rect">
            <a:avLst/>
          </a:prstGeom>
        </p:spPr>
        <p:txBody>
          <a:bodyPr lIns="0" tIns="0" rIns="0" bIns="0" rtlCol="0" anchor="t">
            <a:spAutoFit/>
          </a:bodyPr>
          <a:lstStyle/>
          <a:p>
            <a:pPr algn="ctr">
              <a:lnSpc>
                <a:spcPts val="3360"/>
              </a:lnSpc>
              <a:spcBef>
                <a:spcPct val="0"/>
              </a:spcBef>
            </a:pPr>
            <a:r>
              <a:rPr lang="en-US" sz="3600" b="1" dirty="0">
                <a:solidFill>
                  <a:srgbClr val="67D3E8"/>
                </a:solidFill>
                <a:latin typeface="Montserrat Medium"/>
                <a:ea typeface="Montserrat Medium"/>
                <a:cs typeface="Montserrat Medium"/>
                <a:sym typeface="Montserrat Medium"/>
              </a:rPr>
              <a:t>In order to come up with something to make decisions.</a:t>
            </a:r>
          </a:p>
        </p:txBody>
      </p:sp>
      <p:sp>
        <p:nvSpPr>
          <p:cNvPr id="17" name="TextBox 17"/>
          <p:cNvSpPr txBox="1"/>
          <p:nvPr/>
        </p:nvSpPr>
        <p:spPr>
          <a:xfrm>
            <a:off x="12337540" y="6238287"/>
            <a:ext cx="4164577" cy="1308050"/>
          </a:xfrm>
          <a:prstGeom prst="rect">
            <a:avLst/>
          </a:prstGeom>
        </p:spPr>
        <p:txBody>
          <a:bodyPr lIns="0" tIns="0" rIns="0" bIns="0" rtlCol="0" anchor="t">
            <a:spAutoFit/>
          </a:bodyPr>
          <a:lstStyle/>
          <a:p>
            <a:pPr algn="ctr">
              <a:lnSpc>
                <a:spcPts val="3360"/>
              </a:lnSpc>
              <a:spcBef>
                <a:spcPct val="0"/>
              </a:spcBef>
            </a:pPr>
            <a:r>
              <a:rPr lang="en-US" sz="3600" b="1" dirty="0">
                <a:solidFill>
                  <a:srgbClr val="67D3E8"/>
                </a:solidFill>
                <a:latin typeface="Montserrat Medium"/>
                <a:ea typeface="Montserrat Medium"/>
                <a:cs typeface="Montserrat Medium"/>
                <a:sym typeface="Montserrat Medium"/>
              </a:rPr>
              <a:t>To determine patterns and trends.</a:t>
            </a:r>
          </a:p>
        </p:txBody>
      </p:sp>
      <p:sp>
        <p:nvSpPr>
          <p:cNvPr id="21" name="Freeform 21"/>
          <p:cNvSpPr/>
          <p:nvPr/>
        </p:nvSpPr>
        <p:spPr>
          <a:xfrm>
            <a:off x="351852" y="9443536"/>
            <a:ext cx="1963360" cy="1963360"/>
          </a:xfrm>
          <a:custGeom>
            <a:avLst/>
            <a:gdLst/>
            <a:ahLst/>
            <a:cxnLst/>
            <a:rect l="l" t="t" r="r" b="b"/>
            <a:pathLst>
              <a:path w="1963360" h="1963360">
                <a:moveTo>
                  <a:pt x="0" y="0"/>
                </a:moveTo>
                <a:lnTo>
                  <a:pt x="1963361" y="0"/>
                </a:lnTo>
                <a:lnTo>
                  <a:pt x="1963361" y="1963360"/>
                </a:lnTo>
                <a:lnTo>
                  <a:pt x="0" y="1963360"/>
                </a:lnTo>
                <a:lnTo>
                  <a:pt x="0" y="0"/>
                </a:lnTo>
                <a:close/>
              </a:path>
            </a:pathLst>
          </a:custGeom>
          <a:blipFill>
            <a:blip r:embed="rId3"/>
            <a:stretch>
              <a:fillRect/>
            </a:stretch>
          </a:blipFill>
          <a:ln cap="sq">
            <a:noFill/>
            <a:prstDash val="solid"/>
            <a:miter/>
          </a:ln>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rgbClr val="144A64">
                <a:alpha val="100000"/>
              </a:srgbClr>
            </a:gs>
            <a:gs pos="100000">
              <a:srgbClr val="000000">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572211">
            <a:off x="1283538" y="1109750"/>
            <a:ext cx="3903736" cy="9998896"/>
          </a:xfrm>
          <a:custGeom>
            <a:avLst/>
            <a:gdLst/>
            <a:ahLst/>
            <a:cxnLst/>
            <a:rect l="l" t="t" r="r" b="b"/>
            <a:pathLst>
              <a:path w="3903736" h="9998896">
                <a:moveTo>
                  <a:pt x="0" y="0"/>
                </a:moveTo>
                <a:lnTo>
                  <a:pt x="3903736" y="0"/>
                </a:lnTo>
                <a:lnTo>
                  <a:pt x="3903736" y="9998896"/>
                </a:lnTo>
                <a:lnTo>
                  <a:pt x="0" y="9998896"/>
                </a:lnTo>
                <a:lnTo>
                  <a:pt x="0" y="0"/>
                </a:lnTo>
                <a:close/>
              </a:path>
            </a:pathLst>
          </a:custGeom>
          <a:blipFill>
            <a:blip r:embed="rId3">
              <a:alphaModFix amt="73000"/>
            </a:blip>
            <a:stretch>
              <a:fillRect/>
            </a:stretch>
          </a:blipFill>
        </p:spPr>
      </p:sp>
      <p:sp>
        <p:nvSpPr>
          <p:cNvPr id="12" name="Freeform 12"/>
          <p:cNvSpPr/>
          <p:nvPr/>
        </p:nvSpPr>
        <p:spPr>
          <a:xfrm>
            <a:off x="5988616" y="1028700"/>
            <a:ext cx="1792063" cy="990115"/>
          </a:xfrm>
          <a:custGeom>
            <a:avLst/>
            <a:gdLst/>
            <a:ahLst/>
            <a:cxnLst/>
            <a:rect l="l" t="t" r="r" b="b"/>
            <a:pathLst>
              <a:path w="1792063" h="990115">
                <a:moveTo>
                  <a:pt x="0" y="0"/>
                </a:moveTo>
                <a:lnTo>
                  <a:pt x="1792063" y="0"/>
                </a:lnTo>
                <a:lnTo>
                  <a:pt x="1792063" y="990115"/>
                </a:lnTo>
                <a:lnTo>
                  <a:pt x="0" y="990115"/>
                </a:lnTo>
                <a:lnTo>
                  <a:pt x="0" y="0"/>
                </a:lnTo>
                <a:close/>
              </a:path>
            </a:pathLst>
          </a:custGeom>
          <a:blipFill>
            <a:blip r:embed="rId4"/>
            <a:stretch>
              <a:fillRect/>
            </a:stretch>
          </a:blipFill>
          <a:ln cap="sq">
            <a:noFill/>
            <a:prstDash val="solid"/>
            <a:miter/>
          </a:ln>
        </p:spPr>
      </p:sp>
      <p:sp>
        <p:nvSpPr>
          <p:cNvPr id="13" name="Freeform 13"/>
          <p:cNvSpPr/>
          <p:nvPr/>
        </p:nvSpPr>
        <p:spPr>
          <a:xfrm>
            <a:off x="4990199" y="9133814"/>
            <a:ext cx="2306373" cy="1153186"/>
          </a:xfrm>
          <a:custGeom>
            <a:avLst/>
            <a:gdLst/>
            <a:ahLst/>
            <a:cxnLst/>
            <a:rect l="l" t="t" r="r" b="b"/>
            <a:pathLst>
              <a:path w="2306373" h="1153186">
                <a:moveTo>
                  <a:pt x="0" y="0"/>
                </a:moveTo>
                <a:lnTo>
                  <a:pt x="2306372" y="0"/>
                </a:lnTo>
                <a:lnTo>
                  <a:pt x="2306372" y="1153186"/>
                </a:lnTo>
                <a:lnTo>
                  <a:pt x="0" y="1153186"/>
                </a:lnTo>
                <a:lnTo>
                  <a:pt x="0" y="0"/>
                </a:lnTo>
                <a:close/>
              </a:path>
            </a:pathLst>
          </a:custGeom>
          <a:blipFill>
            <a:blip r:embed="rId5"/>
            <a:stretch>
              <a:fillRect/>
            </a:stretch>
          </a:blipFill>
          <a:ln cap="sq">
            <a:noFill/>
            <a:prstDash val="solid"/>
            <a:miter/>
          </a:ln>
        </p:spPr>
      </p:sp>
      <p:sp>
        <p:nvSpPr>
          <p:cNvPr id="14" name="TextBox 14"/>
          <p:cNvSpPr txBox="1"/>
          <p:nvPr/>
        </p:nvSpPr>
        <p:spPr>
          <a:xfrm>
            <a:off x="6425334" y="2180332"/>
            <a:ext cx="10160002" cy="859210"/>
          </a:xfrm>
          <a:prstGeom prst="rect">
            <a:avLst/>
          </a:prstGeom>
        </p:spPr>
        <p:txBody>
          <a:bodyPr lIns="0" tIns="0" rIns="0" bIns="0" rtlCol="0" anchor="t">
            <a:spAutoFit/>
          </a:bodyPr>
          <a:lstStyle/>
          <a:p>
            <a:pPr algn="r">
              <a:lnSpc>
                <a:spcPts val="6667"/>
              </a:lnSpc>
            </a:pPr>
            <a:r>
              <a:rPr lang="en-US" sz="6000" b="1" dirty="0">
                <a:solidFill>
                  <a:srgbClr val="67D3E8"/>
                </a:solidFill>
                <a:latin typeface="Montserrat Heavy"/>
                <a:ea typeface="Montserrat Heavy"/>
                <a:cs typeface="Montserrat Heavy"/>
                <a:sym typeface="Montserrat Heavy"/>
              </a:rPr>
              <a:t>OBJECTIVES</a:t>
            </a:r>
          </a:p>
        </p:txBody>
      </p:sp>
      <p:grpSp>
        <p:nvGrpSpPr>
          <p:cNvPr id="23" name="Group 7">
            <a:extLst>
              <a:ext uri="{FF2B5EF4-FFF2-40B4-BE49-F238E27FC236}">
                <a16:creationId xmlns:a16="http://schemas.microsoft.com/office/drawing/2014/main" id="{9C0D11CA-6D7D-80E5-591E-27DBBD68A920}"/>
              </a:ext>
            </a:extLst>
          </p:cNvPr>
          <p:cNvGrpSpPr/>
          <p:nvPr/>
        </p:nvGrpSpPr>
        <p:grpSpPr>
          <a:xfrm>
            <a:off x="10958731" y="3552516"/>
            <a:ext cx="891712" cy="891712"/>
            <a:chOff x="0" y="0"/>
            <a:chExt cx="812800" cy="812800"/>
          </a:xfrm>
        </p:grpSpPr>
        <p:sp>
          <p:nvSpPr>
            <p:cNvPr id="24" name="Freeform 8">
              <a:extLst>
                <a:ext uri="{FF2B5EF4-FFF2-40B4-BE49-F238E27FC236}">
                  <a16:creationId xmlns:a16="http://schemas.microsoft.com/office/drawing/2014/main" id="{744D6A55-1ED7-F66A-F8B4-6EB1EE6443E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7D3E8"/>
            </a:solidFill>
          </p:spPr>
        </p:sp>
        <p:sp>
          <p:nvSpPr>
            <p:cNvPr id="25" name="TextBox 9">
              <a:extLst>
                <a:ext uri="{FF2B5EF4-FFF2-40B4-BE49-F238E27FC236}">
                  <a16:creationId xmlns:a16="http://schemas.microsoft.com/office/drawing/2014/main" id="{70A1089A-9A7D-548C-9350-F6FB673D1C6A}"/>
                </a:ext>
              </a:extLst>
            </p:cNvPr>
            <p:cNvSpPr txBox="1"/>
            <p:nvPr/>
          </p:nvSpPr>
          <p:spPr>
            <a:xfrm>
              <a:off x="76200" y="38100"/>
              <a:ext cx="660400" cy="698500"/>
            </a:xfrm>
            <a:prstGeom prst="rect">
              <a:avLst/>
            </a:prstGeom>
          </p:spPr>
          <p:txBody>
            <a:bodyPr lIns="50800" tIns="50800" rIns="50800" bIns="50800" rtlCol="0" anchor="ctr"/>
            <a:lstStyle/>
            <a:p>
              <a:pPr algn="ctr">
                <a:lnSpc>
                  <a:spcPts val="3360"/>
                </a:lnSpc>
              </a:pPr>
              <a:endParaRPr/>
            </a:p>
          </p:txBody>
        </p:sp>
      </p:grpSp>
      <p:grpSp>
        <p:nvGrpSpPr>
          <p:cNvPr id="26" name="Group 10">
            <a:extLst>
              <a:ext uri="{FF2B5EF4-FFF2-40B4-BE49-F238E27FC236}">
                <a16:creationId xmlns:a16="http://schemas.microsoft.com/office/drawing/2014/main" id="{2DC9E819-4109-378D-93B1-C3E0B0731DD8}"/>
              </a:ext>
            </a:extLst>
          </p:cNvPr>
          <p:cNvGrpSpPr/>
          <p:nvPr/>
        </p:nvGrpSpPr>
        <p:grpSpPr>
          <a:xfrm>
            <a:off x="10958731" y="4717081"/>
            <a:ext cx="891712" cy="891712"/>
            <a:chOff x="0" y="0"/>
            <a:chExt cx="812800" cy="812800"/>
          </a:xfrm>
        </p:grpSpPr>
        <p:sp>
          <p:nvSpPr>
            <p:cNvPr id="27" name="Freeform 11">
              <a:extLst>
                <a:ext uri="{FF2B5EF4-FFF2-40B4-BE49-F238E27FC236}">
                  <a16:creationId xmlns:a16="http://schemas.microsoft.com/office/drawing/2014/main" id="{84BF837A-EF89-638F-ADF5-5EDF35E93BE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7D3E8"/>
            </a:solidFill>
          </p:spPr>
        </p:sp>
        <p:sp>
          <p:nvSpPr>
            <p:cNvPr id="28" name="TextBox 12">
              <a:extLst>
                <a:ext uri="{FF2B5EF4-FFF2-40B4-BE49-F238E27FC236}">
                  <a16:creationId xmlns:a16="http://schemas.microsoft.com/office/drawing/2014/main" id="{F782A6F3-90D3-EAF7-DD84-2D5CF3352E21}"/>
                </a:ext>
              </a:extLst>
            </p:cNvPr>
            <p:cNvSpPr txBox="1"/>
            <p:nvPr/>
          </p:nvSpPr>
          <p:spPr>
            <a:xfrm>
              <a:off x="76200" y="38100"/>
              <a:ext cx="660400" cy="698500"/>
            </a:xfrm>
            <a:prstGeom prst="rect">
              <a:avLst/>
            </a:prstGeom>
          </p:spPr>
          <p:txBody>
            <a:bodyPr lIns="50800" tIns="50800" rIns="50800" bIns="50800" rtlCol="0" anchor="ctr"/>
            <a:lstStyle/>
            <a:p>
              <a:pPr algn="ctr">
                <a:lnSpc>
                  <a:spcPts val="3360"/>
                </a:lnSpc>
              </a:pPr>
              <a:endParaRPr/>
            </a:p>
          </p:txBody>
        </p:sp>
      </p:grpSp>
      <p:grpSp>
        <p:nvGrpSpPr>
          <p:cNvPr id="29" name="Group 13">
            <a:extLst>
              <a:ext uri="{FF2B5EF4-FFF2-40B4-BE49-F238E27FC236}">
                <a16:creationId xmlns:a16="http://schemas.microsoft.com/office/drawing/2014/main" id="{59C3E19A-9E55-4B75-9B39-D8850179FD26}"/>
              </a:ext>
            </a:extLst>
          </p:cNvPr>
          <p:cNvGrpSpPr/>
          <p:nvPr/>
        </p:nvGrpSpPr>
        <p:grpSpPr>
          <a:xfrm>
            <a:off x="10958731" y="5885018"/>
            <a:ext cx="891712" cy="891712"/>
            <a:chOff x="0" y="0"/>
            <a:chExt cx="812800" cy="812800"/>
          </a:xfrm>
        </p:grpSpPr>
        <p:sp>
          <p:nvSpPr>
            <p:cNvPr id="30" name="Freeform 14">
              <a:extLst>
                <a:ext uri="{FF2B5EF4-FFF2-40B4-BE49-F238E27FC236}">
                  <a16:creationId xmlns:a16="http://schemas.microsoft.com/office/drawing/2014/main" id="{AAB745AD-3FD3-9C3A-40F3-B963F9DE2AA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7D3E8"/>
            </a:solidFill>
          </p:spPr>
        </p:sp>
        <p:sp>
          <p:nvSpPr>
            <p:cNvPr id="31" name="TextBox 15">
              <a:extLst>
                <a:ext uri="{FF2B5EF4-FFF2-40B4-BE49-F238E27FC236}">
                  <a16:creationId xmlns:a16="http://schemas.microsoft.com/office/drawing/2014/main" id="{C6356B4C-A0A3-60DF-A83F-AEF23CAB5B7F}"/>
                </a:ext>
              </a:extLst>
            </p:cNvPr>
            <p:cNvSpPr txBox="1"/>
            <p:nvPr/>
          </p:nvSpPr>
          <p:spPr>
            <a:xfrm>
              <a:off x="76200" y="38100"/>
              <a:ext cx="660400" cy="698500"/>
            </a:xfrm>
            <a:prstGeom prst="rect">
              <a:avLst/>
            </a:prstGeom>
          </p:spPr>
          <p:txBody>
            <a:bodyPr lIns="50800" tIns="50800" rIns="50800" bIns="50800" rtlCol="0" anchor="ctr"/>
            <a:lstStyle/>
            <a:p>
              <a:pPr algn="ctr">
                <a:lnSpc>
                  <a:spcPts val="3360"/>
                </a:lnSpc>
              </a:pPr>
              <a:endParaRPr/>
            </a:p>
          </p:txBody>
        </p:sp>
      </p:grpSp>
      <p:grpSp>
        <p:nvGrpSpPr>
          <p:cNvPr id="32" name="Group 16">
            <a:extLst>
              <a:ext uri="{FF2B5EF4-FFF2-40B4-BE49-F238E27FC236}">
                <a16:creationId xmlns:a16="http://schemas.microsoft.com/office/drawing/2014/main" id="{1668D130-2753-D4D9-889C-96E7CC9DB8D3}"/>
              </a:ext>
            </a:extLst>
          </p:cNvPr>
          <p:cNvGrpSpPr/>
          <p:nvPr/>
        </p:nvGrpSpPr>
        <p:grpSpPr>
          <a:xfrm>
            <a:off x="11002520" y="7061465"/>
            <a:ext cx="891712" cy="891712"/>
            <a:chOff x="0" y="0"/>
            <a:chExt cx="812800" cy="812800"/>
          </a:xfrm>
        </p:grpSpPr>
        <p:sp>
          <p:nvSpPr>
            <p:cNvPr id="33" name="Freeform 17">
              <a:extLst>
                <a:ext uri="{FF2B5EF4-FFF2-40B4-BE49-F238E27FC236}">
                  <a16:creationId xmlns:a16="http://schemas.microsoft.com/office/drawing/2014/main" id="{AF7105F3-25A3-A256-43A3-5FA7DFDB568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7D3E8"/>
            </a:solidFill>
          </p:spPr>
        </p:sp>
        <p:sp>
          <p:nvSpPr>
            <p:cNvPr id="34" name="TextBox 18">
              <a:extLst>
                <a:ext uri="{FF2B5EF4-FFF2-40B4-BE49-F238E27FC236}">
                  <a16:creationId xmlns:a16="http://schemas.microsoft.com/office/drawing/2014/main" id="{CC873344-CB20-793C-2484-1B66ED931BCC}"/>
                </a:ext>
              </a:extLst>
            </p:cNvPr>
            <p:cNvSpPr txBox="1"/>
            <p:nvPr/>
          </p:nvSpPr>
          <p:spPr>
            <a:xfrm>
              <a:off x="76200" y="38100"/>
              <a:ext cx="660400" cy="698500"/>
            </a:xfrm>
            <a:prstGeom prst="rect">
              <a:avLst/>
            </a:prstGeom>
          </p:spPr>
          <p:txBody>
            <a:bodyPr lIns="50800" tIns="50800" rIns="50800" bIns="50800" rtlCol="0" anchor="ctr"/>
            <a:lstStyle/>
            <a:p>
              <a:pPr algn="ctr">
                <a:lnSpc>
                  <a:spcPts val="3360"/>
                </a:lnSpc>
              </a:pPr>
              <a:endParaRPr/>
            </a:p>
          </p:txBody>
        </p:sp>
      </p:grpSp>
      <p:grpSp>
        <p:nvGrpSpPr>
          <p:cNvPr id="35" name="Group 19">
            <a:extLst>
              <a:ext uri="{FF2B5EF4-FFF2-40B4-BE49-F238E27FC236}">
                <a16:creationId xmlns:a16="http://schemas.microsoft.com/office/drawing/2014/main" id="{D5E1F5C8-CBCE-4C4F-39FF-E93D150FD4BF}"/>
              </a:ext>
            </a:extLst>
          </p:cNvPr>
          <p:cNvGrpSpPr/>
          <p:nvPr/>
        </p:nvGrpSpPr>
        <p:grpSpPr>
          <a:xfrm>
            <a:off x="11002520" y="8229402"/>
            <a:ext cx="891712" cy="891712"/>
            <a:chOff x="0" y="0"/>
            <a:chExt cx="812800" cy="812800"/>
          </a:xfrm>
        </p:grpSpPr>
        <p:sp>
          <p:nvSpPr>
            <p:cNvPr id="36" name="Freeform 20">
              <a:extLst>
                <a:ext uri="{FF2B5EF4-FFF2-40B4-BE49-F238E27FC236}">
                  <a16:creationId xmlns:a16="http://schemas.microsoft.com/office/drawing/2014/main" id="{2FF48420-7879-7D63-2573-6E3EF145F6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7D3E8"/>
            </a:solidFill>
          </p:spPr>
        </p:sp>
        <p:sp>
          <p:nvSpPr>
            <p:cNvPr id="37" name="TextBox 21">
              <a:extLst>
                <a:ext uri="{FF2B5EF4-FFF2-40B4-BE49-F238E27FC236}">
                  <a16:creationId xmlns:a16="http://schemas.microsoft.com/office/drawing/2014/main" id="{29CDD221-86E1-24EA-DE0F-CC141BD8388D}"/>
                </a:ext>
              </a:extLst>
            </p:cNvPr>
            <p:cNvSpPr txBox="1"/>
            <p:nvPr/>
          </p:nvSpPr>
          <p:spPr>
            <a:xfrm>
              <a:off x="76200" y="38100"/>
              <a:ext cx="660400" cy="698500"/>
            </a:xfrm>
            <a:prstGeom prst="rect">
              <a:avLst/>
            </a:prstGeom>
          </p:spPr>
          <p:txBody>
            <a:bodyPr lIns="50800" tIns="50800" rIns="50800" bIns="50800" rtlCol="0" anchor="ctr"/>
            <a:lstStyle/>
            <a:p>
              <a:pPr algn="ctr">
                <a:lnSpc>
                  <a:spcPts val="3360"/>
                </a:lnSpc>
              </a:pPr>
              <a:endParaRPr/>
            </a:p>
          </p:txBody>
        </p:sp>
      </p:grpSp>
      <p:sp>
        <p:nvSpPr>
          <p:cNvPr id="38" name="Freeform 22">
            <a:extLst>
              <a:ext uri="{FF2B5EF4-FFF2-40B4-BE49-F238E27FC236}">
                <a16:creationId xmlns:a16="http://schemas.microsoft.com/office/drawing/2014/main" id="{8C792BA9-12A7-BD6C-EFA1-B08F8F31E8EC}"/>
              </a:ext>
            </a:extLst>
          </p:cNvPr>
          <p:cNvSpPr/>
          <p:nvPr/>
        </p:nvSpPr>
        <p:spPr>
          <a:xfrm>
            <a:off x="11028760" y="3699080"/>
            <a:ext cx="751655" cy="606022"/>
          </a:xfrm>
          <a:custGeom>
            <a:avLst/>
            <a:gdLst/>
            <a:ahLst/>
            <a:cxnLst/>
            <a:rect l="l" t="t" r="r" b="b"/>
            <a:pathLst>
              <a:path w="751655" h="606022">
                <a:moveTo>
                  <a:pt x="0" y="0"/>
                </a:moveTo>
                <a:lnTo>
                  <a:pt x="751654" y="0"/>
                </a:lnTo>
                <a:lnTo>
                  <a:pt x="751654" y="606022"/>
                </a:lnTo>
                <a:lnTo>
                  <a:pt x="0" y="606022"/>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39" name="Freeform 23">
            <a:extLst>
              <a:ext uri="{FF2B5EF4-FFF2-40B4-BE49-F238E27FC236}">
                <a16:creationId xmlns:a16="http://schemas.microsoft.com/office/drawing/2014/main" id="{C07C64A2-C836-6401-30A2-EAC5849AA51B}"/>
              </a:ext>
            </a:extLst>
          </p:cNvPr>
          <p:cNvSpPr/>
          <p:nvPr/>
        </p:nvSpPr>
        <p:spPr>
          <a:xfrm>
            <a:off x="11175984" y="4854827"/>
            <a:ext cx="457206" cy="619591"/>
          </a:xfrm>
          <a:custGeom>
            <a:avLst/>
            <a:gdLst/>
            <a:ahLst/>
            <a:cxnLst/>
            <a:rect l="l" t="t" r="r" b="b"/>
            <a:pathLst>
              <a:path w="457206" h="619591">
                <a:moveTo>
                  <a:pt x="0" y="0"/>
                </a:moveTo>
                <a:lnTo>
                  <a:pt x="457206" y="0"/>
                </a:lnTo>
                <a:lnTo>
                  <a:pt x="457206" y="619591"/>
                </a:lnTo>
                <a:lnTo>
                  <a:pt x="0" y="619591"/>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40" name="Freeform 24">
            <a:extLst>
              <a:ext uri="{FF2B5EF4-FFF2-40B4-BE49-F238E27FC236}">
                <a16:creationId xmlns:a16="http://schemas.microsoft.com/office/drawing/2014/main" id="{79592DBB-1C78-38D4-39BF-E5F63CE3C475}"/>
              </a:ext>
            </a:extLst>
          </p:cNvPr>
          <p:cNvSpPr/>
          <p:nvPr/>
        </p:nvSpPr>
        <p:spPr>
          <a:xfrm>
            <a:off x="11081086" y="6007372"/>
            <a:ext cx="647003" cy="647003"/>
          </a:xfrm>
          <a:custGeom>
            <a:avLst/>
            <a:gdLst/>
            <a:ahLst/>
            <a:cxnLst/>
            <a:rect l="l" t="t" r="r" b="b"/>
            <a:pathLst>
              <a:path w="647003" h="647003">
                <a:moveTo>
                  <a:pt x="0" y="0"/>
                </a:moveTo>
                <a:lnTo>
                  <a:pt x="647002" y="0"/>
                </a:lnTo>
                <a:lnTo>
                  <a:pt x="647002" y="647003"/>
                </a:lnTo>
                <a:lnTo>
                  <a:pt x="0" y="647003"/>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41" name="Freeform 25">
            <a:extLst>
              <a:ext uri="{FF2B5EF4-FFF2-40B4-BE49-F238E27FC236}">
                <a16:creationId xmlns:a16="http://schemas.microsoft.com/office/drawing/2014/main" id="{526C53C2-60D0-93BF-1382-C8A5DD6BDB2D}"/>
              </a:ext>
            </a:extLst>
          </p:cNvPr>
          <p:cNvSpPr/>
          <p:nvPr/>
        </p:nvSpPr>
        <p:spPr>
          <a:xfrm>
            <a:off x="11175984" y="7275437"/>
            <a:ext cx="552105" cy="463768"/>
          </a:xfrm>
          <a:custGeom>
            <a:avLst/>
            <a:gdLst/>
            <a:ahLst/>
            <a:cxnLst/>
            <a:rect l="l" t="t" r="r" b="b"/>
            <a:pathLst>
              <a:path w="552105" h="463768">
                <a:moveTo>
                  <a:pt x="0" y="0"/>
                </a:moveTo>
                <a:lnTo>
                  <a:pt x="552104" y="0"/>
                </a:lnTo>
                <a:lnTo>
                  <a:pt x="552104" y="463768"/>
                </a:lnTo>
                <a:lnTo>
                  <a:pt x="0" y="463768"/>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42" name="Freeform 26">
            <a:extLst>
              <a:ext uri="{FF2B5EF4-FFF2-40B4-BE49-F238E27FC236}">
                <a16:creationId xmlns:a16="http://schemas.microsoft.com/office/drawing/2014/main" id="{3CC107EC-05BA-B2C3-79E6-560FEE06365A}"/>
              </a:ext>
            </a:extLst>
          </p:cNvPr>
          <p:cNvSpPr/>
          <p:nvPr/>
        </p:nvSpPr>
        <p:spPr>
          <a:xfrm>
            <a:off x="11175984" y="8402100"/>
            <a:ext cx="552105" cy="552105"/>
          </a:xfrm>
          <a:custGeom>
            <a:avLst/>
            <a:gdLst/>
            <a:ahLst/>
            <a:cxnLst/>
            <a:rect l="l" t="t" r="r" b="b"/>
            <a:pathLst>
              <a:path w="552105" h="552105">
                <a:moveTo>
                  <a:pt x="0" y="0"/>
                </a:moveTo>
                <a:lnTo>
                  <a:pt x="552104" y="0"/>
                </a:lnTo>
                <a:lnTo>
                  <a:pt x="552104" y="552105"/>
                </a:lnTo>
                <a:lnTo>
                  <a:pt x="0" y="552105"/>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sp>
      <p:sp>
        <p:nvSpPr>
          <p:cNvPr id="43" name="TextBox 29">
            <a:extLst>
              <a:ext uri="{FF2B5EF4-FFF2-40B4-BE49-F238E27FC236}">
                <a16:creationId xmlns:a16="http://schemas.microsoft.com/office/drawing/2014/main" id="{442B7C9C-6200-F107-4168-21BD06D89838}"/>
              </a:ext>
            </a:extLst>
          </p:cNvPr>
          <p:cNvSpPr txBox="1"/>
          <p:nvPr/>
        </p:nvSpPr>
        <p:spPr>
          <a:xfrm>
            <a:off x="12192000" y="3759465"/>
            <a:ext cx="5429057" cy="396239"/>
          </a:xfrm>
          <a:prstGeom prst="rect">
            <a:avLst/>
          </a:prstGeom>
        </p:spPr>
        <p:txBody>
          <a:bodyPr lIns="0" tIns="0" rIns="0" bIns="0" rtlCol="0" anchor="t">
            <a:spAutoFit/>
          </a:bodyPr>
          <a:lstStyle/>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Clean and preprocess data</a:t>
            </a:r>
          </a:p>
        </p:txBody>
      </p:sp>
      <p:sp>
        <p:nvSpPr>
          <p:cNvPr id="44" name="TextBox 30">
            <a:extLst>
              <a:ext uri="{FF2B5EF4-FFF2-40B4-BE49-F238E27FC236}">
                <a16:creationId xmlns:a16="http://schemas.microsoft.com/office/drawing/2014/main" id="{12D48804-95E4-D769-3374-B8830C48F0B3}"/>
              </a:ext>
            </a:extLst>
          </p:cNvPr>
          <p:cNvSpPr txBox="1"/>
          <p:nvPr/>
        </p:nvSpPr>
        <p:spPr>
          <a:xfrm>
            <a:off x="12192000" y="4911225"/>
            <a:ext cx="5429057" cy="396239"/>
          </a:xfrm>
          <a:prstGeom prst="rect">
            <a:avLst/>
          </a:prstGeom>
        </p:spPr>
        <p:txBody>
          <a:bodyPr lIns="0" tIns="0" rIns="0" bIns="0" rtlCol="0" anchor="t">
            <a:spAutoFit/>
          </a:bodyPr>
          <a:lstStyle/>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Carry out univariate analysis.</a:t>
            </a:r>
          </a:p>
        </p:txBody>
      </p:sp>
      <p:sp>
        <p:nvSpPr>
          <p:cNvPr id="45" name="TextBox 31">
            <a:extLst>
              <a:ext uri="{FF2B5EF4-FFF2-40B4-BE49-F238E27FC236}">
                <a16:creationId xmlns:a16="http://schemas.microsoft.com/office/drawing/2014/main" id="{7A3F3444-CFDD-57C0-A4ED-12BFA014ADB0}"/>
              </a:ext>
            </a:extLst>
          </p:cNvPr>
          <p:cNvSpPr txBox="1"/>
          <p:nvPr/>
        </p:nvSpPr>
        <p:spPr>
          <a:xfrm>
            <a:off x="12235789" y="6118705"/>
            <a:ext cx="5429057" cy="396239"/>
          </a:xfrm>
          <a:prstGeom prst="rect">
            <a:avLst/>
          </a:prstGeom>
        </p:spPr>
        <p:txBody>
          <a:bodyPr lIns="0" tIns="0" rIns="0" bIns="0" rtlCol="0" anchor="t">
            <a:spAutoFit/>
          </a:bodyPr>
          <a:lstStyle/>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Carry out multivariate analysis.</a:t>
            </a:r>
          </a:p>
        </p:txBody>
      </p:sp>
      <p:sp>
        <p:nvSpPr>
          <p:cNvPr id="46" name="TextBox 32">
            <a:extLst>
              <a:ext uri="{FF2B5EF4-FFF2-40B4-BE49-F238E27FC236}">
                <a16:creationId xmlns:a16="http://schemas.microsoft.com/office/drawing/2014/main" id="{3E45D487-16EA-A739-8DC8-8F4774B873D5}"/>
              </a:ext>
            </a:extLst>
          </p:cNvPr>
          <p:cNvSpPr txBox="1"/>
          <p:nvPr/>
        </p:nvSpPr>
        <p:spPr>
          <a:xfrm>
            <a:off x="12192000" y="7290151"/>
            <a:ext cx="5429057"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Determine trends and association.</a:t>
            </a:r>
          </a:p>
        </p:txBody>
      </p:sp>
      <p:sp>
        <p:nvSpPr>
          <p:cNvPr id="47" name="TextBox 33">
            <a:extLst>
              <a:ext uri="{FF2B5EF4-FFF2-40B4-BE49-F238E27FC236}">
                <a16:creationId xmlns:a16="http://schemas.microsoft.com/office/drawing/2014/main" id="{279D9DBE-80C5-160E-3D6B-002419874370}"/>
              </a:ext>
            </a:extLst>
          </p:cNvPr>
          <p:cNvSpPr txBox="1"/>
          <p:nvPr/>
        </p:nvSpPr>
        <p:spPr>
          <a:xfrm>
            <a:off x="12192000" y="8435642"/>
            <a:ext cx="5429057"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Provide recommendations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066176" y="7695088"/>
            <a:ext cx="2132351" cy="3598905"/>
          </a:xfrm>
          <a:custGeom>
            <a:avLst/>
            <a:gdLst/>
            <a:ahLst/>
            <a:cxnLst/>
            <a:rect l="l" t="t" r="r" b="b"/>
            <a:pathLst>
              <a:path w="2132351" h="3598905">
                <a:moveTo>
                  <a:pt x="0" y="0"/>
                </a:moveTo>
                <a:lnTo>
                  <a:pt x="2132352" y="0"/>
                </a:lnTo>
                <a:lnTo>
                  <a:pt x="2132352" y="3598905"/>
                </a:lnTo>
                <a:lnTo>
                  <a:pt x="0" y="3598905"/>
                </a:lnTo>
                <a:lnTo>
                  <a:pt x="0" y="0"/>
                </a:lnTo>
                <a:close/>
              </a:path>
            </a:pathLst>
          </a:custGeom>
          <a:blipFill>
            <a:blip r:embed="rId3"/>
            <a:stretch>
              <a:fillRect/>
            </a:stretch>
          </a:blipFill>
          <a:ln cap="sq">
            <a:noFill/>
            <a:prstDash val="solid"/>
            <a:miter/>
          </a:ln>
        </p:spPr>
      </p:sp>
      <p:sp>
        <p:nvSpPr>
          <p:cNvPr id="3" name="Freeform 3"/>
          <p:cNvSpPr/>
          <p:nvPr/>
        </p:nvSpPr>
        <p:spPr>
          <a:xfrm rot="-10799999">
            <a:off x="17078862" y="-985865"/>
            <a:ext cx="2132351" cy="3598905"/>
          </a:xfrm>
          <a:custGeom>
            <a:avLst/>
            <a:gdLst/>
            <a:ahLst/>
            <a:cxnLst/>
            <a:rect l="l" t="t" r="r" b="b"/>
            <a:pathLst>
              <a:path w="2132351" h="3598905">
                <a:moveTo>
                  <a:pt x="0" y="0"/>
                </a:moveTo>
                <a:lnTo>
                  <a:pt x="2132351" y="0"/>
                </a:lnTo>
                <a:lnTo>
                  <a:pt x="2132351" y="3598904"/>
                </a:lnTo>
                <a:lnTo>
                  <a:pt x="0" y="3598904"/>
                </a:lnTo>
                <a:lnTo>
                  <a:pt x="0" y="0"/>
                </a:lnTo>
                <a:close/>
              </a:path>
            </a:pathLst>
          </a:custGeom>
          <a:blipFill>
            <a:blip r:embed="rId3"/>
            <a:stretch>
              <a:fillRect/>
            </a:stretch>
          </a:blipFill>
          <a:ln cap="sq">
            <a:noFill/>
            <a:prstDash val="solid"/>
            <a:miter/>
          </a:ln>
        </p:spPr>
      </p:sp>
      <p:sp>
        <p:nvSpPr>
          <p:cNvPr id="28" name="TextBox 28"/>
          <p:cNvSpPr txBox="1"/>
          <p:nvPr/>
        </p:nvSpPr>
        <p:spPr>
          <a:xfrm>
            <a:off x="-838200" y="1929241"/>
            <a:ext cx="11602483" cy="827214"/>
          </a:xfrm>
          <a:prstGeom prst="rect">
            <a:avLst/>
          </a:prstGeom>
        </p:spPr>
        <p:txBody>
          <a:bodyPr lIns="0" tIns="0" rIns="0" bIns="0" rtlCol="0" anchor="t">
            <a:spAutoFit/>
          </a:bodyPr>
          <a:lstStyle/>
          <a:p>
            <a:pPr algn="ctr">
              <a:lnSpc>
                <a:spcPts val="6667"/>
              </a:lnSpc>
            </a:pPr>
            <a:r>
              <a:rPr lang="en-US" sz="5400" b="1" dirty="0">
                <a:solidFill>
                  <a:srgbClr val="67D3E8"/>
                </a:solidFill>
                <a:latin typeface="Montserrat Heavy"/>
                <a:ea typeface="Montserrat Heavy"/>
                <a:cs typeface="Montserrat Heavy"/>
                <a:sym typeface="Montserrat Heavy"/>
              </a:rPr>
              <a:t>DATASET OVERVIEW</a:t>
            </a:r>
          </a:p>
        </p:txBody>
      </p:sp>
      <p:sp>
        <p:nvSpPr>
          <p:cNvPr id="33" name="TextBox 7">
            <a:extLst>
              <a:ext uri="{FF2B5EF4-FFF2-40B4-BE49-F238E27FC236}">
                <a16:creationId xmlns:a16="http://schemas.microsoft.com/office/drawing/2014/main" id="{C7999415-FB3C-E6A8-64FB-A581602C0300}"/>
              </a:ext>
            </a:extLst>
          </p:cNvPr>
          <p:cNvSpPr txBox="1"/>
          <p:nvPr/>
        </p:nvSpPr>
        <p:spPr>
          <a:xfrm>
            <a:off x="1806947" y="3395981"/>
            <a:ext cx="8586192" cy="3171187"/>
          </a:xfrm>
          <a:prstGeom prst="rect">
            <a:avLst/>
          </a:prstGeom>
        </p:spPr>
        <p:txBody>
          <a:bodyPr lIns="0" tIns="0" rIns="0" bIns="0" rtlCol="0" anchor="t">
            <a:spAutoFit/>
          </a:bodyPr>
          <a:lstStyle/>
          <a:p>
            <a:pPr marL="561344" lvl="1" indent="-280672" algn="l">
              <a:lnSpc>
                <a:spcPts val="6500"/>
              </a:lnSpc>
              <a:buFont typeface="Arial"/>
              <a:buChar char="•"/>
            </a:pPr>
            <a:r>
              <a:rPr lang="en-US" sz="2600" b="1" dirty="0">
                <a:solidFill>
                  <a:srgbClr val="FFFFFF"/>
                </a:solidFill>
                <a:latin typeface="Montserrat Medium"/>
                <a:ea typeface="Montserrat Medium"/>
                <a:cs typeface="Montserrat Medium"/>
                <a:sym typeface="Montserrat Medium"/>
              </a:rPr>
              <a:t>AMO: Crime Prediction in Chicago (2022).</a:t>
            </a:r>
          </a:p>
          <a:p>
            <a:pPr marL="561344" lvl="1" indent="-280672" algn="l">
              <a:lnSpc>
                <a:spcPts val="6500"/>
              </a:lnSpc>
              <a:buFont typeface="Arial"/>
              <a:buChar char="•"/>
            </a:pPr>
            <a:r>
              <a:rPr lang="en-US" sz="2600" b="1" dirty="0">
                <a:solidFill>
                  <a:srgbClr val="FFFFFF"/>
                </a:solidFill>
                <a:latin typeface="Montserrat Medium"/>
                <a:ea typeface="Montserrat Medium"/>
                <a:cs typeface="Montserrat Medium"/>
                <a:sym typeface="Montserrat Medium"/>
              </a:rPr>
              <a:t>Total records: 239,558</a:t>
            </a:r>
          </a:p>
          <a:p>
            <a:pPr marL="561344" lvl="1" indent="-280672" algn="l">
              <a:lnSpc>
                <a:spcPts val="6500"/>
              </a:lnSpc>
              <a:buFont typeface="Arial"/>
              <a:buChar char="•"/>
            </a:pPr>
            <a:r>
              <a:rPr lang="en-US" sz="2600" b="1" dirty="0">
                <a:solidFill>
                  <a:srgbClr val="FFFFFF"/>
                </a:solidFill>
                <a:latin typeface="Montserrat Medium"/>
                <a:ea typeface="Montserrat Medium"/>
                <a:cs typeface="Montserrat Medium"/>
                <a:sym typeface="Montserrat Medium"/>
              </a:rPr>
              <a:t>Attributes: 22 columns</a:t>
            </a:r>
          </a:p>
          <a:p>
            <a:pPr marL="561344" lvl="1" indent="-280672" algn="l">
              <a:lnSpc>
                <a:spcPts val="6500"/>
              </a:lnSpc>
              <a:buFont typeface="Arial"/>
              <a:buChar char="•"/>
            </a:pPr>
            <a:r>
              <a:rPr lang="en-US" sz="2600" b="1" dirty="0">
                <a:solidFill>
                  <a:srgbClr val="FFFFFF"/>
                </a:solidFill>
                <a:latin typeface="Montserrat Medium"/>
                <a:ea typeface="Montserrat Medium"/>
                <a:cs typeface="Montserrat Medium"/>
                <a:sym typeface="Montserrat Medium"/>
              </a:rPr>
              <a:t>Crime type, crime location, arrest status, </a:t>
            </a:r>
            <a:r>
              <a:rPr lang="en-US" sz="2600" b="1" dirty="0" err="1">
                <a:solidFill>
                  <a:srgbClr val="FFFFFF"/>
                </a:solidFill>
                <a:latin typeface="Montserrat Medium"/>
                <a:ea typeface="Montserrat Medium"/>
                <a:cs typeface="Montserrat Medium"/>
                <a:sym typeface="Montserrat Medium"/>
              </a:rPr>
              <a:t>etc</a:t>
            </a:r>
            <a:r>
              <a:rPr lang="en-US" sz="2600" b="1" dirty="0">
                <a:solidFill>
                  <a:srgbClr val="FFFFFF"/>
                </a:solidFill>
                <a:latin typeface="Montserrat Medium"/>
                <a:ea typeface="Montserrat Medium"/>
                <a:cs typeface="Montserrat Medium"/>
                <a:sym typeface="Montserrat Medium"/>
              </a:rPr>
              <a:t> .[6] </a:t>
            </a:r>
          </a:p>
        </p:txBody>
      </p:sp>
      <p:pic>
        <p:nvPicPr>
          <p:cNvPr id="36" name="Picture 35">
            <a:extLst>
              <a:ext uri="{FF2B5EF4-FFF2-40B4-BE49-F238E27FC236}">
                <a16:creationId xmlns:a16="http://schemas.microsoft.com/office/drawing/2014/main" id="{655CB616-5222-55FB-0F1D-03FE296066E6}"/>
              </a:ext>
            </a:extLst>
          </p:cNvPr>
          <p:cNvPicPr>
            <a:picLocks noChangeAspect="1"/>
          </p:cNvPicPr>
          <p:nvPr/>
        </p:nvPicPr>
        <p:blipFill>
          <a:blip r:embed="rId4"/>
          <a:stretch>
            <a:fillRect/>
          </a:stretch>
        </p:blipFill>
        <p:spPr>
          <a:xfrm>
            <a:off x="10058400" y="5410681"/>
            <a:ext cx="7772400" cy="3592025"/>
          </a:xfrm>
          <a:prstGeom prst="rect">
            <a:avLst/>
          </a:prstGeom>
        </p:spPr>
      </p:pic>
      <p:pic>
        <p:nvPicPr>
          <p:cNvPr id="38" name="Picture 37">
            <a:extLst>
              <a:ext uri="{FF2B5EF4-FFF2-40B4-BE49-F238E27FC236}">
                <a16:creationId xmlns:a16="http://schemas.microsoft.com/office/drawing/2014/main" id="{3591B1B6-9DA4-A332-D480-986F20E91B19}"/>
              </a:ext>
            </a:extLst>
          </p:cNvPr>
          <p:cNvPicPr>
            <a:picLocks noChangeAspect="1"/>
          </p:cNvPicPr>
          <p:nvPr/>
        </p:nvPicPr>
        <p:blipFill>
          <a:blip r:embed="rId5"/>
          <a:stretch>
            <a:fillRect/>
          </a:stretch>
        </p:blipFill>
        <p:spPr>
          <a:xfrm>
            <a:off x="9914021" y="2733674"/>
            <a:ext cx="6705600" cy="22479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rgbClr val="144A64">
                <a:alpha val="100000"/>
              </a:srgbClr>
            </a:gs>
            <a:gs pos="100000">
              <a:srgbClr val="000000">
                <a:alpha val="100000"/>
              </a:srgbClr>
            </a:gs>
          </a:gsLst>
          <a:lin ang="0"/>
        </a:gradFill>
        <a:effectLst/>
      </p:bgPr>
    </p:bg>
    <p:spTree>
      <p:nvGrpSpPr>
        <p:cNvPr id="1" name=""/>
        <p:cNvGrpSpPr/>
        <p:nvPr/>
      </p:nvGrpSpPr>
      <p:grpSpPr>
        <a:xfrm>
          <a:off x="0" y="0"/>
          <a:ext cx="0" cy="0"/>
          <a:chOff x="0" y="0"/>
          <a:chExt cx="0" cy="0"/>
        </a:xfrm>
      </p:grpSpPr>
      <p:sp>
        <p:nvSpPr>
          <p:cNvPr id="17" name="Freeform 10">
            <a:extLst>
              <a:ext uri="{FF2B5EF4-FFF2-40B4-BE49-F238E27FC236}">
                <a16:creationId xmlns:a16="http://schemas.microsoft.com/office/drawing/2014/main" id="{727BF475-D5FC-718C-F094-7279B4EE4F97}"/>
              </a:ext>
            </a:extLst>
          </p:cNvPr>
          <p:cNvSpPr/>
          <p:nvPr/>
        </p:nvSpPr>
        <p:spPr>
          <a:xfrm>
            <a:off x="390196" y="4384237"/>
            <a:ext cx="11301259" cy="4280352"/>
          </a:xfrm>
          <a:custGeom>
            <a:avLst/>
            <a:gdLst/>
            <a:ahLst/>
            <a:cxnLst/>
            <a:rect l="l" t="t" r="r" b="b"/>
            <a:pathLst>
              <a:path w="11301259" h="4280352">
                <a:moveTo>
                  <a:pt x="0" y="0"/>
                </a:moveTo>
                <a:lnTo>
                  <a:pt x="11301259" y="0"/>
                </a:lnTo>
                <a:lnTo>
                  <a:pt x="11301259" y="4280351"/>
                </a:lnTo>
                <a:lnTo>
                  <a:pt x="0" y="4280351"/>
                </a:lnTo>
                <a:lnTo>
                  <a:pt x="0" y="0"/>
                </a:lnTo>
                <a:close/>
              </a:path>
            </a:pathLst>
          </a:custGeom>
          <a:blipFill>
            <a:blip r:embed="rId3"/>
            <a:stretch>
              <a:fillRect/>
            </a:stretch>
          </a:blipFill>
        </p:spPr>
        <p:txBody>
          <a:bodyPr/>
          <a:lstStyle/>
          <a:p>
            <a:endParaRPr lang="en-US" dirty="0"/>
          </a:p>
        </p:txBody>
      </p:sp>
      <p:sp>
        <p:nvSpPr>
          <p:cNvPr id="18" name="TextBox 12">
            <a:extLst>
              <a:ext uri="{FF2B5EF4-FFF2-40B4-BE49-F238E27FC236}">
                <a16:creationId xmlns:a16="http://schemas.microsoft.com/office/drawing/2014/main" id="{BBD45334-EB30-A9F9-69AA-7C59549D5ADB}"/>
              </a:ext>
            </a:extLst>
          </p:cNvPr>
          <p:cNvSpPr txBox="1"/>
          <p:nvPr/>
        </p:nvSpPr>
        <p:spPr>
          <a:xfrm>
            <a:off x="161183" y="2136135"/>
            <a:ext cx="9246233" cy="1696230"/>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DATA </a:t>
            </a:r>
          </a:p>
          <a:p>
            <a:pPr algn="l">
              <a:lnSpc>
                <a:spcPts val="6667"/>
              </a:lnSpc>
            </a:pPr>
            <a:r>
              <a:rPr lang="en-US" sz="6061" b="1" dirty="0">
                <a:solidFill>
                  <a:srgbClr val="67D3E8"/>
                </a:solidFill>
                <a:latin typeface="Montserrat Heavy"/>
                <a:ea typeface="Montserrat Heavy"/>
                <a:cs typeface="Montserrat Heavy"/>
                <a:sym typeface="Montserrat Heavy"/>
              </a:rPr>
              <a:t>STRUCTURE</a:t>
            </a:r>
          </a:p>
        </p:txBody>
      </p:sp>
      <p:sp>
        <p:nvSpPr>
          <p:cNvPr id="19" name="Freeform 11">
            <a:extLst>
              <a:ext uri="{FF2B5EF4-FFF2-40B4-BE49-F238E27FC236}">
                <a16:creationId xmlns:a16="http://schemas.microsoft.com/office/drawing/2014/main" id="{E260DB8C-4B6E-80C2-C384-F693152716CB}"/>
              </a:ext>
            </a:extLst>
          </p:cNvPr>
          <p:cNvSpPr/>
          <p:nvPr/>
        </p:nvSpPr>
        <p:spPr>
          <a:xfrm>
            <a:off x="13195935" y="382693"/>
            <a:ext cx="8126730" cy="8229600"/>
          </a:xfrm>
          <a:custGeom>
            <a:avLst/>
            <a:gdLst/>
            <a:ahLst/>
            <a:cxnLst/>
            <a:rect l="l" t="t" r="r" b="b"/>
            <a:pathLst>
              <a:path w="8126730" h="8229600">
                <a:moveTo>
                  <a:pt x="0" y="0"/>
                </a:moveTo>
                <a:lnTo>
                  <a:pt x="8126730" y="0"/>
                </a:lnTo>
                <a:lnTo>
                  <a:pt x="8126730" y="8229600"/>
                </a:lnTo>
                <a:lnTo>
                  <a:pt x="0" y="8229600"/>
                </a:lnTo>
                <a:lnTo>
                  <a:pt x="0" y="0"/>
                </a:lnTo>
                <a:close/>
              </a:path>
            </a:pathLst>
          </a:custGeom>
          <a:blipFill>
            <a:blip r:embed="rId4"/>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rgbClr val="144A64">
                <a:alpha val="100000"/>
              </a:srgbClr>
            </a:gs>
            <a:gs pos="100000">
              <a:srgbClr val="000000">
                <a:alpha val="100000"/>
              </a:srgbClr>
            </a:gs>
          </a:gsLst>
          <a:lin ang="0"/>
        </a:gradFill>
        <a:effectLst/>
      </p:bgPr>
    </p:bg>
    <p:spTree>
      <p:nvGrpSpPr>
        <p:cNvPr id="1" name=""/>
        <p:cNvGrpSpPr/>
        <p:nvPr/>
      </p:nvGrpSpPr>
      <p:grpSpPr>
        <a:xfrm>
          <a:off x="0" y="0"/>
          <a:ext cx="0" cy="0"/>
          <a:chOff x="0" y="0"/>
          <a:chExt cx="0" cy="0"/>
        </a:xfrm>
      </p:grpSpPr>
      <p:sp>
        <p:nvSpPr>
          <p:cNvPr id="14" name="Freeform 14"/>
          <p:cNvSpPr/>
          <p:nvPr/>
        </p:nvSpPr>
        <p:spPr>
          <a:xfrm>
            <a:off x="16182643" y="1028700"/>
            <a:ext cx="1076657" cy="1041666"/>
          </a:xfrm>
          <a:custGeom>
            <a:avLst/>
            <a:gdLst/>
            <a:ahLst/>
            <a:cxnLst/>
            <a:rect l="l" t="t" r="r" b="b"/>
            <a:pathLst>
              <a:path w="1076657" h="1041666">
                <a:moveTo>
                  <a:pt x="0" y="0"/>
                </a:moveTo>
                <a:lnTo>
                  <a:pt x="1076657" y="0"/>
                </a:lnTo>
                <a:lnTo>
                  <a:pt x="1076657" y="1041666"/>
                </a:lnTo>
                <a:lnTo>
                  <a:pt x="0" y="1041666"/>
                </a:lnTo>
                <a:lnTo>
                  <a:pt x="0" y="0"/>
                </a:lnTo>
                <a:close/>
              </a:path>
            </a:pathLst>
          </a:custGeom>
          <a:blipFill>
            <a:blip r:embed="rId3"/>
            <a:stretch>
              <a:fillRect/>
            </a:stretch>
          </a:blipFill>
          <a:ln cap="sq">
            <a:noFill/>
            <a:prstDash val="solid"/>
            <a:miter/>
          </a:ln>
        </p:spPr>
      </p:sp>
      <p:grpSp>
        <p:nvGrpSpPr>
          <p:cNvPr id="24" name="Group 5">
            <a:extLst>
              <a:ext uri="{FF2B5EF4-FFF2-40B4-BE49-F238E27FC236}">
                <a16:creationId xmlns:a16="http://schemas.microsoft.com/office/drawing/2014/main" id="{E2A39A43-54B8-8894-8B7E-AA36A8FB00D7}"/>
              </a:ext>
            </a:extLst>
          </p:cNvPr>
          <p:cNvGrpSpPr/>
          <p:nvPr/>
        </p:nvGrpSpPr>
        <p:grpSpPr>
          <a:xfrm>
            <a:off x="20996436" y="9022200"/>
            <a:ext cx="1368786" cy="494181"/>
            <a:chOff x="0" y="0"/>
            <a:chExt cx="360503" cy="130155"/>
          </a:xfrm>
        </p:grpSpPr>
        <p:sp>
          <p:nvSpPr>
            <p:cNvPr id="25" name="Freeform 6">
              <a:extLst>
                <a:ext uri="{FF2B5EF4-FFF2-40B4-BE49-F238E27FC236}">
                  <a16:creationId xmlns:a16="http://schemas.microsoft.com/office/drawing/2014/main" id="{E2977FB6-6A40-8BAE-238E-29E09F212582}"/>
                </a:ext>
              </a:extLst>
            </p:cNvPr>
            <p:cNvSpPr/>
            <p:nvPr/>
          </p:nvSpPr>
          <p:spPr>
            <a:xfrm>
              <a:off x="0" y="0"/>
              <a:ext cx="360503" cy="130155"/>
            </a:xfrm>
            <a:custGeom>
              <a:avLst/>
              <a:gdLst/>
              <a:ahLst/>
              <a:cxnLst/>
              <a:rect l="l" t="t" r="r" b="b"/>
              <a:pathLst>
                <a:path w="360503" h="130155">
                  <a:moveTo>
                    <a:pt x="65077" y="0"/>
                  </a:moveTo>
                  <a:lnTo>
                    <a:pt x="295426" y="0"/>
                  </a:lnTo>
                  <a:cubicBezTo>
                    <a:pt x="312686" y="0"/>
                    <a:pt x="329238" y="6856"/>
                    <a:pt x="341443" y="19061"/>
                  </a:cubicBezTo>
                  <a:cubicBezTo>
                    <a:pt x="353647" y="31265"/>
                    <a:pt x="360503" y="47818"/>
                    <a:pt x="360503" y="65077"/>
                  </a:cubicBezTo>
                  <a:lnTo>
                    <a:pt x="360503" y="65077"/>
                  </a:lnTo>
                  <a:cubicBezTo>
                    <a:pt x="360503" y="101019"/>
                    <a:pt x="331367" y="130155"/>
                    <a:pt x="295426" y="130155"/>
                  </a:cubicBezTo>
                  <a:lnTo>
                    <a:pt x="65077" y="130155"/>
                  </a:lnTo>
                  <a:cubicBezTo>
                    <a:pt x="47818" y="130155"/>
                    <a:pt x="31265" y="123298"/>
                    <a:pt x="19061" y="111094"/>
                  </a:cubicBezTo>
                  <a:cubicBezTo>
                    <a:pt x="6856" y="98890"/>
                    <a:pt x="0" y="82337"/>
                    <a:pt x="0" y="65077"/>
                  </a:cubicBezTo>
                  <a:lnTo>
                    <a:pt x="0" y="65077"/>
                  </a:lnTo>
                  <a:cubicBezTo>
                    <a:pt x="0" y="47818"/>
                    <a:pt x="6856" y="31265"/>
                    <a:pt x="19061" y="19061"/>
                  </a:cubicBezTo>
                  <a:cubicBezTo>
                    <a:pt x="31265" y="6856"/>
                    <a:pt x="47818" y="0"/>
                    <a:pt x="65077" y="0"/>
                  </a:cubicBezTo>
                  <a:close/>
                </a:path>
              </a:pathLst>
            </a:custGeom>
            <a:solidFill>
              <a:srgbClr val="67D3E8"/>
            </a:solidFill>
          </p:spPr>
        </p:sp>
        <p:sp>
          <p:nvSpPr>
            <p:cNvPr id="26" name="TextBox 7">
              <a:extLst>
                <a:ext uri="{FF2B5EF4-FFF2-40B4-BE49-F238E27FC236}">
                  <a16:creationId xmlns:a16="http://schemas.microsoft.com/office/drawing/2014/main" id="{0DC1D4ED-5E58-72CB-0754-F5A96A86A97F}"/>
                </a:ext>
              </a:extLst>
            </p:cNvPr>
            <p:cNvSpPr txBox="1"/>
            <p:nvPr/>
          </p:nvSpPr>
          <p:spPr>
            <a:xfrm>
              <a:off x="0" y="-38100"/>
              <a:ext cx="360503" cy="168255"/>
            </a:xfrm>
            <a:prstGeom prst="rect">
              <a:avLst/>
            </a:prstGeom>
          </p:spPr>
          <p:txBody>
            <a:bodyPr lIns="50800" tIns="50800" rIns="50800" bIns="50800" rtlCol="0" anchor="ctr"/>
            <a:lstStyle/>
            <a:p>
              <a:pPr algn="ctr">
                <a:lnSpc>
                  <a:spcPts val="3360"/>
                </a:lnSpc>
              </a:pPr>
              <a:endParaRPr/>
            </a:p>
          </p:txBody>
        </p:sp>
      </p:grpSp>
      <p:sp>
        <p:nvSpPr>
          <p:cNvPr id="27" name="TextBox 8">
            <a:extLst>
              <a:ext uri="{FF2B5EF4-FFF2-40B4-BE49-F238E27FC236}">
                <a16:creationId xmlns:a16="http://schemas.microsoft.com/office/drawing/2014/main" id="{8B685436-1ECF-2221-6FBD-DFCA268C8454}"/>
              </a:ext>
            </a:extLst>
          </p:cNvPr>
          <p:cNvSpPr txBox="1"/>
          <p:nvPr/>
        </p:nvSpPr>
        <p:spPr>
          <a:xfrm>
            <a:off x="20996436" y="9134671"/>
            <a:ext cx="1368786" cy="240664"/>
          </a:xfrm>
          <a:prstGeom prst="rect">
            <a:avLst/>
          </a:prstGeom>
        </p:spPr>
        <p:txBody>
          <a:bodyPr lIns="0" tIns="0" rIns="0" bIns="0" rtlCol="0" anchor="t">
            <a:spAutoFit/>
          </a:bodyPr>
          <a:lstStyle/>
          <a:p>
            <a:pPr algn="ctr">
              <a:lnSpc>
                <a:spcPts val="1960"/>
              </a:lnSpc>
              <a:spcBef>
                <a:spcPct val="0"/>
              </a:spcBef>
            </a:pPr>
            <a:r>
              <a:rPr lang="en-US" sz="1400" b="1">
                <a:solidFill>
                  <a:srgbClr val="000000"/>
                </a:solidFill>
                <a:latin typeface="Montserrat Medium"/>
                <a:ea typeface="Montserrat Medium"/>
                <a:cs typeface="Montserrat Medium"/>
                <a:sym typeface="Montserrat Medium"/>
              </a:rPr>
              <a:t>Page 06</a:t>
            </a:r>
          </a:p>
        </p:txBody>
      </p:sp>
      <p:sp>
        <p:nvSpPr>
          <p:cNvPr id="28" name="TextBox 9">
            <a:extLst>
              <a:ext uri="{FF2B5EF4-FFF2-40B4-BE49-F238E27FC236}">
                <a16:creationId xmlns:a16="http://schemas.microsoft.com/office/drawing/2014/main" id="{1843EF54-09E9-FCD0-6E34-834A7DA79AC5}"/>
              </a:ext>
            </a:extLst>
          </p:cNvPr>
          <p:cNvSpPr txBox="1"/>
          <p:nvPr/>
        </p:nvSpPr>
        <p:spPr>
          <a:xfrm>
            <a:off x="7315200" y="2611438"/>
            <a:ext cx="9246233" cy="858030"/>
          </a:xfrm>
          <a:prstGeom prst="rect">
            <a:avLst/>
          </a:prstGeom>
        </p:spPr>
        <p:txBody>
          <a:bodyPr lIns="0" tIns="0" rIns="0" bIns="0" rtlCol="0" anchor="t">
            <a:spAutoFit/>
          </a:bodyPr>
          <a:lstStyle/>
          <a:p>
            <a:pPr algn="l">
              <a:lnSpc>
                <a:spcPts val="6667"/>
              </a:lnSpc>
            </a:pPr>
            <a:r>
              <a:rPr lang="en-US" sz="6061" b="1">
                <a:solidFill>
                  <a:srgbClr val="67D3E8"/>
                </a:solidFill>
                <a:latin typeface="Montserrat Heavy"/>
                <a:ea typeface="Montserrat Heavy"/>
                <a:cs typeface="Montserrat Heavy"/>
                <a:sym typeface="Montserrat Heavy"/>
              </a:rPr>
              <a:t>MISSING VALUES</a:t>
            </a:r>
          </a:p>
        </p:txBody>
      </p:sp>
      <p:sp>
        <p:nvSpPr>
          <p:cNvPr id="29" name="TextBox 10">
            <a:extLst>
              <a:ext uri="{FF2B5EF4-FFF2-40B4-BE49-F238E27FC236}">
                <a16:creationId xmlns:a16="http://schemas.microsoft.com/office/drawing/2014/main" id="{06FBA0FB-925A-3E8F-0E72-EDEFAEEF1924}"/>
              </a:ext>
            </a:extLst>
          </p:cNvPr>
          <p:cNvSpPr txBox="1"/>
          <p:nvPr/>
        </p:nvSpPr>
        <p:spPr>
          <a:xfrm>
            <a:off x="8141654" y="4004411"/>
            <a:ext cx="6575415" cy="3749039"/>
          </a:xfrm>
          <a:prstGeom prst="rect">
            <a:avLst/>
          </a:prstGeom>
        </p:spPr>
        <p:txBody>
          <a:bodyPr lIns="0" tIns="0" rIns="0" bIns="0" rtlCol="0" anchor="t">
            <a:spAutoFit/>
          </a:bodyPr>
          <a:lstStyle/>
          <a:p>
            <a:pPr algn="l">
              <a:lnSpc>
                <a:spcPts val="3360"/>
              </a:lnSpc>
            </a:pPr>
            <a:r>
              <a:rPr lang="en-US" sz="2400" b="1" dirty="0">
                <a:solidFill>
                  <a:srgbClr val="67D3E8"/>
                </a:solidFill>
                <a:latin typeface="Montserrat Medium"/>
                <a:ea typeface="Montserrat Medium"/>
                <a:cs typeface="Montserrat Medium"/>
                <a:sym typeface="Montserrat Medium"/>
              </a:rPr>
              <a:t>Description of the location: 965 missing.</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algn="l">
              <a:lnSpc>
                <a:spcPts val="3360"/>
              </a:lnSpc>
            </a:pPr>
            <a:r>
              <a:rPr lang="en-US" sz="2400" b="1" dirty="0">
                <a:solidFill>
                  <a:srgbClr val="67D3E8"/>
                </a:solidFill>
                <a:latin typeface="Montserrat Medium"/>
                <a:ea typeface="Montserrat Medium"/>
                <a:cs typeface="Montserrat Medium"/>
                <a:sym typeface="Montserrat Medium"/>
              </a:rPr>
              <a:t>Ward: 10 missing</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Latitude &amp; Longitude: 4667 missing</a:t>
            </a:r>
          </a:p>
          <a:p>
            <a:pPr algn="l">
              <a:lnSpc>
                <a:spcPts val="3360"/>
              </a:lnSpc>
              <a:spcBef>
                <a:spcPct val="0"/>
              </a:spcBef>
            </a:pPr>
            <a:endParaRPr lang="en-US" sz="2400" b="1" dirty="0">
              <a:solidFill>
                <a:srgbClr val="67D3E8"/>
              </a:solidFill>
              <a:latin typeface="Montserrat Medium"/>
              <a:ea typeface="Montserrat Medium"/>
              <a:cs typeface="Montserrat Medium"/>
              <a:sym typeface="Montserrat Medium"/>
            </a:endParaRPr>
          </a:p>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Location: 4667 missing</a:t>
            </a:r>
          </a:p>
          <a:p>
            <a:pPr algn="l">
              <a:lnSpc>
                <a:spcPts val="3360"/>
              </a:lnSpc>
              <a:spcBef>
                <a:spcPct val="0"/>
              </a:spcBef>
            </a:pPr>
            <a:endParaRPr lang="en-US" sz="2400" b="1" dirty="0">
              <a:solidFill>
                <a:srgbClr val="67D3E8"/>
              </a:solidFill>
              <a:latin typeface="Montserrat Medium"/>
              <a:ea typeface="Montserrat Medium"/>
              <a:cs typeface="Montserrat Medium"/>
              <a:sym typeface="Montserrat Medium"/>
            </a:endParaRPr>
          </a:p>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Missing values that are removed[7].</a:t>
            </a:r>
          </a:p>
        </p:txBody>
      </p:sp>
      <p:sp>
        <p:nvSpPr>
          <p:cNvPr id="30" name="Freeform 11">
            <a:extLst>
              <a:ext uri="{FF2B5EF4-FFF2-40B4-BE49-F238E27FC236}">
                <a16:creationId xmlns:a16="http://schemas.microsoft.com/office/drawing/2014/main" id="{7295E675-79B4-0F82-3B19-8C25226874B9}"/>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pic>
        <p:nvPicPr>
          <p:cNvPr id="32" name="Picture 31">
            <a:extLst>
              <a:ext uri="{FF2B5EF4-FFF2-40B4-BE49-F238E27FC236}">
                <a16:creationId xmlns:a16="http://schemas.microsoft.com/office/drawing/2014/main" id="{5CA324EB-6FA7-FB40-FAC8-DB329AF58877}"/>
              </a:ext>
            </a:extLst>
          </p:cNvPr>
          <p:cNvPicPr>
            <a:picLocks noChangeAspect="1"/>
          </p:cNvPicPr>
          <p:nvPr/>
        </p:nvPicPr>
        <p:blipFill>
          <a:blip r:embed="rId6"/>
          <a:stretch>
            <a:fillRect/>
          </a:stretch>
        </p:blipFill>
        <p:spPr>
          <a:xfrm>
            <a:off x="1028699" y="2070365"/>
            <a:ext cx="6041701" cy="7798009"/>
          </a:xfrm>
          <a:prstGeom prst="rect">
            <a:avLst/>
          </a:prstGeom>
        </p:spPr>
      </p:pic>
      <p:pic>
        <p:nvPicPr>
          <p:cNvPr id="33" name="Picture 32">
            <a:extLst>
              <a:ext uri="{FF2B5EF4-FFF2-40B4-BE49-F238E27FC236}">
                <a16:creationId xmlns:a16="http://schemas.microsoft.com/office/drawing/2014/main" id="{72CAFA83-2315-4220-0CDB-33E54BD17F3A}"/>
              </a:ext>
            </a:extLst>
          </p:cNvPr>
          <p:cNvPicPr>
            <a:picLocks noChangeAspect="1"/>
          </p:cNvPicPr>
          <p:nvPr/>
        </p:nvPicPr>
        <p:blipFill>
          <a:blip r:embed="rId7"/>
          <a:stretch>
            <a:fillRect/>
          </a:stretch>
        </p:blipFill>
        <p:spPr>
          <a:xfrm>
            <a:off x="992604" y="1423125"/>
            <a:ext cx="6705600" cy="4572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BBCFE71C-D79D-A004-B91B-E04C2282EBE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319C3BC0-33DA-73F7-5F44-181C9C9B97CA}"/>
              </a:ext>
            </a:extLst>
          </p:cNvPr>
          <p:cNvSpPr/>
          <p:nvPr/>
        </p:nvSpPr>
        <p:spPr>
          <a:xfrm>
            <a:off x="-1066176" y="7695088"/>
            <a:ext cx="2132351" cy="3598905"/>
          </a:xfrm>
          <a:custGeom>
            <a:avLst/>
            <a:gdLst/>
            <a:ahLst/>
            <a:cxnLst/>
            <a:rect l="l" t="t" r="r" b="b"/>
            <a:pathLst>
              <a:path w="2132351" h="3598905">
                <a:moveTo>
                  <a:pt x="0" y="0"/>
                </a:moveTo>
                <a:lnTo>
                  <a:pt x="2132352" y="0"/>
                </a:lnTo>
                <a:lnTo>
                  <a:pt x="2132352" y="3598905"/>
                </a:lnTo>
                <a:lnTo>
                  <a:pt x="0" y="3598905"/>
                </a:lnTo>
                <a:lnTo>
                  <a:pt x="0" y="0"/>
                </a:lnTo>
                <a:close/>
              </a:path>
            </a:pathLst>
          </a:custGeom>
          <a:blipFill>
            <a:blip r:embed="rId3"/>
            <a:stretch>
              <a:fillRect/>
            </a:stretch>
          </a:blipFill>
          <a:ln cap="sq">
            <a:noFill/>
            <a:prstDash val="solid"/>
            <a:miter/>
          </a:ln>
        </p:spPr>
      </p:sp>
      <p:sp>
        <p:nvSpPr>
          <p:cNvPr id="3" name="Freeform 3">
            <a:extLst>
              <a:ext uri="{FF2B5EF4-FFF2-40B4-BE49-F238E27FC236}">
                <a16:creationId xmlns:a16="http://schemas.microsoft.com/office/drawing/2014/main" id="{DF523C57-0DFA-EC60-F046-47C32A495309}"/>
              </a:ext>
            </a:extLst>
          </p:cNvPr>
          <p:cNvSpPr/>
          <p:nvPr/>
        </p:nvSpPr>
        <p:spPr>
          <a:xfrm rot="-10799999">
            <a:off x="17078862" y="-985865"/>
            <a:ext cx="2132351" cy="3598905"/>
          </a:xfrm>
          <a:custGeom>
            <a:avLst/>
            <a:gdLst/>
            <a:ahLst/>
            <a:cxnLst/>
            <a:rect l="l" t="t" r="r" b="b"/>
            <a:pathLst>
              <a:path w="2132351" h="3598905">
                <a:moveTo>
                  <a:pt x="0" y="0"/>
                </a:moveTo>
                <a:lnTo>
                  <a:pt x="2132351" y="0"/>
                </a:lnTo>
                <a:lnTo>
                  <a:pt x="2132351" y="3598904"/>
                </a:lnTo>
                <a:lnTo>
                  <a:pt x="0" y="3598904"/>
                </a:lnTo>
                <a:lnTo>
                  <a:pt x="0" y="0"/>
                </a:lnTo>
                <a:close/>
              </a:path>
            </a:pathLst>
          </a:custGeom>
          <a:blipFill>
            <a:blip r:embed="rId3"/>
            <a:stretch>
              <a:fillRect/>
            </a:stretch>
          </a:blipFill>
          <a:ln cap="sq">
            <a:noFill/>
            <a:prstDash val="solid"/>
            <a:miter/>
          </a:ln>
        </p:spPr>
      </p:sp>
      <p:grpSp>
        <p:nvGrpSpPr>
          <p:cNvPr id="25" name="Group 6">
            <a:extLst>
              <a:ext uri="{FF2B5EF4-FFF2-40B4-BE49-F238E27FC236}">
                <a16:creationId xmlns:a16="http://schemas.microsoft.com/office/drawing/2014/main" id="{2FCA8A2B-D5A9-8D2D-CB31-936FDEC9D734}"/>
              </a:ext>
            </a:extLst>
          </p:cNvPr>
          <p:cNvGrpSpPr/>
          <p:nvPr/>
        </p:nvGrpSpPr>
        <p:grpSpPr>
          <a:xfrm>
            <a:off x="2224794" y="3080129"/>
            <a:ext cx="1079655" cy="742263"/>
            <a:chOff x="0" y="0"/>
            <a:chExt cx="609600" cy="419100"/>
          </a:xfrm>
        </p:grpSpPr>
        <p:sp>
          <p:nvSpPr>
            <p:cNvPr id="26" name="Freeform 7">
              <a:extLst>
                <a:ext uri="{FF2B5EF4-FFF2-40B4-BE49-F238E27FC236}">
                  <a16:creationId xmlns:a16="http://schemas.microsoft.com/office/drawing/2014/main" id="{84262FD5-504F-37A5-3695-C0994E0AF3CE}"/>
                </a:ext>
              </a:extLst>
            </p:cNvPr>
            <p:cNvSpPr/>
            <p:nvPr/>
          </p:nvSpPr>
          <p:spPr>
            <a:xfrm>
              <a:off x="0" y="0"/>
              <a:ext cx="609600" cy="419100"/>
            </a:xfrm>
            <a:custGeom>
              <a:avLst/>
              <a:gdLst/>
              <a:ahLst/>
              <a:cxnLst/>
              <a:rect l="l" t="t" r="r" b="b"/>
              <a:pathLst>
                <a:path w="609600" h="419100">
                  <a:moveTo>
                    <a:pt x="134451" y="0"/>
                  </a:moveTo>
                  <a:lnTo>
                    <a:pt x="397565" y="0"/>
                  </a:lnTo>
                  <a:cubicBezTo>
                    <a:pt x="514669" y="0"/>
                    <a:pt x="609600" y="93819"/>
                    <a:pt x="609600" y="209550"/>
                  </a:cubicBezTo>
                  <a:cubicBezTo>
                    <a:pt x="609600" y="325281"/>
                    <a:pt x="514669" y="419100"/>
                    <a:pt x="397565" y="419100"/>
                  </a:cubicBezTo>
                  <a:lnTo>
                    <a:pt x="134451" y="419100"/>
                  </a:lnTo>
                  <a:cubicBezTo>
                    <a:pt x="60196" y="419100"/>
                    <a:pt x="0" y="358904"/>
                    <a:pt x="0" y="284649"/>
                  </a:cubicBezTo>
                  <a:lnTo>
                    <a:pt x="0" y="134451"/>
                  </a:lnTo>
                  <a:cubicBezTo>
                    <a:pt x="0" y="60196"/>
                    <a:pt x="60196" y="0"/>
                    <a:pt x="134451" y="0"/>
                  </a:cubicBezTo>
                  <a:close/>
                </a:path>
              </a:pathLst>
            </a:custGeom>
            <a:solidFill>
              <a:srgbClr val="09316A"/>
            </a:solidFill>
          </p:spPr>
        </p:sp>
        <p:sp>
          <p:nvSpPr>
            <p:cNvPr id="27" name="TextBox 8">
              <a:extLst>
                <a:ext uri="{FF2B5EF4-FFF2-40B4-BE49-F238E27FC236}">
                  <a16:creationId xmlns:a16="http://schemas.microsoft.com/office/drawing/2014/main" id="{E5C5515F-908A-17E7-E3CF-A8F70E65A1A9}"/>
                </a:ext>
              </a:extLst>
            </p:cNvPr>
            <p:cNvSpPr txBox="1"/>
            <p:nvPr/>
          </p:nvSpPr>
          <p:spPr>
            <a:xfrm>
              <a:off x="25400" y="-38100"/>
              <a:ext cx="381000" cy="457200"/>
            </a:xfrm>
            <a:prstGeom prst="rect">
              <a:avLst/>
            </a:prstGeom>
          </p:spPr>
          <p:txBody>
            <a:bodyPr lIns="50800" tIns="50800" rIns="50800" bIns="50800" rtlCol="0" anchor="ctr"/>
            <a:lstStyle/>
            <a:p>
              <a:pPr algn="ctr">
                <a:lnSpc>
                  <a:spcPts val="3360"/>
                </a:lnSpc>
              </a:pPr>
              <a:endParaRPr/>
            </a:p>
          </p:txBody>
        </p:sp>
      </p:grpSp>
      <p:grpSp>
        <p:nvGrpSpPr>
          <p:cNvPr id="29" name="Group 9">
            <a:extLst>
              <a:ext uri="{FF2B5EF4-FFF2-40B4-BE49-F238E27FC236}">
                <a16:creationId xmlns:a16="http://schemas.microsoft.com/office/drawing/2014/main" id="{938A4E10-AD5F-6C38-D3A1-A90A288FF375}"/>
              </a:ext>
            </a:extLst>
          </p:cNvPr>
          <p:cNvGrpSpPr/>
          <p:nvPr/>
        </p:nvGrpSpPr>
        <p:grpSpPr>
          <a:xfrm>
            <a:off x="2224794" y="4303124"/>
            <a:ext cx="1079655" cy="742263"/>
            <a:chOff x="0" y="0"/>
            <a:chExt cx="609600" cy="419100"/>
          </a:xfrm>
        </p:grpSpPr>
        <p:sp>
          <p:nvSpPr>
            <p:cNvPr id="30" name="Freeform 10">
              <a:extLst>
                <a:ext uri="{FF2B5EF4-FFF2-40B4-BE49-F238E27FC236}">
                  <a16:creationId xmlns:a16="http://schemas.microsoft.com/office/drawing/2014/main" id="{612FF9EC-BD41-1A28-946C-522C46661D4D}"/>
                </a:ext>
              </a:extLst>
            </p:cNvPr>
            <p:cNvSpPr/>
            <p:nvPr/>
          </p:nvSpPr>
          <p:spPr>
            <a:xfrm>
              <a:off x="0" y="0"/>
              <a:ext cx="609600" cy="419100"/>
            </a:xfrm>
            <a:custGeom>
              <a:avLst/>
              <a:gdLst/>
              <a:ahLst/>
              <a:cxnLst/>
              <a:rect l="l" t="t" r="r" b="b"/>
              <a:pathLst>
                <a:path w="609600" h="419100">
                  <a:moveTo>
                    <a:pt x="134451" y="0"/>
                  </a:moveTo>
                  <a:lnTo>
                    <a:pt x="397565" y="0"/>
                  </a:lnTo>
                  <a:cubicBezTo>
                    <a:pt x="514669" y="0"/>
                    <a:pt x="609600" y="93819"/>
                    <a:pt x="609600" y="209550"/>
                  </a:cubicBezTo>
                  <a:cubicBezTo>
                    <a:pt x="609600" y="325281"/>
                    <a:pt x="514669" y="419100"/>
                    <a:pt x="397565" y="419100"/>
                  </a:cubicBezTo>
                  <a:lnTo>
                    <a:pt x="134451" y="419100"/>
                  </a:lnTo>
                  <a:cubicBezTo>
                    <a:pt x="60196" y="419100"/>
                    <a:pt x="0" y="358904"/>
                    <a:pt x="0" y="284649"/>
                  </a:cubicBezTo>
                  <a:lnTo>
                    <a:pt x="0" y="134451"/>
                  </a:lnTo>
                  <a:cubicBezTo>
                    <a:pt x="0" y="60196"/>
                    <a:pt x="60196" y="0"/>
                    <a:pt x="134451" y="0"/>
                  </a:cubicBezTo>
                  <a:close/>
                </a:path>
              </a:pathLst>
            </a:custGeom>
            <a:solidFill>
              <a:srgbClr val="09316A"/>
            </a:solidFill>
          </p:spPr>
        </p:sp>
        <p:sp>
          <p:nvSpPr>
            <p:cNvPr id="31" name="TextBox 11">
              <a:extLst>
                <a:ext uri="{FF2B5EF4-FFF2-40B4-BE49-F238E27FC236}">
                  <a16:creationId xmlns:a16="http://schemas.microsoft.com/office/drawing/2014/main" id="{89FADF02-6CE9-CEDD-6DA2-12760DA97BFE}"/>
                </a:ext>
              </a:extLst>
            </p:cNvPr>
            <p:cNvSpPr txBox="1"/>
            <p:nvPr/>
          </p:nvSpPr>
          <p:spPr>
            <a:xfrm>
              <a:off x="25400" y="-38100"/>
              <a:ext cx="381000" cy="457200"/>
            </a:xfrm>
            <a:prstGeom prst="rect">
              <a:avLst/>
            </a:prstGeom>
          </p:spPr>
          <p:txBody>
            <a:bodyPr lIns="50800" tIns="50800" rIns="50800" bIns="50800" rtlCol="0" anchor="ctr"/>
            <a:lstStyle/>
            <a:p>
              <a:pPr algn="ctr">
                <a:lnSpc>
                  <a:spcPts val="3360"/>
                </a:lnSpc>
              </a:pPr>
              <a:endParaRPr/>
            </a:p>
          </p:txBody>
        </p:sp>
      </p:grpSp>
      <p:grpSp>
        <p:nvGrpSpPr>
          <p:cNvPr id="32" name="Group 12">
            <a:extLst>
              <a:ext uri="{FF2B5EF4-FFF2-40B4-BE49-F238E27FC236}">
                <a16:creationId xmlns:a16="http://schemas.microsoft.com/office/drawing/2014/main" id="{FB7A6BC1-C73B-9101-6740-2BA2778DA075}"/>
              </a:ext>
            </a:extLst>
          </p:cNvPr>
          <p:cNvGrpSpPr/>
          <p:nvPr/>
        </p:nvGrpSpPr>
        <p:grpSpPr>
          <a:xfrm>
            <a:off x="2224794" y="5521637"/>
            <a:ext cx="1079655" cy="742263"/>
            <a:chOff x="0" y="0"/>
            <a:chExt cx="609600" cy="419100"/>
          </a:xfrm>
        </p:grpSpPr>
        <p:sp>
          <p:nvSpPr>
            <p:cNvPr id="36" name="Freeform 13">
              <a:extLst>
                <a:ext uri="{FF2B5EF4-FFF2-40B4-BE49-F238E27FC236}">
                  <a16:creationId xmlns:a16="http://schemas.microsoft.com/office/drawing/2014/main" id="{62E83F4C-3CF7-D98E-808E-9029C78358CB}"/>
                </a:ext>
              </a:extLst>
            </p:cNvPr>
            <p:cNvSpPr/>
            <p:nvPr/>
          </p:nvSpPr>
          <p:spPr>
            <a:xfrm>
              <a:off x="0" y="0"/>
              <a:ext cx="609600" cy="419100"/>
            </a:xfrm>
            <a:custGeom>
              <a:avLst/>
              <a:gdLst/>
              <a:ahLst/>
              <a:cxnLst/>
              <a:rect l="l" t="t" r="r" b="b"/>
              <a:pathLst>
                <a:path w="609600" h="419100">
                  <a:moveTo>
                    <a:pt x="134451" y="0"/>
                  </a:moveTo>
                  <a:lnTo>
                    <a:pt x="397565" y="0"/>
                  </a:lnTo>
                  <a:cubicBezTo>
                    <a:pt x="514669" y="0"/>
                    <a:pt x="609600" y="93819"/>
                    <a:pt x="609600" y="209550"/>
                  </a:cubicBezTo>
                  <a:cubicBezTo>
                    <a:pt x="609600" y="325281"/>
                    <a:pt x="514669" y="419100"/>
                    <a:pt x="397565" y="419100"/>
                  </a:cubicBezTo>
                  <a:lnTo>
                    <a:pt x="134451" y="419100"/>
                  </a:lnTo>
                  <a:cubicBezTo>
                    <a:pt x="60196" y="419100"/>
                    <a:pt x="0" y="358904"/>
                    <a:pt x="0" y="284649"/>
                  </a:cubicBezTo>
                  <a:lnTo>
                    <a:pt x="0" y="134451"/>
                  </a:lnTo>
                  <a:cubicBezTo>
                    <a:pt x="0" y="60196"/>
                    <a:pt x="60196" y="0"/>
                    <a:pt x="134451" y="0"/>
                  </a:cubicBezTo>
                  <a:close/>
                </a:path>
              </a:pathLst>
            </a:custGeom>
            <a:solidFill>
              <a:srgbClr val="09316A"/>
            </a:solidFill>
          </p:spPr>
        </p:sp>
        <p:sp>
          <p:nvSpPr>
            <p:cNvPr id="37" name="TextBox 14">
              <a:extLst>
                <a:ext uri="{FF2B5EF4-FFF2-40B4-BE49-F238E27FC236}">
                  <a16:creationId xmlns:a16="http://schemas.microsoft.com/office/drawing/2014/main" id="{7E617F46-6C15-E565-41A8-70E20810674C}"/>
                </a:ext>
              </a:extLst>
            </p:cNvPr>
            <p:cNvSpPr txBox="1"/>
            <p:nvPr/>
          </p:nvSpPr>
          <p:spPr>
            <a:xfrm>
              <a:off x="25400" y="-38100"/>
              <a:ext cx="381000" cy="457200"/>
            </a:xfrm>
            <a:prstGeom prst="rect">
              <a:avLst/>
            </a:prstGeom>
          </p:spPr>
          <p:txBody>
            <a:bodyPr lIns="50800" tIns="50800" rIns="50800" bIns="50800" rtlCol="0" anchor="ctr"/>
            <a:lstStyle/>
            <a:p>
              <a:pPr algn="ctr">
                <a:lnSpc>
                  <a:spcPts val="3360"/>
                </a:lnSpc>
              </a:pPr>
              <a:endParaRPr/>
            </a:p>
          </p:txBody>
        </p:sp>
      </p:grpSp>
      <p:grpSp>
        <p:nvGrpSpPr>
          <p:cNvPr id="38" name="Group 15">
            <a:extLst>
              <a:ext uri="{FF2B5EF4-FFF2-40B4-BE49-F238E27FC236}">
                <a16:creationId xmlns:a16="http://schemas.microsoft.com/office/drawing/2014/main" id="{81287DE0-843B-6186-6926-078E71C51131}"/>
              </a:ext>
            </a:extLst>
          </p:cNvPr>
          <p:cNvGrpSpPr/>
          <p:nvPr/>
        </p:nvGrpSpPr>
        <p:grpSpPr>
          <a:xfrm>
            <a:off x="2224794" y="6740150"/>
            <a:ext cx="1079655" cy="742263"/>
            <a:chOff x="0" y="0"/>
            <a:chExt cx="609600" cy="419100"/>
          </a:xfrm>
        </p:grpSpPr>
        <p:sp>
          <p:nvSpPr>
            <p:cNvPr id="39" name="Freeform 16">
              <a:extLst>
                <a:ext uri="{FF2B5EF4-FFF2-40B4-BE49-F238E27FC236}">
                  <a16:creationId xmlns:a16="http://schemas.microsoft.com/office/drawing/2014/main" id="{E788E8C5-1DDE-497D-A2E4-7D9C0C59AF29}"/>
                </a:ext>
              </a:extLst>
            </p:cNvPr>
            <p:cNvSpPr/>
            <p:nvPr/>
          </p:nvSpPr>
          <p:spPr>
            <a:xfrm>
              <a:off x="0" y="0"/>
              <a:ext cx="609600" cy="419100"/>
            </a:xfrm>
            <a:custGeom>
              <a:avLst/>
              <a:gdLst/>
              <a:ahLst/>
              <a:cxnLst/>
              <a:rect l="l" t="t" r="r" b="b"/>
              <a:pathLst>
                <a:path w="609600" h="419100">
                  <a:moveTo>
                    <a:pt x="134451" y="0"/>
                  </a:moveTo>
                  <a:lnTo>
                    <a:pt x="397565" y="0"/>
                  </a:lnTo>
                  <a:cubicBezTo>
                    <a:pt x="514669" y="0"/>
                    <a:pt x="609600" y="93819"/>
                    <a:pt x="609600" y="209550"/>
                  </a:cubicBezTo>
                  <a:cubicBezTo>
                    <a:pt x="609600" y="325281"/>
                    <a:pt x="514669" y="419100"/>
                    <a:pt x="397565" y="419100"/>
                  </a:cubicBezTo>
                  <a:lnTo>
                    <a:pt x="134451" y="419100"/>
                  </a:lnTo>
                  <a:cubicBezTo>
                    <a:pt x="60196" y="419100"/>
                    <a:pt x="0" y="358904"/>
                    <a:pt x="0" y="284649"/>
                  </a:cubicBezTo>
                  <a:lnTo>
                    <a:pt x="0" y="134451"/>
                  </a:lnTo>
                  <a:cubicBezTo>
                    <a:pt x="0" y="60196"/>
                    <a:pt x="60196" y="0"/>
                    <a:pt x="134451" y="0"/>
                  </a:cubicBezTo>
                  <a:close/>
                </a:path>
              </a:pathLst>
            </a:custGeom>
            <a:solidFill>
              <a:srgbClr val="09316A"/>
            </a:solidFill>
          </p:spPr>
        </p:sp>
        <p:sp>
          <p:nvSpPr>
            <p:cNvPr id="40" name="TextBox 17">
              <a:extLst>
                <a:ext uri="{FF2B5EF4-FFF2-40B4-BE49-F238E27FC236}">
                  <a16:creationId xmlns:a16="http://schemas.microsoft.com/office/drawing/2014/main" id="{77C8A3E0-872F-3622-D119-FCAE1A8B4966}"/>
                </a:ext>
              </a:extLst>
            </p:cNvPr>
            <p:cNvSpPr txBox="1"/>
            <p:nvPr/>
          </p:nvSpPr>
          <p:spPr>
            <a:xfrm>
              <a:off x="25400" y="-38100"/>
              <a:ext cx="381000" cy="457200"/>
            </a:xfrm>
            <a:prstGeom prst="rect">
              <a:avLst/>
            </a:prstGeom>
          </p:spPr>
          <p:txBody>
            <a:bodyPr lIns="50800" tIns="50800" rIns="50800" bIns="50800" rtlCol="0" anchor="ctr"/>
            <a:lstStyle/>
            <a:p>
              <a:pPr algn="ctr">
                <a:lnSpc>
                  <a:spcPts val="3360"/>
                </a:lnSpc>
              </a:pPr>
              <a:endParaRPr/>
            </a:p>
          </p:txBody>
        </p:sp>
      </p:grpSp>
      <p:sp>
        <p:nvSpPr>
          <p:cNvPr id="41" name="TextBox 20">
            <a:extLst>
              <a:ext uri="{FF2B5EF4-FFF2-40B4-BE49-F238E27FC236}">
                <a16:creationId xmlns:a16="http://schemas.microsoft.com/office/drawing/2014/main" id="{1CCAE333-24DD-2ED0-DCC0-81D4BA37B9CE}"/>
              </a:ext>
            </a:extLst>
          </p:cNvPr>
          <p:cNvSpPr txBox="1"/>
          <p:nvPr/>
        </p:nvSpPr>
        <p:spPr>
          <a:xfrm>
            <a:off x="2116183" y="929718"/>
            <a:ext cx="6417972" cy="1696230"/>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DATA CLEANING</a:t>
            </a:r>
          </a:p>
        </p:txBody>
      </p:sp>
      <p:sp>
        <p:nvSpPr>
          <p:cNvPr id="42" name="TextBox 21">
            <a:extLst>
              <a:ext uri="{FF2B5EF4-FFF2-40B4-BE49-F238E27FC236}">
                <a16:creationId xmlns:a16="http://schemas.microsoft.com/office/drawing/2014/main" id="{9CA4FBD8-F76E-D5CD-83A0-D30DC0782C31}"/>
              </a:ext>
            </a:extLst>
          </p:cNvPr>
          <p:cNvSpPr txBox="1"/>
          <p:nvPr/>
        </p:nvSpPr>
        <p:spPr>
          <a:xfrm>
            <a:off x="3501208" y="3234091"/>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Removed duplicate records</a:t>
            </a:r>
          </a:p>
        </p:txBody>
      </p:sp>
      <p:sp>
        <p:nvSpPr>
          <p:cNvPr id="43" name="TextBox 22">
            <a:extLst>
              <a:ext uri="{FF2B5EF4-FFF2-40B4-BE49-F238E27FC236}">
                <a16:creationId xmlns:a16="http://schemas.microsoft.com/office/drawing/2014/main" id="{BE64EFCA-F349-FA73-1F3B-BEC516515D14}"/>
              </a:ext>
            </a:extLst>
          </p:cNvPr>
          <p:cNvSpPr txBox="1"/>
          <p:nvPr/>
        </p:nvSpPr>
        <p:spPr>
          <a:xfrm>
            <a:off x="3501208" y="4457086"/>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Removed missing values</a:t>
            </a:r>
          </a:p>
        </p:txBody>
      </p:sp>
      <p:sp>
        <p:nvSpPr>
          <p:cNvPr id="44" name="TextBox 23">
            <a:extLst>
              <a:ext uri="{FF2B5EF4-FFF2-40B4-BE49-F238E27FC236}">
                <a16:creationId xmlns:a16="http://schemas.microsoft.com/office/drawing/2014/main" id="{A7409475-99E5-39B0-3212-A120B6C2693F}"/>
              </a:ext>
            </a:extLst>
          </p:cNvPr>
          <p:cNvSpPr txBox="1"/>
          <p:nvPr/>
        </p:nvSpPr>
        <p:spPr>
          <a:xfrm>
            <a:off x="3501208" y="5675599"/>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Changed Converted Date todatetime [8].</a:t>
            </a:r>
          </a:p>
        </p:txBody>
      </p:sp>
      <p:sp>
        <p:nvSpPr>
          <p:cNvPr id="45" name="TextBox 24">
            <a:extLst>
              <a:ext uri="{FF2B5EF4-FFF2-40B4-BE49-F238E27FC236}">
                <a16:creationId xmlns:a16="http://schemas.microsoft.com/office/drawing/2014/main" id="{F69451E0-AD2E-3829-5A4D-AD1375ACE2C7}"/>
              </a:ext>
            </a:extLst>
          </p:cNvPr>
          <p:cNvSpPr txBox="1"/>
          <p:nvPr/>
        </p:nvSpPr>
        <p:spPr>
          <a:xfrm>
            <a:off x="3482933" y="6821015"/>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Extracted Month and Hour</a:t>
            </a:r>
          </a:p>
        </p:txBody>
      </p:sp>
      <p:sp>
        <p:nvSpPr>
          <p:cNvPr id="46" name="TextBox 25">
            <a:extLst>
              <a:ext uri="{FF2B5EF4-FFF2-40B4-BE49-F238E27FC236}">
                <a16:creationId xmlns:a16="http://schemas.microsoft.com/office/drawing/2014/main" id="{185C9E79-A3BF-4EC7-2C90-7F464F5787C1}"/>
              </a:ext>
            </a:extLst>
          </p:cNvPr>
          <p:cNvSpPr txBox="1"/>
          <p:nvPr/>
        </p:nvSpPr>
        <p:spPr>
          <a:xfrm>
            <a:off x="2443370" y="3234091"/>
            <a:ext cx="6575415" cy="396239"/>
          </a:xfrm>
          <a:prstGeom prst="rect">
            <a:avLst/>
          </a:prstGeom>
        </p:spPr>
        <p:txBody>
          <a:bodyPr lIns="0" tIns="0" rIns="0" bIns="0" rtlCol="0" anchor="t">
            <a:spAutoFit/>
          </a:bodyPr>
          <a:lstStyle/>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1</a:t>
            </a:r>
          </a:p>
        </p:txBody>
      </p:sp>
      <p:sp>
        <p:nvSpPr>
          <p:cNvPr id="47" name="TextBox 26">
            <a:extLst>
              <a:ext uri="{FF2B5EF4-FFF2-40B4-BE49-F238E27FC236}">
                <a16:creationId xmlns:a16="http://schemas.microsoft.com/office/drawing/2014/main" id="{718EF3D5-F393-18A6-7420-259F658AF47D}"/>
              </a:ext>
            </a:extLst>
          </p:cNvPr>
          <p:cNvSpPr txBox="1"/>
          <p:nvPr/>
        </p:nvSpPr>
        <p:spPr>
          <a:xfrm>
            <a:off x="2487159" y="4410538"/>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2</a:t>
            </a:r>
          </a:p>
        </p:txBody>
      </p:sp>
      <p:sp>
        <p:nvSpPr>
          <p:cNvPr id="48" name="TextBox 27">
            <a:extLst>
              <a:ext uri="{FF2B5EF4-FFF2-40B4-BE49-F238E27FC236}">
                <a16:creationId xmlns:a16="http://schemas.microsoft.com/office/drawing/2014/main" id="{F7FAE049-928D-E26C-E41D-04208CDF0633}"/>
              </a:ext>
            </a:extLst>
          </p:cNvPr>
          <p:cNvSpPr txBox="1"/>
          <p:nvPr/>
        </p:nvSpPr>
        <p:spPr>
          <a:xfrm>
            <a:off x="2568585" y="5654987"/>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3</a:t>
            </a:r>
          </a:p>
        </p:txBody>
      </p:sp>
      <p:sp>
        <p:nvSpPr>
          <p:cNvPr id="49" name="TextBox 28">
            <a:extLst>
              <a:ext uri="{FF2B5EF4-FFF2-40B4-BE49-F238E27FC236}">
                <a16:creationId xmlns:a16="http://schemas.microsoft.com/office/drawing/2014/main" id="{549BB7F4-4E7F-3FE2-2F25-492A828E8446}"/>
              </a:ext>
            </a:extLst>
          </p:cNvPr>
          <p:cNvSpPr txBox="1"/>
          <p:nvPr/>
        </p:nvSpPr>
        <p:spPr>
          <a:xfrm>
            <a:off x="2568585" y="6854450"/>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4</a:t>
            </a:r>
          </a:p>
        </p:txBody>
      </p:sp>
      <p:pic>
        <p:nvPicPr>
          <p:cNvPr id="50" name="Picture 49">
            <a:extLst>
              <a:ext uri="{FF2B5EF4-FFF2-40B4-BE49-F238E27FC236}">
                <a16:creationId xmlns:a16="http://schemas.microsoft.com/office/drawing/2014/main" id="{2333FEC5-34C0-B5B9-FDF9-0AC25C6DF557}"/>
              </a:ext>
            </a:extLst>
          </p:cNvPr>
          <p:cNvPicPr>
            <a:picLocks noChangeAspect="1"/>
          </p:cNvPicPr>
          <p:nvPr/>
        </p:nvPicPr>
        <p:blipFill>
          <a:blip r:embed="rId4"/>
          <a:stretch>
            <a:fillRect/>
          </a:stretch>
        </p:blipFill>
        <p:spPr>
          <a:xfrm>
            <a:off x="10744200" y="6477133"/>
            <a:ext cx="6904704" cy="1200818"/>
          </a:xfrm>
          <a:prstGeom prst="rect">
            <a:avLst/>
          </a:prstGeom>
        </p:spPr>
      </p:pic>
      <p:pic>
        <p:nvPicPr>
          <p:cNvPr id="51" name="Picture 50">
            <a:extLst>
              <a:ext uri="{FF2B5EF4-FFF2-40B4-BE49-F238E27FC236}">
                <a16:creationId xmlns:a16="http://schemas.microsoft.com/office/drawing/2014/main" id="{FF3AD30A-ECBD-6DD7-E020-59C5DEF30185}"/>
              </a:ext>
            </a:extLst>
          </p:cNvPr>
          <p:cNvPicPr>
            <a:picLocks noChangeAspect="1"/>
          </p:cNvPicPr>
          <p:nvPr/>
        </p:nvPicPr>
        <p:blipFill>
          <a:blip r:embed="rId5"/>
          <a:stretch>
            <a:fillRect/>
          </a:stretch>
        </p:blipFill>
        <p:spPr>
          <a:xfrm>
            <a:off x="10678254" y="1523692"/>
            <a:ext cx="6705600" cy="4597400"/>
          </a:xfrm>
          <a:prstGeom prst="rect">
            <a:avLst/>
          </a:prstGeom>
        </p:spPr>
      </p:pic>
    </p:spTree>
    <p:extLst>
      <p:ext uri="{BB962C8B-B14F-4D97-AF65-F5344CB8AC3E}">
        <p14:creationId xmlns:p14="http://schemas.microsoft.com/office/powerpoint/2010/main" val="3877521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sp>
        <p:nvSpPr>
          <p:cNvPr id="11" name="Freeform 11"/>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2" name="Freeform 12"/>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18" name="Freeform 6">
            <a:extLst>
              <a:ext uri="{FF2B5EF4-FFF2-40B4-BE49-F238E27FC236}">
                <a16:creationId xmlns:a16="http://schemas.microsoft.com/office/drawing/2014/main" id="{18DA808C-8FFF-6D13-60A7-F54230BE9EE6}"/>
              </a:ext>
            </a:extLst>
          </p:cNvPr>
          <p:cNvSpPr/>
          <p:nvPr/>
        </p:nvSpPr>
        <p:spPr>
          <a:xfrm>
            <a:off x="9906000" y="3776277"/>
            <a:ext cx="7368800" cy="6097682"/>
          </a:xfrm>
          <a:custGeom>
            <a:avLst/>
            <a:gdLst/>
            <a:ahLst/>
            <a:cxnLst/>
            <a:rect l="l" t="t" r="r" b="b"/>
            <a:pathLst>
              <a:path w="7368800" h="6097682">
                <a:moveTo>
                  <a:pt x="0" y="0"/>
                </a:moveTo>
                <a:lnTo>
                  <a:pt x="7368799" y="0"/>
                </a:lnTo>
                <a:lnTo>
                  <a:pt x="7368799" y="6097682"/>
                </a:lnTo>
                <a:lnTo>
                  <a:pt x="0" y="6097682"/>
                </a:lnTo>
                <a:lnTo>
                  <a:pt x="0" y="0"/>
                </a:lnTo>
                <a:close/>
              </a:path>
            </a:pathLst>
          </a:custGeom>
          <a:blipFill>
            <a:blip r:embed="rId6"/>
            <a:stretch>
              <a:fillRect/>
            </a:stretch>
          </a:blipFill>
        </p:spPr>
      </p:sp>
      <p:sp>
        <p:nvSpPr>
          <p:cNvPr id="20" name="TextBox 8">
            <a:extLst>
              <a:ext uri="{FF2B5EF4-FFF2-40B4-BE49-F238E27FC236}">
                <a16:creationId xmlns:a16="http://schemas.microsoft.com/office/drawing/2014/main" id="{A33F673A-C344-36A9-9C74-A881EE95DF9A}"/>
              </a:ext>
            </a:extLst>
          </p:cNvPr>
          <p:cNvSpPr txBox="1"/>
          <p:nvPr/>
        </p:nvSpPr>
        <p:spPr>
          <a:xfrm>
            <a:off x="1371600" y="1755132"/>
            <a:ext cx="8716247" cy="2132976"/>
          </a:xfrm>
          <a:prstGeom prst="rect">
            <a:avLst/>
          </a:prstGeom>
        </p:spPr>
        <p:txBody>
          <a:bodyPr lIns="0" tIns="0" rIns="0" bIns="0" rtlCol="0" anchor="t">
            <a:spAutoFit/>
          </a:bodyPr>
          <a:lstStyle/>
          <a:p>
            <a:pPr algn="l">
              <a:lnSpc>
                <a:spcPts val="5610"/>
              </a:lnSpc>
            </a:pPr>
            <a:r>
              <a:rPr lang="en-US" sz="5100" b="1">
                <a:solidFill>
                  <a:srgbClr val="67D3E8"/>
                </a:solidFill>
                <a:latin typeface="Montserrat Heavy"/>
                <a:ea typeface="Montserrat Heavy"/>
                <a:cs typeface="Montserrat Heavy"/>
                <a:sym typeface="Montserrat Heavy"/>
              </a:rPr>
              <a:t>UNIVARIATE</a:t>
            </a:r>
          </a:p>
          <a:p>
            <a:pPr algn="l">
              <a:lnSpc>
                <a:spcPts val="5610"/>
              </a:lnSpc>
            </a:pPr>
            <a:r>
              <a:rPr lang="en-US" sz="5100" b="1">
                <a:solidFill>
                  <a:srgbClr val="67D3E8"/>
                </a:solidFill>
                <a:latin typeface="Montserrat Heavy"/>
                <a:ea typeface="Montserrat Heavy"/>
                <a:cs typeface="Montserrat Heavy"/>
                <a:sym typeface="Montserrat Heavy"/>
              </a:rPr>
              <a:t>ANALYSIS (CRIME TYPE)</a:t>
            </a:r>
          </a:p>
          <a:p>
            <a:pPr algn="l">
              <a:lnSpc>
                <a:spcPts val="5610"/>
              </a:lnSpc>
            </a:pPr>
            <a:endParaRPr lang="en-US" sz="5100" b="1">
              <a:solidFill>
                <a:srgbClr val="67D3E8"/>
              </a:solidFill>
              <a:latin typeface="Montserrat Heavy"/>
              <a:ea typeface="Montserrat Heavy"/>
              <a:cs typeface="Montserrat Heavy"/>
              <a:sym typeface="Montserrat Heavy"/>
            </a:endParaRPr>
          </a:p>
        </p:txBody>
      </p:sp>
      <p:sp>
        <p:nvSpPr>
          <p:cNvPr id="21" name="TextBox 9">
            <a:extLst>
              <a:ext uri="{FF2B5EF4-FFF2-40B4-BE49-F238E27FC236}">
                <a16:creationId xmlns:a16="http://schemas.microsoft.com/office/drawing/2014/main" id="{63AEE605-4153-DF5D-D53A-0792F198597E}"/>
              </a:ext>
            </a:extLst>
          </p:cNvPr>
          <p:cNvSpPr txBox="1"/>
          <p:nvPr/>
        </p:nvSpPr>
        <p:spPr>
          <a:xfrm>
            <a:off x="1641808" y="3902849"/>
            <a:ext cx="9483593" cy="58445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The most prevalent crimes detected.</a:t>
            </a:r>
          </a:p>
          <a:p>
            <a:pPr algn="l">
              <a:lnSpc>
                <a:spcPts val="3360"/>
              </a:lnSpc>
              <a:spcBef>
                <a:spcPct val="0"/>
              </a:spcBef>
            </a:pPr>
            <a:endParaRPr lang="en-US" sz="2400" b="1">
              <a:solidFill>
                <a:srgbClr val="67D3E8"/>
              </a:solidFill>
              <a:latin typeface="Montserrat Medium"/>
              <a:ea typeface="Montserrat Medium"/>
              <a:cs typeface="Montserrat Medium"/>
              <a:sym typeface="Montserrat Medium"/>
            </a:endParaRPr>
          </a:p>
          <a:p>
            <a:pPr algn="l">
              <a:lnSpc>
                <a:spcPts val="3360"/>
              </a:lnSpc>
              <a:spcBef>
                <a:spcPct val="0"/>
              </a:spcBef>
            </a:pPr>
            <a:r>
              <a:rPr lang="en-US" sz="2400" b="1">
                <a:solidFill>
                  <a:srgbClr val="67D3E8"/>
                </a:solidFill>
                <a:latin typeface="Montserrat Medium"/>
                <a:ea typeface="Montserrat Medium"/>
                <a:cs typeface="Montserrat Medium"/>
                <a:sym typeface="Montserrat Medium"/>
              </a:rPr>
              <a:t>Top Crime: Theft (53,621 cases)</a:t>
            </a:r>
          </a:p>
          <a:p>
            <a:pPr algn="l">
              <a:lnSpc>
                <a:spcPts val="3360"/>
              </a:lnSpc>
              <a:spcBef>
                <a:spcPct val="0"/>
              </a:spcBef>
            </a:pPr>
            <a:endParaRPr lang="en-US" sz="2400" b="1">
              <a:solidFill>
                <a:srgbClr val="67D3E8"/>
              </a:solidFill>
              <a:latin typeface="Montserrat Medium"/>
              <a:ea typeface="Montserrat Medium"/>
              <a:cs typeface="Montserrat Medium"/>
              <a:sym typeface="Montserrat Medium"/>
            </a:endParaRPr>
          </a:p>
          <a:p>
            <a:pPr algn="l">
              <a:lnSpc>
                <a:spcPts val="3360"/>
              </a:lnSpc>
              <a:spcBef>
                <a:spcPct val="0"/>
              </a:spcBef>
            </a:pPr>
            <a:r>
              <a:rPr lang="en-US" sz="2400" b="1">
                <a:solidFill>
                  <a:srgbClr val="67D3E8"/>
                </a:solidFill>
                <a:latin typeface="Montserrat Medium"/>
                <a:ea typeface="Montserrat Medium"/>
                <a:cs typeface="Montserrat Medium"/>
                <a:sym typeface="Montserrat Medium"/>
              </a:rPr>
              <a:t>Followed by:</a:t>
            </a:r>
          </a:p>
          <a:p>
            <a:pPr algn="l">
              <a:lnSpc>
                <a:spcPts val="3360"/>
              </a:lnSpc>
              <a:spcBef>
                <a:spcPct val="0"/>
              </a:spcBef>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Battery (40,800)</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Criminal Damage (27,028)</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Motor Vehicle Theft (21,386)</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Assault (20,737) [5]</a:t>
            </a:r>
          </a:p>
          <a:p>
            <a:pPr algn="l">
              <a:lnSpc>
                <a:spcPts val="3360"/>
              </a:lnSpc>
            </a:pPr>
            <a:endParaRPr lang="en-US" sz="2400" b="1">
              <a:solidFill>
                <a:srgbClr val="67D3E8"/>
              </a:solidFill>
              <a:latin typeface="Montserrat Medium"/>
              <a:ea typeface="Montserrat Medium"/>
              <a:cs typeface="Montserrat Medium"/>
              <a:sym typeface="Montserrat Medium"/>
            </a:endParaRPr>
          </a:p>
        </p:txBody>
      </p:sp>
      <p:pic>
        <p:nvPicPr>
          <p:cNvPr id="22" name="Picture 21">
            <a:extLst>
              <a:ext uri="{FF2B5EF4-FFF2-40B4-BE49-F238E27FC236}">
                <a16:creationId xmlns:a16="http://schemas.microsoft.com/office/drawing/2014/main" id="{FBA66F66-3C58-D052-41C8-1A7D97F65F50}"/>
              </a:ext>
            </a:extLst>
          </p:cNvPr>
          <p:cNvPicPr>
            <a:picLocks noChangeAspect="1"/>
          </p:cNvPicPr>
          <p:nvPr/>
        </p:nvPicPr>
        <p:blipFill>
          <a:blip r:embed="rId7"/>
          <a:stretch>
            <a:fillRect/>
          </a:stretch>
        </p:blipFill>
        <p:spPr>
          <a:xfrm>
            <a:off x="9884812" y="1085877"/>
            <a:ext cx="7340600" cy="22098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A1D7E99C-330C-CCBB-2023-A08476E06FFE}"/>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88E8AD5B-1335-7516-7D48-CA73670759AA}"/>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2" name="Freeform 12">
            <a:extLst>
              <a:ext uri="{FF2B5EF4-FFF2-40B4-BE49-F238E27FC236}">
                <a16:creationId xmlns:a16="http://schemas.microsoft.com/office/drawing/2014/main" id="{60D3E605-A963-EC23-94A2-12F4DE806D00}"/>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F9C9D61D-74BC-1C97-3764-1F0798A89A45}"/>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5" name="Freeform 6">
            <a:extLst>
              <a:ext uri="{FF2B5EF4-FFF2-40B4-BE49-F238E27FC236}">
                <a16:creationId xmlns:a16="http://schemas.microsoft.com/office/drawing/2014/main" id="{EE3AF536-5B9A-C56E-A75B-F79A98A7C0E8}"/>
              </a:ext>
            </a:extLst>
          </p:cNvPr>
          <p:cNvSpPr/>
          <p:nvPr/>
        </p:nvSpPr>
        <p:spPr>
          <a:xfrm>
            <a:off x="11245173" y="3460290"/>
            <a:ext cx="6118572" cy="6356958"/>
          </a:xfrm>
          <a:custGeom>
            <a:avLst/>
            <a:gdLst/>
            <a:ahLst/>
            <a:cxnLst/>
            <a:rect l="l" t="t" r="r" b="b"/>
            <a:pathLst>
              <a:path w="6118572" h="6356958">
                <a:moveTo>
                  <a:pt x="0" y="0"/>
                </a:moveTo>
                <a:lnTo>
                  <a:pt x="6118572" y="0"/>
                </a:lnTo>
                <a:lnTo>
                  <a:pt x="6118572" y="6356958"/>
                </a:lnTo>
                <a:lnTo>
                  <a:pt x="0" y="6356958"/>
                </a:lnTo>
                <a:lnTo>
                  <a:pt x="0" y="0"/>
                </a:lnTo>
                <a:close/>
              </a:path>
            </a:pathLst>
          </a:custGeom>
          <a:blipFill>
            <a:blip r:embed="rId6"/>
            <a:stretch>
              <a:fillRect/>
            </a:stretch>
          </a:blipFill>
        </p:spPr>
      </p:sp>
      <p:sp>
        <p:nvSpPr>
          <p:cNvPr id="7" name="TextBox 8">
            <a:extLst>
              <a:ext uri="{FF2B5EF4-FFF2-40B4-BE49-F238E27FC236}">
                <a16:creationId xmlns:a16="http://schemas.microsoft.com/office/drawing/2014/main" id="{27706F49-7D4D-A7FC-AE19-47E8366061DE}"/>
              </a:ext>
            </a:extLst>
          </p:cNvPr>
          <p:cNvSpPr txBox="1"/>
          <p:nvPr/>
        </p:nvSpPr>
        <p:spPr>
          <a:xfrm>
            <a:off x="2209278" y="2353357"/>
            <a:ext cx="8450551" cy="1696230"/>
          </a:xfrm>
          <a:prstGeom prst="rect">
            <a:avLst/>
          </a:prstGeom>
        </p:spPr>
        <p:txBody>
          <a:bodyPr lIns="0" tIns="0" rIns="0" bIns="0" rtlCol="0" anchor="t">
            <a:spAutoFit/>
          </a:bodyPr>
          <a:lstStyle/>
          <a:p>
            <a:pPr algn="l">
              <a:lnSpc>
                <a:spcPts val="6667"/>
              </a:lnSpc>
            </a:pPr>
            <a:r>
              <a:rPr lang="en-US" sz="6061" b="1">
                <a:solidFill>
                  <a:srgbClr val="67D3E8"/>
                </a:solidFill>
                <a:latin typeface="Montserrat Heavy"/>
                <a:ea typeface="Montserrat Heavy"/>
                <a:cs typeface="Montserrat Heavy"/>
                <a:sym typeface="Montserrat Heavy"/>
              </a:rPr>
              <a:t>UNIVARIATE</a:t>
            </a:r>
          </a:p>
          <a:p>
            <a:pPr algn="l">
              <a:lnSpc>
                <a:spcPts val="6667"/>
              </a:lnSpc>
            </a:pPr>
            <a:r>
              <a:rPr lang="en-US" sz="6061" b="1">
                <a:solidFill>
                  <a:srgbClr val="67D3E8"/>
                </a:solidFill>
                <a:latin typeface="Montserrat Heavy"/>
                <a:ea typeface="Montserrat Heavy"/>
                <a:cs typeface="Montserrat Heavy"/>
                <a:sym typeface="Montserrat Heavy"/>
              </a:rPr>
              <a:t>ANALYSIS (ARREST)</a:t>
            </a:r>
          </a:p>
        </p:txBody>
      </p:sp>
      <p:sp>
        <p:nvSpPr>
          <p:cNvPr id="8" name="TextBox 9">
            <a:extLst>
              <a:ext uri="{FF2B5EF4-FFF2-40B4-BE49-F238E27FC236}">
                <a16:creationId xmlns:a16="http://schemas.microsoft.com/office/drawing/2014/main" id="{9862B26F-725E-846C-A2C5-E05E7F8F6C6D}"/>
              </a:ext>
            </a:extLst>
          </p:cNvPr>
          <p:cNvSpPr txBox="1"/>
          <p:nvPr/>
        </p:nvSpPr>
        <p:spPr>
          <a:xfrm>
            <a:off x="2479486" y="4491549"/>
            <a:ext cx="9483593" cy="3329939"/>
          </a:xfrm>
          <a:prstGeom prst="rect">
            <a:avLst/>
          </a:prstGeom>
        </p:spPr>
        <p:txBody>
          <a:bodyPr lIns="0" tIns="0" rIns="0" bIns="0" rtlCol="0" anchor="t">
            <a:spAutoFit/>
          </a:bodyPr>
          <a:lstStyle/>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Cases of Arrest vs Non-Arrest analyzed.</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88.37% crimes have no arrest</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Only 11.62% result in arrest</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Indicates low arrest rate [3].</a:t>
            </a:r>
          </a:p>
          <a:p>
            <a:pPr algn="l">
              <a:lnSpc>
                <a:spcPts val="3360"/>
              </a:lnSpc>
            </a:pPr>
            <a:endParaRPr lang="en-US" sz="2400" b="1" dirty="0">
              <a:solidFill>
                <a:srgbClr val="67D3E8"/>
              </a:solidFill>
              <a:latin typeface="Montserrat Medium"/>
              <a:ea typeface="Montserrat Medium"/>
              <a:cs typeface="Montserrat Medium"/>
              <a:sym typeface="Montserrat Medium"/>
            </a:endParaRPr>
          </a:p>
        </p:txBody>
      </p:sp>
      <p:pic>
        <p:nvPicPr>
          <p:cNvPr id="9" name="Picture 8">
            <a:extLst>
              <a:ext uri="{FF2B5EF4-FFF2-40B4-BE49-F238E27FC236}">
                <a16:creationId xmlns:a16="http://schemas.microsoft.com/office/drawing/2014/main" id="{0DE3499C-5EA9-E0C3-206A-0A6703A65E0C}"/>
              </a:ext>
            </a:extLst>
          </p:cNvPr>
          <p:cNvPicPr>
            <a:picLocks noChangeAspect="1"/>
          </p:cNvPicPr>
          <p:nvPr/>
        </p:nvPicPr>
        <p:blipFill>
          <a:blip r:embed="rId7"/>
          <a:stretch>
            <a:fillRect/>
          </a:stretch>
        </p:blipFill>
        <p:spPr>
          <a:xfrm>
            <a:off x="10663840" y="1059699"/>
            <a:ext cx="7340600" cy="2209800"/>
          </a:xfrm>
          <a:prstGeom prst="rect">
            <a:avLst/>
          </a:prstGeom>
        </p:spPr>
      </p:pic>
    </p:spTree>
    <p:extLst>
      <p:ext uri="{BB962C8B-B14F-4D97-AF65-F5344CB8AC3E}">
        <p14:creationId xmlns:p14="http://schemas.microsoft.com/office/powerpoint/2010/main" val="2313278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89206B88-FF2E-A911-2EF8-FB7AC902E478}"/>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D7ABED19-4E35-02F9-363A-E465CB959C24}"/>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2" name="Freeform 12">
            <a:extLst>
              <a:ext uri="{FF2B5EF4-FFF2-40B4-BE49-F238E27FC236}">
                <a16:creationId xmlns:a16="http://schemas.microsoft.com/office/drawing/2014/main" id="{4EE68E55-AF7A-73E3-03D5-279887A514E5}"/>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99E54F82-00A3-4FFE-1C3A-485478A7DCD3}"/>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 name="Freeform 6">
            <a:extLst>
              <a:ext uri="{FF2B5EF4-FFF2-40B4-BE49-F238E27FC236}">
                <a16:creationId xmlns:a16="http://schemas.microsoft.com/office/drawing/2014/main" id="{6C8EBA11-CBD3-7B60-8611-ABCF86EB4237}"/>
              </a:ext>
            </a:extLst>
          </p:cNvPr>
          <p:cNvSpPr/>
          <p:nvPr/>
        </p:nvSpPr>
        <p:spPr>
          <a:xfrm>
            <a:off x="10407481" y="3155501"/>
            <a:ext cx="7807524" cy="6002034"/>
          </a:xfrm>
          <a:custGeom>
            <a:avLst/>
            <a:gdLst/>
            <a:ahLst/>
            <a:cxnLst/>
            <a:rect l="l" t="t" r="r" b="b"/>
            <a:pathLst>
              <a:path w="7807524" h="6002034">
                <a:moveTo>
                  <a:pt x="0" y="0"/>
                </a:moveTo>
                <a:lnTo>
                  <a:pt x="7807524" y="0"/>
                </a:lnTo>
                <a:lnTo>
                  <a:pt x="7807524" y="6002034"/>
                </a:lnTo>
                <a:lnTo>
                  <a:pt x="0" y="6002034"/>
                </a:lnTo>
                <a:lnTo>
                  <a:pt x="0" y="0"/>
                </a:lnTo>
                <a:close/>
              </a:path>
            </a:pathLst>
          </a:custGeom>
          <a:blipFill>
            <a:blip r:embed="rId6"/>
            <a:stretch>
              <a:fillRect/>
            </a:stretch>
          </a:blipFill>
        </p:spPr>
      </p:sp>
      <p:sp>
        <p:nvSpPr>
          <p:cNvPr id="3" name="TextBox 8">
            <a:extLst>
              <a:ext uri="{FF2B5EF4-FFF2-40B4-BE49-F238E27FC236}">
                <a16:creationId xmlns:a16="http://schemas.microsoft.com/office/drawing/2014/main" id="{87A8C8BA-65C8-03F2-12B9-0F5DA24A12CD}"/>
              </a:ext>
            </a:extLst>
          </p:cNvPr>
          <p:cNvSpPr txBox="1"/>
          <p:nvPr/>
        </p:nvSpPr>
        <p:spPr>
          <a:xfrm>
            <a:off x="2209278" y="2353357"/>
            <a:ext cx="8450551" cy="1696230"/>
          </a:xfrm>
          <a:prstGeom prst="rect">
            <a:avLst/>
          </a:prstGeom>
        </p:spPr>
        <p:txBody>
          <a:bodyPr lIns="0" tIns="0" rIns="0" bIns="0" rtlCol="0" anchor="t">
            <a:spAutoFit/>
          </a:bodyPr>
          <a:lstStyle/>
          <a:p>
            <a:pPr algn="l">
              <a:lnSpc>
                <a:spcPts val="6667"/>
              </a:lnSpc>
            </a:pPr>
            <a:r>
              <a:rPr lang="en-US" sz="6061" b="1">
                <a:solidFill>
                  <a:srgbClr val="67D3E8"/>
                </a:solidFill>
                <a:latin typeface="Montserrat Heavy"/>
                <a:ea typeface="Montserrat Heavy"/>
                <a:cs typeface="Montserrat Heavy"/>
                <a:sym typeface="Montserrat Heavy"/>
              </a:rPr>
              <a:t>UNIVARIATE </a:t>
            </a:r>
          </a:p>
          <a:p>
            <a:pPr algn="l">
              <a:lnSpc>
                <a:spcPts val="6667"/>
              </a:lnSpc>
            </a:pPr>
            <a:r>
              <a:rPr lang="en-US" sz="6061" b="1">
                <a:solidFill>
                  <a:srgbClr val="67D3E8"/>
                </a:solidFill>
                <a:latin typeface="Montserrat Heavy"/>
                <a:ea typeface="Montserrat Heavy"/>
                <a:cs typeface="Montserrat Heavy"/>
                <a:sym typeface="Montserrat Heavy"/>
              </a:rPr>
              <a:t>ANALYSIS (TIME)</a:t>
            </a:r>
          </a:p>
        </p:txBody>
      </p:sp>
      <p:sp>
        <p:nvSpPr>
          <p:cNvPr id="4" name="TextBox 9">
            <a:extLst>
              <a:ext uri="{FF2B5EF4-FFF2-40B4-BE49-F238E27FC236}">
                <a16:creationId xmlns:a16="http://schemas.microsoft.com/office/drawing/2014/main" id="{8006D05C-2911-7D25-ACD9-BC43B3608CA8}"/>
              </a:ext>
            </a:extLst>
          </p:cNvPr>
          <p:cNvSpPr txBox="1"/>
          <p:nvPr/>
        </p:nvSpPr>
        <p:spPr>
          <a:xfrm>
            <a:off x="2479486" y="4491549"/>
            <a:ext cx="7932006" cy="3329939"/>
          </a:xfrm>
          <a:prstGeom prst="rect">
            <a:avLst/>
          </a:prstGeom>
        </p:spPr>
        <p:txBody>
          <a:bodyPr lIns="0" tIns="0" rIns="0" bIns="0" rtlCol="0" anchor="t">
            <a:spAutoFit/>
          </a:bodyPr>
          <a:lstStyle/>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Crimes analyzed by month</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The rate of crimes is not consistent throughout months.</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There are months with high frequencies of crime[4].</a:t>
            </a:r>
          </a:p>
          <a:p>
            <a:pPr algn="l">
              <a:lnSpc>
                <a:spcPts val="3360"/>
              </a:lnSpc>
            </a:pPr>
            <a:endParaRPr lang="en-US" sz="2400" b="1">
              <a:solidFill>
                <a:srgbClr val="67D3E8"/>
              </a:solidFill>
              <a:latin typeface="Montserrat Medium"/>
              <a:ea typeface="Montserrat Medium"/>
              <a:cs typeface="Montserrat Medium"/>
              <a:sym typeface="Montserrat Medium"/>
            </a:endParaRPr>
          </a:p>
        </p:txBody>
      </p:sp>
      <p:pic>
        <p:nvPicPr>
          <p:cNvPr id="5" name="Picture 4">
            <a:extLst>
              <a:ext uri="{FF2B5EF4-FFF2-40B4-BE49-F238E27FC236}">
                <a16:creationId xmlns:a16="http://schemas.microsoft.com/office/drawing/2014/main" id="{9338F3E5-9756-FC70-882D-CA2ACD04D83A}"/>
              </a:ext>
            </a:extLst>
          </p:cNvPr>
          <p:cNvPicPr>
            <a:picLocks noChangeAspect="1"/>
          </p:cNvPicPr>
          <p:nvPr/>
        </p:nvPicPr>
        <p:blipFill>
          <a:blip r:embed="rId7"/>
          <a:stretch>
            <a:fillRect/>
          </a:stretch>
        </p:blipFill>
        <p:spPr>
          <a:xfrm>
            <a:off x="10375397" y="596786"/>
            <a:ext cx="7772400" cy="2384315"/>
          </a:xfrm>
          <a:prstGeom prst="rect">
            <a:avLst/>
          </a:prstGeom>
        </p:spPr>
      </p:pic>
    </p:spTree>
    <p:extLst>
      <p:ext uri="{BB962C8B-B14F-4D97-AF65-F5344CB8AC3E}">
        <p14:creationId xmlns:p14="http://schemas.microsoft.com/office/powerpoint/2010/main" val="3998125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91DB63A6-FA2D-7A1D-0F85-197AC4B7D536}"/>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60ED3558-785A-3658-2910-3C934CAF96C2}"/>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2" name="Freeform 12">
            <a:extLst>
              <a:ext uri="{FF2B5EF4-FFF2-40B4-BE49-F238E27FC236}">
                <a16:creationId xmlns:a16="http://schemas.microsoft.com/office/drawing/2014/main" id="{4E7ACA98-E5D1-40AE-BAB2-B9F5633045E6}"/>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02734EC0-2C94-76D1-E6A3-0EEEA3F8287C}"/>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 name="Freeform 6">
            <a:extLst>
              <a:ext uri="{FF2B5EF4-FFF2-40B4-BE49-F238E27FC236}">
                <a16:creationId xmlns:a16="http://schemas.microsoft.com/office/drawing/2014/main" id="{4CBC0C5B-9BFB-5B01-6B98-B749F668BEBD}"/>
              </a:ext>
            </a:extLst>
          </p:cNvPr>
          <p:cNvSpPr/>
          <p:nvPr/>
        </p:nvSpPr>
        <p:spPr>
          <a:xfrm>
            <a:off x="10058400" y="3910166"/>
            <a:ext cx="8013612" cy="5960124"/>
          </a:xfrm>
          <a:custGeom>
            <a:avLst/>
            <a:gdLst/>
            <a:ahLst/>
            <a:cxnLst/>
            <a:rect l="l" t="t" r="r" b="b"/>
            <a:pathLst>
              <a:path w="8013612" h="5960124">
                <a:moveTo>
                  <a:pt x="0" y="0"/>
                </a:moveTo>
                <a:lnTo>
                  <a:pt x="8013612" y="0"/>
                </a:lnTo>
                <a:lnTo>
                  <a:pt x="8013612" y="5960124"/>
                </a:lnTo>
                <a:lnTo>
                  <a:pt x="0" y="5960124"/>
                </a:lnTo>
                <a:lnTo>
                  <a:pt x="0" y="0"/>
                </a:lnTo>
                <a:close/>
              </a:path>
            </a:pathLst>
          </a:custGeom>
          <a:blipFill>
            <a:blip r:embed="rId6"/>
            <a:stretch>
              <a:fillRect/>
            </a:stretch>
          </a:blipFill>
        </p:spPr>
      </p:sp>
      <p:sp>
        <p:nvSpPr>
          <p:cNvPr id="3" name="TextBox 8">
            <a:extLst>
              <a:ext uri="{FF2B5EF4-FFF2-40B4-BE49-F238E27FC236}">
                <a16:creationId xmlns:a16="http://schemas.microsoft.com/office/drawing/2014/main" id="{334B96E2-0806-5B04-A364-C51B8C2F116C}"/>
              </a:ext>
            </a:extLst>
          </p:cNvPr>
          <p:cNvSpPr txBox="1"/>
          <p:nvPr/>
        </p:nvSpPr>
        <p:spPr>
          <a:xfrm>
            <a:off x="1154389" y="2510647"/>
            <a:ext cx="8450551" cy="1377461"/>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MULTIVARIATE </a:t>
            </a:r>
          </a:p>
          <a:p>
            <a:pPr algn="l">
              <a:lnSpc>
                <a:spcPts val="4247"/>
              </a:lnSpc>
            </a:pPr>
            <a:r>
              <a:rPr lang="en-US" sz="3861" b="1" dirty="0">
                <a:solidFill>
                  <a:srgbClr val="67D3E8"/>
                </a:solidFill>
                <a:latin typeface="Montserrat Heavy"/>
                <a:ea typeface="Montserrat Heavy"/>
                <a:cs typeface="Montserrat Heavy"/>
                <a:sym typeface="Montserrat Heavy"/>
              </a:rPr>
              <a:t>ANALYSIS (CRIME VS ARREST)</a:t>
            </a:r>
          </a:p>
        </p:txBody>
      </p:sp>
      <p:sp>
        <p:nvSpPr>
          <p:cNvPr id="4" name="TextBox 9">
            <a:extLst>
              <a:ext uri="{FF2B5EF4-FFF2-40B4-BE49-F238E27FC236}">
                <a16:creationId xmlns:a16="http://schemas.microsoft.com/office/drawing/2014/main" id="{800388C5-2C72-5DCA-778D-9490955A2FD6}"/>
              </a:ext>
            </a:extLst>
          </p:cNvPr>
          <p:cNvSpPr txBox="1"/>
          <p:nvPr/>
        </p:nvSpPr>
        <p:spPr>
          <a:xfrm>
            <a:off x="1371600" y="4510598"/>
            <a:ext cx="9483593" cy="2072639"/>
          </a:xfrm>
          <a:prstGeom prst="rect">
            <a:avLst/>
          </a:prstGeom>
        </p:spPr>
        <p:txBody>
          <a:bodyPr lIns="0" tIns="0" rIns="0" bIns="0" rtlCol="0" anchor="t">
            <a:spAutoFit/>
          </a:bodyPr>
          <a:lstStyle/>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Correlation between the type of crime and arrest.</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There are crimes whose arrest rates are very low[3].</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Helps name the high-risk categories of crimes.</a:t>
            </a:r>
          </a:p>
        </p:txBody>
      </p:sp>
      <p:pic>
        <p:nvPicPr>
          <p:cNvPr id="5" name="Picture 4">
            <a:extLst>
              <a:ext uri="{FF2B5EF4-FFF2-40B4-BE49-F238E27FC236}">
                <a16:creationId xmlns:a16="http://schemas.microsoft.com/office/drawing/2014/main" id="{FBE05A86-DE66-3F07-F8D1-716AF7C5072F}"/>
              </a:ext>
            </a:extLst>
          </p:cNvPr>
          <p:cNvPicPr>
            <a:picLocks noChangeAspect="1"/>
          </p:cNvPicPr>
          <p:nvPr/>
        </p:nvPicPr>
        <p:blipFill>
          <a:blip r:embed="rId7"/>
          <a:stretch>
            <a:fillRect/>
          </a:stretch>
        </p:blipFill>
        <p:spPr>
          <a:xfrm>
            <a:off x="10058400" y="1499651"/>
            <a:ext cx="7772400" cy="2021992"/>
          </a:xfrm>
          <a:prstGeom prst="rect">
            <a:avLst/>
          </a:prstGeom>
        </p:spPr>
      </p:pic>
    </p:spTree>
    <p:extLst>
      <p:ext uri="{BB962C8B-B14F-4D97-AF65-F5344CB8AC3E}">
        <p14:creationId xmlns:p14="http://schemas.microsoft.com/office/powerpoint/2010/main" val="3943811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A40B5B4E-71FF-C58D-ADF1-666FDEB7AD74}"/>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7672AEF1-A4D7-C890-60CF-CBEADAE7A402}"/>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2" name="Freeform 12">
            <a:extLst>
              <a:ext uri="{FF2B5EF4-FFF2-40B4-BE49-F238E27FC236}">
                <a16:creationId xmlns:a16="http://schemas.microsoft.com/office/drawing/2014/main" id="{BB429835-AFFD-545D-DBD9-DF1EC9FE66BE}"/>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08C9BB58-7B2A-E14E-6158-F45E6249394B}"/>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 name="Freeform 6">
            <a:extLst>
              <a:ext uri="{FF2B5EF4-FFF2-40B4-BE49-F238E27FC236}">
                <a16:creationId xmlns:a16="http://schemas.microsoft.com/office/drawing/2014/main" id="{F29D0C5D-5538-0104-64B7-796F03A7C245}"/>
              </a:ext>
            </a:extLst>
          </p:cNvPr>
          <p:cNvSpPr/>
          <p:nvPr/>
        </p:nvSpPr>
        <p:spPr>
          <a:xfrm>
            <a:off x="10107929" y="3601298"/>
            <a:ext cx="8003003" cy="5962237"/>
          </a:xfrm>
          <a:custGeom>
            <a:avLst/>
            <a:gdLst/>
            <a:ahLst/>
            <a:cxnLst/>
            <a:rect l="l" t="t" r="r" b="b"/>
            <a:pathLst>
              <a:path w="8003003" h="5962237">
                <a:moveTo>
                  <a:pt x="0" y="0"/>
                </a:moveTo>
                <a:lnTo>
                  <a:pt x="8003003" y="0"/>
                </a:lnTo>
                <a:lnTo>
                  <a:pt x="8003003" y="5962238"/>
                </a:lnTo>
                <a:lnTo>
                  <a:pt x="0" y="5962238"/>
                </a:lnTo>
                <a:lnTo>
                  <a:pt x="0" y="0"/>
                </a:lnTo>
                <a:close/>
              </a:path>
            </a:pathLst>
          </a:custGeom>
          <a:blipFill>
            <a:blip r:embed="rId6"/>
            <a:stretch>
              <a:fillRect/>
            </a:stretch>
          </a:blipFill>
        </p:spPr>
      </p:sp>
      <p:sp>
        <p:nvSpPr>
          <p:cNvPr id="3" name="TextBox 8">
            <a:extLst>
              <a:ext uri="{FF2B5EF4-FFF2-40B4-BE49-F238E27FC236}">
                <a16:creationId xmlns:a16="http://schemas.microsoft.com/office/drawing/2014/main" id="{ECD55076-C7B9-8CD8-3CD8-C03459C4D8FF}"/>
              </a:ext>
            </a:extLst>
          </p:cNvPr>
          <p:cNvSpPr txBox="1"/>
          <p:nvPr/>
        </p:nvSpPr>
        <p:spPr>
          <a:xfrm>
            <a:off x="2209278" y="2353357"/>
            <a:ext cx="11615789" cy="1566691"/>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MULTIVARIATE</a:t>
            </a:r>
          </a:p>
          <a:p>
            <a:pPr algn="l">
              <a:lnSpc>
                <a:spcPts val="5677"/>
              </a:lnSpc>
            </a:pPr>
            <a:r>
              <a:rPr lang="en-US" sz="5161" b="1" dirty="0">
                <a:solidFill>
                  <a:srgbClr val="67D3E8"/>
                </a:solidFill>
                <a:latin typeface="Montserrat Heavy"/>
                <a:ea typeface="Montserrat Heavy"/>
                <a:cs typeface="Montserrat Heavy"/>
                <a:sym typeface="Montserrat Heavy"/>
              </a:rPr>
              <a:t>ANALYSIS (LOCATION)</a:t>
            </a:r>
          </a:p>
        </p:txBody>
      </p:sp>
      <p:sp>
        <p:nvSpPr>
          <p:cNvPr id="4" name="TextBox 9">
            <a:extLst>
              <a:ext uri="{FF2B5EF4-FFF2-40B4-BE49-F238E27FC236}">
                <a16:creationId xmlns:a16="http://schemas.microsoft.com/office/drawing/2014/main" id="{EA2D7B20-386C-1C92-EBC4-8450C04002EB}"/>
              </a:ext>
            </a:extLst>
          </p:cNvPr>
          <p:cNvSpPr txBox="1"/>
          <p:nvPr/>
        </p:nvSpPr>
        <p:spPr>
          <a:xfrm>
            <a:off x="2479486" y="4491549"/>
            <a:ext cx="9483593" cy="50063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Best crime places being identified:</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Street (67,239)</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Apartment (44,848)</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Residence (29,750)</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Sidewalk (11,895)</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Parking Lot (9,240)[6].</a:t>
            </a:r>
          </a:p>
          <a:p>
            <a:pPr algn="l">
              <a:lnSpc>
                <a:spcPts val="3360"/>
              </a:lnSpc>
            </a:pPr>
            <a:endParaRPr lang="en-US" sz="2400" b="1">
              <a:solidFill>
                <a:srgbClr val="67D3E8"/>
              </a:solidFill>
              <a:latin typeface="Montserrat Medium"/>
              <a:ea typeface="Montserrat Medium"/>
              <a:cs typeface="Montserrat Medium"/>
              <a:sym typeface="Montserrat Medium"/>
            </a:endParaRPr>
          </a:p>
        </p:txBody>
      </p:sp>
      <p:pic>
        <p:nvPicPr>
          <p:cNvPr id="5" name="Picture 4">
            <a:extLst>
              <a:ext uri="{FF2B5EF4-FFF2-40B4-BE49-F238E27FC236}">
                <a16:creationId xmlns:a16="http://schemas.microsoft.com/office/drawing/2014/main" id="{216568C2-8EE5-7C90-C3D0-C3ED4403C365}"/>
              </a:ext>
            </a:extLst>
          </p:cNvPr>
          <p:cNvPicPr>
            <a:picLocks noChangeAspect="1"/>
          </p:cNvPicPr>
          <p:nvPr/>
        </p:nvPicPr>
        <p:blipFill>
          <a:blip r:embed="rId7"/>
          <a:stretch>
            <a:fillRect/>
          </a:stretch>
        </p:blipFill>
        <p:spPr>
          <a:xfrm>
            <a:off x="10223231" y="1350133"/>
            <a:ext cx="7772400" cy="1905114"/>
          </a:xfrm>
          <a:prstGeom prst="rect">
            <a:avLst/>
          </a:prstGeom>
        </p:spPr>
      </p:pic>
    </p:spTree>
    <p:extLst>
      <p:ext uri="{BB962C8B-B14F-4D97-AF65-F5344CB8AC3E}">
        <p14:creationId xmlns:p14="http://schemas.microsoft.com/office/powerpoint/2010/main" val="1572322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D3C359A5-B6C0-36BF-5E04-C707816E39C8}"/>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DFFAFF3C-20C4-0320-551F-890FEF096FF4}"/>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2" name="Freeform 12">
            <a:extLst>
              <a:ext uri="{FF2B5EF4-FFF2-40B4-BE49-F238E27FC236}">
                <a16:creationId xmlns:a16="http://schemas.microsoft.com/office/drawing/2014/main" id="{9A8C32E8-732B-053D-B1CB-7B617B94454D}"/>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17169D51-D620-7F76-DB99-2EE520F634B4}"/>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 name="Freeform 6">
            <a:extLst>
              <a:ext uri="{FF2B5EF4-FFF2-40B4-BE49-F238E27FC236}">
                <a16:creationId xmlns:a16="http://schemas.microsoft.com/office/drawing/2014/main" id="{0F142EDE-1BE0-D409-BB46-763E998E542A}"/>
              </a:ext>
            </a:extLst>
          </p:cNvPr>
          <p:cNvSpPr/>
          <p:nvPr/>
        </p:nvSpPr>
        <p:spPr>
          <a:xfrm>
            <a:off x="10263745" y="3419888"/>
            <a:ext cx="8024255" cy="5958009"/>
          </a:xfrm>
          <a:custGeom>
            <a:avLst/>
            <a:gdLst/>
            <a:ahLst/>
            <a:cxnLst/>
            <a:rect l="l" t="t" r="r" b="b"/>
            <a:pathLst>
              <a:path w="8024255" h="5958009">
                <a:moveTo>
                  <a:pt x="0" y="0"/>
                </a:moveTo>
                <a:lnTo>
                  <a:pt x="8024255" y="0"/>
                </a:lnTo>
                <a:lnTo>
                  <a:pt x="8024255" y="5958010"/>
                </a:lnTo>
                <a:lnTo>
                  <a:pt x="0" y="5958010"/>
                </a:lnTo>
                <a:lnTo>
                  <a:pt x="0" y="0"/>
                </a:lnTo>
                <a:close/>
              </a:path>
            </a:pathLst>
          </a:custGeom>
          <a:blipFill>
            <a:blip r:embed="rId6"/>
            <a:stretch>
              <a:fillRect/>
            </a:stretch>
          </a:blipFill>
        </p:spPr>
      </p:sp>
      <p:sp>
        <p:nvSpPr>
          <p:cNvPr id="3" name="TextBox 8">
            <a:extLst>
              <a:ext uri="{FF2B5EF4-FFF2-40B4-BE49-F238E27FC236}">
                <a16:creationId xmlns:a16="http://schemas.microsoft.com/office/drawing/2014/main" id="{228F33CF-8E5D-77A0-04DC-89D72DD04258}"/>
              </a:ext>
            </a:extLst>
          </p:cNvPr>
          <p:cNvSpPr txBox="1"/>
          <p:nvPr/>
        </p:nvSpPr>
        <p:spPr>
          <a:xfrm>
            <a:off x="2209278" y="2353357"/>
            <a:ext cx="8450551" cy="1696230"/>
          </a:xfrm>
          <a:prstGeom prst="rect">
            <a:avLst/>
          </a:prstGeom>
        </p:spPr>
        <p:txBody>
          <a:bodyPr lIns="0" tIns="0" rIns="0" bIns="0" rtlCol="0" anchor="t">
            <a:spAutoFit/>
          </a:bodyPr>
          <a:lstStyle/>
          <a:p>
            <a:pPr algn="l">
              <a:lnSpc>
                <a:spcPts val="6667"/>
              </a:lnSpc>
            </a:pPr>
            <a:r>
              <a:rPr lang="en-US" sz="6061" b="1">
                <a:solidFill>
                  <a:srgbClr val="67D3E8"/>
                </a:solidFill>
                <a:latin typeface="Montserrat Heavy"/>
                <a:ea typeface="Montserrat Heavy"/>
                <a:cs typeface="Montserrat Heavy"/>
                <a:sym typeface="Montserrat Heavy"/>
              </a:rPr>
              <a:t>MULTIVARIATE</a:t>
            </a:r>
          </a:p>
          <a:p>
            <a:pPr algn="l">
              <a:lnSpc>
                <a:spcPts val="6667"/>
              </a:lnSpc>
            </a:pPr>
            <a:r>
              <a:rPr lang="en-US" sz="6061" b="1">
                <a:solidFill>
                  <a:srgbClr val="67D3E8"/>
                </a:solidFill>
                <a:latin typeface="Montserrat Heavy"/>
                <a:ea typeface="Montserrat Heavy"/>
                <a:cs typeface="Montserrat Heavy"/>
                <a:sym typeface="Montserrat Heavy"/>
              </a:rPr>
              <a:t>ANALYSIS (TIME)</a:t>
            </a:r>
          </a:p>
        </p:txBody>
      </p:sp>
      <p:sp>
        <p:nvSpPr>
          <p:cNvPr id="4" name="TextBox 9">
            <a:extLst>
              <a:ext uri="{FF2B5EF4-FFF2-40B4-BE49-F238E27FC236}">
                <a16:creationId xmlns:a16="http://schemas.microsoft.com/office/drawing/2014/main" id="{D563753A-D999-AD43-3C74-7FAA67A530EB}"/>
              </a:ext>
            </a:extLst>
          </p:cNvPr>
          <p:cNvSpPr txBox="1"/>
          <p:nvPr/>
        </p:nvSpPr>
        <p:spPr>
          <a:xfrm>
            <a:off x="2209278" y="4491549"/>
            <a:ext cx="9483593" cy="2491739"/>
          </a:xfrm>
          <a:prstGeom prst="rect">
            <a:avLst/>
          </a:prstGeom>
        </p:spPr>
        <p:txBody>
          <a:bodyPr lIns="0" tIns="0" rIns="0" bIns="0" rtlCol="0" anchor="t">
            <a:spAutoFit/>
          </a:bodyPr>
          <a:lstStyle/>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Crimes analyzed by hour</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Increased levels of crime at night.</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Good to use in the deployment of the police[7].</a:t>
            </a:r>
          </a:p>
          <a:p>
            <a:pPr algn="l">
              <a:lnSpc>
                <a:spcPts val="3360"/>
              </a:lnSpc>
            </a:pPr>
            <a:endParaRPr lang="en-US" sz="2400" b="1" dirty="0">
              <a:solidFill>
                <a:srgbClr val="67D3E8"/>
              </a:solidFill>
              <a:latin typeface="Montserrat Medium"/>
              <a:ea typeface="Montserrat Medium"/>
              <a:cs typeface="Montserrat Medium"/>
              <a:sym typeface="Montserrat Medium"/>
            </a:endParaRPr>
          </a:p>
        </p:txBody>
      </p:sp>
      <p:pic>
        <p:nvPicPr>
          <p:cNvPr id="5" name="Picture 4">
            <a:extLst>
              <a:ext uri="{FF2B5EF4-FFF2-40B4-BE49-F238E27FC236}">
                <a16:creationId xmlns:a16="http://schemas.microsoft.com/office/drawing/2014/main" id="{CBD9B0F8-6821-2493-E0FA-AF1DCB3F8C96}"/>
              </a:ext>
            </a:extLst>
          </p:cNvPr>
          <p:cNvPicPr>
            <a:picLocks noChangeAspect="1"/>
          </p:cNvPicPr>
          <p:nvPr/>
        </p:nvPicPr>
        <p:blipFill>
          <a:blip r:embed="rId7"/>
          <a:stretch>
            <a:fillRect/>
          </a:stretch>
        </p:blipFill>
        <p:spPr>
          <a:xfrm>
            <a:off x="10143429" y="532238"/>
            <a:ext cx="7772400" cy="2489505"/>
          </a:xfrm>
          <a:prstGeom prst="rect">
            <a:avLst/>
          </a:prstGeom>
        </p:spPr>
      </p:pic>
    </p:spTree>
    <p:extLst>
      <p:ext uri="{BB962C8B-B14F-4D97-AF65-F5344CB8AC3E}">
        <p14:creationId xmlns:p14="http://schemas.microsoft.com/office/powerpoint/2010/main" val="24755917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2E912121-FF7B-49F9-6CA8-50126E51305E}"/>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22E72DA2-A45A-071C-D89E-4B21CB53425A}"/>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2" name="Freeform 12">
            <a:extLst>
              <a:ext uri="{FF2B5EF4-FFF2-40B4-BE49-F238E27FC236}">
                <a16:creationId xmlns:a16="http://schemas.microsoft.com/office/drawing/2014/main" id="{DFDAD084-C9FE-8ADA-EEF2-6E3BC740B66F}"/>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666B4831-6573-4257-C3B8-1BF764904380}"/>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3" name="TextBox 8">
            <a:extLst>
              <a:ext uri="{FF2B5EF4-FFF2-40B4-BE49-F238E27FC236}">
                <a16:creationId xmlns:a16="http://schemas.microsoft.com/office/drawing/2014/main" id="{FB4C04FE-6EF9-549E-04A6-F6359C45F301}"/>
              </a:ext>
            </a:extLst>
          </p:cNvPr>
          <p:cNvSpPr txBox="1"/>
          <p:nvPr/>
        </p:nvSpPr>
        <p:spPr>
          <a:xfrm>
            <a:off x="2209278" y="2353357"/>
            <a:ext cx="9068322" cy="1652568"/>
          </a:xfrm>
          <a:prstGeom prst="rect">
            <a:avLst/>
          </a:prstGeom>
        </p:spPr>
        <p:txBody>
          <a:bodyPr wrap="square" lIns="0" tIns="0" rIns="0" bIns="0" rtlCol="0" anchor="t">
            <a:spAutoFit/>
          </a:bodyPr>
          <a:lstStyle/>
          <a:p>
            <a:pPr algn="l">
              <a:lnSpc>
                <a:spcPts val="6667"/>
              </a:lnSpc>
            </a:pPr>
            <a:r>
              <a:rPr lang="en-US" sz="4800" b="1" dirty="0">
                <a:solidFill>
                  <a:srgbClr val="67D3E8"/>
                </a:solidFill>
                <a:latin typeface="Montserrat Heavy"/>
                <a:ea typeface="Montserrat Heavy"/>
                <a:cs typeface="Montserrat Heavy"/>
                <a:sym typeface="Montserrat Heavy"/>
              </a:rPr>
              <a:t>MULTIVARIATE</a:t>
            </a:r>
          </a:p>
          <a:p>
            <a:pPr algn="l">
              <a:lnSpc>
                <a:spcPts val="6667"/>
              </a:lnSpc>
            </a:pPr>
            <a:r>
              <a:rPr lang="en-US" sz="4800" b="1" dirty="0">
                <a:solidFill>
                  <a:srgbClr val="67D3E8"/>
                </a:solidFill>
                <a:latin typeface="Montserrat Heavy"/>
                <a:ea typeface="Montserrat Heavy"/>
                <a:cs typeface="Montserrat Heavy"/>
                <a:sym typeface="Montserrat Heavy"/>
              </a:rPr>
              <a:t>ANALYSIS (TIME - HEATMAP)</a:t>
            </a:r>
          </a:p>
        </p:txBody>
      </p:sp>
      <p:sp>
        <p:nvSpPr>
          <p:cNvPr id="6" name="TextBox 9">
            <a:extLst>
              <a:ext uri="{FF2B5EF4-FFF2-40B4-BE49-F238E27FC236}">
                <a16:creationId xmlns:a16="http://schemas.microsoft.com/office/drawing/2014/main" id="{D8DDE44B-CAFC-60A1-0FD9-3968D563A658}"/>
              </a:ext>
            </a:extLst>
          </p:cNvPr>
          <p:cNvSpPr txBox="1"/>
          <p:nvPr/>
        </p:nvSpPr>
        <p:spPr>
          <a:xfrm>
            <a:off x="1781271" y="4482024"/>
            <a:ext cx="9083734" cy="3650743"/>
          </a:xfrm>
          <a:prstGeom prst="rect">
            <a:avLst/>
          </a:prstGeom>
        </p:spPr>
        <p:txBody>
          <a:bodyPr lIns="0" tIns="0" rIns="0" bIns="0" rtlCol="0" anchor="t">
            <a:spAutoFit/>
          </a:bodyPr>
          <a:lstStyle/>
          <a:p>
            <a:pPr marL="342900" indent="-342900">
              <a:lnSpc>
                <a:spcPct val="150000"/>
              </a:lnSpc>
              <a:buFont typeface="Arial" panose="020B0604020202020204" pitchFamily="34" charset="0"/>
              <a:buChar char="•"/>
            </a:pPr>
            <a:r>
              <a:rPr lang="en-IN" sz="2300" dirty="0">
                <a:solidFill>
                  <a:srgbClr val="66D4E8"/>
                </a:solidFill>
                <a:latin typeface=""/>
              </a:rPr>
              <a:t>The heatmap shows crime frequency across different months and hours of the day.</a:t>
            </a:r>
          </a:p>
          <a:p>
            <a:pPr marL="342900" indent="-342900">
              <a:lnSpc>
                <a:spcPct val="150000"/>
              </a:lnSpc>
              <a:buFont typeface="Arial" panose="020B0604020202020204" pitchFamily="34" charset="0"/>
              <a:buChar char="•"/>
            </a:pPr>
            <a:r>
              <a:rPr lang="en-IN" sz="2300" dirty="0">
                <a:solidFill>
                  <a:srgbClr val="66D4E8"/>
                </a:solidFill>
                <a:latin typeface=""/>
              </a:rPr>
              <a:t>Darker </a:t>
            </a:r>
            <a:r>
              <a:rPr lang="en-IN" sz="2300" dirty="0" err="1">
                <a:solidFill>
                  <a:srgbClr val="66D4E8"/>
                </a:solidFill>
                <a:latin typeface=""/>
              </a:rPr>
              <a:t>colors</a:t>
            </a:r>
            <a:r>
              <a:rPr lang="en-IN" sz="2300" dirty="0">
                <a:solidFill>
                  <a:srgbClr val="66D4E8"/>
                </a:solidFill>
                <a:latin typeface=""/>
              </a:rPr>
              <a:t> represent higher crime intensity, especially during evening and night hours.</a:t>
            </a:r>
          </a:p>
          <a:p>
            <a:pPr marL="342900" indent="-342900">
              <a:lnSpc>
                <a:spcPct val="150000"/>
              </a:lnSpc>
              <a:buFont typeface="Arial" panose="020B0604020202020204" pitchFamily="34" charset="0"/>
              <a:buChar char="•"/>
            </a:pPr>
            <a:r>
              <a:rPr lang="en-IN" sz="2300" dirty="0">
                <a:solidFill>
                  <a:srgbClr val="66D4E8"/>
                </a:solidFill>
                <a:latin typeface=""/>
              </a:rPr>
              <a:t>Certain months display higher concentration of criminal activity.</a:t>
            </a:r>
          </a:p>
          <a:p>
            <a:pPr marL="342900" indent="-342900">
              <a:lnSpc>
                <a:spcPct val="150000"/>
              </a:lnSpc>
              <a:buFont typeface="Arial" panose="020B0604020202020204" pitchFamily="34" charset="0"/>
              <a:buChar char="•"/>
            </a:pPr>
            <a:r>
              <a:rPr lang="en-IN" sz="2300" dirty="0">
                <a:solidFill>
                  <a:srgbClr val="66D4E8"/>
                </a:solidFill>
                <a:latin typeface=""/>
              </a:rPr>
              <a:t>The visualization helps identify temporal crime patterns for better resource planning [4].</a:t>
            </a:r>
          </a:p>
        </p:txBody>
      </p:sp>
      <p:pic>
        <p:nvPicPr>
          <p:cNvPr id="1026" name="Picture 2">
            <a:extLst>
              <a:ext uri="{FF2B5EF4-FFF2-40B4-BE49-F238E27FC236}">
                <a16:creationId xmlns:a16="http://schemas.microsoft.com/office/drawing/2014/main" id="{8363E359-326C-8DCC-B31D-9D2797FDA2D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68000" y="4500246"/>
            <a:ext cx="7006114" cy="53721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7987D57-8045-FBA1-70AB-C2F877E96AEA}"/>
              </a:ext>
            </a:extLst>
          </p:cNvPr>
          <p:cNvPicPr>
            <a:picLocks noChangeAspect="1"/>
          </p:cNvPicPr>
          <p:nvPr/>
        </p:nvPicPr>
        <p:blipFill>
          <a:blip r:embed="rId7"/>
          <a:stretch>
            <a:fillRect/>
          </a:stretch>
        </p:blipFill>
        <p:spPr>
          <a:xfrm>
            <a:off x="10674626" y="177823"/>
            <a:ext cx="4953000" cy="4189145"/>
          </a:xfrm>
          <a:prstGeom prst="rect">
            <a:avLst/>
          </a:prstGeom>
        </p:spPr>
      </p:pic>
    </p:spTree>
    <p:extLst>
      <p:ext uri="{BB962C8B-B14F-4D97-AF65-F5344CB8AC3E}">
        <p14:creationId xmlns:p14="http://schemas.microsoft.com/office/powerpoint/2010/main" val="4169688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4622FDFA-8E48-B36B-1A66-417C8CF1C265}"/>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8CAEFD3A-2523-7B31-6244-D4860FBD6BBB}"/>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2" name="Freeform 12">
            <a:extLst>
              <a:ext uri="{FF2B5EF4-FFF2-40B4-BE49-F238E27FC236}">
                <a16:creationId xmlns:a16="http://schemas.microsoft.com/office/drawing/2014/main" id="{6CBF9938-14C6-B287-7D28-F127578981F7}"/>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D7D24051-2E0A-24A5-6208-D042C8984791}"/>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 name="Freeform 6">
            <a:extLst>
              <a:ext uri="{FF2B5EF4-FFF2-40B4-BE49-F238E27FC236}">
                <a16:creationId xmlns:a16="http://schemas.microsoft.com/office/drawing/2014/main" id="{3969361A-A2AF-3000-9F78-44209D65EAD5}"/>
              </a:ext>
            </a:extLst>
          </p:cNvPr>
          <p:cNvSpPr/>
          <p:nvPr/>
        </p:nvSpPr>
        <p:spPr>
          <a:xfrm>
            <a:off x="10589006" y="4283751"/>
            <a:ext cx="7465195" cy="5561570"/>
          </a:xfrm>
          <a:custGeom>
            <a:avLst/>
            <a:gdLst/>
            <a:ahLst/>
            <a:cxnLst/>
            <a:rect l="l" t="t" r="r" b="b"/>
            <a:pathLst>
              <a:path w="7465195" h="5561570">
                <a:moveTo>
                  <a:pt x="0" y="0"/>
                </a:moveTo>
                <a:lnTo>
                  <a:pt x="7465195" y="0"/>
                </a:lnTo>
                <a:lnTo>
                  <a:pt x="7465195" y="5561570"/>
                </a:lnTo>
                <a:lnTo>
                  <a:pt x="0" y="5561570"/>
                </a:lnTo>
                <a:lnTo>
                  <a:pt x="0" y="0"/>
                </a:lnTo>
                <a:close/>
              </a:path>
            </a:pathLst>
          </a:custGeom>
          <a:blipFill>
            <a:blip r:embed="rId6"/>
            <a:stretch>
              <a:fillRect/>
            </a:stretch>
          </a:blipFill>
        </p:spPr>
      </p:sp>
      <p:sp>
        <p:nvSpPr>
          <p:cNvPr id="3" name="TextBox 8">
            <a:extLst>
              <a:ext uri="{FF2B5EF4-FFF2-40B4-BE49-F238E27FC236}">
                <a16:creationId xmlns:a16="http://schemas.microsoft.com/office/drawing/2014/main" id="{B5445692-AC4C-C49F-7F73-24B80BCEE9FF}"/>
              </a:ext>
            </a:extLst>
          </p:cNvPr>
          <p:cNvSpPr txBox="1"/>
          <p:nvPr/>
        </p:nvSpPr>
        <p:spPr>
          <a:xfrm>
            <a:off x="2209278" y="2353357"/>
            <a:ext cx="10824480" cy="1496841"/>
          </a:xfrm>
          <a:prstGeom prst="rect">
            <a:avLst/>
          </a:prstGeom>
        </p:spPr>
        <p:txBody>
          <a:bodyPr lIns="0" tIns="0" rIns="0" bIns="0" rtlCol="0" anchor="t">
            <a:spAutoFit/>
          </a:bodyPr>
          <a:lstStyle/>
          <a:p>
            <a:pPr algn="l">
              <a:lnSpc>
                <a:spcPts val="6667"/>
              </a:lnSpc>
            </a:pPr>
            <a:r>
              <a:rPr lang="en-US" sz="6061" b="1">
                <a:solidFill>
                  <a:srgbClr val="67D3E8"/>
                </a:solidFill>
                <a:latin typeface="Montserrat Heavy"/>
                <a:ea typeface="Montserrat Heavy"/>
                <a:cs typeface="Montserrat Heavy"/>
                <a:sym typeface="Montserrat Heavy"/>
              </a:rPr>
              <a:t>ADVANCED</a:t>
            </a:r>
          </a:p>
          <a:p>
            <a:pPr algn="l">
              <a:lnSpc>
                <a:spcPts val="5127"/>
              </a:lnSpc>
            </a:pPr>
            <a:r>
              <a:rPr lang="en-US" sz="4661" b="1">
                <a:solidFill>
                  <a:srgbClr val="67D3E8"/>
                </a:solidFill>
                <a:latin typeface="Montserrat Heavy"/>
                <a:ea typeface="Montserrat Heavy"/>
                <a:cs typeface="Montserrat Heavy"/>
                <a:sym typeface="Montserrat Heavy"/>
              </a:rPr>
              <a:t>ANALYSIS (CLUSTERING)</a:t>
            </a:r>
          </a:p>
        </p:txBody>
      </p:sp>
      <p:sp>
        <p:nvSpPr>
          <p:cNvPr id="4" name="TextBox 9">
            <a:extLst>
              <a:ext uri="{FF2B5EF4-FFF2-40B4-BE49-F238E27FC236}">
                <a16:creationId xmlns:a16="http://schemas.microsoft.com/office/drawing/2014/main" id="{31741A08-12C0-AD42-B91D-5FA36DC866D9}"/>
              </a:ext>
            </a:extLst>
          </p:cNvPr>
          <p:cNvSpPr txBox="1"/>
          <p:nvPr/>
        </p:nvSpPr>
        <p:spPr>
          <a:xfrm>
            <a:off x="1781271" y="4482024"/>
            <a:ext cx="9083734" cy="3200670"/>
          </a:xfrm>
          <a:prstGeom prst="rect">
            <a:avLst/>
          </a:prstGeom>
        </p:spPr>
        <p:txBody>
          <a:bodyPr lIns="0" tIns="0" rIns="0" bIns="0" rtlCol="0" anchor="t">
            <a:spAutoFit/>
          </a:bodyPr>
          <a:lstStyle/>
          <a:p>
            <a:pPr algn="l">
              <a:lnSpc>
                <a:spcPts val="3218"/>
              </a:lnSpc>
              <a:spcBef>
                <a:spcPct val="0"/>
              </a:spcBef>
            </a:pPr>
            <a:r>
              <a:rPr lang="en-US" sz="2298" b="1" dirty="0" err="1">
                <a:solidFill>
                  <a:srgbClr val="67D3E8"/>
                </a:solidFill>
                <a:latin typeface="Montserrat Medium"/>
                <a:ea typeface="Montserrat Medium"/>
                <a:cs typeface="Montserrat Medium"/>
                <a:sym typeface="Montserrat Medium"/>
              </a:rPr>
              <a:t>KMeans</a:t>
            </a:r>
            <a:r>
              <a:rPr lang="en-US" sz="2298" b="1" dirty="0">
                <a:solidFill>
                  <a:srgbClr val="67D3E8"/>
                </a:solidFill>
                <a:latin typeface="Montserrat Medium"/>
                <a:ea typeface="Montserrat Medium"/>
                <a:cs typeface="Montserrat Medium"/>
                <a:sym typeface="Montserrat Medium"/>
              </a:rPr>
              <a:t> clustering applied</a:t>
            </a:r>
          </a:p>
          <a:p>
            <a:pPr algn="l">
              <a:lnSpc>
                <a:spcPts val="3218"/>
              </a:lnSpc>
              <a:spcBef>
                <a:spcPct val="0"/>
              </a:spcBef>
            </a:pPr>
            <a:endParaRPr lang="en-US" sz="2298" b="1" dirty="0">
              <a:solidFill>
                <a:srgbClr val="67D3E8"/>
              </a:solidFill>
              <a:latin typeface="Montserrat Medium"/>
              <a:ea typeface="Montserrat Medium"/>
              <a:cs typeface="Montserrat Medium"/>
              <a:sym typeface="Montserrat Medium"/>
            </a:endParaRPr>
          </a:p>
          <a:p>
            <a:pPr algn="l">
              <a:lnSpc>
                <a:spcPts val="3218"/>
              </a:lnSpc>
              <a:spcBef>
                <a:spcPct val="0"/>
              </a:spcBef>
            </a:pPr>
            <a:r>
              <a:rPr lang="en-US" sz="2298" b="1" dirty="0">
                <a:solidFill>
                  <a:srgbClr val="67D3E8"/>
                </a:solidFill>
                <a:latin typeface="Montserrat Medium"/>
                <a:ea typeface="Montserrat Medium"/>
                <a:cs typeface="Montserrat Medium"/>
                <a:sym typeface="Montserrat Medium"/>
              </a:rPr>
              <a:t>Data grouped into 3 clusters</a:t>
            </a:r>
          </a:p>
          <a:p>
            <a:pPr algn="l">
              <a:lnSpc>
                <a:spcPts val="3218"/>
              </a:lnSpc>
              <a:spcBef>
                <a:spcPct val="0"/>
              </a:spcBef>
            </a:pPr>
            <a:endParaRPr lang="en-US" sz="2298" b="1" dirty="0">
              <a:solidFill>
                <a:srgbClr val="67D3E8"/>
              </a:solidFill>
              <a:latin typeface="Montserrat Medium"/>
              <a:ea typeface="Montserrat Medium"/>
              <a:cs typeface="Montserrat Medium"/>
              <a:sym typeface="Montserrat Medium"/>
            </a:endParaRPr>
          </a:p>
          <a:p>
            <a:pPr algn="l">
              <a:lnSpc>
                <a:spcPts val="3218"/>
              </a:lnSpc>
            </a:pPr>
            <a:r>
              <a:rPr lang="en-US" sz="2298" b="1" dirty="0">
                <a:solidFill>
                  <a:srgbClr val="67D3E8"/>
                </a:solidFill>
                <a:latin typeface="Montserrat Medium"/>
                <a:ea typeface="Montserrat Medium"/>
                <a:cs typeface="Montserrat Medium"/>
                <a:sym typeface="Montserrat Medium"/>
              </a:rPr>
              <a:t>Helps find the concealed patterns.</a:t>
            </a:r>
          </a:p>
          <a:p>
            <a:pPr algn="l">
              <a:lnSpc>
                <a:spcPts val="3218"/>
              </a:lnSpc>
            </a:pPr>
            <a:endParaRPr lang="en-US" sz="2298" b="1" dirty="0">
              <a:solidFill>
                <a:srgbClr val="67D3E8"/>
              </a:solidFill>
              <a:latin typeface="Montserrat Medium"/>
              <a:ea typeface="Montserrat Medium"/>
              <a:cs typeface="Montserrat Medium"/>
              <a:sym typeface="Montserrat Medium"/>
            </a:endParaRPr>
          </a:p>
          <a:p>
            <a:pPr algn="l">
              <a:lnSpc>
                <a:spcPts val="3218"/>
              </a:lnSpc>
            </a:pPr>
            <a:r>
              <a:rPr lang="en-US" sz="2298" b="1" dirty="0">
                <a:solidFill>
                  <a:srgbClr val="67D3E8"/>
                </a:solidFill>
                <a:latin typeface="Montserrat Medium"/>
                <a:ea typeface="Montserrat Medium"/>
                <a:cs typeface="Montserrat Medium"/>
                <a:sym typeface="Montserrat Medium"/>
              </a:rPr>
              <a:t>Enhances knowledge about the distribution of crimes [3].</a:t>
            </a:r>
          </a:p>
          <a:p>
            <a:pPr algn="l">
              <a:lnSpc>
                <a:spcPts val="3218"/>
              </a:lnSpc>
            </a:pPr>
            <a:endParaRPr lang="en-US" sz="2298" b="1" dirty="0">
              <a:solidFill>
                <a:srgbClr val="67D3E8"/>
              </a:solidFill>
              <a:latin typeface="Montserrat Medium"/>
              <a:ea typeface="Montserrat Medium"/>
              <a:cs typeface="Montserrat Medium"/>
              <a:sym typeface="Montserrat Medium"/>
            </a:endParaRPr>
          </a:p>
        </p:txBody>
      </p:sp>
      <p:pic>
        <p:nvPicPr>
          <p:cNvPr id="5" name="Picture 4">
            <a:extLst>
              <a:ext uri="{FF2B5EF4-FFF2-40B4-BE49-F238E27FC236}">
                <a16:creationId xmlns:a16="http://schemas.microsoft.com/office/drawing/2014/main" id="{D41592A0-FAB8-3A7B-14B0-B9D829CDE393}"/>
              </a:ext>
            </a:extLst>
          </p:cNvPr>
          <p:cNvPicPr>
            <a:picLocks noChangeAspect="1"/>
          </p:cNvPicPr>
          <p:nvPr/>
        </p:nvPicPr>
        <p:blipFill>
          <a:blip r:embed="rId7"/>
          <a:stretch>
            <a:fillRect/>
          </a:stretch>
        </p:blipFill>
        <p:spPr>
          <a:xfrm>
            <a:off x="11125200" y="419621"/>
            <a:ext cx="5743967" cy="3731419"/>
          </a:xfrm>
          <a:prstGeom prst="rect">
            <a:avLst/>
          </a:prstGeom>
        </p:spPr>
      </p:pic>
    </p:spTree>
    <p:extLst>
      <p:ext uri="{BB962C8B-B14F-4D97-AF65-F5344CB8AC3E}">
        <p14:creationId xmlns:p14="http://schemas.microsoft.com/office/powerpoint/2010/main" val="8991102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rgbClr val="144A64">
                <a:alpha val="100000"/>
              </a:srgbClr>
            </a:gs>
            <a:gs pos="100000">
              <a:srgbClr val="000000">
                <a:alpha val="100000"/>
              </a:srgbClr>
            </a:gs>
          </a:gsLst>
          <a:lin ang="0"/>
        </a:gradFill>
        <a:effectLst/>
      </p:bgPr>
    </p:bg>
    <p:spTree>
      <p:nvGrpSpPr>
        <p:cNvPr id="1" name=""/>
        <p:cNvGrpSpPr/>
        <p:nvPr/>
      </p:nvGrpSpPr>
      <p:grpSpPr>
        <a:xfrm>
          <a:off x="0" y="0"/>
          <a:ext cx="0" cy="0"/>
          <a:chOff x="0" y="0"/>
          <a:chExt cx="0" cy="0"/>
        </a:xfrm>
      </p:grpSpPr>
      <p:sp>
        <p:nvSpPr>
          <p:cNvPr id="3" name="TextBox 3"/>
          <p:cNvSpPr txBox="1"/>
          <p:nvPr/>
        </p:nvSpPr>
        <p:spPr>
          <a:xfrm>
            <a:off x="1028700" y="2203538"/>
            <a:ext cx="10802360" cy="1718419"/>
          </a:xfrm>
          <a:prstGeom prst="rect">
            <a:avLst/>
          </a:prstGeom>
        </p:spPr>
        <p:txBody>
          <a:bodyPr lIns="0" tIns="0" rIns="0" bIns="0" rtlCol="0" anchor="t">
            <a:spAutoFit/>
          </a:bodyPr>
          <a:lstStyle/>
          <a:p>
            <a:pPr algn="l">
              <a:lnSpc>
                <a:spcPts val="6667"/>
              </a:lnSpc>
            </a:pPr>
            <a:r>
              <a:rPr lang="en-US" sz="6000" b="1" dirty="0">
                <a:solidFill>
                  <a:srgbClr val="67D3E8"/>
                </a:solidFill>
                <a:latin typeface="Montserrat Heavy"/>
                <a:ea typeface="Montserrat Heavy"/>
                <a:cs typeface="Montserrat Heavy"/>
                <a:sym typeface="Montserrat Heavy"/>
              </a:rPr>
              <a:t>KEY</a:t>
            </a:r>
          </a:p>
          <a:p>
            <a:pPr algn="l">
              <a:lnSpc>
                <a:spcPts val="6667"/>
              </a:lnSpc>
            </a:pPr>
            <a:r>
              <a:rPr lang="en-US" sz="6000" b="1" dirty="0">
                <a:solidFill>
                  <a:srgbClr val="67D3E8"/>
                </a:solidFill>
                <a:latin typeface="Montserrat Heavy"/>
                <a:ea typeface="Montserrat Heavy"/>
                <a:cs typeface="Montserrat Heavy"/>
                <a:sym typeface="Montserrat Heavy"/>
              </a:rPr>
              <a:t>INSIGHTS</a:t>
            </a:r>
          </a:p>
        </p:txBody>
      </p:sp>
      <p:sp>
        <p:nvSpPr>
          <p:cNvPr id="19" name="Freeform 19"/>
          <p:cNvSpPr/>
          <p:nvPr/>
        </p:nvSpPr>
        <p:spPr>
          <a:xfrm rot="-10800000">
            <a:off x="16901571" y="4424777"/>
            <a:ext cx="1560374" cy="3120749"/>
          </a:xfrm>
          <a:custGeom>
            <a:avLst/>
            <a:gdLst/>
            <a:ahLst/>
            <a:cxnLst/>
            <a:rect l="l" t="t" r="r" b="b"/>
            <a:pathLst>
              <a:path w="1560374" h="3120749">
                <a:moveTo>
                  <a:pt x="0" y="0"/>
                </a:moveTo>
                <a:lnTo>
                  <a:pt x="1560374" y="0"/>
                </a:lnTo>
                <a:lnTo>
                  <a:pt x="1560374" y="3120749"/>
                </a:lnTo>
                <a:lnTo>
                  <a:pt x="0" y="3120749"/>
                </a:lnTo>
                <a:lnTo>
                  <a:pt x="0" y="0"/>
                </a:lnTo>
                <a:close/>
              </a:path>
            </a:pathLst>
          </a:custGeom>
          <a:blipFill>
            <a:blip r:embed="rId3"/>
            <a:stretch>
              <a:fillRect/>
            </a:stretch>
          </a:blipFill>
          <a:ln cap="sq">
            <a:noFill/>
            <a:prstDash val="solid"/>
            <a:miter/>
          </a:ln>
        </p:spPr>
      </p:sp>
      <p:sp>
        <p:nvSpPr>
          <p:cNvPr id="20" name="Freeform 20"/>
          <p:cNvSpPr/>
          <p:nvPr/>
        </p:nvSpPr>
        <p:spPr>
          <a:xfrm>
            <a:off x="15628493" y="4668277"/>
            <a:ext cx="1169020" cy="645883"/>
          </a:xfrm>
          <a:custGeom>
            <a:avLst/>
            <a:gdLst/>
            <a:ahLst/>
            <a:cxnLst/>
            <a:rect l="l" t="t" r="r" b="b"/>
            <a:pathLst>
              <a:path w="1169020" h="645883">
                <a:moveTo>
                  <a:pt x="0" y="0"/>
                </a:moveTo>
                <a:lnTo>
                  <a:pt x="1169019" y="0"/>
                </a:lnTo>
                <a:lnTo>
                  <a:pt x="1169019" y="645883"/>
                </a:lnTo>
                <a:lnTo>
                  <a:pt x="0" y="645883"/>
                </a:lnTo>
                <a:lnTo>
                  <a:pt x="0" y="0"/>
                </a:lnTo>
                <a:close/>
              </a:path>
            </a:pathLst>
          </a:custGeom>
          <a:blipFill>
            <a:blip r:embed="rId4"/>
            <a:stretch>
              <a:fillRect/>
            </a:stretch>
          </a:blipFill>
          <a:ln cap="sq">
            <a:noFill/>
            <a:prstDash val="solid"/>
            <a:miter/>
          </a:ln>
        </p:spPr>
      </p:sp>
      <p:sp>
        <p:nvSpPr>
          <p:cNvPr id="36" name="Freeform 9">
            <a:extLst>
              <a:ext uri="{FF2B5EF4-FFF2-40B4-BE49-F238E27FC236}">
                <a16:creationId xmlns:a16="http://schemas.microsoft.com/office/drawing/2014/main" id="{9ECC58E9-07D7-2E9E-1970-883506F8AFDD}"/>
              </a:ext>
            </a:extLst>
          </p:cNvPr>
          <p:cNvSpPr/>
          <p:nvPr/>
        </p:nvSpPr>
        <p:spPr>
          <a:xfrm>
            <a:off x="2667000" y="4195165"/>
            <a:ext cx="6923671" cy="4708096"/>
          </a:xfrm>
          <a:custGeom>
            <a:avLst/>
            <a:gdLst/>
            <a:ahLst/>
            <a:cxnLst/>
            <a:rect l="l" t="t" r="r" b="b"/>
            <a:pathLst>
              <a:path w="6923671" h="4708096">
                <a:moveTo>
                  <a:pt x="0" y="0"/>
                </a:moveTo>
                <a:lnTo>
                  <a:pt x="6923671" y="0"/>
                </a:lnTo>
                <a:lnTo>
                  <a:pt x="6923671" y="4708096"/>
                </a:lnTo>
                <a:lnTo>
                  <a:pt x="0" y="4708096"/>
                </a:lnTo>
                <a:lnTo>
                  <a:pt x="0" y="0"/>
                </a:lnTo>
                <a:close/>
              </a:path>
            </a:pathLst>
          </a:custGeom>
          <a:blipFill>
            <a:blip r:embed="rId5"/>
            <a:stretch>
              <a:fillRect/>
            </a:stretch>
          </a:blipFill>
        </p:spPr>
        <p:txBody>
          <a:bodyPr/>
          <a:lstStyle/>
          <a:p>
            <a:endParaRPr lang="en-US" dirty="0"/>
          </a:p>
        </p:txBody>
      </p:sp>
      <p:sp>
        <p:nvSpPr>
          <p:cNvPr id="37" name="Freeform 9">
            <a:extLst>
              <a:ext uri="{FF2B5EF4-FFF2-40B4-BE49-F238E27FC236}">
                <a16:creationId xmlns:a16="http://schemas.microsoft.com/office/drawing/2014/main" id="{AF4AAFD9-158A-4221-A536-48AE6D0950D8}"/>
              </a:ext>
            </a:extLst>
          </p:cNvPr>
          <p:cNvSpPr/>
          <p:nvPr/>
        </p:nvSpPr>
        <p:spPr>
          <a:xfrm>
            <a:off x="10995556" y="1638300"/>
            <a:ext cx="13372404" cy="8229600"/>
          </a:xfrm>
          <a:custGeom>
            <a:avLst/>
            <a:gdLst/>
            <a:ahLst/>
            <a:cxnLst/>
            <a:rect l="l" t="t" r="r" b="b"/>
            <a:pathLst>
              <a:path w="13372404" h="8229600">
                <a:moveTo>
                  <a:pt x="0" y="0"/>
                </a:moveTo>
                <a:lnTo>
                  <a:pt x="13372404" y="0"/>
                </a:lnTo>
                <a:lnTo>
                  <a:pt x="13372404" y="8229600"/>
                </a:lnTo>
                <a:lnTo>
                  <a:pt x="0" y="8229600"/>
                </a:lnTo>
                <a:lnTo>
                  <a:pt x="0" y="0"/>
                </a:lnTo>
                <a:close/>
              </a:path>
            </a:pathLst>
          </a:custGeom>
          <a:blipFill>
            <a:blip r:embed="rId6"/>
            <a:stretch>
              <a:fillRect/>
            </a:stretch>
          </a:blipFill>
        </p:spPr>
      </p:sp>
      <p:pic>
        <p:nvPicPr>
          <p:cNvPr id="38" name="Picture 37">
            <a:extLst>
              <a:ext uri="{FF2B5EF4-FFF2-40B4-BE49-F238E27FC236}">
                <a16:creationId xmlns:a16="http://schemas.microsoft.com/office/drawing/2014/main" id="{6443FEFA-0017-0CD9-ADC5-B48C1EADC670}"/>
              </a:ext>
            </a:extLst>
          </p:cNvPr>
          <p:cNvPicPr>
            <a:picLocks noChangeAspect="1"/>
          </p:cNvPicPr>
          <p:nvPr/>
        </p:nvPicPr>
        <p:blipFill>
          <a:blip r:embed="rId7"/>
          <a:stretch>
            <a:fillRect/>
          </a:stretch>
        </p:blipFill>
        <p:spPr>
          <a:xfrm>
            <a:off x="10785895" y="3021444"/>
            <a:ext cx="6325338" cy="6687199"/>
          </a:xfrm>
          <a:prstGeom prst="rect">
            <a:avLst/>
          </a:prstGeom>
        </p:spPr>
      </p:pic>
      <p:pic>
        <p:nvPicPr>
          <p:cNvPr id="39" name="Picture 38">
            <a:extLst>
              <a:ext uri="{FF2B5EF4-FFF2-40B4-BE49-F238E27FC236}">
                <a16:creationId xmlns:a16="http://schemas.microsoft.com/office/drawing/2014/main" id="{A7CB86EB-B6A1-AB86-47DC-6E99AB47B555}"/>
              </a:ext>
            </a:extLst>
          </p:cNvPr>
          <p:cNvPicPr>
            <a:picLocks noChangeAspect="1"/>
          </p:cNvPicPr>
          <p:nvPr/>
        </p:nvPicPr>
        <p:blipFill>
          <a:blip r:embed="rId8"/>
          <a:stretch>
            <a:fillRect/>
          </a:stretch>
        </p:blipFill>
        <p:spPr>
          <a:xfrm>
            <a:off x="10001940" y="126755"/>
            <a:ext cx="7772400" cy="275023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3F3CFA3C-E9F1-22F6-1822-B63176459FD5}"/>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E3239C7F-5EC7-41D6-3FC3-2238AAB9C553}"/>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2" name="Freeform 12">
            <a:extLst>
              <a:ext uri="{FF2B5EF4-FFF2-40B4-BE49-F238E27FC236}">
                <a16:creationId xmlns:a16="http://schemas.microsoft.com/office/drawing/2014/main" id="{321E5650-BC9F-37CC-619F-A4DBD3A4C46E}"/>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0E51024F-DADE-35E7-3750-9C7B6E4FF830}"/>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1" name="TextBox 10">
            <a:extLst>
              <a:ext uri="{FF2B5EF4-FFF2-40B4-BE49-F238E27FC236}">
                <a16:creationId xmlns:a16="http://schemas.microsoft.com/office/drawing/2014/main" id="{0C2F72E6-0E84-9A3D-86C5-50EB4FFBD3AF}"/>
              </a:ext>
            </a:extLst>
          </p:cNvPr>
          <p:cNvSpPr txBox="1"/>
          <p:nvPr/>
        </p:nvSpPr>
        <p:spPr>
          <a:xfrm>
            <a:off x="2100667" y="1301709"/>
            <a:ext cx="10390907" cy="2534430"/>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CONCLUSION &amp; RECOMMENDATIONS</a:t>
            </a:r>
          </a:p>
          <a:p>
            <a:pPr algn="l">
              <a:lnSpc>
                <a:spcPts val="6667"/>
              </a:lnSpc>
            </a:pPr>
            <a:endParaRPr lang="en-US" sz="6061" b="1" dirty="0">
              <a:solidFill>
                <a:srgbClr val="67D3E8"/>
              </a:solidFill>
              <a:latin typeface="Montserrat Heavy"/>
              <a:ea typeface="Montserrat Heavy"/>
              <a:cs typeface="Montserrat Heavy"/>
              <a:sym typeface="Montserrat Heavy"/>
            </a:endParaRPr>
          </a:p>
        </p:txBody>
      </p:sp>
      <p:sp>
        <p:nvSpPr>
          <p:cNvPr id="22" name="TextBox 11">
            <a:extLst>
              <a:ext uri="{FF2B5EF4-FFF2-40B4-BE49-F238E27FC236}">
                <a16:creationId xmlns:a16="http://schemas.microsoft.com/office/drawing/2014/main" id="{9AEA6F3C-6759-E31F-AA40-28C0D93FF40E}"/>
              </a:ext>
            </a:extLst>
          </p:cNvPr>
          <p:cNvSpPr txBox="1"/>
          <p:nvPr/>
        </p:nvSpPr>
        <p:spPr>
          <a:xfrm>
            <a:off x="2662935" y="4527285"/>
            <a:ext cx="9483593" cy="4168139"/>
          </a:xfrm>
          <a:prstGeom prst="rect">
            <a:avLst/>
          </a:prstGeom>
        </p:spPr>
        <p:txBody>
          <a:bodyPr lIns="0" tIns="0" rIns="0" bIns="0" rtlCol="0" anchor="t">
            <a:spAutoFit/>
          </a:bodyPr>
          <a:lstStyle/>
          <a:p>
            <a:pPr marL="518165" lvl="1" indent="-259082" algn="l">
              <a:lnSpc>
                <a:spcPts val="3360"/>
              </a:lnSpc>
              <a:buFont typeface="Arial"/>
              <a:buChar char="•"/>
            </a:pPr>
            <a:r>
              <a:rPr lang="en-US" sz="2400" b="1">
                <a:solidFill>
                  <a:srgbClr val="FFFFFF"/>
                </a:solidFill>
                <a:latin typeface="Montserrat Medium"/>
                <a:ea typeface="Montserrat Medium"/>
                <a:cs typeface="Montserrat Medium"/>
                <a:sym typeface="Montserrat Medium"/>
              </a:rPr>
              <a:t>Enhance police patrol in high crime zones.</a:t>
            </a:r>
          </a:p>
          <a:p>
            <a:pPr algn="l">
              <a:lnSpc>
                <a:spcPts val="3360"/>
              </a:lnSpc>
            </a:pPr>
            <a:endParaRPr lang="en-US" sz="2400" b="1">
              <a:solidFill>
                <a:srgbClr val="FFFFFF"/>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FFFFFF"/>
                </a:solidFill>
                <a:latin typeface="Montserrat Medium"/>
                <a:ea typeface="Montserrat Medium"/>
                <a:cs typeface="Montserrat Medium"/>
                <a:sym typeface="Montserrat Medium"/>
              </a:rPr>
              <a:t>Concentrate on night watch operations.</a:t>
            </a:r>
          </a:p>
          <a:p>
            <a:pPr algn="l">
              <a:lnSpc>
                <a:spcPts val="3360"/>
              </a:lnSpc>
            </a:pPr>
            <a:endParaRPr lang="en-US" sz="2400" b="1">
              <a:solidFill>
                <a:srgbClr val="FFFFFF"/>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FFFFFF"/>
                </a:solidFill>
                <a:latin typeface="Montserrat Medium"/>
                <a:ea typeface="Montserrat Medium"/>
                <a:cs typeface="Montserrat Medium"/>
                <a:sym typeface="Montserrat Medium"/>
              </a:rPr>
              <a:t>Enhance investigation in order to enhance arrest rate.</a:t>
            </a:r>
          </a:p>
          <a:p>
            <a:pPr algn="l">
              <a:lnSpc>
                <a:spcPts val="3360"/>
              </a:lnSpc>
            </a:pPr>
            <a:endParaRPr lang="en-US" sz="2400" b="1">
              <a:solidFill>
                <a:srgbClr val="FFFFFF"/>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FFFFFF"/>
                </a:solidFill>
                <a:latin typeface="Montserrat Medium"/>
                <a:ea typeface="Montserrat Medium"/>
                <a:cs typeface="Montserrat Medium"/>
                <a:sym typeface="Montserrat Medium"/>
              </a:rPr>
              <a:t>Crime prevention with the help of data analytics[2].</a:t>
            </a:r>
          </a:p>
          <a:p>
            <a:pPr algn="l">
              <a:lnSpc>
                <a:spcPts val="3360"/>
              </a:lnSpc>
            </a:pPr>
            <a:endParaRPr lang="en-US" sz="2400" b="1">
              <a:solidFill>
                <a:srgbClr val="FFFFFF"/>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FFFFFF"/>
                </a:solidFill>
                <a:latin typeface="Montserrat Medium"/>
                <a:ea typeface="Montserrat Medium"/>
                <a:cs typeface="Montserrat Medium"/>
                <a:sym typeface="Montserrat Medium"/>
              </a:rPr>
              <a:t>Future activity: Implement predictive models.</a:t>
            </a:r>
          </a:p>
          <a:p>
            <a:pPr algn="l">
              <a:lnSpc>
                <a:spcPts val="3360"/>
              </a:lnSpc>
            </a:pPr>
            <a:endParaRPr lang="en-US" sz="2400" b="1">
              <a:solidFill>
                <a:srgbClr val="FFFFFF"/>
              </a:solidFill>
              <a:latin typeface="Montserrat Medium"/>
              <a:ea typeface="Montserrat Medium"/>
              <a:cs typeface="Montserrat Medium"/>
              <a:sym typeface="Montserrat Medium"/>
            </a:endParaRPr>
          </a:p>
        </p:txBody>
      </p:sp>
    </p:spTree>
    <p:extLst>
      <p:ext uri="{BB962C8B-B14F-4D97-AF65-F5344CB8AC3E}">
        <p14:creationId xmlns:p14="http://schemas.microsoft.com/office/powerpoint/2010/main" val="966953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179ED73D-DD4B-2512-2DB8-911BF727BA1D}"/>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6677DF53-80B2-3FCB-9DE2-9295C4FD7078}"/>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12" name="Freeform 12">
            <a:extLst>
              <a:ext uri="{FF2B5EF4-FFF2-40B4-BE49-F238E27FC236}">
                <a16:creationId xmlns:a16="http://schemas.microsoft.com/office/drawing/2014/main" id="{EDBF9E77-CB72-95F7-09BD-B5B218809690}"/>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4"/>
            <a:stretch>
              <a:fillRect/>
            </a:stretch>
          </a:blipFill>
          <a:ln cap="sq">
            <a:noFill/>
            <a:prstDash val="solid"/>
            <a:miter/>
          </a:ln>
        </p:spPr>
      </p:sp>
      <p:sp>
        <p:nvSpPr>
          <p:cNvPr id="13" name="Freeform 13">
            <a:extLst>
              <a:ext uri="{FF2B5EF4-FFF2-40B4-BE49-F238E27FC236}">
                <a16:creationId xmlns:a16="http://schemas.microsoft.com/office/drawing/2014/main" id="{ED7604AA-D0E6-2B63-97FB-CE88C66FEE68}"/>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4"/>
            <a:stretch>
              <a:fillRect/>
            </a:stretch>
          </a:blipFill>
          <a:ln cap="sq">
            <a:noFill/>
            <a:prstDash val="solid"/>
            <a:miter/>
          </a:ln>
        </p:spPr>
      </p:sp>
      <p:sp>
        <p:nvSpPr>
          <p:cNvPr id="2" name="TextBox 3">
            <a:extLst>
              <a:ext uri="{FF2B5EF4-FFF2-40B4-BE49-F238E27FC236}">
                <a16:creationId xmlns:a16="http://schemas.microsoft.com/office/drawing/2014/main" id="{63559DFF-6421-8A64-B1B5-C45F2C34135F}"/>
              </a:ext>
            </a:extLst>
          </p:cNvPr>
          <p:cNvSpPr txBox="1"/>
          <p:nvPr/>
        </p:nvSpPr>
        <p:spPr>
          <a:xfrm>
            <a:off x="514350" y="983193"/>
            <a:ext cx="17773650" cy="9043031"/>
          </a:xfrm>
          <a:prstGeom prst="rect">
            <a:avLst/>
          </a:prstGeom>
        </p:spPr>
        <p:txBody>
          <a:bodyPr lIns="0" tIns="0" rIns="0" bIns="0" rtlCol="0" anchor="t">
            <a:spAutoFit/>
          </a:bodyPr>
          <a:lstStyle/>
          <a:p>
            <a:pPr algn="l">
              <a:lnSpc>
                <a:spcPts val="6000"/>
              </a:lnSpc>
            </a:pPr>
            <a:r>
              <a:rPr lang="en-US" sz="2400" b="1" dirty="0">
                <a:solidFill>
                  <a:srgbClr val="FFFFFF"/>
                </a:solidFill>
                <a:latin typeface="Montserrat Medium"/>
                <a:ea typeface="Montserrat Medium"/>
                <a:cs typeface="Montserrat Medium"/>
                <a:sym typeface="Montserrat Medium"/>
              </a:rPr>
              <a:t>[1] K. Clancy, J. </a:t>
            </a:r>
            <a:r>
              <a:rPr lang="en-US" sz="2400" b="1" dirty="0" err="1">
                <a:solidFill>
                  <a:srgbClr val="FFFFFF"/>
                </a:solidFill>
                <a:latin typeface="Montserrat Medium"/>
                <a:ea typeface="Montserrat Medium"/>
                <a:cs typeface="Montserrat Medium"/>
                <a:sym typeface="Montserrat Medium"/>
              </a:rPr>
              <a:t>Chudzik</a:t>
            </a:r>
            <a:r>
              <a:rPr lang="en-US" sz="2400" b="1" dirty="0">
                <a:solidFill>
                  <a:srgbClr val="FFFFFF"/>
                </a:solidFill>
                <a:latin typeface="Montserrat Medium"/>
                <a:ea typeface="Montserrat Medium"/>
                <a:cs typeface="Montserrat Medium"/>
                <a:sym typeface="Montserrat Medium"/>
              </a:rPr>
              <a:t>, A. J. Snowden, and S. Guha, “Reconciling data-driven crime analysis with human-centered algorithms,” Cities, vol. 124, p. 103604, 2022.</a:t>
            </a:r>
          </a:p>
          <a:p>
            <a:pPr algn="l">
              <a:lnSpc>
                <a:spcPts val="6000"/>
              </a:lnSpc>
            </a:pPr>
            <a:r>
              <a:rPr lang="en-US" sz="2400" b="1" dirty="0">
                <a:solidFill>
                  <a:srgbClr val="FFFFFF"/>
                </a:solidFill>
                <a:latin typeface="Montserrat Medium"/>
                <a:ea typeface="Montserrat Medium"/>
                <a:cs typeface="Montserrat Medium"/>
                <a:sym typeface="Montserrat Medium"/>
              </a:rPr>
              <a:t>[2] D. </a:t>
            </a:r>
            <a:r>
              <a:rPr lang="en-US" sz="2400" b="1" dirty="0" err="1">
                <a:solidFill>
                  <a:srgbClr val="FFFFFF"/>
                </a:solidFill>
                <a:latin typeface="Montserrat Medium"/>
                <a:ea typeface="Montserrat Medium"/>
                <a:cs typeface="Montserrat Medium"/>
                <a:sym typeface="Montserrat Medium"/>
              </a:rPr>
              <a:t>Djon</a:t>
            </a:r>
            <a:r>
              <a:rPr lang="en-US" sz="2400" b="1" dirty="0">
                <a:solidFill>
                  <a:srgbClr val="FFFFFF"/>
                </a:solidFill>
                <a:latin typeface="Montserrat Medium"/>
                <a:ea typeface="Montserrat Medium"/>
                <a:cs typeface="Montserrat Medium"/>
                <a:sym typeface="Montserrat Medium"/>
              </a:rPr>
              <a:t>, J. Jhawar, K. Drumm, and V. Tran, “A comparative analysis of multiple methods for predicting a specific type of crime in the city of Chicago,” </a:t>
            </a:r>
            <a:r>
              <a:rPr lang="en-US" sz="2400" b="1" dirty="0" err="1">
                <a:solidFill>
                  <a:srgbClr val="FFFFFF"/>
                </a:solidFill>
                <a:latin typeface="Montserrat Medium"/>
                <a:ea typeface="Montserrat Medium"/>
                <a:cs typeface="Montserrat Medium"/>
                <a:sym typeface="Montserrat Medium"/>
              </a:rPr>
              <a:t>arXiv</a:t>
            </a:r>
            <a:r>
              <a:rPr lang="en-US" sz="2400" b="1" dirty="0">
                <a:solidFill>
                  <a:srgbClr val="FFFFFF"/>
                </a:solidFill>
                <a:latin typeface="Montserrat Medium"/>
                <a:ea typeface="Montserrat Medium"/>
                <a:cs typeface="Montserrat Medium"/>
                <a:sym typeface="Montserrat Medium"/>
              </a:rPr>
              <a:t> preprint arXiv:2304.13464, 2023.</a:t>
            </a:r>
          </a:p>
          <a:p>
            <a:pPr algn="l">
              <a:lnSpc>
                <a:spcPts val="6000"/>
              </a:lnSpc>
            </a:pPr>
            <a:r>
              <a:rPr lang="en-US" sz="2400" b="1" dirty="0">
                <a:solidFill>
                  <a:srgbClr val="FFFFFF"/>
                </a:solidFill>
                <a:latin typeface="Montserrat Medium"/>
                <a:ea typeface="Montserrat Medium"/>
                <a:cs typeface="Montserrat Medium"/>
                <a:sym typeface="Montserrat Medium"/>
              </a:rPr>
              <a:t>[3] M. </a:t>
            </a:r>
            <a:r>
              <a:rPr lang="en-US" sz="2400" b="1" dirty="0" err="1">
                <a:solidFill>
                  <a:srgbClr val="FFFFFF"/>
                </a:solidFill>
                <a:latin typeface="Montserrat Medium"/>
                <a:ea typeface="Montserrat Medium"/>
                <a:cs typeface="Montserrat Medium"/>
                <a:sym typeface="Montserrat Medium"/>
              </a:rPr>
              <a:t>Elkhouly</a:t>
            </a:r>
            <a:r>
              <a:rPr lang="en-US" sz="2400" b="1" dirty="0">
                <a:solidFill>
                  <a:srgbClr val="FFFFFF"/>
                </a:solidFill>
                <a:latin typeface="Montserrat Medium"/>
                <a:ea typeface="Montserrat Medium"/>
                <a:cs typeface="Montserrat Medium"/>
                <a:sym typeface="Montserrat Medium"/>
              </a:rPr>
              <a:t> and T. </a:t>
            </a:r>
            <a:r>
              <a:rPr lang="en-US" sz="2400" b="1" dirty="0" err="1">
                <a:solidFill>
                  <a:srgbClr val="FFFFFF"/>
                </a:solidFill>
                <a:latin typeface="Montserrat Medium"/>
                <a:ea typeface="Montserrat Medium"/>
                <a:cs typeface="Montserrat Medium"/>
                <a:sym typeface="Montserrat Medium"/>
              </a:rPr>
              <a:t>Alhadidi</a:t>
            </a:r>
            <a:r>
              <a:rPr lang="en-US" sz="2400" b="1" dirty="0">
                <a:solidFill>
                  <a:srgbClr val="FFFFFF"/>
                </a:solidFill>
                <a:latin typeface="Montserrat Medium"/>
                <a:ea typeface="Montserrat Medium"/>
                <a:cs typeface="Montserrat Medium"/>
                <a:sym typeface="Montserrat Medium"/>
              </a:rPr>
              <a:t>, “Ride-sharing determinants: spatial and </a:t>
            </a:r>
            <a:r>
              <a:rPr lang="en-US" sz="2400" b="1" dirty="0" err="1">
                <a:solidFill>
                  <a:srgbClr val="FFFFFF"/>
                </a:solidFill>
                <a:latin typeface="Montserrat Medium"/>
                <a:ea typeface="Montserrat Medium"/>
                <a:cs typeface="Montserrat Medium"/>
                <a:sym typeface="Montserrat Medium"/>
              </a:rPr>
              <a:t>spatio</a:t>
            </a:r>
            <a:r>
              <a:rPr lang="en-US" sz="2400" b="1" dirty="0">
                <a:solidFill>
                  <a:srgbClr val="FFFFFF"/>
                </a:solidFill>
                <a:latin typeface="Montserrat Medium"/>
                <a:ea typeface="Montserrat Medium"/>
                <a:cs typeface="Montserrat Medium"/>
                <a:sym typeface="Montserrat Medium"/>
              </a:rPr>
              <a:t>-temporal Bayesian analysis for Chicago service in 2022,” IEEE Access, 2025.</a:t>
            </a:r>
          </a:p>
          <a:p>
            <a:pPr algn="l">
              <a:lnSpc>
                <a:spcPts val="6000"/>
              </a:lnSpc>
            </a:pPr>
            <a:r>
              <a:rPr lang="en-US" sz="2400" b="1" dirty="0">
                <a:solidFill>
                  <a:srgbClr val="FFFFFF"/>
                </a:solidFill>
                <a:latin typeface="Montserrat Medium"/>
                <a:ea typeface="Montserrat Medium"/>
                <a:cs typeface="Montserrat Medium"/>
                <a:sym typeface="Montserrat Medium"/>
              </a:rPr>
              <a:t>[4] C. L. Gullion, B. P. Comer, and R. Randa, “Homicide hot spots in Chicago: examining spatiotemporal patterns longitudinally across police beats,” Crime &amp; Delinquency, vol. 70, no. 3, pp. 643–671, 2024.</a:t>
            </a:r>
          </a:p>
          <a:p>
            <a:pPr algn="l">
              <a:lnSpc>
                <a:spcPts val="6000"/>
              </a:lnSpc>
            </a:pPr>
            <a:r>
              <a:rPr lang="en-US" sz="2400" b="1" dirty="0">
                <a:solidFill>
                  <a:srgbClr val="FFFFFF"/>
                </a:solidFill>
                <a:latin typeface="Montserrat Medium"/>
                <a:ea typeface="Montserrat Medium"/>
                <a:cs typeface="Montserrat Medium"/>
                <a:sym typeface="Montserrat Medium"/>
              </a:rPr>
              <a:t>[5] U. Gupta and R. Sharma, “Analysis of criminal spatial events in India using exploratory data analysis and regression,” Computers and Electrical Engineering, vol. 109, p. 108761, 2023.</a:t>
            </a:r>
          </a:p>
          <a:p>
            <a:pPr algn="l">
              <a:lnSpc>
                <a:spcPts val="6000"/>
              </a:lnSpc>
            </a:pPr>
            <a:r>
              <a:rPr lang="en-US" sz="2400" b="1" dirty="0">
                <a:solidFill>
                  <a:srgbClr val="FFFFFF"/>
                </a:solidFill>
                <a:latin typeface="Montserrat Medium"/>
                <a:ea typeface="Montserrat Medium"/>
                <a:cs typeface="Montserrat Medium"/>
                <a:sym typeface="Montserrat Medium"/>
              </a:rPr>
              <a:t>[6] H. Himanshi, “</a:t>
            </a:r>
            <a:r>
              <a:rPr lang="en-US" sz="2400" b="1" dirty="0" err="1">
                <a:solidFill>
                  <a:srgbClr val="FFFFFF"/>
                </a:solidFill>
                <a:latin typeface="Montserrat Medium"/>
                <a:ea typeface="Montserrat Medium"/>
                <a:cs typeface="Montserrat Medium"/>
                <a:sym typeface="Montserrat Medium"/>
              </a:rPr>
              <a:t>Analysing</a:t>
            </a:r>
            <a:r>
              <a:rPr lang="en-US" sz="2400" b="1" dirty="0">
                <a:solidFill>
                  <a:srgbClr val="FFFFFF"/>
                </a:solidFill>
                <a:latin typeface="Montserrat Medium"/>
                <a:ea typeface="Montserrat Medium"/>
                <a:cs typeface="Montserrat Medium"/>
                <a:sym typeface="Montserrat Medium"/>
              </a:rPr>
              <a:t> crime patterns using machine learning: a case study in Chicago,” MSc Research Project, National College of Ireland, 2022.</a:t>
            </a:r>
          </a:p>
        </p:txBody>
      </p:sp>
      <p:sp>
        <p:nvSpPr>
          <p:cNvPr id="3" name="TextBox 9">
            <a:extLst>
              <a:ext uri="{FF2B5EF4-FFF2-40B4-BE49-F238E27FC236}">
                <a16:creationId xmlns:a16="http://schemas.microsoft.com/office/drawing/2014/main" id="{439C0BE6-96C6-053F-CEBB-36E9E6188AA0}"/>
              </a:ext>
            </a:extLst>
          </p:cNvPr>
          <p:cNvSpPr txBox="1"/>
          <p:nvPr/>
        </p:nvSpPr>
        <p:spPr>
          <a:xfrm>
            <a:off x="874913" y="324071"/>
            <a:ext cx="10390907" cy="858030"/>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REFERENCE</a:t>
            </a:r>
          </a:p>
        </p:txBody>
      </p:sp>
    </p:spTree>
    <p:extLst>
      <p:ext uri="{BB962C8B-B14F-4D97-AF65-F5344CB8AC3E}">
        <p14:creationId xmlns:p14="http://schemas.microsoft.com/office/powerpoint/2010/main" val="8377700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F9FF8C25-5748-2617-E3C1-12D5754C9410}"/>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C0A565A3-FB25-2362-465A-29A94D6E3E5F}"/>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12" name="Freeform 12">
            <a:extLst>
              <a:ext uri="{FF2B5EF4-FFF2-40B4-BE49-F238E27FC236}">
                <a16:creationId xmlns:a16="http://schemas.microsoft.com/office/drawing/2014/main" id="{DC7547D9-88DC-FD19-A720-8741913A6E49}"/>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4"/>
            <a:stretch>
              <a:fillRect/>
            </a:stretch>
          </a:blipFill>
          <a:ln cap="sq">
            <a:noFill/>
            <a:prstDash val="solid"/>
            <a:miter/>
          </a:ln>
        </p:spPr>
      </p:sp>
      <p:sp>
        <p:nvSpPr>
          <p:cNvPr id="13" name="Freeform 13">
            <a:extLst>
              <a:ext uri="{FF2B5EF4-FFF2-40B4-BE49-F238E27FC236}">
                <a16:creationId xmlns:a16="http://schemas.microsoft.com/office/drawing/2014/main" id="{F393876B-905C-0963-E741-74876880F0C4}"/>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4"/>
            <a:stretch>
              <a:fillRect/>
            </a:stretch>
          </a:blipFill>
          <a:ln cap="sq">
            <a:noFill/>
            <a:prstDash val="solid"/>
            <a:miter/>
          </a:ln>
        </p:spPr>
      </p:sp>
      <p:sp>
        <p:nvSpPr>
          <p:cNvPr id="2" name="TextBox 3">
            <a:extLst>
              <a:ext uri="{FF2B5EF4-FFF2-40B4-BE49-F238E27FC236}">
                <a16:creationId xmlns:a16="http://schemas.microsoft.com/office/drawing/2014/main" id="{904E33BA-AC0A-344F-2691-287EA0683A1A}"/>
              </a:ext>
            </a:extLst>
          </p:cNvPr>
          <p:cNvSpPr txBox="1"/>
          <p:nvPr/>
        </p:nvSpPr>
        <p:spPr>
          <a:xfrm>
            <a:off x="514350" y="983193"/>
            <a:ext cx="17773650" cy="6155531"/>
          </a:xfrm>
          <a:prstGeom prst="rect">
            <a:avLst/>
          </a:prstGeom>
        </p:spPr>
        <p:txBody>
          <a:bodyPr lIns="0" tIns="0" rIns="0" bIns="0" rtlCol="0" anchor="t">
            <a:spAutoFit/>
          </a:bodyPr>
          <a:lstStyle/>
          <a:p>
            <a:pPr algn="l">
              <a:lnSpc>
                <a:spcPts val="6000"/>
              </a:lnSpc>
            </a:pPr>
            <a:endParaRPr lang="en-IN" sz="2400" dirty="0"/>
          </a:p>
          <a:p>
            <a:pPr algn="l">
              <a:lnSpc>
                <a:spcPts val="6000"/>
              </a:lnSpc>
            </a:pPr>
            <a:r>
              <a:rPr lang="en-IN" sz="2400" b="1" dirty="0">
                <a:solidFill>
                  <a:srgbClr val="FFFFFF"/>
                </a:solidFill>
                <a:latin typeface="Montserrat Medium"/>
                <a:ea typeface="Montserrat Medium"/>
                <a:cs typeface="Montserrat Medium"/>
                <a:sym typeface="Montserrat Medium"/>
              </a:rPr>
              <a:t>[</a:t>
            </a:r>
            <a:r>
              <a:rPr lang="en-IN" sz="2400" b="1" dirty="0">
                <a:solidFill>
                  <a:srgbClr val="FFFFFF"/>
                </a:solidFill>
                <a:latin typeface="Montserrat Medium" panose="020B0604020202020204" charset="0"/>
                <a:ea typeface="Montserrat Medium"/>
                <a:cs typeface="Montserrat Medium"/>
                <a:sym typeface="Montserrat Medium"/>
              </a:rPr>
              <a:t>7] </a:t>
            </a:r>
            <a:r>
              <a:rPr lang="en-IN" sz="2400" b="1" i="0" dirty="0">
                <a:solidFill>
                  <a:schemeClr val="bg1"/>
                </a:solidFill>
                <a:effectLst/>
                <a:latin typeface="Montserrat Medium" panose="020B0604020202020204" charset="0"/>
              </a:rPr>
              <a:t>Kiran, P., Mounika, B., Naveen, P., </a:t>
            </a:r>
            <a:r>
              <a:rPr lang="en-IN" sz="2400" b="1" i="0" dirty="0" err="1">
                <a:solidFill>
                  <a:schemeClr val="bg1"/>
                </a:solidFill>
                <a:effectLst/>
                <a:latin typeface="Montserrat Medium" panose="020B0604020202020204" charset="0"/>
              </a:rPr>
              <a:t>Tejaswini</a:t>
            </a:r>
            <a:r>
              <a:rPr lang="en-IN" sz="2400" b="1" i="0" dirty="0">
                <a:solidFill>
                  <a:schemeClr val="bg1"/>
                </a:solidFill>
                <a:effectLst/>
                <a:latin typeface="Montserrat Medium" panose="020B0604020202020204" charset="0"/>
              </a:rPr>
              <a:t>, N. and </a:t>
            </a:r>
            <a:r>
              <a:rPr lang="en-IN" sz="2400" b="1" i="0" dirty="0" err="1" smtClean="0">
                <a:solidFill>
                  <a:schemeClr val="bg1"/>
                </a:solidFill>
                <a:effectLst/>
                <a:latin typeface="Montserrat Medium" panose="020B0604020202020204" charset="0"/>
              </a:rPr>
              <a:t>Karthik</a:t>
            </a:r>
            <a:r>
              <a:rPr lang="en-IN" sz="2400" b="1" i="0" dirty="0" smtClean="0">
                <a:solidFill>
                  <a:schemeClr val="bg1"/>
                </a:solidFill>
                <a:effectLst/>
                <a:latin typeface="Montserrat Medium" panose="020B0604020202020204" charset="0"/>
              </a:rPr>
              <a:t>, “Crime </a:t>
            </a:r>
            <a:r>
              <a:rPr lang="en-IN" sz="2400" b="1" i="0" dirty="0">
                <a:solidFill>
                  <a:schemeClr val="bg1"/>
                </a:solidFill>
                <a:effectLst/>
                <a:latin typeface="Montserrat Medium" panose="020B0604020202020204" charset="0"/>
              </a:rPr>
              <a:t>data </a:t>
            </a:r>
            <a:r>
              <a:rPr lang="en-IN" sz="2400" b="1" i="0" dirty="0" err="1">
                <a:solidFill>
                  <a:schemeClr val="bg1"/>
                </a:solidFill>
                <a:effectLst/>
                <a:latin typeface="Montserrat Medium" panose="020B0604020202020204" charset="0"/>
              </a:rPr>
              <a:t>anlysis</a:t>
            </a:r>
            <a:r>
              <a:rPr lang="en-IN" sz="2400" b="1" i="0" dirty="0">
                <a:solidFill>
                  <a:schemeClr val="bg1"/>
                </a:solidFill>
                <a:effectLst/>
                <a:latin typeface="Montserrat Medium" panose="020B0604020202020204" charset="0"/>
              </a:rPr>
              <a:t> using machine learning. </a:t>
            </a:r>
            <a:r>
              <a:rPr lang="en-IN" sz="2400" b="1" i="1" dirty="0">
                <a:solidFill>
                  <a:schemeClr val="bg1"/>
                </a:solidFill>
                <a:effectLst/>
                <a:latin typeface="Montserrat Medium" panose="020B0604020202020204" charset="0"/>
              </a:rPr>
              <a:t>South Asian J </a:t>
            </a:r>
            <a:r>
              <a:rPr lang="en-IN" sz="2400" b="1" i="1" dirty="0" err="1">
                <a:solidFill>
                  <a:schemeClr val="bg1"/>
                </a:solidFill>
                <a:effectLst/>
                <a:latin typeface="Montserrat Medium" panose="020B0604020202020204" charset="0"/>
              </a:rPr>
              <a:t>Eng</a:t>
            </a:r>
            <a:r>
              <a:rPr lang="en-IN" sz="2400" b="1" i="1" dirty="0">
                <a:solidFill>
                  <a:schemeClr val="bg1"/>
                </a:solidFill>
                <a:effectLst/>
                <a:latin typeface="Montserrat Medium" panose="020B0604020202020204" charset="0"/>
              </a:rPr>
              <a:t> </a:t>
            </a:r>
            <a:r>
              <a:rPr lang="en-IN" sz="2400" b="1" i="1" dirty="0" err="1" smtClean="0">
                <a:solidFill>
                  <a:schemeClr val="bg1"/>
                </a:solidFill>
                <a:effectLst/>
                <a:latin typeface="Montserrat Medium" panose="020B0604020202020204" charset="0"/>
              </a:rPr>
              <a:t>Technol</a:t>
            </a:r>
            <a:r>
              <a:rPr lang="en-IN" sz="2400" b="1" i="1" dirty="0" smtClean="0">
                <a:solidFill>
                  <a:schemeClr val="bg1"/>
                </a:solidFill>
                <a:effectLst/>
                <a:latin typeface="Montserrat Medium" panose="020B0604020202020204" charset="0"/>
              </a:rPr>
              <a:t>”</a:t>
            </a:r>
            <a:r>
              <a:rPr lang="en-IN" sz="2400" b="1" i="0" dirty="0" smtClean="0">
                <a:solidFill>
                  <a:schemeClr val="bg1"/>
                </a:solidFill>
                <a:effectLst/>
                <a:latin typeface="Montserrat Medium" panose="020B0604020202020204" charset="0"/>
              </a:rPr>
              <a:t>,</a:t>
            </a:r>
            <a:r>
              <a:rPr lang="en-IN" sz="2400" b="1" i="0" dirty="0">
                <a:solidFill>
                  <a:schemeClr val="bg1"/>
                </a:solidFill>
                <a:effectLst/>
                <a:latin typeface="Montserrat Medium" panose="020B0604020202020204" charset="0"/>
              </a:rPr>
              <a:t> </a:t>
            </a:r>
            <a:r>
              <a:rPr lang="en-IN" sz="2400" b="1" i="1" dirty="0">
                <a:solidFill>
                  <a:schemeClr val="bg1"/>
                </a:solidFill>
                <a:effectLst/>
                <a:latin typeface="Montserrat Medium" panose="020B0604020202020204" charset="0"/>
              </a:rPr>
              <a:t>12</a:t>
            </a:r>
            <a:r>
              <a:rPr lang="en-IN" sz="2400" b="1" i="0" dirty="0">
                <a:solidFill>
                  <a:schemeClr val="bg1"/>
                </a:solidFill>
                <a:effectLst/>
                <a:latin typeface="Montserrat Medium" panose="020B0604020202020204" charset="0"/>
              </a:rPr>
              <a:t>(3), </a:t>
            </a:r>
            <a:r>
              <a:rPr lang="en-IN" sz="2400" b="1" i="0" dirty="0" smtClean="0">
                <a:solidFill>
                  <a:schemeClr val="bg1"/>
                </a:solidFill>
                <a:effectLst/>
                <a:latin typeface="Montserrat Medium" panose="020B0604020202020204" charset="0"/>
              </a:rPr>
              <a:t>pp.61-68, 2022.</a:t>
            </a:r>
            <a:endParaRPr lang="en-IN" sz="2400" b="1" dirty="0">
              <a:solidFill>
                <a:schemeClr val="bg1"/>
              </a:solidFill>
              <a:latin typeface="Montserrat Medium" panose="020B0604020202020204" charset="0"/>
              <a:ea typeface="Montserrat Medium"/>
              <a:cs typeface="Montserrat Medium"/>
              <a:sym typeface="Montserrat Medium"/>
            </a:endParaRPr>
          </a:p>
          <a:p>
            <a:pPr algn="l">
              <a:lnSpc>
                <a:spcPts val="6000"/>
              </a:lnSpc>
            </a:pPr>
            <a:r>
              <a:rPr lang="en-IN" sz="2400" b="1" dirty="0">
                <a:solidFill>
                  <a:srgbClr val="FFFFFF"/>
                </a:solidFill>
                <a:latin typeface="Montserrat Medium"/>
                <a:ea typeface="Montserrat Medium"/>
                <a:cs typeface="Montserrat Medium"/>
                <a:sym typeface="Montserrat Medium"/>
              </a:rPr>
              <a:t>[8] E. </a:t>
            </a:r>
            <a:r>
              <a:rPr lang="en-IN" sz="2400" b="1" dirty="0" err="1">
                <a:solidFill>
                  <a:srgbClr val="FFFFFF"/>
                </a:solidFill>
                <a:latin typeface="Montserrat Medium"/>
                <a:ea typeface="Montserrat Medium"/>
                <a:cs typeface="Montserrat Medium"/>
                <a:sym typeface="Montserrat Medium"/>
              </a:rPr>
              <a:t>Kırpık</a:t>
            </a:r>
            <a:r>
              <a:rPr lang="en-IN" sz="2400" b="1" dirty="0">
                <a:solidFill>
                  <a:srgbClr val="FFFFFF"/>
                </a:solidFill>
                <a:latin typeface="Montserrat Medium"/>
                <a:ea typeface="Montserrat Medium"/>
                <a:cs typeface="Montserrat Medium"/>
                <a:sym typeface="Montserrat Medium"/>
              </a:rPr>
              <a:t>, “Spatial patterns of crime and its relationship with the physical environment: Chicago case,” Kent </a:t>
            </a:r>
            <a:r>
              <a:rPr lang="en-IN" sz="2400" b="1" dirty="0" err="1">
                <a:solidFill>
                  <a:srgbClr val="FFFFFF"/>
                </a:solidFill>
                <a:latin typeface="Montserrat Medium"/>
                <a:ea typeface="Montserrat Medium"/>
                <a:cs typeface="Montserrat Medium"/>
                <a:sym typeface="Montserrat Medium"/>
              </a:rPr>
              <a:t>Akademisi</a:t>
            </a:r>
            <a:r>
              <a:rPr lang="en-IN" sz="2400" b="1" dirty="0">
                <a:solidFill>
                  <a:srgbClr val="FFFFFF"/>
                </a:solidFill>
                <a:latin typeface="Montserrat Medium"/>
                <a:ea typeface="Montserrat Medium"/>
                <a:cs typeface="Montserrat Medium"/>
                <a:sym typeface="Montserrat Medium"/>
              </a:rPr>
              <a:t>, vol. 16, no. 3, pp. 1597–1619, 2023.</a:t>
            </a:r>
          </a:p>
          <a:p>
            <a:pPr algn="l">
              <a:lnSpc>
                <a:spcPts val="6000"/>
              </a:lnSpc>
            </a:pPr>
            <a:r>
              <a:rPr lang="en-IN" sz="2400" b="1" dirty="0">
                <a:solidFill>
                  <a:srgbClr val="FFFFFF"/>
                </a:solidFill>
                <a:latin typeface="Montserrat Medium"/>
                <a:ea typeface="Montserrat Medium"/>
                <a:cs typeface="Montserrat Medium"/>
                <a:sym typeface="Montserrat Medium"/>
              </a:rPr>
              <a:t>[9] Y. Liang, “Mapping informality and violence: machine learning insights into crime patterns across South African police jurisdictions,” 2025.</a:t>
            </a:r>
          </a:p>
          <a:p>
            <a:pPr algn="l">
              <a:lnSpc>
                <a:spcPts val="6000"/>
              </a:lnSpc>
            </a:pPr>
            <a:endParaRPr lang="en-IN" sz="2400" b="1" dirty="0">
              <a:solidFill>
                <a:srgbClr val="FFFFFF"/>
              </a:solidFill>
              <a:latin typeface="Montserrat Medium"/>
              <a:ea typeface="Montserrat Medium"/>
              <a:cs typeface="Montserrat Medium"/>
              <a:sym typeface="Montserrat Medium"/>
            </a:endParaRPr>
          </a:p>
        </p:txBody>
      </p:sp>
      <p:sp>
        <p:nvSpPr>
          <p:cNvPr id="3" name="TextBox 9">
            <a:extLst>
              <a:ext uri="{FF2B5EF4-FFF2-40B4-BE49-F238E27FC236}">
                <a16:creationId xmlns:a16="http://schemas.microsoft.com/office/drawing/2014/main" id="{AF7851AE-995E-E7B0-7B64-BF0F3B290E92}"/>
              </a:ext>
            </a:extLst>
          </p:cNvPr>
          <p:cNvSpPr txBox="1"/>
          <p:nvPr/>
        </p:nvSpPr>
        <p:spPr>
          <a:xfrm>
            <a:off x="874913" y="324071"/>
            <a:ext cx="10390907" cy="858030"/>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REFERENCE</a:t>
            </a:r>
          </a:p>
        </p:txBody>
      </p:sp>
    </p:spTree>
    <p:extLst>
      <p:ext uri="{BB962C8B-B14F-4D97-AF65-F5344CB8AC3E}">
        <p14:creationId xmlns:p14="http://schemas.microsoft.com/office/powerpoint/2010/main" val="37714598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sp>
        <p:nvSpPr>
          <p:cNvPr id="8" name="Freeform 8"/>
          <p:cNvSpPr/>
          <p:nvPr/>
        </p:nvSpPr>
        <p:spPr>
          <a:xfrm rot="-10799999">
            <a:off x="9175104" y="-1782368"/>
            <a:ext cx="2132351" cy="3598905"/>
          </a:xfrm>
          <a:custGeom>
            <a:avLst/>
            <a:gdLst/>
            <a:ahLst/>
            <a:cxnLst/>
            <a:rect l="l" t="t" r="r" b="b"/>
            <a:pathLst>
              <a:path w="2132351" h="3598905">
                <a:moveTo>
                  <a:pt x="0" y="0"/>
                </a:moveTo>
                <a:lnTo>
                  <a:pt x="2132351" y="0"/>
                </a:lnTo>
                <a:lnTo>
                  <a:pt x="2132351" y="3598905"/>
                </a:lnTo>
                <a:lnTo>
                  <a:pt x="0" y="3598905"/>
                </a:lnTo>
                <a:lnTo>
                  <a:pt x="0" y="0"/>
                </a:lnTo>
                <a:close/>
              </a:path>
            </a:pathLst>
          </a:custGeom>
          <a:blipFill>
            <a:blip r:embed="rId2"/>
            <a:stretch>
              <a:fillRect/>
            </a:stretch>
          </a:blipFill>
          <a:ln cap="sq">
            <a:noFill/>
            <a:prstDash val="solid"/>
            <a:miter/>
          </a:ln>
        </p:spPr>
      </p:sp>
      <p:sp>
        <p:nvSpPr>
          <p:cNvPr id="9" name="Freeform 9"/>
          <p:cNvSpPr/>
          <p:nvPr/>
        </p:nvSpPr>
        <p:spPr>
          <a:xfrm>
            <a:off x="-2971800" y="3009900"/>
            <a:ext cx="13372404" cy="8229600"/>
          </a:xfrm>
          <a:custGeom>
            <a:avLst/>
            <a:gdLst/>
            <a:ahLst/>
            <a:cxnLst/>
            <a:rect l="l" t="t" r="r" b="b"/>
            <a:pathLst>
              <a:path w="13372404" h="8229600">
                <a:moveTo>
                  <a:pt x="0" y="0"/>
                </a:moveTo>
                <a:lnTo>
                  <a:pt x="13372404" y="0"/>
                </a:lnTo>
                <a:lnTo>
                  <a:pt x="13372404" y="8229600"/>
                </a:lnTo>
                <a:lnTo>
                  <a:pt x="0" y="8229600"/>
                </a:lnTo>
                <a:lnTo>
                  <a:pt x="0" y="0"/>
                </a:lnTo>
                <a:close/>
              </a:path>
            </a:pathLst>
          </a:custGeom>
          <a:blipFill>
            <a:blip r:embed="rId3"/>
            <a:stretch>
              <a:fillRect/>
            </a:stretch>
          </a:blipFill>
        </p:spPr>
      </p:sp>
      <p:sp>
        <p:nvSpPr>
          <p:cNvPr id="10" name="Freeform 10"/>
          <p:cNvSpPr/>
          <p:nvPr/>
        </p:nvSpPr>
        <p:spPr>
          <a:xfrm>
            <a:off x="824469" y="7776221"/>
            <a:ext cx="787410" cy="1932295"/>
          </a:xfrm>
          <a:custGeom>
            <a:avLst/>
            <a:gdLst/>
            <a:ahLst/>
            <a:cxnLst/>
            <a:rect l="l" t="t" r="r" b="b"/>
            <a:pathLst>
              <a:path w="787410" h="1932295">
                <a:moveTo>
                  <a:pt x="0" y="0"/>
                </a:moveTo>
                <a:lnTo>
                  <a:pt x="787410" y="0"/>
                </a:lnTo>
                <a:lnTo>
                  <a:pt x="787410" y="1932295"/>
                </a:lnTo>
                <a:lnTo>
                  <a:pt x="0" y="1932295"/>
                </a:lnTo>
                <a:lnTo>
                  <a:pt x="0" y="0"/>
                </a:lnTo>
                <a:close/>
              </a:path>
            </a:pathLst>
          </a:custGeom>
          <a:blipFill>
            <a:blip r:embed="rId4"/>
            <a:stretch>
              <a:fillRect/>
            </a:stretch>
          </a:blipFill>
          <a:ln cap="sq">
            <a:noFill/>
            <a:prstDash val="solid"/>
            <a:miter/>
          </a:ln>
        </p:spPr>
      </p:sp>
      <p:sp>
        <p:nvSpPr>
          <p:cNvPr id="12" name="TextBox 12"/>
          <p:cNvSpPr txBox="1"/>
          <p:nvPr/>
        </p:nvSpPr>
        <p:spPr>
          <a:xfrm>
            <a:off x="7717588" y="2684185"/>
            <a:ext cx="8929018" cy="1716852"/>
          </a:xfrm>
          <a:prstGeom prst="rect">
            <a:avLst/>
          </a:prstGeom>
        </p:spPr>
        <p:txBody>
          <a:bodyPr lIns="0" tIns="0" rIns="0" bIns="0" rtlCol="0" anchor="t">
            <a:spAutoFit/>
          </a:bodyPr>
          <a:lstStyle/>
          <a:p>
            <a:pPr algn="r">
              <a:lnSpc>
                <a:spcPts val="13496"/>
              </a:lnSpc>
            </a:pPr>
            <a:r>
              <a:rPr lang="en-US" sz="11839">
                <a:solidFill>
                  <a:srgbClr val="FFFFFF"/>
                </a:solidFill>
                <a:latin typeface="Hussar Bold"/>
                <a:ea typeface="Hussar Bold"/>
                <a:cs typeface="Hussar Bold"/>
                <a:sym typeface="Hussar Bold"/>
              </a:rPr>
              <a:t>THANK</a:t>
            </a:r>
          </a:p>
        </p:txBody>
      </p:sp>
      <p:sp>
        <p:nvSpPr>
          <p:cNvPr id="13" name="TextBox 13"/>
          <p:cNvSpPr txBox="1"/>
          <p:nvPr/>
        </p:nvSpPr>
        <p:spPr>
          <a:xfrm>
            <a:off x="7717588" y="4302497"/>
            <a:ext cx="8929018" cy="1719044"/>
          </a:xfrm>
          <a:prstGeom prst="rect">
            <a:avLst/>
          </a:prstGeom>
        </p:spPr>
        <p:txBody>
          <a:bodyPr lIns="0" tIns="0" rIns="0" bIns="0" rtlCol="0" anchor="t">
            <a:spAutoFit/>
          </a:bodyPr>
          <a:lstStyle/>
          <a:p>
            <a:pPr algn="r">
              <a:lnSpc>
                <a:spcPts val="13496"/>
              </a:lnSpc>
            </a:pPr>
            <a:r>
              <a:rPr lang="en-US" sz="11839">
                <a:solidFill>
                  <a:srgbClr val="66CDFF"/>
                </a:solidFill>
                <a:latin typeface="Hussar Bold"/>
                <a:ea typeface="Hussar Bold"/>
                <a:cs typeface="Hussar Bold"/>
                <a:sym typeface="Hussar Bold"/>
              </a:rPr>
              <a:t>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1944</Words>
  <Application>Microsoft Office PowerPoint</Application>
  <PresentationFormat>Custom</PresentationFormat>
  <Paragraphs>181</Paragraphs>
  <Slides>21</Slides>
  <Notes>17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Montserrat Heavy</vt:lpstr>
      <vt:lpstr>Montserrat Medium</vt:lpstr>
      <vt:lpstr>Times New Roman</vt:lpstr>
      <vt:lpstr>Arial</vt:lpstr>
      <vt:lpstr>Montserrat Semi-Bold</vt:lpstr>
      <vt:lpstr>Montserrat</vt:lpstr>
      <vt:lpstr>Hussar 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White Futuristic Modern Advanced Generative AI Presentation</dc:title>
  <cp:lastModifiedBy>Admin</cp:lastModifiedBy>
  <cp:revision>11</cp:revision>
  <dcterms:created xsi:type="dcterms:W3CDTF">2006-08-16T00:00:00Z</dcterms:created>
  <dcterms:modified xsi:type="dcterms:W3CDTF">2026-03-05T11:48:13Z</dcterms:modified>
  <dc:identifier>DAHC3shn1ic</dc:identifier>
</cp:coreProperties>
</file>