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5" r:id="rId3"/>
    <p:sldId id="284" r:id="rId4"/>
    <p:sldId id="286" r:id="rId5"/>
    <p:sldId id="287" r:id="rId6"/>
    <p:sldId id="288" r:id="rId7"/>
    <p:sldId id="289" r:id="rId8"/>
    <p:sldId id="291" r:id="rId9"/>
    <p:sldId id="290" r:id="rId10"/>
    <p:sldId id="292" r:id="rId11"/>
    <p:sldId id="294" r:id="rId12"/>
    <p:sldId id="293" r:id="rId13"/>
    <p:sldId id="296" r:id="rId14"/>
    <p:sldId id="297" r:id="rId15"/>
    <p:sldId id="298" r:id="rId16"/>
    <p:sldId id="299" r:id="rId17"/>
    <p:sldId id="295" r:id="rId18"/>
    <p:sldId id="300" r:id="rId19"/>
    <p:sldId id="301" r:id="rId20"/>
    <p:sldId id="302" r:id="rId21"/>
    <p:sldId id="303" r:id="rId22"/>
    <p:sldId id="304" r:id="rId23"/>
    <p:sldId id="307" r:id="rId24"/>
    <p:sldId id="308" r:id="rId25"/>
    <p:sldId id="309" r:id="rId26"/>
    <p:sldId id="310" r:id="rId27"/>
    <p:sldId id="312" r:id="rId28"/>
    <p:sldId id="313" r:id="rId29"/>
    <p:sldId id="311" r:id="rId30"/>
    <p:sldId id="314" r:id="rId31"/>
    <p:sldId id="305" r:id="rId32"/>
    <p:sldId id="30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7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4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474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112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845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04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527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5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245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75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84050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72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1396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334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62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517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0CA4A-02EA-4CA6-8630-05FD97806B1F}" type="datetimeFigureOut">
              <a:rPr lang="en-GB" smtClean="0"/>
              <a:t>20/03/2017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85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Clustering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114987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cluster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Ensures uptime for mission-critical applications.</a:t>
            </a:r>
          </a:p>
          <a:p>
            <a:r>
              <a:rPr lang="en-GB" dirty="0" smtClean="0"/>
              <a:t>Applications can only exist on one physical server at any one point in time.</a:t>
            </a:r>
          </a:p>
          <a:p>
            <a:r>
              <a:rPr lang="en-GB" dirty="0" smtClean="0"/>
              <a:t>Requires:</a:t>
            </a:r>
          </a:p>
          <a:p>
            <a:pPr lvl="1"/>
            <a:r>
              <a:rPr lang="en-GB" dirty="0" smtClean="0"/>
              <a:t>2 – 8 Servers.</a:t>
            </a:r>
          </a:p>
          <a:p>
            <a:pPr lvl="2"/>
            <a:r>
              <a:rPr lang="en-GB" dirty="0" smtClean="0"/>
              <a:t>Identical hardware.</a:t>
            </a:r>
          </a:p>
          <a:p>
            <a:pPr lvl="2"/>
            <a:r>
              <a:rPr lang="en-GB" dirty="0" smtClean="0"/>
              <a:t>Domain members, not domain controllers.</a:t>
            </a:r>
          </a:p>
          <a:p>
            <a:pPr lvl="1"/>
            <a:r>
              <a:rPr lang="en-GB" dirty="0" smtClean="0"/>
              <a:t>2+ Switches to connect other components together.</a:t>
            </a:r>
          </a:p>
          <a:p>
            <a:pPr lvl="1"/>
            <a:r>
              <a:rPr lang="en-GB" dirty="0" smtClean="0"/>
              <a:t>2 SAN trays with:</a:t>
            </a:r>
          </a:p>
          <a:p>
            <a:pPr lvl="2"/>
            <a:r>
              <a:rPr lang="en-GB" dirty="0" smtClean="0"/>
              <a:t>Data storage, in RAID 10 (or 5/6).</a:t>
            </a:r>
          </a:p>
          <a:p>
            <a:pPr lvl="2"/>
            <a:r>
              <a:rPr lang="en-GB" dirty="0" smtClean="0"/>
              <a:t>Quorum, in RAID 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804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Failover cluster</a:t>
            </a:r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343" y="2129016"/>
            <a:ext cx="983624" cy="983624"/>
          </a:xfrm>
          <a:prstGeom prst="rect">
            <a:avLst/>
          </a:prstGeo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6822" y="2129016"/>
            <a:ext cx="983624" cy="98362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4126" y="2378396"/>
            <a:ext cx="21387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Server 1</a:t>
            </a:r>
          </a:p>
          <a:p>
            <a:r>
              <a:rPr lang="en-GB" dirty="0"/>
              <a:t>e.g. 192.168.134.3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78936" y="2378395"/>
            <a:ext cx="21387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Server 2</a:t>
            </a:r>
          </a:p>
          <a:p>
            <a:r>
              <a:rPr lang="en-GB" dirty="0"/>
              <a:t>e.g. 192.168.134.4</a:t>
            </a:r>
          </a:p>
        </p:txBody>
      </p:sp>
      <p:sp>
        <p:nvSpPr>
          <p:cNvPr id="8" name="Rectangle 7"/>
          <p:cNvSpPr/>
          <p:nvPr/>
        </p:nvSpPr>
        <p:spPr>
          <a:xfrm>
            <a:off x="677334" y="1930401"/>
            <a:ext cx="9428691" cy="4470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 descr="storage ic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908" y="5549900"/>
            <a:ext cx="589034" cy="58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iconshock.com/img_jpg/STROKE/computer_gadgets/jpg/256/switch_ic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705" y="3905820"/>
            <a:ext cx="850900" cy="85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torage ic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025" y="5549900"/>
            <a:ext cx="589034" cy="58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iconshock.com/img_jpg/STROKE/computer_gadgets/jpg/256/switch_ic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822" y="3905820"/>
            <a:ext cx="850900" cy="85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854702" y="4034521"/>
            <a:ext cx="1943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Switch 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76526" y="4034521"/>
            <a:ext cx="1943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Switch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04613" y="5659751"/>
            <a:ext cx="2621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Storage Area Network 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47722" y="5659751"/>
            <a:ext cx="2621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Storage Area Network 2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3325908" y="2857500"/>
            <a:ext cx="0" cy="14020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714059" y="2943225"/>
            <a:ext cx="0" cy="13162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3535458" y="2857500"/>
            <a:ext cx="0" cy="1308101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5526183" y="2943225"/>
            <a:ext cx="0" cy="130994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5665493" y="4572222"/>
            <a:ext cx="0" cy="108752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5477617" y="4634451"/>
            <a:ext cx="0" cy="915449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3582142" y="4564954"/>
            <a:ext cx="0" cy="984946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392583" y="4471957"/>
            <a:ext cx="0" cy="113360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3936639" y="2928141"/>
            <a:ext cx="1368786" cy="122475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3707873" y="2972975"/>
            <a:ext cx="1396000" cy="128019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4015033" y="4471957"/>
            <a:ext cx="1204168" cy="107794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3813481" y="4572222"/>
            <a:ext cx="1351834" cy="1177769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H="1">
            <a:off x="3737012" y="2857500"/>
            <a:ext cx="1344954" cy="1308101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H="1">
            <a:off x="3917423" y="2920873"/>
            <a:ext cx="1401195" cy="133864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flipH="1">
            <a:off x="3867367" y="4464689"/>
            <a:ext cx="1135133" cy="1140875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endCxn id="2052" idx="3"/>
          </p:cNvCxnSpPr>
          <p:nvPr/>
        </p:nvCxnSpPr>
        <p:spPr>
          <a:xfrm flipH="1">
            <a:off x="3914942" y="4564954"/>
            <a:ext cx="1267969" cy="1279463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5081966" y="1441047"/>
            <a:ext cx="3968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 Cluster IP: 192.168.134.2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42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cluster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tend to talk to the cluster as a single resource.</a:t>
            </a:r>
          </a:p>
          <a:p>
            <a:pPr lvl="1"/>
            <a:r>
              <a:rPr lang="en-GB" dirty="0" smtClean="0"/>
              <a:t>E.G. we’ve been using SCVMM to talk to a failover cluster for almost 2 months.  Do you know which physical server your virtual machines have been on?  Which switch has been used?  Where the data is stored?</a:t>
            </a:r>
          </a:p>
          <a:p>
            <a:pPr lvl="1"/>
            <a:r>
              <a:rPr lang="en-GB" dirty="0" smtClean="0"/>
              <a:t>“Tesla” is actually the name of the cluster (which points to an IP address), not the name of a physical machine: it combines all of the resources in the cluster into a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Information is written to the SAN – which all physical servers can simultaneously access.</a:t>
            </a:r>
          </a:p>
          <a:p>
            <a:pPr lvl="1"/>
            <a:r>
              <a:rPr lang="en-GB" dirty="0" smtClean="0"/>
              <a:t>Especially state information.  I.e. what the process is currently doing.</a:t>
            </a:r>
          </a:p>
          <a:p>
            <a:r>
              <a:rPr lang="en-GB" dirty="0" smtClean="0"/>
              <a:t>A “migration” may be triggered because:</a:t>
            </a:r>
          </a:p>
          <a:p>
            <a:pPr lvl="1"/>
            <a:r>
              <a:rPr lang="en-GB" dirty="0" smtClean="0"/>
              <a:t>A cluster administrator requested it.</a:t>
            </a:r>
          </a:p>
          <a:p>
            <a:pPr lvl="1"/>
            <a:r>
              <a:rPr lang="en-GB" dirty="0" smtClean="0"/>
              <a:t>The physical server running that process has become overloaded.</a:t>
            </a:r>
          </a:p>
          <a:p>
            <a:pPr lvl="1"/>
            <a:r>
              <a:rPr lang="en-GB" dirty="0" smtClean="0"/>
              <a:t>The physical server running that process has suffered a hardware or software failure, and cannot continue running the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49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Failover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 transferring host is still active (i.e. this isn’t occurring because of hardware failure), a final snapshot of the process state information is taken (written to the SAN) and the process suspended.</a:t>
            </a:r>
          </a:p>
          <a:p>
            <a:r>
              <a:rPr lang="en-GB" dirty="0" smtClean="0"/>
              <a:t>The receiving host reads the state information from the shared storage device.</a:t>
            </a:r>
          </a:p>
          <a:p>
            <a:r>
              <a:rPr lang="en-GB" dirty="0" smtClean="0"/>
              <a:t>The receiving host resumes the process from the state information.</a:t>
            </a:r>
          </a:p>
          <a:p>
            <a:r>
              <a:rPr lang="en-GB" dirty="0" smtClean="0"/>
              <a:t>The cluster updates ARP tables to update routing tables, and redirect requests to that process to the new running node.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23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“Ownership” concept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node is considered the “owner” of the cluster’s virtual IP (and, by extension, DNS).</a:t>
            </a:r>
          </a:p>
          <a:p>
            <a:pPr lvl="1"/>
            <a:r>
              <a:rPr lang="en-GB" dirty="0" smtClean="0"/>
              <a:t>Connections to the virtual IP are directed to the cluster owner using ARP.</a:t>
            </a:r>
          </a:p>
          <a:p>
            <a:r>
              <a:rPr lang="en-GB" dirty="0" smtClean="0"/>
              <a:t>The cluster owner reroutes queries to the correct node at a very low level.</a:t>
            </a:r>
          </a:p>
          <a:p>
            <a:r>
              <a:rPr lang="en-GB" dirty="0" smtClean="0"/>
              <a:t>If the owner fails, another owner is assigned.</a:t>
            </a:r>
          </a:p>
          <a:p>
            <a:r>
              <a:rPr lang="en-GB" dirty="0" smtClean="0"/>
              <a:t>The “owner” has no actual power – this is not a head node or similar, and is simply the entry point to the cluster.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994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Effectively defines how many device failures a cluster can sustain before the cluster itself fails.</a:t>
            </a:r>
          </a:p>
          <a:p>
            <a:pPr lvl="1"/>
            <a:r>
              <a:rPr lang="en-GB" dirty="0" smtClean="0"/>
              <a:t>Defines the degree to which the cluster is </a:t>
            </a:r>
            <a:r>
              <a:rPr lang="en-GB" i="1" dirty="0" smtClean="0"/>
              <a:t>fault tolerant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If too many failures occur, the cluster shuts down.</a:t>
            </a:r>
          </a:p>
          <a:p>
            <a:r>
              <a:rPr lang="en-GB" dirty="0"/>
              <a:t>The “quorum” device is just an area of storage which holds some basic cluster configuration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is called the “</a:t>
            </a:r>
            <a:r>
              <a:rPr lang="en-GB" i="1" dirty="0" smtClean="0"/>
              <a:t>disk witness</a:t>
            </a:r>
            <a:r>
              <a:rPr lang="en-GB" dirty="0" smtClean="0"/>
              <a:t>”</a:t>
            </a:r>
          </a:p>
          <a:p>
            <a:pPr lvl="1"/>
            <a:r>
              <a:rPr lang="en-GB" dirty="0" smtClean="0"/>
              <a:t>Also possible to have a “file share witness” which uses a Windows file share, though this is something of a point of failure, and not recommended.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066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often distributed – this is the SAN model we’ve seen previously, with an extra “quorum” disk.</a:t>
            </a:r>
          </a:p>
          <a:p>
            <a:pPr lvl="1"/>
            <a:r>
              <a:rPr lang="en-GB" dirty="0"/>
              <a:t>If the link between the nodes fails, nodes can potentially communicate through the quorum, though this is quite slow and extremely rare</a:t>
            </a:r>
            <a:r>
              <a:rPr lang="en-GB" dirty="0" smtClean="0"/>
              <a:t>.</a:t>
            </a:r>
          </a:p>
          <a:p>
            <a:r>
              <a:rPr lang="en-GB" dirty="0" smtClean="0"/>
              <a:t>Can also be stored locally on each node, duplicated.  This is called a “majority node set” quorum.</a:t>
            </a:r>
          </a:p>
          <a:p>
            <a:pPr lvl="1"/>
            <a:r>
              <a:rPr lang="en-GB" dirty="0" smtClean="0"/>
              <a:t>Not such a good solution – subject to additional risk of failure.</a:t>
            </a:r>
          </a:p>
          <a:p>
            <a:pPr lvl="1"/>
            <a:r>
              <a:rPr lang="en-GB" dirty="0" smtClean="0"/>
              <a:t>Usually only used when there isn’t shared storage available.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0569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seems like a strange idea – why shut down a cluster which might have sufficient working hardware?</a:t>
            </a:r>
          </a:p>
          <a:p>
            <a:r>
              <a:rPr lang="en-GB" dirty="0" smtClean="0"/>
              <a:t>Sometimes hardware failure isn’t the cause of a cluster failing.  Imagine a situation in which the network fails, effectively splitting the cluster in half.</a:t>
            </a:r>
          </a:p>
          <a:p>
            <a:pPr lvl="1"/>
            <a:r>
              <a:rPr lang="en-GB" dirty="0" smtClean="0"/>
              <a:t>Which half continues running the cluster tasks?</a:t>
            </a:r>
          </a:p>
          <a:p>
            <a:pPr lvl="1"/>
            <a:r>
              <a:rPr lang="en-GB" b="1" u="sng" dirty="0" smtClean="0"/>
              <a:t>The cluster can’t differentiate between node failure and network failure</a:t>
            </a:r>
            <a:r>
              <a:rPr lang="en-GB" dirty="0" smtClean="0"/>
              <a:t>.</a:t>
            </a:r>
          </a:p>
          <a:p>
            <a:r>
              <a:rPr lang="en-GB" dirty="0" smtClean="0"/>
              <a:t>Quorum is a voting system which ensures that, if something goes wrong, at most one section of the cluster will continue running the cluster jobs.</a:t>
            </a:r>
          </a:p>
          <a:p>
            <a:pPr lvl="1"/>
            <a:r>
              <a:rPr lang="en-GB" dirty="0" smtClean="0"/>
              <a:t>Two or more sections of a “split” cluster could be disastrous.</a:t>
            </a:r>
          </a:p>
          <a:p>
            <a:pPr lvl="1"/>
            <a:r>
              <a:rPr lang="en-GB" dirty="0" smtClean="0"/>
              <a:t>Remember: failover clusters run </a:t>
            </a:r>
            <a:r>
              <a:rPr lang="en-GB" dirty="0" err="1" smtClean="0"/>
              <a:t>stateful</a:t>
            </a:r>
            <a:r>
              <a:rPr lang="en-GB" dirty="0" smtClean="0"/>
              <a:t> applications which can only exist in one place at once without serious errors occurring.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36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- how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Four main approaches to defining quorum configuration:</a:t>
            </a:r>
          </a:p>
          <a:p>
            <a:pPr lvl="1"/>
            <a:r>
              <a:rPr lang="en-GB" b="1" dirty="0" smtClean="0"/>
              <a:t>Node majority</a:t>
            </a:r>
            <a:r>
              <a:rPr lang="en-GB" dirty="0" smtClean="0"/>
              <a:t>.  Each node gets 1 vote.  Allows failure of half of the nodes, but no more.  Normal for clusters with odd numbers of nodes.</a:t>
            </a:r>
          </a:p>
          <a:p>
            <a:pPr lvl="1"/>
            <a:r>
              <a:rPr lang="en-GB" b="1" dirty="0" smtClean="0"/>
              <a:t>Node and disk majority</a:t>
            </a:r>
            <a:r>
              <a:rPr lang="en-GB" dirty="0" smtClean="0"/>
              <a:t>.  Each node and the disk witness get 1 vote.  Allows failure of half of the nodes, if the disk witness remains online.  Normal for clusters with even numbers of nodes.</a:t>
            </a:r>
          </a:p>
          <a:p>
            <a:pPr lvl="1"/>
            <a:r>
              <a:rPr lang="en-GB" b="1" dirty="0" smtClean="0"/>
              <a:t>Node and file share majority</a:t>
            </a:r>
            <a:r>
              <a:rPr lang="en-GB" dirty="0" smtClean="0"/>
              <a:t>.  Same as disk majority, using a file share.</a:t>
            </a:r>
          </a:p>
          <a:p>
            <a:pPr lvl="1"/>
            <a:r>
              <a:rPr lang="en-GB" b="1" dirty="0" smtClean="0"/>
              <a:t>No majority, disk only</a:t>
            </a:r>
            <a:r>
              <a:rPr lang="en-GB" dirty="0" smtClean="0"/>
              <a:t>.  Only the disk has a vote.  Allows failure of all but the node, but turns the disk into the single point of failure.</a:t>
            </a:r>
          </a:p>
          <a:p>
            <a:r>
              <a:rPr lang="en-GB" dirty="0" smtClean="0"/>
              <a:t>The main goal of selecting a quorum configuration is ensuring that a split results in an uneven number of votes on either side.  Crucial one side has &gt;50% of the votes.</a:t>
            </a:r>
          </a:p>
          <a:p>
            <a:r>
              <a:rPr lang="en-GB" dirty="0" smtClean="0"/>
              <a:t>Many clusters use a dynamic quorum, whereby a node loses its vote if it fails or shuts down sequentially.</a:t>
            </a:r>
          </a:p>
          <a:p>
            <a:pPr lvl="1"/>
            <a:r>
              <a:rPr lang="en-GB" dirty="0" smtClean="0"/>
              <a:t>If we get down to a final pair of nodes, one of them loses their vote randomly to give a 50% chance of tolerating a failure.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018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-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62758"/>
            <a:ext cx="8596668" cy="3880773"/>
          </a:xfrm>
        </p:spPr>
        <p:txBody>
          <a:bodyPr/>
          <a:lstStyle/>
          <a:p>
            <a:r>
              <a:rPr lang="en-GB" dirty="0" smtClean="0"/>
              <a:t>(Stolen from MSDN</a:t>
            </a:r>
            <a:r>
              <a:rPr lang="en-GB" dirty="0" smtClean="0">
                <a:sym typeface="Wingdings" panose="05000000000000000000" pitchFamily="2" charset="2"/>
              </a:rPr>
              <a:t> - I can’t draw graphics this pretty )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93" y="3015125"/>
            <a:ext cx="2781300" cy="217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1754" y="3015125"/>
            <a:ext cx="2771775" cy="33718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7324" y="3015125"/>
            <a:ext cx="2790825" cy="21717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27952" y="2366575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Node Majority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915078" y="2366575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Node and Disk Majority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7380173" y="2366575"/>
            <a:ext cx="256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Node and Disk Majority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006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dynamic resizing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Let’s say we start with 5 nodes.</a:t>
            </a:r>
          </a:p>
          <a:p>
            <a:r>
              <a:rPr lang="en-GB" dirty="0" smtClean="0"/>
              <a:t>Nodes go down one at a time.</a:t>
            </a:r>
          </a:p>
          <a:p>
            <a:pPr lvl="1"/>
            <a:r>
              <a:rPr lang="en-GB" dirty="0" smtClean="0"/>
              <a:t>Hardware failure.</a:t>
            </a:r>
          </a:p>
          <a:p>
            <a:pPr lvl="1"/>
            <a:r>
              <a:rPr lang="en-GB" dirty="0" smtClean="0"/>
              <a:t>Installing updates.</a:t>
            </a:r>
          </a:p>
          <a:p>
            <a:pPr lvl="1"/>
            <a:r>
              <a:rPr lang="en-GB" dirty="0" smtClean="0"/>
              <a:t>Split from the network.</a:t>
            </a:r>
          </a:p>
          <a:p>
            <a:r>
              <a:rPr lang="en-GB" dirty="0" smtClean="0"/>
              <a:t>How many failures can this node majority cluster tolerate?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5668" y="2081882"/>
            <a:ext cx="2628900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65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dynamic resizing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theory, this cluster:</a:t>
            </a:r>
          </a:p>
          <a:p>
            <a:pPr marL="0" indent="0">
              <a:buNone/>
            </a:pPr>
            <a:r>
              <a:rPr lang="en-GB" dirty="0" smtClean="0"/>
              <a:t>Can tolerate the failure of 2 nodes.  A third will take the cluster offline.</a:t>
            </a:r>
          </a:p>
          <a:p>
            <a:pPr marL="0" indent="0">
              <a:buNone/>
            </a:pPr>
            <a:r>
              <a:rPr lang="en-GB" dirty="0" smtClean="0"/>
              <a:t>Operational: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Not operational: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This isn’t good – we still have a theoretically working cluster configuration.</a:t>
            </a:r>
          </a:p>
          <a:p>
            <a:pPr lvl="1"/>
            <a:r>
              <a:rPr lang="en-GB" dirty="0" smtClean="0"/>
              <a:t>If a node goes offline individually, it loses its vote.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5668" y="2081882"/>
            <a:ext cx="2628900" cy="4476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8565" y="2911394"/>
            <a:ext cx="2724150" cy="6191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8565" y="3352093"/>
            <a:ext cx="2619375" cy="457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365" y="4961773"/>
            <a:ext cx="2695575" cy="4476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358565" y="54094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928060" y="54094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497555" y="54094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067050" y="54094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636545" y="54094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5230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dynamic resizing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can occur, one at a time (to be sure no network split is occurring) until we get down to 2 nodes.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This configuration looks okay, but the failure of 1 node guarantees the failure of the entire cluster – impossible to detect whether it’s a split or a node failure.  </a:t>
            </a:r>
          </a:p>
          <a:p>
            <a:r>
              <a:rPr lang="en-GB" dirty="0" smtClean="0"/>
              <a:t>Once the dynamic quorum is reduced to this size, one node (randomly) loses its vote.</a:t>
            </a:r>
          </a:p>
          <a:p>
            <a:endParaRPr lang="en-GB" dirty="0"/>
          </a:p>
          <a:p>
            <a:r>
              <a:rPr lang="en-GB" dirty="0" smtClean="0"/>
              <a:t>This gives the cluster a 50% chance of tolerating a further failure.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571" y="2581275"/>
            <a:ext cx="2628900" cy="47625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825103" y="298639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394598" y="298639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964093" y="298639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533588" y="298639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7103083" y="298639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107" y="4506327"/>
            <a:ext cx="2628900" cy="47625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4812639" y="49114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5382134" y="49114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5951629" y="49114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6521124" y="49114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7090619" y="49114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366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Quorum – dynamic resizing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can be a tiny bit risky.</a:t>
            </a:r>
          </a:p>
          <a:p>
            <a:r>
              <a:rPr lang="en-GB" dirty="0" smtClean="0"/>
              <a:t>In theory, the offline nodes could come back online, across a split network, and form their own quorate cluster.</a:t>
            </a:r>
          </a:p>
          <a:p>
            <a:pPr lvl="1"/>
            <a:r>
              <a:rPr lang="en-GB" dirty="0" smtClean="0"/>
              <a:t>This, however, is so ridiculously unlikely it’s not worth worrying about.</a:t>
            </a:r>
          </a:p>
          <a:p>
            <a:pPr lvl="1"/>
            <a:r>
              <a:rPr lang="en-GB" dirty="0" smtClean="0"/>
              <a:t>Largely made unlikely because nodes have to go offline one at a time for the quorum to be dynamically resized.</a:t>
            </a:r>
          </a:p>
          <a:p>
            <a:pPr lvl="1"/>
            <a:r>
              <a:rPr lang="en-GB" dirty="0" smtClean="0"/>
              <a:t>Hardware failure is much, much more likely than network failure.</a:t>
            </a:r>
          </a:p>
        </p:txBody>
      </p:sp>
    </p:spTree>
    <p:extLst>
      <p:ext uri="{BB962C8B-B14F-4D97-AF65-F5344CB8AC3E}">
        <p14:creationId xmlns:p14="http://schemas.microsoft.com/office/powerpoint/2010/main" val="6657272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–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Ensures that, if a failure occurs, the cluster can reapportion work.</a:t>
            </a:r>
          </a:p>
          <a:p>
            <a:pPr lvl="1"/>
            <a:r>
              <a:rPr lang="en-GB" dirty="0" smtClean="0"/>
              <a:t>Critical to understand that the cluster cannot differentiate between a hardware failure and network failure.</a:t>
            </a:r>
          </a:p>
          <a:p>
            <a:pPr lvl="1"/>
            <a:r>
              <a:rPr lang="en-GB" dirty="0" smtClean="0"/>
              <a:t>Prevents a network failure from causing a “split” cluster – where two halves of a cluster work on the same job simultaneously.</a:t>
            </a:r>
          </a:p>
          <a:p>
            <a:r>
              <a:rPr lang="en-GB" dirty="0" smtClean="0"/>
              <a:t>Uses one of 4 “majority” models – though usually just node majority with or without a disk witness.</a:t>
            </a:r>
          </a:p>
          <a:p>
            <a:pPr lvl="1"/>
            <a:r>
              <a:rPr lang="en-GB" dirty="0" smtClean="0"/>
              <a:t>The goal is to make an odd number of votes, so a split cluster will still have &gt;50% of the votes.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0712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Heartbeat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Detecting hardware failure in a node is a tricky issue.  </a:t>
            </a:r>
          </a:p>
          <a:p>
            <a:pPr lvl="1"/>
            <a:r>
              <a:rPr lang="en-GB" dirty="0" smtClean="0"/>
              <a:t>Nodes can’t tell the cluster when they’ve stopped working!</a:t>
            </a:r>
          </a:p>
          <a:p>
            <a:r>
              <a:rPr lang="en-GB" dirty="0" smtClean="0"/>
              <a:t>The solution is that all nodes send out a “heartbeat” – a small packet of data which essentially says “I’m alive” to the other nodes.</a:t>
            </a:r>
          </a:p>
          <a:p>
            <a:pPr lvl="1"/>
            <a:r>
              <a:rPr lang="en-GB" dirty="0" smtClean="0"/>
              <a:t>They do this every 1.2 seconds.</a:t>
            </a:r>
          </a:p>
          <a:p>
            <a:r>
              <a:rPr lang="en-GB" dirty="0" smtClean="0"/>
              <a:t>If 5 sequential heartbeats are missed, the nodes take action and re-assess the cluster configuration.</a:t>
            </a:r>
          </a:p>
          <a:p>
            <a:pPr lvl="1"/>
            <a:r>
              <a:rPr lang="en-GB" dirty="0" smtClean="0"/>
              <a:t>Remember: not always as simple as detecting that a single node has failed (though this is by far the most common scenario).</a:t>
            </a:r>
          </a:p>
          <a:p>
            <a:r>
              <a:rPr lang="en-GB" dirty="0" smtClean="0"/>
              <a:t>Once 1 or more </a:t>
            </a:r>
            <a:r>
              <a:rPr lang="en-GB" dirty="0" err="1" smtClean="0"/>
              <a:t>unconnectable</a:t>
            </a:r>
            <a:r>
              <a:rPr lang="en-GB" dirty="0" smtClean="0"/>
              <a:t> nodes have been detected, and the quorum voting process occurs, where possible, and if the cluster is still quorate, the work being performed will be redistributed.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2975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Distributed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discussed, multiple nodes need to access the cluster storage/disk witness simultaneously.  This is more complicated than you might initially imagine.</a:t>
            </a:r>
          </a:p>
          <a:p>
            <a:pPr lvl="1"/>
            <a:r>
              <a:rPr lang="en-GB" dirty="0" smtClean="0"/>
              <a:t>Multiple computers trying to write data to/read data from the same disks can result in collisions (e.g. two nodes trying to write data to the same segment) if not managed carefully.</a:t>
            </a:r>
          </a:p>
          <a:p>
            <a:r>
              <a:rPr lang="en-GB" dirty="0" smtClean="0"/>
              <a:t>We usually manage this using a technology called “iSCSI”.</a:t>
            </a:r>
          </a:p>
          <a:p>
            <a:pPr lvl="1"/>
            <a:r>
              <a:rPr lang="en-GB" dirty="0" smtClean="0"/>
              <a:t>Based on an older technology – Small Computer Systems Interface (SCSI) which chained hard drives together in serial.</a:t>
            </a:r>
          </a:p>
          <a:p>
            <a:pPr lvl="1"/>
            <a:r>
              <a:rPr lang="en-GB" dirty="0" smtClean="0"/>
              <a:t>The “</a:t>
            </a:r>
            <a:r>
              <a:rPr lang="en-GB" dirty="0" err="1" smtClean="0"/>
              <a:t>i</a:t>
            </a:r>
            <a:r>
              <a:rPr lang="en-GB" dirty="0" smtClean="0"/>
              <a:t>” stands for “internet – i.e. this is SCSI over IP.</a:t>
            </a:r>
          </a:p>
          <a:p>
            <a:r>
              <a:rPr lang="en-GB" dirty="0" smtClean="0"/>
              <a:t>We don’t need to concern ourselves too much about how this actually works, just be aware that we connect to hard drives across the network.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71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cluster rules (learn these)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Requires 2+ nodes.</a:t>
            </a:r>
          </a:p>
          <a:p>
            <a:pPr lvl="1"/>
            <a:r>
              <a:rPr lang="en-GB" dirty="0" smtClean="0"/>
              <a:t>Require identical hardware to allow transition of running processes.</a:t>
            </a:r>
          </a:p>
          <a:p>
            <a:pPr lvl="2"/>
            <a:r>
              <a:rPr lang="en-GB" dirty="0" smtClean="0"/>
              <a:t>You can get away with some changes within reason… but don’t go down this road.</a:t>
            </a:r>
          </a:p>
          <a:p>
            <a:pPr lvl="1"/>
            <a:r>
              <a:rPr lang="en-GB" dirty="0" smtClean="0"/>
              <a:t>Must be members of a domain, but cannot themselves be domain controllers.</a:t>
            </a:r>
          </a:p>
          <a:p>
            <a:pPr lvl="1"/>
            <a:r>
              <a:rPr lang="en-GB" dirty="0" smtClean="0"/>
              <a:t>Network adapters </a:t>
            </a:r>
            <a:r>
              <a:rPr lang="en-GB" dirty="0"/>
              <a:t>often connected in “teams” – multiple adapters </a:t>
            </a:r>
            <a:r>
              <a:rPr lang="en-GB" dirty="0" smtClean="0"/>
              <a:t>grouped together to allow fault-tolerance and improve network throughput.</a:t>
            </a:r>
          </a:p>
          <a:p>
            <a:r>
              <a:rPr lang="en-GB" dirty="0" smtClean="0"/>
              <a:t>Requires 2+ network switches.</a:t>
            </a:r>
          </a:p>
          <a:p>
            <a:pPr lvl="1"/>
            <a:r>
              <a:rPr lang="en-GB" dirty="0" smtClean="0"/>
              <a:t>Usually Ethernet.</a:t>
            </a:r>
          </a:p>
          <a:p>
            <a:r>
              <a:rPr lang="en-GB" dirty="0" smtClean="0"/>
              <a:t>Requires 2+ storage area network trays, which replicate.</a:t>
            </a:r>
          </a:p>
          <a:p>
            <a:pPr lvl="1"/>
            <a:r>
              <a:rPr lang="en-GB" dirty="0" smtClean="0"/>
              <a:t>Storage area – usually RAID 10.</a:t>
            </a:r>
          </a:p>
          <a:p>
            <a:pPr lvl="1"/>
            <a:r>
              <a:rPr lang="en-GB" dirty="0" smtClean="0"/>
              <a:t>Disk witness – usually RAID 1.</a:t>
            </a:r>
          </a:p>
        </p:txBody>
      </p:sp>
    </p:spTree>
    <p:extLst>
      <p:ext uri="{BB962C8B-B14F-4D97-AF65-F5344CB8AC3E}">
        <p14:creationId xmlns:p14="http://schemas.microsoft.com/office/powerpoint/2010/main" val="21935300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Load Balancing clusters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75875"/>
            <a:ext cx="8596668" cy="4565488"/>
          </a:xfrm>
        </p:spPr>
        <p:txBody>
          <a:bodyPr/>
          <a:lstStyle/>
          <a:p>
            <a:r>
              <a:rPr lang="en-GB" dirty="0" smtClean="0"/>
              <a:t>Far less complex than a Failover cluster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  <a:p>
            <a:r>
              <a:rPr lang="en-GB" dirty="0" smtClean="0"/>
              <a:t>Network load balancing (NLB) clusters provide </a:t>
            </a:r>
            <a:r>
              <a:rPr lang="en-GB" b="1" u="sng" dirty="0" smtClean="0"/>
              <a:t>scalability</a:t>
            </a:r>
            <a:r>
              <a:rPr lang="en-GB" dirty="0" smtClean="0"/>
              <a:t> and </a:t>
            </a:r>
            <a:r>
              <a:rPr lang="en-GB" b="1" u="sng" dirty="0" smtClean="0"/>
              <a:t>reliability</a:t>
            </a:r>
            <a:r>
              <a:rPr lang="en-GB" dirty="0" smtClean="0"/>
              <a:t> to large/complex applications.</a:t>
            </a:r>
          </a:p>
          <a:p>
            <a:r>
              <a:rPr lang="en-GB" dirty="0" smtClean="0"/>
              <a:t>In an NLB cluster, connections are routed, using a specified algorithm, to nodes in the cluster in turn.</a:t>
            </a:r>
          </a:p>
          <a:p>
            <a:r>
              <a:rPr lang="en-GB" dirty="0" smtClean="0"/>
              <a:t>NLB clusters only operate on specific “stateless” applications, which are generally network-heavy.</a:t>
            </a:r>
          </a:p>
          <a:p>
            <a:pPr lvl="1"/>
            <a:r>
              <a:rPr lang="en-GB" dirty="0" smtClean="0"/>
              <a:t>E.G. Web, FTP, firewall, VPN.</a:t>
            </a:r>
          </a:p>
          <a:p>
            <a:pPr lvl="1"/>
            <a:r>
              <a:rPr lang="en-GB" dirty="0" smtClean="0"/>
              <a:t>Applications which don’t rely on an internal state – each client request is independent of those which came before.</a:t>
            </a:r>
          </a:p>
          <a:p>
            <a:pPr lvl="1"/>
            <a:r>
              <a:rPr lang="en-GB" dirty="0"/>
              <a:t>Note: these can still write to shared storage if needed.</a:t>
            </a:r>
          </a:p>
          <a:p>
            <a:r>
              <a:rPr lang="en-GB" dirty="0" smtClean="0"/>
              <a:t>Pretty much the entire web runs on NLB clusters.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0622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Load Balancing clusters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is not actually a hardware cluster – load balancing occurs through a modified network driver.</a:t>
            </a:r>
          </a:p>
          <a:p>
            <a:r>
              <a:rPr lang="en-GB" dirty="0" smtClean="0"/>
              <a:t>Each node runs a completely separate version of the application being load balanced.</a:t>
            </a:r>
          </a:p>
          <a:p>
            <a:pPr lvl="1"/>
            <a:r>
              <a:rPr lang="en-GB" dirty="0" smtClean="0"/>
              <a:t>Because the applications are stateless, it shouldn’t matter which node receives each request.</a:t>
            </a:r>
          </a:p>
          <a:p>
            <a:r>
              <a:rPr lang="en-GB" dirty="0" smtClean="0"/>
              <a:t>Client has no idea which node it’s communicating with – doesn’t need to know.</a:t>
            </a:r>
          </a:p>
          <a:p>
            <a:pPr lvl="1"/>
            <a:r>
              <a:rPr lang="en-GB" dirty="0" smtClean="0"/>
              <a:t>It does this by communicating with a “virtual” IP, common across all nodes.  When a connection is established, the node can choose, depending on the affinity paradigm, to redirect future communication to itself.</a:t>
            </a:r>
          </a:p>
          <a:p>
            <a:r>
              <a:rPr lang="en-GB" dirty="0" smtClean="0"/>
              <a:t>Supports up to 32 nodes in a single cluster – but we can load balance multiple clusters.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9932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Load Balancing clusters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266" y="2660023"/>
            <a:ext cx="4495800" cy="2305050"/>
          </a:xfrm>
        </p:spPr>
      </p:pic>
    </p:spTree>
    <p:extLst>
      <p:ext uri="{BB962C8B-B14F-4D97-AF65-F5344CB8AC3E}">
        <p14:creationId xmlns:p14="http://schemas.microsoft.com/office/powerpoint/2010/main" val="9935813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Load Balancing clusters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an NLB cluster receives a request on its virtual IP, the request is forwarded to all of the nodes in the cluster.</a:t>
            </a:r>
          </a:p>
          <a:p>
            <a:r>
              <a:rPr lang="en-GB" dirty="0" smtClean="0"/>
              <a:t>Hosts check whether they can serve this request (e.g. if they’re running different protocols or ports), and some metadata relating to which nodes are busy/served requests recently.</a:t>
            </a:r>
          </a:p>
          <a:p>
            <a:r>
              <a:rPr lang="en-GB" dirty="0" smtClean="0"/>
              <a:t>The relevant node, based on the selected algorithm, will service the request, respond to the client, and modify the cluster metadata.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5349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NLB algorithms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Algorithms dictate exactly how traffic is reassigned in the cluster.</a:t>
            </a:r>
          </a:p>
          <a:p>
            <a:pPr lvl="1"/>
            <a:r>
              <a:rPr lang="en-GB" dirty="0" smtClean="0"/>
              <a:t>The most simple, and most commonly used is the round robin DNS.  This uses a single DNS which points to multiple IP addresses to reassign traffic to each node in turn.  This, however, can be transparent to the client.</a:t>
            </a:r>
          </a:p>
          <a:p>
            <a:pPr lvl="1"/>
            <a:r>
              <a:rPr lang="en-GB" dirty="0" smtClean="0"/>
              <a:t>Some algorithms can try to account for load, but this is complicated, and not usually worthwhile.</a:t>
            </a:r>
          </a:p>
          <a:p>
            <a:pPr lvl="2"/>
            <a:r>
              <a:rPr lang="en-GB" dirty="0" smtClean="0"/>
              <a:t>Stateless applications usually take about the same amount of load each.</a:t>
            </a:r>
          </a:p>
          <a:p>
            <a:pPr lvl="1"/>
            <a:r>
              <a:rPr lang="en-GB" dirty="0" smtClean="0"/>
              <a:t>Example of a more complex algorithm…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1483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Round robin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Bound to the cluster adapter, each node keeps a table of hosts, and their counters.  For example:</a:t>
            </a:r>
          </a:p>
          <a:p>
            <a:pPr marL="0" indent="0">
              <a:buNone/>
            </a:pPr>
            <a:r>
              <a:rPr lang="en-GB" dirty="0" smtClean="0"/>
              <a:t>Host 1 80 to 80 TCP 1 50 192.168.0.1 </a:t>
            </a:r>
            <a:r>
              <a:rPr lang="en-GB" b="1" u="sng" dirty="0" smtClean="0"/>
              <a:t>1</a:t>
            </a:r>
          </a:p>
          <a:p>
            <a:pPr marL="0" indent="0">
              <a:buNone/>
            </a:pPr>
            <a:r>
              <a:rPr lang="en-GB" dirty="0" smtClean="0"/>
              <a:t>Host 2 80 to 80 TCP 2 50 192.168.0.1 </a:t>
            </a:r>
            <a:r>
              <a:rPr lang="en-GB" b="1" u="sng" dirty="0" smtClean="0"/>
              <a:t>1</a:t>
            </a:r>
          </a:p>
          <a:p>
            <a:r>
              <a:rPr lang="en-GB" dirty="0" smtClean="0"/>
              <a:t>This means that both hosts have serviced 1 request.  The next request which comes in is inspected by both nodes – because they’re running an even number, they’ll let the first host take it.  Host 1 will accept, Host 2 will drop.</a:t>
            </a:r>
          </a:p>
          <a:p>
            <a:pPr lvl="1"/>
            <a:r>
              <a:rPr lang="en-GB" dirty="0" smtClean="0"/>
              <a:t>Host 1 services the request, and increments its counter (both nodes have a record of this data):</a:t>
            </a:r>
          </a:p>
          <a:p>
            <a:pPr marL="0" indent="0">
              <a:buNone/>
            </a:pPr>
            <a:r>
              <a:rPr lang="en-GB" dirty="0"/>
              <a:t>Host 1 80 to 80 TCP 1 50 192.168.0.1 </a:t>
            </a:r>
            <a:r>
              <a:rPr lang="en-GB" b="1" u="sng" dirty="0" smtClean="0"/>
              <a:t>2</a:t>
            </a:r>
            <a:endParaRPr lang="en-GB" b="1" u="sng" dirty="0"/>
          </a:p>
          <a:p>
            <a:pPr marL="0" indent="0">
              <a:buNone/>
            </a:pPr>
            <a:r>
              <a:rPr lang="en-GB" dirty="0"/>
              <a:t>Host 2 80 to 80 TCP 2 50 192.168.0.1 </a:t>
            </a:r>
            <a:r>
              <a:rPr lang="en-GB" b="1" u="sng" dirty="0" smtClean="0"/>
              <a:t>1</a:t>
            </a:r>
          </a:p>
          <a:p>
            <a:r>
              <a:rPr lang="en-GB" dirty="0" smtClean="0"/>
              <a:t>Because of this, the next request received will be serviced by host 2.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601980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Adapter 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adapter setup of a cluster depends on two factors:</a:t>
            </a:r>
          </a:p>
          <a:p>
            <a:pPr lvl="1"/>
            <a:r>
              <a:rPr lang="en-GB" dirty="0" smtClean="0"/>
              <a:t>Whether you have more than one network adapter.</a:t>
            </a:r>
          </a:p>
          <a:p>
            <a:pPr lvl="1"/>
            <a:r>
              <a:rPr lang="en-GB" dirty="0" smtClean="0"/>
              <a:t>How much traffic comes from outside the cluster.</a:t>
            </a:r>
          </a:p>
          <a:p>
            <a:r>
              <a:rPr lang="en-GB" dirty="0" smtClean="0"/>
              <a:t>If you have more than one adapter, you can facilitate transfer among cluster modes on a separate network.  If you do not, you either have to commit to no traffic among cluster nodes, or a complex setup on the single adapter available.</a:t>
            </a:r>
          </a:p>
          <a:p>
            <a:r>
              <a:rPr lang="en-GB" dirty="0" smtClean="0"/>
              <a:t>Two modes:</a:t>
            </a:r>
          </a:p>
          <a:p>
            <a:pPr lvl="1"/>
            <a:r>
              <a:rPr lang="en-GB" dirty="0" smtClean="0"/>
              <a:t>Unicast – from one-to-one.  Point-to-point connections.</a:t>
            </a:r>
          </a:p>
          <a:p>
            <a:pPr lvl="1"/>
            <a:r>
              <a:rPr lang="en-GB" dirty="0" smtClean="0"/>
              <a:t>Multicast – from one to many. </a:t>
            </a:r>
            <a:r>
              <a:rPr lang="en-GB" dirty="0"/>
              <a:t> </a:t>
            </a:r>
            <a:r>
              <a:rPr lang="en-GB" dirty="0" smtClean="0"/>
              <a:t>You specify recipients, not a broadcast.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4482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Adapter setup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0423036"/>
              </p:ext>
            </p:extLst>
          </p:nvPr>
        </p:nvGraphicFramePr>
        <p:xfrm>
          <a:off x="677863" y="2160588"/>
          <a:ext cx="99981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9540"/>
                <a:gridCol w="2499540"/>
                <a:gridCol w="2648910"/>
                <a:gridCol w="235017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Adapter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Single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Unicast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Easy</a:t>
                      </a:r>
                      <a:r>
                        <a:rPr lang="en-GB" baseline="0" dirty="0" smtClean="0"/>
                        <a:t> to set up.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Performs</a:t>
                      </a:r>
                      <a:r>
                        <a:rPr lang="en-GB" baseline="0" dirty="0" smtClean="0"/>
                        <a:t> badly.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Single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Multicast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</a:t>
                      </a:r>
                      <a:r>
                        <a:rPr lang="en-GB" baseline="0" dirty="0" smtClean="0"/>
                        <a:t> performance.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Complex setup.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Multiple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Unicast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Good performance.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None.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Multiple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Multicast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Excellent</a:t>
                      </a:r>
                      <a:r>
                        <a:rPr lang="en-GB" baseline="0" dirty="0" smtClean="0"/>
                        <a:t> performance.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Complex setup.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9588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Client affinity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Sometimes, it may be desirable for specific nodes to continue to deal with the same client – e.g. a website knowing that you’re logged in.</a:t>
            </a:r>
          </a:p>
          <a:p>
            <a:r>
              <a:rPr lang="en-GB" dirty="0" smtClean="0"/>
              <a:t>Three client affinity modes:</a:t>
            </a:r>
          </a:p>
          <a:p>
            <a:pPr lvl="1"/>
            <a:r>
              <a:rPr lang="en-GB" dirty="0" smtClean="0"/>
              <a:t>None – each response goes to a new node.</a:t>
            </a:r>
          </a:p>
          <a:p>
            <a:pPr lvl="1"/>
            <a:r>
              <a:rPr lang="en-GB" dirty="0" smtClean="0"/>
              <a:t>Single – all requests from the same address are permanently redirected to a single node.</a:t>
            </a:r>
          </a:p>
          <a:p>
            <a:pPr lvl="1"/>
            <a:r>
              <a:rPr lang="en-GB" dirty="0" smtClean="0"/>
              <a:t>Session – clients are assigned to a node for the duration of a “session”, which can usually be refreshed.  After the session expires, new requests redirected to new nodes.</a:t>
            </a:r>
          </a:p>
          <a:p>
            <a:pPr lvl="1"/>
            <a:r>
              <a:rPr lang="en-GB" dirty="0" smtClean="0"/>
              <a:t>Class C – all addresses on a class C subnet are directed to the same node.  This could mean that an entire business is being handled by a single node.  Very obscure, almost never used.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943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vs NLB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Failover supports </a:t>
            </a:r>
            <a:r>
              <a:rPr lang="en-GB" dirty="0" err="1" smtClean="0"/>
              <a:t>stateful</a:t>
            </a:r>
            <a:r>
              <a:rPr lang="en-GB" dirty="0" smtClean="0"/>
              <a:t> applications, such as Hyper-V and DHCP.  Can also run stateless applications.</a:t>
            </a:r>
          </a:p>
          <a:p>
            <a:r>
              <a:rPr lang="en-GB" dirty="0" smtClean="0"/>
              <a:t>NLB clusters can ONLY run stateless applications.</a:t>
            </a:r>
          </a:p>
          <a:p>
            <a:r>
              <a:rPr lang="en-GB" dirty="0" smtClean="0"/>
              <a:t>Failover clusters aim to achieve redundancy and reliability, not necessarily scalability.</a:t>
            </a:r>
          </a:p>
          <a:p>
            <a:r>
              <a:rPr lang="en-GB" dirty="0" smtClean="0"/>
              <a:t>NLB clusters aim to achieve scalability and reliability, but with a significant limit on the usable applications.</a:t>
            </a:r>
          </a:p>
          <a:p>
            <a:r>
              <a:rPr lang="en-GB" dirty="0" smtClean="0"/>
              <a:t>You can somewhat combine the two.  It’s not uncommon to see a web setup with a failover cluster running a database server in the backend, and an NLB cluster running the web frontend connecting to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0263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Clusters – further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Safety/security is key.  A cluster costs a huge amount of money (probably at least £30,000 – up to several hundreds of thousands).</a:t>
            </a:r>
          </a:p>
          <a:p>
            <a:r>
              <a:rPr lang="en-GB" dirty="0" smtClean="0"/>
              <a:t>We’re all reasonably cognizant of software security – strangely,  that’s not usually a problem.  Firewalls are usually installed by default.</a:t>
            </a:r>
          </a:p>
          <a:p>
            <a:r>
              <a:rPr lang="en-GB" dirty="0" smtClean="0"/>
              <a:t>Physical considerations are important.  Can be simple stuff.</a:t>
            </a:r>
          </a:p>
          <a:p>
            <a:pPr lvl="1"/>
            <a:r>
              <a:rPr lang="en-GB" dirty="0" smtClean="0"/>
              <a:t>Make sure the room a cluster is being installed into is physically secure.  Lock the door.</a:t>
            </a:r>
          </a:p>
          <a:p>
            <a:pPr lvl="1"/>
            <a:r>
              <a:rPr lang="en-GB" dirty="0" smtClean="0"/>
              <a:t>Usually installed into an internal room with no windows (to further promote physical security).</a:t>
            </a:r>
          </a:p>
          <a:p>
            <a:pPr lvl="1"/>
            <a:r>
              <a:rPr lang="en-GB" dirty="0" smtClean="0"/>
              <a:t>Servers require air conditioning - doubly so because clusters are usually located in internal rooms.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6167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Clusters – further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Cluster rooms are usually positioned:</a:t>
            </a:r>
          </a:p>
          <a:p>
            <a:pPr lvl="1"/>
            <a:r>
              <a:rPr lang="en-GB" dirty="0" smtClean="0"/>
              <a:t>Away from plumbing (make sure no pipes run near to the room).</a:t>
            </a:r>
          </a:p>
          <a:p>
            <a:pPr lvl="1"/>
            <a:r>
              <a:rPr lang="en-GB" dirty="0" smtClean="0"/>
              <a:t>Not on the top floor of the building (in case the ceiling leaks).</a:t>
            </a:r>
          </a:p>
          <a:p>
            <a:pPr lvl="1"/>
            <a:r>
              <a:rPr lang="en-GB" dirty="0" smtClean="0"/>
              <a:t>Not on the bottom floor of the building (in case the building floods).</a:t>
            </a:r>
          </a:p>
          <a:p>
            <a:pPr lvl="1"/>
            <a:r>
              <a:rPr lang="en-GB" dirty="0" smtClean="0"/>
              <a:t>Away from external walls (to reduce risk should damage to walls occur, and reduce chance of theft).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6601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2533</TotalTime>
  <Words>2934</Words>
  <Application>Microsoft Office PowerPoint</Application>
  <PresentationFormat>Widescreen</PresentationFormat>
  <Paragraphs>246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Trebuchet MS</vt:lpstr>
      <vt:lpstr>Wingdings</vt:lpstr>
      <vt:lpstr>Wingdings 3</vt:lpstr>
      <vt:lpstr>Facet</vt:lpstr>
      <vt:lpstr>Clustering</vt:lpstr>
      <vt:lpstr>Failover cluster recap</vt:lpstr>
      <vt:lpstr>Failover cluster</vt:lpstr>
      <vt:lpstr>Failover cluster recap</vt:lpstr>
      <vt:lpstr>Failover process</vt:lpstr>
      <vt:lpstr>Failover process</vt:lpstr>
      <vt:lpstr>“Ownership” concept</vt:lpstr>
      <vt:lpstr>Quorum – what?</vt:lpstr>
      <vt:lpstr>Quorum – what?</vt:lpstr>
      <vt:lpstr>Quorum – why?</vt:lpstr>
      <vt:lpstr>Quorum - how</vt:lpstr>
      <vt:lpstr>Quorum - examples</vt:lpstr>
      <vt:lpstr>Quorum – dynamic resizing</vt:lpstr>
      <vt:lpstr>Quorum – dynamic resizing</vt:lpstr>
      <vt:lpstr>Quorum – dynamic resizing</vt:lpstr>
      <vt:lpstr>Quorum – dynamic resizing</vt:lpstr>
      <vt:lpstr>Quorum – conclusion</vt:lpstr>
      <vt:lpstr>Heartbeat</vt:lpstr>
      <vt:lpstr>Distributed storage</vt:lpstr>
      <vt:lpstr>Failover cluster rules (learn these)</vt:lpstr>
      <vt:lpstr>Network Load Balancing clusters</vt:lpstr>
      <vt:lpstr>Network Load Balancing clusters</vt:lpstr>
      <vt:lpstr>Network Load Balancing clusters</vt:lpstr>
      <vt:lpstr>Network Load Balancing clusters</vt:lpstr>
      <vt:lpstr>NLB algorithms</vt:lpstr>
      <vt:lpstr>Round robin example</vt:lpstr>
      <vt:lpstr>Adapter setup</vt:lpstr>
      <vt:lpstr>Adapter setup</vt:lpstr>
      <vt:lpstr>Client affinity</vt:lpstr>
      <vt:lpstr>Failover vs NLB</vt:lpstr>
      <vt:lpstr>Clusters – further considerations</vt:lpstr>
      <vt:lpstr>Clusters – further considerations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Clustering</dc:title>
  <dc:creator>Tim Bashford</dc:creator>
  <cp:lastModifiedBy>Tim Bashford</cp:lastModifiedBy>
  <cp:revision>89</cp:revision>
  <dcterms:created xsi:type="dcterms:W3CDTF">2017-03-14T10:02:22Z</dcterms:created>
  <dcterms:modified xsi:type="dcterms:W3CDTF">2017-03-21T14:02:44Z</dcterms:modified>
</cp:coreProperties>
</file>