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73" r:id="rId6"/>
    <p:sldId id="260" r:id="rId7"/>
    <p:sldId id="261" r:id="rId8"/>
    <p:sldId id="262" r:id="rId9"/>
    <p:sldId id="264" r:id="rId10"/>
    <p:sldId id="279" r:id="rId11"/>
    <p:sldId id="274" r:id="rId12"/>
    <p:sldId id="266" r:id="rId13"/>
    <p:sldId id="263" r:id="rId14"/>
    <p:sldId id="267" r:id="rId15"/>
    <p:sldId id="268" r:id="rId16"/>
    <p:sldId id="269" r:id="rId17"/>
    <p:sldId id="270" r:id="rId18"/>
    <p:sldId id="276" r:id="rId19"/>
    <p:sldId id="277" r:id="rId20"/>
    <p:sldId id="271" r:id="rId21"/>
    <p:sldId id="272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77" d="100"/>
          <a:sy n="77" d="100"/>
        </p:scale>
        <p:origin x="912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21EA52-B717-430B-8DED-C2513A6FF298}" type="doc">
      <dgm:prSet loTypeId="urn:microsoft.com/office/officeart/2005/8/layout/bProcess4#1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IN"/>
        </a:p>
      </dgm:t>
    </dgm:pt>
    <dgm:pt modelId="{38F17EFF-F71D-4E95-9749-F103A22AD54B}">
      <dgm:prSet phldrT="[Text]" phldr="0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IN" dirty="0">
              <a:solidFill>
                <a:schemeClr val="tx1"/>
              </a:solidFill>
            </a:rPr>
            <a:t>Assessment </a:t>
          </a:r>
        </a:p>
        <a:p>
          <a:r>
            <a:rPr lang="en-IN" dirty="0">
              <a:solidFill>
                <a:schemeClr val="tx1"/>
              </a:solidFill>
            </a:rPr>
            <a:t>And </a:t>
          </a:r>
        </a:p>
        <a:p>
          <a:r>
            <a:rPr lang="en-IN" dirty="0">
              <a:solidFill>
                <a:schemeClr val="tx1"/>
              </a:solidFill>
            </a:rPr>
            <a:t>diagnosis</a:t>
          </a:r>
        </a:p>
      </dgm:t>
    </dgm:pt>
    <dgm:pt modelId="{C0D7F46D-ECA3-4A65-B4BD-623B47151AB5}" type="parTrans" cxnId="{25976540-CF51-4F11-8A24-F4E5B570A060}">
      <dgm:prSet/>
      <dgm:spPr/>
      <dgm:t>
        <a:bodyPr/>
        <a:lstStyle/>
        <a:p>
          <a:endParaRPr lang="en-IN"/>
        </a:p>
      </dgm:t>
    </dgm:pt>
    <dgm:pt modelId="{F317B4C5-007E-4518-8944-B50FEFD53258}" type="sibTrans" cxnId="{25976540-CF51-4F11-8A24-F4E5B570A060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IN">
            <a:solidFill>
              <a:schemeClr val="tx1"/>
            </a:solidFill>
          </a:endParaRPr>
        </a:p>
      </dgm:t>
    </dgm:pt>
    <dgm:pt modelId="{753DD244-BDF2-44FB-99F5-CFEF14DBBD95}">
      <dgm:prSet phldrT="[Text]" phldr="0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IN" dirty="0">
              <a:solidFill>
                <a:schemeClr val="tx1"/>
              </a:solidFill>
            </a:rPr>
            <a:t>Risk factor modification</a:t>
          </a:r>
        </a:p>
      </dgm:t>
    </dgm:pt>
    <dgm:pt modelId="{6D7876C1-4076-4D6D-B7EE-CBB3DCA420C0}" type="parTrans" cxnId="{BD3E4309-08A2-46AE-A393-F373157070C3}">
      <dgm:prSet/>
      <dgm:spPr/>
      <dgm:t>
        <a:bodyPr/>
        <a:lstStyle/>
        <a:p>
          <a:endParaRPr lang="en-IN"/>
        </a:p>
      </dgm:t>
    </dgm:pt>
    <dgm:pt modelId="{1A698BBE-F619-4276-AE1D-9CE108A33AB9}" type="sibTrans" cxnId="{BD3E4309-08A2-46AE-A393-F373157070C3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IN">
            <a:solidFill>
              <a:schemeClr val="tx1"/>
            </a:solidFill>
          </a:endParaRPr>
        </a:p>
      </dgm:t>
    </dgm:pt>
    <dgm:pt modelId="{7CAB0F3B-6FA6-4BA0-924C-0704B3CDA501}">
      <dgm:prSet phldrT="[Text]" phldr="0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IN" dirty="0">
              <a:solidFill>
                <a:schemeClr val="tx1"/>
              </a:solidFill>
            </a:rPr>
            <a:t>Evidence based pharmacological treatment</a:t>
          </a:r>
        </a:p>
      </dgm:t>
    </dgm:pt>
    <dgm:pt modelId="{3DF42A20-AF79-41D6-9F65-DEA42D01C023}" type="parTrans" cxnId="{8B70EA41-291D-41D0-AF1A-C4C37919F37E}">
      <dgm:prSet/>
      <dgm:spPr/>
      <dgm:t>
        <a:bodyPr/>
        <a:lstStyle/>
        <a:p>
          <a:endParaRPr lang="en-IN"/>
        </a:p>
      </dgm:t>
    </dgm:pt>
    <dgm:pt modelId="{B5718B60-124D-4897-99AA-4038CD5FA386}" type="sibTrans" cxnId="{8B70EA41-291D-41D0-AF1A-C4C37919F37E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IN">
            <a:solidFill>
              <a:schemeClr val="tx1"/>
            </a:solidFill>
          </a:endParaRPr>
        </a:p>
      </dgm:t>
    </dgm:pt>
    <dgm:pt modelId="{AE4D0E8A-527D-46C5-BE5D-C8DC3B8BF532}">
      <dgm:prSet phldrT="[Text]" phldr="0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IN" dirty="0">
              <a:solidFill>
                <a:schemeClr val="tx1"/>
              </a:solidFill>
            </a:rPr>
            <a:t>Symptom management</a:t>
          </a:r>
        </a:p>
      </dgm:t>
    </dgm:pt>
    <dgm:pt modelId="{BBEF2C50-16E8-41BC-894A-7D35C48DAD0C}" type="parTrans" cxnId="{3DBC58C4-0B37-41A8-8703-E787C9B4A824}">
      <dgm:prSet/>
      <dgm:spPr/>
      <dgm:t>
        <a:bodyPr/>
        <a:lstStyle/>
        <a:p>
          <a:endParaRPr lang="en-IN"/>
        </a:p>
      </dgm:t>
    </dgm:pt>
    <dgm:pt modelId="{CBA2103F-A032-4A16-870F-F5F8BD81CB8F}" type="sibTrans" cxnId="{3DBC58C4-0B37-41A8-8703-E787C9B4A824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IN">
            <a:solidFill>
              <a:schemeClr val="tx1"/>
            </a:solidFill>
          </a:endParaRPr>
        </a:p>
      </dgm:t>
    </dgm:pt>
    <dgm:pt modelId="{868B6744-0D96-4C7E-B706-981BD9C88528}">
      <dgm:prSet phldrT="[Text]" phldr="0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IN" dirty="0">
              <a:solidFill>
                <a:schemeClr val="tx1"/>
              </a:solidFill>
            </a:rPr>
            <a:t>Cardiac rehabilitation &amp; self management</a:t>
          </a:r>
        </a:p>
      </dgm:t>
    </dgm:pt>
    <dgm:pt modelId="{604D14AF-4AE2-4DC7-A279-10203CA3C3F9}" type="parTrans" cxnId="{B29E2F75-24DD-4D56-B83E-37CB5E15339B}">
      <dgm:prSet/>
      <dgm:spPr/>
      <dgm:t>
        <a:bodyPr/>
        <a:lstStyle/>
        <a:p>
          <a:endParaRPr lang="en-IN"/>
        </a:p>
      </dgm:t>
    </dgm:pt>
    <dgm:pt modelId="{62BFFE7E-809F-47AA-8E9B-B60619ACA7A8}" type="sibTrans" cxnId="{B29E2F75-24DD-4D56-B83E-37CB5E15339B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IN">
            <a:solidFill>
              <a:schemeClr val="tx1"/>
            </a:solidFill>
          </a:endParaRPr>
        </a:p>
      </dgm:t>
    </dgm:pt>
    <dgm:pt modelId="{61137BB1-B69C-4CB2-B132-93949ECC17C0}">
      <dgm:prSet phldrT="[Text]" phldr="0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IN" dirty="0">
              <a:solidFill>
                <a:schemeClr val="tx1"/>
              </a:solidFill>
            </a:rPr>
            <a:t>Regular monitoring</a:t>
          </a:r>
        </a:p>
      </dgm:t>
    </dgm:pt>
    <dgm:pt modelId="{2A91BA30-0B23-4FA2-B6DB-267AB9D64527}" type="parTrans" cxnId="{D3162F00-BDA0-4BC8-9278-077205A56622}">
      <dgm:prSet/>
      <dgm:spPr/>
      <dgm:t>
        <a:bodyPr/>
        <a:lstStyle/>
        <a:p>
          <a:endParaRPr lang="en-IN"/>
        </a:p>
      </dgm:t>
    </dgm:pt>
    <dgm:pt modelId="{A3E93562-0C9F-45FF-B4F6-3500B115660B}" type="sibTrans" cxnId="{D3162F00-BDA0-4BC8-9278-077205A56622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IN">
            <a:solidFill>
              <a:schemeClr val="tx1"/>
            </a:solidFill>
          </a:endParaRPr>
        </a:p>
      </dgm:t>
    </dgm:pt>
    <dgm:pt modelId="{C0AD20E6-99B5-461E-AC5D-CAFDE027AA38}">
      <dgm:prSet phldrT="[Text]" phldr="0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IN" dirty="0">
              <a:solidFill>
                <a:schemeClr val="tx1"/>
              </a:solidFill>
            </a:rPr>
            <a:t>Revascularisation where clinically appropriate</a:t>
          </a:r>
        </a:p>
      </dgm:t>
    </dgm:pt>
    <dgm:pt modelId="{B888E0AA-6ECE-43BE-B600-667DB225EB0B}" type="parTrans" cxnId="{CBDFCB21-C45C-425D-A0BD-96D5CB7E26F0}">
      <dgm:prSet/>
      <dgm:spPr/>
      <dgm:t>
        <a:bodyPr/>
        <a:lstStyle/>
        <a:p>
          <a:endParaRPr lang="en-IN"/>
        </a:p>
      </dgm:t>
    </dgm:pt>
    <dgm:pt modelId="{9D117F98-586E-4CD8-AA96-DE6853ED57A1}" type="sibTrans" cxnId="{CBDFCB21-C45C-425D-A0BD-96D5CB7E26F0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IN">
            <a:solidFill>
              <a:schemeClr val="tx1"/>
            </a:solidFill>
          </a:endParaRPr>
        </a:p>
      </dgm:t>
    </dgm:pt>
    <dgm:pt modelId="{2BCDB4AC-015D-4AF9-9DD1-6A6B53AB6A1A}">
      <dgm:prSet phldrT="[Text]" phldr="0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IN" dirty="0">
              <a:solidFill>
                <a:schemeClr val="tx1"/>
              </a:solidFill>
            </a:rPr>
            <a:t>Long-term secondary prevention</a:t>
          </a:r>
        </a:p>
      </dgm:t>
    </dgm:pt>
    <dgm:pt modelId="{17D42444-AB83-4EE0-8563-1D5FA7407B2B}" type="parTrans" cxnId="{9E13D269-B75A-48D7-A47A-6C64B5FD823F}">
      <dgm:prSet/>
      <dgm:spPr/>
      <dgm:t>
        <a:bodyPr/>
        <a:lstStyle/>
        <a:p>
          <a:endParaRPr lang="en-IN"/>
        </a:p>
      </dgm:t>
    </dgm:pt>
    <dgm:pt modelId="{58EC51C6-D439-43A3-90EF-C024EEDAE863}" type="sibTrans" cxnId="{9E13D269-B75A-48D7-A47A-6C64B5FD823F}">
      <dgm:prSet/>
      <dgm:spPr/>
      <dgm:t>
        <a:bodyPr/>
        <a:lstStyle/>
        <a:p>
          <a:endParaRPr lang="en-IN"/>
        </a:p>
      </dgm:t>
    </dgm:pt>
    <dgm:pt modelId="{6A6EC3E5-A234-4DAC-AE7A-1574445D8645}" type="pres">
      <dgm:prSet presAssocID="{6021EA52-B717-430B-8DED-C2513A6FF298}" presName="Name0" presStyleCnt="0">
        <dgm:presLayoutVars>
          <dgm:dir/>
          <dgm:resizeHandles/>
        </dgm:presLayoutVars>
      </dgm:prSet>
      <dgm:spPr/>
    </dgm:pt>
    <dgm:pt modelId="{464CBDCD-566F-4C57-A860-CEA33809425B}" type="pres">
      <dgm:prSet presAssocID="{38F17EFF-F71D-4E95-9749-F103A22AD54B}" presName="compNode" presStyleCnt="0"/>
      <dgm:spPr/>
    </dgm:pt>
    <dgm:pt modelId="{EBBC0469-1E0A-4224-9725-D78345708D8C}" type="pres">
      <dgm:prSet presAssocID="{38F17EFF-F71D-4E95-9749-F103A22AD54B}" presName="dummyConnPt" presStyleCnt="0"/>
      <dgm:spPr/>
    </dgm:pt>
    <dgm:pt modelId="{0624A6E1-98DD-46EA-A2EE-5BEA7B8EC505}" type="pres">
      <dgm:prSet presAssocID="{38F17EFF-F71D-4E95-9749-F103A22AD54B}" presName="node" presStyleLbl="node1" presStyleIdx="0" presStyleCnt="8">
        <dgm:presLayoutVars>
          <dgm:bulletEnabled val="1"/>
        </dgm:presLayoutVars>
      </dgm:prSet>
      <dgm:spPr/>
    </dgm:pt>
    <dgm:pt modelId="{D9135DFF-8AC3-4978-8763-9CA5E875B1D2}" type="pres">
      <dgm:prSet presAssocID="{F317B4C5-007E-4518-8944-B50FEFD53258}" presName="sibTrans" presStyleLbl="bgSibTrans2D1" presStyleIdx="0" presStyleCnt="7"/>
      <dgm:spPr/>
    </dgm:pt>
    <dgm:pt modelId="{048905E7-EA01-4DF6-88A8-0959B43AA666}" type="pres">
      <dgm:prSet presAssocID="{753DD244-BDF2-44FB-99F5-CFEF14DBBD95}" presName="compNode" presStyleCnt="0"/>
      <dgm:spPr/>
    </dgm:pt>
    <dgm:pt modelId="{D266F8B7-1F2F-4D35-AE4A-62CBA85C648C}" type="pres">
      <dgm:prSet presAssocID="{753DD244-BDF2-44FB-99F5-CFEF14DBBD95}" presName="dummyConnPt" presStyleCnt="0"/>
      <dgm:spPr/>
    </dgm:pt>
    <dgm:pt modelId="{497D3065-E94C-4E08-8031-8CF1E554B4A2}" type="pres">
      <dgm:prSet presAssocID="{753DD244-BDF2-44FB-99F5-CFEF14DBBD95}" presName="node" presStyleLbl="node1" presStyleIdx="1" presStyleCnt="8">
        <dgm:presLayoutVars>
          <dgm:bulletEnabled val="1"/>
        </dgm:presLayoutVars>
      </dgm:prSet>
      <dgm:spPr/>
    </dgm:pt>
    <dgm:pt modelId="{2ED379FF-8144-4D72-A852-CEEDB56463E2}" type="pres">
      <dgm:prSet presAssocID="{1A698BBE-F619-4276-AE1D-9CE108A33AB9}" presName="sibTrans" presStyleLbl="bgSibTrans2D1" presStyleIdx="1" presStyleCnt="7"/>
      <dgm:spPr/>
    </dgm:pt>
    <dgm:pt modelId="{3CC1E7E3-F06A-4D53-BCBF-86B919A04142}" type="pres">
      <dgm:prSet presAssocID="{7CAB0F3B-6FA6-4BA0-924C-0704B3CDA501}" presName="compNode" presStyleCnt="0"/>
      <dgm:spPr/>
    </dgm:pt>
    <dgm:pt modelId="{80DEA9C3-5F76-494E-B8CC-197DCC14C999}" type="pres">
      <dgm:prSet presAssocID="{7CAB0F3B-6FA6-4BA0-924C-0704B3CDA501}" presName="dummyConnPt" presStyleCnt="0"/>
      <dgm:spPr/>
    </dgm:pt>
    <dgm:pt modelId="{66888A3D-7AB2-4A34-AFA1-656CB2EDDB64}" type="pres">
      <dgm:prSet presAssocID="{7CAB0F3B-6FA6-4BA0-924C-0704B3CDA501}" presName="node" presStyleLbl="node1" presStyleIdx="2" presStyleCnt="8">
        <dgm:presLayoutVars>
          <dgm:bulletEnabled val="1"/>
        </dgm:presLayoutVars>
      </dgm:prSet>
      <dgm:spPr/>
    </dgm:pt>
    <dgm:pt modelId="{7773D749-7E54-4DC1-A95A-4EC05EBC612F}" type="pres">
      <dgm:prSet presAssocID="{B5718B60-124D-4897-99AA-4038CD5FA386}" presName="sibTrans" presStyleLbl="bgSibTrans2D1" presStyleIdx="2" presStyleCnt="7"/>
      <dgm:spPr/>
    </dgm:pt>
    <dgm:pt modelId="{2EFF0CAC-BFA4-46FE-884B-CFD1EAB18E02}" type="pres">
      <dgm:prSet presAssocID="{AE4D0E8A-527D-46C5-BE5D-C8DC3B8BF532}" presName="compNode" presStyleCnt="0"/>
      <dgm:spPr/>
    </dgm:pt>
    <dgm:pt modelId="{73EF607D-C0E3-49D4-B4AB-5626DF6D5F08}" type="pres">
      <dgm:prSet presAssocID="{AE4D0E8A-527D-46C5-BE5D-C8DC3B8BF532}" presName="dummyConnPt" presStyleCnt="0"/>
      <dgm:spPr/>
    </dgm:pt>
    <dgm:pt modelId="{FCBB13EE-8FAE-4E31-A2F5-29141F40DBAA}" type="pres">
      <dgm:prSet presAssocID="{AE4D0E8A-527D-46C5-BE5D-C8DC3B8BF532}" presName="node" presStyleLbl="node1" presStyleIdx="3" presStyleCnt="8">
        <dgm:presLayoutVars>
          <dgm:bulletEnabled val="1"/>
        </dgm:presLayoutVars>
      </dgm:prSet>
      <dgm:spPr/>
    </dgm:pt>
    <dgm:pt modelId="{DA091575-A423-4B7E-B80F-0C175793EBEA}" type="pres">
      <dgm:prSet presAssocID="{CBA2103F-A032-4A16-870F-F5F8BD81CB8F}" presName="sibTrans" presStyleLbl="bgSibTrans2D1" presStyleIdx="3" presStyleCnt="7"/>
      <dgm:spPr/>
    </dgm:pt>
    <dgm:pt modelId="{7E30F300-1D16-42FA-A00F-D3E1131FA170}" type="pres">
      <dgm:prSet presAssocID="{868B6744-0D96-4C7E-B706-981BD9C88528}" presName="compNode" presStyleCnt="0"/>
      <dgm:spPr/>
    </dgm:pt>
    <dgm:pt modelId="{CE53475D-00EE-40C7-949D-01D2A32181F0}" type="pres">
      <dgm:prSet presAssocID="{868B6744-0D96-4C7E-B706-981BD9C88528}" presName="dummyConnPt" presStyleCnt="0"/>
      <dgm:spPr/>
    </dgm:pt>
    <dgm:pt modelId="{53F77730-B042-4508-B37F-145A6D638FB5}" type="pres">
      <dgm:prSet presAssocID="{868B6744-0D96-4C7E-B706-981BD9C88528}" presName="node" presStyleLbl="node1" presStyleIdx="4" presStyleCnt="8">
        <dgm:presLayoutVars>
          <dgm:bulletEnabled val="1"/>
        </dgm:presLayoutVars>
      </dgm:prSet>
      <dgm:spPr/>
    </dgm:pt>
    <dgm:pt modelId="{DE4FD92E-7109-43F2-8871-EC7F657DC44C}" type="pres">
      <dgm:prSet presAssocID="{62BFFE7E-809F-47AA-8E9B-B60619ACA7A8}" presName="sibTrans" presStyleLbl="bgSibTrans2D1" presStyleIdx="4" presStyleCnt="7"/>
      <dgm:spPr/>
    </dgm:pt>
    <dgm:pt modelId="{B93CC6EC-7013-4DA4-BB0F-3DA700C50946}" type="pres">
      <dgm:prSet presAssocID="{61137BB1-B69C-4CB2-B132-93949ECC17C0}" presName="compNode" presStyleCnt="0"/>
      <dgm:spPr/>
    </dgm:pt>
    <dgm:pt modelId="{C6042491-7A6A-4B12-BEC3-53819333B3C5}" type="pres">
      <dgm:prSet presAssocID="{61137BB1-B69C-4CB2-B132-93949ECC17C0}" presName="dummyConnPt" presStyleCnt="0"/>
      <dgm:spPr/>
    </dgm:pt>
    <dgm:pt modelId="{7BF3DAB8-DBE3-43EC-AF35-713C3A9A0D09}" type="pres">
      <dgm:prSet presAssocID="{61137BB1-B69C-4CB2-B132-93949ECC17C0}" presName="node" presStyleLbl="node1" presStyleIdx="5" presStyleCnt="8">
        <dgm:presLayoutVars>
          <dgm:bulletEnabled val="1"/>
        </dgm:presLayoutVars>
      </dgm:prSet>
      <dgm:spPr/>
    </dgm:pt>
    <dgm:pt modelId="{08E43CE9-4483-4F44-AB2D-0A307B4B74F9}" type="pres">
      <dgm:prSet presAssocID="{A3E93562-0C9F-45FF-B4F6-3500B115660B}" presName="sibTrans" presStyleLbl="bgSibTrans2D1" presStyleIdx="5" presStyleCnt="7"/>
      <dgm:spPr/>
    </dgm:pt>
    <dgm:pt modelId="{3AB7ADE2-2C5A-4E71-97C8-F99B7A88BAFB}" type="pres">
      <dgm:prSet presAssocID="{C0AD20E6-99B5-461E-AC5D-CAFDE027AA38}" presName="compNode" presStyleCnt="0"/>
      <dgm:spPr/>
    </dgm:pt>
    <dgm:pt modelId="{9135854F-7423-4E81-83D4-05C2878B5448}" type="pres">
      <dgm:prSet presAssocID="{C0AD20E6-99B5-461E-AC5D-CAFDE027AA38}" presName="dummyConnPt" presStyleCnt="0"/>
      <dgm:spPr/>
    </dgm:pt>
    <dgm:pt modelId="{665BCDA6-BAFE-4F95-90FE-841B0931DA81}" type="pres">
      <dgm:prSet presAssocID="{C0AD20E6-99B5-461E-AC5D-CAFDE027AA38}" presName="node" presStyleLbl="node1" presStyleIdx="6" presStyleCnt="8">
        <dgm:presLayoutVars>
          <dgm:bulletEnabled val="1"/>
        </dgm:presLayoutVars>
      </dgm:prSet>
      <dgm:spPr/>
    </dgm:pt>
    <dgm:pt modelId="{7B1C3E14-1EC8-4C43-9B4C-F073CCEB258A}" type="pres">
      <dgm:prSet presAssocID="{9D117F98-586E-4CD8-AA96-DE6853ED57A1}" presName="sibTrans" presStyleLbl="bgSibTrans2D1" presStyleIdx="6" presStyleCnt="7"/>
      <dgm:spPr/>
    </dgm:pt>
    <dgm:pt modelId="{7B3F26DA-298B-4C35-A0EF-0B75C015E7E0}" type="pres">
      <dgm:prSet presAssocID="{2BCDB4AC-015D-4AF9-9DD1-6A6B53AB6A1A}" presName="compNode" presStyleCnt="0"/>
      <dgm:spPr/>
    </dgm:pt>
    <dgm:pt modelId="{AB7202DD-163A-4924-8FC8-5413A740A5C6}" type="pres">
      <dgm:prSet presAssocID="{2BCDB4AC-015D-4AF9-9DD1-6A6B53AB6A1A}" presName="dummyConnPt" presStyleCnt="0"/>
      <dgm:spPr/>
    </dgm:pt>
    <dgm:pt modelId="{C36EA8D8-B9DB-45D7-8490-0C79CD19CCEB}" type="pres">
      <dgm:prSet presAssocID="{2BCDB4AC-015D-4AF9-9DD1-6A6B53AB6A1A}" presName="node" presStyleLbl="node1" presStyleIdx="7" presStyleCnt="8">
        <dgm:presLayoutVars>
          <dgm:bulletEnabled val="1"/>
        </dgm:presLayoutVars>
      </dgm:prSet>
      <dgm:spPr/>
    </dgm:pt>
  </dgm:ptLst>
  <dgm:cxnLst>
    <dgm:cxn modelId="{D3162F00-BDA0-4BC8-9278-077205A56622}" srcId="{6021EA52-B717-430B-8DED-C2513A6FF298}" destId="{61137BB1-B69C-4CB2-B132-93949ECC17C0}" srcOrd="5" destOrd="0" parTransId="{2A91BA30-0B23-4FA2-B6DB-267AB9D64527}" sibTransId="{A3E93562-0C9F-45FF-B4F6-3500B115660B}"/>
    <dgm:cxn modelId="{BD3E4309-08A2-46AE-A393-F373157070C3}" srcId="{6021EA52-B717-430B-8DED-C2513A6FF298}" destId="{753DD244-BDF2-44FB-99F5-CFEF14DBBD95}" srcOrd="1" destOrd="0" parTransId="{6D7876C1-4076-4D6D-B7EE-CBB3DCA420C0}" sibTransId="{1A698BBE-F619-4276-AE1D-9CE108A33AB9}"/>
    <dgm:cxn modelId="{CBDFCB21-C45C-425D-A0BD-96D5CB7E26F0}" srcId="{6021EA52-B717-430B-8DED-C2513A6FF298}" destId="{C0AD20E6-99B5-461E-AC5D-CAFDE027AA38}" srcOrd="6" destOrd="0" parTransId="{B888E0AA-6ECE-43BE-B600-667DB225EB0B}" sibTransId="{9D117F98-586E-4CD8-AA96-DE6853ED57A1}"/>
    <dgm:cxn modelId="{59B35424-8A76-49A3-BFF2-947B3BFCDE66}" type="presOf" srcId="{61137BB1-B69C-4CB2-B132-93949ECC17C0}" destId="{7BF3DAB8-DBE3-43EC-AF35-713C3A9A0D09}" srcOrd="0" destOrd="0" presId="urn:microsoft.com/office/officeart/2005/8/layout/bProcess4#1"/>
    <dgm:cxn modelId="{25976540-CF51-4F11-8A24-F4E5B570A060}" srcId="{6021EA52-B717-430B-8DED-C2513A6FF298}" destId="{38F17EFF-F71D-4E95-9749-F103A22AD54B}" srcOrd="0" destOrd="0" parTransId="{C0D7F46D-ECA3-4A65-B4BD-623B47151AB5}" sibTransId="{F317B4C5-007E-4518-8944-B50FEFD53258}"/>
    <dgm:cxn modelId="{D25E065C-272C-41A8-A114-A92DF172BBCC}" type="presOf" srcId="{868B6744-0D96-4C7E-B706-981BD9C88528}" destId="{53F77730-B042-4508-B37F-145A6D638FB5}" srcOrd="0" destOrd="0" presId="urn:microsoft.com/office/officeart/2005/8/layout/bProcess4#1"/>
    <dgm:cxn modelId="{8B70EA41-291D-41D0-AF1A-C4C37919F37E}" srcId="{6021EA52-B717-430B-8DED-C2513A6FF298}" destId="{7CAB0F3B-6FA6-4BA0-924C-0704B3CDA501}" srcOrd="2" destOrd="0" parTransId="{3DF42A20-AF79-41D6-9F65-DEA42D01C023}" sibTransId="{B5718B60-124D-4897-99AA-4038CD5FA386}"/>
    <dgm:cxn modelId="{584B3063-7153-4F82-AF27-E3CEE44BD6EF}" type="presOf" srcId="{CBA2103F-A032-4A16-870F-F5F8BD81CB8F}" destId="{DA091575-A423-4B7E-B80F-0C175793EBEA}" srcOrd="0" destOrd="0" presId="urn:microsoft.com/office/officeart/2005/8/layout/bProcess4#1"/>
    <dgm:cxn modelId="{AA27A868-8229-46A0-94BC-CB85470F72CC}" type="presOf" srcId="{7CAB0F3B-6FA6-4BA0-924C-0704B3CDA501}" destId="{66888A3D-7AB2-4A34-AFA1-656CB2EDDB64}" srcOrd="0" destOrd="0" presId="urn:microsoft.com/office/officeart/2005/8/layout/bProcess4#1"/>
    <dgm:cxn modelId="{9E13D269-B75A-48D7-A47A-6C64B5FD823F}" srcId="{6021EA52-B717-430B-8DED-C2513A6FF298}" destId="{2BCDB4AC-015D-4AF9-9DD1-6A6B53AB6A1A}" srcOrd="7" destOrd="0" parTransId="{17D42444-AB83-4EE0-8563-1D5FA7407B2B}" sibTransId="{58EC51C6-D439-43A3-90EF-C024EEDAE863}"/>
    <dgm:cxn modelId="{B29E2F75-24DD-4D56-B83E-37CB5E15339B}" srcId="{6021EA52-B717-430B-8DED-C2513A6FF298}" destId="{868B6744-0D96-4C7E-B706-981BD9C88528}" srcOrd="4" destOrd="0" parTransId="{604D14AF-4AE2-4DC7-A279-10203CA3C3F9}" sibTransId="{62BFFE7E-809F-47AA-8E9B-B60619ACA7A8}"/>
    <dgm:cxn modelId="{FB23157D-0644-4CAA-B118-E5A47BEE2D25}" type="presOf" srcId="{38F17EFF-F71D-4E95-9749-F103A22AD54B}" destId="{0624A6E1-98DD-46EA-A2EE-5BEA7B8EC505}" srcOrd="0" destOrd="0" presId="urn:microsoft.com/office/officeart/2005/8/layout/bProcess4#1"/>
    <dgm:cxn modelId="{E7FD6D83-8930-464A-A0E4-F5204DE9C534}" type="presOf" srcId="{1A698BBE-F619-4276-AE1D-9CE108A33AB9}" destId="{2ED379FF-8144-4D72-A852-CEEDB56463E2}" srcOrd="0" destOrd="0" presId="urn:microsoft.com/office/officeart/2005/8/layout/bProcess4#1"/>
    <dgm:cxn modelId="{06EE0D8A-7340-4F5B-9E2D-C6F54FF9DCB9}" type="presOf" srcId="{B5718B60-124D-4897-99AA-4038CD5FA386}" destId="{7773D749-7E54-4DC1-A95A-4EC05EBC612F}" srcOrd="0" destOrd="0" presId="urn:microsoft.com/office/officeart/2005/8/layout/bProcess4#1"/>
    <dgm:cxn modelId="{0B8EAA8F-32EE-40CC-B80C-32006D5E5B2A}" type="presOf" srcId="{2BCDB4AC-015D-4AF9-9DD1-6A6B53AB6A1A}" destId="{C36EA8D8-B9DB-45D7-8490-0C79CD19CCEB}" srcOrd="0" destOrd="0" presId="urn:microsoft.com/office/officeart/2005/8/layout/bProcess4#1"/>
    <dgm:cxn modelId="{FAC75893-8155-400F-A565-C247BEC323C7}" type="presOf" srcId="{9D117F98-586E-4CD8-AA96-DE6853ED57A1}" destId="{7B1C3E14-1EC8-4C43-9B4C-F073CCEB258A}" srcOrd="0" destOrd="0" presId="urn:microsoft.com/office/officeart/2005/8/layout/bProcess4#1"/>
    <dgm:cxn modelId="{5144A697-1587-418B-A724-5FEC6CDF81B4}" type="presOf" srcId="{C0AD20E6-99B5-461E-AC5D-CAFDE027AA38}" destId="{665BCDA6-BAFE-4F95-90FE-841B0931DA81}" srcOrd="0" destOrd="0" presId="urn:microsoft.com/office/officeart/2005/8/layout/bProcess4#1"/>
    <dgm:cxn modelId="{69C9DEA3-847A-49F5-95FD-92F893B2B399}" type="presOf" srcId="{AE4D0E8A-527D-46C5-BE5D-C8DC3B8BF532}" destId="{FCBB13EE-8FAE-4E31-A2F5-29141F40DBAA}" srcOrd="0" destOrd="0" presId="urn:microsoft.com/office/officeart/2005/8/layout/bProcess4#1"/>
    <dgm:cxn modelId="{A5F4F2A3-8EC7-403F-B676-14336C762957}" type="presOf" srcId="{A3E93562-0C9F-45FF-B4F6-3500B115660B}" destId="{08E43CE9-4483-4F44-AB2D-0A307B4B74F9}" srcOrd="0" destOrd="0" presId="urn:microsoft.com/office/officeart/2005/8/layout/bProcess4#1"/>
    <dgm:cxn modelId="{D80309A9-A06C-4CC9-ABA5-635F4F07236D}" type="presOf" srcId="{62BFFE7E-809F-47AA-8E9B-B60619ACA7A8}" destId="{DE4FD92E-7109-43F2-8871-EC7F657DC44C}" srcOrd="0" destOrd="0" presId="urn:microsoft.com/office/officeart/2005/8/layout/bProcess4#1"/>
    <dgm:cxn modelId="{3DBC58C4-0B37-41A8-8703-E787C9B4A824}" srcId="{6021EA52-B717-430B-8DED-C2513A6FF298}" destId="{AE4D0E8A-527D-46C5-BE5D-C8DC3B8BF532}" srcOrd="3" destOrd="0" parTransId="{BBEF2C50-16E8-41BC-894A-7D35C48DAD0C}" sibTransId="{CBA2103F-A032-4A16-870F-F5F8BD81CB8F}"/>
    <dgm:cxn modelId="{29E33FD0-FF09-41F9-80C0-2DE6BAA4BEEA}" type="presOf" srcId="{753DD244-BDF2-44FB-99F5-CFEF14DBBD95}" destId="{497D3065-E94C-4E08-8031-8CF1E554B4A2}" srcOrd="0" destOrd="0" presId="urn:microsoft.com/office/officeart/2005/8/layout/bProcess4#1"/>
    <dgm:cxn modelId="{17FA6EF4-A504-484B-ABF2-BAC81550366D}" type="presOf" srcId="{F317B4C5-007E-4518-8944-B50FEFD53258}" destId="{D9135DFF-8AC3-4978-8763-9CA5E875B1D2}" srcOrd="0" destOrd="0" presId="urn:microsoft.com/office/officeart/2005/8/layout/bProcess4#1"/>
    <dgm:cxn modelId="{08415FFA-106C-4C6D-AF98-39A614836540}" type="presOf" srcId="{6021EA52-B717-430B-8DED-C2513A6FF298}" destId="{6A6EC3E5-A234-4DAC-AE7A-1574445D8645}" srcOrd="0" destOrd="0" presId="urn:microsoft.com/office/officeart/2005/8/layout/bProcess4#1"/>
    <dgm:cxn modelId="{FC2ED3B4-9275-4BD7-AE4D-5FFB3C8488A3}" type="presParOf" srcId="{6A6EC3E5-A234-4DAC-AE7A-1574445D8645}" destId="{464CBDCD-566F-4C57-A860-CEA33809425B}" srcOrd="0" destOrd="0" presId="urn:microsoft.com/office/officeart/2005/8/layout/bProcess4#1"/>
    <dgm:cxn modelId="{111DA188-9D5B-4DF7-869F-96EEEE5CF5EA}" type="presParOf" srcId="{464CBDCD-566F-4C57-A860-CEA33809425B}" destId="{EBBC0469-1E0A-4224-9725-D78345708D8C}" srcOrd="0" destOrd="0" presId="urn:microsoft.com/office/officeart/2005/8/layout/bProcess4#1"/>
    <dgm:cxn modelId="{A6812CDF-E0E3-4D97-858F-846747B2C2A7}" type="presParOf" srcId="{464CBDCD-566F-4C57-A860-CEA33809425B}" destId="{0624A6E1-98DD-46EA-A2EE-5BEA7B8EC505}" srcOrd="1" destOrd="0" presId="urn:microsoft.com/office/officeart/2005/8/layout/bProcess4#1"/>
    <dgm:cxn modelId="{AA0CB74E-D530-483F-B7F9-536D20F67648}" type="presParOf" srcId="{6A6EC3E5-A234-4DAC-AE7A-1574445D8645}" destId="{D9135DFF-8AC3-4978-8763-9CA5E875B1D2}" srcOrd="1" destOrd="0" presId="urn:microsoft.com/office/officeart/2005/8/layout/bProcess4#1"/>
    <dgm:cxn modelId="{3D0088A5-192C-4D8D-B1F5-E44936DA2E62}" type="presParOf" srcId="{6A6EC3E5-A234-4DAC-AE7A-1574445D8645}" destId="{048905E7-EA01-4DF6-88A8-0959B43AA666}" srcOrd="2" destOrd="0" presId="urn:microsoft.com/office/officeart/2005/8/layout/bProcess4#1"/>
    <dgm:cxn modelId="{0FD30DDE-DAF9-46FF-9E4C-CCF6865E85B9}" type="presParOf" srcId="{048905E7-EA01-4DF6-88A8-0959B43AA666}" destId="{D266F8B7-1F2F-4D35-AE4A-62CBA85C648C}" srcOrd="0" destOrd="0" presId="urn:microsoft.com/office/officeart/2005/8/layout/bProcess4#1"/>
    <dgm:cxn modelId="{8AB75745-CC00-4047-91B9-30F62052269D}" type="presParOf" srcId="{048905E7-EA01-4DF6-88A8-0959B43AA666}" destId="{497D3065-E94C-4E08-8031-8CF1E554B4A2}" srcOrd="1" destOrd="0" presId="urn:microsoft.com/office/officeart/2005/8/layout/bProcess4#1"/>
    <dgm:cxn modelId="{5BD14877-2A67-4EFD-ABF0-C88745B57804}" type="presParOf" srcId="{6A6EC3E5-A234-4DAC-AE7A-1574445D8645}" destId="{2ED379FF-8144-4D72-A852-CEEDB56463E2}" srcOrd="3" destOrd="0" presId="urn:microsoft.com/office/officeart/2005/8/layout/bProcess4#1"/>
    <dgm:cxn modelId="{EF355D19-59F5-47E3-9A9B-CB9EEF58F316}" type="presParOf" srcId="{6A6EC3E5-A234-4DAC-AE7A-1574445D8645}" destId="{3CC1E7E3-F06A-4D53-BCBF-86B919A04142}" srcOrd="4" destOrd="0" presId="urn:microsoft.com/office/officeart/2005/8/layout/bProcess4#1"/>
    <dgm:cxn modelId="{01709286-7E47-4F4B-ABB8-F083F214F0D8}" type="presParOf" srcId="{3CC1E7E3-F06A-4D53-BCBF-86B919A04142}" destId="{80DEA9C3-5F76-494E-B8CC-197DCC14C999}" srcOrd="0" destOrd="0" presId="urn:microsoft.com/office/officeart/2005/8/layout/bProcess4#1"/>
    <dgm:cxn modelId="{933F0899-69C9-4944-8E43-CC4455502A18}" type="presParOf" srcId="{3CC1E7E3-F06A-4D53-BCBF-86B919A04142}" destId="{66888A3D-7AB2-4A34-AFA1-656CB2EDDB64}" srcOrd="1" destOrd="0" presId="urn:microsoft.com/office/officeart/2005/8/layout/bProcess4#1"/>
    <dgm:cxn modelId="{1BA4A782-4450-45A8-B9D0-F1C819A3DAF6}" type="presParOf" srcId="{6A6EC3E5-A234-4DAC-AE7A-1574445D8645}" destId="{7773D749-7E54-4DC1-A95A-4EC05EBC612F}" srcOrd="5" destOrd="0" presId="urn:microsoft.com/office/officeart/2005/8/layout/bProcess4#1"/>
    <dgm:cxn modelId="{1C05390A-8ED9-4E58-B2B9-19F1C17C58E1}" type="presParOf" srcId="{6A6EC3E5-A234-4DAC-AE7A-1574445D8645}" destId="{2EFF0CAC-BFA4-46FE-884B-CFD1EAB18E02}" srcOrd="6" destOrd="0" presId="urn:microsoft.com/office/officeart/2005/8/layout/bProcess4#1"/>
    <dgm:cxn modelId="{39DFD1D8-A597-4EBA-B467-AB9EFDD3907B}" type="presParOf" srcId="{2EFF0CAC-BFA4-46FE-884B-CFD1EAB18E02}" destId="{73EF607D-C0E3-49D4-B4AB-5626DF6D5F08}" srcOrd="0" destOrd="0" presId="urn:microsoft.com/office/officeart/2005/8/layout/bProcess4#1"/>
    <dgm:cxn modelId="{53A9E312-B311-42F8-B1E7-BE706B58E583}" type="presParOf" srcId="{2EFF0CAC-BFA4-46FE-884B-CFD1EAB18E02}" destId="{FCBB13EE-8FAE-4E31-A2F5-29141F40DBAA}" srcOrd="1" destOrd="0" presId="urn:microsoft.com/office/officeart/2005/8/layout/bProcess4#1"/>
    <dgm:cxn modelId="{1C645FB6-05F8-4150-B429-7EBC8B46F065}" type="presParOf" srcId="{6A6EC3E5-A234-4DAC-AE7A-1574445D8645}" destId="{DA091575-A423-4B7E-B80F-0C175793EBEA}" srcOrd="7" destOrd="0" presId="urn:microsoft.com/office/officeart/2005/8/layout/bProcess4#1"/>
    <dgm:cxn modelId="{CCC3A16E-F00A-40EC-80A5-29FFB38018CA}" type="presParOf" srcId="{6A6EC3E5-A234-4DAC-AE7A-1574445D8645}" destId="{7E30F300-1D16-42FA-A00F-D3E1131FA170}" srcOrd="8" destOrd="0" presId="urn:microsoft.com/office/officeart/2005/8/layout/bProcess4#1"/>
    <dgm:cxn modelId="{01474D65-10A5-4E1E-A8BE-BFE692BA8CE6}" type="presParOf" srcId="{7E30F300-1D16-42FA-A00F-D3E1131FA170}" destId="{CE53475D-00EE-40C7-949D-01D2A32181F0}" srcOrd="0" destOrd="0" presId="urn:microsoft.com/office/officeart/2005/8/layout/bProcess4#1"/>
    <dgm:cxn modelId="{D601BB2F-618D-4574-98C3-47CAD6665C9D}" type="presParOf" srcId="{7E30F300-1D16-42FA-A00F-D3E1131FA170}" destId="{53F77730-B042-4508-B37F-145A6D638FB5}" srcOrd="1" destOrd="0" presId="urn:microsoft.com/office/officeart/2005/8/layout/bProcess4#1"/>
    <dgm:cxn modelId="{87BF4D27-DC43-4DF8-9A2C-5FBEDFF129DA}" type="presParOf" srcId="{6A6EC3E5-A234-4DAC-AE7A-1574445D8645}" destId="{DE4FD92E-7109-43F2-8871-EC7F657DC44C}" srcOrd="9" destOrd="0" presId="urn:microsoft.com/office/officeart/2005/8/layout/bProcess4#1"/>
    <dgm:cxn modelId="{51092487-93DB-4B32-BDE8-34B46A3D71B0}" type="presParOf" srcId="{6A6EC3E5-A234-4DAC-AE7A-1574445D8645}" destId="{B93CC6EC-7013-4DA4-BB0F-3DA700C50946}" srcOrd="10" destOrd="0" presId="urn:microsoft.com/office/officeart/2005/8/layout/bProcess4#1"/>
    <dgm:cxn modelId="{E7A26D0B-21D0-401C-95E1-1DA196CB4CF5}" type="presParOf" srcId="{B93CC6EC-7013-4DA4-BB0F-3DA700C50946}" destId="{C6042491-7A6A-4B12-BEC3-53819333B3C5}" srcOrd="0" destOrd="0" presId="urn:microsoft.com/office/officeart/2005/8/layout/bProcess4#1"/>
    <dgm:cxn modelId="{91E76B61-57A1-4D4D-9507-79C0A4D4B64C}" type="presParOf" srcId="{B93CC6EC-7013-4DA4-BB0F-3DA700C50946}" destId="{7BF3DAB8-DBE3-43EC-AF35-713C3A9A0D09}" srcOrd="1" destOrd="0" presId="urn:microsoft.com/office/officeart/2005/8/layout/bProcess4#1"/>
    <dgm:cxn modelId="{48B0248F-352F-4590-A9F9-FBDD901E9985}" type="presParOf" srcId="{6A6EC3E5-A234-4DAC-AE7A-1574445D8645}" destId="{08E43CE9-4483-4F44-AB2D-0A307B4B74F9}" srcOrd="11" destOrd="0" presId="urn:microsoft.com/office/officeart/2005/8/layout/bProcess4#1"/>
    <dgm:cxn modelId="{286BA496-090C-4BFA-92BC-90D963755D19}" type="presParOf" srcId="{6A6EC3E5-A234-4DAC-AE7A-1574445D8645}" destId="{3AB7ADE2-2C5A-4E71-97C8-F99B7A88BAFB}" srcOrd="12" destOrd="0" presId="urn:microsoft.com/office/officeart/2005/8/layout/bProcess4#1"/>
    <dgm:cxn modelId="{43797896-2A38-4247-B56C-72306FF44F14}" type="presParOf" srcId="{3AB7ADE2-2C5A-4E71-97C8-F99B7A88BAFB}" destId="{9135854F-7423-4E81-83D4-05C2878B5448}" srcOrd="0" destOrd="0" presId="urn:microsoft.com/office/officeart/2005/8/layout/bProcess4#1"/>
    <dgm:cxn modelId="{DDB9AFAB-2A4E-4AB7-AA68-ECA970E0AFDF}" type="presParOf" srcId="{3AB7ADE2-2C5A-4E71-97C8-F99B7A88BAFB}" destId="{665BCDA6-BAFE-4F95-90FE-841B0931DA81}" srcOrd="1" destOrd="0" presId="urn:microsoft.com/office/officeart/2005/8/layout/bProcess4#1"/>
    <dgm:cxn modelId="{F4376E06-520B-4F04-9B74-2D54656D7AD8}" type="presParOf" srcId="{6A6EC3E5-A234-4DAC-AE7A-1574445D8645}" destId="{7B1C3E14-1EC8-4C43-9B4C-F073CCEB258A}" srcOrd="13" destOrd="0" presId="urn:microsoft.com/office/officeart/2005/8/layout/bProcess4#1"/>
    <dgm:cxn modelId="{7E5C72E9-9A55-4B78-80DF-44937A8C8AE2}" type="presParOf" srcId="{6A6EC3E5-A234-4DAC-AE7A-1574445D8645}" destId="{7B3F26DA-298B-4C35-A0EF-0B75C015E7E0}" srcOrd="14" destOrd="0" presId="urn:microsoft.com/office/officeart/2005/8/layout/bProcess4#1"/>
    <dgm:cxn modelId="{9E97A802-7D70-49DD-9216-1848B4F2215A}" type="presParOf" srcId="{7B3F26DA-298B-4C35-A0EF-0B75C015E7E0}" destId="{AB7202DD-163A-4924-8FC8-5413A740A5C6}" srcOrd="0" destOrd="0" presId="urn:microsoft.com/office/officeart/2005/8/layout/bProcess4#1"/>
    <dgm:cxn modelId="{653BDA03-51AF-4154-AE37-32B3D82301F3}" type="presParOf" srcId="{7B3F26DA-298B-4C35-A0EF-0B75C015E7E0}" destId="{C36EA8D8-B9DB-45D7-8490-0C79CD19CCEB}" srcOrd="1" destOrd="0" presId="urn:microsoft.com/office/officeart/2005/8/layout/bProcess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135DFF-8AC3-4978-8763-9CA5E875B1D2}">
      <dsp:nvSpPr>
        <dsp:cNvPr id="0" name=""/>
        <dsp:cNvSpPr/>
      </dsp:nvSpPr>
      <dsp:spPr>
        <a:xfrm rot="5400000">
          <a:off x="-423548" y="1377806"/>
          <a:ext cx="1867259" cy="225250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4A6E1-98DD-46EA-A2EE-5BEA7B8EC505}">
      <dsp:nvSpPr>
        <dsp:cNvPr id="0" name=""/>
        <dsp:cNvSpPr/>
      </dsp:nvSpPr>
      <dsp:spPr bwMode="white">
        <a:xfrm>
          <a:off x="4611" y="184072"/>
          <a:ext cx="2502780" cy="150166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Assessment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And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diagnosis</a:t>
          </a:r>
        </a:p>
      </dsp:txBody>
      <dsp:txXfrm>
        <a:off x="48593" y="228054"/>
        <a:ext cx="2414816" cy="1413704"/>
      </dsp:txXfrm>
    </dsp:sp>
    <dsp:sp modelId="{2ED379FF-8144-4D72-A852-CEEDB56463E2}">
      <dsp:nvSpPr>
        <dsp:cNvPr id="0" name=""/>
        <dsp:cNvSpPr/>
      </dsp:nvSpPr>
      <dsp:spPr>
        <a:xfrm rot="5400000">
          <a:off x="-423548" y="3254891"/>
          <a:ext cx="1867259" cy="225250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D3065-E94C-4E08-8031-8CF1E554B4A2}">
      <dsp:nvSpPr>
        <dsp:cNvPr id="0" name=""/>
        <dsp:cNvSpPr/>
      </dsp:nvSpPr>
      <dsp:spPr bwMode="white">
        <a:xfrm>
          <a:off x="4611" y="2061157"/>
          <a:ext cx="2502780" cy="150166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Risk factor modification</a:t>
          </a:r>
        </a:p>
      </dsp:txBody>
      <dsp:txXfrm>
        <a:off x="48593" y="2105139"/>
        <a:ext cx="2414816" cy="1413704"/>
      </dsp:txXfrm>
    </dsp:sp>
    <dsp:sp modelId="{7773D749-7E54-4DC1-A95A-4EC05EBC612F}">
      <dsp:nvSpPr>
        <dsp:cNvPr id="0" name=""/>
        <dsp:cNvSpPr/>
      </dsp:nvSpPr>
      <dsp:spPr>
        <a:xfrm>
          <a:off x="514993" y="4193434"/>
          <a:ext cx="3318872" cy="225250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88A3D-7AB2-4A34-AFA1-656CB2EDDB64}">
      <dsp:nvSpPr>
        <dsp:cNvPr id="0" name=""/>
        <dsp:cNvSpPr/>
      </dsp:nvSpPr>
      <dsp:spPr bwMode="white">
        <a:xfrm>
          <a:off x="4611" y="3938243"/>
          <a:ext cx="2502780" cy="150166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Evidence based pharmacological treatment</a:t>
          </a:r>
        </a:p>
      </dsp:txBody>
      <dsp:txXfrm>
        <a:off x="48593" y="3982225"/>
        <a:ext cx="2414816" cy="1413704"/>
      </dsp:txXfrm>
    </dsp:sp>
    <dsp:sp modelId="{DA091575-A423-4B7E-B80F-0C175793EBEA}">
      <dsp:nvSpPr>
        <dsp:cNvPr id="0" name=""/>
        <dsp:cNvSpPr/>
      </dsp:nvSpPr>
      <dsp:spPr>
        <a:xfrm rot="16200000">
          <a:off x="2905149" y="3254891"/>
          <a:ext cx="1867259" cy="225250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B13EE-8FAE-4E31-A2F5-29141F40DBAA}">
      <dsp:nvSpPr>
        <dsp:cNvPr id="0" name=""/>
        <dsp:cNvSpPr/>
      </dsp:nvSpPr>
      <dsp:spPr bwMode="white">
        <a:xfrm>
          <a:off x="3333310" y="3938243"/>
          <a:ext cx="2502780" cy="150166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Symptom management</a:t>
          </a:r>
        </a:p>
      </dsp:txBody>
      <dsp:txXfrm>
        <a:off x="3377292" y="3982225"/>
        <a:ext cx="2414816" cy="1413704"/>
      </dsp:txXfrm>
    </dsp:sp>
    <dsp:sp modelId="{DE4FD92E-7109-43F2-8871-EC7F657DC44C}">
      <dsp:nvSpPr>
        <dsp:cNvPr id="0" name=""/>
        <dsp:cNvSpPr/>
      </dsp:nvSpPr>
      <dsp:spPr>
        <a:xfrm rot="16200000">
          <a:off x="2905149" y="1377806"/>
          <a:ext cx="1867259" cy="225250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77730-B042-4508-B37F-145A6D638FB5}">
      <dsp:nvSpPr>
        <dsp:cNvPr id="0" name=""/>
        <dsp:cNvSpPr/>
      </dsp:nvSpPr>
      <dsp:spPr bwMode="white">
        <a:xfrm>
          <a:off x="3333310" y="2061157"/>
          <a:ext cx="2502780" cy="150166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Cardiac rehabilitation &amp; self management</a:t>
          </a:r>
        </a:p>
      </dsp:txBody>
      <dsp:txXfrm>
        <a:off x="3377292" y="2105139"/>
        <a:ext cx="2414816" cy="1413704"/>
      </dsp:txXfrm>
    </dsp:sp>
    <dsp:sp modelId="{08E43CE9-4483-4F44-AB2D-0A307B4B74F9}">
      <dsp:nvSpPr>
        <dsp:cNvPr id="0" name=""/>
        <dsp:cNvSpPr/>
      </dsp:nvSpPr>
      <dsp:spPr>
        <a:xfrm>
          <a:off x="3843692" y="439263"/>
          <a:ext cx="3318872" cy="225250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3DAB8-DBE3-43EC-AF35-713C3A9A0D09}">
      <dsp:nvSpPr>
        <dsp:cNvPr id="0" name=""/>
        <dsp:cNvSpPr/>
      </dsp:nvSpPr>
      <dsp:spPr bwMode="white">
        <a:xfrm>
          <a:off x="3333310" y="184072"/>
          <a:ext cx="2502780" cy="150166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Regular monitoring</a:t>
          </a:r>
        </a:p>
      </dsp:txBody>
      <dsp:txXfrm>
        <a:off x="3377292" y="228054"/>
        <a:ext cx="2414816" cy="1413704"/>
      </dsp:txXfrm>
    </dsp:sp>
    <dsp:sp modelId="{7B1C3E14-1EC8-4C43-9B4C-F073CCEB258A}">
      <dsp:nvSpPr>
        <dsp:cNvPr id="0" name=""/>
        <dsp:cNvSpPr/>
      </dsp:nvSpPr>
      <dsp:spPr>
        <a:xfrm rot="5400000">
          <a:off x="6233848" y="1377806"/>
          <a:ext cx="1867259" cy="225250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5BCDA6-BAFE-4F95-90FE-841B0931DA81}">
      <dsp:nvSpPr>
        <dsp:cNvPr id="0" name=""/>
        <dsp:cNvSpPr/>
      </dsp:nvSpPr>
      <dsp:spPr bwMode="white">
        <a:xfrm>
          <a:off x="6662008" y="184072"/>
          <a:ext cx="2502780" cy="150166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Revascularisation where clinically appropriate</a:t>
          </a:r>
        </a:p>
      </dsp:txBody>
      <dsp:txXfrm>
        <a:off x="6705990" y="228054"/>
        <a:ext cx="2414816" cy="1413704"/>
      </dsp:txXfrm>
    </dsp:sp>
    <dsp:sp modelId="{C36EA8D8-B9DB-45D7-8490-0C79CD19CCEB}">
      <dsp:nvSpPr>
        <dsp:cNvPr id="0" name=""/>
        <dsp:cNvSpPr/>
      </dsp:nvSpPr>
      <dsp:spPr bwMode="white">
        <a:xfrm>
          <a:off x="6662008" y="2061157"/>
          <a:ext cx="2502780" cy="150166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>
              <a:solidFill>
                <a:schemeClr val="tx1"/>
              </a:solidFill>
            </a:rPr>
            <a:t>Long-term secondary prevention</a:t>
          </a:r>
        </a:p>
      </dsp:txBody>
      <dsp:txXfrm>
        <a:off x="6705990" y="2105139"/>
        <a:ext cx="2414816" cy="14137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#1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bkpt" val="bal"/>
          <dgm:param type="contDir" val="revDir"/>
          <dgm:param type="grDir" val="tL"/>
          <dgm:param type="flowDir" val="col"/>
        </dgm:alg>
      </dgm:if>
      <dgm:else name="Name3">
        <dgm:alg type="snake">
          <dgm:param type="bkpt" val="bal"/>
          <dgm:param type="contDir" val="revDir"/>
          <dgm:param type="grDir" val="tR"/>
          <dgm:param type="flowDir" val="co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Sty" val="noArr"/>
                <dgm:param type="endSty" val="noArr"/>
                <dgm:param type="begPts" val="auto auto tCtr"/>
                <dgm:param type="endPts" val="auto auto bCt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Sty" val="noArr"/>
                <dgm:param type="endSty" val="noArr"/>
                <dgm:param type="begPts" val="auto auto tCtr"/>
                <dgm:param type="endPts" val="auto auto b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598A4-80CE-4DCC-AFFB-315F7EA81D3F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6AA047-E179-48FA-B025-EB940FE2A291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6AA047-E179-48FA-B025-EB940FE2A291}" type="slidenum">
              <a:rPr lang="en-IN" smtClean="0"/>
              <a:t>12</a:t>
            </a:fld>
            <a:endParaRPr lang="en-I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6AA047-E179-48FA-B025-EB940FE2A291}" type="slidenum">
              <a:rPr lang="en-IN" smtClean="0"/>
              <a:t>15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E0839-84A0-4528-B2EA-020DEE72D867}" type="datetimeFigureOut">
              <a:rPr lang="en-IN" smtClean="0"/>
              <a:t>12-08-2026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0792B-BEA1-4C5E-86EA-DB10767C68A5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jacc.2023.04.05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111/1755-5922.12229" TargetMode="External"/><Relationship Id="rId4" Type="http://schemas.openxmlformats.org/officeDocument/2006/relationships/hyperlink" Target="https://www.gov.uk/government/publications/health-matters-preventing-cardiovascular-disease/health-matters-preventing-cardiovascular-disease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3899" y="516834"/>
            <a:ext cx="10391775" cy="1500809"/>
          </a:xfrm>
        </p:spPr>
        <p:txBody>
          <a:bodyPr>
            <a:normAutofit/>
          </a:bodyPr>
          <a:lstStyle/>
          <a:p>
            <a:r>
              <a:rPr lang="en-IN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CORONARY ARTERY DISEASE </a:t>
            </a:r>
            <a:br>
              <a:rPr lang="en-IN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Diagnosis, Management &amp; Personalised care in the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" y="2782957"/>
            <a:ext cx="12192000" cy="3346381"/>
          </a:xfrm>
        </p:spPr>
        <p:txBody>
          <a:bodyPr>
            <a:normAutofit/>
          </a:bodyPr>
          <a:lstStyle/>
          <a:p>
            <a:r>
              <a:rPr lang="en-IN" sz="1800" dirty="0"/>
              <a:t>Presented By</a:t>
            </a:r>
          </a:p>
          <a:p>
            <a:r>
              <a:rPr lang="en-IN" sz="1800" dirty="0"/>
              <a:t>Student name: Harika </a:t>
            </a:r>
            <a:r>
              <a:rPr lang="en-IN" sz="1800" dirty="0" err="1"/>
              <a:t>Devarai</a:t>
            </a:r>
            <a:endParaRPr lang="en-IN" sz="1800" dirty="0"/>
          </a:p>
          <a:p>
            <a:r>
              <a:rPr lang="en-IN" sz="1800" dirty="0"/>
              <a:t>Student ID: 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2542507</a:t>
            </a:r>
          </a:p>
          <a:p>
            <a:r>
              <a:rPr lang="en-IN" sz="1800" dirty="0"/>
              <a:t>Module code:  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LCHS7003 </a:t>
            </a:r>
            <a:r>
              <a:rPr lang="en-IN" sz="1800" dirty="0"/>
              <a:t>	</a:t>
            </a:r>
          </a:p>
          <a:p>
            <a:r>
              <a:rPr lang="en-IN" sz="1800" dirty="0"/>
              <a:t>Module: </a:t>
            </a:r>
            <a:r>
              <a:rPr lang="en-US" sz="1800" dirty="0"/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	</a:t>
            </a:r>
          </a:p>
          <a:p>
            <a:r>
              <a:rPr lang="en-IN" sz="1800" dirty="0"/>
              <a:t>Lecturer name: Muhammad Khan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6450"/>
          </a:xfrm>
        </p:spPr>
        <p:txBody>
          <a:bodyPr>
            <a:normAutofit/>
          </a:bodyPr>
          <a:lstStyle/>
          <a:p>
            <a:pPr algn="ctr"/>
            <a:r>
              <a:rPr lang="en-IN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938" y="1014413"/>
            <a:ext cx="9763125" cy="5178423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definition, symptoms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(causes).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prevalent is the long-term condition in the UK and worldwide.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Economic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Social Burden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Diagnosis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Initial Assessment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Management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Treatment option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 in the United Kingdom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comorbidity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that can accompany CAD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skills, values and behaviors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required to provide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co-productive care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a person suffering from CAD.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the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comprehensive model of personalized care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self-management support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be used in the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management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CAD drawing on all the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six evidence-based components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the model. </a:t>
            </a:r>
          </a:p>
          <a:p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3867" y="249500"/>
            <a:ext cx="5618370" cy="57980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IN" sz="2400" b="1" dirty="0">
                <a:ln>
                  <a:solidFill>
                    <a:schemeClr val="accent1">
                      <a:lumMod val="20000"/>
                      <a:lumOff val="80000"/>
                    </a:schemeClr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Coronary Artery Disease(CAD)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1"/>
          <a:stretch>
            <a:fillRect/>
          </a:stretch>
        </p:blipFill>
        <p:spPr bwMode="auto">
          <a:xfrm>
            <a:off x="1246794" y="1003191"/>
            <a:ext cx="3331997" cy="3003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t="14103"/>
          <a:stretch>
            <a:fillRect/>
          </a:stretch>
        </p:blipFill>
        <p:spPr>
          <a:xfrm>
            <a:off x="6096000" y="1003191"/>
            <a:ext cx="4929810" cy="292266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83278" y="4180344"/>
            <a:ext cx="58197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CAD is also known as coronary heart disease (CHD) or Ischemic heart disease (IHD)</a:t>
            </a:r>
          </a:p>
          <a:p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Obstructive CAD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is when a large coronary artery is narrowed by 50% or more, significantly reducing blood flow.</a:t>
            </a:r>
          </a:p>
          <a:p>
            <a:pPr fontAlgn="base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Nonobstructive CAD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is when a large coronary artery is narrowed by less than 50%.</a:t>
            </a:r>
          </a:p>
          <a:p>
            <a:pPr fontAlgn="base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Coronary microvascular disease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affects the heart's tiny blood vessels. Damage to the walls of these small vessels reduces blood flow to your heart. This type is more common in women.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Clinical Manifestations-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ANGINA PECTORIS and ACUTE MYOCARDIAL INFRACTION (Heart attack)</a:t>
            </a:r>
          </a:p>
          <a:p>
            <a:endParaRPr lang="en-IN" dirty="0"/>
          </a:p>
        </p:txBody>
      </p:sp>
      <p:sp>
        <p:nvSpPr>
          <p:cNvPr id="9" name="TextBox 8"/>
          <p:cNvSpPr txBox="1"/>
          <p:nvPr/>
        </p:nvSpPr>
        <p:spPr>
          <a:xfrm>
            <a:off x="7737633" y="4180344"/>
            <a:ext cx="19118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600" b="1" dirty="0">
                <a:latin typeface="Arial" panose="020B0604020202020204" pitchFamily="34" charset="0"/>
                <a:cs typeface="Arial" panose="020B0604020202020204" pitchFamily="34" charset="0"/>
              </a:rPr>
              <a:t>STAGES OF CAD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94932" y="411898"/>
            <a:ext cx="374493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Aetiology and Risk factors</a:t>
            </a:r>
          </a:p>
        </p:txBody>
      </p:sp>
      <p:sp>
        <p:nvSpPr>
          <p:cNvPr id="14" name="AutoShape 4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en-IN"/>
          </a:p>
        </p:txBody>
      </p:sp>
      <p:pic>
        <p:nvPicPr>
          <p:cNvPr id="2054" name="Picture 6" descr="Coronary Artery Disease (CAD) Demystified - Causes, Symptoms &amp; Treatment |  The American Journal of Patient Health Inf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4" t="801"/>
          <a:stretch>
            <a:fillRect/>
          </a:stretch>
        </p:blipFill>
        <p:spPr bwMode="auto">
          <a:xfrm>
            <a:off x="6096000" y="1454426"/>
            <a:ext cx="5921591" cy="3949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The Unique Challenge of Coronary Artery Disease in Adult Patients with  Congenital Heart Disea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53" y="1302026"/>
            <a:ext cx="5483647" cy="453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318" y="1082421"/>
            <a:ext cx="8361362" cy="509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334137" y="340600"/>
            <a:ext cx="352372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Pathophysiology of CAD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97153" y="6457949"/>
            <a:ext cx="78327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/>
              <a:t>https://www.ahajournals.org/doi/10.1161/circulationaha.105.537878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6541" y="354985"/>
            <a:ext cx="2427268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Prevalence - UK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663" y="1292871"/>
            <a:ext cx="6580918" cy="427225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419" y="1448418"/>
            <a:ext cx="4633055" cy="401508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10419" y="5158072"/>
            <a:ext cx="56697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https://link.springer.com/chapter/10.1007/978-3-031-05520-1_1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50732" y="461907"/>
            <a:ext cx="28905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Prevalence - Global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61" y="1950270"/>
            <a:ext cx="5600699" cy="29525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3588" y="1529505"/>
            <a:ext cx="6229351" cy="363960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273181" y="5272434"/>
            <a:ext cx="2675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Prevalence almost globally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86625" y="5272434"/>
            <a:ext cx="40629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/>
          </a:p>
          <a:p>
            <a:r>
              <a:rPr lang="en-IN" dirty="0"/>
              <a:t>Forecast of the disease incidence globally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07695" y="6380976"/>
            <a:ext cx="78241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https://www.expertmarketresearch.com/epidemiology-reports/coronary-artery-disease-cad-epidemiology-forecast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25561" y="334109"/>
            <a:ext cx="414087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Economic and Social Burden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t="9876"/>
          <a:stretch>
            <a:fillRect/>
          </a:stretch>
        </p:blipFill>
        <p:spPr>
          <a:xfrm>
            <a:off x="6909112" y="980440"/>
            <a:ext cx="4529309" cy="34845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9112" y="4046355"/>
            <a:ext cx="4705350" cy="58477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169391" y="5089676"/>
            <a:ext cx="47053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000" b="0" i="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Landeiro</a:t>
            </a:r>
            <a:r>
              <a:rPr lang="en-US" sz="1000" b="0" i="0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F, Harris C, Groves D et </a:t>
            </a:r>
            <a:r>
              <a:rPr lang="en-US" sz="1000" b="0" i="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al.</a:t>
            </a:r>
            <a:r>
              <a:rPr lang="en-US" sz="1000" b="1" i="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1000" b="1" i="0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economic burden of cancer, coronary heart disease, dementia, and stroke in England in 2018, with projection to 2050: an evaluation of two cohort </a:t>
            </a:r>
            <a:r>
              <a:rPr lang="en-US" sz="1000" b="1" i="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studies</a:t>
            </a:r>
            <a:r>
              <a:rPr lang="en-US" sz="1000" b="0" i="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1000" b="0" i="0" dirty="0">
                <a:solidFill>
                  <a:srgbClr val="2E2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Lancet Healthy Longevity, 2024; 5, e514-e523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909112" y="4720344"/>
            <a:ext cx="4616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/>
              <a:t>Distribution of total costs in patients with CAD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496" y="1455911"/>
            <a:ext cx="5669417" cy="394617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73158" y="379868"/>
            <a:ext cx="596655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Diagnosis and Initial Assessment</a:t>
            </a:r>
          </a:p>
          <a:p>
            <a:pPr algn="ctr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NICE GUIDELINES</a:t>
            </a:r>
          </a:p>
        </p:txBody>
      </p:sp>
      <p:pic>
        <p:nvPicPr>
          <p:cNvPr id="7170" name="Picture 2" descr="Graphical Abstra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997" y="1323313"/>
            <a:ext cx="8346878" cy="528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10007" y="328613"/>
            <a:ext cx="537198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Management of CAD – UK Guidelines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42287629"/>
              </p:ext>
            </p:extLst>
          </p:nvPr>
        </p:nvGraphicFramePr>
        <p:xfrm>
          <a:off x="1511299" y="905403"/>
          <a:ext cx="9169401" cy="5623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 t="9309"/>
          <a:stretch>
            <a:fillRect/>
          </a:stretch>
        </p:blipFill>
        <p:spPr>
          <a:xfrm>
            <a:off x="1906653" y="1176269"/>
            <a:ext cx="8378687" cy="530066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971566" y="284645"/>
            <a:ext cx="8248860" cy="70675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Management Algorithm for Obstructive &amp; Non-Obstructive </a:t>
            </a:r>
          </a:p>
          <a:p>
            <a:pPr algn="ctr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Coronary Causes of Angina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53799" y="355074"/>
            <a:ext cx="342254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Treatment of CAD – UK</a:t>
            </a:r>
          </a:p>
        </p:txBody>
      </p:sp>
      <p:sp>
        <p:nvSpPr>
          <p:cNvPr id="3" name="Rectangle: Rounded Corners 2"/>
          <p:cNvSpPr/>
          <p:nvPr/>
        </p:nvSpPr>
        <p:spPr>
          <a:xfrm>
            <a:off x="1061917" y="1742955"/>
            <a:ext cx="4743449" cy="452913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treatment</a:t>
            </a:r>
          </a:p>
          <a:p>
            <a:pPr algn="just"/>
            <a:endParaRPr lang="en-US" sz="1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Antiplatelet therapy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retendard JP Variable"/>
                <a:hlinkClick r:id="rId3"/>
              </a:rPr>
              <a:t>(Gragnano et al., 2023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retendard JP Variable"/>
              </a:rPr>
              <a:t>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Lipid-lowering therapy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retendard JP Variable"/>
              </a:rPr>
              <a:t>(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retendard JP Variable"/>
                <a:hlinkClick r:id="rId4"/>
              </a:rPr>
              <a:t>Health Matters: Preventing Cardiovascular Disease - GOV.UK, 2019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retendard JP Variable"/>
              </a:rPr>
              <a:t>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Antihypertensives  </a:t>
            </a:r>
          </a:p>
          <a:p>
            <a:pPr algn="just"/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Anti inflammatory therapy </a:t>
            </a:r>
          </a:p>
          <a:p>
            <a:pPr algn="just"/>
            <a:endParaRPr lang="en-US" sz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28813" y="967085"/>
            <a:ext cx="8672512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guidance recommends a comprehensive approach to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CAD</a:t>
            </a: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management incorporating both pharmacological and non-pharmacological interventions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529508" y="1742956"/>
            <a:ext cx="4600575" cy="452913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8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Interventional and Surgical Management</a:t>
            </a:r>
          </a:p>
          <a:p>
            <a:pPr algn="ctr"/>
            <a:endParaRPr lang="en-IN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sz="2000" b="1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Revascularisation </a:t>
            </a: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Drug-eluting stents (DES)</a:t>
            </a:r>
          </a:p>
          <a:p>
            <a:pPr algn="just"/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Cardiac rehabilitation (CR)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retendard JP Variable"/>
              </a:rPr>
              <a:t>(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retendard JP Variable"/>
                <a:hlinkClick r:id="rId5"/>
              </a:rPr>
              <a:t>Zbinden et al., 2017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Pretendard JP Variable"/>
              </a:rPr>
              <a:t>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/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"/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none" lIns="0" tIns="0" rIns="0" bIns="0" numCol="1" anchor="ctr" anchorCtr="0" compatLnSpc="1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2"/>
          <p:cNvSpPr>
            <a:spLocks noChangeArrowheads="1"/>
          </p:cNvSpPr>
          <p:nvPr/>
        </p:nvSpPr>
        <p:spPr bwMode="auto">
          <a:xfrm>
            <a:off x="0" y="20270"/>
            <a:ext cx="65" cy="16927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none" lIns="0" tIns="0" rIns="0" bIns="0" numCol="1" anchor="ctr" anchorCtr="0" compatLnSpc="1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1A79B8"/>
              </a:solidFill>
              <a:effectLst/>
              <a:latin typeface="Pretendard JP Variable"/>
            </a:endParaRPr>
          </a:p>
        </p:txBody>
      </p:sp>
      <p:sp>
        <p:nvSpPr>
          <p:cNvPr id="13" name="Rectangle 3"/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4"/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58326" y="314652"/>
            <a:ext cx="340509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Common Comorbidities</a:t>
            </a:r>
          </a:p>
        </p:txBody>
      </p:sp>
      <p:pic>
        <p:nvPicPr>
          <p:cNvPr id="5122" name="Picture 2" descr="Frequency of comorbidities in patients. CAD, coronary artery disease; COPD, chronic obstructive pulmonary disease; DM2, diabetes mellitus type 2; MSK, musculoskeletal; OSA, obstructive sleep apnoea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9707" y="993913"/>
            <a:ext cx="7782339" cy="503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76413" y="6281738"/>
            <a:ext cx="856892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00" dirty="0"/>
              <a:t>https://www.researchgate.net/figure/Frequency-of-comorbidities-in-patients-CAD-coronary-artery-disease-COPD-chronic_fig1_392740093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67087" y="454967"/>
            <a:ext cx="165782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</a:p>
        </p:txBody>
      </p:sp>
      <p:pic>
        <p:nvPicPr>
          <p:cNvPr id="8194" name="Picture 2" descr="2019 Updated Cardiovascular Disease Prevention Guidelines Announced | Johns  Hopkins Medic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75" y="1130559"/>
            <a:ext cx="4963343" cy="490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0707" y="1130559"/>
            <a:ext cx="6093618" cy="49024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36518" y="5895201"/>
            <a:ext cx="609361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/>
              <a:t>https://link.springer.com/article/10.1186/s12939-024-02230-3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659549" y="291399"/>
            <a:ext cx="287290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Co Productive Care</a:t>
            </a:r>
          </a:p>
        </p:txBody>
      </p:sp>
      <p:sp>
        <p:nvSpPr>
          <p:cNvPr id="6" name="Rectangle: Rounded Corners 5"/>
          <p:cNvSpPr/>
          <p:nvPr/>
        </p:nvSpPr>
        <p:spPr>
          <a:xfrm>
            <a:off x="346629" y="894463"/>
            <a:ext cx="3648076" cy="566056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IN" sz="2400" b="1" dirty="0">
                <a:solidFill>
                  <a:schemeClr val="tx1"/>
                </a:solidFill>
              </a:rPr>
              <a:t>SKILLS REQUIRED</a:t>
            </a:r>
          </a:p>
          <a:p>
            <a:pPr algn="just"/>
            <a:endParaRPr lang="en-IN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decision making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Motivational interviewing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education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 setting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working</a:t>
            </a:r>
          </a:p>
        </p:txBody>
      </p:sp>
      <p:sp>
        <p:nvSpPr>
          <p:cNvPr id="7" name="Rectangle: Rounded Corners 6"/>
          <p:cNvSpPr/>
          <p:nvPr/>
        </p:nvSpPr>
        <p:spPr>
          <a:xfrm>
            <a:off x="4209965" y="894463"/>
            <a:ext cx="3690434" cy="567213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IN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REQUIRED</a:t>
            </a:r>
          </a:p>
          <a:p>
            <a:pPr algn="just"/>
            <a:endParaRPr lang="en-IN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and dignity</a:t>
            </a:r>
          </a:p>
          <a:p>
            <a:pPr marL="285750" indent="-285750" algn="just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Autonomy </a:t>
            </a:r>
          </a:p>
          <a:p>
            <a:pPr marL="285750" indent="-285750" algn="just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 and compassion Equity and inclusion </a:t>
            </a:r>
          </a:p>
          <a:p>
            <a:pPr marL="285750" indent="-285750" algn="just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Honesty and transparency</a:t>
            </a:r>
          </a:p>
          <a:p>
            <a:pPr marL="285750" indent="-285750" algn="just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</a:p>
          <a:p>
            <a:pPr algn="just"/>
            <a:endParaRPr lang="en-IN" dirty="0">
              <a:solidFill>
                <a:schemeClr val="tx1"/>
              </a:solidFill>
            </a:endParaRPr>
          </a:p>
          <a:p>
            <a:pPr algn="just"/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8" name="Rectangle: Rounded Corners 7"/>
          <p:cNvSpPr/>
          <p:nvPr/>
        </p:nvSpPr>
        <p:spPr>
          <a:xfrm>
            <a:off x="8115660" y="911689"/>
            <a:ext cx="3819164" cy="567213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900"/>
              </a:spcAft>
              <a:defRPr sz="1800" b="0">
                <a:solidFill>
                  <a:srgbClr val="232B30"/>
                </a:solidFill>
              </a:defRPr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BEHAVIOUR REQUIRED</a:t>
            </a:r>
          </a:p>
          <a:p>
            <a:pPr marL="171450" indent="-171450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Ask “What matters to you?” rather than focusing only on “What is the matter?”</a:t>
            </a:r>
          </a:p>
          <a:p>
            <a:pPr marL="171450" indent="-171450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Check understanding using teach-back rather than assuming agreement means understanding.</a:t>
            </a:r>
          </a:p>
          <a:p>
            <a:pPr marL="171450" indent="-171450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Offer choices where clinically appropriate and explain when choices are constrained by safety.</a:t>
            </a:r>
          </a:p>
          <a:p>
            <a:pPr marL="171450" indent="-171450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Acknowledge barriers such as transport, cost, work, family responsibilities and access to rehabilitation.</a:t>
            </a:r>
          </a:p>
          <a:p>
            <a:pPr marL="171450" indent="-171450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Agree follow-up and review points so goals can be adjusted rather than treated as one-off instructions.</a:t>
            </a:r>
          </a:p>
          <a:p>
            <a:pPr marL="171450" indent="-171450">
              <a:spcAft>
                <a:spcPts val="900"/>
              </a:spcAft>
              <a:buFont typeface="Wingdings" panose="05000000000000000000" pitchFamily="2" charset="2"/>
              <a:buChar char="v"/>
              <a:defRPr sz="1800" b="0">
                <a:solidFill>
                  <a:srgbClr val="232B30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non-judgemental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language when discussing smoking, diet, activity, weight or medication adherence.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/>
          <p:cNvSpPr/>
          <p:nvPr/>
        </p:nvSpPr>
        <p:spPr>
          <a:xfrm>
            <a:off x="1166812" y="675860"/>
            <a:ext cx="9858375" cy="550627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altLang="en-US" sz="28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 EVIDENCE BASED COMPONENTS</a:t>
            </a:r>
            <a:endParaRPr lang="en-US" sz="2800" b="1" i="0" u="none" strike="noStrike" baseline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0" i="0" u="none" strike="noStrike" baseline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decision making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Personalized care &amp; support planning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choice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Prescribing &amp; Community Support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Supported Self-management</a:t>
            </a:r>
          </a:p>
          <a:p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health budgets/integrated budgets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97761" y="853760"/>
            <a:ext cx="819647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How Comprehensive Model Of Personalised Care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&amp; Self Management on CAD can be used in Management?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999" y="2100263"/>
            <a:ext cx="11430000" cy="336625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6532" y="514855"/>
            <a:ext cx="275107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 Benefits </a:t>
            </a:r>
          </a:p>
        </p:txBody>
      </p:sp>
      <p:sp>
        <p:nvSpPr>
          <p:cNvPr id="3" name="Rectangle: Rounded Corners 2"/>
          <p:cNvSpPr/>
          <p:nvPr/>
        </p:nvSpPr>
        <p:spPr>
          <a:xfrm>
            <a:off x="997926" y="1398729"/>
            <a:ext cx="2843212" cy="172878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193653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Clinical</a:t>
            </a:r>
          </a:p>
          <a:p>
            <a:pPr>
              <a:spcBef>
                <a:spcPts val="600"/>
              </a:spcBef>
              <a:defRPr sz="1300">
                <a:solidFill>
                  <a:srgbClr val="283035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Risk-factor control, medication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exercise capacity and symptom management.</a:t>
            </a:r>
          </a:p>
        </p:txBody>
      </p:sp>
      <p:sp>
        <p:nvSpPr>
          <p:cNvPr id="4" name="Rectangle: Rounded Corners 3"/>
          <p:cNvSpPr/>
          <p:nvPr/>
        </p:nvSpPr>
        <p:spPr>
          <a:xfrm>
            <a:off x="4674394" y="1398728"/>
            <a:ext cx="2843212" cy="172878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193653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Self-management</a:t>
            </a:r>
          </a:p>
          <a:p>
            <a:pPr>
              <a:spcBef>
                <a:spcPts val="600"/>
              </a:spcBef>
              <a:defRPr sz="1300">
                <a:solidFill>
                  <a:srgbClr val="283035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Knowledge, confidence, activation, adherence and ability to respond appropriately to symptoms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/>
          <p:cNvSpPr/>
          <p:nvPr/>
        </p:nvSpPr>
        <p:spPr>
          <a:xfrm>
            <a:off x="8350862" y="1389618"/>
            <a:ext cx="2843212" cy="172878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193653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</a:p>
          <a:p>
            <a:pPr>
              <a:spcBef>
                <a:spcPts val="600"/>
              </a:spcBef>
              <a:defRPr sz="1300">
                <a:solidFill>
                  <a:srgbClr val="283035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Feeling listened to, informed, respected and involved in decisions.</a:t>
            </a:r>
          </a:p>
        </p:txBody>
      </p:sp>
      <p:sp>
        <p:nvSpPr>
          <p:cNvPr id="6" name="Rectangle: Rounded Corners 5"/>
          <p:cNvSpPr/>
          <p:nvPr/>
        </p:nvSpPr>
        <p:spPr>
          <a:xfrm>
            <a:off x="997926" y="3714749"/>
            <a:ext cx="2843212" cy="172878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193653"/>
                </a:solidFill>
              </a:defRP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Equity</a:t>
            </a:r>
          </a:p>
          <a:p>
            <a:pPr>
              <a:spcBef>
                <a:spcPts val="600"/>
              </a:spcBef>
              <a:defRPr sz="1300">
                <a:solidFill>
                  <a:srgbClr val="283035"/>
                </a:solidFill>
              </a:defRP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Reduced barriers related to geography, income, disability, culture or digital access.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/>
          <p:cNvSpPr/>
          <p:nvPr/>
        </p:nvSpPr>
        <p:spPr>
          <a:xfrm>
            <a:off x="4674394" y="3702324"/>
            <a:ext cx="2843212" cy="172878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193653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Service use</a:t>
            </a:r>
          </a:p>
          <a:p>
            <a:pPr>
              <a:spcBef>
                <a:spcPts val="600"/>
              </a:spcBef>
              <a:defRPr sz="1300">
                <a:solidFill>
                  <a:srgbClr val="283035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Better coordination and appropriate use of primary, community and specialist services.</a:t>
            </a:r>
          </a:p>
        </p:txBody>
      </p:sp>
      <p:sp>
        <p:nvSpPr>
          <p:cNvPr id="8" name="Rectangle: Rounded Corners 7"/>
          <p:cNvSpPr/>
          <p:nvPr/>
        </p:nvSpPr>
        <p:spPr>
          <a:xfrm>
            <a:off x="8468632" y="3739595"/>
            <a:ext cx="2725442" cy="172878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193653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Quality of life</a:t>
            </a:r>
          </a:p>
          <a:p>
            <a:pPr>
              <a:spcBef>
                <a:spcPts val="600"/>
              </a:spcBef>
              <a:defRPr sz="1300">
                <a:solidFill>
                  <a:srgbClr val="283035"/>
                </a:solidFill>
              </a:defRPr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functioning, wellbeing and ability to pursue personally meaningful goals.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81000" y="699641"/>
            <a:ext cx="11429999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Heart Foundation (2025)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Heart &amp; Circulatory Disease Statistics 2025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BHF. Available at: https://www.bhf.org.uk/what-we-do/our-research/heart-statistics.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Bradley, C. and Berry, C. (2022) 'Definition and epidemiology of coronary microvascular disease',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Nuclear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29(4), pp. 1749–1759. doi:10.1007/s12350-022-02974-x.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Chan, K., Wahome, E.,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Tsiachristas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Antonopoulos, A.S., Patel, P. et al. (2024) 'Inflammatory risk and cardiovascular events in patients without obstructive coronary artery disease: the ORFAN multicentre, longitudinal cohort study',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403(18385), pp. 2303–2314. doi:10.1016/S0140-6736(24)00596-8.</a:t>
            </a:r>
          </a:p>
          <a:p>
            <a:pPr algn="l">
              <a:buNone/>
            </a:pP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Coylewright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Shepel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K., LeBlanc, A., Pencille, L.J. and Hess, E.P. (2012) 'Shared Decision Making in Patients with Stable Coronary Artery Disease: PCI Choice', </a:t>
            </a:r>
            <a:r>
              <a:rPr lang="en-IN" sz="16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7(11), e49827. doi:10.1371/journal.pone.0049827.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Dancy, L. (2018) 'New NICE guidelines for the management of stable angina',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Journal of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doi:10.7861/bjgp.18.698.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Demir, O.M.,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Alfakih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and Plein, S. (2014) 'Current international guidelines for the investigation of patients with suspected coronary artery disease',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Heart Journal – Cardiovascular Imaging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15(7), pp. 729–732. doi:10.1093/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ehjci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/jeu168.</a:t>
            </a:r>
          </a:p>
          <a:p>
            <a:pPr algn="l">
              <a:buNone/>
            </a:pP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d'Entremont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M.-A.,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Poorthuis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M.H.F.,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Fiolet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A.T.L.,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Amarenco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 and Boczar, K.E. et al. (2025) 'Colchicine for secondary prevention of vascular events: a meta-analysis of trials',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Heart Journal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doi:10.1093/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eurheartj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/ehaf210.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Dreisbach, J.G., Nicol, E.D.,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Roobottom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C.A., Padley, S. and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Roditi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 (2018) 'Challenges in delivering computed tomography coronary angiography as the first-line test for stable chest pain',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104(12), pp. 1000–1006. doi:10.1136/heartjnl-2017-311846.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Dewey, F.E.,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Gusarova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V., Dunbar, R.L.,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O'Dushlaine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 and Schurmann, C. et al. (2017) 'Genetic and Pharmacologic Inactivation of ANGPTL3 and Cardiovascular Disease',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England Journal of Medicine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377(3), pp. 211–221. doi:10.1056/NEJMoa1612790.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Gragnano, F., Cao, D.,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Pirondini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L., Franzone, A., Kim, H.-S. et al. (2023) 'P2Y12 Inhibitor or Aspirin Monotherapy for Secondary Prevention of Coronary Events',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American College of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82(1), pp. 31–44. doi:10.1016/j.jacc.2023.04.051.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51294" y="237976"/>
            <a:ext cx="228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8588" y="0"/>
            <a:ext cx="11901487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Greenwood, J.P., Ripley, D.P., Berry, C., McCann, G.P. and Plein, S. et al. (2016) 'Effect of Care Guided by Cardiovascular Magnetic Resonance, Myocardial Perfusion Scintigraphy, or NICE Guidelines on Subsequent Unnecessary Angiography Rates: The CE-MARC 2 Randomized Clinical Trial',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316(10), pp. 1051–1060. doi:10.1001/jama.2016.12680.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Harris, E., Benham, A., Stephenson, J., Conway, D. and Chong, A.-Y. (2023) 'Patient Decision Aids for Aortic Stenosis and Chronic Coronary Artery Disease: A Systematic Review and Meta-Analysis',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Journal of Cardiovascular Nursing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23(6), pp. 561–571. doi:10.1093/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eurjcn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/zwad075.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Inouye, M., Abraham, G., Nelson, C.P., Wood, A.M. and Sweeting, M.J. et al. (2018) 'Genomic Risk Prediction of Coronary Artery Disease in 480,000 Adults: Implications for Primary Prevention',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American College of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72(16), pp. 1883–1893. doi:10.1016/j.jacc.2018.07.079.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Lee, C.S., Chu, S.H., Dunne, J.,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Spintzyk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 and Locatelli, G. et al. (2024) 'Body listening in the link between symptoms and self-care management in cardiovascular disease',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Nursing Studies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156, 104809. doi:10.1016/j.ijnurstu.2024.104809.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Li, P.W.C., Yu, D.S.F., Chan, B.S., Wong, C.W. and Wong, C.W.Y. (2026) '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-CARE: a smartphone-based intervention to enhance cardiac rehabilitation in coronary artery disease—a randomized controlled trial',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Journal of Preventive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doi:10.1093/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eurjpc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/zwaf509.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Luengo-Fernandez, R., Walli-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Attaei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M., Gray, A., Torbica, A. and Maggioni, A.P. et al. (2023) 'Economic burden of cardiovascular diseases in the European Union: a population-based cost study',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Heart Journal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45(1), pp. 40–49. doi:10.1093/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eurheartj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/ehad583.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Marston, N.A., Pirruccello, J.P., Melloni, G.E.M., Koyama, S. and Kamanu, F.K. et al. (2023) 'Predictive Utility of a Coronary Artery Disease Polygenic Risk Score in Primary Prevention',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JAMA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8(2), pp. 161–169. doi:10.1001/jamacardio.2022.4466.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Mileva, N., Nagumo, S., Mizukami, T.,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Sonck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and Berry, C. et al. (2022) 'Prevalence of Coronary Microvascular Disease and Coronary Vasospasm in Patients With Nonobstructive Coronary Artery Disease',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American Heart Association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11(7), e023207. doi:10.1161/JAHA.121.023207.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563969"/>
            <a:ext cx="12072938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Moroz, G., Kutch, T., Tkachuk, I.,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Sokoluk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and Tkalenko, O. (2023) 'Patient-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and Self-Management: Opinion of Military Personnel with Coronary Artery Disease', </a:t>
            </a:r>
            <a:r>
              <a:rPr lang="en-IN" sz="16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Wiadomosci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6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Lekarskie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76(7), pp. 1678–1683. doi:10.36740/WLek202307112.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Nerlekar, N., Vasanthakumar, S.A., Whitmore, K., Soh, C.H. and Chan, J. et al. (2025) 'Effects of Combining Coronary Calcium Score With Treatment on Plaque Progression in Familial Coronary Artery Disease',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343(16), pp. 1568–1577. doi:10.1001/jama.2025.0584.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Comprehensive Model of Personalised Care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https://www.england.nhs.uk/personalisedcare/comprehensive-model-of-personalised-care/.</a:t>
            </a:r>
          </a:p>
          <a:p>
            <a:pPr algn="l">
              <a:buNone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(2016)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Chest pain of recent onset: assessment and diagnosis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Clinical guideline [CG95]. Updated 2024 as NG185. London: National Institute for Health and Care Excellence.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Oldridge, N. (2012) 'Exercise-based cardiac rehabilitation in patients with coronary heart disease: meta-analysis outcomes revisited',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8(5), pp. 729–751. doi:10.2217/fca.12.34.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Oikonomou, E.K., Marwan, M., Desai, M.Y., Mancio, J. and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Alashi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et al. (2018) 'Non-invasive detection of coronary inflammation using computed tomography and prediction of residual cardiovascular risk (the CRISP CT study)',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392(10151), pp. 932–941. doi:10.1016/S0140-6736(18)31114-0.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Patel, A.P., Wang, M., Ruan, Y., Koyama, S. and Clarke, S.L. et al. (2023) 'A multi-ancestry polygenic risk score improves risk prediction for coronary artery disease',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Nature Medicine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29(7), pp. 1773–1782. doi:10.1038/s41591-023-02429-x.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Peterson, J.C., Link, A.R., Jobe, J.B., Winston, G.J. and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Klimasiewfski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E.M. (2014) 'Developing self-management education in coronary artery disease',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Heart &amp; Lung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43(1), pp. 37–44. doi:10.1016/j.hrtlng.2013.11.006.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Posadas-Collado, G.,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Membrive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-Jiménez, M.J., Romero-Béjar, J.L., Gómez-Urquiza, J.L. and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Albendín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-García, L. (2022) 'Continuity of Nursing Care in Patients with Coronary Artery Disease: A Systematic Review',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19(5), 3000. doi:10.3390/ijerph19053000.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Edwards, J.D., Li, Z., McFarlane, P., Rabi, D.M. and Gilbert, J. et al. (2026) 'Management of brain-heart multimorbidity: a clinical practice guideline',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CMAJ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doi:10.1503/cmaj.251137.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00050" y="160645"/>
            <a:ext cx="10815637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Public Health England and NHS England (2019)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matters: preventing cardiovascular disease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PHE. Available at: https://www.gov.uk/government/publications/health-matters-preventing-cardiovascular-disease.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Ralapanawa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U. and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Sivakanesan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 (2021) 'Epidemiology and the Magnitude of Coronary Artery Disease and Acute Coronary Syndrome: A Narrative Review',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Epidemiology and Global Health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11(2), pp. 169–175. doi:10.2991/jegh.k.201217.001.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Said, M.A., Verweij, N. and van der Harst, P. (2018) 'Associations of Combined Genetic and Lifestyle Risks With Incident Cardiovascular Disease and Diabetes in the UK Biobank Study',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JAMA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3(8), pp. 693–702. doi:10.1001/jamacardio.2018.1717.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Sarnak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M.J., Amann, K., Bangalore, S., Cavalcante, J.L. and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Charytan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D.M. et al. (2019) 'Chronic Kidney Disease and Coronary Artery Disease: JACC State-of-the-Art Review',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American College of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74(10), pp. 1403–1416. doi:10.1016/j.jacc.2019.08.1017.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Timmis, A.,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Aboyans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Vardas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Townsend, N. and Torbica, A. et al. (2024) 'European Society of Cardiology: the 2023 Atlas of Cardiovascular Disease Statistics',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Heart Journal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45(37), pp. 3571–3596. doi:10.1093/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eurheartj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/ehae466.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Wallis, A., </a:t>
            </a:r>
            <a:r>
              <a:rPr lang="en-IN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Manghat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 and Hamilton, M. (2012) 'The role of coronary CT in the assessment and diagnosis of patients with chest pain',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Clinical Medicine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12(3), pp. 222–226. doi:10.7861/clinmedicine.12-3-222.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Zbinden, R., von Felten, S., Wein, B., Tueller, D. and Kurz, D.J. et al. (2017) 'Impact of stent diameter and length on in-stent restenosis after DES vs BMS implantation',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Cardiovascular Therapeutics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35(1), pp. 34–41. doi:10.1111/1755-5922.12229.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GBD 2023 Collaborators (2025) 'Global, Regional, and National Burden of Cardiovascular Diseases and Risk Factors in 204 Countries and Territories, 1990–2023',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American College of Cardiology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doi:10.1016/j.jacc.2025.08.015.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GBD 2023 Collaborators (2025) 'Burden of 375 diseases and injuries, risk-attributable burden of 88 risk factors, and healthy life expectancy in 204 countries and territories, 1990–2023', </a:t>
            </a:r>
            <a:r>
              <a:rPr lang="en-IN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doi:10.1016/S0140-6736(25)01637-X.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2844</Words>
  <Application>Microsoft Office PowerPoint</Application>
  <PresentationFormat>Widescreen</PresentationFormat>
  <Paragraphs>175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Pretendard JP Variable</vt:lpstr>
      <vt:lpstr>Wingdings</vt:lpstr>
      <vt:lpstr>Office Theme</vt:lpstr>
      <vt:lpstr>CORONARY ARTERY DISEASE  Diagnosis, Management &amp; Personalised care in the UK</vt:lpstr>
      <vt:lpstr>LEARNING OUTCOMES</vt:lpstr>
      <vt:lpstr>Coronary Artery Disease(CAD)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harika</dc:creator>
  <cp:lastModifiedBy>NACHARAM SNIGDHA</cp:lastModifiedBy>
  <cp:revision>26</cp:revision>
  <dcterms:created xsi:type="dcterms:W3CDTF">2026-08-11T13:45:00Z</dcterms:created>
  <dcterms:modified xsi:type="dcterms:W3CDTF">2026-08-12T10:13:26Z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1033-12.1.0.27458</vt:lpwstr>
  </property>
  <property fmtid="{D5CDD505-2E9C-101B-9397-08002B2CF9AE}" pid="3" name="ICV">
    <vt:lpwstr>8556E647F4F549BDA353FA06DFC602F9_12</vt:lpwstr>
  </property>
</Properties>
</file>