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32"/>
  </p:notesMasterIdLst>
  <p:sldIdLst>
    <p:sldId id="256" r:id="rId2"/>
    <p:sldId id="294" r:id="rId3"/>
    <p:sldId id="257" r:id="rId4"/>
    <p:sldId id="259" r:id="rId5"/>
    <p:sldId id="258"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7" r:id="rId22"/>
    <p:sldId id="289" r:id="rId23"/>
    <p:sldId id="291" r:id="rId24"/>
    <p:sldId id="279" r:id="rId25"/>
    <p:sldId id="281" r:id="rId26"/>
    <p:sldId id="283" r:id="rId27"/>
    <p:sldId id="287" r:id="rId28"/>
    <p:sldId id="275" r:id="rId29"/>
    <p:sldId id="292" r:id="rId30"/>
    <p:sldId id="293" r:id="rId31"/>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EEC3C"/>
    <a:srgbClr val="FE9202"/>
    <a:srgbClr val="F1C88B"/>
    <a:srgbClr val="9EFF29"/>
    <a:srgbClr val="FF2549"/>
    <a:srgbClr val="FF856D"/>
    <a:srgbClr val="003635"/>
    <a:srgbClr val="005856"/>
    <a:srgbClr val="007033"/>
    <a:srgbClr val="1D3A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017" autoAdjust="0"/>
  </p:normalViewPr>
  <p:slideViewPr>
    <p:cSldViewPr snapToGrid="0">
      <p:cViewPr varScale="1">
        <p:scale>
          <a:sx n="122" d="100"/>
          <a:sy n="122" d="100"/>
        </p:scale>
        <p:origin x="1284" y="9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pPr/>
              <a:t>11/17/2022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pPr/>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0" u="none" strike="noStrike" kern="1200" dirty="0">
                <a:solidFill>
                  <a:schemeClr val="tx1"/>
                </a:solidFill>
                <a:latin typeface="+mn-lt"/>
                <a:ea typeface="+mn-ea"/>
                <a:cs typeface="+mn-cs"/>
              </a:rPr>
              <a:t>Introduction </a:t>
            </a:r>
            <a:endParaRPr lang="en-IN" b="1" dirty="0"/>
          </a:p>
          <a:p>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is a multinational grocery and food supply chain company with its headquarters in Leeds, UK. The company was founded in 1949 by the Asquith family which later merged with the association of dairy companies located in Yorkshire. Since then the company has formed a large customer base acquisition and has gained customer loyalty. The company also generated revenue of £22 billion in the year 2022. The company also employs more than 145000 employees throughout the UK. the company also ranks 4th in the UK on the basis of revenue and supply in the market. In this report, a detailed analysis of the main products and the services of the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company will be discussed (</a:t>
            </a:r>
            <a:r>
              <a:rPr lang="en-IN" sz="1200" b="0" i="0" u="none" strike="noStrike" kern="1200" dirty="0" err="1">
                <a:solidFill>
                  <a:schemeClr val="tx1"/>
                </a:solidFill>
                <a:latin typeface="+mn-lt"/>
                <a:ea typeface="+mn-ea"/>
                <a:cs typeface="+mn-cs"/>
              </a:rPr>
              <a:t>Fengyi</a:t>
            </a:r>
            <a:r>
              <a:rPr lang="en-IN" sz="1200" b="0" i="0" u="none" strike="noStrike" kern="1200" dirty="0">
                <a:solidFill>
                  <a:schemeClr val="tx1"/>
                </a:solidFill>
                <a:latin typeface="+mn-lt"/>
                <a:ea typeface="+mn-ea"/>
                <a:cs typeface="+mn-cs"/>
              </a:rPr>
              <a:t>, 2021). Along with the products, the strategies and the factors which help the company to compete against the competitors for the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company will be analysed. The strategies such as the market segmentation, product diversification, strong crisis management, technology, and sustainability management will be analysed in this report. The report will also analyse the impacts of the marketing strategies such as the Quality Management System and the </a:t>
            </a:r>
            <a:r>
              <a:rPr lang="en-IN" sz="1200" b="0" i="0" u="none" strike="noStrike" kern="1200" dirty="0" err="1">
                <a:solidFill>
                  <a:schemeClr val="tx1"/>
                </a:solidFill>
                <a:latin typeface="+mn-lt"/>
                <a:ea typeface="+mn-ea"/>
                <a:cs typeface="+mn-cs"/>
              </a:rPr>
              <a:t>Omnichannel</a:t>
            </a:r>
            <a:r>
              <a:rPr lang="en-IN" sz="1200" b="0" i="0" u="none" strike="noStrike" kern="1200" dirty="0">
                <a:solidFill>
                  <a:schemeClr val="tx1"/>
                </a:solidFill>
                <a:latin typeface="+mn-lt"/>
                <a:ea typeface="+mn-ea"/>
                <a:cs typeface="+mn-cs"/>
              </a:rPr>
              <a:t> Customer Service Strategy which also be analysed. These two marketing strategies will analyse the impact and the implication of the company. The report will use this strategy to analyse the how the strategy impacts the products and the services of the company which can help to gain better customer acquisition</a:t>
            </a: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1" i="0" u="none" strike="noStrike" kern="1200" dirty="0">
                <a:solidFill>
                  <a:schemeClr val="tx1"/>
                </a:solidFill>
                <a:latin typeface="+mn-lt"/>
                <a:ea typeface="+mn-ea"/>
                <a:cs typeface="+mn-cs"/>
              </a:rPr>
              <a:t>“The main products and services”</a:t>
            </a:r>
            <a:endParaRPr lang="en-IN" b="1" dirty="0"/>
          </a:p>
          <a:p>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mainly deals in the multinational grocery sector and food retailers for customers. The company has over 630 stores located in the whole of the UK which includes general shops and supermarkets of the company. The company's main products segment lies in the food sector and the pre-packed food which includes 60% of the total turnover. Milton Keynes is one of the largest suppliers and distributors of the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products and its services.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contributes 69% of positive opinions within the retail and the supermarket. In the supermarket and the retailers of the company, the services provided by the company are cafe, pharmacy, travel services, decathlon and many other food services (Jones and Comfort, 2022). The company also deals in garment and apparel merchandise. The company has merged with leading and popular apparel merchandise George. The apparel merchandise has over 560 stores in the UK and is recognised as one of the fastest growing fashion brands. The company avail their devices to more than 800000 customers in a week which shows the popularity of the brand.</a:t>
            </a: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The sales and the services to the customers increased the brand value and the sales growth of the company. The revenue of the company also tends to increase which has a positive impact on sales. The Grocer shopping is one of the integral parts of the company as this contributes about 21% of the company's revenue. The food and the pre packed food from various brands which have merged with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also grow significantly. The food and the pre packed food contributes about 40% of the total revenue for the company. The company provides excellent service in the u field (Bentham, 2018). The company provide the services of recipes and curry both online shopping and the tutorial on how to produce them. The company sells its own chicken curry, ready made pizza sauce, tails espresso martini vodka cocktails and much other food related items and beverages.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company also deals with the wellness of an individual such as shower gel for both men and women, washing liquid detergent and many more.</a:t>
            </a: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latin typeface="+mn-lt"/>
                <a:ea typeface="+mn-ea"/>
                <a:cs typeface="+mn-cs"/>
              </a:rPr>
              <a:t>The company has its own pharmaceutical farms which deal with various medical and its services such as online doctor consultation and prescription. Apart from the products and the supermarket, the company also provided the services of various online delivery. The company has its own website where customers can place their orders. The company has associated with express delivery services to deliver the products to their doorsteps irrespective of the remote area of the country. The online delivery also provides various offers and discounts for the customers which can help them to avail the services of the company at large (</a:t>
            </a:r>
            <a:r>
              <a:rPr lang="en-IN" sz="1200" b="0" i="0" u="none" strike="noStrike" kern="1200" dirty="0" err="1">
                <a:solidFill>
                  <a:schemeClr val="tx1"/>
                </a:solidFill>
                <a:latin typeface="+mn-lt"/>
                <a:ea typeface="+mn-ea"/>
                <a:cs typeface="+mn-cs"/>
              </a:rPr>
              <a:t>Despoudi</a:t>
            </a:r>
            <a:r>
              <a:rPr lang="en-IN" sz="1200" b="0" i="0" u="none" strike="noStrike" kern="1200" dirty="0">
                <a:solidFill>
                  <a:schemeClr val="tx1"/>
                </a:solidFill>
                <a:latin typeface="+mn-lt"/>
                <a:ea typeface="+mn-ea"/>
                <a:cs typeface="+mn-cs"/>
              </a:rPr>
              <a:t>, 2020). The online services which the company provides through its websites are health insurance, pet insurance, car insurance and the home insurance for the customers.</a:t>
            </a:r>
            <a:endParaRPr lang="en-US" dirty="0"/>
          </a:p>
        </p:txBody>
      </p:sp>
      <p:sp>
        <p:nvSpPr>
          <p:cNvPr id="4" name="Slide Number Placeholder 3"/>
          <p:cNvSpPr>
            <a:spLocks noGrp="1"/>
          </p:cNvSpPr>
          <p:nvPr>
            <p:ph type="sldNum" sz="quarter" idx="10"/>
          </p:nvPr>
        </p:nvSpPr>
        <p:spPr/>
        <p:txBody>
          <a:bodyPr/>
          <a:lstStyle/>
          <a:p>
            <a:fld id="{87350B06-B074-48FC-8CFD-53D2CD8FB95F}" type="slidenum">
              <a:rPr lang="en-US" smtClean="0"/>
              <a:pPr/>
              <a:t>6</a:t>
            </a:fld>
            <a:endParaRPr lang="en-US"/>
          </a:p>
        </p:txBody>
      </p:sp>
    </p:spTree>
    <p:extLst>
      <p:ext uri="{BB962C8B-B14F-4D97-AF65-F5344CB8AC3E}">
        <p14:creationId xmlns:p14="http://schemas.microsoft.com/office/powerpoint/2010/main" val="1284596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The customers also engage and avail of the services of the company. The company also started to provide the service and the supply of the petrol and natural gas to customers in 2012. Since then the company has been continuously providing the services of the petrol to the vehicles.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was the first supermarket service in the UK to deliver the service of the Energy drinks like </a:t>
            </a:r>
            <a:r>
              <a:rPr lang="en-IN" sz="1200" b="0" i="0" u="none" strike="noStrike" kern="1200" dirty="0" err="1">
                <a:solidFill>
                  <a:schemeClr val="tx1"/>
                </a:solidFill>
                <a:latin typeface="+mn-lt"/>
                <a:ea typeface="+mn-ea"/>
                <a:cs typeface="+mn-cs"/>
              </a:rPr>
              <a:t>Rebull</a:t>
            </a:r>
            <a:r>
              <a:rPr lang="en-IN" sz="1200" b="0" i="0" u="none" strike="noStrike" kern="1200" dirty="0">
                <a:solidFill>
                  <a:schemeClr val="tx1"/>
                </a:solidFill>
                <a:latin typeface="+mn-lt"/>
                <a:ea typeface="+mn-ea"/>
                <a:cs typeface="+mn-cs"/>
              </a:rPr>
              <a:t> to the customers. The company has recently started the services and the manufacture of the bakery item and the materials related. The company aims to sell bakery products in the market during the Christmas to accumulate a huge customer base acquisition and brand value (Christopher, 2018). The company has also acquired the toiletries and the beauty sector for the market. The company has acquired various influential brands such as Colgate, head &amp; shoulders, oral b and many other brands that deal with this sector. </a:t>
            </a: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is one of the biggest retailing sectors in the UK. The company has many competitors like Tesco, </a:t>
            </a:r>
            <a:r>
              <a:rPr lang="en-IN" sz="1200" b="0" i="0" u="none" strike="noStrike" kern="1200" dirty="0" err="1">
                <a:solidFill>
                  <a:schemeClr val="tx1"/>
                </a:solidFill>
                <a:latin typeface="+mn-lt"/>
                <a:ea typeface="+mn-ea"/>
                <a:cs typeface="+mn-cs"/>
              </a:rPr>
              <a:t>Saintbury</a:t>
            </a:r>
            <a:r>
              <a:rPr lang="en-IN" sz="1200" b="0" i="0" u="none" strike="noStrike" kern="1200" dirty="0">
                <a:solidFill>
                  <a:schemeClr val="tx1"/>
                </a:solidFill>
                <a:latin typeface="+mn-lt"/>
                <a:ea typeface="+mn-ea"/>
                <a:cs typeface="+mn-cs"/>
              </a:rPr>
              <a:t>, Waitrose and many more. The retailing sector mainly indulges in the oligopoly market. The oligopoly market is characterised as a market where there are free sellers but a large number of customers. This type of market is generally considered as the price maker for this seller. The seller has the perfect knowledge of the market and aims to maximise their profit through sales and promotion. The competitors of the company also face the same level of market structure which is an oligopoly (</a:t>
            </a:r>
            <a:r>
              <a:rPr lang="en-IN" sz="1200" b="0" i="0" u="none" strike="noStrike" kern="1200" dirty="0" err="1">
                <a:solidFill>
                  <a:schemeClr val="tx1"/>
                </a:solidFill>
                <a:latin typeface="+mn-lt"/>
                <a:ea typeface="+mn-ea"/>
                <a:cs typeface="+mn-cs"/>
              </a:rPr>
              <a:t>Bamford</a:t>
            </a:r>
            <a:r>
              <a:rPr lang="en-IN" sz="1200" b="0" i="0" u="none" strike="noStrike" kern="1200" dirty="0">
                <a:solidFill>
                  <a:schemeClr val="tx1"/>
                </a:solidFill>
                <a:latin typeface="+mn-lt"/>
                <a:ea typeface="+mn-ea"/>
                <a:cs typeface="+mn-cs"/>
              </a:rPr>
              <a:t>, 2018).  For any new entrant, it is difficult for them. To compete with giant brands like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and its competitors. Product differentiation also lies in the oligopoly market structure. The competitors of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have distinct and different products than the company, making its product a differentiated market. Though the price of the products is almost the same for every product sector within the organisation and the oligopoly sector. The company has made various changes and plans in the company and its marketing and sales strategies to compete with the competitors.</a:t>
            </a: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1" u="none" strike="noStrike" kern="1200" dirty="0">
                <a:solidFill>
                  <a:schemeClr val="tx1"/>
                </a:solidFill>
                <a:latin typeface="+mn-lt"/>
                <a:ea typeface="+mn-ea"/>
                <a:cs typeface="+mn-cs"/>
              </a:rPr>
              <a:t>Market segments:</a:t>
            </a:r>
            <a:r>
              <a:rPr lang="en-IN" sz="1200" b="0" i="0" u="none" strike="noStrike" kern="1200" dirty="0">
                <a:solidFill>
                  <a:schemeClr val="tx1"/>
                </a:solidFill>
                <a:latin typeface="+mn-lt"/>
                <a:ea typeface="+mn-ea"/>
                <a:cs typeface="+mn-cs"/>
              </a:rPr>
              <a:t> the company focuses mainly on the food, </a:t>
            </a:r>
            <a:r>
              <a:rPr lang="en-IN" sz="1200" b="0" i="0" u="none" strike="noStrike" kern="1200" dirty="0" err="1">
                <a:solidFill>
                  <a:schemeClr val="tx1"/>
                </a:solidFill>
                <a:latin typeface="+mn-lt"/>
                <a:ea typeface="+mn-ea"/>
                <a:cs typeface="+mn-cs"/>
              </a:rPr>
              <a:t>prepacked</a:t>
            </a:r>
            <a:r>
              <a:rPr lang="en-IN" sz="1200" b="0" i="0" u="none" strike="noStrike" kern="1200" dirty="0">
                <a:solidFill>
                  <a:schemeClr val="tx1"/>
                </a:solidFill>
                <a:latin typeface="+mn-lt"/>
                <a:ea typeface="+mn-ea"/>
                <a:cs typeface="+mn-cs"/>
              </a:rPr>
              <a:t> food and the grocery sector as these consist of 60% of the total revenue. The company also deals with the garment sector of both women and men which allows the company to diversify its fields. The garment sector which merged with George company deals with 800000 customers in a week which increases the interaction between the company and the customers(</a:t>
            </a:r>
            <a:r>
              <a:rPr lang="en-IN" sz="1200" b="0" i="0" u="none" strike="noStrike" kern="1200" dirty="0" err="1">
                <a:solidFill>
                  <a:schemeClr val="tx1"/>
                </a:solidFill>
                <a:latin typeface="+mn-lt"/>
                <a:ea typeface="+mn-ea"/>
                <a:cs typeface="+mn-cs"/>
              </a:rPr>
              <a:t>Czinkota</a:t>
            </a:r>
            <a:r>
              <a:rPr lang="en-IN" sz="1200" b="0" i="1" u="none" strike="noStrike" kern="1200" dirty="0">
                <a:solidFill>
                  <a:schemeClr val="tx1"/>
                </a:solidFill>
                <a:latin typeface="+mn-lt"/>
                <a:ea typeface="+mn-ea"/>
                <a:cs typeface="+mn-cs"/>
              </a:rPr>
              <a:t> et al</a:t>
            </a:r>
            <a:r>
              <a:rPr lang="en-IN" sz="1200" b="0" i="0" u="none" strike="noStrike" kern="1200" dirty="0">
                <a:solidFill>
                  <a:schemeClr val="tx1"/>
                </a:solidFill>
                <a:latin typeface="+mn-lt"/>
                <a:ea typeface="+mn-ea"/>
                <a:cs typeface="+mn-cs"/>
              </a:rPr>
              <a:t>., 2021). This helps the company to increase its brand value and the sales of the company, resulting in a boost in revenue. </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1" u="none" strike="noStrike" kern="1200" dirty="0">
                <a:solidFill>
                  <a:schemeClr val="tx1"/>
                </a:solidFill>
                <a:latin typeface="+mn-lt"/>
                <a:ea typeface="+mn-ea"/>
                <a:cs typeface="+mn-cs"/>
              </a:rPr>
              <a:t>Strong Crisis Management:</a:t>
            </a:r>
            <a:r>
              <a:rPr lang="en-IN" sz="1200" b="1" i="0" u="none" strike="noStrike" kern="1200" dirty="0">
                <a:solidFill>
                  <a:schemeClr val="tx1"/>
                </a:solidFill>
                <a:latin typeface="+mn-lt"/>
                <a:ea typeface="+mn-ea"/>
                <a:cs typeface="+mn-cs"/>
              </a:rPr>
              <a:t> </a:t>
            </a:r>
            <a:r>
              <a:rPr lang="en-IN" sz="1200" b="0" i="0" u="none" strike="noStrike" kern="1200" dirty="0">
                <a:solidFill>
                  <a:schemeClr val="tx1"/>
                </a:solidFill>
                <a:latin typeface="+mn-lt"/>
                <a:ea typeface="+mn-ea"/>
                <a:cs typeface="+mn-cs"/>
              </a:rPr>
              <a:t>the recent outbreak of the pandemic, corona virus resulted in a crisis for the company in every department. The company has now planned to deal with and take steps regarding any crisis or obstacle which might hinder the supply of the business. The company has increased its website traffic and has rolled out the faculty of e-commerce of the grocery and the food department. This can help the company to increase the capacity and also the range of the customer ( Bambi, 2021). The company has donated millions of donations in food security and the food supplements to the locals during the pandemic, which created sustainable development in the company. </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0" u="none" strike="noStrike" kern="1200" dirty="0">
                <a:solidFill>
                  <a:schemeClr val="tx1"/>
                </a:solidFill>
                <a:latin typeface="+mn-lt"/>
                <a:ea typeface="+mn-ea"/>
                <a:cs typeface="+mn-cs"/>
              </a:rPr>
              <a:t>Product and format diversification: </a:t>
            </a:r>
            <a:r>
              <a:rPr lang="en-IN" sz="1200" b="0" i="0" u="none" strike="noStrike" kern="1200" dirty="0">
                <a:solidFill>
                  <a:schemeClr val="tx1"/>
                </a:solidFill>
                <a:latin typeface="+mn-lt"/>
                <a:ea typeface="+mn-ea"/>
                <a:cs typeface="+mn-cs"/>
              </a:rPr>
              <a:t>the company like its competitors has diversified the range of its products and the services.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has introduced groceries, clothing, mobile products, insurance and petroleum products which have a high range of adaptability in general (</a:t>
            </a:r>
            <a:r>
              <a:rPr lang="en-IN" sz="1200" b="0" i="0" u="none" strike="noStrike" kern="1200" dirty="0" err="1">
                <a:solidFill>
                  <a:schemeClr val="tx1"/>
                </a:solidFill>
                <a:latin typeface="+mn-lt"/>
                <a:ea typeface="+mn-ea"/>
                <a:cs typeface="+mn-cs"/>
              </a:rPr>
              <a:t>Gurjanov</a:t>
            </a:r>
            <a:r>
              <a:rPr lang="en-IN" sz="1200" b="0" i="0" u="none" strike="noStrike" kern="1200" dirty="0">
                <a:solidFill>
                  <a:schemeClr val="tx1"/>
                </a:solidFill>
                <a:latin typeface="+mn-lt"/>
                <a:ea typeface="+mn-ea"/>
                <a:cs typeface="+mn-cs"/>
              </a:rPr>
              <a:t> </a:t>
            </a:r>
            <a:r>
              <a:rPr lang="en-IN" sz="1200" b="0" i="1" u="none" strike="noStrike" kern="1200" dirty="0">
                <a:solidFill>
                  <a:schemeClr val="tx1"/>
                </a:solidFill>
                <a:latin typeface="+mn-lt"/>
                <a:ea typeface="+mn-ea"/>
                <a:cs typeface="+mn-cs"/>
              </a:rPr>
              <a:t>et al.,</a:t>
            </a:r>
            <a:r>
              <a:rPr lang="en-IN" sz="1200" b="0" i="0" u="none" strike="noStrike" kern="1200" dirty="0">
                <a:solidFill>
                  <a:schemeClr val="tx1"/>
                </a:solidFill>
                <a:latin typeface="+mn-lt"/>
                <a:ea typeface="+mn-ea"/>
                <a:cs typeface="+mn-cs"/>
              </a:rPr>
              <a:t> 2021). This products and service diversification can help the company to engage more with the customers and increase the brand value and revenue of the company.</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1" u="none" strike="noStrike" kern="1200" dirty="0">
                <a:solidFill>
                  <a:schemeClr val="tx1"/>
                </a:solidFill>
                <a:latin typeface="+mn-lt"/>
                <a:ea typeface="+mn-ea"/>
                <a:cs typeface="+mn-cs"/>
              </a:rPr>
              <a:t>Technology: </a:t>
            </a:r>
            <a:r>
              <a:rPr lang="en-IN" sz="1200" b="0" i="0" u="none" strike="noStrike" kern="1200" dirty="0">
                <a:solidFill>
                  <a:schemeClr val="tx1"/>
                </a:solidFill>
                <a:latin typeface="+mn-lt"/>
                <a:ea typeface="+mn-ea"/>
                <a:cs typeface="+mn-cs"/>
              </a:rPr>
              <a:t>the company recognises the importance of technology and the </a:t>
            </a:r>
            <a:r>
              <a:rPr lang="en-IN" sz="1200" b="0" i="0" u="none" strike="noStrike" kern="1200" dirty="0" err="1">
                <a:solidFill>
                  <a:schemeClr val="tx1"/>
                </a:solidFill>
                <a:latin typeface="+mn-lt"/>
                <a:ea typeface="+mn-ea"/>
                <a:cs typeface="+mn-cs"/>
              </a:rPr>
              <a:t>upgradation</a:t>
            </a:r>
            <a:r>
              <a:rPr lang="en-IN" sz="1200" b="0" i="0" u="none" strike="noStrike" kern="1200" dirty="0">
                <a:solidFill>
                  <a:schemeClr val="tx1"/>
                </a:solidFill>
                <a:latin typeface="+mn-lt"/>
                <a:ea typeface="+mn-ea"/>
                <a:cs typeface="+mn-cs"/>
              </a:rPr>
              <a:t> of heavy machinery. To compete with competition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company needs to modify its technology. The company has provided various unique recipes and tutorials for the groceries. This makes the customers attracted towards the website of the company which increases the web traffic. The customers recognise the company's products and its services and remain loyal to them (</a:t>
            </a:r>
            <a:r>
              <a:rPr lang="en-IN" sz="1200" b="0" i="0" u="none" strike="noStrike" kern="1200" dirty="0" err="1">
                <a:solidFill>
                  <a:schemeClr val="tx1"/>
                </a:solidFill>
                <a:latin typeface="+mn-lt"/>
                <a:ea typeface="+mn-ea"/>
                <a:cs typeface="+mn-cs"/>
              </a:rPr>
              <a:t>Mekruksavanich</a:t>
            </a:r>
            <a:r>
              <a:rPr lang="en-IN" sz="1200" b="0" i="0" u="none" strike="noStrike" kern="1200" dirty="0">
                <a:solidFill>
                  <a:schemeClr val="tx1"/>
                </a:solidFill>
                <a:latin typeface="+mn-lt"/>
                <a:ea typeface="+mn-ea"/>
                <a:cs typeface="+mn-cs"/>
              </a:rPr>
              <a:t>, 2020). In this way, the company can improvise the product and the services through feedback and the relative polls conducted by the company. </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i="1" u="none" strike="noStrike" kern="1200" dirty="0">
                <a:solidFill>
                  <a:schemeClr val="tx1"/>
                </a:solidFill>
                <a:latin typeface="+mn-lt"/>
                <a:ea typeface="+mn-ea"/>
                <a:cs typeface="+mn-cs"/>
              </a:rPr>
              <a:t>Sustainability:  </a:t>
            </a:r>
            <a:r>
              <a:rPr lang="en-IN" sz="1200" b="0" i="0" u="none" strike="noStrike" kern="1200" dirty="0">
                <a:solidFill>
                  <a:schemeClr val="tx1"/>
                </a:solidFill>
                <a:latin typeface="+mn-lt"/>
                <a:ea typeface="+mn-ea"/>
                <a:cs typeface="+mn-cs"/>
              </a:rPr>
              <a:t>the company recognise the importance of the sustainable development within an organisation. The sustainable development can help the company to form an image of a responsible company in the eyes of the customers and this can increase the company’s reputation.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has made its objective to control land emissions and degradation and since 2020 the company has eliminated the wastage of food and has sustained zero land emissions. The company has also eliminated the carbon emission from their factory and has maintained the sustainable development in curbing levels 1 and 2 of carbon emission. This can helps the company recognise the importance of the environment and help them to create a sense of belongingness in the market (</a:t>
            </a:r>
            <a:r>
              <a:rPr lang="en-IN" sz="1200" b="0" i="0" u="none" strike="noStrike" kern="1200" dirty="0" err="1">
                <a:solidFill>
                  <a:schemeClr val="tx1"/>
                </a:solidFill>
                <a:latin typeface="+mn-lt"/>
                <a:ea typeface="+mn-ea"/>
                <a:cs typeface="+mn-cs"/>
              </a:rPr>
              <a:t>Fathi</a:t>
            </a:r>
            <a:r>
              <a:rPr lang="en-IN" sz="1200" b="0" i="0" u="none" strike="noStrike" kern="1200" dirty="0">
                <a:solidFill>
                  <a:schemeClr val="tx1"/>
                </a:solidFill>
                <a:latin typeface="+mn-lt"/>
                <a:ea typeface="+mn-ea"/>
                <a:cs typeface="+mn-cs"/>
              </a:rPr>
              <a:t> </a:t>
            </a:r>
            <a:r>
              <a:rPr lang="en-IN" sz="1200" b="0" i="1" u="none" strike="noStrike" kern="1200" dirty="0">
                <a:solidFill>
                  <a:schemeClr val="tx1"/>
                </a:solidFill>
                <a:latin typeface="+mn-lt"/>
                <a:ea typeface="+mn-ea"/>
                <a:cs typeface="+mn-cs"/>
              </a:rPr>
              <a:t>et al</a:t>
            </a:r>
            <a:r>
              <a:rPr lang="en-IN" sz="1200" b="0" i="0" u="none" strike="noStrike" kern="1200" dirty="0">
                <a:solidFill>
                  <a:schemeClr val="tx1"/>
                </a:solidFill>
                <a:latin typeface="+mn-lt"/>
                <a:ea typeface="+mn-ea"/>
                <a:cs typeface="+mn-cs"/>
              </a:rPr>
              <a:t>., 2021). The company has also maintained recyclables in the home which aims to eliminate any wastage which can be a toxin for the nature. This sustainability can help the company to attain the customer satisfaction and help them to compete in the market</a:t>
            </a: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0" u="none" strike="noStrike" kern="1200" dirty="0" err="1">
                <a:solidFill>
                  <a:schemeClr val="tx1"/>
                </a:solidFill>
                <a:latin typeface="+mn-lt"/>
                <a:ea typeface="+mn-ea"/>
                <a:cs typeface="+mn-cs"/>
              </a:rPr>
              <a:t>Ansoff</a:t>
            </a:r>
            <a:r>
              <a:rPr lang="en-IN" sz="1200" b="1" i="0" u="none" strike="noStrike" kern="1200" dirty="0">
                <a:solidFill>
                  <a:schemeClr val="tx1"/>
                </a:solidFill>
                <a:latin typeface="+mn-lt"/>
                <a:ea typeface="+mn-ea"/>
                <a:cs typeface="+mn-cs"/>
              </a:rPr>
              <a:t> matrix for </a:t>
            </a:r>
            <a:r>
              <a:rPr lang="en-IN" sz="1200" b="1" i="0" u="none" strike="noStrike" kern="1200" dirty="0" err="1">
                <a:solidFill>
                  <a:schemeClr val="tx1"/>
                </a:solidFill>
                <a:latin typeface="+mn-lt"/>
                <a:ea typeface="+mn-ea"/>
                <a:cs typeface="+mn-cs"/>
              </a:rPr>
              <a:t>Asda</a:t>
            </a:r>
            <a:endParaRPr lang="en-IN" b="0" dirty="0"/>
          </a:p>
          <a:p>
            <a:pPr rtl="0"/>
            <a:r>
              <a:rPr lang="en-IN" sz="1200" b="1" i="0" u="none" strike="noStrike" kern="1200" dirty="0">
                <a:solidFill>
                  <a:schemeClr val="tx1"/>
                </a:solidFill>
                <a:latin typeface="+mn-lt"/>
                <a:ea typeface="+mn-ea"/>
                <a:cs typeface="+mn-cs"/>
              </a:rPr>
              <a:t>Market Penetration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works on the importance of the penetration of the products in the markets. The supermarkets and the  retailers who supply the products should be encouraged to sell more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products so that the growth of sales is maintained.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offers many discounts, offers and schemes which allow the buyers to attract to the products and the services of the company. This helps to increase customer loyalty for the company and also increases customer satisfaction (</a:t>
            </a:r>
            <a:r>
              <a:rPr lang="en-IN" sz="1200" b="0" i="0" u="none" strike="noStrike" kern="1200" dirty="0" err="1">
                <a:solidFill>
                  <a:schemeClr val="tx1"/>
                </a:solidFill>
                <a:latin typeface="+mn-lt"/>
                <a:ea typeface="+mn-ea"/>
                <a:cs typeface="+mn-cs"/>
              </a:rPr>
              <a:t>Schawel</a:t>
            </a:r>
            <a:r>
              <a:rPr lang="en-IN" sz="1200" b="0" i="0" u="none" strike="noStrike" kern="1200" dirty="0">
                <a:solidFill>
                  <a:schemeClr val="tx1"/>
                </a:solidFill>
                <a:latin typeface="+mn-lt"/>
                <a:ea typeface="+mn-ea"/>
                <a:cs typeface="+mn-cs"/>
              </a:rPr>
              <a:t> and Billing, 2018). The oligopoly market structure allows the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Company to diversify more of their products as the risk of new entrants is negligible.</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0" u="none" strike="noStrike" kern="1200" dirty="0">
                <a:solidFill>
                  <a:schemeClr val="tx1"/>
                </a:solidFill>
                <a:latin typeface="+mn-lt"/>
                <a:ea typeface="+mn-ea"/>
                <a:cs typeface="+mn-cs"/>
              </a:rPr>
              <a:t>Market Development </a:t>
            </a:r>
            <a:r>
              <a:rPr lang="en-IN" sz="1200" b="0" i="0" u="none" strike="noStrike" kern="1200" dirty="0">
                <a:solidFill>
                  <a:schemeClr val="tx1"/>
                </a:solidFill>
                <a:latin typeface="+mn-lt"/>
                <a:ea typeface="+mn-ea"/>
                <a:cs typeface="+mn-cs"/>
              </a:rPr>
              <a:t>the company always promotes their existing products into new developmental plans. The company makes new n to develop their marketing strategies which help them to grow more in the market. The company also recognises the customer's influences and demand in the market which helps them to develop the plan and products and services according to the demand of the market  (</a:t>
            </a:r>
            <a:r>
              <a:rPr lang="en-IN" sz="1200" b="0" i="0" u="none" strike="noStrike" kern="1200" dirty="0" err="1">
                <a:solidFill>
                  <a:schemeClr val="tx1"/>
                </a:solidFill>
                <a:latin typeface="+mn-lt"/>
                <a:ea typeface="+mn-ea"/>
                <a:cs typeface="+mn-cs"/>
              </a:rPr>
              <a:t>Schawel</a:t>
            </a:r>
            <a:r>
              <a:rPr lang="en-IN" sz="1200" b="0" i="0" u="none" strike="noStrike" kern="1200" dirty="0">
                <a:solidFill>
                  <a:schemeClr val="tx1"/>
                </a:solidFill>
                <a:latin typeface="+mn-lt"/>
                <a:ea typeface="+mn-ea"/>
                <a:cs typeface="+mn-cs"/>
              </a:rPr>
              <a:t> and Billing, 2018). The company recognise the development in every sector so they included the online grocery delivery system to capture more customer base acquisition.</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i="0" u="none" strike="noStrike" kern="1200" dirty="0">
                <a:solidFill>
                  <a:schemeClr val="tx1"/>
                </a:solidFill>
                <a:latin typeface="+mn-lt"/>
                <a:ea typeface="+mn-ea"/>
                <a:cs typeface="+mn-cs"/>
              </a:rPr>
              <a:t>Product Development </a:t>
            </a:r>
            <a:r>
              <a:rPr lang="en-IN" sz="1200" b="0" i="0" u="none" strike="noStrike" kern="1200" dirty="0">
                <a:solidFill>
                  <a:schemeClr val="tx1"/>
                </a:solidFill>
                <a:latin typeface="+mn-lt"/>
                <a:ea typeface="+mn-ea"/>
                <a:cs typeface="+mn-cs"/>
              </a:rPr>
              <a:t>the company launches different products of different brands after developing them regularly. The company acknowledges the feedback of the customer and changes the products according to the feedback. The development of the product helps the company to gain an edge over other competitors and the customers recognise this product differentiation and choose the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product over others. The company also changes the outlook of the product to make it look different from the previous version  (</a:t>
            </a:r>
            <a:r>
              <a:rPr lang="en-IN" sz="1200" b="0" i="0" u="none" strike="noStrike" kern="1200" dirty="0" err="1">
                <a:solidFill>
                  <a:schemeClr val="tx1"/>
                </a:solidFill>
                <a:latin typeface="+mn-lt"/>
                <a:ea typeface="+mn-ea"/>
                <a:cs typeface="+mn-cs"/>
              </a:rPr>
              <a:t>Schawel</a:t>
            </a:r>
            <a:r>
              <a:rPr lang="en-IN" sz="1200" b="0" i="0" u="none" strike="noStrike" kern="1200" dirty="0">
                <a:solidFill>
                  <a:schemeClr val="tx1"/>
                </a:solidFill>
                <a:latin typeface="+mn-lt"/>
                <a:ea typeface="+mn-ea"/>
                <a:cs typeface="+mn-cs"/>
              </a:rPr>
              <a:t> and Billing, 2018). The company always develops the product strategy as to how to demonstrate it to the general public and the strategies relating to sales of these products</a:t>
            </a: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0" u="none" strike="noStrike" kern="1200" dirty="0">
                <a:solidFill>
                  <a:schemeClr val="tx1"/>
                </a:solidFill>
                <a:latin typeface="+mn-lt"/>
                <a:ea typeface="+mn-ea"/>
                <a:cs typeface="+mn-cs"/>
              </a:rPr>
              <a:t>Diversification </a:t>
            </a:r>
            <a:r>
              <a:rPr lang="en-IN" sz="1200" b="0" i="0" u="none" strike="noStrike" kern="1200" dirty="0">
                <a:solidFill>
                  <a:schemeClr val="tx1"/>
                </a:solidFill>
                <a:latin typeface="+mn-lt"/>
                <a:ea typeface="+mn-ea"/>
                <a:cs typeface="+mn-cs"/>
              </a:rPr>
              <a:t>the company diversify its products and the range of products into a different segment. The company previously dealt mainly in grocery, food and pre packed food after diversification they change their segment into different sectors. The company now deals with grocery, food, garment and apparel, petroleum products, health and wellness and many other products. This helps the company to sustain itself in the market and help them gain more customers and increase its brand value which boosts the revenue of the company. The diversification also helps the company to serve more customers and occupy their loyalty and deliver its services to them.</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1" u="none" strike="noStrike" kern="1200" dirty="0" err="1">
                <a:solidFill>
                  <a:schemeClr val="tx1"/>
                </a:solidFill>
                <a:latin typeface="+mn-lt"/>
                <a:ea typeface="+mn-ea"/>
                <a:cs typeface="+mn-cs"/>
              </a:rPr>
              <a:t>Omnichannel</a:t>
            </a:r>
            <a:r>
              <a:rPr lang="en-IN" sz="1200" b="1" i="1" u="none" strike="noStrike" kern="1200" dirty="0">
                <a:solidFill>
                  <a:schemeClr val="tx1"/>
                </a:solidFill>
                <a:latin typeface="+mn-lt"/>
                <a:ea typeface="+mn-ea"/>
                <a:cs typeface="+mn-cs"/>
              </a:rPr>
              <a:t> Customer Service Strategy </a:t>
            </a:r>
            <a:r>
              <a:rPr lang="en-IN" sz="1200" b="0" i="0" u="none" strike="noStrike" kern="1200" dirty="0">
                <a:solidFill>
                  <a:schemeClr val="tx1"/>
                </a:solidFill>
                <a:latin typeface="+mn-lt"/>
                <a:ea typeface="+mn-ea"/>
                <a:cs typeface="+mn-cs"/>
              </a:rPr>
              <a:t>is the strategy that enables the customers to connect with the company’s website, products, sales, email and everything that is associated with the company. This enables customers to move seamlessly between these channels without encountering any dead ends (</a:t>
            </a:r>
            <a:r>
              <a:rPr lang="en-IN" sz="1200" b="0" i="0" u="none" strike="noStrike" kern="1200" dirty="0" err="1">
                <a:solidFill>
                  <a:schemeClr val="tx1"/>
                </a:solidFill>
                <a:latin typeface="+mn-lt"/>
                <a:ea typeface="+mn-ea"/>
                <a:cs typeface="+mn-cs"/>
              </a:rPr>
              <a:t>Cai</a:t>
            </a:r>
            <a:r>
              <a:rPr lang="en-IN" sz="1200" b="0" i="0" u="none" strike="noStrike" kern="1200" dirty="0">
                <a:solidFill>
                  <a:schemeClr val="tx1"/>
                </a:solidFill>
                <a:latin typeface="+mn-lt"/>
                <a:ea typeface="+mn-ea"/>
                <a:cs typeface="+mn-cs"/>
              </a:rPr>
              <a:t> and Lo, 2020). There are four pillars which are associated with the </a:t>
            </a:r>
            <a:r>
              <a:rPr lang="en-IN" sz="1200" b="0" i="0" u="none" strike="noStrike" kern="1200" dirty="0" err="1">
                <a:solidFill>
                  <a:schemeClr val="tx1"/>
                </a:solidFill>
                <a:latin typeface="+mn-lt"/>
                <a:ea typeface="+mn-ea"/>
                <a:cs typeface="+mn-cs"/>
              </a:rPr>
              <a:t>omnichannel</a:t>
            </a:r>
            <a:r>
              <a:rPr lang="en-IN" sz="1200" b="0" i="0" u="none" strike="noStrike" kern="1200" dirty="0">
                <a:solidFill>
                  <a:schemeClr val="tx1"/>
                </a:solidFill>
                <a:latin typeface="+mn-lt"/>
                <a:ea typeface="+mn-ea"/>
                <a:cs typeface="+mn-cs"/>
              </a:rPr>
              <a:t> customer service strategy such as sales channels, marketing and advertising, operations, and shipping and fulfilment.</a:t>
            </a:r>
          </a:p>
          <a:p>
            <a:pPr rtl="0"/>
            <a:r>
              <a:rPr lang="en-IN" sz="1200" b="1" i="0" u="none" strike="noStrike" kern="1200" dirty="0">
                <a:solidFill>
                  <a:schemeClr val="tx1"/>
                </a:solidFill>
                <a:latin typeface="+mn-lt"/>
                <a:ea typeface="+mn-ea"/>
                <a:cs typeface="+mn-cs"/>
              </a:rPr>
              <a:t>Sales channel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has one of the best supply chains in the retailing industry behind Tesco. The supply chain allows the company to give the supply in surplus. The customer's preference is fulfilled due to this supply chain allowing the sale for the company to increase. The sales of the company also increase due to the diversification of the products within the company. The customers tend to demand more products which increases the sales of customers  (</a:t>
            </a:r>
            <a:r>
              <a:rPr lang="en-IN" sz="1200" b="0" i="0" u="none" strike="noStrike" kern="1200" dirty="0" err="1">
                <a:solidFill>
                  <a:schemeClr val="tx1"/>
                </a:solidFill>
                <a:latin typeface="+mn-lt"/>
                <a:ea typeface="+mn-ea"/>
                <a:cs typeface="+mn-cs"/>
              </a:rPr>
              <a:t>Abrudan</a:t>
            </a:r>
            <a:r>
              <a:rPr lang="en-IN" sz="1200" b="0" i="0" u="none" strike="noStrike" kern="1200" dirty="0">
                <a:solidFill>
                  <a:schemeClr val="tx1"/>
                </a:solidFill>
                <a:latin typeface="+mn-lt"/>
                <a:ea typeface="+mn-ea"/>
                <a:cs typeface="+mn-cs"/>
              </a:rPr>
              <a:t> </a:t>
            </a:r>
            <a:r>
              <a:rPr lang="en-IN" sz="1200" b="0" i="1" u="none" strike="noStrike" kern="1200" dirty="0">
                <a:solidFill>
                  <a:schemeClr val="tx1"/>
                </a:solidFill>
                <a:latin typeface="+mn-lt"/>
                <a:ea typeface="+mn-ea"/>
                <a:cs typeface="+mn-cs"/>
              </a:rPr>
              <a:t>et al</a:t>
            </a:r>
            <a:r>
              <a:rPr lang="en-IN" sz="1200" b="0" i="0" u="none" strike="noStrike" kern="1200" dirty="0">
                <a:solidFill>
                  <a:schemeClr val="tx1"/>
                </a:solidFill>
                <a:latin typeface="+mn-lt"/>
                <a:ea typeface="+mn-ea"/>
                <a:cs typeface="+mn-cs"/>
              </a:rPr>
              <a:t>., 2020). The garment brand George also helps to increase the sales growth of the company as about 800000 customers avail the services of the company.</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18</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1" u="none" strike="noStrike" kern="1200" dirty="0">
                <a:solidFill>
                  <a:schemeClr val="tx1"/>
                </a:solidFill>
                <a:latin typeface="+mn-lt"/>
                <a:ea typeface="+mn-ea"/>
                <a:cs typeface="+mn-cs"/>
              </a:rPr>
              <a:t>Marketing and Advertising </a:t>
            </a:r>
            <a:r>
              <a:rPr lang="en-IN" sz="1200" b="0" i="0" u="none" strike="noStrike" kern="1200" dirty="0">
                <a:solidFill>
                  <a:schemeClr val="tx1"/>
                </a:solidFill>
                <a:latin typeface="+mn-lt"/>
                <a:ea typeface="+mn-ea"/>
                <a:cs typeface="+mn-cs"/>
              </a:rPr>
              <a:t>help the company to promote and penetrate the market with its products. The advertisement of the products through different social media, campaigns and events helps them to increase the brand value and the interaction of the company with the customers. The marketing of different products can help the company to compete with the competitors and help the customers distinguish the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products. The marketing of the products and the services can also ignite the sales growth of the company (</a:t>
            </a:r>
            <a:r>
              <a:rPr lang="en-IN" sz="1200" b="0" i="0" u="none" strike="noStrike" kern="1200" dirty="0" err="1">
                <a:solidFill>
                  <a:schemeClr val="tx1"/>
                </a:solidFill>
                <a:latin typeface="+mn-lt"/>
                <a:ea typeface="+mn-ea"/>
                <a:cs typeface="+mn-cs"/>
              </a:rPr>
              <a:t>Cai</a:t>
            </a:r>
            <a:r>
              <a:rPr lang="en-IN" sz="1200" b="0" i="0" u="none" strike="noStrike" kern="1200" dirty="0">
                <a:solidFill>
                  <a:schemeClr val="tx1"/>
                </a:solidFill>
                <a:latin typeface="+mn-lt"/>
                <a:ea typeface="+mn-ea"/>
                <a:cs typeface="+mn-cs"/>
              </a:rPr>
              <a:t> and Lo, 2020). The advertisement of the product through different social media platforms, television, and journal and the influencing them through different entertainers can help them to achieve growth. In both finance and the brand identity of the company.</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1" u="none" strike="noStrike" kern="1200" dirty="0">
                <a:solidFill>
                  <a:schemeClr val="tx1"/>
                </a:solidFill>
                <a:latin typeface="+mn-lt"/>
                <a:ea typeface="+mn-ea"/>
                <a:cs typeface="+mn-cs"/>
              </a:rPr>
              <a:t>Operations </a:t>
            </a:r>
            <a:r>
              <a:rPr lang="en-IN" sz="1200" b="0" i="0" u="none" strike="noStrike" kern="1200" dirty="0">
                <a:solidFill>
                  <a:schemeClr val="tx1"/>
                </a:solidFill>
                <a:latin typeface="+mn-lt"/>
                <a:ea typeface="+mn-ea"/>
                <a:cs typeface="+mn-cs"/>
              </a:rPr>
              <a:t>of the company such as the human resource management and the managerial part of the company can help them to achieve the objective of the company. The company's vision is to offer shoppers the best possible value, this can be achieved through precise operation planning and strategies of the company (</a:t>
            </a:r>
            <a:r>
              <a:rPr lang="en-IN" sz="1200" b="0" i="0" u="none" strike="noStrike" kern="1200" dirty="0" err="1">
                <a:solidFill>
                  <a:schemeClr val="tx1"/>
                </a:solidFill>
                <a:latin typeface="+mn-lt"/>
                <a:ea typeface="+mn-ea"/>
                <a:cs typeface="+mn-cs"/>
              </a:rPr>
              <a:t>Abrudan</a:t>
            </a:r>
            <a:r>
              <a:rPr lang="en-IN" sz="1200" b="0" i="0" u="none" strike="noStrike" kern="1200" dirty="0">
                <a:solidFill>
                  <a:schemeClr val="tx1"/>
                </a:solidFill>
                <a:latin typeface="+mn-lt"/>
                <a:ea typeface="+mn-ea"/>
                <a:cs typeface="+mn-cs"/>
              </a:rPr>
              <a:t> </a:t>
            </a:r>
            <a:r>
              <a:rPr lang="en-IN" sz="1200" b="0" i="1" u="none" strike="noStrike" kern="1200" dirty="0">
                <a:solidFill>
                  <a:schemeClr val="tx1"/>
                </a:solidFill>
                <a:latin typeface="+mn-lt"/>
                <a:ea typeface="+mn-ea"/>
                <a:cs typeface="+mn-cs"/>
              </a:rPr>
              <a:t>et al</a:t>
            </a:r>
            <a:r>
              <a:rPr lang="en-IN" sz="1200" b="0" i="0" u="none" strike="noStrike" kern="1200" dirty="0">
                <a:solidFill>
                  <a:schemeClr val="tx1"/>
                </a:solidFill>
                <a:latin typeface="+mn-lt"/>
                <a:ea typeface="+mn-ea"/>
                <a:cs typeface="+mn-cs"/>
              </a:rPr>
              <a:t>., 2020). Human resources management can also contribute to developing the operational plan and the pathway of executing them which can be beneficial for the customers. The training and the conduction of seminars can help the employee to train their skills and attributes which can help them to improve the efficiency of the productivity. </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20</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It is important for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to bring further improvement in its offering to enhance the satisfaction level of the customer and gain a competitive edge in the highly competitive retail market of the UK. It has now become important for the company to bring further improvement in their product as there is huge competition within the retail sector and the changing preference of the customer. Since the outbreak of the global pandemic of </a:t>
            </a:r>
            <a:r>
              <a:rPr lang="en-US" sz="1200" b="0" i="0" u="none" strike="noStrike" kern="1200" dirty="0" err="1">
                <a:solidFill>
                  <a:schemeClr val="tx1"/>
                </a:solidFill>
                <a:latin typeface="+mn-lt"/>
                <a:ea typeface="+mn-ea"/>
                <a:cs typeface="+mn-cs"/>
              </a:rPr>
              <a:t>covid</a:t>
            </a:r>
            <a:r>
              <a:rPr lang="en-US" sz="1200" b="0" i="0" u="none" strike="noStrike" kern="1200" dirty="0">
                <a:solidFill>
                  <a:schemeClr val="tx1"/>
                </a:solidFill>
                <a:latin typeface="+mn-lt"/>
                <a:ea typeface="+mn-ea"/>
                <a:cs typeface="+mn-cs"/>
              </a:rPr>
              <a:t> 19, customer has now become more health conscious which the company have to take into consideration to meet the needs of the customer. The company doing so will not only help meet the needs of the customer but also enhances their satisfaction level (</a:t>
            </a:r>
            <a:r>
              <a:rPr lang="en-US" sz="1200" b="0" i="0" u="none" strike="noStrike" kern="1200" dirty="0" err="1">
                <a:solidFill>
                  <a:schemeClr val="tx1"/>
                </a:solidFill>
                <a:latin typeface="+mn-lt"/>
                <a:ea typeface="+mn-ea"/>
                <a:cs typeface="+mn-cs"/>
              </a:rPr>
              <a:t>Borkovskaya</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2018). As a result, the company will gain a huge customer base which allows them to generate huge revenue and profit while also gaining a competitive edge in the extremely competitive retail industry of the UK. Thus, there are different strategies which can help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to improve their product to enhance the satisfaction level of customers while also gaining a competitive advantage. One of the strategies that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can implements is a “</a:t>
            </a:r>
            <a:r>
              <a:rPr lang="en-US" sz="1200" b="1" i="1" u="none" strike="noStrike" kern="1200" dirty="0">
                <a:solidFill>
                  <a:schemeClr val="tx1"/>
                </a:solidFill>
                <a:latin typeface="+mn-lt"/>
                <a:ea typeface="+mn-ea"/>
                <a:cs typeface="+mn-cs"/>
              </a:rPr>
              <a:t>Quality Management System (QMS)”</a:t>
            </a:r>
            <a:r>
              <a:rPr lang="en-US" sz="1200" b="0" i="0" u="none" strike="noStrike" kern="1200" dirty="0">
                <a:solidFill>
                  <a:schemeClr val="tx1"/>
                </a:solidFill>
                <a:latin typeface="+mn-lt"/>
                <a:ea typeface="+mn-ea"/>
                <a:cs typeface="+mn-cs"/>
              </a:rPr>
              <a:t> as it can help to improve the quality of the products they offer to the customer to meet their needs while also enhancing customer satisfaction (</a:t>
            </a:r>
            <a:r>
              <a:rPr lang="en-US" sz="1200" b="0" i="0" u="none" strike="noStrike" kern="1200" dirty="0" err="1">
                <a:solidFill>
                  <a:schemeClr val="tx1"/>
                </a:solidFill>
                <a:latin typeface="+mn-lt"/>
                <a:ea typeface="+mn-ea"/>
                <a:cs typeface="+mn-cs"/>
              </a:rPr>
              <a:t>Pacana</a:t>
            </a:r>
            <a:r>
              <a:rPr lang="en-US" sz="1200" b="0" i="0" u="none" strike="noStrike" kern="1200" dirty="0">
                <a:solidFill>
                  <a:schemeClr val="tx1"/>
                </a:solidFill>
                <a:latin typeface="+mn-lt"/>
                <a:ea typeface="+mn-ea"/>
                <a:cs typeface="+mn-cs"/>
              </a:rPr>
              <a:t> and </a:t>
            </a:r>
            <a:r>
              <a:rPr lang="en-US" sz="1200" b="0" i="0" u="none" strike="noStrike" kern="1200" dirty="0" err="1">
                <a:solidFill>
                  <a:schemeClr val="tx1"/>
                </a:solidFill>
                <a:latin typeface="+mn-lt"/>
                <a:ea typeface="+mn-ea"/>
                <a:cs typeface="+mn-cs"/>
              </a:rPr>
              <a:t>Ulewicz</a:t>
            </a:r>
            <a:r>
              <a:rPr lang="en-US" sz="1200" b="0" i="0" u="none" strike="noStrike" kern="1200" dirty="0">
                <a:solidFill>
                  <a:schemeClr val="tx1"/>
                </a:solidFill>
                <a:latin typeface="+mn-lt"/>
                <a:ea typeface="+mn-ea"/>
                <a:cs typeface="+mn-cs"/>
              </a:rPr>
              <a:t>, 2020). </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21</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i="1" u="none" strike="noStrike" kern="1200" dirty="0">
                <a:solidFill>
                  <a:schemeClr val="tx1"/>
                </a:solidFill>
                <a:latin typeface="+mn-lt"/>
                <a:ea typeface="+mn-ea"/>
                <a:cs typeface="+mn-cs"/>
              </a:rPr>
              <a:t>A Quality Management System (QMS) </a:t>
            </a:r>
            <a:r>
              <a:rPr lang="en-US" sz="1200" b="0" i="0" u="none" strike="noStrike" kern="1200" dirty="0">
                <a:solidFill>
                  <a:schemeClr val="tx1"/>
                </a:solidFill>
                <a:latin typeface="+mn-lt"/>
                <a:ea typeface="+mn-ea"/>
                <a:cs typeface="+mn-cs"/>
              </a:rPr>
              <a:t>can be defined as a system which is </a:t>
            </a:r>
            <a:r>
              <a:rPr lang="en-US" sz="1200" b="0" i="0" u="none" strike="noStrike" kern="1200" dirty="0" err="1">
                <a:solidFill>
                  <a:schemeClr val="tx1"/>
                </a:solidFill>
                <a:latin typeface="+mn-lt"/>
                <a:ea typeface="+mn-ea"/>
                <a:cs typeface="+mn-cs"/>
              </a:rPr>
              <a:t>formalised</a:t>
            </a:r>
            <a:r>
              <a:rPr lang="en-US" sz="1200" b="0" i="0" u="none" strike="noStrike" kern="1200" dirty="0">
                <a:solidFill>
                  <a:schemeClr val="tx1"/>
                </a:solidFill>
                <a:latin typeface="+mn-lt"/>
                <a:ea typeface="+mn-ea"/>
                <a:cs typeface="+mn-cs"/>
              </a:rPr>
              <a:t> for the “document process, procedures and responsibilities for achieving quality objectives and policies”. This objective helps the company to direct and coordinate the activities of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which help to meet the needs of the customer while also meeting the regulatory requirements. It also contributes to improving the efficiency and effectiveness of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on a continuous basis.</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22</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It is one of the most prominent approaches for quality management systems as it sets the standard which specifies the requirement for improving the quality of the product or service of the company (Carey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2018). The standards are set in a Quality Management System as it collects the “process, policies, documents and record procedures” which help the company to achieve and deliver the products and services as per the needs of the customer. The quality management system is also looked at by the </a:t>
            </a:r>
            <a:r>
              <a:rPr lang="en-US" sz="1200" b="1" i="1" u="none" strike="noStrike" kern="1200" dirty="0">
                <a:solidFill>
                  <a:schemeClr val="tx1"/>
                </a:solidFill>
                <a:latin typeface="+mn-lt"/>
                <a:ea typeface="+mn-ea"/>
                <a:cs typeface="+mn-cs"/>
              </a:rPr>
              <a:t>“International </a:t>
            </a:r>
            <a:r>
              <a:rPr lang="en-US" sz="1200" b="1" i="1" u="none" strike="noStrike" kern="1200" dirty="0" err="1">
                <a:solidFill>
                  <a:schemeClr val="tx1"/>
                </a:solidFill>
                <a:latin typeface="+mn-lt"/>
                <a:ea typeface="+mn-ea"/>
                <a:cs typeface="+mn-cs"/>
              </a:rPr>
              <a:t>Organisation</a:t>
            </a:r>
            <a:r>
              <a:rPr lang="en-US" sz="1200" b="1" i="1" u="none" strike="noStrike" kern="1200" dirty="0">
                <a:solidFill>
                  <a:schemeClr val="tx1"/>
                </a:solidFill>
                <a:latin typeface="+mn-lt"/>
                <a:ea typeface="+mn-ea"/>
                <a:cs typeface="+mn-cs"/>
              </a:rPr>
              <a:t> for </a:t>
            </a:r>
            <a:r>
              <a:rPr lang="en-US" sz="1200" b="1" i="1" u="none" strike="noStrike" kern="1200" dirty="0" err="1">
                <a:solidFill>
                  <a:schemeClr val="tx1"/>
                </a:solidFill>
                <a:latin typeface="+mn-lt"/>
                <a:ea typeface="+mn-ea"/>
                <a:cs typeface="+mn-cs"/>
              </a:rPr>
              <a:t>Standardisation</a:t>
            </a:r>
            <a:r>
              <a:rPr lang="en-US" sz="1200" b="1" i="1" u="none" strike="noStrike" kern="1200" dirty="0">
                <a:solidFill>
                  <a:schemeClr val="tx1"/>
                </a:solidFill>
                <a:latin typeface="+mn-lt"/>
                <a:ea typeface="+mn-ea"/>
                <a:cs typeface="+mn-cs"/>
              </a:rPr>
              <a:t> 9001 (ISO)”</a:t>
            </a:r>
            <a:r>
              <a:rPr lang="en-US" sz="1200" b="0" i="0" u="none" strike="noStrike" kern="1200" dirty="0">
                <a:solidFill>
                  <a:schemeClr val="tx1"/>
                </a:solidFill>
                <a:latin typeface="+mn-lt"/>
                <a:ea typeface="+mn-ea"/>
                <a:cs typeface="+mn-cs"/>
              </a:rPr>
              <a:t> which is agreed upon by the majority of members of the countries involved within this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Thus, it allows the business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implementing the Quality management system to accept the gold standard for the process to be used for offering the product and service to meet the needs of the customer and enhance their satisfaction (</a:t>
            </a:r>
            <a:r>
              <a:rPr lang="en-US" sz="1200" b="0" i="0" u="none" strike="noStrike" kern="1200" dirty="0" err="1">
                <a:solidFill>
                  <a:schemeClr val="tx1"/>
                </a:solidFill>
                <a:latin typeface="+mn-lt"/>
                <a:ea typeface="+mn-ea"/>
                <a:cs typeface="+mn-cs"/>
              </a:rPr>
              <a:t>Ong</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a:t>
            </a:r>
            <a:r>
              <a:rPr lang="en-US" sz="1200" b="0" i="0" u="none" strike="noStrike" kern="1200" dirty="0">
                <a:solidFill>
                  <a:schemeClr val="tx1"/>
                </a:solidFill>
                <a:latin typeface="+mn-lt"/>
                <a:ea typeface="+mn-ea"/>
                <a:cs typeface="+mn-cs"/>
              </a:rPr>
              <a:t> 2020).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23</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applying the strategy of a Quality Management System can be beneficial for every aspect of the performance of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as it can increase the overall performance of the company. Since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does not sell its own product, thus, it helps to focus on improving its service by providing the requirements of the customer as per their needs. Thus, it allows the company o </a:t>
            </a:r>
            <a:r>
              <a:rPr lang="en-US" sz="1200" b="0" i="0" u="none" strike="noStrike" kern="1200" dirty="0" err="1">
                <a:solidFill>
                  <a:schemeClr val="tx1"/>
                </a:solidFill>
                <a:latin typeface="+mn-lt"/>
                <a:ea typeface="+mn-ea"/>
                <a:cs typeface="+mn-cs"/>
              </a:rPr>
              <a:t>instil</a:t>
            </a:r>
            <a:r>
              <a:rPr lang="en-US" sz="1200" b="0" i="0" u="none" strike="noStrike" kern="1200" dirty="0">
                <a:solidFill>
                  <a:schemeClr val="tx1"/>
                </a:solidFill>
                <a:latin typeface="+mn-lt"/>
                <a:ea typeface="+mn-ea"/>
                <a:cs typeface="+mn-cs"/>
              </a:rPr>
              <a:t> confidence within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and help to gain “more customers, sales and repeat business”. It happens as the company will be able to understand the requirements of the customer while also meeting the requirements of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which is compliance with the provision and regulation of services. </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24</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 It also creates room for growth, expansion and profit as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will be able to regulate resources and cost in an efficient manner which can help them to gain a competitive edge in the highly competitive retail industry of the UK (</a:t>
            </a:r>
            <a:r>
              <a:rPr lang="en-US" sz="1200" b="0" i="0" u="none" strike="noStrike" kern="1200" dirty="0" err="1">
                <a:solidFill>
                  <a:schemeClr val="tx1"/>
                </a:solidFill>
                <a:latin typeface="+mn-lt"/>
                <a:ea typeface="+mn-ea"/>
                <a:cs typeface="+mn-cs"/>
              </a:rPr>
              <a:t>Zgirskas</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2021). Thus, the company will be able to “control, improve and define” the process of offering service to enhance the satisfaction level of the customer while also preventing mistakes.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will also be able to lower the cost of operation while also reducing waste and engaging staff more. The Quality Management Service also allows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to identify and facilitate opportunities for training and serve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in a “wide direction while also communicating the readiness of service with a consistent result”. Thus, it will also help the company not only improve the satisfaction level of the customer but also to win in the highly competitive retail market of the UK (</a:t>
            </a:r>
            <a:r>
              <a:rPr lang="en-US" sz="1200" b="0" i="0" u="none" strike="noStrike" kern="1200" dirty="0" err="1">
                <a:solidFill>
                  <a:schemeClr val="tx1"/>
                </a:solidFill>
                <a:latin typeface="+mn-lt"/>
                <a:ea typeface="+mn-ea"/>
                <a:cs typeface="+mn-cs"/>
              </a:rPr>
              <a:t>Echour</a:t>
            </a:r>
            <a:r>
              <a:rPr lang="en-US" sz="1200" b="0" i="0" u="none" strike="noStrike" kern="1200" dirty="0">
                <a:solidFill>
                  <a:schemeClr val="tx1"/>
                </a:solidFill>
                <a:latin typeface="+mn-lt"/>
                <a:ea typeface="+mn-ea"/>
                <a:cs typeface="+mn-cs"/>
              </a:rPr>
              <a:t> and </a:t>
            </a:r>
            <a:r>
              <a:rPr lang="en-US" sz="1200" b="0" i="0" u="none" strike="noStrike" kern="1200" dirty="0" err="1">
                <a:solidFill>
                  <a:schemeClr val="tx1"/>
                </a:solidFill>
                <a:latin typeface="+mn-lt"/>
                <a:ea typeface="+mn-ea"/>
                <a:cs typeface="+mn-cs"/>
              </a:rPr>
              <a:t>Nbigui</a:t>
            </a:r>
            <a:r>
              <a:rPr lang="en-US" sz="1200" b="0" i="0" u="none" strike="noStrike" kern="1200" dirty="0">
                <a:solidFill>
                  <a:schemeClr val="tx1"/>
                </a:solidFill>
                <a:latin typeface="+mn-lt"/>
                <a:ea typeface="+mn-ea"/>
                <a:cs typeface="+mn-cs"/>
              </a:rPr>
              <a:t>, 2020).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25</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There are seven principles of a quality management system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needs to follow to improve its service and enhance customer satisfaction while also gaining a customer competitive edge in the market. The seven principles of the quality management service are “customer focus, leadership, engagement of people, process approach, improvement, evidence-based decision making and relationship management”.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needs to follow these principles of QMS which can help to enhance the customer satisfaction level and gain a competitive edge in the highly competitive retail market of the UK. The first principle of QMS, which is </a:t>
            </a:r>
            <a:r>
              <a:rPr lang="en-US" sz="1200" b="1" i="1" u="none" strike="noStrike" kern="1200" dirty="0">
                <a:solidFill>
                  <a:schemeClr val="tx1"/>
                </a:solidFill>
                <a:latin typeface="+mn-lt"/>
                <a:ea typeface="+mn-ea"/>
                <a:cs typeface="+mn-cs"/>
              </a:rPr>
              <a:t>customer focus</a:t>
            </a:r>
            <a:r>
              <a:rPr lang="en-US" sz="1200" b="0" i="0" u="none" strike="noStrike" kern="1200" dirty="0">
                <a:solidFill>
                  <a:schemeClr val="tx1"/>
                </a:solidFill>
                <a:latin typeface="+mn-lt"/>
                <a:ea typeface="+mn-ea"/>
                <a:cs typeface="+mn-cs"/>
              </a:rPr>
              <a:t> allows the company to focus on the needs and wants of the customer to meet their needs. This acts as a foundation for enhancing the satisfaction level of the company. Thus, to do so, the company can research the market more and understand the needs of the customer by doing surveys and allowing customer feedback (</a:t>
            </a:r>
            <a:r>
              <a:rPr lang="en-US" sz="1200" b="0" i="0" u="none" strike="noStrike" kern="1200" dirty="0" err="1">
                <a:solidFill>
                  <a:schemeClr val="tx1"/>
                </a:solidFill>
                <a:latin typeface="+mn-lt"/>
                <a:ea typeface="+mn-ea"/>
                <a:cs typeface="+mn-cs"/>
              </a:rPr>
              <a:t>Tricker</a:t>
            </a:r>
            <a:r>
              <a:rPr lang="en-US" sz="1200" b="0" i="0" u="none" strike="noStrike" kern="1200" dirty="0">
                <a:solidFill>
                  <a:schemeClr val="tx1"/>
                </a:solidFill>
                <a:latin typeface="+mn-lt"/>
                <a:ea typeface="+mn-ea"/>
                <a:cs typeface="+mn-cs"/>
              </a:rPr>
              <a:t>, 2019).</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26</a:t>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a:t>
            </a:r>
            <a:r>
              <a:rPr lang="en-US" sz="1200" b="1" i="1" u="none" strike="noStrike" kern="1200" dirty="0">
                <a:solidFill>
                  <a:schemeClr val="tx1"/>
                </a:solidFill>
                <a:latin typeface="+mn-lt"/>
                <a:ea typeface="+mn-ea"/>
                <a:cs typeface="+mn-cs"/>
              </a:rPr>
              <a:t>leaders</a:t>
            </a:r>
            <a:r>
              <a:rPr lang="en-US" sz="1200" b="0" i="0" u="none" strike="noStrike" kern="1200" dirty="0">
                <a:solidFill>
                  <a:schemeClr val="tx1"/>
                </a:solidFill>
                <a:latin typeface="+mn-lt"/>
                <a:ea typeface="+mn-ea"/>
                <a:cs typeface="+mn-cs"/>
              </a:rPr>
              <a:t> of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act as the second principle of the Quality Management System as the leaders are responsible for providing adequate resources and funds to improve the service of the company. Thus, the adequate resources and funds provided by the top management of the company allow them to improve their service and enhance the satisfaction level and gain loyal customers who make repetitive purchases.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will be able to enhance the engagement of the people as they act as a vital asset to improve customer satisfaction. The company doing so also helps to enhance the overall performance which also helps them to gain a competitive advantage.  The company will then take a process approach and bring improvement to its service offering. Thus, the company will also be able to make evidence-based decisions making to improve the process and service while also aiming to improve relationship management. This allows the company to improve its relationship with its suppliers which also plays a crucial role in delivering the service to improve customer satisfaction and gain a competitive advantage (</a:t>
            </a:r>
            <a:r>
              <a:rPr lang="en-US" sz="1200" b="0" i="0" u="none" strike="noStrike" kern="1200" dirty="0" err="1">
                <a:solidFill>
                  <a:schemeClr val="tx1"/>
                </a:solidFill>
                <a:latin typeface="+mn-lt"/>
                <a:ea typeface="+mn-ea"/>
                <a:cs typeface="+mn-cs"/>
              </a:rPr>
              <a:t>Derii</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2020).  </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27</a:t>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rtl="0"/>
            <a:r>
              <a:rPr lang="en-IN" sz="1200" b="1" i="0" u="none" strike="noStrike" kern="1200" dirty="0">
                <a:solidFill>
                  <a:schemeClr val="tx1"/>
                </a:solidFill>
                <a:latin typeface="+mn-lt"/>
                <a:ea typeface="+mn-ea"/>
                <a:cs typeface="+mn-cs"/>
              </a:rPr>
              <a:t>Conclusion </a:t>
            </a:r>
            <a:endParaRPr lang="en-IN" b="1" dirty="0"/>
          </a:p>
          <a:p>
            <a:pPr rtl="0"/>
            <a:r>
              <a:rPr lang="en-IN" sz="1200" b="0" i="0" u="none" strike="noStrike" kern="1200" dirty="0">
                <a:solidFill>
                  <a:schemeClr val="tx1"/>
                </a:solidFill>
                <a:latin typeface="+mn-lt"/>
                <a:ea typeface="+mn-ea"/>
                <a:cs typeface="+mn-cs"/>
              </a:rPr>
              <a:t>In this report, a details analysis of the products and the services of </a:t>
            </a:r>
            <a:r>
              <a:rPr lang="en-IN" sz="1200" b="0" i="0" u="none" strike="noStrike" kern="1200" dirty="0" err="1">
                <a:solidFill>
                  <a:schemeClr val="tx1"/>
                </a:solidFill>
                <a:latin typeface="+mn-lt"/>
                <a:ea typeface="+mn-ea"/>
                <a:cs typeface="+mn-cs"/>
              </a:rPr>
              <a:t>Asda</a:t>
            </a:r>
            <a:r>
              <a:rPr lang="en-IN" sz="1200" b="0" i="0" u="none" strike="noStrike" kern="1200" dirty="0">
                <a:solidFill>
                  <a:schemeClr val="tx1"/>
                </a:solidFill>
                <a:latin typeface="+mn-lt"/>
                <a:ea typeface="+mn-ea"/>
                <a:cs typeface="+mn-cs"/>
              </a:rPr>
              <a:t> has been analysed. The products and services which the company provides to its customers such as the online delivery, and various brand segment products. The company mainly deals with grocery, food and </a:t>
            </a:r>
            <a:r>
              <a:rPr lang="en-IN" sz="1200" b="0" i="0" u="none" strike="noStrike" kern="1200" dirty="0" err="1">
                <a:solidFill>
                  <a:schemeClr val="tx1"/>
                </a:solidFill>
                <a:latin typeface="+mn-lt"/>
                <a:ea typeface="+mn-ea"/>
                <a:cs typeface="+mn-cs"/>
              </a:rPr>
              <a:t>prepacked</a:t>
            </a:r>
            <a:r>
              <a:rPr lang="en-IN" sz="1200" b="0" i="0" u="none" strike="noStrike" kern="1200" dirty="0">
                <a:solidFill>
                  <a:schemeClr val="tx1"/>
                </a:solidFill>
                <a:latin typeface="+mn-lt"/>
                <a:ea typeface="+mn-ea"/>
                <a:cs typeface="+mn-cs"/>
              </a:rPr>
              <a:t> foods, along with these products the company also has acquired the fashion brands like George. The company also has many brands and its products under its names such as Colgate, head &amp; shoulders, oral b and many other brands that have a huge customer base acquisition (</a:t>
            </a:r>
            <a:r>
              <a:rPr lang="en-IN" sz="1200" b="0" i="0" u="none" strike="noStrike" kern="1200" dirty="0" err="1">
                <a:solidFill>
                  <a:schemeClr val="tx1"/>
                </a:solidFill>
                <a:latin typeface="+mn-lt"/>
                <a:ea typeface="+mn-ea"/>
                <a:cs typeface="+mn-cs"/>
              </a:rPr>
              <a:t>Fengyi</a:t>
            </a:r>
            <a:r>
              <a:rPr lang="en-IN" sz="1200" b="0" i="0" u="none" strike="noStrike" kern="1200" dirty="0">
                <a:solidFill>
                  <a:schemeClr val="tx1"/>
                </a:solidFill>
                <a:latin typeface="+mn-lt"/>
                <a:ea typeface="+mn-ea"/>
                <a:cs typeface="+mn-cs"/>
              </a:rPr>
              <a:t>, 2021). The services like the home delivery and the online tutorial classes are also very prevalent for the company. Online shopping of the grocery and curry like chicken curry, specialised vodka, and many other things. In this report, different types of marketing strategies and the factors which can be used by the company have been analysed. The factors such as the market segmentation, product diversification, strong crisis management, technology, and sustainability management have been discussed. The impact of these factors on the customers and ton the company has been analysed. The report has also analysed the two appropriate strategies the quality management system and the Omni channel service strategy has been analysed. This strategy is applied to demonstrate the product and the services of the company and how they can be improved to gain surplus customer satisfaction in the market. The report has also analysed the implication of the marketing strategies and how they can benefit the company in their sales and revenue.</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28</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56966" y="3274142"/>
            <a:ext cx="8203575" cy="876277"/>
          </a:xfrm>
          <a:noFill/>
          <a:effectLst>
            <a:outerShdw blurRad="50800" dist="38100" dir="2700000" algn="tl" rotWithShape="0">
              <a:prstClr val="black">
                <a:alpha val="40000"/>
              </a:prstClr>
            </a:outerShdw>
          </a:effectLst>
        </p:spPr>
        <p:txBody>
          <a:bodyPr>
            <a:normAutofit/>
          </a:bodyPr>
          <a:lstStyle>
            <a:lvl1pPr algn="ctr">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579092" y="4151670"/>
            <a:ext cx="8188953" cy="710657"/>
          </a:xfrm>
        </p:spPr>
        <p:txBody>
          <a:bodyPr>
            <a:normAutofit/>
          </a:bodyPr>
          <a:lstStyle>
            <a:lvl1pPr marL="0" indent="0" algn="ctr">
              <a:buNone/>
              <a:defRPr sz="2800" b="0" i="0">
                <a:solidFill>
                  <a:srgbClr val="00B0F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11/17/2022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1020748"/>
            <a:ext cx="8246070" cy="763526"/>
          </a:xfrm>
        </p:spPr>
        <p:txBody>
          <a:bodyPr>
            <a:normAutofit/>
          </a:bodyPr>
          <a:lstStyle>
            <a:lvl1pPr algn="ctr">
              <a:defRPr sz="3600" baseline="0">
                <a:solidFill>
                  <a:srgbClr val="00B0F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6" y="1777181"/>
            <a:ext cx="8246070" cy="3085141"/>
          </a:xfrm>
        </p:spPr>
        <p:txBody>
          <a:bodyPr/>
          <a:lstStyle>
            <a:lvl1pPr algn="ctr">
              <a:defRPr sz="2800">
                <a:solidFill>
                  <a:schemeClr val="bg1"/>
                </a:solidFill>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02482" y="391788"/>
            <a:ext cx="6284320" cy="725349"/>
          </a:xfrm>
        </p:spPr>
        <p:txBody>
          <a:bodyPr>
            <a:normAutofit/>
          </a:bodyPr>
          <a:lstStyle>
            <a:lvl1pPr algn="l">
              <a:defRPr sz="3600">
                <a:solidFill>
                  <a:srgbClr val="00B0F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402482" y="1155313"/>
            <a:ext cx="6284320" cy="3511061"/>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11/17/2022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5317" y="1163926"/>
            <a:ext cx="8093365" cy="763525"/>
          </a:xfrm>
        </p:spPr>
        <p:txBody>
          <a:bodyPr>
            <a:normAutofit/>
          </a:bodyPr>
          <a:lstStyle>
            <a:lvl1pPr algn="ctr">
              <a:defRPr sz="3600" baseline="0">
                <a:solidFill>
                  <a:srgbClr val="00B0F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943105"/>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415502"/>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943105"/>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415502"/>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11/17/2022</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3728" y="3872284"/>
            <a:ext cx="8203575" cy="810165"/>
          </a:xfrm>
        </p:spPr>
        <p:txBody>
          <a:bodyPr>
            <a:normAutofit fontScale="90000"/>
          </a:bodyPr>
          <a:lstStyle/>
          <a:p>
            <a:br>
              <a:rPr lang="en-IN" dirty="0"/>
            </a:br>
            <a:br>
              <a:rPr lang="en-IN" dirty="0"/>
            </a:br>
            <a:endParaRPr lang="en-US" dirty="0"/>
          </a:p>
        </p:txBody>
      </p:sp>
      <p:sp>
        <p:nvSpPr>
          <p:cNvPr id="3" name="Subtitle 2"/>
          <p:cNvSpPr>
            <a:spLocks noGrp="1"/>
          </p:cNvSpPr>
          <p:nvPr>
            <p:ph type="subTitle" idx="1"/>
          </p:nvPr>
        </p:nvSpPr>
        <p:spPr>
          <a:xfrm>
            <a:off x="382951" y="3490521"/>
            <a:ext cx="8188953" cy="763525"/>
          </a:xfrm>
        </p:spPr>
        <p:txBody>
          <a:bodyPr>
            <a:noAutofit/>
          </a:bodyPr>
          <a:lstStyle/>
          <a:p>
            <a:pPr eaLnBrk="1" hangingPunct="1">
              <a:lnSpc>
                <a:spcPct val="110000"/>
              </a:lnSpc>
            </a:pPr>
            <a:r>
              <a:rPr lang="en-US" sz="1600" b="1" dirty="0">
                <a:solidFill>
                  <a:schemeClr val="bg1"/>
                </a:solidFill>
                <a:effectLst/>
                <a:latin typeface="Arial" panose="020B0604020202020204" pitchFamily="34" charset="0"/>
                <a:ea typeface="Arial" panose="020B0604020202020204" pitchFamily="34" charset="0"/>
                <a:cs typeface="Arial" panose="020B0604020202020204" pitchFamily="34" charset="0"/>
              </a:rPr>
              <a:t>Module</a:t>
            </a:r>
            <a:r>
              <a:rPr lang="en-US" sz="1600" b="1" spc="-20" dirty="0">
                <a:solidFill>
                  <a:schemeClr val="bg1"/>
                </a:solidFill>
                <a:effectLst/>
                <a:latin typeface="Arial" panose="020B0604020202020204" pitchFamily="34" charset="0"/>
                <a:ea typeface="Arial" panose="020B0604020202020204" pitchFamily="34" charset="0"/>
                <a:cs typeface="Arial" panose="020B0604020202020204" pitchFamily="34" charset="0"/>
              </a:rPr>
              <a:t> </a:t>
            </a:r>
            <a:r>
              <a:rPr lang="en-US" sz="1600" b="1" spc="-10" dirty="0">
                <a:solidFill>
                  <a:schemeClr val="bg1"/>
                </a:solidFill>
                <a:effectLst/>
                <a:latin typeface="Arial" panose="020B0604020202020204" pitchFamily="34" charset="0"/>
                <a:ea typeface="Arial" panose="020B0604020202020204" pitchFamily="34" charset="0"/>
                <a:cs typeface="Arial" panose="020B0604020202020204" pitchFamily="34" charset="0"/>
              </a:rPr>
              <a:t>code:</a:t>
            </a:r>
            <a:r>
              <a:rPr lang="en-GB" sz="1600" dirty="0">
                <a:solidFill>
                  <a:schemeClr val="bg1"/>
                </a:solidFill>
                <a:effectLst/>
                <a:latin typeface="Arial" panose="020B0604020202020204" pitchFamily="34" charset="0"/>
                <a:cs typeface="Arial" panose="020B0604020202020204" pitchFamily="34" charset="0"/>
              </a:rPr>
              <a:t> Academic Skills LCBB4006</a:t>
            </a:r>
          </a:p>
          <a:p>
            <a:pPr eaLnBrk="1" hangingPunct="1">
              <a:lnSpc>
                <a:spcPct val="110000"/>
              </a:lnSpc>
            </a:pPr>
            <a:r>
              <a:rPr lang="en-GB" altLang="en-US" sz="1600" b="1" dirty="0">
                <a:solidFill>
                  <a:schemeClr val="bg1"/>
                </a:solidFill>
                <a:latin typeface="Arial" panose="020B0604020202020204" pitchFamily="34" charset="0"/>
                <a:cs typeface="Arial" panose="020B0604020202020204" pitchFamily="34" charset="0"/>
              </a:rPr>
              <a:t>Title: </a:t>
            </a:r>
            <a:r>
              <a:rPr lang="en-US" sz="1600" dirty="0">
                <a:solidFill>
                  <a:schemeClr val="bg1"/>
                </a:solidFill>
                <a:effectLst/>
                <a:latin typeface="Arial" panose="020B0604020202020204" pitchFamily="34" charset="0"/>
                <a:ea typeface="Arial" panose="020B0604020202020204" pitchFamily="34" charset="0"/>
                <a:cs typeface="Arial" panose="020B0604020202020204" pitchFamily="34" charset="0"/>
              </a:rPr>
              <a:t>Group</a:t>
            </a:r>
            <a:r>
              <a:rPr lang="en-US" sz="1600" spc="-30" dirty="0">
                <a:solidFill>
                  <a:schemeClr val="bg1"/>
                </a:solidFill>
                <a:effectLst/>
                <a:latin typeface="Arial" panose="020B0604020202020204" pitchFamily="34" charset="0"/>
                <a:ea typeface="Arial" panose="020B0604020202020204" pitchFamily="34" charset="0"/>
                <a:cs typeface="Arial" panose="020B0604020202020204" pitchFamily="34" charset="0"/>
              </a:rPr>
              <a:t> </a:t>
            </a:r>
            <a:r>
              <a:rPr lang="en-US" sz="1600" spc="-10" dirty="0">
                <a:solidFill>
                  <a:schemeClr val="bg1"/>
                </a:solidFill>
                <a:effectLst/>
                <a:latin typeface="Arial" panose="020B0604020202020204" pitchFamily="34" charset="0"/>
                <a:ea typeface="Arial" panose="020B0604020202020204" pitchFamily="34" charset="0"/>
                <a:cs typeface="Arial" panose="020B0604020202020204" pitchFamily="34" charset="0"/>
              </a:rPr>
              <a:t>Presentation</a:t>
            </a:r>
            <a:r>
              <a:rPr lang="en-GB" sz="1600" spc="-10" dirty="0">
                <a:solidFill>
                  <a:schemeClr val="bg1"/>
                </a:solidFill>
                <a:effectLst/>
                <a:latin typeface="Arial" panose="020B0604020202020204" pitchFamily="34" charset="0"/>
                <a:ea typeface="Arial" panose="020B0604020202020204" pitchFamily="34" charset="0"/>
                <a:cs typeface="Arial" panose="020B0604020202020204" pitchFamily="34" charset="0"/>
              </a:rPr>
              <a:t> - ASDA</a:t>
            </a:r>
            <a:endParaRPr lang="en-GB" altLang="en-US" sz="1600" dirty="0">
              <a:solidFill>
                <a:schemeClr val="bg1"/>
              </a:solidFill>
              <a:latin typeface="Arial" panose="020B0604020202020204" pitchFamily="34" charset="0"/>
              <a:cs typeface="Arial" panose="020B0604020202020204" pitchFamily="34" charset="0"/>
            </a:endParaRPr>
          </a:p>
          <a:p>
            <a:pPr>
              <a:lnSpc>
                <a:spcPct val="110000"/>
              </a:lnSpc>
            </a:pPr>
            <a:r>
              <a:rPr lang="en-GB" altLang="en-US" sz="1600" b="1" dirty="0">
                <a:solidFill>
                  <a:schemeClr val="bg1"/>
                </a:solidFill>
                <a:latin typeface="Arial" panose="020B0604020202020204" pitchFamily="34" charset="0"/>
                <a:cs typeface="Arial" panose="020B0604020202020204" pitchFamily="34" charset="0"/>
              </a:rPr>
              <a:t>Cristiana Marin: </a:t>
            </a:r>
            <a:r>
              <a:rPr lang="en-GB" altLang="en-US" sz="1600" dirty="0">
                <a:solidFill>
                  <a:schemeClr val="bg1"/>
                </a:solidFill>
                <a:latin typeface="Arial" panose="020B0604020202020204" pitchFamily="34" charset="0"/>
                <a:cs typeface="Arial" panose="020B0604020202020204" pitchFamily="34" charset="0"/>
              </a:rPr>
              <a:t>2213202</a:t>
            </a:r>
          </a:p>
          <a:p>
            <a:pPr>
              <a:lnSpc>
                <a:spcPct val="110000"/>
              </a:lnSpc>
            </a:pPr>
            <a:r>
              <a:rPr lang="en-GB" altLang="en-US" sz="1600" b="1" dirty="0">
                <a:solidFill>
                  <a:schemeClr val="bg1"/>
                </a:solidFill>
                <a:latin typeface="Arial" panose="020B0604020202020204" pitchFamily="34" charset="0"/>
                <a:cs typeface="Arial" panose="020B0604020202020204" pitchFamily="34" charset="0"/>
              </a:rPr>
              <a:t>Lecturer : </a:t>
            </a:r>
            <a:r>
              <a:rPr lang="en-GB" altLang="en-US" sz="1600" dirty="0">
                <a:solidFill>
                  <a:schemeClr val="bg1"/>
                </a:solidFill>
                <a:latin typeface="Arial" panose="020B0604020202020204" pitchFamily="34" charset="0"/>
                <a:cs typeface="Arial" panose="020B0604020202020204" pitchFamily="34" charset="0"/>
              </a:rPr>
              <a:t>Mr </a:t>
            </a:r>
            <a:r>
              <a:rPr lang="en-US" sz="1600" dirty="0" err="1">
                <a:solidFill>
                  <a:schemeClr val="bg1"/>
                </a:solidFill>
                <a:effectLst/>
                <a:latin typeface="Arial" panose="020B0604020202020204" pitchFamily="34" charset="0"/>
                <a:ea typeface="Arial" panose="020B0604020202020204" pitchFamily="34" charset="0"/>
                <a:cs typeface="Arial" panose="020B0604020202020204" pitchFamily="34" charset="0"/>
              </a:rPr>
              <a:t>Muno</a:t>
            </a:r>
            <a:r>
              <a:rPr lang="en-US" sz="1600" dirty="0">
                <a:solidFill>
                  <a:schemeClr val="bg1"/>
                </a:solidFill>
                <a:effectLst/>
                <a:latin typeface="Arial" panose="020B0604020202020204" pitchFamily="34" charset="0"/>
                <a:ea typeface="Arial" panose="020B0604020202020204" pitchFamily="34" charset="0"/>
                <a:cs typeface="Arial" panose="020B0604020202020204" pitchFamily="34" charset="0"/>
              </a:rPr>
              <a:t> </a:t>
            </a:r>
            <a:r>
              <a:rPr lang="en-US" sz="1600" dirty="0" err="1">
                <a:solidFill>
                  <a:schemeClr val="bg1"/>
                </a:solidFill>
                <a:effectLst/>
                <a:latin typeface="Arial" panose="020B0604020202020204" pitchFamily="34" charset="0"/>
                <a:ea typeface="Arial" panose="020B0604020202020204" pitchFamily="34" charset="0"/>
                <a:cs typeface="Arial" panose="020B0604020202020204" pitchFamily="34" charset="0"/>
              </a:rPr>
              <a:t>Zuwirai</a:t>
            </a:r>
            <a:r>
              <a:rPr lang="en-GB" sz="1600" dirty="0">
                <a:solidFill>
                  <a:schemeClr val="bg1"/>
                </a:solidFill>
                <a:effectLst/>
                <a:latin typeface="Arial" panose="020B0604020202020204" pitchFamily="34" charset="0"/>
                <a:cs typeface="Arial" panose="020B0604020202020204" pitchFamily="34" charset="0"/>
              </a:rPr>
              <a:t> </a:t>
            </a:r>
            <a:r>
              <a:rPr lang="en-GB" altLang="en-US" sz="1600" dirty="0">
                <a:solidFill>
                  <a:schemeClr val="bg1"/>
                </a:solidFill>
                <a:latin typeface="Arial" panose="020B0604020202020204" pitchFamily="34" charset="0"/>
                <a:cs typeface="Arial" panose="020B0604020202020204" pitchFamily="34" charset="0"/>
              </a:rPr>
              <a:t> </a:t>
            </a:r>
          </a:p>
          <a:p>
            <a:endParaRPr lang="en-US" sz="1600" dirty="0">
              <a:solidFill>
                <a:schemeClr val="bg1"/>
              </a:solidFill>
            </a:endParaRP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bg1"/>
                </a:solidFill>
              </a:rPr>
              <a:t>Table of Content</a:t>
            </a:r>
            <a:endParaRPr lang="en-IN" dirty="0">
              <a:solidFill>
                <a:schemeClr val="bg1"/>
              </a:solidFill>
            </a:endParaRPr>
          </a:p>
        </p:txBody>
      </p:sp>
      <p:sp>
        <p:nvSpPr>
          <p:cNvPr id="3" name="Content Placeholder 2"/>
          <p:cNvSpPr>
            <a:spLocks noGrp="1"/>
          </p:cNvSpPr>
          <p:nvPr>
            <p:ph idx="1"/>
          </p:nvPr>
        </p:nvSpPr>
        <p:spPr/>
        <p:txBody>
          <a:bodyPr>
            <a:normAutofit/>
          </a:bodyPr>
          <a:lstStyle/>
          <a:p>
            <a:pPr marL="0" indent="0" algn="l">
              <a:buNone/>
            </a:pPr>
            <a:r>
              <a:rPr lang="en-US" sz="1800" dirty="0"/>
              <a:t>1. Introduction</a:t>
            </a:r>
          </a:p>
          <a:p>
            <a:pPr marL="0" indent="0" algn="l">
              <a:buNone/>
            </a:pPr>
            <a:r>
              <a:rPr lang="en-US" sz="1800" dirty="0"/>
              <a:t>2.“The main products and services”</a:t>
            </a:r>
          </a:p>
          <a:p>
            <a:pPr marL="0" indent="0" algn="l">
              <a:buNone/>
            </a:pPr>
            <a:r>
              <a:rPr lang="en-US" sz="1800" dirty="0"/>
              <a:t>3.“How the company manages to compete in this market”</a:t>
            </a:r>
          </a:p>
          <a:p>
            <a:pPr marL="0" indent="0" algn="l">
              <a:buNone/>
            </a:pPr>
            <a:r>
              <a:rPr lang="en-US" sz="1800" dirty="0"/>
              <a:t>4.“At least two appropriate strategies on how the products or services of this company can be improved to gain additional customer satisfaction win in this competitive market”</a:t>
            </a:r>
          </a:p>
          <a:p>
            <a:pPr marL="0" indent="0" algn="l">
              <a:buNone/>
            </a:pPr>
            <a:r>
              <a:rPr lang="en-US" sz="1800" dirty="0"/>
              <a:t>5. Conclusion6. References</a:t>
            </a:r>
            <a:endParaRPr lang="en-IN"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solidFill>
                  <a:schemeClr val="bg1"/>
                </a:solidFill>
              </a:rPr>
              <a:t>Introduction</a:t>
            </a:r>
            <a:endParaRPr lang="en-US" dirty="0">
              <a:solidFill>
                <a:schemeClr val="bg1"/>
              </a:solidFill>
            </a:endParaRPr>
          </a:p>
        </p:txBody>
      </p:sp>
      <p:sp>
        <p:nvSpPr>
          <p:cNvPr id="3" name="Content Placeholder 2"/>
          <p:cNvSpPr>
            <a:spLocks noGrp="1"/>
          </p:cNvSpPr>
          <p:nvPr>
            <p:ph idx="1"/>
          </p:nvPr>
        </p:nvSpPr>
        <p:spPr/>
        <p:txBody>
          <a:bodyPr/>
          <a:lstStyle/>
          <a:p>
            <a:pPr algn="l">
              <a:lnSpc>
                <a:spcPct val="150000"/>
              </a:lnSpc>
            </a:pPr>
            <a:r>
              <a:rPr lang="en-US" sz="1600" dirty="0"/>
              <a:t>Asda is a multinational grocery and food retailer.</a:t>
            </a:r>
          </a:p>
          <a:p>
            <a:pPr algn="l">
              <a:lnSpc>
                <a:spcPct val="150000"/>
              </a:lnSpc>
            </a:pPr>
            <a:r>
              <a:rPr lang="en-US" sz="1600" dirty="0"/>
              <a:t>Founded in 1949 by the Asquith family</a:t>
            </a:r>
          </a:p>
          <a:p>
            <a:pPr algn="l">
              <a:lnSpc>
                <a:spcPct val="150000"/>
              </a:lnSpc>
            </a:pPr>
            <a:r>
              <a:rPr lang="en-US" sz="1600" dirty="0"/>
              <a:t>Total revenue stands at £22 billion for 2022 (</a:t>
            </a:r>
            <a:r>
              <a:rPr lang="en-US" sz="1600" dirty="0" err="1"/>
              <a:t>Fengyi</a:t>
            </a:r>
            <a:r>
              <a:rPr lang="en-US" sz="1600" dirty="0"/>
              <a:t>, 2021). </a:t>
            </a:r>
          </a:p>
          <a:p>
            <a:pPr algn="l">
              <a:lnSpc>
                <a:spcPct val="150000"/>
              </a:lnSpc>
            </a:pPr>
            <a:r>
              <a:rPr lang="en-US" sz="1600" dirty="0"/>
              <a:t>Report will analyze the products and services</a:t>
            </a:r>
          </a:p>
          <a:p>
            <a:pPr algn="l">
              <a:lnSpc>
                <a:spcPct val="150000"/>
              </a:lnSpc>
            </a:pPr>
            <a:r>
              <a:rPr lang="en-US" sz="1600" dirty="0"/>
              <a:t>Strategies will include Ansoff matrix and marketing strategies</a:t>
            </a:r>
          </a:p>
          <a:p>
            <a:pPr algn="l">
              <a:lnSpc>
                <a:spcPct val="150000"/>
              </a:lnSpc>
            </a:pPr>
            <a:r>
              <a:rPr lang="en-US" sz="1600" dirty="0"/>
              <a:t>Quality management and Omni channel Customer Service analyses</a:t>
            </a:r>
          </a:p>
        </p:txBody>
      </p:sp>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ownload (1).png"/>
          <p:cNvPicPr>
            <a:picLocks noChangeAspect="1"/>
          </p:cNvPicPr>
          <p:nvPr/>
        </p:nvPicPr>
        <p:blipFill>
          <a:blip r:embed="rId3"/>
          <a:stretch>
            <a:fillRect/>
          </a:stretch>
        </p:blipFill>
        <p:spPr>
          <a:xfrm>
            <a:off x="2464904" y="1351722"/>
            <a:ext cx="6565293" cy="2473353"/>
          </a:xfrm>
          <a:prstGeom prst="rect">
            <a:avLst/>
          </a:prstGeom>
        </p:spPr>
      </p:pic>
      <p:sp>
        <p:nvSpPr>
          <p:cNvPr id="4" name="Title 3"/>
          <p:cNvSpPr>
            <a:spLocks noGrp="1"/>
          </p:cNvSpPr>
          <p:nvPr>
            <p:ph type="title"/>
          </p:nvPr>
        </p:nvSpPr>
        <p:spPr/>
        <p:txBody>
          <a:bodyPr>
            <a:noAutofit/>
          </a:bodyPr>
          <a:lstStyle/>
          <a:p>
            <a:r>
              <a:rPr lang="en-IN" sz="2800" b="1" dirty="0">
                <a:solidFill>
                  <a:schemeClr val="bg1">
                    <a:lumMod val="95000"/>
                  </a:schemeClr>
                </a:solidFill>
              </a:rPr>
              <a:t>“The main products and services”</a:t>
            </a:r>
            <a:br>
              <a:rPr lang="en-IN" sz="2800" b="1" dirty="0">
                <a:solidFill>
                  <a:schemeClr val="bg1">
                    <a:lumMod val="95000"/>
                  </a:schemeClr>
                </a:solidFill>
              </a:rPr>
            </a:br>
            <a:endParaRPr lang="en-US" sz="2800" dirty="0">
              <a:solidFill>
                <a:schemeClr val="bg1">
                  <a:lumMod val="95000"/>
                </a:schemeClr>
              </a:solidFill>
            </a:endParaRPr>
          </a:p>
        </p:txBody>
      </p:sp>
      <p:sp>
        <p:nvSpPr>
          <p:cNvPr id="5" name="Content Placeholder 4"/>
          <p:cNvSpPr>
            <a:spLocks noGrp="1"/>
          </p:cNvSpPr>
          <p:nvPr>
            <p:ph idx="1"/>
          </p:nvPr>
        </p:nvSpPr>
        <p:spPr>
          <a:xfrm>
            <a:off x="2402481" y="1351722"/>
            <a:ext cx="5958317" cy="3123821"/>
          </a:xfrm>
        </p:spPr>
        <p:txBody>
          <a:bodyPr>
            <a:normAutofit/>
          </a:bodyPr>
          <a:lstStyle/>
          <a:p>
            <a:pPr>
              <a:lnSpc>
                <a:spcPct val="150000"/>
              </a:lnSpc>
            </a:pPr>
            <a:r>
              <a:rPr lang="en-US" sz="1600" dirty="0">
                <a:solidFill>
                  <a:schemeClr val="tx1"/>
                </a:solidFill>
              </a:rPr>
              <a:t>The company has more than 630 stores</a:t>
            </a:r>
          </a:p>
          <a:p>
            <a:pPr>
              <a:lnSpc>
                <a:spcPct val="150000"/>
              </a:lnSpc>
            </a:pPr>
            <a:r>
              <a:rPr lang="en-US" sz="1600" dirty="0">
                <a:solidFill>
                  <a:schemeClr val="tx1"/>
                </a:solidFill>
              </a:rPr>
              <a:t>Mainly deals in grocery, food, and pre-packed food</a:t>
            </a:r>
          </a:p>
          <a:p>
            <a:pPr>
              <a:lnSpc>
                <a:spcPct val="150000"/>
              </a:lnSpc>
            </a:pPr>
            <a:r>
              <a:rPr lang="en-US" sz="1600" dirty="0">
                <a:solidFill>
                  <a:schemeClr val="tx1"/>
                </a:solidFill>
              </a:rPr>
              <a:t>Provide services in cafes, pharmacies, travel, and many other</a:t>
            </a:r>
          </a:p>
          <a:p>
            <a:pPr>
              <a:lnSpc>
                <a:spcPct val="150000"/>
              </a:lnSpc>
            </a:pPr>
            <a:r>
              <a:rPr lang="en-US" sz="1600" dirty="0">
                <a:solidFill>
                  <a:schemeClr val="tx1"/>
                </a:solidFill>
              </a:rPr>
              <a:t>Merger with fashion hub George</a:t>
            </a:r>
          </a:p>
          <a:p>
            <a:pPr>
              <a:lnSpc>
                <a:spcPct val="150000"/>
              </a:lnSpc>
            </a:pPr>
            <a:r>
              <a:rPr lang="en-US" sz="1600" dirty="0">
                <a:solidFill>
                  <a:schemeClr val="tx1"/>
                </a:solidFill>
              </a:rPr>
              <a:t>Deal with 800000 customers in a week</a:t>
            </a:r>
          </a:p>
          <a:p>
            <a:pPr>
              <a:lnSpc>
                <a:spcPct val="150000"/>
              </a:lnSpc>
            </a:pPr>
            <a:r>
              <a:rPr lang="en-US" sz="1600" dirty="0">
                <a:solidFill>
                  <a:schemeClr val="tx1"/>
                </a:solidFill>
              </a:rPr>
              <a:t>George has associated with 560 stores</a:t>
            </a:r>
            <a:endParaRPr lang="en-US" sz="1800" dirty="0"/>
          </a:p>
        </p:txBody>
      </p:sp>
    </p:spTree>
    <p:extLst>
      <p:ext uri="{BB962C8B-B14F-4D97-AF65-F5344CB8AC3E}">
        <p14:creationId xmlns:p14="http://schemas.microsoft.com/office/powerpoint/2010/main" val="1101633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download (1).jpg"/>
          <p:cNvPicPr>
            <a:picLocks noChangeAspect="1"/>
          </p:cNvPicPr>
          <p:nvPr/>
        </p:nvPicPr>
        <p:blipFill>
          <a:blip r:embed="rId3"/>
          <a:stretch>
            <a:fillRect/>
          </a:stretch>
        </p:blipFill>
        <p:spPr>
          <a:xfrm>
            <a:off x="1296063" y="1954530"/>
            <a:ext cx="7283394" cy="1600200"/>
          </a:xfrm>
          <a:prstGeom prst="rect">
            <a:avLst/>
          </a:prstGeom>
        </p:spPr>
      </p:pic>
      <p:sp>
        <p:nvSpPr>
          <p:cNvPr id="4" name="Title 3"/>
          <p:cNvSpPr>
            <a:spLocks noGrp="1"/>
          </p:cNvSpPr>
          <p:nvPr>
            <p:ph type="title"/>
          </p:nvPr>
        </p:nvSpPr>
        <p:spPr/>
        <p:txBody>
          <a:bodyPr>
            <a:normAutofit/>
          </a:bodyPr>
          <a:lstStyle/>
          <a:p>
            <a:r>
              <a:rPr lang="en-US" dirty="0"/>
              <a:t>     </a:t>
            </a:r>
          </a:p>
        </p:txBody>
      </p:sp>
      <p:sp>
        <p:nvSpPr>
          <p:cNvPr id="5" name="Text Placeholder 4"/>
          <p:cNvSpPr>
            <a:spLocks noGrp="1"/>
          </p:cNvSpPr>
          <p:nvPr>
            <p:ph type="body" idx="1"/>
          </p:nvPr>
        </p:nvSpPr>
        <p:spPr>
          <a:xfrm>
            <a:off x="8446273" y="3045349"/>
            <a:ext cx="45719" cy="124999"/>
          </a:xfrm>
        </p:spPr>
        <p:txBody>
          <a:bodyPr>
            <a:normAutofit fontScale="25000" lnSpcReduction="20000"/>
          </a:bodyPr>
          <a:lstStyle/>
          <a:p>
            <a:endParaRPr lang="en-US" dirty="0"/>
          </a:p>
        </p:txBody>
      </p:sp>
      <p:sp>
        <p:nvSpPr>
          <p:cNvPr id="7" name="Text Placeholder 6"/>
          <p:cNvSpPr>
            <a:spLocks noGrp="1"/>
          </p:cNvSpPr>
          <p:nvPr>
            <p:ph type="body" sz="quarter" idx="3"/>
          </p:nvPr>
        </p:nvSpPr>
        <p:spPr>
          <a:xfrm>
            <a:off x="8531750" y="2282023"/>
            <a:ext cx="82025" cy="140903"/>
          </a:xfrm>
        </p:spPr>
        <p:txBody>
          <a:bodyPr>
            <a:normAutofit fontScale="25000" lnSpcReduction="20000"/>
          </a:bodyPr>
          <a:lstStyle/>
          <a:p>
            <a:endParaRPr lang="en-US" dirty="0"/>
          </a:p>
        </p:txBody>
      </p:sp>
      <p:sp>
        <p:nvSpPr>
          <p:cNvPr id="9" name="Content Placeholder 8"/>
          <p:cNvSpPr>
            <a:spLocks noGrp="1"/>
          </p:cNvSpPr>
          <p:nvPr>
            <p:ph sz="half" idx="2"/>
          </p:nvPr>
        </p:nvSpPr>
        <p:spPr>
          <a:xfrm>
            <a:off x="1129085" y="1868557"/>
            <a:ext cx="7712765" cy="2505187"/>
          </a:xfrm>
        </p:spPr>
        <p:txBody>
          <a:bodyPr>
            <a:normAutofit/>
          </a:bodyPr>
          <a:lstStyle/>
          <a:p>
            <a:pPr algn="l">
              <a:lnSpc>
                <a:spcPct val="150000"/>
              </a:lnSpc>
            </a:pPr>
            <a:r>
              <a:rPr lang="en-US" sz="1400" dirty="0">
                <a:solidFill>
                  <a:srgbClr val="FFFF00"/>
                </a:solidFill>
              </a:rPr>
              <a:t>Increase in sales because of diversification </a:t>
            </a:r>
          </a:p>
          <a:p>
            <a:pPr algn="l">
              <a:lnSpc>
                <a:spcPct val="150000"/>
              </a:lnSpc>
            </a:pPr>
            <a:r>
              <a:rPr lang="en-US" sz="1400" dirty="0">
                <a:solidFill>
                  <a:srgbClr val="FFFF00"/>
                </a:solidFill>
              </a:rPr>
              <a:t>Grocers contribute 21% of the revenue</a:t>
            </a:r>
          </a:p>
          <a:p>
            <a:pPr algn="l">
              <a:lnSpc>
                <a:spcPct val="150000"/>
              </a:lnSpc>
            </a:pPr>
            <a:r>
              <a:rPr lang="en-US" sz="1400" dirty="0">
                <a:solidFill>
                  <a:srgbClr val="FFFF00"/>
                </a:solidFill>
              </a:rPr>
              <a:t>Food and pre-packed food contribute 40% of revenue</a:t>
            </a:r>
          </a:p>
          <a:p>
            <a:pPr algn="l">
              <a:lnSpc>
                <a:spcPct val="150000"/>
              </a:lnSpc>
            </a:pPr>
            <a:r>
              <a:rPr lang="en-US" sz="1400" dirty="0">
                <a:solidFill>
                  <a:srgbClr val="FFFF00"/>
                </a:solidFill>
              </a:rPr>
              <a:t>Deals with many food items like pizza sauce, curry, and many others.</a:t>
            </a:r>
          </a:p>
          <a:p>
            <a:pPr algn="l">
              <a:lnSpc>
                <a:spcPct val="150000"/>
              </a:lnSpc>
            </a:pPr>
            <a:r>
              <a:rPr lang="en-US" sz="1400" dirty="0">
                <a:solidFill>
                  <a:srgbClr val="FFFF00"/>
                </a:solidFill>
              </a:rPr>
              <a:t>Wellness products and hygienic products</a:t>
            </a:r>
            <a:endParaRPr lang="en-IN" sz="1800" dirty="0">
              <a:solidFill>
                <a:srgbClr val="FFFF00"/>
              </a:solidFill>
            </a:endParaRPr>
          </a:p>
        </p:txBody>
      </p:sp>
      <p:pic>
        <p:nvPicPr>
          <p:cNvPr id="12" name="Content Placeholder 11" descr="download (1).jpg"/>
          <p:cNvPicPr>
            <a:picLocks noGrp="1" noChangeAspect="1"/>
          </p:cNvPicPr>
          <p:nvPr>
            <p:ph sz="quarter" idx="4"/>
          </p:nvPr>
        </p:nvPicPr>
        <p:blipFill>
          <a:blip r:embed="rId4" cstate="print"/>
          <a:stretch>
            <a:fillRect/>
          </a:stretch>
        </p:blipFill>
        <p:spPr>
          <a:xfrm>
            <a:off x="8567738" y="4606735"/>
            <a:ext cx="46037" cy="25781"/>
          </a:xfrm>
        </p:spPr>
      </p:pic>
    </p:spTree>
    <p:extLst>
      <p:ext uri="{BB962C8B-B14F-4D97-AF65-F5344CB8AC3E}">
        <p14:creationId xmlns:p14="http://schemas.microsoft.com/office/powerpoint/2010/main" val="4170783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27044" y="1447137"/>
            <a:ext cx="7243638" cy="1661993"/>
          </a:xfrm>
          <a:prstGeom prst="rect">
            <a:avLst/>
          </a:prstGeom>
          <a:noFill/>
        </p:spPr>
        <p:txBody>
          <a:bodyPr wrap="square" rtlCol="0">
            <a:spAutoFit/>
          </a:bodyPr>
          <a:lstStyle/>
          <a:p>
            <a:pPr>
              <a:lnSpc>
                <a:spcPct val="150000"/>
              </a:lnSpc>
              <a:buFont typeface="Arial" pitchFamily="34" charset="0"/>
              <a:buChar char="•"/>
            </a:pPr>
            <a:r>
              <a:rPr lang="en-US" sz="1400" dirty="0">
                <a:solidFill>
                  <a:schemeClr val="bg1"/>
                </a:solidFill>
              </a:rPr>
              <a:t>Company has its pharmacy and doctor consultancy.</a:t>
            </a:r>
          </a:p>
          <a:p>
            <a:pPr>
              <a:lnSpc>
                <a:spcPct val="150000"/>
              </a:lnSpc>
              <a:buFont typeface="Arial" pitchFamily="34" charset="0"/>
              <a:buChar char="•"/>
            </a:pPr>
            <a:r>
              <a:rPr lang="en-US" sz="1400" dirty="0">
                <a:solidFill>
                  <a:schemeClr val="bg1"/>
                </a:solidFill>
              </a:rPr>
              <a:t>Official website with various recipes</a:t>
            </a:r>
          </a:p>
          <a:p>
            <a:pPr>
              <a:lnSpc>
                <a:spcPct val="150000"/>
              </a:lnSpc>
              <a:buFont typeface="Arial" pitchFamily="34" charset="0"/>
              <a:buChar char="•"/>
            </a:pPr>
            <a:r>
              <a:rPr lang="en-US" sz="1400" dirty="0">
                <a:solidFill>
                  <a:schemeClr val="bg1"/>
                </a:solidFill>
              </a:rPr>
              <a:t>Associated with express delivery</a:t>
            </a:r>
          </a:p>
          <a:p>
            <a:pPr>
              <a:lnSpc>
                <a:spcPct val="150000"/>
              </a:lnSpc>
              <a:buFont typeface="Arial" pitchFamily="34" charset="0"/>
              <a:buChar char="•"/>
            </a:pPr>
            <a:r>
              <a:rPr lang="en-US" sz="1400" dirty="0">
                <a:solidFill>
                  <a:schemeClr val="bg1"/>
                </a:solidFill>
              </a:rPr>
              <a:t>Online shopping and home delivery</a:t>
            </a:r>
          </a:p>
          <a:p>
            <a:pPr>
              <a:buFont typeface="Arial" pitchFamily="34" charset="0"/>
              <a:buChar char="•"/>
            </a:pPr>
            <a:endParaRPr lang="en-US" dirty="0">
              <a:solidFill>
                <a:schemeClr val="bg1"/>
              </a:solidFill>
            </a:endParaRPr>
          </a:p>
        </p:txBody>
      </p:sp>
    </p:spTree>
    <p:extLst>
      <p:ext uri="{BB962C8B-B14F-4D97-AF65-F5344CB8AC3E}">
        <p14:creationId xmlns:p14="http://schemas.microsoft.com/office/powerpoint/2010/main" val="109100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85962" y="1781091"/>
            <a:ext cx="4468633" cy="2031325"/>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bg1"/>
                </a:solidFill>
              </a:rPr>
              <a:t>Company also supplies petrol </a:t>
            </a:r>
          </a:p>
          <a:p>
            <a:pPr marL="285750" indent="-285750">
              <a:buFont typeface="Arial" panose="020B0604020202020204" pitchFamily="34" charset="0"/>
              <a:buChar char="•"/>
            </a:pPr>
            <a:r>
              <a:rPr lang="en-US" dirty="0">
                <a:solidFill>
                  <a:schemeClr val="bg1"/>
                </a:solidFill>
              </a:rPr>
              <a:t>First to supply red bull in the supermarket</a:t>
            </a:r>
          </a:p>
          <a:p>
            <a:pPr marL="285750" indent="-285750">
              <a:buFont typeface="Arial" panose="020B0604020202020204" pitchFamily="34" charset="0"/>
              <a:buChar char="•"/>
            </a:pPr>
            <a:r>
              <a:rPr lang="en-US" dirty="0">
                <a:solidFill>
                  <a:schemeClr val="bg1"/>
                </a:solidFill>
              </a:rPr>
              <a:t>Company has official bakery shops and services</a:t>
            </a:r>
          </a:p>
          <a:p>
            <a:pPr marL="285750" indent="-285750">
              <a:buFont typeface="Arial" panose="020B0604020202020204" pitchFamily="34" charset="0"/>
              <a:buChar char="•"/>
            </a:pPr>
            <a:r>
              <a:rPr lang="en-US" dirty="0">
                <a:solidFill>
                  <a:schemeClr val="bg1"/>
                </a:solidFill>
              </a:rPr>
              <a:t>Aligned with various famous brands</a:t>
            </a:r>
          </a:p>
          <a:p>
            <a:pPr marL="285750" indent="-285750">
              <a:buFont typeface="Arial" panose="020B0604020202020204" pitchFamily="34" charset="0"/>
              <a:buChar char="•"/>
            </a:pPr>
            <a:r>
              <a:rPr lang="en-US" dirty="0">
                <a:solidFill>
                  <a:schemeClr val="bg1"/>
                </a:solidFill>
              </a:rPr>
              <a:t>E.g. head &amp; shoulders, Colgate, oral b, and so on.</a:t>
            </a:r>
            <a:endParaRPr lang="en-IN"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s (3).jpg"/>
          <p:cNvPicPr>
            <a:picLocks noChangeAspect="1"/>
          </p:cNvPicPr>
          <p:nvPr/>
        </p:nvPicPr>
        <p:blipFill>
          <a:blip r:embed="rId3"/>
          <a:stretch>
            <a:fillRect/>
          </a:stretch>
        </p:blipFill>
        <p:spPr>
          <a:xfrm>
            <a:off x="556591" y="1606163"/>
            <a:ext cx="4874150" cy="2997642"/>
          </a:xfrm>
          <a:prstGeom prst="rect">
            <a:avLst/>
          </a:prstGeom>
        </p:spPr>
      </p:pic>
      <p:sp>
        <p:nvSpPr>
          <p:cNvPr id="2" name="Title 1"/>
          <p:cNvSpPr>
            <a:spLocks noGrp="1"/>
          </p:cNvSpPr>
          <p:nvPr>
            <p:ph type="title"/>
          </p:nvPr>
        </p:nvSpPr>
        <p:spPr>
          <a:xfrm>
            <a:off x="765907" y="1453662"/>
            <a:ext cx="7929127" cy="330612"/>
          </a:xfrm>
        </p:spPr>
        <p:txBody>
          <a:bodyPr>
            <a:noAutofit/>
          </a:bodyPr>
          <a:lstStyle/>
          <a:p>
            <a:r>
              <a:rPr lang="en-IN" sz="2400" b="1" dirty="0">
                <a:solidFill>
                  <a:schemeClr val="bg1"/>
                </a:solidFill>
              </a:rPr>
              <a:t>“How the company manages to compete in this market”</a:t>
            </a:r>
            <a:br>
              <a:rPr lang="en-IN" sz="2400" b="1" dirty="0">
                <a:solidFill>
                  <a:schemeClr val="bg1"/>
                </a:solidFill>
              </a:rPr>
            </a:br>
            <a:endParaRPr lang="en-IN" sz="2400" dirty="0">
              <a:solidFill>
                <a:schemeClr val="bg1"/>
              </a:solidFill>
            </a:endParaRPr>
          </a:p>
        </p:txBody>
      </p:sp>
      <p:sp>
        <p:nvSpPr>
          <p:cNvPr id="3" name="Content Placeholder 2"/>
          <p:cNvSpPr>
            <a:spLocks noGrp="1"/>
          </p:cNvSpPr>
          <p:nvPr>
            <p:ph idx="1"/>
          </p:nvPr>
        </p:nvSpPr>
        <p:spPr>
          <a:xfrm>
            <a:off x="5462546" y="1538642"/>
            <a:ext cx="3681454" cy="3085141"/>
          </a:xfrm>
        </p:spPr>
        <p:txBody>
          <a:bodyPr>
            <a:normAutofit lnSpcReduction="10000"/>
          </a:bodyPr>
          <a:lstStyle/>
          <a:p>
            <a:pPr algn="l">
              <a:lnSpc>
                <a:spcPct val="150000"/>
              </a:lnSpc>
            </a:pPr>
            <a:r>
              <a:rPr lang="en-US" sz="1800" dirty="0"/>
              <a:t>•</a:t>
            </a:r>
            <a:r>
              <a:rPr lang="en-US" sz="1800" dirty="0" err="1"/>
              <a:t>Compeitors</a:t>
            </a:r>
            <a:r>
              <a:rPr lang="en-US" sz="1800" dirty="0"/>
              <a:t> like Tesco, Sainsbury, Waitrose</a:t>
            </a:r>
          </a:p>
          <a:p>
            <a:pPr algn="l">
              <a:lnSpc>
                <a:spcPct val="150000"/>
              </a:lnSpc>
            </a:pPr>
            <a:r>
              <a:rPr lang="en-US" sz="1800" dirty="0"/>
              <a:t>Oligopoly market structure for the company</a:t>
            </a:r>
          </a:p>
          <a:p>
            <a:pPr algn="l">
              <a:lnSpc>
                <a:spcPct val="150000"/>
              </a:lnSpc>
            </a:pPr>
            <a:r>
              <a:rPr lang="en-US" sz="1800" dirty="0"/>
              <a:t>Difficulty in the new entry</a:t>
            </a:r>
          </a:p>
          <a:p>
            <a:pPr algn="l">
              <a:lnSpc>
                <a:spcPct val="150000"/>
              </a:lnSpc>
            </a:pPr>
            <a:r>
              <a:rPr lang="en-US" sz="1800" dirty="0"/>
              <a:t>Perfect knowledge of the market</a:t>
            </a:r>
          </a:p>
          <a:p>
            <a:pPr algn="l">
              <a:lnSpc>
                <a:spcPct val="150000"/>
              </a:lnSpc>
            </a:pPr>
            <a:r>
              <a:rPr lang="en-US" sz="1800" dirty="0"/>
              <a:t>Differentiated prices</a:t>
            </a:r>
            <a:endParaRPr lang="en-IN"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dirty="0">
                <a:solidFill>
                  <a:schemeClr val="bg1"/>
                </a:solidFill>
              </a:rPr>
              <a:t>Market segments:</a:t>
            </a:r>
            <a:r>
              <a:rPr lang="en-IN" dirty="0">
                <a:solidFill>
                  <a:schemeClr val="bg1"/>
                </a:solidFill>
              </a:rPr>
              <a:t> </a:t>
            </a:r>
          </a:p>
        </p:txBody>
      </p:sp>
      <p:sp>
        <p:nvSpPr>
          <p:cNvPr id="3" name="Content Placeholder 2"/>
          <p:cNvSpPr>
            <a:spLocks noGrp="1"/>
          </p:cNvSpPr>
          <p:nvPr>
            <p:ph idx="1"/>
          </p:nvPr>
        </p:nvSpPr>
        <p:spPr/>
        <p:txBody>
          <a:bodyPr>
            <a:normAutofit/>
          </a:bodyPr>
          <a:lstStyle/>
          <a:p>
            <a:pPr algn="l"/>
            <a:r>
              <a:rPr lang="en-US" sz="1800" dirty="0"/>
              <a:t>•Focused on food and prepacked food</a:t>
            </a:r>
          </a:p>
          <a:p>
            <a:pPr algn="l"/>
            <a:r>
              <a:rPr lang="en-US" sz="1800" dirty="0"/>
              <a:t>Has a fashion and apparel segment</a:t>
            </a:r>
          </a:p>
          <a:p>
            <a:pPr algn="l"/>
            <a:r>
              <a:rPr lang="en-US" sz="1800" dirty="0"/>
              <a:t>Garment both men and women</a:t>
            </a:r>
          </a:p>
          <a:p>
            <a:pPr algn="l"/>
            <a:r>
              <a:rPr lang="en-US" sz="1800" dirty="0"/>
              <a:t>George fashion hub is the recognized brand</a:t>
            </a:r>
            <a:endParaRPr lang="en-IN" sz="1800" dirty="0"/>
          </a:p>
        </p:txBody>
      </p:sp>
      <p:pic>
        <p:nvPicPr>
          <p:cNvPr id="4" name="Picture 3" descr="download (2).jpg"/>
          <p:cNvPicPr>
            <a:picLocks noChangeAspect="1"/>
          </p:cNvPicPr>
          <p:nvPr/>
        </p:nvPicPr>
        <p:blipFill>
          <a:blip r:embed="rId3"/>
          <a:stretch>
            <a:fillRect/>
          </a:stretch>
        </p:blipFill>
        <p:spPr>
          <a:xfrm>
            <a:off x="5524742" y="2084117"/>
            <a:ext cx="3170292" cy="174307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dirty="0">
                <a:solidFill>
                  <a:schemeClr val="bg1"/>
                </a:solidFill>
              </a:rPr>
              <a:t>Strong Crisis Management</a:t>
            </a:r>
            <a:endParaRPr lang="en-IN" dirty="0">
              <a:solidFill>
                <a:schemeClr val="bg1"/>
              </a:solidFill>
            </a:endParaRPr>
          </a:p>
        </p:txBody>
      </p:sp>
      <p:sp>
        <p:nvSpPr>
          <p:cNvPr id="3" name="Content Placeholder 2"/>
          <p:cNvSpPr>
            <a:spLocks noGrp="1"/>
          </p:cNvSpPr>
          <p:nvPr>
            <p:ph idx="1"/>
          </p:nvPr>
        </p:nvSpPr>
        <p:spPr/>
        <p:txBody>
          <a:bodyPr>
            <a:normAutofit/>
          </a:bodyPr>
          <a:lstStyle/>
          <a:p>
            <a:pPr algn="l"/>
            <a:r>
              <a:rPr lang="en-US" sz="1600" dirty="0"/>
              <a:t>•Plan for crisis and its management</a:t>
            </a:r>
          </a:p>
          <a:p>
            <a:pPr algn="l"/>
            <a:r>
              <a:rPr lang="en-US" sz="1600" dirty="0"/>
              <a:t>Eliminating any obstacle</a:t>
            </a:r>
          </a:p>
          <a:p>
            <a:pPr algn="l"/>
            <a:r>
              <a:rPr lang="en-US" sz="1600" dirty="0"/>
              <a:t>Donation during the outbreak ( Bambi, 2021).</a:t>
            </a:r>
          </a:p>
          <a:p>
            <a:pPr algn="l"/>
            <a:r>
              <a:rPr lang="en-US" sz="1600" dirty="0"/>
              <a:t>Food and required material donation</a:t>
            </a:r>
            <a:endParaRPr lang="en-IN" sz="1600" dirty="0"/>
          </a:p>
        </p:txBody>
      </p:sp>
      <p:pic>
        <p:nvPicPr>
          <p:cNvPr id="4" name="Picture 3" descr="download (2).png"/>
          <p:cNvPicPr>
            <a:picLocks noChangeAspect="1"/>
          </p:cNvPicPr>
          <p:nvPr/>
        </p:nvPicPr>
        <p:blipFill>
          <a:blip r:embed="rId3"/>
          <a:stretch>
            <a:fillRect/>
          </a:stretch>
        </p:blipFill>
        <p:spPr>
          <a:xfrm>
            <a:off x="5080817" y="1708718"/>
            <a:ext cx="3848431" cy="224375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solidFill>
                  <a:schemeClr val="bg1"/>
                </a:solidFill>
              </a:rPr>
              <a:t>Product and format diversification</a:t>
            </a:r>
            <a:endParaRPr lang="en-IN" dirty="0">
              <a:solidFill>
                <a:schemeClr val="bg1"/>
              </a:solidFill>
            </a:endParaRPr>
          </a:p>
        </p:txBody>
      </p:sp>
      <p:sp>
        <p:nvSpPr>
          <p:cNvPr id="3" name="Content Placeholder 2"/>
          <p:cNvSpPr>
            <a:spLocks noGrp="1"/>
          </p:cNvSpPr>
          <p:nvPr>
            <p:ph idx="1"/>
          </p:nvPr>
        </p:nvSpPr>
        <p:spPr/>
        <p:txBody>
          <a:bodyPr/>
          <a:lstStyle/>
          <a:p>
            <a:pPr algn="l"/>
            <a:r>
              <a:rPr lang="en-US" sz="1800" dirty="0"/>
              <a:t>Products diversification within the organization</a:t>
            </a:r>
          </a:p>
          <a:p>
            <a:pPr algn="l"/>
            <a:r>
              <a:rPr lang="en-US" sz="1800" dirty="0"/>
              <a:t>Services in many different sectors</a:t>
            </a:r>
            <a:r>
              <a:rPr lang="en-IN" sz="1800" dirty="0"/>
              <a:t>(</a:t>
            </a:r>
            <a:r>
              <a:rPr lang="en-IN" sz="1800" dirty="0" err="1"/>
              <a:t>Gurjanov</a:t>
            </a:r>
            <a:r>
              <a:rPr lang="en-IN" sz="1800" dirty="0"/>
              <a:t> </a:t>
            </a:r>
            <a:r>
              <a:rPr lang="en-IN" sz="1800" i="1" dirty="0"/>
              <a:t>et al.,</a:t>
            </a:r>
            <a:r>
              <a:rPr lang="en-IN" sz="1800" dirty="0"/>
              <a:t> 2021). </a:t>
            </a:r>
            <a:endParaRPr lang="en-US" sz="1800" dirty="0"/>
          </a:p>
          <a:p>
            <a:pPr algn="l"/>
            <a:r>
              <a:rPr lang="en-US" sz="1800" dirty="0"/>
              <a:t>Encourages more customers interactions</a:t>
            </a:r>
          </a:p>
          <a:p>
            <a:pPr algn="l"/>
            <a:r>
              <a:rPr lang="en-US" sz="1800" dirty="0"/>
              <a:t>Increment in revenue.</a:t>
            </a:r>
            <a:endParaRPr lang="en-IN"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dirty="0">
                <a:solidFill>
                  <a:schemeClr val="bg1"/>
                </a:solidFill>
              </a:rPr>
              <a:t>Technology: </a:t>
            </a:r>
            <a:endParaRPr lang="en-IN" dirty="0">
              <a:solidFill>
                <a:schemeClr val="bg1"/>
              </a:solidFill>
            </a:endParaRPr>
          </a:p>
        </p:txBody>
      </p:sp>
      <p:sp>
        <p:nvSpPr>
          <p:cNvPr id="3" name="Content Placeholder 2"/>
          <p:cNvSpPr>
            <a:spLocks noGrp="1"/>
          </p:cNvSpPr>
          <p:nvPr>
            <p:ph idx="1"/>
          </p:nvPr>
        </p:nvSpPr>
        <p:spPr/>
        <p:txBody>
          <a:bodyPr>
            <a:normAutofit/>
          </a:bodyPr>
          <a:lstStyle/>
          <a:p>
            <a:pPr algn="l"/>
            <a:r>
              <a:rPr lang="en-US" sz="1800" dirty="0" err="1"/>
              <a:t>Recognisation</a:t>
            </a:r>
            <a:r>
              <a:rPr lang="en-US" sz="1800" dirty="0"/>
              <a:t> of technicality and upgradation</a:t>
            </a:r>
          </a:p>
          <a:p>
            <a:pPr algn="l"/>
            <a:r>
              <a:rPr lang="en-US" sz="1800" dirty="0"/>
              <a:t>Official website with different options</a:t>
            </a:r>
          </a:p>
          <a:p>
            <a:pPr algn="l"/>
            <a:r>
              <a:rPr lang="en-US" sz="1800" dirty="0"/>
              <a:t>Unique recipes and tutorials</a:t>
            </a:r>
          </a:p>
          <a:p>
            <a:pPr algn="l"/>
            <a:r>
              <a:rPr lang="en-US" sz="1800" dirty="0"/>
              <a:t>Feedback and suggestion options to </a:t>
            </a:r>
            <a:r>
              <a:rPr lang="en-US" sz="1800" dirty="0" err="1"/>
              <a:t>thewebsite</a:t>
            </a:r>
            <a:endParaRPr lang="en-IN" sz="1800" dirty="0"/>
          </a:p>
        </p:txBody>
      </p:sp>
      <p:pic>
        <p:nvPicPr>
          <p:cNvPr id="4" name="Picture 3" descr="images (1).jpg"/>
          <p:cNvPicPr>
            <a:picLocks noChangeAspect="1"/>
          </p:cNvPicPr>
          <p:nvPr/>
        </p:nvPicPr>
        <p:blipFill>
          <a:blip r:embed="rId3"/>
          <a:stretch>
            <a:fillRect/>
          </a:stretch>
        </p:blipFill>
        <p:spPr>
          <a:xfrm>
            <a:off x="5889183" y="1603389"/>
            <a:ext cx="2343150" cy="195262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dirty="0">
                <a:solidFill>
                  <a:schemeClr val="bg1"/>
                </a:solidFill>
              </a:rPr>
              <a:t>Sustainability</a:t>
            </a:r>
            <a:endParaRPr lang="en-IN" dirty="0">
              <a:solidFill>
                <a:schemeClr val="bg1"/>
              </a:solidFill>
            </a:endParaRPr>
          </a:p>
        </p:txBody>
      </p:sp>
      <p:sp>
        <p:nvSpPr>
          <p:cNvPr id="3" name="Content Placeholder 2"/>
          <p:cNvSpPr>
            <a:spLocks noGrp="1"/>
          </p:cNvSpPr>
          <p:nvPr>
            <p:ph idx="1"/>
          </p:nvPr>
        </p:nvSpPr>
        <p:spPr/>
        <p:txBody>
          <a:bodyPr/>
          <a:lstStyle/>
          <a:p>
            <a:pPr algn="l"/>
            <a:r>
              <a:rPr lang="en-US" sz="1600" dirty="0"/>
              <a:t>Helps in attaining sustainable development</a:t>
            </a:r>
          </a:p>
          <a:p>
            <a:pPr algn="l"/>
            <a:r>
              <a:rPr lang="en-US" sz="1600" dirty="0"/>
              <a:t>Recognisation in the eyes of the customer</a:t>
            </a:r>
          </a:p>
          <a:p>
            <a:pPr algn="l"/>
            <a:r>
              <a:rPr lang="en-US" sz="1600" dirty="0"/>
              <a:t>Company aims to achieve carbon emission</a:t>
            </a:r>
          </a:p>
          <a:p>
            <a:pPr algn="l"/>
            <a:r>
              <a:rPr lang="en-US" sz="1600" dirty="0"/>
              <a:t>Recyclable material can be used at home</a:t>
            </a:r>
          </a:p>
          <a:p>
            <a:pPr algn="l"/>
            <a:r>
              <a:rPr lang="en-US" sz="1600" dirty="0"/>
              <a:t>Aims for non-wastage and toxin material </a:t>
            </a:r>
          </a:p>
        </p:txBody>
      </p:sp>
      <p:pic>
        <p:nvPicPr>
          <p:cNvPr id="4" name="Picture 3" descr="images (4).jpg"/>
          <p:cNvPicPr>
            <a:picLocks noChangeAspect="1"/>
          </p:cNvPicPr>
          <p:nvPr/>
        </p:nvPicPr>
        <p:blipFill>
          <a:blip r:embed="rId3"/>
          <a:stretch>
            <a:fillRect/>
          </a:stretch>
        </p:blipFill>
        <p:spPr>
          <a:xfrm>
            <a:off x="4619708" y="1824203"/>
            <a:ext cx="4086970" cy="2294573"/>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227" y="1438030"/>
            <a:ext cx="7915807" cy="346243"/>
          </a:xfrm>
        </p:spPr>
        <p:txBody>
          <a:bodyPr>
            <a:normAutofit fontScale="90000"/>
          </a:bodyPr>
          <a:lstStyle/>
          <a:p>
            <a:r>
              <a:rPr lang="en-IN" b="1" dirty="0" err="1">
                <a:solidFill>
                  <a:schemeClr val="bg1"/>
                </a:solidFill>
              </a:rPr>
              <a:t>Ansoff</a:t>
            </a:r>
            <a:r>
              <a:rPr lang="en-IN" b="1" dirty="0">
                <a:solidFill>
                  <a:schemeClr val="bg1"/>
                </a:solidFill>
              </a:rPr>
              <a:t> matrix for </a:t>
            </a:r>
            <a:r>
              <a:rPr lang="en-IN" b="1" dirty="0" err="1">
                <a:solidFill>
                  <a:schemeClr val="bg1"/>
                </a:solidFill>
              </a:rPr>
              <a:t>Asda</a:t>
            </a:r>
            <a:br>
              <a:rPr lang="en-IN" dirty="0">
                <a:solidFill>
                  <a:schemeClr val="bg1"/>
                </a:solidFill>
              </a:rPr>
            </a:br>
            <a:endParaRPr lang="en-IN" dirty="0">
              <a:solidFill>
                <a:schemeClr val="bg1"/>
              </a:solidFill>
            </a:endParaRPr>
          </a:p>
        </p:txBody>
      </p:sp>
      <p:sp>
        <p:nvSpPr>
          <p:cNvPr id="3" name="Content Placeholder 2"/>
          <p:cNvSpPr>
            <a:spLocks noGrp="1"/>
          </p:cNvSpPr>
          <p:nvPr>
            <p:ph idx="1"/>
          </p:nvPr>
        </p:nvSpPr>
        <p:spPr/>
        <p:txBody>
          <a:bodyPr>
            <a:normAutofit/>
          </a:bodyPr>
          <a:lstStyle/>
          <a:p>
            <a:pPr algn="l">
              <a:lnSpc>
                <a:spcPct val="150000"/>
              </a:lnSpc>
            </a:pPr>
            <a:r>
              <a:rPr lang="en-US" sz="1600" dirty="0"/>
              <a:t>•Penetration of the market with existing products</a:t>
            </a:r>
          </a:p>
          <a:p>
            <a:pPr algn="l">
              <a:lnSpc>
                <a:spcPct val="150000"/>
              </a:lnSpc>
            </a:pPr>
            <a:r>
              <a:rPr lang="en-US" sz="1600" dirty="0"/>
              <a:t>Allows growth in sales</a:t>
            </a:r>
          </a:p>
          <a:p>
            <a:pPr algn="l">
              <a:lnSpc>
                <a:spcPct val="150000"/>
              </a:lnSpc>
            </a:pPr>
            <a:r>
              <a:rPr lang="en-US" sz="1600" dirty="0"/>
              <a:t>Provides discounts and offers intending to increase customer intersection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solidFill>
                  <a:schemeClr val="bg1"/>
                </a:solidFill>
              </a:rPr>
              <a:t>Market Development </a:t>
            </a:r>
            <a:endParaRPr lang="en-IN" dirty="0">
              <a:solidFill>
                <a:schemeClr val="bg1"/>
              </a:solidFill>
            </a:endParaRPr>
          </a:p>
        </p:txBody>
      </p:sp>
      <p:sp>
        <p:nvSpPr>
          <p:cNvPr id="3" name="Content Placeholder 2"/>
          <p:cNvSpPr>
            <a:spLocks noGrp="1"/>
          </p:cNvSpPr>
          <p:nvPr>
            <p:ph idx="1"/>
          </p:nvPr>
        </p:nvSpPr>
        <p:spPr/>
        <p:txBody>
          <a:bodyPr>
            <a:normAutofit/>
          </a:bodyPr>
          <a:lstStyle/>
          <a:p>
            <a:pPr algn="l"/>
            <a:r>
              <a:rPr lang="en-US" sz="1600" dirty="0"/>
              <a:t>New market plan and development</a:t>
            </a:r>
          </a:p>
          <a:p>
            <a:pPr algn="l"/>
            <a:r>
              <a:rPr lang="en-US" sz="1600" dirty="0"/>
              <a:t>The company recognizes customers' influence</a:t>
            </a:r>
          </a:p>
          <a:p>
            <a:pPr algn="l"/>
            <a:r>
              <a:rPr lang="en-US" sz="1600" dirty="0"/>
              <a:t>Aims to develop the marketing strategy</a:t>
            </a:r>
          </a:p>
          <a:p>
            <a:pPr algn="l"/>
            <a:r>
              <a:rPr lang="en-US" sz="1600" dirty="0"/>
              <a:t>Development of sales strategy</a:t>
            </a:r>
            <a:endParaRPr lang="en-IN" sz="1600" dirty="0"/>
          </a:p>
        </p:txBody>
      </p:sp>
      <p:pic>
        <p:nvPicPr>
          <p:cNvPr id="4" name="Picture 3" descr="download (2).jpg"/>
          <p:cNvPicPr>
            <a:picLocks noChangeAspect="1"/>
          </p:cNvPicPr>
          <p:nvPr/>
        </p:nvPicPr>
        <p:blipFill>
          <a:blip r:embed="rId3"/>
          <a:stretch>
            <a:fillRect/>
          </a:stretch>
        </p:blipFill>
        <p:spPr>
          <a:xfrm>
            <a:off x="5725925" y="1909350"/>
            <a:ext cx="2619375" cy="1743075"/>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solidFill>
                  <a:schemeClr val="bg1"/>
                </a:solidFill>
              </a:rPr>
              <a:t>Product Development </a:t>
            </a:r>
            <a:endParaRPr lang="en-IN" dirty="0">
              <a:solidFill>
                <a:schemeClr val="bg1"/>
              </a:solidFill>
            </a:endParaRPr>
          </a:p>
        </p:txBody>
      </p:sp>
      <p:sp>
        <p:nvSpPr>
          <p:cNvPr id="3" name="Content Placeholder 2"/>
          <p:cNvSpPr>
            <a:spLocks noGrp="1"/>
          </p:cNvSpPr>
          <p:nvPr>
            <p:ph idx="1"/>
          </p:nvPr>
        </p:nvSpPr>
        <p:spPr/>
        <p:txBody>
          <a:bodyPr>
            <a:normAutofit/>
          </a:bodyPr>
          <a:lstStyle/>
          <a:p>
            <a:pPr algn="l"/>
            <a:r>
              <a:rPr lang="en-US" sz="1600" dirty="0"/>
              <a:t>Development of existing product</a:t>
            </a:r>
          </a:p>
          <a:p>
            <a:pPr algn="l"/>
            <a:r>
              <a:rPr lang="en-US" sz="1600" dirty="0"/>
              <a:t>Changes according to customers' preferences</a:t>
            </a:r>
          </a:p>
          <a:p>
            <a:pPr algn="l"/>
            <a:r>
              <a:rPr lang="en-US" sz="1600" dirty="0"/>
              <a:t>Aims for better sales through these changes</a:t>
            </a:r>
          </a:p>
          <a:p>
            <a:pPr algn="l"/>
            <a:r>
              <a:rPr lang="en-US" sz="1600" dirty="0"/>
              <a:t>Customer prefaces are a priority</a:t>
            </a:r>
            <a:endParaRPr lang="en-IN" sz="16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solidFill>
                  <a:schemeClr val="bg1"/>
                </a:solidFill>
              </a:rPr>
              <a:t>Diversification</a:t>
            </a:r>
            <a:endParaRPr lang="en-IN" dirty="0">
              <a:solidFill>
                <a:schemeClr val="bg1"/>
              </a:solidFill>
            </a:endParaRPr>
          </a:p>
        </p:txBody>
      </p:sp>
      <p:sp>
        <p:nvSpPr>
          <p:cNvPr id="3" name="Content Placeholder 2"/>
          <p:cNvSpPr>
            <a:spLocks noGrp="1"/>
          </p:cNvSpPr>
          <p:nvPr>
            <p:ph idx="1"/>
          </p:nvPr>
        </p:nvSpPr>
        <p:spPr>
          <a:xfrm>
            <a:off x="448965" y="2055446"/>
            <a:ext cx="8246071" cy="2806876"/>
          </a:xfrm>
        </p:spPr>
        <p:txBody>
          <a:bodyPr>
            <a:normAutofit/>
          </a:bodyPr>
          <a:lstStyle/>
          <a:p>
            <a:pPr algn="l"/>
            <a:r>
              <a:rPr lang="en-US" sz="1600" dirty="0"/>
              <a:t>•Diversification in the product segment</a:t>
            </a:r>
          </a:p>
          <a:p>
            <a:pPr algn="l"/>
            <a:r>
              <a:rPr lang="en-US" sz="1600" dirty="0"/>
              <a:t>Aims to increase the sale and the customer's acquisition</a:t>
            </a:r>
          </a:p>
          <a:p>
            <a:pPr algn="l"/>
            <a:r>
              <a:rPr lang="en-US" sz="1600" dirty="0"/>
              <a:t>Increase the brand value</a:t>
            </a:r>
          </a:p>
          <a:p>
            <a:pPr algn="l"/>
            <a:r>
              <a:rPr lang="en-US" sz="1600" dirty="0"/>
              <a:t>E.g. grocery, food, garment and apparel, petroleum products, health and wellness and many other products</a:t>
            </a:r>
            <a:endParaRPr lang="en-IN" sz="1600" dirty="0"/>
          </a:p>
        </p:txBody>
      </p:sp>
      <p:pic>
        <p:nvPicPr>
          <p:cNvPr id="4" name="Picture 3" descr="download (5).jpg"/>
          <p:cNvPicPr>
            <a:picLocks noChangeAspect="1"/>
          </p:cNvPicPr>
          <p:nvPr/>
        </p:nvPicPr>
        <p:blipFill>
          <a:blip r:embed="rId3"/>
          <a:stretch>
            <a:fillRect/>
          </a:stretch>
        </p:blipFill>
        <p:spPr>
          <a:xfrm>
            <a:off x="6154154" y="1358732"/>
            <a:ext cx="2838450" cy="1609725"/>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dirty="0" err="1">
                <a:solidFill>
                  <a:schemeClr val="bg1"/>
                </a:solidFill>
              </a:rPr>
              <a:t>Omnichannel</a:t>
            </a:r>
            <a:r>
              <a:rPr lang="en-IN" b="1" i="1" dirty="0">
                <a:solidFill>
                  <a:schemeClr val="bg1"/>
                </a:solidFill>
              </a:rPr>
              <a:t> Customer Service Strategy </a:t>
            </a:r>
            <a:endParaRPr lang="en-IN" dirty="0">
              <a:solidFill>
                <a:schemeClr val="bg1"/>
              </a:solidFill>
            </a:endParaRPr>
          </a:p>
        </p:txBody>
      </p:sp>
      <p:sp>
        <p:nvSpPr>
          <p:cNvPr id="3" name="Content Placeholder 2"/>
          <p:cNvSpPr>
            <a:spLocks noGrp="1"/>
          </p:cNvSpPr>
          <p:nvPr>
            <p:ph idx="1"/>
          </p:nvPr>
        </p:nvSpPr>
        <p:spPr/>
        <p:txBody>
          <a:bodyPr>
            <a:normAutofit/>
          </a:bodyPr>
          <a:lstStyle/>
          <a:p>
            <a:pPr algn="l"/>
            <a:r>
              <a:rPr lang="en-US" sz="1600" dirty="0"/>
              <a:t>Sales channel is observed in this strategy</a:t>
            </a:r>
          </a:p>
          <a:p>
            <a:pPr algn="l"/>
            <a:r>
              <a:rPr lang="en-US" sz="1600" dirty="0"/>
              <a:t>Customers' preference is fulfilled </a:t>
            </a:r>
          </a:p>
          <a:p>
            <a:pPr algn="l"/>
            <a:r>
              <a:rPr lang="en-US" sz="1600" dirty="0"/>
              <a:t>Helps to increase the sale of the company</a:t>
            </a:r>
            <a:endParaRPr lang="en-IN" sz="1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dirty="0">
                <a:solidFill>
                  <a:schemeClr val="bg1"/>
                </a:solidFill>
              </a:rPr>
              <a:t>Marketing and Advertising </a:t>
            </a:r>
            <a:endParaRPr lang="en-IN" dirty="0">
              <a:solidFill>
                <a:schemeClr val="bg1"/>
              </a:solidFill>
            </a:endParaRPr>
          </a:p>
        </p:txBody>
      </p:sp>
      <p:sp>
        <p:nvSpPr>
          <p:cNvPr id="3" name="Content Placeholder 2"/>
          <p:cNvSpPr>
            <a:spLocks noGrp="1"/>
          </p:cNvSpPr>
          <p:nvPr>
            <p:ph idx="1"/>
          </p:nvPr>
        </p:nvSpPr>
        <p:spPr/>
        <p:txBody>
          <a:bodyPr>
            <a:normAutofit/>
          </a:bodyPr>
          <a:lstStyle/>
          <a:p>
            <a:pPr algn="l">
              <a:lnSpc>
                <a:spcPct val="150000"/>
              </a:lnSpc>
            </a:pPr>
            <a:r>
              <a:rPr lang="en-US" sz="1600" dirty="0"/>
              <a:t>Helps to promotes the product </a:t>
            </a:r>
          </a:p>
          <a:p>
            <a:pPr algn="l">
              <a:lnSpc>
                <a:spcPct val="150000"/>
              </a:lnSpc>
            </a:pPr>
            <a:r>
              <a:rPr lang="en-US" sz="1600" dirty="0"/>
              <a:t>Increase the customer and company interaction</a:t>
            </a:r>
          </a:p>
          <a:p>
            <a:pPr algn="l">
              <a:lnSpc>
                <a:spcPct val="150000"/>
              </a:lnSpc>
            </a:pPr>
            <a:r>
              <a:rPr lang="en-US" sz="1600" dirty="0"/>
              <a:t>Advertisement through social media and different website</a:t>
            </a:r>
          </a:p>
          <a:p>
            <a:pPr algn="l">
              <a:lnSpc>
                <a:spcPct val="150000"/>
              </a:lnSpc>
            </a:pPr>
            <a:r>
              <a:rPr lang="en-US" sz="1600" dirty="0"/>
              <a:t>Identification of the products to customers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dirty="0">
                <a:solidFill>
                  <a:schemeClr val="bg1"/>
                </a:solidFill>
              </a:rPr>
              <a:t>Operations </a:t>
            </a:r>
            <a:endParaRPr lang="en-IN" dirty="0">
              <a:solidFill>
                <a:schemeClr val="bg1"/>
              </a:solidFill>
            </a:endParaRPr>
          </a:p>
        </p:txBody>
      </p:sp>
      <p:sp>
        <p:nvSpPr>
          <p:cNvPr id="3" name="Content Placeholder 2"/>
          <p:cNvSpPr>
            <a:spLocks noGrp="1"/>
          </p:cNvSpPr>
          <p:nvPr>
            <p:ph idx="1"/>
          </p:nvPr>
        </p:nvSpPr>
        <p:spPr/>
        <p:txBody>
          <a:bodyPr>
            <a:normAutofit/>
          </a:bodyPr>
          <a:lstStyle/>
          <a:p>
            <a:pPr algn="l"/>
            <a:r>
              <a:rPr lang="en-US" sz="1600" dirty="0"/>
              <a:t>Helps to improve the production </a:t>
            </a:r>
          </a:p>
          <a:p>
            <a:pPr algn="l"/>
            <a:r>
              <a:rPr lang="en-US" sz="1600" dirty="0"/>
              <a:t>Human resource management increase the efficiency</a:t>
            </a:r>
          </a:p>
          <a:p>
            <a:pPr algn="l"/>
            <a:r>
              <a:rPr lang="en-US" sz="1600" dirty="0"/>
              <a:t>Training and conducting seminars and events</a:t>
            </a:r>
          </a:p>
          <a:p>
            <a:pPr algn="l"/>
            <a:r>
              <a:rPr lang="en-US" sz="1600" dirty="0"/>
              <a:t>Aims to increase efficiency through skills</a:t>
            </a:r>
            <a:endParaRPr lang="en-IN" sz="1600" dirty="0"/>
          </a:p>
        </p:txBody>
      </p:sp>
      <p:pic>
        <p:nvPicPr>
          <p:cNvPr id="4" name="Picture 3" descr="download (4).jpg"/>
          <p:cNvPicPr>
            <a:picLocks noChangeAspect="1"/>
          </p:cNvPicPr>
          <p:nvPr/>
        </p:nvPicPr>
        <p:blipFill>
          <a:blip r:embed="rId3"/>
          <a:stretch>
            <a:fillRect/>
          </a:stretch>
        </p:blipFill>
        <p:spPr>
          <a:xfrm>
            <a:off x="5730695" y="1808175"/>
            <a:ext cx="2962275" cy="154305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800" dirty="0">
                <a:solidFill>
                  <a:schemeClr val="bg1"/>
                </a:solidFill>
              </a:rPr>
              <a:t>Strategy to improve service and win competition</a:t>
            </a:r>
          </a:p>
        </p:txBody>
      </p:sp>
      <p:sp>
        <p:nvSpPr>
          <p:cNvPr id="3" name="Content Placeholder 2"/>
          <p:cNvSpPr>
            <a:spLocks noGrp="1"/>
          </p:cNvSpPr>
          <p:nvPr>
            <p:ph idx="1"/>
          </p:nvPr>
        </p:nvSpPr>
        <p:spPr>
          <a:xfrm>
            <a:off x="302149" y="1649960"/>
            <a:ext cx="5155324" cy="3366319"/>
          </a:xfrm>
        </p:spPr>
        <p:txBody>
          <a:bodyPr>
            <a:normAutofit/>
          </a:bodyPr>
          <a:lstStyle/>
          <a:p>
            <a:pPr algn="just"/>
            <a:r>
              <a:rPr lang="en-US" sz="1800" dirty="0"/>
              <a:t>It is important for </a:t>
            </a:r>
            <a:r>
              <a:rPr lang="en-US" sz="1800" dirty="0" err="1"/>
              <a:t>Asda</a:t>
            </a:r>
            <a:r>
              <a:rPr lang="en-US" sz="1800" dirty="0"/>
              <a:t> to bring further improvement in its offering</a:t>
            </a:r>
          </a:p>
          <a:p>
            <a:pPr algn="just"/>
            <a:r>
              <a:rPr lang="en-US" sz="1800" dirty="0"/>
              <a:t>Meet the needs of the customer but also enhances their satisfaction level </a:t>
            </a:r>
          </a:p>
          <a:p>
            <a:pPr algn="just"/>
            <a:r>
              <a:rPr lang="en-US" sz="1800" dirty="0"/>
              <a:t>Asda can implement “</a:t>
            </a:r>
            <a:r>
              <a:rPr lang="en-US" sz="1800" b="1" i="1" dirty="0"/>
              <a:t>Quality Management System (QMS)”</a:t>
            </a:r>
            <a:r>
              <a:rPr lang="en-US" sz="1800" dirty="0"/>
              <a:t> </a:t>
            </a:r>
          </a:p>
        </p:txBody>
      </p:sp>
      <p:pic>
        <p:nvPicPr>
          <p:cNvPr id="4" name="Picture 3" descr="download (2).jpg"/>
          <p:cNvPicPr>
            <a:picLocks noChangeAspect="1"/>
          </p:cNvPicPr>
          <p:nvPr/>
        </p:nvPicPr>
        <p:blipFill>
          <a:blip r:embed="rId3" cstate="print"/>
          <a:stretch>
            <a:fillRect/>
          </a:stretch>
        </p:blipFill>
        <p:spPr>
          <a:xfrm>
            <a:off x="5494350" y="1637642"/>
            <a:ext cx="3334339" cy="2369815"/>
          </a:xfrm>
          <a:prstGeom prst="rect">
            <a:avLst/>
          </a:prstGeom>
        </p:spPr>
      </p:pic>
    </p:spTree>
    <p:extLst>
      <p:ext uri="{BB962C8B-B14F-4D97-AF65-F5344CB8AC3E}">
        <p14:creationId xmlns:p14="http://schemas.microsoft.com/office/powerpoint/2010/main" val="4103309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695902" y="391788"/>
            <a:ext cx="5990899" cy="725349"/>
          </a:xfrm>
        </p:spPr>
        <p:txBody>
          <a:bodyPr>
            <a:normAutofit/>
          </a:bodyPr>
          <a:lstStyle/>
          <a:p>
            <a:r>
              <a:rPr lang="en-US" sz="1800" dirty="0">
                <a:solidFill>
                  <a:schemeClr val="bg1"/>
                </a:solidFill>
              </a:rPr>
              <a:t>Quality Management System</a:t>
            </a:r>
          </a:p>
        </p:txBody>
      </p:sp>
      <p:sp>
        <p:nvSpPr>
          <p:cNvPr id="5" name="Content Placeholder 4"/>
          <p:cNvSpPr>
            <a:spLocks noGrp="1"/>
          </p:cNvSpPr>
          <p:nvPr>
            <p:ph idx="1"/>
          </p:nvPr>
        </p:nvSpPr>
        <p:spPr>
          <a:xfrm>
            <a:off x="3121572" y="1155313"/>
            <a:ext cx="5565230" cy="3511061"/>
          </a:xfrm>
        </p:spPr>
        <p:txBody>
          <a:bodyPr>
            <a:normAutofit/>
          </a:bodyPr>
          <a:lstStyle/>
          <a:p>
            <a:r>
              <a:rPr lang="en-US" sz="1800" dirty="0" err="1"/>
              <a:t>Formalised</a:t>
            </a:r>
            <a:r>
              <a:rPr lang="en-US" sz="1800" dirty="0"/>
              <a:t> for the “document process, procedures and responsibilities for achieving quality objectives and policies”</a:t>
            </a:r>
          </a:p>
          <a:p>
            <a:r>
              <a:rPr lang="en-US" sz="1800" dirty="0"/>
              <a:t>Contributes to improving the efficiency and effectiveness of the organization on a continuous basis</a:t>
            </a:r>
          </a:p>
        </p:txBody>
      </p:sp>
      <p:pic>
        <p:nvPicPr>
          <p:cNvPr id="6" name="Picture 5" descr="Quality-Management-System.jpg"/>
          <p:cNvPicPr>
            <a:picLocks noChangeAspect="1"/>
          </p:cNvPicPr>
          <p:nvPr/>
        </p:nvPicPr>
        <p:blipFill>
          <a:blip r:embed="rId3"/>
          <a:stretch>
            <a:fillRect/>
          </a:stretch>
        </p:blipFill>
        <p:spPr>
          <a:xfrm>
            <a:off x="-1" y="536029"/>
            <a:ext cx="2608029" cy="3853092"/>
          </a:xfrm>
          <a:prstGeom prst="rect">
            <a:avLst/>
          </a:prstGeom>
        </p:spPr>
      </p:pic>
    </p:spTree>
    <p:extLst>
      <p:ext uri="{BB962C8B-B14F-4D97-AF65-F5344CB8AC3E}">
        <p14:creationId xmlns:p14="http://schemas.microsoft.com/office/powerpoint/2010/main" val="1101633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93786" y="958974"/>
            <a:ext cx="8093365" cy="763525"/>
          </a:xfrm>
        </p:spPr>
        <p:txBody>
          <a:bodyPr>
            <a:normAutofit/>
          </a:bodyPr>
          <a:lstStyle/>
          <a:p>
            <a:r>
              <a:rPr lang="en-US" dirty="0">
                <a:solidFill>
                  <a:schemeClr val="bg1"/>
                </a:solidFill>
              </a:rPr>
              <a:t>Quality Management System</a:t>
            </a:r>
          </a:p>
        </p:txBody>
      </p:sp>
      <p:sp>
        <p:nvSpPr>
          <p:cNvPr id="6" name="Content Placeholder 5"/>
          <p:cNvSpPr>
            <a:spLocks noGrp="1"/>
          </p:cNvSpPr>
          <p:nvPr>
            <p:ph sz="half" idx="2"/>
          </p:nvPr>
        </p:nvSpPr>
        <p:spPr>
          <a:xfrm>
            <a:off x="0" y="1911005"/>
            <a:ext cx="5800859" cy="2276294"/>
          </a:xfrm>
        </p:spPr>
        <p:txBody>
          <a:bodyPr>
            <a:normAutofit fontScale="92500"/>
          </a:bodyPr>
          <a:lstStyle/>
          <a:p>
            <a:pPr algn="just"/>
            <a:r>
              <a:rPr lang="en-US" dirty="0"/>
              <a:t>The most prominent approaches for quality management systems</a:t>
            </a:r>
          </a:p>
          <a:p>
            <a:pPr algn="just"/>
            <a:r>
              <a:rPr lang="en-US" dirty="0"/>
              <a:t>It collects the “process, policies, documents and record procedures” </a:t>
            </a:r>
          </a:p>
          <a:p>
            <a:pPr algn="just"/>
            <a:r>
              <a:rPr lang="en-US" dirty="0"/>
              <a:t>Looked at by the </a:t>
            </a:r>
            <a:r>
              <a:rPr lang="en-US" b="1" i="1" dirty="0"/>
              <a:t>“international </a:t>
            </a:r>
            <a:r>
              <a:rPr lang="en-US" b="1" i="1" dirty="0">
                <a:effectLst/>
              </a:rPr>
              <a:t>organization</a:t>
            </a:r>
            <a:r>
              <a:rPr lang="en-US" b="1" i="1" dirty="0"/>
              <a:t> for </a:t>
            </a:r>
            <a:r>
              <a:rPr lang="en-US" b="1" i="1" dirty="0" err="1"/>
              <a:t>standardisation</a:t>
            </a:r>
            <a:r>
              <a:rPr lang="en-US" b="1" i="1" dirty="0"/>
              <a:t> 9001 (ISO)”</a:t>
            </a:r>
            <a:r>
              <a:rPr lang="en-US" dirty="0"/>
              <a:t> </a:t>
            </a:r>
          </a:p>
        </p:txBody>
      </p:sp>
      <p:pic>
        <p:nvPicPr>
          <p:cNvPr id="12" name="Picture 11" descr="download.png"/>
          <p:cNvPicPr>
            <a:picLocks noChangeAspect="1"/>
          </p:cNvPicPr>
          <p:nvPr/>
        </p:nvPicPr>
        <p:blipFill>
          <a:blip r:embed="rId3"/>
          <a:stretch>
            <a:fillRect/>
          </a:stretch>
        </p:blipFill>
        <p:spPr>
          <a:xfrm>
            <a:off x="6053958" y="1713678"/>
            <a:ext cx="2779001" cy="3429822"/>
          </a:xfrm>
          <a:prstGeom prst="rect">
            <a:avLst/>
          </a:prstGeom>
        </p:spPr>
      </p:pic>
    </p:spTree>
    <p:extLst>
      <p:ext uri="{BB962C8B-B14F-4D97-AF65-F5344CB8AC3E}">
        <p14:creationId xmlns:p14="http://schemas.microsoft.com/office/powerpoint/2010/main" val="41707837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800" dirty="0">
                <a:solidFill>
                  <a:schemeClr val="bg1"/>
                </a:solidFill>
              </a:rPr>
              <a:t>Benefits of Quality Management System </a:t>
            </a:r>
          </a:p>
        </p:txBody>
      </p:sp>
      <p:sp>
        <p:nvSpPr>
          <p:cNvPr id="3" name="Content Placeholder 2"/>
          <p:cNvSpPr>
            <a:spLocks noGrp="1"/>
          </p:cNvSpPr>
          <p:nvPr>
            <p:ph idx="1"/>
          </p:nvPr>
        </p:nvSpPr>
        <p:spPr>
          <a:xfrm>
            <a:off x="2617167" y="972433"/>
            <a:ext cx="6284320" cy="3511061"/>
          </a:xfrm>
        </p:spPr>
        <p:txBody>
          <a:bodyPr>
            <a:normAutofit/>
          </a:bodyPr>
          <a:lstStyle/>
          <a:p>
            <a:r>
              <a:rPr lang="en-US" sz="1800" dirty="0"/>
              <a:t>It can increase the overall performance of the company</a:t>
            </a:r>
          </a:p>
          <a:p>
            <a:r>
              <a:rPr lang="en-US" sz="1800" dirty="0"/>
              <a:t>It allows the company o instill confidence within the organization</a:t>
            </a:r>
          </a:p>
          <a:p>
            <a:r>
              <a:rPr lang="en-US" sz="1800" dirty="0"/>
              <a:t>Understand the requirements of the customer while also meeting the requirements of the organization </a:t>
            </a:r>
          </a:p>
        </p:txBody>
      </p:sp>
      <p:pic>
        <p:nvPicPr>
          <p:cNvPr id="4" name="Picture 3" descr="istockphoto-1304725609-1024x1024.jpg"/>
          <p:cNvPicPr>
            <a:picLocks noChangeAspect="1"/>
          </p:cNvPicPr>
          <p:nvPr/>
        </p:nvPicPr>
        <p:blipFill>
          <a:blip r:embed="rId3" cstate="print"/>
          <a:stretch>
            <a:fillRect/>
          </a:stretch>
        </p:blipFill>
        <p:spPr>
          <a:xfrm>
            <a:off x="0" y="326003"/>
            <a:ext cx="1892410" cy="346677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800" dirty="0">
                <a:solidFill>
                  <a:schemeClr val="bg1"/>
                </a:solidFill>
              </a:rPr>
              <a:t>Benefits of Quality Management System </a:t>
            </a:r>
          </a:p>
        </p:txBody>
      </p:sp>
      <p:sp>
        <p:nvSpPr>
          <p:cNvPr id="3" name="Content Placeholder 2"/>
          <p:cNvSpPr>
            <a:spLocks noGrp="1"/>
          </p:cNvSpPr>
          <p:nvPr>
            <p:ph idx="1"/>
          </p:nvPr>
        </p:nvSpPr>
        <p:spPr/>
        <p:txBody>
          <a:bodyPr>
            <a:normAutofit/>
          </a:bodyPr>
          <a:lstStyle/>
          <a:p>
            <a:r>
              <a:rPr lang="en-US" sz="1800" dirty="0"/>
              <a:t>creates room for growth, expansion ,and profit as Asda </a:t>
            </a:r>
          </a:p>
          <a:p>
            <a:r>
              <a:rPr lang="en-US" sz="1800" dirty="0"/>
              <a:t>“control, improve and define” the process of offering service to enhance the</a:t>
            </a:r>
          </a:p>
          <a:p>
            <a:r>
              <a:rPr lang="en-US" sz="1800" dirty="0"/>
              <a:t>Identify and facilitate opportunities for training and serve the organization in a “wide direction while also communicating the readiness of service with a consistent result”.  satisfaction level of the customer</a:t>
            </a:r>
          </a:p>
        </p:txBody>
      </p:sp>
      <p:pic>
        <p:nvPicPr>
          <p:cNvPr id="4" name="Picture 3" descr="istockphoto-1304725597-1024x1024.jpg"/>
          <p:cNvPicPr>
            <a:picLocks noChangeAspect="1"/>
          </p:cNvPicPr>
          <p:nvPr/>
        </p:nvPicPr>
        <p:blipFill>
          <a:blip r:embed="rId3"/>
          <a:stretch>
            <a:fillRect/>
          </a:stretch>
        </p:blipFill>
        <p:spPr>
          <a:xfrm>
            <a:off x="1" y="0"/>
            <a:ext cx="2427890" cy="3896139"/>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solidFill>
                  <a:schemeClr val="bg1"/>
                </a:solidFill>
              </a:rPr>
              <a:t>Principles of Quality Management System</a:t>
            </a:r>
          </a:p>
        </p:txBody>
      </p:sp>
      <p:sp>
        <p:nvSpPr>
          <p:cNvPr id="3" name="Content Placeholder 2"/>
          <p:cNvSpPr>
            <a:spLocks noGrp="1"/>
          </p:cNvSpPr>
          <p:nvPr>
            <p:ph idx="1"/>
          </p:nvPr>
        </p:nvSpPr>
        <p:spPr/>
        <p:txBody>
          <a:bodyPr>
            <a:normAutofit/>
          </a:bodyPr>
          <a:lstStyle/>
          <a:p>
            <a:r>
              <a:rPr lang="en-US" sz="1800" dirty="0"/>
              <a:t>Even principles of the quality management service are “customer focus, leadership, engagement of people, process approach, improvement, evidence-based decision making and relationship management”</a:t>
            </a:r>
          </a:p>
          <a:p>
            <a:r>
              <a:rPr lang="en-US" sz="1800" dirty="0"/>
              <a:t> </a:t>
            </a:r>
            <a:r>
              <a:rPr lang="en-US" sz="1800" b="1" i="1" dirty="0"/>
              <a:t>Customer focus</a:t>
            </a:r>
            <a:r>
              <a:rPr lang="en-US" sz="1800" dirty="0"/>
              <a:t> allows the company to focus on the needs and wants of the customer to meet their needs</a:t>
            </a:r>
          </a:p>
        </p:txBody>
      </p:sp>
      <p:pic>
        <p:nvPicPr>
          <p:cNvPr id="4" name="Picture 3" descr="qm-principles.jpg"/>
          <p:cNvPicPr>
            <a:picLocks noChangeAspect="1"/>
          </p:cNvPicPr>
          <p:nvPr/>
        </p:nvPicPr>
        <p:blipFill>
          <a:blip r:embed="rId3"/>
          <a:stretch>
            <a:fillRect/>
          </a:stretch>
        </p:blipFill>
        <p:spPr>
          <a:xfrm>
            <a:off x="0" y="572494"/>
            <a:ext cx="2443655" cy="3403158"/>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solidFill>
                  <a:schemeClr val="bg1"/>
                </a:solidFill>
              </a:rPr>
              <a:t>Principles of Quality Management System</a:t>
            </a:r>
          </a:p>
        </p:txBody>
      </p:sp>
      <p:sp>
        <p:nvSpPr>
          <p:cNvPr id="3" name="Content Placeholder 2"/>
          <p:cNvSpPr>
            <a:spLocks noGrp="1"/>
          </p:cNvSpPr>
          <p:nvPr>
            <p:ph idx="1"/>
          </p:nvPr>
        </p:nvSpPr>
        <p:spPr/>
        <p:txBody>
          <a:bodyPr>
            <a:normAutofit/>
          </a:bodyPr>
          <a:lstStyle/>
          <a:p>
            <a:r>
              <a:rPr lang="en-US" sz="1800" b="1" i="1" dirty="0"/>
              <a:t>Leaders</a:t>
            </a:r>
            <a:r>
              <a:rPr lang="en-US" sz="1800" dirty="0"/>
              <a:t> of </a:t>
            </a:r>
            <a:r>
              <a:rPr lang="en-US" sz="1800" dirty="0" err="1"/>
              <a:t>asda</a:t>
            </a:r>
            <a:r>
              <a:rPr lang="en-US" sz="1800" dirty="0"/>
              <a:t> act as the second principle of the quality management system </a:t>
            </a:r>
          </a:p>
          <a:p>
            <a:r>
              <a:rPr lang="en-US" sz="1800" dirty="0"/>
              <a:t>Enhance the engagement of the people as they act as a vital asset</a:t>
            </a:r>
          </a:p>
          <a:p>
            <a:r>
              <a:rPr lang="en-US" sz="1800" dirty="0"/>
              <a:t>The company to improve its relationship with its suppliers which also plays a crucial role in delivering the service to improve customer satisfaction</a:t>
            </a:r>
          </a:p>
        </p:txBody>
      </p:sp>
      <p:pic>
        <p:nvPicPr>
          <p:cNvPr id="4" name="Picture 3" descr="download (1).png"/>
          <p:cNvPicPr>
            <a:picLocks noChangeAspect="1"/>
          </p:cNvPicPr>
          <p:nvPr/>
        </p:nvPicPr>
        <p:blipFill>
          <a:blip r:embed="rId3"/>
          <a:stretch>
            <a:fillRect/>
          </a:stretch>
        </p:blipFill>
        <p:spPr>
          <a:xfrm>
            <a:off x="0" y="548640"/>
            <a:ext cx="2352675" cy="459486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2800" b="1" dirty="0">
                <a:solidFill>
                  <a:schemeClr val="bg1"/>
                </a:solidFill>
              </a:rPr>
              <a:t>Conclusion </a:t>
            </a:r>
            <a:br>
              <a:rPr lang="en-IN" sz="2800" b="1" dirty="0">
                <a:solidFill>
                  <a:schemeClr val="bg1"/>
                </a:solidFill>
              </a:rPr>
            </a:br>
            <a:endParaRPr lang="en-IN" sz="2800" dirty="0">
              <a:solidFill>
                <a:schemeClr val="bg1"/>
              </a:solidFill>
            </a:endParaRPr>
          </a:p>
        </p:txBody>
      </p:sp>
      <p:sp>
        <p:nvSpPr>
          <p:cNvPr id="3" name="Content Placeholder 2"/>
          <p:cNvSpPr>
            <a:spLocks noGrp="1"/>
          </p:cNvSpPr>
          <p:nvPr>
            <p:ph idx="1"/>
          </p:nvPr>
        </p:nvSpPr>
        <p:spPr/>
        <p:txBody>
          <a:bodyPr>
            <a:normAutofit/>
          </a:bodyPr>
          <a:lstStyle/>
          <a:p>
            <a:pPr algn="l">
              <a:lnSpc>
                <a:spcPct val="150000"/>
              </a:lnSpc>
            </a:pPr>
            <a:r>
              <a:rPr lang="en-US" sz="1600" dirty="0"/>
              <a:t>Report analyses Asda and its marketing strategies</a:t>
            </a:r>
          </a:p>
          <a:p>
            <a:pPr algn="l">
              <a:lnSpc>
                <a:spcPct val="150000"/>
              </a:lnSpc>
            </a:pPr>
            <a:r>
              <a:rPr lang="en-US" sz="1600" dirty="0"/>
              <a:t>The report also analyses the brand and market segment</a:t>
            </a:r>
          </a:p>
          <a:p>
            <a:pPr algn="l">
              <a:lnSpc>
                <a:spcPct val="150000"/>
              </a:lnSpc>
            </a:pPr>
            <a:r>
              <a:rPr lang="en-US" sz="1600" dirty="0"/>
              <a:t>Different types of marketing strategies </a:t>
            </a:r>
          </a:p>
          <a:p>
            <a:pPr algn="l">
              <a:lnSpc>
                <a:spcPct val="150000"/>
              </a:lnSpc>
            </a:pPr>
            <a:r>
              <a:rPr lang="en-US" sz="1600" dirty="0"/>
              <a:t>The use of tools like the Ansoff matrix </a:t>
            </a:r>
          </a:p>
          <a:p>
            <a:pPr algn="l">
              <a:lnSpc>
                <a:spcPct val="150000"/>
              </a:lnSpc>
            </a:pPr>
            <a:r>
              <a:rPr lang="en-US" sz="1600" dirty="0"/>
              <a:t>Implication and the advantage of these marketing strategies.</a:t>
            </a:r>
            <a:endParaRPr lang="en-IN" sz="16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lt-LT" sz="1800" dirty="0">
                <a:solidFill>
                  <a:schemeClr val="bg1"/>
                </a:solidFill>
              </a:rPr>
              <a:t>References</a:t>
            </a:r>
            <a:br>
              <a:rPr lang="lt-LT" sz="1800" dirty="0">
                <a:solidFill>
                  <a:schemeClr val="bg1"/>
                </a:solidFill>
              </a:rPr>
            </a:br>
            <a:endParaRPr lang="en-IN" sz="1800" dirty="0">
              <a:solidFill>
                <a:schemeClr val="bg1"/>
              </a:solidFill>
            </a:endParaRPr>
          </a:p>
        </p:txBody>
      </p:sp>
      <p:sp>
        <p:nvSpPr>
          <p:cNvPr id="3" name="Content Placeholder 2"/>
          <p:cNvSpPr>
            <a:spLocks noGrp="1"/>
          </p:cNvSpPr>
          <p:nvPr>
            <p:ph idx="1"/>
          </p:nvPr>
        </p:nvSpPr>
        <p:spPr>
          <a:xfrm>
            <a:off x="266085" y="1721522"/>
            <a:ext cx="8440593" cy="3248043"/>
          </a:xfrm>
        </p:spPr>
        <p:txBody>
          <a:bodyPr numCol="2">
            <a:noAutofit/>
          </a:bodyPr>
          <a:lstStyle/>
          <a:p>
            <a:pPr algn="just"/>
            <a:r>
              <a:rPr lang="lt-LT" sz="500" dirty="0"/>
              <a:t>Abrudan, I.N., Dabija, D.C. and Grant, D.B., 2020. Omni-channel retailing strategy and research</a:t>
            </a:r>
          </a:p>
          <a:p>
            <a:pPr algn="just"/>
            <a:r>
              <a:rPr lang="lt-LT" sz="500" dirty="0"/>
              <a:t>agenda. Perspectives on consumer behaviour, pp.261-280.</a:t>
            </a:r>
          </a:p>
          <a:p>
            <a:pPr algn="just"/>
            <a:r>
              <a:rPr lang="lt-LT" sz="500" dirty="0"/>
              <a:t>Bambi, A., 2021. Crisis-management in the European Union How emergency politics affect EU</a:t>
            </a:r>
          </a:p>
          <a:p>
            <a:pPr algn="just"/>
            <a:r>
              <a:rPr lang="lt-LT" sz="500" dirty="0"/>
              <a:t>decision-making.</a:t>
            </a:r>
          </a:p>
          <a:p>
            <a:pPr algn="just"/>
            <a:r>
              <a:rPr lang="lt-LT" sz="500" dirty="0"/>
              <a:t>Bamford, C.G., 2018. The internationalization of logistics in the UK. In Global Logistics and</a:t>
            </a:r>
          </a:p>
          <a:p>
            <a:pPr algn="just"/>
            <a:r>
              <a:rPr lang="lt-LT" sz="500" dirty="0"/>
              <a:t>Distribution Planning (pp. 301-313). Routledge.</a:t>
            </a:r>
          </a:p>
          <a:p>
            <a:pPr algn="just"/>
            <a:r>
              <a:rPr lang="lt-LT" sz="500" dirty="0"/>
              <a:t>Bentham, J., 2018. Business and Economics in the News–Sainsbury&amp;#39;s and Asda-the decade&amp;#39;s</a:t>
            </a:r>
          </a:p>
          <a:p>
            <a:pPr algn="just"/>
            <a:r>
              <a:rPr lang="lt-LT" sz="500" dirty="0"/>
              <a:t>mega-merger. Teaching Business &amp;amp; Economics, 22(3), pp.11-12.</a:t>
            </a:r>
          </a:p>
          <a:p>
            <a:pPr algn="just"/>
            <a:r>
              <a:rPr lang="lt-LT" sz="500" dirty="0"/>
              <a:t>Borkovskaya, V., Degaev, E. and Burkova, I., 2018. Environmental economic model of risk</a:t>
            </a:r>
          </a:p>
          <a:p>
            <a:pPr algn="just"/>
            <a:r>
              <a:rPr lang="lt-LT" sz="500" dirty="0"/>
              <a:t>management and costs in the framework of the quality management system. In MATEC web of</a:t>
            </a:r>
          </a:p>
          <a:p>
            <a:pPr algn="just"/>
            <a:r>
              <a:rPr lang="lt-LT" sz="500" dirty="0"/>
              <a:t>conferences (Vol. 193, p. 05027). EDP Sciences.</a:t>
            </a:r>
          </a:p>
          <a:p>
            <a:pPr algn="just"/>
            <a:r>
              <a:rPr lang="lt-LT" sz="500" dirty="0"/>
              <a:t>Cai, Y.J. and Lo, C.K., 2020. Omni-channel management in the new retailing era: A systematic</a:t>
            </a:r>
          </a:p>
          <a:p>
            <a:pPr algn="just"/>
            <a:r>
              <a:rPr lang="lt-LT" sz="500" dirty="0"/>
              <a:t>review and future research agenda. International Journal of Production Economics, 229,</a:t>
            </a:r>
          </a:p>
          <a:p>
            <a:pPr algn="just"/>
            <a:r>
              <a:rPr lang="lt-LT" sz="500" dirty="0"/>
              <a:t>p.107729.</a:t>
            </a:r>
          </a:p>
          <a:p>
            <a:pPr algn="just"/>
            <a:endParaRPr lang="lt-LT" sz="500" dirty="0"/>
          </a:p>
          <a:p>
            <a:pPr algn="just"/>
            <a:r>
              <a:rPr lang="lt-LT" sz="500" dirty="0"/>
              <a:t>16</a:t>
            </a:r>
          </a:p>
          <a:p>
            <a:pPr algn="just"/>
            <a:r>
              <a:rPr lang="lt-LT" sz="500" dirty="0"/>
              <a:t>Carey, R.B., Bhattacharyya, S., Kehl, S.C., Matukas, L.M., Pentella, M.A., Salfinger, M. and</a:t>
            </a:r>
          </a:p>
          <a:p>
            <a:pPr algn="just"/>
            <a:r>
              <a:rPr lang="lt-LT" sz="500" dirty="0"/>
              <a:t>Schuetz, A.N., 2018. Practical guidance for clinical microbiology laboratories: Implementing a</a:t>
            </a:r>
          </a:p>
          <a:p>
            <a:pPr algn="just"/>
            <a:r>
              <a:rPr lang="lt-LT" sz="500" dirty="0"/>
              <a:t>quality management system in the medical microbiology laboratory. Clinical microbiology</a:t>
            </a:r>
          </a:p>
          <a:p>
            <a:pPr algn="just"/>
            <a:r>
              <a:rPr lang="lt-LT" sz="500" dirty="0"/>
              <a:t>reviews, 31(3), pp.e00062-17.</a:t>
            </a:r>
          </a:p>
          <a:p>
            <a:pPr algn="just"/>
            <a:r>
              <a:rPr lang="lt-LT" sz="500" dirty="0"/>
              <a:t>ChrIStoPhEr, M., 2018. Supply management chain risk 09. Leading Procurement Strategy:</a:t>
            </a:r>
          </a:p>
          <a:p>
            <a:pPr algn="just"/>
            <a:r>
              <a:rPr lang="lt-LT" sz="500" dirty="0"/>
              <a:t>Driving Value Through the Supply Chain, p.162.</a:t>
            </a:r>
          </a:p>
          <a:p>
            <a:pPr algn="just"/>
            <a:r>
              <a:rPr lang="lt-LT" sz="500" dirty="0"/>
              <a:t>Czinkota, M.R., Kotabe, M., Vrontis, D. and Shams, S.M., 2021. Market Segmentation,</a:t>
            </a:r>
          </a:p>
          <a:p>
            <a:pPr algn="just"/>
            <a:r>
              <a:rPr lang="lt-LT" sz="500" dirty="0"/>
              <a:t>Positioning, and Branding. In Marketing Management (pp. 283-340). Springer, Cham.</a:t>
            </a:r>
          </a:p>
          <a:p>
            <a:pPr algn="just"/>
            <a:r>
              <a:rPr lang="lt-LT" sz="500" dirty="0"/>
              <a:t>Derii, V.A., Parkhomets, M.K., Kovbasa, O.M., Hryzovska, L.O. and Karabanyk, S.M., 2020.</a:t>
            </a:r>
          </a:p>
          <a:p>
            <a:pPr algn="just"/>
            <a:r>
              <a:rPr lang="lt-LT" sz="500" dirty="0"/>
              <a:t>Modeling business processes based on logistics concepts and quality management system</a:t>
            </a:r>
          </a:p>
          <a:p>
            <a:pPr algn="just"/>
            <a:r>
              <a:rPr lang="lt-LT" sz="500" dirty="0"/>
              <a:t>principles.</a:t>
            </a:r>
          </a:p>
          <a:p>
            <a:pPr algn="just"/>
            <a:r>
              <a:rPr lang="lt-LT" sz="500" dirty="0"/>
              <a:t>Despoudi, S., 2020. Green supply chain. In The Interaction of Food Industry and Environment</a:t>
            </a:r>
          </a:p>
          <a:p>
            <a:pPr algn="just"/>
            <a:r>
              <a:rPr lang="lt-LT" sz="500" dirty="0"/>
              <a:t>(pp. 35-61). Academic Press.</a:t>
            </a:r>
          </a:p>
          <a:p>
            <a:pPr algn="just"/>
            <a:r>
              <a:rPr lang="lt-LT" sz="500" dirty="0"/>
              <a:t>Echour, S. and Nbigui, T., 2020, December. Motivations related to the quality management</a:t>
            </a:r>
          </a:p>
          <a:p>
            <a:pPr algn="just"/>
            <a:r>
              <a:rPr lang="lt-LT" sz="500" dirty="0"/>
              <a:t>system and benefits of its implementation in the company: state of the art. In 2020 IEEE 13th</a:t>
            </a:r>
          </a:p>
          <a:p>
            <a:pPr algn="just"/>
            <a:r>
              <a:rPr lang="lt-LT" sz="500" dirty="0"/>
              <a:t>International Colloquium of Logistics and Supply Chain Management (LOGISTIQUA) (pp. 1-5).</a:t>
            </a:r>
          </a:p>
          <a:p>
            <a:pPr algn="just"/>
            <a:r>
              <a:rPr lang="lt-LT" sz="500" dirty="0"/>
              <a:t>IEEE.</a:t>
            </a:r>
          </a:p>
          <a:p>
            <a:pPr algn="just"/>
            <a:r>
              <a:rPr lang="lt-LT" sz="500" dirty="0"/>
              <a:t>Fathi, M., Nourmohammadi, A., Ghobakhloo, M. and Yousefi, M., 2020. Production</a:t>
            </a:r>
          </a:p>
          <a:p>
            <a:pPr algn="just"/>
            <a:r>
              <a:rPr lang="lt-LT" sz="500" dirty="0"/>
              <a:t>sustainability via supermarket location optimization in assembly lines. Sustainability, 12(11),</a:t>
            </a:r>
          </a:p>
          <a:p>
            <a:pPr algn="just"/>
            <a:r>
              <a:rPr lang="lt-LT" sz="500" dirty="0"/>
              <a:t>p.4728.</a:t>
            </a:r>
          </a:p>
          <a:p>
            <a:pPr algn="just"/>
            <a:r>
              <a:rPr lang="lt-LT" sz="500" dirty="0"/>
              <a:t>Fengyi, Z., 2021. The Analysis of Asda-Sainsbury’s Merger/Acquisition. Journal of Finance</a:t>
            </a:r>
          </a:p>
          <a:p>
            <a:pPr algn="just"/>
            <a:r>
              <a:rPr lang="lt-LT" sz="500" dirty="0"/>
              <a:t>Research, 5(1), pp.1-6.</a:t>
            </a:r>
          </a:p>
          <a:p>
            <a:pPr algn="just"/>
            <a:r>
              <a:rPr lang="lt-LT" sz="500" dirty="0"/>
              <a:t>Gurjanov, A.V., Zharinov, I.O. and Zharinov, O.O., 2020, November. Diversification of lean</a:t>
            </a:r>
          </a:p>
          <a:p>
            <a:pPr algn="just"/>
            <a:r>
              <a:rPr lang="lt-LT" sz="500" dirty="0"/>
              <a:t>manufacturing for actual innovation. In Journal of Physics: Conference Series (Vol. 1661, No. 1,</a:t>
            </a:r>
          </a:p>
          <a:p>
            <a:pPr algn="just"/>
            <a:r>
              <a:rPr lang="lt-LT" sz="500" dirty="0"/>
              <a:t>p. 012172). IOP Publishing.</a:t>
            </a:r>
          </a:p>
          <a:p>
            <a:pPr algn="just"/>
            <a:r>
              <a:rPr lang="lt-LT" sz="500" dirty="0"/>
              <a:t>Jones, P. and Comfort, D., 2022. Modern slavery statements and the UK’s leading food retailers.</a:t>
            </a:r>
          </a:p>
          <a:p>
            <a:pPr algn="just"/>
            <a:r>
              <a:rPr lang="lt-LT" sz="500" dirty="0"/>
              <a:t>Geography, 107(2), pp.107-110.</a:t>
            </a:r>
          </a:p>
          <a:p>
            <a:pPr algn="just"/>
            <a:r>
              <a:rPr lang="lt-LT" sz="500" dirty="0"/>
              <a:t>Mekruksavanich, S., 2020, March. Supermarket shopping system using rfid as the iot</a:t>
            </a:r>
          </a:p>
          <a:p>
            <a:pPr algn="just"/>
            <a:r>
              <a:rPr lang="lt-LT" sz="500" dirty="0"/>
              <a:t>application. In 2020 Joint International Conference on Digital Arts, Media and Technology with</a:t>
            </a:r>
          </a:p>
          <a:p>
            <a:pPr algn="just"/>
            <a:r>
              <a:rPr lang="lt-LT" sz="500" dirty="0"/>
              <a:t>ECTI Northern Section Conference on Electrical, Electronics, Computer and</a:t>
            </a:r>
          </a:p>
          <a:p>
            <a:pPr algn="just"/>
            <a:r>
              <a:rPr lang="lt-LT" sz="500" dirty="0"/>
              <a:t>Telecommunications Engineering (ECTI DAMT &amp;amp; NCON) (pp. 83-86). IEEE.</a:t>
            </a:r>
          </a:p>
          <a:p>
            <a:pPr algn="just"/>
            <a:endParaRPr lang="lt-LT" sz="500" dirty="0"/>
          </a:p>
          <a:p>
            <a:pPr algn="just"/>
            <a:r>
              <a:rPr lang="lt-LT" sz="500" dirty="0"/>
              <a:t>17</a:t>
            </a:r>
          </a:p>
          <a:p>
            <a:pPr algn="just"/>
            <a:r>
              <a:rPr lang="lt-LT" sz="500" dirty="0"/>
              <a:t>Ong, F., Purwanto, A., Supono, J., Hasna, S., Novitasari, D. and Asbari, M., 2020. Does Quality</a:t>
            </a:r>
          </a:p>
          <a:p>
            <a:pPr algn="just"/>
            <a:r>
              <a:rPr lang="lt-LT" sz="500" dirty="0"/>
              <a:t>Management System ISO 9001: 2015 Influence Company Performance? Anwers from</a:t>
            </a:r>
          </a:p>
          <a:p>
            <a:pPr algn="just"/>
            <a:r>
              <a:rPr lang="lt-LT" sz="500" dirty="0"/>
              <a:t>Indonesian Tourism Industries. Test Engineering &amp;amp; Management, 83, pp.24808-24817.</a:t>
            </a:r>
          </a:p>
          <a:p>
            <a:pPr algn="just"/>
            <a:r>
              <a:rPr lang="lt-LT" sz="500" dirty="0"/>
              <a:t>Pacana, A. and Ulewicz, R., 2020. Analysis of causes and effects of implementation of the</a:t>
            </a:r>
          </a:p>
          <a:p>
            <a:pPr algn="just"/>
            <a:r>
              <a:rPr lang="lt-LT" sz="500" dirty="0"/>
              <a:t>quality management system compliant with ISO 9001. Polish Journal of Management Studies,</a:t>
            </a:r>
          </a:p>
          <a:p>
            <a:pPr algn="just"/>
            <a:r>
              <a:rPr lang="lt-LT" sz="500" dirty="0"/>
              <a:t>21.</a:t>
            </a:r>
          </a:p>
          <a:p>
            <a:pPr algn="just"/>
            <a:r>
              <a:rPr lang="lt-LT" sz="500" dirty="0"/>
              <a:t>Schawel, C. and Billing, F., 2018. Ansoff-Matrix. In Top 100 Management Tools (pp. 31-33).</a:t>
            </a:r>
          </a:p>
          <a:p>
            <a:pPr algn="just"/>
            <a:r>
              <a:rPr lang="lt-LT" sz="500" dirty="0"/>
              <a:t>Springer Gabler, Wiesbaden.</a:t>
            </a:r>
          </a:p>
          <a:p>
            <a:pPr algn="just"/>
            <a:r>
              <a:rPr lang="lt-LT" sz="500" dirty="0"/>
              <a:t>Tricker, R., 2019. The seven principles of quality management. In Quality Management Systems</a:t>
            </a:r>
          </a:p>
          <a:p>
            <a:pPr algn="just"/>
            <a:r>
              <a:rPr lang="lt-LT" sz="500" dirty="0"/>
              <a:t>(pp. 131-136). Routledge.</a:t>
            </a:r>
          </a:p>
          <a:p>
            <a:pPr algn="just"/>
            <a:r>
              <a:rPr lang="lt-LT" sz="500" dirty="0"/>
              <a:t>Zgirskas, A., Ruževičius, J. and Ruželė, D., 2021. Benefits of Quality Management Standards in</a:t>
            </a:r>
          </a:p>
          <a:p>
            <a:pPr algn="just"/>
            <a:r>
              <a:rPr lang="lt-LT" sz="500" dirty="0"/>
              <a:t>Organizations. Standards, 1(2), pp.154-166.</a:t>
            </a:r>
            <a:endParaRPr lang="en-IN" sz="5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IN" sz="2000" dirty="0">
              <a:solidFill>
                <a:srgbClr val="FFFF00"/>
              </a:solidFill>
            </a:endParaRPr>
          </a:p>
        </p:txBody>
      </p:sp>
      <p:pic>
        <p:nvPicPr>
          <p:cNvPr id="4" name="Content Placeholder 3" descr="download (6).jpg"/>
          <p:cNvPicPr>
            <a:picLocks noGrp="1" noChangeAspect="1"/>
          </p:cNvPicPr>
          <p:nvPr>
            <p:ph idx="1"/>
          </p:nvPr>
        </p:nvPicPr>
        <p:blipFill>
          <a:blip r:embed="rId2"/>
          <a:stretch>
            <a:fillRect/>
          </a:stretch>
        </p:blipFill>
        <p:spPr>
          <a:xfrm>
            <a:off x="1526650" y="2019631"/>
            <a:ext cx="6233823" cy="2042782"/>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5976</Words>
  <Application>Microsoft Office PowerPoint</Application>
  <PresentationFormat>On-screen Show (16:9)</PresentationFormat>
  <Paragraphs>272</Paragraphs>
  <Slides>30</Slides>
  <Notes>29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Calibri</vt:lpstr>
      <vt:lpstr>Office Theme</vt:lpstr>
      <vt:lpstr>  </vt:lpstr>
      <vt:lpstr>Table of Content</vt:lpstr>
      <vt:lpstr>Introduction</vt:lpstr>
      <vt:lpstr>“The main products and services” </vt:lpstr>
      <vt:lpstr>     </vt:lpstr>
      <vt:lpstr>PowerPoint Presentation</vt:lpstr>
      <vt:lpstr>PowerPoint Presentation</vt:lpstr>
      <vt:lpstr>“How the company manages to compete in this market” </vt:lpstr>
      <vt:lpstr>Market segments: </vt:lpstr>
      <vt:lpstr>Strong Crisis Management</vt:lpstr>
      <vt:lpstr>Product and format diversification</vt:lpstr>
      <vt:lpstr>Technology: </vt:lpstr>
      <vt:lpstr>Sustainability</vt:lpstr>
      <vt:lpstr>Ansoff matrix for Asda </vt:lpstr>
      <vt:lpstr>Market Development </vt:lpstr>
      <vt:lpstr>Product Development </vt:lpstr>
      <vt:lpstr>Diversification</vt:lpstr>
      <vt:lpstr>Omnichannel Customer Service Strategy </vt:lpstr>
      <vt:lpstr>Marketing and Advertising </vt:lpstr>
      <vt:lpstr>Operations </vt:lpstr>
      <vt:lpstr>Strategy to improve service and win competition</vt:lpstr>
      <vt:lpstr>Quality Management System</vt:lpstr>
      <vt:lpstr>Quality Management System</vt:lpstr>
      <vt:lpstr>Benefits of Quality Management System </vt:lpstr>
      <vt:lpstr>Benefits of Quality Management System </vt:lpstr>
      <vt:lpstr>Principles of Quality Management System</vt:lpstr>
      <vt:lpstr>Principles of Quality Management System</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2022-11-17T21:39:43Z</dcterms:modified>
</cp:coreProperties>
</file>