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44"/>
  </p:notesMasterIdLst>
  <p:handoutMasterIdLst>
    <p:handoutMasterId r:id="rId45"/>
  </p:handoutMasterIdLst>
  <p:sldIdLst>
    <p:sldId id="256" r:id="rId4"/>
    <p:sldId id="283" r:id="rId5"/>
    <p:sldId id="284" r:id="rId6"/>
    <p:sldId id="285" r:id="rId7"/>
    <p:sldId id="286" r:id="rId8"/>
    <p:sldId id="287" r:id="rId9"/>
    <p:sldId id="288" r:id="rId10"/>
    <p:sldId id="289" r:id="rId11"/>
    <p:sldId id="290" r:id="rId12"/>
    <p:sldId id="291" r:id="rId13"/>
    <p:sldId id="292" r:id="rId14"/>
    <p:sldId id="293" r:id="rId15"/>
    <p:sldId id="294" r:id="rId16"/>
    <p:sldId id="295" r:id="rId17"/>
    <p:sldId id="296" r:id="rId18"/>
    <p:sldId id="297" r:id="rId19"/>
    <p:sldId id="298" r:id="rId20"/>
    <p:sldId id="299" r:id="rId21"/>
    <p:sldId id="300" r:id="rId22"/>
    <p:sldId id="301" r:id="rId23"/>
    <p:sldId id="302" r:id="rId24"/>
    <p:sldId id="303" r:id="rId25"/>
    <p:sldId id="304" r:id="rId26"/>
    <p:sldId id="305" r:id="rId27"/>
    <p:sldId id="306" r:id="rId28"/>
    <p:sldId id="307" r:id="rId29"/>
    <p:sldId id="308" r:id="rId30"/>
    <p:sldId id="309" r:id="rId31"/>
    <p:sldId id="310" r:id="rId32"/>
    <p:sldId id="311" r:id="rId33"/>
    <p:sldId id="312" r:id="rId34"/>
    <p:sldId id="313" r:id="rId35"/>
    <p:sldId id="314" r:id="rId36"/>
    <p:sldId id="315" r:id="rId37"/>
    <p:sldId id="316" r:id="rId38"/>
    <p:sldId id="317" r:id="rId39"/>
    <p:sldId id="318" r:id="rId40"/>
    <p:sldId id="319" r:id="rId41"/>
    <p:sldId id="320" r:id="rId42"/>
    <p:sldId id="282" r:id="rId4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mi Ademoye" initials="KA" lastIdx="1" clrIdx="0">
    <p:extLst>
      <p:ext uri="{19B8F6BF-5375-455C-9EA6-DF929625EA0E}">
        <p15:presenceInfo xmlns:p15="http://schemas.microsoft.com/office/powerpoint/2012/main" userId="S-1-5-21-809251214-2178901256-4152538893-2668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B5D280"/>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551" autoAdjust="0"/>
  </p:normalViewPr>
  <p:slideViewPr>
    <p:cSldViewPr>
      <p:cViewPr varScale="1">
        <p:scale>
          <a:sx n="61" d="100"/>
          <a:sy n="61" d="100"/>
        </p:scale>
        <p:origin x="1122"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1.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handoutMaster" Target="handoutMasters/handout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viewProps" Target="viewProps.xml"/><Relationship Id="rId8"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06/11/2020</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11/6/2020</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https://docs.microsoft.com/en-us/sql/t-sql/queries/top-transact-sql</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a:t>
            </a:fld>
            <a:endParaRPr lang="en-GB"/>
          </a:p>
        </p:txBody>
      </p:sp>
    </p:spTree>
    <p:extLst>
      <p:ext uri="{BB962C8B-B14F-4D97-AF65-F5344CB8AC3E}">
        <p14:creationId xmlns:p14="http://schemas.microsoft.com/office/powerpoint/2010/main" val="21429134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https://docs.microsoft.com/en-us/sql/t-sql/queries/top-transact-sql</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4</a:t>
            </a:fld>
            <a:endParaRPr lang="en-GB"/>
          </a:p>
        </p:txBody>
      </p:sp>
    </p:spTree>
    <p:extLst>
      <p:ext uri="{BB962C8B-B14F-4D97-AF65-F5344CB8AC3E}">
        <p14:creationId xmlns:p14="http://schemas.microsoft.com/office/powerpoint/2010/main" val="4164532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https://www.w3schools.com/sql/sql_top.asp</a:t>
            </a:r>
          </a:p>
        </p:txBody>
      </p:sp>
      <p:sp>
        <p:nvSpPr>
          <p:cNvPr id="4" name="Slide Number Placeholder 3"/>
          <p:cNvSpPr>
            <a:spLocks noGrp="1"/>
          </p:cNvSpPr>
          <p:nvPr>
            <p:ph type="sldNum" sz="quarter" idx="10"/>
          </p:nvPr>
        </p:nvSpPr>
        <p:spPr/>
        <p:txBody>
          <a:bodyPr/>
          <a:lstStyle/>
          <a:p>
            <a:fld id="{C97F37A7-6CD5-480C-8A9C-8A14678CA55C}" type="slidenum">
              <a:rPr lang="en-GB" smtClean="0"/>
              <a:pPr/>
              <a:t>7</a:t>
            </a:fld>
            <a:endParaRPr lang="en-GB"/>
          </a:p>
        </p:txBody>
      </p:sp>
    </p:spTree>
    <p:extLst>
      <p:ext uri="{BB962C8B-B14F-4D97-AF65-F5344CB8AC3E}">
        <p14:creationId xmlns:p14="http://schemas.microsoft.com/office/powerpoint/2010/main" val="1746139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https://www.w3schools.com/sql/sql_join.asp</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https://msdn.microsoft.com/en-us/library/zt8wzxy4.aspx</a:t>
            </a:r>
          </a:p>
          <a:p>
            <a:pPr marL="171450" indent="-171450">
              <a:buFont typeface="Arial" panose="020B0604020202020204" pitchFamily="34" charset="0"/>
              <a:buChar char="•"/>
            </a:pPr>
            <a:r>
              <a:rPr lang="en-GB" dirty="0"/>
              <a:t>https://docs.microsoft.com/en-us/sql/relational-databases/performance/joins</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11</a:t>
            </a:fld>
            <a:endParaRPr lang="en-GB"/>
          </a:p>
        </p:txBody>
      </p:sp>
    </p:spTree>
    <p:extLst>
      <p:ext uri="{BB962C8B-B14F-4D97-AF65-F5344CB8AC3E}">
        <p14:creationId xmlns:p14="http://schemas.microsoft.com/office/powerpoint/2010/main" val="22164243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https://www.w3schools.com/sql/sql_join.asp</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https://msdn.microsoft.com/en-us/library/zt8wzxy4.aspx</a:t>
            </a:r>
          </a:p>
          <a:p>
            <a:pPr marL="171450" indent="-171450">
              <a:buFont typeface="Arial" panose="020B0604020202020204" pitchFamily="34" charset="0"/>
              <a:buChar char="•"/>
            </a:pPr>
            <a:r>
              <a:rPr lang="en-GB" dirty="0"/>
              <a:t>https://docs.microsoft.com/en-us/sql/relational-databases/performance/joins</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12</a:t>
            </a:fld>
            <a:endParaRPr lang="en-GB"/>
          </a:p>
        </p:txBody>
      </p:sp>
    </p:spTree>
    <p:extLst>
      <p:ext uri="{BB962C8B-B14F-4D97-AF65-F5344CB8AC3E}">
        <p14:creationId xmlns:p14="http://schemas.microsoft.com/office/powerpoint/2010/main" val="38471796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https://www.w3schools.com/sql/sql_join_inner.asp</a:t>
            </a:r>
          </a:p>
          <a:p>
            <a:pPr marL="171450" indent="-171450">
              <a:buFont typeface="Arial" panose="020B0604020202020204" pitchFamily="34" charset="0"/>
              <a:buChar char="•"/>
            </a:pPr>
            <a:r>
              <a:rPr lang="en-GB" dirty="0"/>
              <a:t>https://msdn.microsoft.com/en-us/library/zt8wzxy4.aspx</a:t>
            </a:r>
          </a:p>
        </p:txBody>
      </p:sp>
      <p:sp>
        <p:nvSpPr>
          <p:cNvPr id="4" name="Slide Number Placeholder 3"/>
          <p:cNvSpPr>
            <a:spLocks noGrp="1"/>
          </p:cNvSpPr>
          <p:nvPr>
            <p:ph type="sldNum" sz="quarter" idx="10"/>
          </p:nvPr>
        </p:nvSpPr>
        <p:spPr/>
        <p:txBody>
          <a:bodyPr/>
          <a:lstStyle/>
          <a:p>
            <a:fld id="{C97F37A7-6CD5-480C-8A9C-8A14678CA55C}" type="slidenum">
              <a:rPr lang="en-GB" smtClean="0"/>
              <a:pPr/>
              <a:t>13</a:t>
            </a:fld>
            <a:endParaRPr lang="en-GB"/>
          </a:p>
        </p:txBody>
      </p:sp>
    </p:spTree>
    <p:extLst>
      <p:ext uri="{BB962C8B-B14F-4D97-AF65-F5344CB8AC3E}">
        <p14:creationId xmlns:p14="http://schemas.microsoft.com/office/powerpoint/2010/main" val="30686660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14</a:t>
            </a:fld>
            <a:endParaRPr lang="en-GB"/>
          </a:p>
        </p:txBody>
      </p:sp>
    </p:spTree>
    <p:extLst>
      <p:ext uri="{BB962C8B-B14F-4D97-AF65-F5344CB8AC3E}">
        <p14:creationId xmlns:p14="http://schemas.microsoft.com/office/powerpoint/2010/main" val="1510849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16</a:t>
            </a:fld>
            <a:endParaRPr lang="en-GB"/>
          </a:p>
        </p:txBody>
      </p:sp>
    </p:spTree>
    <p:extLst>
      <p:ext uri="{BB962C8B-B14F-4D97-AF65-F5344CB8AC3E}">
        <p14:creationId xmlns:p14="http://schemas.microsoft.com/office/powerpoint/2010/main" val="4690568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dirty="0"/>
              <a:t>The aliases:</a:t>
            </a:r>
          </a:p>
          <a:p>
            <a:pPr marL="628650" lvl="1" indent="-171450">
              <a:buFont typeface="Arial" panose="020B0604020202020204" pitchFamily="34" charset="0"/>
              <a:buChar char="•"/>
            </a:pPr>
            <a:r>
              <a:rPr lang="en-GB" b="1" dirty="0">
                <a:solidFill>
                  <a:srgbClr val="FF0000"/>
                </a:solidFill>
              </a:rPr>
              <a:t>c</a:t>
            </a:r>
            <a:r>
              <a:rPr lang="en-GB" dirty="0"/>
              <a:t> has been used for the </a:t>
            </a:r>
            <a:r>
              <a:rPr lang="en-GB" b="1" dirty="0"/>
              <a:t>Client</a:t>
            </a:r>
            <a:r>
              <a:rPr lang="en-GB" dirty="0"/>
              <a:t> table and</a:t>
            </a:r>
          </a:p>
          <a:p>
            <a:pPr marL="628650" lvl="1" indent="-171450">
              <a:buFont typeface="Arial" panose="020B0604020202020204" pitchFamily="34" charset="0"/>
              <a:buChar char="•"/>
            </a:pPr>
            <a:r>
              <a:rPr lang="en-GB" b="1" dirty="0">
                <a:solidFill>
                  <a:srgbClr val="FF0000"/>
                </a:solidFill>
              </a:rPr>
              <a:t>v</a:t>
            </a:r>
            <a:r>
              <a:rPr lang="en-GB" dirty="0"/>
              <a:t> for the </a:t>
            </a:r>
            <a:r>
              <a:rPr lang="en-GB" b="1" dirty="0"/>
              <a:t>Viewing</a:t>
            </a:r>
            <a:r>
              <a:rPr lang="en-GB" dirty="0"/>
              <a:t> table.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latin typeface="+mn-lt"/>
                <a:ea typeface="+mn-ea"/>
                <a:cs typeface="+mn-cs"/>
              </a:rPr>
              <a:t>Only the </a:t>
            </a:r>
            <a:r>
              <a:rPr lang="en-GB" sz="1200" kern="1200" dirty="0" err="1">
                <a:solidFill>
                  <a:schemeClr val="tx1"/>
                </a:solidFill>
                <a:latin typeface="+mn-lt"/>
                <a:ea typeface="+mn-ea"/>
                <a:cs typeface="+mn-cs"/>
              </a:rPr>
              <a:t>ClientNo</a:t>
            </a:r>
            <a:r>
              <a:rPr lang="en-GB" sz="1200" kern="1200" dirty="0">
                <a:solidFill>
                  <a:schemeClr val="tx1"/>
                </a:solidFill>
                <a:latin typeface="+mn-lt"/>
                <a:ea typeface="+mn-ea"/>
                <a:cs typeface="+mn-cs"/>
              </a:rPr>
              <a:t> column is qualified by the alias name as </a:t>
            </a:r>
            <a:r>
              <a:rPr lang="en-GB" sz="1200" kern="1200" dirty="0" err="1">
                <a:solidFill>
                  <a:schemeClr val="tx1"/>
                </a:solidFill>
                <a:latin typeface="+mn-lt"/>
                <a:ea typeface="+mn-ea"/>
                <a:cs typeface="+mn-cs"/>
              </a:rPr>
              <a:t>as</a:t>
            </a:r>
            <a:r>
              <a:rPr lang="en-GB" sz="1200" kern="1200" dirty="0">
                <a:solidFill>
                  <a:schemeClr val="tx1"/>
                </a:solidFill>
                <a:latin typeface="+mn-lt"/>
                <a:ea typeface="+mn-ea"/>
                <a:cs typeface="+mn-cs"/>
              </a:rPr>
              <a:t> this column name appears in the two tables (select which one to include – this example is using the one from the client (</a:t>
            </a:r>
            <a:r>
              <a:rPr lang="en-GB" sz="1200" kern="1200" dirty="0" err="1">
                <a:solidFill>
                  <a:schemeClr val="tx1"/>
                </a:solidFill>
                <a:latin typeface="+mn-lt"/>
                <a:ea typeface="+mn-ea"/>
                <a:cs typeface="+mn-cs"/>
              </a:rPr>
              <a:t>c.ClientNo</a:t>
            </a:r>
            <a:r>
              <a:rPr lang="en-GB" sz="1200" kern="1200" dirty="0">
                <a:solidFill>
                  <a:schemeClr val="tx1"/>
                </a:solidFill>
                <a:latin typeface="+mn-lt"/>
                <a:ea typeface="+mn-ea"/>
                <a:cs typeface="+mn-cs"/>
              </a:rPr>
              <a:t>) table)</a:t>
            </a:r>
            <a:endParaRPr lang="en-GB" baseline="0" dirty="0"/>
          </a:p>
          <a:p>
            <a:pPr marL="628650" lvl="1" indent="-171450">
              <a:buFont typeface="Arial" panose="020B0604020202020204" pitchFamily="34" charset="0"/>
              <a:buChar char="•"/>
            </a:pPr>
            <a:r>
              <a:rPr lang="en-GB" dirty="0"/>
              <a:t>The other SELECTED column names are unique within both tables.</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18</a:t>
            </a:fld>
            <a:endParaRPr lang="en-GB"/>
          </a:p>
        </p:txBody>
      </p:sp>
    </p:spTree>
    <p:extLst>
      <p:ext uri="{BB962C8B-B14F-4D97-AF65-F5344CB8AC3E}">
        <p14:creationId xmlns:p14="http://schemas.microsoft.com/office/powerpoint/2010/main" val="17605626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20</a:t>
            </a:fld>
            <a:endParaRPr lang="en-GB"/>
          </a:p>
        </p:txBody>
      </p:sp>
    </p:spTree>
    <p:extLst>
      <p:ext uri="{BB962C8B-B14F-4D97-AF65-F5344CB8AC3E}">
        <p14:creationId xmlns:p14="http://schemas.microsoft.com/office/powerpoint/2010/main" val="17295777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21</a:t>
            </a:fld>
            <a:endParaRPr lang="en-GB"/>
          </a:p>
        </p:txBody>
      </p:sp>
    </p:spTree>
    <p:extLst>
      <p:ext uri="{BB962C8B-B14F-4D97-AF65-F5344CB8AC3E}">
        <p14:creationId xmlns:p14="http://schemas.microsoft.com/office/powerpoint/2010/main" val="298715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a:solidFill>
                  <a:schemeClr val="tx1"/>
                </a:solidFill>
                <a:latin typeface="+mn-lt"/>
                <a:ea typeface="+mn-ea"/>
                <a:cs typeface="+mn-cs"/>
              </a:rPr>
              <a:t>The</a:t>
            </a:r>
            <a:r>
              <a:rPr lang="en-GB" sz="1200" kern="1200" baseline="0" dirty="0">
                <a:solidFill>
                  <a:schemeClr val="tx1"/>
                </a:solidFill>
                <a:latin typeface="+mn-lt"/>
                <a:ea typeface="+mn-ea"/>
                <a:cs typeface="+mn-cs"/>
              </a:rPr>
              <a:t> </a:t>
            </a:r>
            <a:r>
              <a:rPr lang="en-GB" sz="1200" kern="1200" dirty="0">
                <a:solidFill>
                  <a:schemeClr val="tx1"/>
                </a:solidFill>
                <a:latin typeface="+mn-lt"/>
                <a:ea typeface="+mn-ea"/>
                <a:cs typeface="+mn-cs"/>
              </a:rPr>
              <a:t>Aliases</a:t>
            </a:r>
          </a:p>
          <a:p>
            <a:pPr marL="628650" lvl="1" indent="-171450">
              <a:buFont typeface="Arial" panose="020B0604020202020204" pitchFamily="34" charset="0"/>
              <a:buChar char="•"/>
            </a:pPr>
            <a:r>
              <a:rPr lang="en-GB" sz="1200" kern="1200" dirty="0">
                <a:solidFill>
                  <a:schemeClr val="tx1"/>
                </a:solidFill>
                <a:latin typeface="+mn-lt"/>
                <a:ea typeface="+mn-ea"/>
                <a:cs typeface="+mn-cs"/>
              </a:rPr>
              <a:t>p has been used for the Property table</a:t>
            </a:r>
          </a:p>
          <a:p>
            <a:pPr marL="628650" lvl="1" indent="-171450">
              <a:buFont typeface="Arial" panose="020B0604020202020204" pitchFamily="34" charset="0"/>
              <a:buChar char="•"/>
            </a:pPr>
            <a:r>
              <a:rPr lang="en-GB" sz="1200" kern="1200" dirty="0">
                <a:solidFill>
                  <a:schemeClr val="tx1"/>
                </a:solidFill>
                <a:latin typeface="+mn-lt"/>
                <a:ea typeface="+mn-ea"/>
                <a:cs typeface="+mn-cs"/>
              </a:rPr>
              <a:t>s for the Staff table</a:t>
            </a:r>
          </a:p>
          <a:p>
            <a:pPr marL="628650" lvl="1" indent="-171450">
              <a:buFont typeface="Arial" panose="020B0604020202020204" pitchFamily="34" charset="0"/>
              <a:buChar char="•"/>
            </a:pPr>
            <a:r>
              <a:rPr lang="en-GB" sz="1200" kern="1200" dirty="0">
                <a:solidFill>
                  <a:schemeClr val="tx1"/>
                </a:solidFill>
                <a:latin typeface="+mn-lt"/>
                <a:ea typeface="+mn-ea"/>
                <a:cs typeface="+mn-cs"/>
              </a:rPr>
              <a:t>b for the Branch table</a:t>
            </a:r>
          </a:p>
          <a:p>
            <a:pPr marL="171450" indent="-171450">
              <a:buFont typeface="Arial" panose="020B0604020202020204" pitchFamily="34" charset="0"/>
              <a:buChar char="•"/>
            </a:pPr>
            <a:r>
              <a:rPr lang="en-GB" sz="1200" kern="1200" dirty="0">
                <a:solidFill>
                  <a:schemeClr val="tx1"/>
                </a:solidFill>
                <a:latin typeface="+mn-lt"/>
                <a:ea typeface="+mn-ea"/>
                <a:cs typeface="+mn-cs"/>
              </a:rPr>
              <a:t>The </a:t>
            </a:r>
            <a:r>
              <a:rPr lang="en-GB" sz="1200" kern="1200" dirty="0" err="1">
                <a:solidFill>
                  <a:schemeClr val="tx1"/>
                </a:solidFill>
                <a:latin typeface="+mn-lt"/>
                <a:ea typeface="+mn-ea"/>
                <a:cs typeface="+mn-cs"/>
              </a:rPr>
              <a:t>BranchNo</a:t>
            </a:r>
            <a:r>
              <a:rPr lang="en-GB" sz="1200" kern="1200" dirty="0">
                <a:solidFill>
                  <a:schemeClr val="tx1"/>
                </a:solidFill>
                <a:latin typeface="+mn-lt"/>
                <a:ea typeface="+mn-ea"/>
                <a:cs typeface="+mn-cs"/>
              </a:rPr>
              <a:t> column is qualified by the alias name as this column name appears in all three tables (the selected one is the one from the Branch (</a:t>
            </a:r>
            <a:r>
              <a:rPr lang="en-GB" sz="1200" kern="1200" dirty="0" err="1">
                <a:solidFill>
                  <a:schemeClr val="tx1"/>
                </a:solidFill>
                <a:latin typeface="+mn-lt"/>
                <a:ea typeface="+mn-ea"/>
                <a:cs typeface="+mn-cs"/>
              </a:rPr>
              <a:t>b.BranchNo</a:t>
            </a:r>
            <a:r>
              <a:rPr lang="en-GB" sz="1200" kern="1200" dirty="0">
                <a:solidFill>
                  <a:schemeClr val="tx1"/>
                </a:solidFill>
                <a:latin typeface="+mn-lt"/>
                <a:ea typeface="+mn-ea"/>
                <a:cs typeface="+mn-cs"/>
              </a:rPr>
              <a:t>) table</a:t>
            </a:r>
          </a:p>
          <a:p>
            <a:pPr marL="171450" indent="-171450">
              <a:buFont typeface="Arial" panose="020B0604020202020204" pitchFamily="34" charset="0"/>
              <a:buChar char="•"/>
            </a:pPr>
            <a:r>
              <a:rPr lang="en-GB" sz="1200" kern="1200" dirty="0">
                <a:solidFill>
                  <a:schemeClr val="tx1"/>
                </a:solidFill>
                <a:latin typeface="+mn-lt"/>
                <a:ea typeface="+mn-ea"/>
                <a:cs typeface="+mn-cs"/>
              </a:rPr>
              <a:t>The City column is qualified by the alias name as this column name appears in all both the Property and Branch tables (the selected one is the one from the Branch (</a:t>
            </a:r>
            <a:r>
              <a:rPr lang="en-GB" sz="1200" kern="1200" dirty="0" err="1">
                <a:solidFill>
                  <a:schemeClr val="tx1"/>
                </a:solidFill>
                <a:latin typeface="+mn-lt"/>
                <a:ea typeface="+mn-ea"/>
                <a:cs typeface="+mn-cs"/>
              </a:rPr>
              <a:t>b.City</a:t>
            </a:r>
            <a:r>
              <a:rPr lang="en-GB" sz="1200" kern="1200" dirty="0">
                <a:solidFill>
                  <a:schemeClr val="tx1"/>
                </a:solidFill>
                <a:latin typeface="+mn-lt"/>
                <a:ea typeface="+mn-ea"/>
                <a:cs typeface="+mn-cs"/>
              </a:rPr>
              <a:t>) table, also because we are interested in the city of the branch,</a:t>
            </a:r>
            <a:r>
              <a:rPr lang="en-GB" sz="1200" kern="1200" baseline="0" dirty="0">
                <a:solidFill>
                  <a:schemeClr val="tx1"/>
                </a:solidFill>
                <a:latin typeface="+mn-lt"/>
                <a:ea typeface="+mn-ea"/>
                <a:cs typeface="+mn-cs"/>
              </a:rPr>
              <a:t> not the property’s city</a:t>
            </a:r>
            <a:r>
              <a:rPr lang="en-GB" sz="1200" kern="1200" dirty="0">
                <a:solidFill>
                  <a:schemeClr val="tx1"/>
                </a:solidFill>
                <a:latin typeface="+mn-lt"/>
                <a:ea typeface="+mn-ea"/>
                <a:cs typeface="+mn-cs"/>
              </a:rPr>
              <a:t>.</a:t>
            </a:r>
          </a:p>
          <a:p>
            <a:pPr marL="171450" indent="-171450">
              <a:buFont typeface="Arial" panose="020B0604020202020204" pitchFamily="34" charset="0"/>
              <a:buChar char="•"/>
            </a:pPr>
            <a:r>
              <a:rPr lang="en-GB" sz="1200" kern="1200" dirty="0">
                <a:solidFill>
                  <a:schemeClr val="tx1"/>
                </a:solidFill>
                <a:latin typeface="+mn-lt"/>
                <a:ea typeface="+mn-ea"/>
                <a:cs typeface="+mn-cs"/>
              </a:rPr>
              <a:t>The other SELECTED column names are unique within the three tables.</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22</a:t>
            </a:fld>
            <a:endParaRPr lang="en-GB"/>
          </a:p>
        </p:txBody>
      </p:sp>
    </p:spTree>
    <p:extLst>
      <p:ext uri="{BB962C8B-B14F-4D97-AF65-F5344CB8AC3E}">
        <p14:creationId xmlns:p14="http://schemas.microsoft.com/office/powerpoint/2010/main" val="19099787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All the SELECTED columns not used with an aggregate function must be added to the GROUP BY clause i.e. </a:t>
            </a:r>
            <a:r>
              <a:rPr lang="en-GB" dirty="0" err="1"/>
              <a:t>BranchNo</a:t>
            </a:r>
            <a:r>
              <a:rPr lang="en-GB" dirty="0"/>
              <a:t>, </a:t>
            </a:r>
            <a:r>
              <a:rPr lang="en-GB" dirty="0" err="1"/>
              <a:t>StaffNo</a:t>
            </a:r>
            <a:r>
              <a:rPr lang="en-GB" dirty="0"/>
              <a:t>, FirstName and </a:t>
            </a:r>
            <a:r>
              <a:rPr lang="en-GB" dirty="0" err="1"/>
              <a:t>LastName</a:t>
            </a:r>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23</a:t>
            </a:fld>
            <a:endParaRPr lang="en-GB"/>
          </a:p>
        </p:txBody>
      </p:sp>
    </p:spTree>
    <p:extLst>
      <p:ext uri="{BB962C8B-B14F-4D97-AF65-F5344CB8AC3E}">
        <p14:creationId xmlns:p14="http://schemas.microsoft.com/office/powerpoint/2010/main" val="13704470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List ALL staff regardless of whether</a:t>
            </a:r>
            <a:r>
              <a:rPr lang="en-GB" baseline="0" dirty="0"/>
              <a:t> or not they are managing any properties/.</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27</a:t>
            </a:fld>
            <a:endParaRPr lang="en-GB"/>
          </a:p>
        </p:txBody>
      </p:sp>
    </p:spTree>
    <p:extLst>
      <p:ext uri="{BB962C8B-B14F-4D97-AF65-F5344CB8AC3E}">
        <p14:creationId xmlns:p14="http://schemas.microsoft.com/office/powerpoint/2010/main" val="21059475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Will select all rows from the Staff table (the table on the left-side of the LEFT JOIN clause).</a:t>
            </a:r>
          </a:p>
          <a:p>
            <a:pPr marL="171450" indent="-171450">
              <a:buFont typeface="Arial" panose="020B0604020202020204" pitchFamily="34" charset="0"/>
              <a:buChar char="•"/>
            </a:pPr>
            <a:r>
              <a:rPr lang="en-GB" sz="1200" kern="1200" dirty="0">
                <a:solidFill>
                  <a:schemeClr val="tx1"/>
                </a:solidFill>
                <a:latin typeface="+mn-lt"/>
                <a:ea typeface="+mn-ea"/>
                <a:cs typeface="+mn-cs"/>
              </a:rPr>
              <a:t>The</a:t>
            </a:r>
            <a:r>
              <a:rPr lang="en-GB" sz="1200" kern="1200" baseline="0" dirty="0">
                <a:solidFill>
                  <a:schemeClr val="tx1"/>
                </a:solidFill>
                <a:latin typeface="+mn-lt"/>
                <a:ea typeface="+mn-ea"/>
                <a:cs typeface="+mn-cs"/>
              </a:rPr>
              <a:t> </a:t>
            </a:r>
            <a:r>
              <a:rPr lang="en-GB" sz="1200" kern="1200" dirty="0">
                <a:solidFill>
                  <a:schemeClr val="tx1"/>
                </a:solidFill>
                <a:latin typeface="+mn-lt"/>
                <a:ea typeface="+mn-ea"/>
                <a:cs typeface="+mn-cs"/>
              </a:rPr>
              <a:t>Aliases</a:t>
            </a:r>
          </a:p>
          <a:p>
            <a:pPr marL="628650" lvl="1" indent="-171450">
              <a:buFont typeface="Arial" panose="020B0604020202020204" pitchFamily="34" charset="0"/>
              <a:buChar char="•"/>
            </a:pPr>
            <a:r>
              <a:rPr lang="en-GB" sz="1200" kern="1200" dirty="0">
                <a:solidFill>
                  <a:schemeClr val="tx1"/>
                </a:solidFill>
                <a:latin typeface="+mn-lt"/>
                <a:ea typeface="+mn-ea"/>
                <a:cs typeface="+mn-cs"/>
              </a:rPr>
              <a:t>p has been used for the Property table</a:t>
            </a:r>
          </a:p>
          <a:p>
            <a:pPr marL="628650" lvl="1" indent="-171450">
              <a:buFont typeface="Arial" panose="020B0604020202020204" pitchFamily="34" charset="0"/>
              <a:buChar char="•"/>
            </a:pPr>
            <a:r>
              <a:rPr lang="en-GB" sz="1200" kern="1200" dirty="0">
                <a:solidFill>
                  <a:schemeClr val="tx1"/>
                </a:solidFill>
                <a:latin typeface="+mn-lt"/>
                <a:ea typeface="+mn-ea"/>
                <a:cs typeface="+mn-cs"/>
              </a:rPr>
              <a:t>s for the Staff table</a:t>
            </a:r>
          </a:p>
          <a:p>
            <a:pPr marL="628650" lvl="1" indent="-171450">
              <a:buFont typeface="Arial" panose="020B0604020202020204" pitchFamily="34" charset="0"/>
              <a:buChar char="•"/>
            </a:pPr>
            <a:endParaRPr lang="en-GB" sz="1200" kern="1200" dirty="0">
              <a:solidFill>
                <a:schemeClr val="tx1"/>
              </a:solidFill>
              <a:latin typeface="+mn-lt"/>
              <a:ea typeface="+mn-ea"/>
              <a:cs typeface="+mn-cs"/>
            </a:endParaRPr>
          </a:p>
          <a:p>
            <a:pPr marL="0" lvl="0" indent="0">
              <a:buFont typeface="Arial" panose="020B0604020202020204" pitchFamily="34" charset="0"/>
              <a:buNone/>
            </a:pPr>
            <a:r>
              <a:rPr lang="en-GB" sz="1200" kern="1200" dirty="0">
                <a:solidFill>
                  <a:schemeClr val="tx1"/>
                </a:solidFill>
                <a:latin typeface="+mn-lt"/>
                <a:ea typeface="+mn-ea"/>
                <a:cs typeface="+mn-cs"/>
              </a:rPr>
              <a:t>NOTE:</a:t>
            </a:r>
            <a:r>
              <a:rPr lang="en-GB" sz="1200" kern="1200" baseline="0" dirty="0">
                <a:solidFill>
                  <a:schemeClr val="tx1"/>
                </a:solidFill>
                <a:latin typeface="+mn-lt"/>
                <a:ea typeface="+mn-ea"/>
                <a:cs typeface="+mn-cs"/>
              </a:rPr>
              <a:t> If you had written the query the other way round with the Staff on the right and the Property on the left, then you would have had to use a right join to get the same result.</a:t>
            </a:r>
          </a:p>
          <a:p>
            <a:pPr marL="0" lvl="0" indent="0">
              <a:buFont typeface="Arial" panose="020B0604020202020204" pitchFamily="34" charset="0"/>
              <a:buNone/>
            </a:pPr>
            <a:r>
              <a:rPr lang="en-GB" sz="1200" kern="1200" baseline="0" dirty="0">
                <a:solidFill>
                  <a:schemeClr val="tx1"/>
                </a:solidFill>
                <a:latin typeface="+mn-lt"/>
                <a:ea typeface="+mn-ea"/>
                <a:cs typeface="+mn-cs"/>
              </a:rPr>
              <a:t>	FROM Property p RIGHT JOIN Staff s</a:t>
            </a:r>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C97F37A7-6CD5-480C-8A9C-8A14678CA55C}" type="slidenum">
              <a:rPr lang="en-GB" smtClean="0"/>
              <a:pPr/>
              <a:t>28</a:t>
            </a:fld>
            <a:endParaRPr lang="en-GB"/>
          </a:p>
        </p:txBody>
      </p:sp>
    </p:spTree>
    <p:extLst>
      <p:ext uri="{BB962C8B-B14F-4D97-AF65-F5344CB8AC3E}">
        <p14:creationId xmlns:p14="http://schemas.microsoft.com/office/powerpoint/2010/main" val="42461753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Will select all rows from the Property table (the table on the right-side of the RIGHT JOIN clause).</a:t>
            </a:r>
          </a:p>
          <a:p>
            <a:pPr marL="171450" indent="-171450">
              <a:buFont typeface="Arial" panose="020B0604020202020204" pitchFamily="34" charset="0"/>
              <a:buChar char="•"/>
            </a:pPr>
            <a:r>
              <a:rPr lang="en-GB" sz="1200" kern="1200" dirty="0">
                <a:solidFill>
                  <a:schemeClr val="tx1"/>
                </a:solidFill>
                <a:latin typeface="+mn-lt"/>
                <a:ea typeface="+mn-ea"/>
                <a:cs typeface="+mn-cs"/>
              </a:rPr>
              <a:t>The</a:t>
            </a:r>
            <a:r>
              <a:rPr lang="en-GB" sz="1200" kern="1200" baseline="0" dirty="0">
                <a:solidFill>
                  <a:schemeClr val="tx1"/>
                </a:solidFill>
                <a:latin typeface="+mn-lt"/>
                <a:ea typeface="+mn-ea"/>
                <a:cs typeface="+mn-cs"/>
              </a:rPr>
              <a:t> </a:t>
            </a:r>
            <a:r>
              <a:rPr lang="en-GB" sz="1200" kern="1200" dirty="0">
                <a:solidFill>
                  <a:schemeClr val="tx1"/>
                </a:solidFill>
                <a:latin typeface="+mn-lt"/>
                <a:ea typeface="+mn-ea"/>
                <a:cs typeface="+mn-cs"/>
              </a:rPr>
              <a:t>Aliases</a:t>
            </a:r>
          </a:p>
          <a:p>
            <a:pPr marL="628650" lvl="1" indent="-171450">
              <a:buFont typeface="Arial" panose="020B0604020202020204" pitchFamily="34" charset="0"/>
              <a:buChar char="•"/>
            </a:pPr>
            <a:r>
              <a:rPr lang="en-GB" sz="1200" kern="1200" dirty="0">
                <a:solidFill>
                  <a:schemeClr val="tx1"/>
                </a:solidFill>
                <a:latin typeface="+mn-lt"/>
                <a:ea typeface="+mn-ea"/>
                <a:cs typeface="+mn-cs"/>
              </a:rPr>
              <a:t>p has been used for the Property table</a:t>
            </a:r>
          </a:p>
          <a:p>
            <a:pPr marL="628650" lvl="1" indent="-171450">
              <a:buFont typeface="Arial" panose="020B0604020202020204" pitchFamily="34" charset="0"/>
              <a:buChar char="•"/>
            </a:pPr>
            <a:r>
              <a:rPr lang="en-GB" sz="1200" kern="1200" dirty="0">
                <a:solidFill>
                  <a:schemeClr val="tx1"/>
                </a:solidFill>
                <a:latin typeface="+mn-lt"/>
                <a:ea typeface="+mn-ea"/>
                <a:cs typeface="+mn-cs"/>
              </a:rPr>
              <a:t>l for the Lease table</a:t>
            </a:r>
          </a:p>
          <a:p>
            <a:endParaRPr lang="en-GB" dirty="0"/>
          </a:p>
          <a:p>
            <a:endParaRPr lang="en-GB" dirty="0"/>
          </a:p>
          <a:p>
            <a:pPr marL="0" lvl="0" indent="0">
              <a:buFont typeface="Arial" panose="020B0604020202020204" pitchFamily="34" charset="0"/>
              <a:buNone/>
            </a:pPr>
            <a:r>
              <a:rPr lang="en-GB" sz="1200" kern="1200" dirty="0">
                <a:solidFill>
                  <a:schemeClr val="tx1"/>
                </a:solidFill>
                <a:latin typeface="+mn-lt"/>
                <a:ea typeface="+mn-ea"/>
                <a:cs typeface="+mn-cs"/>
              </a:rPr>
              <a:t>NOTE:</a:t>
            </a:r>
            <a:r>
              <a:rPr lang="en-GB" sz="1200" kern="1200" baseline="0" dirty="0">
                <a:solidFill>
                  <a:schemeClr val="tx1"/>
                </a:solidFill>
                <a:latin typeface="+mn-lt"/>
                <a:ea typeface="+mn-ea"/>
                <a:cs typeface="+mn-cs"/>
              </a:rPr>
              <a:t> If you had written the query the other way round with the Lease on the left and the Property on the right, then you would have had to use a left join to get the same result.</a:t>
            </a:r>
          </a:p>
          <a:p>
            <a:pPr marL="0" lvl="0" indent="0">
              <a:buFont typeface="Arial" panose="020B0604020202020204" pitchFamily="34" charset="0"/>
              <a:buNone/>
            </a:pPr>
            <a:r>
              <a:rPr lang="en-GB" sz="1200" kern="1200" baseline="0" dirty="0">
                <a:solidFill>
                  <a:schemeClr val="tx1"/>
                </a:solidFill>
                <a:latin typeface="+mn-lt"/>
                <a:ea typeface="+mn-ea"/>
                <a:cs typeface="+mn-cs"/>
              </a:rPr>
              <a:t>	FROM Property p LEFT JOIN Lease l</a:t>
            </a:r>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29</a:t>
            </a:fld>
            <a:endParaRPr lang="en-GB"/>
          </a:p>
        </p:txBody>
      </p:sp>
    </p:spTree>
    <p:extLst>
      <p:ext uri="{BB962C8B-B14F-4D97-AF65-F5344CB8AC3E}">
        <p14:creationId xmlns:p14="http://schemas.microsoft.com/office/powerpoint/2010/main" val="4414787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two tables must be union</a:t>
            </a:r>
            <a:r>
              <a:rPr lang="en-GB" baseline="0" dirty="0"/>
              <a:t> compatible</a:t>
            </a:r>
          </a:p>
          <a:p>
            <a:pPr marL="171450" indent="-171450">
              <a:buFont typeface="Arial" panose="020B0604020202020204" pitchFamily="34" charset="0"/>
              <a:buChar char="•"/>
            </a:pPr>
            <a:r>
              <a:rPr lang="en-GB" baseline="0" dirty="0"/>
              <a:t>The two tables must contain the same number of columns</a:t>
            </a:r>
          </a:p>
          <a:p>
            <a:pPr marL="171450" indent="-171450">
              <a:buFont typeface="Arial" panose="020B0604020202020204" pitchFamily="34" charset="0"/>
              <a:buChar char="•"/>
            </a:pPr>
            <a:r>
              <a:rPr lang="en-GB" baseline="0" dirty="0"/>
              <a:t>The corresponding columns must be of the same data type and lengths</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33</a:t>
            </a:fld>
            <a:endParaRPr lang="en-GB"/>
          </a:p>
        </p:txBody>
      </p:sp>
    </p:spTree>
    <p:extLst>
      <p:ext uri="{BB962C8B-B14F-4D97-AF65-F5344CB8AC3E}">
        <p14:creationId xmlns:p14="http://schemas.microsoft.com/office/powerpoint/2010/main" val="20739386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34</a:t>
            </a:fld>
            <a:endParaRPr lang="en-GB"/>
          </a:p>
        </p:txBody>
      </p:sp>
    </p:spTree>
    <p:extLst>
      <p:ext uri="{BB962C8B-B14F-4D97-AF65-F5344CB8AC3E}">
        <p14:creationId xmlns:p14="http://schemas.microsoft.com/office/powerpoint/2010/main" val="232600050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11/6/2020</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11/6/2020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11/6/2020</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11/6/2020</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11/6/2020</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11/6/2020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11/6/2020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11/6/2020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11/6/2020</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11/6/2020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11/6/2020</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B5D280"/>
        </a:solid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11/6/2020</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docs.microsoft.com/en-us/sql/t-sql/queries/top-transact-sql"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docs.microsoft.com/en-us/sql/t-sql/queries/top-transact-sql"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SQL DATA Manipulation Language (DML)</a:t>
            </a:r>
          </a:p>
        </p:txBody>
      </p:sp>
      <p:sp>
        <p:nvSpPr>
          <p:cNvPr id="3" name="Subtitle 2"/>
          <p:cNvSpPr>
            <a:spLocks noGrp="1"/>
          </p:cNvSpPr>
          <p:nvPr>
            <p:ph type="subTitle" idx="1"/>
          </p:nvPr>
        </p:nvSpPr>
        <p:spPr>
          <a:xfrm>
            <a:off x="2362200" y="6165303"/>
            <a:ext cx="6705600" cy="570533"/>
          </a:xfrm>
        </p:spPr>
        <p:txBody>
          <a:bodyPr>
            <a:normAutofit/>
          </a:bodyPr>
          <a:lstStyle/>
          <a:p>
            <a:r>
              <a:rPr lang="en-GB"/>
              <a:t>Database </a:t>
            </a:r>
            <a:r>
              <a:rPr lang="en-GB" dirty="0"/>
              <a:t>Management Systems (DBMS)</a:t>
            </a:r>
          </a:p>
          <a:p>
            <a:endParaRPr lang="en-GB" dirty="0"/>
          </a:p>
        </p:txBody>
      </p:sp>
      <p:sp>
        <p:nvSpPr>
          <p:cNvPr id="4" name="TextBox 3">
            <a:extLst>
              <a:ext uri="{FF2B5EF4-FFF2-40B4-BE49-F238E27FC236}">
                <a16:creationId xmlns:a16="http://schemas.microsoft.com/office/drawing/2014/main" id="{8FF11548-9A93-4A0B-8F73-F1F71C2427D5}"/>
              </a:ext>
            </a:extLst>
          </p:cNvPr>
          <p:cNvSpPr txBox="1"/>
          <p:nvPr/>
        </p:nvSpPr>
        <p:spPr>
          <a:xfrm>
            <a:off x="251520" y="6265903"/>
            <a:ext cx="1378262" cy="369332"/>
          </a:xfrm>
          <a:prstGeom prst="rect">
            <a:avLst/>
          </a:prstGeom>
          <a:noFill/>
        </p:spPr>
        <p:txBody>
          <a:bodyPr wrap="none" rtlCol="0">
            <a:spAutoFit/>
          </a:bodyPr>
          <a:lstStyle/>
          <a:p>
            <a:r>
              <a:rPr lang="en-GB" dirty="0"/>
              <a:t>Bev Holland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Today’s Lecture</a:t>
            </a:r>
          </a:p>
        </p:txBody>
      </p:sp>
      <p:sp>
        <p:nvSpPr>
          <p:cNvPr id="3" name="Content Placeholder 2"/>
          <p:cNvSpPr>
            <a:spLocks noGrp="1"/>
          </p:cNvSpPr>
          <p:nvPr>
            <p:ph sz="quarter" idx="1"/>
          </p:nvPr>
        </p:nvSpPr>
        <p:spPr/>
        <p:txBody>
          <a:bodyPr/>
          <a:lstStyle/>
          <a:p>
            <a:r>
              <a:rPr lang="en-GB" dirty="0"/>
              <a:t>SELECT TOP</a:t>
            </a:r>
          </a:p>
          <a:p>
            <a:r>
              <a:rPr lang="en-GB" dirty="0"/>
              <a:t>Multi-Table Queries</a:t>
            </a:r>
          </a:p>
          <a:p>
            <a:pPr lvl="1"/>
            <a:r>
              <a:rPr lang="en-GB" dirty="0"/>
              <a:t>Joins</a:t>
            </a:r>
          </a:p>
          <a:p>
            <a:pPr lvl="1"/>
            <a:r>
              <a:rPr lang="en-GB" dirty="0"/>
              <a:t>Exists and Not Exists</a:t>
            </a:r>
          </a:p>
          <a:p>
            <a:r>
              <a:rPr lang="en-GB" dirty="0"/>
              <a:t>SET Operations</a:t>
            </a:r>
          </a:p>
          <a:p>
            <a:r>
              <a:rPr lang="en-GB" dirty="0"/>
              <a:t>Alternative INSERT Syntax</a:t>
            </a:r>
          </a:p>
          <a:p>
            <a:endParaRPr lang="en-GB" dirty="0"/>
          </a:p>
        </p:txBody>
      </p:sp>
    </p:spTree>
    <p:extLst>
      <p:ext uri="{BB962C8B-B14F-4D97-AF65-F5344CB8AC3E}">
        <p14:creationId xmlns:p14="http://schemas.microsoft.com/office/powerpoint/2010/main" val="4151427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MS SQL SERVER SELECT TOP</a:t>
            </a:r>
          </a:p>
        </p:txBody>
      </p:sp>
      <p:sp>
        <p:nvSpPr>
          <p:cNvPr id="3" name="Content Placeholder 2"/>
          <p:cNvSpPr>
            <a:spLocks noGrp="1"/>
          </p:cNvSpPr>
          <p:nvPr>
            <p:ph sz="quarter" idx="1"/>
          </p:nvPr>
        </p:nvSpPr>
        <p:spPr/>
        <p:txBody>
          <a:bodyPr/>
          <a:lstStyle/>
          <a:p>
            <a:pPr marL="320040" lvl="1"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TOP</a:t>
            </a:r>
            <a:r>
              <a:rPr lang="en-GB" dirty="0">
                <a:solidFill>
                  <a:prstClr val="black"/>
                </a:solidFill>
                <a:latin typeface="Consolas" panose="020B0609020204030204" pitchFamily="49" charset="0"/>
              </a:rPr>
              <a:t> (expression) [PERCENT] </a:t>
            </a:r>
            <a:r>
              <a:rPr lang="en-GB" dirty="0">
                <a:solidFill>
                  <a:srgbClr val="0000FF"/>
                </a:solidFill>
                <a:latin typeface="Consolas" panose="020B0609020204030204" pitchFamily="49" charset="0"/>
              </a:rPr>
              <a:t>WITH</a:t>
            </a:r>
            <a:r>
              <a:rPr lang="en-GB" dirty="0">
                <a:solidFill>
                  <a:prstClr val="black"/>
                </a:solidFill>
                <a:latin typeface="Consolas" panose="020B0609020204030204" pitchFamily="49" charset="0"/>
              </a:rPr>
              <a:t> TIES </a:t>
            </a:r>
            <a:r>
              <a:rPr lang="en-GB" dirty="0">
                <a:solidFill>
                  <a:srgbClr val="808080"/>
                </a:solidFill>
                <a:latin typeface="Consolas" panose="020B0609020204030204" pitchFamily="49" charset="0"/>
              </a:rPr>
              <a:t>...</a:t>
            </a:r>
          </a:p>
          <a:p>
            <a:r>
              <a:rPr lang="en-GB" dirty="0">
                <a:hlinkClick r:id="rId3"/>
              </a:rPr>
              <a:t>SELECT TOP</a:t>
            </a:r>
            <a:r>
              <a:rPr lang="en-GB" dirty="0"/>
              <a:t> is used to </a:t>
            </a:r>
            <a:r>
              <a:rPr lang="en-GB" b="1" i="1" dirty="0"/>
              <a:t>limit the number of rows returned by a query</a:t>
            </a:r>
            <a:r>
              <a:rPr lang="en-GB" dirty="0"/>
              <a:t>. You can specify:</a:t>
            </a:r>
          </a:p>
          <a:p>
            <a:pPr lvl="1"/>
            <a:r>
              <a:rPr lang="en-GB" dirty="0"/>
              <a:t>Number of rows to return</a:t>
            </a:r>
          </a:p>
          <a:p>
            <a:pPr lvl="1"/>
            <a:r>
              <a:rPr lang="en-GB" dirty="0"/>
              <a:t>Percentage of Rows to return</a:t>
            </a:r>
          </a:p>
          <a:p>
            <a:r>
              <a:rPr lang="en-GB" dirty="0"/>
              <a:t>With Ties is used to include the rows that tie for the last place in the limited results set.</a:t>
            </a:r>
          </a:p>
          <a:p>
            <a:pPr lvl="1"/>
            <a:r>
              <a:rPr lang="en-GB" b="1" dirty="0"/>
              <a:t>Note</a:t>
            </a:r>
            <a:r>
              <a:rPr lang="en-GB" dirty="0"/>
              <a:t>: It </a:t>
            </a:r>
            <a:r>
              <a:rPr lang="en-GB" u="sng" dirty="0"/>
              <a:t>must</a:t>
            </a:r>
            <a:r>
              <a:rPr lang="en-GB" dirty="0"/>
              <a:t> be used with the ORDER BY clause.</a:t>
            </a:r>
          </a:p>
          <a:p>
            <a:endParaRPr lang="en-GB" dirty="0"/>
          </a:p>
        </p:txBody>
      </p:sp>
    </p:spTree>
    <p:extLst>
      <p:ext uri="{BB962C8B-B14F-4D97-AF65-F5344CB8AC3E}">
        <p14:creationId xmlns:p14="http://schemas.microsoft.com/office/powerpoint/2010/main" val="3182894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MS SQL SERVER SELECT TOP</a:t>
            </a:r>
          </a:p>
        </p:txBody>
      </p:sp>
      <p:sp>
        <p:nvSpPr>
          <p:cNvPr id="3" name="Content Placeholder 2"/>
          <p:cNvSpPr>
            <a:spLocks noGrp="1"/>
          </p:cNvSpPr>
          <p:nvPr>
            <p:ph sz="quarter" idx="1"/>
          </p:nvPr>
        </p:nvSpPr>
        <p:spPr/>
        <p:txBody>
          <a:bodyPr/>
          <a:lstStyle/>
          <a:p>
            <a:pPr marL="320040" lvl="1"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TOP</a:t>
            </a:r>
            <a:r>
              <a:rPr lang="en-GB" dirty="0">
                <a:solidFill>
                  <a:prstClr val="black"/>
                </a:solidFill>
                <a:latin typeface="Consolas" panose="020B0609020204030204" pitchFamily="49" charset="0"/>
              </a:rPr>
              <a:t> (expression) [PERCENT] </a:t>
            </a:r>
            <a:r>
              <a:rPr lang="en-GB" dirty="0">
                <a:solidFill>
                  <a:srgbClr val="0000FF"/>
                </a:solidFill>
                <a:latin typeface="Consolas" panose="020B0609020204030204" pitchFamily="49" charset="0"/>
              </a:rPr>
              <a:t>WITH</a:t>
            </a:r>
            <a:r>
              <a:rPr lang="en-GB" dirty="0">
                <a:solidFill>
                  <a:prstClr val="black"/>
                </a:solidFill>
                <a:latin typeface="Consolas" panose="020B0609020204030204" pitchFamily="49" charset="0"/>
              </a:rPr>
              <a:t> TIES </a:t>
            </a:r>
            <a:r>
              <a:rPr lang="en-GB" dirty="0">
                <a:solidFill>
                  <a:srgbClr val="808080"/>
                </a:solidFill>
                <a:latin typeface="Consolas" panose="020B0609020204030204" pitchFamily="49" charset="0"/>
              </a:rPr>
              <a:t>...</a:t>
            </a:r>
          </a:p>
          <a:p>
            <a:r>
              <a:rPr lang="en-GB" dirty="0">
                <a:hlinkClick r:id="rId3"/>
              </a:rPr>
              <a:t>SELECT TOP</a:t>
            </a:r>
            <a:r>
              <a:rPr lang="en-GB" dirty="0"/>
              <a:t> is used to </a:t>
            </a:r>
            <a:r>
              <a:rPr lang="en-GB" b="1" i="1" dirty="0"/>
              <a:t>limit the number of rows returned by a query</a:t>
            </a:r>
            <a:r>
              <a:rPr lang="en-GB" dirty="0"/>
              <a:t>. </a:t>
            </a:r>
          </a:p>
          <a:p>
            <a:r>
              <a:rPr lang="en-GB" dirty="0"/>
              <a:t>If the statement includes the ORDER BY clause, it returns the </a:t>
            </a:r>
            <a:r>
              <a:rPr lang="en-GB" b="1" i="1" dirty="0"/>
              <a:t>first N number of ordered rows</a:t>
            </a:r>
            <a:r>
              <a:rPr lang="en-GB" dirty="0"/>
              <a:t>.</a:t>
            </a:r>
          </a:p>
          <a:p>
            <a:pPr lvl="1"/>
            <a:r>
              <a:rPr lang="en-GB" b="1" dirty="0"/>
              <a:t>Note</a:t>
            </a:r>
            <a:r>
              <a:rPr lang="en-GB" dirty="0"/>
              <a:t>: It is actually considered good practice to use ORDER BY with the TOP clause.</a:t>
            </a:r>
          </a:p>
          <a:p>
            <a:endParaRPr lang="en-GB" dirty="0"/>
          </a:p>
        </p:txBody>
      </p:sp>
    </p:spTree>
    <p:extLst>
      <p:ext uri="{BB962C8B-B14F-4D97-AF65-F5344CB8AC3E}">
        <p14:creationId xmlns:p14="http://schemas.microsoft.com/office/powerpoint/2010/main" val="592094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MS SQL SERVER SELECT TOP</a:t>
            </a:r>
          </a:p>
        </p:txBody>
      </p:sp>
      <p:sp>
        <p:nvSpPr>
          <p:cNvPr id="3" name="Content Placeholder 2"/>
          <p:cNvSpPr>
            <a:spLocks noGrp="1"/>
          </p:cNvSpPr>
          <p:nvPr>
            <p:ph sz="quarter" idx="1"/>
          </p:nvPr>
        </p:nvSpPr>
        <p:spPr/>
        <p:txBody>
          <a:bodyPr/>
          <a:lstStyle/>
          <a:p>
            <a:r>
              <a:rPr lang="en-GB" dirty="0"/>
              <a:t>Return the first 10 records in the property table:</a:t>
            </a:r>
          </a:p>
          <a:p>
            <a:pPr marL="320040" lvl="1"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TOP</a:t>
            </a:r>
            <a:r>
              <a:rPr lang="en-GB" dirty="0">
                <a:solidFill>
                  <a:prstClr val="black"/>
                </a:solidFill>
                <a:latin typeface="Consolas" panose="020B0609020204030204" pitchFamily="49" charset="0"/>
              </a:rPr>
              <a:t> 10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a:t>
            </a:r>
            <a:r>
              <a:rPr lang="en-GB" dirty="0">
                <a:solidFill>
                  <a:srgbClr val="808080"/>
                </a:solidFill>
                <a:latin typeface="Consolas" panose="020B0609020204030204" pitchFamily="49" charset="0"/>
              </a:rPr>
              <a:t>;</a:t>
            </a:r>
            <a:endParaRPr lang="en-GB" dirty="0"/>
          </a:p>
          <a:p>
            <a:r>
              <a:rPr lang="en-GB" dirty="0"/>
              <a:t>Return the top 10 percentage of records in the property table.</a:t>
            </a:r>
          </a:p>
          <a:p>
            <a:pPr marL="320040" lvl="1"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TOP</a:t>
            </a:r>
            <a:r>
              <a:rPr lang="en-GB" dirty="0">
                <a:solidFill>
                  <a:prstClr val="black"/>
                </a:solidFill>
                <a:latin typeface="Consolas" panose="020B0609020204030204" pitchFamily="49" charset="0"/>
              </a:rPr>
              <a:t> 10 </a:t>
            </a:r>
            <a:r>
              <a:rPr lang="en-GB" dirty="0">
                <a:solidFill>
                  <a:srgbClr val="0000FF"/>
                </a:solidFill>
                <a:latin typeface="Consolas" panose="020B0609020204030204" pitchFamily="49" charset="0"/>
              </a:rPr>
              <a:t>PERCENT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a:t>
            </a:r>
            <a:r>
              <a:rPr lang="en-GB" dirty="0">
                <a:solidFill>
                  <a:srgbClr val="808080"/>
                </a:solidFill>
                <a:latin typeface="Consolas" panose="020B0609020204030204" pitchFamily="49" charset="0"/>
              </a:rPr>
              <a:t>;</a:t>
            </a:r>
          </a:p>
          <a:p>
            <a:pPr lvl="1"/>
            <a:r>
              <a:rPr lang="en-GB" b="1" dirty="0"/>
              <a:t>Note</a:t>
            </a:r>
            <a:r>
              <a:rPr lang="en-GB" dirty="0"/>
              <a:t>: when PRECENT is used, the number of rows returned is rounded up if the percentage of rows results in a fractional number.</a:t>
            </a:r>
          </a:p>
        </p:txBody>
      </p:sp>
    </p:spTree>
    <p:extLst>
      <p:ext uri="{BB962C8B-B14F-4D97-AF65-F5344CB8AC3E}">
        <p14:creationId xmlns:p14="http://schemas.microsoft.com/office/powerpoint/2010/main" val="4249785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MS SQL SERVER SELECT TOP</a:t>
            </a:r>
          </a:p>
        </p:txBody>
      </p:sp>
      <p:sp>
        <p:nvSpPr>
          <p:cNvPr id="3" name="Content Placeholder 2"/>
          <p:cNvSpPr>
            <a:spLocks noGrp="1"/>
          </p:cNvSpPr>
          <p:nvPr>
            <p:ph sz="quarter" idx="1"/>
          </p:nvPr>
        </p:nvSpPr>
        <p:spPr/>
        <p:txBody>
          <a:bodyPr>
            <a:normAutofit fontScale="92500" lnSpcReduction="20000"/>
          </a:bodyPr>
          <a:lstStyle/>
          <a:p>
            <a:r>
              <a:rPr lang="en-GB" dirty="0"/>
              <a:t>Return </a:t>
            </a:r>
            <a:r>
              <a:rPr lang="en-GB" b="1" dirty="0"/>
              <a:t>ALL</a:t>
            </a:r>
            <a:r>
              <a:rPr lang="en-GB" dirty="0"/>
              <a:t> properties that fall in the lowest 10 percent of rental prices.</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TOP</a:t>
            </a:r>
            <a:r>
              <a:rPr lang="en-GB" dirty="0">
                <a:solidFill>
                  <a:prstClr val="black"/>
                </a:solidFill>
                <a:latin typeface="Consolas" panose="020B0609020204030204" pitchFamily="49" charset="0"/>
              </a:rPr>
              <a:t> 10 </a:t>
            </a:r>
            <a:r>
              <a:rPr lang="en-GB" dirty="0">
                <a:solidFill>
                  <a:srgbClr val="0000FF"/>
                </a:solidFill>
                <a:latin typeface="Consolas" panose="020B0609020204030204" pitchFamily="49" charset="0"/>
              </a:rPr>
              <a:t>PERCENT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WITH</a:t>
            </a:r>
            <a:r>
              <a:rPr lang="en-GB" dirty="0">
                <a:solidFill>
                  <a:prstClr val="black"/>
                </a:solidFill>
                <a:latin typeface="Consolas" panose="020B0609020204030204" pitchFamily="49" charset="0"/>
              </a:rPr>
              <a:t> TIES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 </a:t>
            </a:r>
            <a:r>
              <a:rPr lang="en-GB" dirty="0">
                <a:solidFill>
                  <a:srgbClr val="0000FF"/>
                </a:solidFill>
                <a:latin typeface="Consolas" panose="020B0609020204030204" pitchFamily="49" charset="0"/>
              </a:rPr>
              <a:t>ORDER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BY</a:t>
            </a:r>
            <a:r>
              <a:rPr lang="en-GB" dirty="0">
                <a:solidFill>
                  <a:prstClr val="black"/>
                </a:solidFill>
                <a:latin typeface="Consolas" panose="020B0609020204030204" pitchFamily="49" charset="0"/>
              </a:rPr>
              <a:t> Rent</a:t>
            </a:r>
            <a:r>
              <a:rPr lang="en-GB" dirty="0">
                <a:solidFill>
                  <a:srgbClr val="808080"/>
                </a:solidFill>
                <a:latin typeface="Consolas" panose="020B0609020204030204" pitchFamily="49" charset="0"/>
              </a:rPr>
              <a:t>;</a:t>
            </a:r>
          </a:p>
          <a:p>
            <a:pPr marL="365760" lvl="1" indent="0">
              <a:spcBef>
                <a:spcPts val="1200"/>
              </a:spcBef>
              <a:buNone/>
            </a:pPr>
            <a:r>
              <a:rPr lang="en-GB" i="1" dirty="0"/>
              <a:t>ORDER BY used to sort properties – cheapest first</a:t>
            </a:r>
          </a:p>
          <a:p>
            <a:pPr>
              <a:spcBef>
                <a:spcPts val="1200"/>
              </a:spcBef>
            </a:pPr>
            <a:r>
              <a:rPr lang="en-GB" dirty="0"/>
              <a:t>Return </a:t>
            </a:r>
            <a:r>
              <a:rPr lang="en-GB" b="1" dirty="0"/>
              <a:t>ALL</a:t>
            </a:r>
            <a:r>
              <a:rPr lang="en-GB" dirty="0"/>
              <a:t> properties that fall in the highest 10 percent of rental prices.</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TOP</a:t>
            </a:r>
            <a:r>
              <a:rPr lang="en-GB" dirty="0">
                <a:solidFill>
                  <a:prstClr val="black"/>
                </a:solidFill>
                <a:latin typeface="Consolas" panose="020B0609020204030204" pitchFamily="49" charset="0"/>
              </a:rPr>
              <a:t> 10 </a:t>
            </a:r>
            <a:r>
              <a:rPr lang="en-GB" dirty="0">
                <a:solidFill>
                  <a:srgbClr val="0000FF"/>
                </a:solidFill>
                <a:latin typeface="Consolas" panose="020B0609020204030204" pitchFamily="49" charset="0"/>
              </a:rPr>
              <a:t>PERCENT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WITH</a:t>
            </a:r>
            <a:r>
              <a:rPr lang="en-GB" dirty="0">
                <a:solidFill>
                  <a:prstClr val="black"/>
                </a:solidFill>
                <a:latin typeface="Consolas" panose="020B0609020204030204" pitchFamily="49" charset="0"/>
              </a:rPr>
              <a:t> TIES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 </a:t>
            </a:r>
            <a:r>
              <a:rPr lang="en-GB" dirty="0">
                <a:solidFill>
                  <a:srgbClr val="0000FF"/>
                </a:solidFill>
                <a:latin typeface="Consolas" panose="020B0609020204030204" pitchFamily="49" charset="0"/>
              </a:rPr>
              <a:t>ORDER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BY</a:t>
            </a:r>
            <a:r>
              <a:rPr lang="en-GB" dirty="0">
                <a:solidFill>
                  <a:prstClr val="black"/>
                </a:solidFill>
                <a:latin typeface="Consolas" panose="020B0609020204030204" pitchFamily="49" charset="0"/>
              </a:rPr>
              <a:t> Rent </a:t>
            </a:r>
            <a:r>
              <a:rPr lang="en-GB" dirty="0">
                <a:solidFill>
                  <a:srgbClr val="0000FF"/>
                </a:solidFill>
                <a:latin typeface="Consolas" panose="020B0609020204030204" pitchFamily="49" charset="0"/>
              </a:rPr>
              <a:t>DESC</a:t>
            </a:r>
            <a:r>
              <a:rPr lang="en-GB" dirty="0">
                <a:solidFill>
                  <a:srgbClr val="808080"/>
                </a:solidFill>
                <a:latin typeface="Consolas" panose="020B0609020204030204" pitchFamily="49" charset="0"/>
              </a:rPr>
              <a:t>;</a:t>
            </a:r>
          </a:p>
          <a:p>
            <a:pPr marL="365760" lvl="1" indent="0">
              <a:spcBef>
                <a:spcPts val="1200"/>
              </a:spcBef>
              <a:buNone/>
            </a:pPr>
            <a:r>
              <a:rPr lang="en-GB" i="1" dirty="0"/>
              <a:t>ORDER BY used to sort properties – most expensive first</a:t>
            </a:r>
          </a:p>
          <a:p>
            <a:pPr>
              <a:spcBef>
                <a:spcPts val="1200"/>
              </a:spcBef>
            </a:pPr>
            <a:r>
              <a:rPr lang="en-GB" b="1" dirty="0"/>
              <a:t>NOTE</a:t>
            </a:r>
            <a:r>
              <a:rPr lang="en-GB" dirty="0"/>
              <a:t>: WITH TIES is used to include all rows that tie in the last place.</a:t>
            </a:r>
          </a:p>
          <a:p>
            <a:endParaRPr lang="en-GB" dirty="0"/>
          </a:p>
          <a:p>
            <a:endParaRPr lang="en-GB" dirty="0"/>
          </a:p>
        </p:txBody>
      </p:sp>
    </p:spTree>
    <p:extLst>
      <p:ext uri="{BB962C8B-B14F-4D97-AF65-F5344CB8AC3E}">
        <p14:creationId xmlns:p14="http://schemas.microsoft.com/office/powerpoint/2010/main" val="4033050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 TOP Not Standard SQL</a:t>
            </a:r>
          </a:p>
        </p:txBody>
      </p:sp>
      <p:sp>
        <p:nvSpPr>
          <p:cNvPr id="3" name="Content Placeholder 2"/>
          <p:cNvSpPr>
            <a:spLocks noGrp="1"/>
          </p:cNvSpPr>
          <p:nvPr>
            <p:ph sz="quarter" idx="1"/>
          </p:nvPr>
        </p:nvSpPr>
        <p:spPr/>
        <p:txBody>
          <a:bodyPr/>
          <a:lstStyle/>
          <a:p>
            <a:r>
              <a:rPr lang="en-GB" dirty="0"/>
              <a:t>SELECT TOP is </a:t>
            </a:r>
            <a:r>
              <a:rPr lang="en-GB" u="sng" dirty="0"/>
              <a:t>not</a:t>
            </a:r>
            <a:r>
              <a:rPr lang="en-GB" dirty="0"/>
              <a:t> a Standard SQL Statement</a:t>
            </a:r>
          </a:p>
          <a:p>
            <a:r>
              <a:rPr lang="en-GB" dirty="0"/>
              <a:t>Different DBMS implement differently.</a:t>
            </a:r>
          </a:p>
          <a:p>
            <a:r>
              <a:rPr lang="en-GB" b="1" dirty="0"/>
              <a:t>MySQL</a:t>
            </a:r>
            <a:r>
              <a:rPr lang="en-GB" dirty="0"/>
              <a:t> uses:</a:t>
            </a:r>
          </a:p>
          <a:p>
            <a:pPr marL="365760" lvl="1"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 </a:t>
            </a:r>
            <a:r>
              <a:rPr lang="en-GB" dirty="0">
                <a:solidFill>
                  <a:srgbClr val="0000FF"/>
                </a:solidFill>
                <a:latin typeface="Consolas" panose="020B0609020204030204" pitchFamily="49" charset="0"/>
              </a:rPr>
              <a:t>WHERE</a:t>
            </a:r>
            <a:r>
              <a:rPr lang="en-GB" dirty="0">
                <a:solidFill>
                  <a:prstClr val="black"/>
                </a:solidFill>
                <a:latin typeface="Consolas" panose="020B0609020204030204" pitchFamily="49" charset="0"/>
              </a:rPr>
              <a:t> … </a:t>
            </a:r>
            <a:r>
              <a:rPr lang="en-GB" dirty="0">
                <a:solidFill>
                  <a:srgbClr val="0000FF"/>
                </a:solidFill>
                <a:latin typeface="Consolas" panose="020B0609020204030204" pitchFamily="49" charset="0"/>
              </a:rPr>
              <a:t>LIMIT </a:t>
            </a:r>
            <a:r>
              <a:rPr lang="en-GB" dirty="0">
                <a:solidFill>
                  <a:prstClr val="black"/>
                </a:solidFill>
                <a:latin typeface="Consolas" panose="020B0609020204030204" pitchFamily="49" charset="0"/>
              </a:rPr>
              <a:t>number;</a:t>
            </a:r>
            <a:endParaRPr lang="en-GB" dirty="0"/>
          </a:p>
          <a:p>
            <a:r>
              <a:rPr lang="en-GB" b="1" dirty="0"/>
              <a:t>Oracle</a:t>
            </a:r>
            <a:r>
              <a:rPr lang="en-GB" dirty="0"/>
              <a:t> uses:</a:t>
            </a:r>
          </a:p>
          <a:p>
            <a:pPr lvl="1"/>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 </a:t>
            </a:r>
            <a:r>
              <a:rPr lang="en-GB" dirty="0">
                <a:solidFill>
                  <a:srgbClr val="0000FF"/>
                </a:solidFill>
                <a:latin typeface="Consolas" panose="020B0609020204030204" pitchFamily="49" charset="0"/>
              </a:rPr>
              <a:t>WHERE</a:t>
            </a:r>
            <a:r>
              <a:rPr lang="en-GB" dirty="0">
                <a:solidFill>
                  <a:prstClr val="black"/>
                </a:solidFill>
                <a:latin typeface="Consolas" panose="020B0609020204030204" pitchFamily="49" charset="0"/>
              </a:rPr>
              <a:t> ROWNUM &lt;= number;</a:t>
            </a:r>
            <a:endParaRPr lang="en-GB" dirty="0"/>
          </a:p>
          <a:p>
            <a:endParaRPr lang="en-GB" dirty="0"/>
          </a:p>
        </p:txBody>
      </p:sp>
    </p:spTree>
    <p:extLst>
      <p:ext uri="{BB962C8B-B14F-4D97-AF65-F5344CB8AC3E}">
        <p14:creationId xmlns:p14="http://schemas.microsoft.com/office/powerpoint/2010/main" val="3628371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endParaRPr lang="en-GB"/>
          </a:p>
        </p:txBody>
      </p:sp>
      <p:sp>
        <p:nvSpPr>
          <p:cNvPr id="4" name="Title 3"/>
          <p:cNvSpPr>
            <a:spLocks noGrp="1"/>
          </p:cNvSpPr>
          <p:nvPr>
            <p:ph type="title"/>
          </p:nvPr>
        </p:nvSpPr>
        <p:spPr/>
        <p:txBody>
          <a:bodyPr/>
          <a:lstStyle/>
          <a:p>
            <a:r>
              <a:rPr lang="en-GB" dirty="0"/>
              <a:t>Multi-Table Queries</a:t>
            </a:r>
          </a:p>
        </p:txBody>
      </p:sp>
    </p:spTree>
    <p:extLst>
      <p:ext uri="{BB962C8B-B14F-4D97-AF65-F5344CB8AC3E}">
        <p14:creationId xmlns:p14="http://schemas.microsoft.com/office/powerpoint/2010/main" val="272054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Multi-Table Queries</a:t>
            </a:r>
          </a:p>
        </p:txBody>
      </p:sp>
      <p:sp>
        <p:nvSpPr>
          <p:cNvPr id="3" name="Content Placeholder 2"/>
          <p:cNvSpPr>
            <a:spLocks noGrp="1"/>
          </p:cNvSpPr>
          <p:nvPr>
            <p:ph sz="quarter" idx="1"/>
          </p:nvPr>
        </p:nvSpPr>
        <p:spPr/>
        <p:txBody>
          <a:bodyPr/>
          <a:lstStyle/>
          <a:p>
            <a:r>
              <a:rPr lang="en-GB" dirty="0"/>
              <a:t>So far we have only looked at single table queries and they have a major limitation.</a:t>
            </a:r>
          </a:p>
          <a:p>
            <a:r>
              <a:rPr lang="en-GB" dirty="0"/>
              <a:t>Most times, however, the </a:t>
            </a:r>
            <a:r>
              <a:rPr lang="en-GB" b="1" i="1" dirty="0"/>
              <a:t>information retrieved from a single table is insufficient to answer user queries</a:t>
            </a:r>
            <a:r>
              <a:rPr lang="en-GB" dirty="0"/>
              <a:t>.</a:t>
            </a:r>
          </a:p>
          <a:p>
            <a:endParaRPr lang="en-GB" dirty="0"/>
          </a:p>
        </p:txBody>
      </p:sp>
    </p:spTree>
    <p:extLst>
      <p:ext uri="{BB962C8B-B14F-4D97-AF65-F5344CB8AC3E}">
        <p14:creationId xmlns:p14="http://schemas.microsoft.com/office/powerpoint/2010/main" val="2335677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Multi-Table Queries: Why?</a:t>
            </a:r>
          </a:p>
        </p:txBody>
      </p:sp>
      <p:sp>
        <p:nvSpPr>
          <p:cNvPr id="3" name="Content Placeholder 2"/>
          <p:cNvSpPr>
            <a:spLocks noGrp="1"/>
          </p:cNvSpPr>
          <p:nvPr>
            <p:ph sz="quarter" idx="1"/>
          </p:nvPr>
        </p:nvSpPr>
        <p:spPr/>
        <p:txBody>
          <a:bodyPr/>
          <a:lstStyle/>
          <a:p>
            <a:r>
              <a:rPr lang="en-GB" dirty="0"/>
              <a:t>Retrieving a list using </a:t>
            </a:r>
            <a:r>
              <a:rPr lang="en-GB" b="1" dirty="0"/>
              <a:t>only the Viewing table</a:t>
            </a:r>
            <a:r>
              <a:rPr lang="en-GB" dirty="0"/>
              <a:t>, it is difficult to determine:</a:t>
            </a:r>
          </a:p>
          <a:p>
            <a:pPr lvl="1"/>
            <a:r>
              <a:rPr lang="en-GB" dirty="0"/>
              <a:t>which property or client is scheduled for a viewing.</a:t>
            </a:r>
          </a:p>
          <a:p>
            <a:r>
              <a:rPr lang="en-GB" dirty="0"/>
              <a:t>Retrieving staff details using </a:t>
            </a:r>
            <a:r>
              <a:rPr lang="en-GB" b="1" dirty="0"/>
              <a:t>only the Staff table</a:t>
            </a:r>
            <a:r>
              <a:rPr lang="en-GB" dirty="0"/>
              <a:t>:</a:t>
            </a:r>
          </a:p>
          <a:p>
            <a:pPr lvl="1"/>
            <a:r>
              <a:rPr lang="en-GB" dirty="0"/>
              <a:t>though you can determine the branch number where the staff works, </a:t>
            </a:r>
          </a:p>
          <a:p>
            <a:pPr lvl="1"/>
            <a:r>
              <a:rPr lang="en-GB" dirty="0"/>
              <a:t>it does not include the branch details.</a:t>
            </a:r>
          </a:p>
          <a:p>
            <a:endParaRPr lang="en-GB" dirty="0"/>
          </a:p>
          <a:p>
            <a:endParaRPr lang="en-GB" dirty="0"/>
          </a:p>
        </p:txBody>
      </p:sp>
    </p:spTree>
    <p:extLst>
      <p:ext uri="{BB962C8B-B14F-4D97-AF65-F5344CB8AC3E}">
        <p14:creationId xmlns:p14="http://schemas.microsoft.com/office/powerpoint/2010/main" val="1319859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Multi-Table Queries: Joins</a:t>
            </a:r>
          </a:p>
        </p:txBody>
      </p:sp>
      <p:sp>
        <p:nvSpPr>
          <p:cNvPr id="3" name="Content Placeholder 2"/>
          <p:cNvSpPr>
            <a:spLocks noGrp="1"/>
          </p:cNvSpPr>
          <p:nvPr>
            <p:ph sz="quarter" idx="1"/>
          </p:nvPr>
        </p:nvSpPr>
        <p:spPr/>
        <p:txBody>
          <a:bodyPr/>
          <a:lstStyle/>
          <a:p>
            <a:r>
              <a:rPr lang="en-GB" dirty="0"/>
              <a:t>You can use subqueries, provided the </a:t>
            </a:r>
            <a:r>
              <a:rPr lang="en-GB" b="1" i="1" dirty="0"/>
              <a:t>query result columns</a:t>
            </a:r>
            <a:r>
              <a:rPr lang="en-GB" dirty="0"/>
              <a:t> only come from the </a:t>
            </a:r>
            <a:r>
              <a:rPr lang="en-GB" b="1" dirty="0"/>
              <a:t>same table</a:t>
            </a:r>
            <a:r>
              <a:rPr lang="en-GB" dirty="0"/>
              <a:t>.</a:t>
            </a:r>
          </a:p>
          <a:p>
            <a:r>
              <a:rPr lang="en-GB" dirty="0"/>
              <a:t>However, if the </a:t>
            </a:r>
            <a:r>
              <a:rPr lang="en-GB" b="1" dirty="0"/>
              <a:t>query result columns</a:t>
            </a:r>
            <a:r>
              <a:rPr lang="en-GB" dirty="0"/>
              <a:t> come </a:t>
            </a:r>
            <a:r>
              <a:rPr lang="en-GB" b="1" dirty="0"/>
              <a:t>from</a:t>
            </a:r>
            <a:r>
              <a:rPr lang="en-GB" dirty="0"/>
              <a:t> </a:t>
            </a:r>
            <a:r>
              <a:rPr lang="en-GB" b="1" dirty="0"/>
              <a:t>more than one table</a:t>
            </a:r>
            <a:r>
              <a:rPr lang="en-GB" dirty="0"/>
              <a:t>, then you must </a:t>
            </a:r>
            <a:r>
              <a:rPr lang="en-GB" b="1" dirty="0"/>
              <a:t>use a</a:t>
            </a:r>
            <a:r>
              <a:rPr lang="en-GB" dirty="0"/>
              <a:t> </a:t>
            </a:r>
            <a:r>
              <a:rPr lang="en-GB" b="1" dirty="0"/>
              <a:t>Join</a:t>
            </a:r>
            <a:r>
              <a:rPr lang="en-GB" dirty="0"/>
              <a:t>.</a:t>
            </a:r>
          </a:p>
          <a:p>
            <a:r>
              <a:rPr lang="en-GB" dirty="0"/>
              <a:t>An SQL Join combines the rows from two or more tables, based on a </a:t>
            </a:r>
            <a:r>
              <a:rPr lang="en-GB" b="1" dirty="0"/>
              <a:t>common field between them</a:t>
            </a:r>
            <a:r>
              <a:rPr lang="en-GB" dirty="0"/>
              <a:t>.</a:t>
            </a:r>
          </a:p>
          <a:p>
            <a:pPr lvl="1"/>
            <a:r>
              <a:rPr lang="en-GB" dirty="0"/>
              <a:t>Usually based on the Primary and Foreign Keys.</a:t>
            </a:r>
          </a:p>
          <a:p>
            <a:endParaRPr lang="en-GB" dirty="0"/>
          </a:p>
        </p:txBody>
      </p:sp>
    </p:spTree>
    <p:extLst>
      <p:ext uri="{BB962C8B-B14F-4D97-AF65-F5344CB8AC3E}">
        <p14:creationId xmlns:p14="http://schemas.microsoft.com/office/powerpoint/2010/main" val="2468375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Multi-Table Queries</a:t>
            </a:r>
            <a:br>
              <a:rPr lang="en-GB" dirty="0"/>
            </a:br>
            <a:r>
              <a:rPr lang="en-GB" sz="3100" dirty="0"/>
              <a:t>Types of Joins</a:t>
            </a:r>
            <a:endParaRPr lang="en-GB" dirty="0"/>
          </a:p>
        </p:txBody>
      </p:sp>
      <p:sp>
        <p:nvSpPr>
          <p:cNvPr id="3" name="Content Placeholder 2"/>
          <p:cNvSpPr>
            <a:spLocks noGrp="1"/>
          </p:cNvSpPr>
          <p:nvPr>
            <p:ph sz="quarter" idx="1"/>
          </p:nvPr>
        </p:nvSpPr>
        <p:spPr/>
        <p:txBody>
          <a:bodyPr/>
          <a:lstStyle/>
          <a:p>
            <a:pPr marL="0" indent="0">
              <a:buNone/>
            </a:pPr>
            <a:r>
              <a:rPr lang="en-GB" dirty="0"/>
              <a:t>There are different types of joins:</a:t>
            </a:r>
          </a:p>
          <a:p>
            <a:r>
              <a:rPr lang="en-GB" dirty="0"/>
              <a:t>INNER (Simple) Join</a:t>
            </a:r>
          </a:p>
          <a:p>
            <a:r>
              <a:rPr lang="en-GB" dirty="0"/>
              <a:t>Left OUTER Join</a:t>
            </a:r>
          </a:p>
          <a:p>
            <a:r>
              <a:rPr lang="en-GB" dirty="0"/>
              <a:t>Right OUTER Join</a:t>
            </a:r>
          </a:p>
          <a:p>
            <a:r>
              <a:rPr lang="en-GB" dirty="0"/>
              <a:t>FULL Join</a:t>
            </a:r>
          </a:p>
          <a:p>
            <a:r>
              <a:rPr lang="en-GB" dirty="0"/>
              <a:t>CROSS Join (Cartesian Product)</a:t>
            </a:r>
          </a:p>
          <a:p>
            <a:endParaRPr lang="en-GB" dirty="0"/>
          </a:p>
          <a:p>
            <a:endParaRPr lang="en-GB" dirty="0"/>
          </a:p>
        </p:txBody>
      </p:sp>
    </p:spTree>
    <p:extLst>
      <p:ext uri="{BB962C8B-B14F-4D97-AF65-F5344CB8AC3E}">
        <p14:creationId xmlns:p14="http://schemas.microsoft.com/office/powerpoint/2010/main" val="17528422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INNER JOIN </a:t>
            </a:r>
            <a:br>
              <a:rPr lang="en-GB" dirty="0"/>
            </a:br>
            <a:r>
              <a:rPr lang="en-GB" dirty="0"/>
              <a:t>(or Simple JOIN)</a:t>
            </a:r>
          </a:p>
        </p:txBody>
      </p:sp>
      <p:sp>
        <p:nvSpPr>
          <p:cNvPr id="3" name="Content Placeholder 2"/>
          <p:cNvSpPr>
            <a:spLocks noGrp="1"/>
          </p:cNvSpPr>
          <p:nvPr>
            <p:ph sz="quarter" idx="1"/>
          </p:nvPr>
        </p:nvSpPr>
        <p:spPr/>
        <p:txBody>
          <a:bodyPr/>
          <a:lstStyle/>
          <a:p>
            <a:r>
              <a:rPr lang="en-GB" dirty="0"/>
              <a:t>The INNER JOIN or simple join returns all rows when there is </a:t>
            </a:r>
            <a:r>
              <a:rPr lang="en-GB" b="1" i="1" dirty="0"/>
              <a:t>at least one match in BOTH tables</a:t>
            </a:r>
            <a:r>
              <a:rPr lang="en-GB" dirty="0"/>
              <a:t>.</a:t>
            </a:r>
          </a:p>
          <a:p>
            <a:r>
              <a:rPr lang="en-GB" dirty="0"/>
              <a:t>The SQL standard syntax is:</a:t>
            </a:r>
          </a:p>
          <a:p>
            <a:pPr marL="64008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Column1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Column2</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00"/>
                </a:solidFill>
                <a:latin typeface="Consolas" panose="020B0609020204030204" pitchFamily="49" charset="0"/>
              </a:rPr>
              <a:t>…</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table1</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b="1" dirty="0">
                <a:solidFill>
                  <a:srgbClr val="808080"/>
                </a:solidFill>
                <a:latin typeface="Consolas" panose="020B0609020204030204" pitchFamily="49" charset="0"/>
              </a:rPr>
              <a:t>INNER</a:t>
            </a:r>
            <a:r>
              <a:rPr lang="en-GB" b="1"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JOIN</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table2</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matching_column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table2</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matching_column</a:t>
            </a:r>
          </a:p>
          <a:p>
            <a:endParaRPr lang="en-GB" dirty="0"/>
          </a:p>
        </p:txBody>
      </p:sp>
      <p:grpSp>
        <p:nvGrpSpPr>
          <p:cNvPr id="7" name="Group 6"/>
          <p:cNvGrpSpPr/>
          <p:nvPr/>
        </p:nvGrpSpPr>
        <p:grpSpPr>
          <a:xfrm>
            <a:off x="6012160" y="209160"/>
            <a:ext cx="2160240" cy="914402"/>
            <a:chOff x="6012160" y="209160"/>
            <a:chExt cx="2160240" cy="914402"/>
          </a:xfrm>
        </p:grpSpPr>
        <p:sp>
          <p:nvSpPr>
            <p:cNvPr id="4" name="Oval 3"/>
            <p:cNvSpPr/>
            <p:nvPr/>
          </p:nvSpPr>
          <p:spPr>
            <a:xfrm>
              <a:off x="6897960" y="209160"/>
              <a:ext cx="1274440" cy="91440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sp>
          <p:nvSpPr>
            <p:cNvPr id="5" name="Oval 4"/>
            <p:cNvSpPr/>
            <p:nvPr/>
          </p:nvSpPr>
          <p:spPr>
            <a:xfrm>
              <a:off x="6012160" y="209161"/>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sp>
          <p:nvSpPr>
            <p:cNvPr id="6" name="Oval 5"/>
            <p:cNvSpPr/>
            <p:nvPr/>
          </p:nvSpPr>
          <p:spPr>
            <a:xfrm>
              <a:off x="6912000" y="360000"/>
              <a:ext cx="359663"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320281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2339752" y="1628800"/>
            <a:ext cx="936104" cy="360040"/>
          </a:xfrm>
          <a:prstGeom prst="rect">
            <a:avLst/>
          </a:prstGeom>
          <a:solidFill>
            <a:srgbClr val="FFFF00">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fontScale="90000"/>
          </a:bodyPr>
          <a:lstStyle/>
          <a:p>
            <a:r>
              <a:rPr lang="en-GB" dirty="0"/>
              <a:t>The INNER JOIN </a:t>
            </a:r>
            <a:br>
              <a:rPr lang="en-GB" dirty="0"/>
            </a:br>
            <a:r>
              <a:rPr lang="en-GB" dirty="0"/>
              <a:t>(or Simple JOIN)</a:t>
            </a:r>
          </a:p>
        </p:txBody>
      </p:sp>
      <p:sp>
        <p:nvSpPr>
          <p:cNvPr id="3" name="Content Placeholder 2"/>
          <p:cNvSpPr>
            <a:spLocks noGrp="1"/>
          </p:cNvSpPr>
          <p:nvPr>
            <p:ph sz="quarter" idx="1"/>
          </p:nvPr>
        </p:nvSpPr>
        <p:spPr/>
        <p:txBody>
          <a:bodyPr>
            <a:normAutofit fontScale="92500"/>
          </a:bodyPr>
          <a:lstStyle/>
          <a:p>
            <a:pPr marL="64008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table1.</a:t>
            </a:r>
            <a:r>
              <a:rPr lang="en-GB" dirty="0">
                <a:solidFill>
                  <a:prstClr val="black"/>
                </a:solidFill>
                <a:latin typeface="Consolas" panose="020B0609020204030204" pitchFamily="49" charset="0"/>
              </a:rPr>
              <a:t>Column1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Column2</a:t>
            </a:r>
            <a:r>
              <a:rPr lang="en-GB" dirty="0">
                <a:solidFill>
                  <a:srgbClr val="808080"/>
                </a:solidFill>
                <a:latin typeface="Consolas" panose="020B0609020204030204" pitchFamily="49" charset="0"/>
              </a:rPr>
              <a:t> ,</a:t>
            </a:r>
            <a:r>
              <a:rPr lang="en-GB" dirty="0">
                <a:solidFill>
                  <a:prstClr val="black"/>
                </a:solidFill>
                <a:latin typeface="Consolas" panose="020B0609020204030204" pitchFamily="49" charset="0"/>
              </a:rPr>
              <a:t> Column2</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00"/>
                </a:solidFill>
                <a:latin typeface="Consolas" panose="020B0609020204030204" pitchFamily="49" charset="0"/>
              </a:rPr>
              <a:t>…</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table1</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b="1" dirty="0">
                <a:solidFill>
                  <a:srgbClr val="808080"/>
                </a:solidFill>
                <a:latin typeface="Consolas" panose="020B0609020204030204" pitchFamily="49" charset="0"/>
              </a:rPr>
              <a:t>INNER</a:t>
            </a:r>
            <a:r>
              <a:rPr lang="en-GB" b="1"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JOIN</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table2</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matching_column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table2</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matching_column</a:t>
            </a:r>
          </a:p>
          <a:p>
            <a:r>
              <a:rPr lang="en-GB" dirty="0"/>
              <a:t>If the column name in the select list appears in both tables, you need to specify which one to include in the select list.</a:t>
            </a:r>
          </a:p>
          <a:p>
            <a:pPr lvl="1"/>
            <a:r>
              <a:rPr lang="en-GB" dirty="0"/>
              <a:t>You </a:t>
            </a:r>
            <a:r>
              <a:rPr lang="en-GB" b="1" i="1" dirty="0"/>
              <a:t>prefix the column names with the table name or table alias name</a:t>
            </a:r>
            <a:r>
              <a:rPr lang="en-GB" dirty="0"/>
              <a:t>.</a:t>
            </a:r>
          </a:p>
          <a:p>
            <a:pPr lvl="1"/>
            <a:r>
              <a:rPr lang="en-GB" dirty="0"/>
              <a:t>You can omit the keyword INNER from this type of join.</a:t>
            </a:r>
          </a:p>
          <a:p>
            <a:endParaRPr lang="en-GB" dirty="0"/>
          </a:p>
        </p:txBody>
      </p:sp>
      <p:grpSp>
        <p:nvGrpSpPr>
          <p:cNvPr id="7" name="Group 6"/>
          <p:cNvGrpSpPr/>
          <p:nvPr/>
        </p:nvGrpSpPr>
        <p:grpSpPr>
          <a:xfrm>
            <a:off x="6012160" y="209160"/>
            <a:ext cx="2160240" cy="914402"/>
            <a:chOff x="6012160" y="209160"/>
            <a:chExt cx="2160240" cy="914402"/>
          </a:xfrm>
        </p:grpSpPr>
        <p:sp>
          <p:nvSpPr>
            <p:cNvPr id="4" name="Oval 3"/>
            <p:cNvSpPr/>
            <p:nvPr/>
          </p:nvSpPr>
          <p:spPr>
            <a:xfrm>
              <a:off x="6897960" y="209160"/>
              <a:ext cx="1274440" cy="91440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sp>
          <p:nvSpPr>
            <p:cNvPr id="5" name="Oval 4"/>
            <p:cNvSpPr/>
            <p:nvPr/>
          </p:nvSpPr>
          <p:spPr>
            <a:xfrm>
              <a:off x="6012160" y="209161"/>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sp>
          <p:nvSpPr>
            <p:cNvPr id="6" name="Oval 5"/>
            <p:cNvSpPr/>
            <p:nvPr/>
          </p:nvSpPr>
          <p:spPr>
            <a:xfrm>
              <a:off x="6912000" y="360000"/>
              <a:ext cx="359663"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383369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Two Table Example</a:t>
            </a:r>
          </a:p>
        </p:txBody>
      </p:sp>
      <p:sp>
        <p:nvSpPr>
          <p:cNvPr id="3" name="Content Placeholder 2"/>
          <p:cNvSpPr>
            <a:spLocks noGrp="1"/>
          </p:cNvSpPr>
          <p:nvPr>
            <p:ph sz="quarter" idx="1"/>
          </p:nvPr>
        </p:nvSpPr>
        <p:spPr/>
        <p:txBody>
          <a:bodyPr/>
          <a:lstStyle/>
          <a:p>
            <a:r>
              <a:rPr lang="en-GB" sz="3200" dirty="0"/>
              <a:t>List the names and numbers of all clients who have set up a viewing appointment, including the viewing time and comments.</a:t>
            </a:r>
          </a:p>
          <a:p>
            <a:r>
              <a:rPr lang="en-GB" b="1" dirty="0"/>
              <a:t>Question</a:t>
            </a:r>
            <a:r>
              <a:rPr lang="en-GB" dirty="0"/>
              <a:t>: What tables do I need?</a:t>
            </a:r>
          </a:p>
        </p:txBody>
      </p:sp>
    </p:spTree>
    <p:extLst>
      <p:ext uri="{BB962C8B-B14F-4D97-AF65-F5344CB8AC3E}">
        <p14:creationId xmlns:p14="http://schemas.microsoft.com/office/powerpoint/2010/main" val="4263864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Two Table Example</a:t>
            </a:r>
          </a:p>
        </p:txBody>
      </p:sp>
      <p:sp>
        <p:nvSpPr>
          <p:cNvPr id="3" name="Content Placeholder 2"/>
          <p:cNvSpPr>
            <a:spLocks noGrp="1"/>
          </p:cNvSpPr>
          <p:nvPr>
            <p:ph sz="quarter" idx="1"/>
          </p:nvPr>
        </p:nvSpPr>
        <p:spPr/>
        <p:txBody>
          <a:bodyPr>
            <a:normAutofit/>
          </a:bodyPr>
          <a:lstStyle/>
          <a:p>
            <a:pPr marL="0" indent="0">
              <a:buNone/>
            </a:pPr>
            <a:r>
              <a:rPr lang="en-GB" sz="2200" dirty="0"/>
              <a:t>List the names and numbers of all clients who have set up a viewing appointment, including the viewing time and comments.</a:t>
            </a:r>
            <a:endParaRPr lang="en-GB" sz="2400" dirty="0"/>
          </a:p>
        </p:txBody>
      </p:sp>
      <p:graphicFrame>
        <p:nvGraphicFramePr>
          <p:cNvPr id="4" name="Table 3"/>
          <p:cNvGraphicFramePr>
            <a:graphicFrameLocks noGrp="1"/>
          </p:cNvGraphicFramePr>
          <p:nvPr>
            <p:extLst/>
          </p:nvPr>
        </p:nvGraphicFramePr>
        <p:xfrm>
          <a:off x="1641348" y="2492896"/>
          <a:ext cx="6096000" cy="4079240"/>
        </p:xfrm>
        <a:graphic>
          <a:graphicData uri="http://schemas.openxmlformats.org/drawingml/2006/table">
            <a:tbl>
              <a:tblPr firstRow="1" bandRow="1">
                <a:tableStyleId>{3B4B98B0-60AC-42C2-AFA5-B58CD77FA1E5}</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r>
                        <a:rPr lang="en-GB" dirty="0"/>
                        <a:t>Client</a:t>
                      </a:r>
                    </a:p>
                  </a:txBody>
                  <a:tcPr/>
                </a:tc>
                <a:tc>
                  <a:txBody>
                    <a:bodyPr/>
                    <a:lstStyle/>
                    <a:p>
                      <a:r>
                        <a:rPr lang="en-GB" dirty="0"/>
                        <a:t>Viewing</a:t>
                      </a:r>
                    </a:p>
                  </a:txBody>
                  <a:tcPr/>
                </a:tc>
                <a:extLst>
                  <a:ext uri="{0D108BD9-81ED-4DB2-BD59-A6C34878D82A}">
                    <a16:rowId xmlns:a16="http://schemas.microsoft.com/office/drawing/2014/main" val="10000"/>
                  </a:ext>
                </a:extLst>
              </a:tr>
              <a:tr h="370840">
                <a:tc>
                  <a:txBody>
                    <a:bodyPr/>
                    <a:lstStyle/>
                    <a:p>
                      <a:r>
                        <a:rPr lang="en-GB" dirty="0" err="1"/>
                        <a:t>ClientNo</a:t>
                      </a:r>
                      <a:endParaRPr lang="en-GB" dirty="0"/>
                    </a:p>
                  </a:txBody>
                  <a:tcPr/>
                </a:tc>
                <a:tc>
                  <a:txBody>
                    <a:bodyPr/>
                    <a:lstStyle/>
                    <a:p>
                      <a:r>
                        <a:rPr lang="en-GB" dirty="0" err="1"/>
                        <a:t>PropertyNo</a:t>
                      </a:r>
                      <a:endParaRPr lang="en-GB" dirty="0"/>
                    </a:p>
                  </a:txBody>
                  <a:tcPr/>
                </a:tc>
                <a:extLst>
                  <a:ext uri="{0D108BD9-81ED-4DB2-BD59-A6C34878D82A}">
                    <a16:rowId xmlns:a16="http://schemas.microsoft.com/office/drawing/2014/main" val="10001"/>
                  </a:ext>
                </a:extLst>
              </a:tr>
              <a:tr h="370840">
                <a:tc>
                  <a:txBody>
                    <a:bodyPr/>
                    <a:lstStyle/>
                    <a:p>
                      <a:r>
                        <a:rPr lang="en-GB" dirty="0" err="1"/>
                        <a:t>FirstName</a:t>
                      </a:r>
                      <a:endParaRPr lang="en-GB" dirty="0"/>
                    </a:p>
                  </a:txBody>
                  <a:tcPr/>
                </a:tc>
                <a:tc>
                  <a:txBody>
                    <a:bodyPr/>
                    <a:lstStyle/>
                    <a:p>
                      <a:r>
                        <a:rPr lang="en-GB" dirty="0" err="1"/>
                        <a:t>ClientNo</a:t>
                      </a:r>
                      <a:endParaRPr lang="en-GB" dirty="0"/>
                    </a:p>
                  </a:txBody>
                  <a:tcPr/>
                </a:tc>
                <a:extLst>
                  <a:ext uri="{0D108BD9-81ED-4DB2-BD59-A6C34878D82A}">
                    <a16:rowId xmlns:a16="http://schemas.microsoft.com/office/drawing/2014/main" val="10002"/>
                  </a:ext>
                </a:extLst>
              </a:tr>
              <a:tr h="370840">
                <a:tc>
                  <a:txBody>
                    <a:bodyPr/>
                    <a:lstStyle/>
                    <a:p>
                      <a:r>
                        <a:rPr lang="en-GB" dirty="0" err="1"/>
                        <a:t>LastName</a:t>
                      </a:r>
                      <a:endParaRPr lang="en-GB" dirty="0"/>
                    </a:p>
                  </a:txBody>
                  <a:tcPr/>
                </a:tc>
                <a:tc>
                  <a:txBody>
                    <a:bodyPr/>
                    <a:lstStyle/>
                    <a:p>
                      <a:r>
                        <a:rPr lang="en-GB" dirty="0" err="1"/>
                        <a:t>ViewingDateTime</a:t>
                      </a:r>
                      <a:endParaRPr lang="en-GB" dirty="0"/>
                    </a:p>
                  </a:txBody>
                  <a:tcPr/>
                </a:tc>
                <a:extLst>
                  <a:ext uri="{0D108BD9-81ED-4DB2-BD59-A6C34878D82A}">
                    <a16:rowId xmlns:a16="http://schemas.microsoft.com/office/drawing/2014/main" val="10003"/>
                  </a:ext>
                </a:extLst>
              </a:tr>
              <a:tr h="370840">
                <a:tc>
                  <a:txBody>
                    <a:bodyPr/>
                    <a:lstStyle/>
                    <a:p>
                      <a:r>
                        <a:rPr lang="en-GB" dirty="0" err="1"/>
                        <a:t>PhoneNo</a:t>
                      </a:r>
                      <a:endParaRPr lang="en-GB" dirty="0"/>
                    </a:p>
                  </a:txBody>
                  <a:tcPr/>
                </a:tc>
                <a:tc>
                  <a:txBody>
                    <a:bodyPr/>
                    <a:lstStyle/>
                    <a:p>
                      <a:r>
                        <a:rPr lang="en-GB" dirty="0" err="1"/>
                        <a:t>StaffNo</a:t>
                      </a:r>
                      <a:endParaRPr lang="en-GB" dirty="0"/>
                    </a:p>
                  </a:txBody>
                  <a:tcPr/>
                </a:tc>
                <a:extLst>
                  <a:ext uri="{0D108BD9-81ED-4DB2-BD59-A6C34878D82A}">
                    <a16:rowId xmlns:a16="http://schemas.microsoft.com/office/drawing/2014/main" val="10004"/>
                  </a:ext>
                </a:extLst>
              </a:tr>
              <a:tr h="370840">
                <a:tc>
                  <a:txBody>
                    <a:bodyPr/>
                    <a:lstStyle/>
                    <a:p>
                      <a:r>
                        <a:rPr lang="en-GB" dirty="0"/>
                        <a:t>Email</a:t>
                      </a:r>
                    </a:p>
                  </a:txBody>
                  <a:tcPr/>
                </a:tc>
                <a:tc>
                  <a:txBody>
                    <a:bodyPr/>
                    <a:lstStyle/>
                    <a:p>
                      <a:r>
                        <a:rPr lang="en-GB" dirty="0" err="1"/>
                        <a:t>WishToRent</a:t>
                      </a:r>
                      <a:endParaRPr lang="en-GB" dirty="0"/>
                    </a:p>
                  </a:txBody>
                  <a:tcPr/>
                </a:tc>
                <a:extLst>
                  <a:ext uri="{0D108BD9-81ED-4DB2-BD59-A6C34878D82A}">
                    <a16:rowId xmlns:a16="http://schemas.microsoft.com/office/drawing/2014/main" val="10005"/>
                  </a:ext>
                </a:extLst>
              </a:tr>
              <a:tr h="370840">
                <a:tc>
                  <a:txBody>
                    <a:bodyPr/>
                    <a:lstStyle/>
                    <a:p>
                      <a:r>
                        <a:rPr lang="en-GB" dirty="0" err="1"/>
                        <a:t>PropertyTypePref</a:t>
                      </a:r>
                      <a:endParaRPr lang="en-GB" dirty="0"/>
                    </a:p>
                  </a:txBody>
                  <a:tcPr/>
                </a:tc>
                <a:tc>
                  <a:txBody>
                    <a:bodyPr/>
                    <a:lstStyle/>
                    <a:p>
                      <a:r>
                        <a:rPr lang="en-GB" dirty="0"/>
                        <a:t>Comment</a:t>
                      </a:r>
                    </a:p>
                  </a:txBody>
                  <a:tcPr/>
                </a:tc>
                <a:extLst>
                  <a:ext uri="{0D108BD9-81ED-4DB2-BD59-A6C34878D82A}">
                    <a16:rowId xmlns:a16="http://schemas.microsoft.com/office/drawing/2014/main" val="10006"/>
                  </a:ext>
                </a:extLst>
              </a:tr>
              <a:tr h="370840">
                <a:tc>
                  <a:txBody>
                    <a:bodyPr/>
                    <a:lstStyle/>
                    <a:p>
                      <a:r>
                        <a:rPr lang="en-GB" dirty="0" err="1"/>
                        <a:t>MaxRent</a:t>
                      </a:r>
                      <a:endParaRPr lang="en-GB" dirty="0"/>
                    </a:p>
                  </a:txBody>
                  <a:tcPr/>
                </a:tc>
                <a:tc>
                  <a:txBody>
                    <a:bodyPr/>
                    <a:lstStyle/>
                    <a:p>
                      <a:endParaRPr lang="en-GB"/>
                    </a:p>
                  </a:txBody>
                  <a:tcPr/>
                </a:tc>
                <a:extLst>
                  <a:ext uri="{0D108BD9-81ED-4DB2-BD59-A6C34878D82A}">
                    <a16:rowId xmlns:a16="http://schemas.microsoft.com/office/drawing/2014/main" val="10007"/>
                  </a:ext>
                </a:extLst>
              </a:tr>
              <a:tr h="370840">
                <a:tc>
                  <a:txBody>
                    <a:bodyPr/>
                    <a:lstStyle/>
                    <a:p>
                      <a:r>
                        <a:rPr lang="en-GB" dirty="0" err="1"/>
                        <a:t>BranchNo</a:t>
                      </a:r>
                      <a:endParaRPr lang="en-GB" dirty="0"/>
                    </a:p>
                  </a:txBody>
                  <a:tcPr/>
                </a:tc>
                <a:tc>
                  <a:txBody>
                    <a:bodyPr/>
                    <a:lstStyle/>
                    <a:p>
                      <a:endParaRPr lang="en-GB"/>
                    </a:p>
                  </a:txBody>
                  <a:tcPr/>
                </a:tc>
                <a:extLst>
                  <a:ext uri="{0D108BD9-81ED-4DB2-BD59-A6C34878D82A}">
                    <a16:rowId xmlns:a16="http://schemas.microsoft.com/office/drawing/2014/main" val="10008"/>
                  </a:ext>
                </a:extLst>
              </a:tr>
              <a:tr h="370840">
                <a:tc>
                  <a:txBody>
                    <a:bodyPr/>
                    <a:lstStyle/>
                    <a:p>
                      <a:r>
                        <a:rPr lang="en-GB" dirty="0" err="1"/>
                        <a:t>RegistrationDate</a:t>
                      </a:r>
                      <a:endParaRPr lang="en-GB" dirty="0"/>
                    </a:p>
                  </a:txBody>
                  <a:tcPr/>
                </a:tc>
                <a:tc>
                  <a:txBody>
                    <a:bodyPr/>
                    <a:lstStyle/>
                    <a:p>
                      <a:endParaRPr lang="en-GB" dirty="0"/>
                    </a:p>
                  </a:txBody>
                  <a:tcPr/>
                </a:tc>
                <a:extLst>
                  <a:ext uri="{0D108BD9-81ED-4DB2-BD59-A6C34878D82A}">
                    <a16:rowId xmlns:a16="http://schemas.microsoft.com/office/drawing/2014/main" val="10009"/>
                  </a:ext>
                </a:extLst>
              </a:tr>
              <a:tr h="370840">
                <a:tc>
                  <a:txBody>
                    <a:bodyPr/>
                    <a:lstStyle/>
                    <a:p>
                      <a:r>
                        <a:rPr lang="en-GB" dirty="0" err="1"/>
                        <a:t>RegisteredBy</a:t>
                      </a:r>
                      <a:endParaRPr lang="en-GB" dirty="0"/>
                    </a:p>
                  </a:txBody>
                  <a:tcPr/>
                </a:tc>
                <a:tc>
                  <a:txBody>
                    <a:bodyPr/>
                    <a:lstStyle/>
                    <a:p>
                      <a:endParaRPr lang="en-GB" dirty="0"/>
                    </a:p>
                  </a:txBody>
                  <a:tcPr/>
                </a:tc>
                <a:extLst>
                  <a:ext uri="{0D108BD9-81ED-4DB2-BD59-A6C34878D82A}">
                    <a16:rowId xmlns:a16="http://schemas.microsoft.com/office/drawing/2014/main" val="10010"/>
                  </a:ext>
                </a:extLst>
              </a:tr>
            </a:tbl>
          </a:graphicData>
        </a:graphic>
      </p:graphicFrame>
      <p:sp>
        <p:nvSpPr>
          <p:cNvPr id="5" name="TextBox 4"/>
          <p:cNvSpPr txBox="1"/>
          <p:nvPr/>
        </p:nvSpPr>
        <p:spPr>
          <a:xfrm>
            <a:off x="3959838" y="5687737"/>
            <a:ext cx="5081199" cy="646331"/>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pPr marL="285750" indent="-285750">
              <a:buFont typeface="Arial" panose="020B0604020202020204" pitchFamily="34" charset="0"/>
              <a:buChar char="•"/>
            </a:pPr>
            <a:r>
              <a:rPr lang="en-GB" dirty="0"/>
              <a:t>What columns do we need?</a:t>
            </a:r>
          </a:p>
          <a:p>
            <a:pPr marL="285750" indent="-285750">
              <a:buFont typeface="Arial" panose="020B0604020202020204" pitchFamily="34" charset="0"/>
              <a:buChar char="•"/>
            </a:pPr>
            <a:r>
              <a:rPr lang="en-GB" dirty="0"/>
              <a:t>What are the matching columns in both tables?</a:t>
            </a:r>
          </a:p>
        </p:txBody>
      </p:sp>
    </p:spTree>
    <p:extLst>
      <p:ext uri="{BB962C8B-B14F-4D97-AF65-F5344CB8AC3E}">
        <p14:creationId xmlns:p14="http://schemas.microsoft.com/office/powerpoint/2010/main" val="4131398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Two Table Example</a:t>
            </a:r>
          </a:p>
        </p:txBody>
      </p:sp>
      <p:sp>
        <p:nvSpPr>
          <p:cNvPr id="3" name="Content Placeholder 2"/>
          <p:cNvSpPr>
            <a:spLocks noGrp="1"/>
          </p:cNvSpPr>
          <p:nvPr>
            <p:ph sz="quarter" idx="1"/>
          </p:nvPr>
        </p:nvSpPr>
        <p:spPr/>
        <p:txBody>
          <a:bodyPr>
            <a:normAutofit/>
          </a:bodyPr>
          <a:lstStyle/>
          <a:p>
            <a:pPr marL="0" indent="0">
              <a:buNone/>
            </a:pPr>
            <a:r>
              <a:rPr lang="en-GB" sz="2200" dirty="0"/>
              <a:t>List the names and numbers of all clients who have set up a viewing appointment, including the viewing time and comments.</a:t>
            </a:r>
          </a:p>
        </p:txBody>
      </p:sp>
      <p:graphicFrame>
        <p:nvGraphicFramePr>
          <p:cNvPr id="4" name="Table 3"/>
          <p:cNvGraphicFramePr>
            <a:graphicFrameLocks noGrp="1"/>
          </p:cNvGraphicFramePr>
          <p:nvPr>
            <p:extLst/>
          </p:nvPr>
        </p:nvGraphicFramePr>
        <p:xfrm>
          <a:off x="1641348" y="2492896"/>
          <a:ext cx="6096000" cy="4079240"/>
        </p:xfrm>
        <a:graphic>
          <a:graphicData uri="http://schemas.openxmlformats.org/drawingml/2006/table">
            <a:tbl>
              <a:tblPr firstRow="1" bandRow="1">
                <a:tableStyleId>{3B4B98B0-60AC-42C2-AFA5-B58CD77FA1E5}</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r>
                        <a:rPr lang="en-GB" dirty="0"/>
                        <a:t>Client</a:t>
                      </a:r>
                    </a:p>
                  </a:txBody>
                  <a:tcPr/>
                </a:tc>
                <a:tc>
                  <a:txBody>
                    <a:bodyPr/>
                    <a:lstStyle/>
                    <a:p>
                      <a:r>
                        <a:rPr lang="en-GB" dirty="0"/>
                        <a:t>Viewing</a:t>
                      </a:r>
                    </a:p>
                  </a:txBody>
                  <a:tcPr/>
                </a:tc>
                <a:extLst>
                  <a:ext uri="{0D108BD9-81ED-4DB2-BD59-A6C34878D82A}">
                    <a16:rowId xmlns:a16="http://schemas.microsoft.com/office/drawing/2014/main" val="10000"/>
                  </a:ext>
                </a:extLst>
              </a:tr>
              <a:tr h="370840">
                <a:tc>
                  <a:txBody>
                    <a:bodyPr/>
                    <a:lstStyle/>
                    <a:p>
                      <a:r>
                        <a:rPr lang="en-GB" b="1" dirty="0">
                          <a:solidFill>
                            <a:srgbClr val="FF0000"/>
                          </a:solidFill>
                          <a:sym typeface="Wingdings" panose="05000000000000000000" pitchFamily="2" charset="2"/>
                        </a:rPr>
                        <a:t> </a:t>
                      </a:r>
                      <a:r>
                        <a:rPr lang="en-GB" dirty="0" err="1"/>
                        <a:t>ClientNo</a:t>
                      </a:r>
                      <a:endParaRPr lang="en-GB" dirty="0"/>
                    </a:p>
                  </a:txBody>
                  <a:tcPr/>
                </a:tc>
                <a:tc>
                  <a:txBody>
                    <a:bodyPr/>
                    <a:lstStyle/>
                    <a:p>
                      <a:r>
                        <a:rPr lang="en-GB" b="1" dirty="0">
                          <a:solidFill>
                            <a:srgbClr val="FF0000"/>
                          </a:solidFill>
                          <a:sym typeface="Wingdings" panose="05000000000000000000" pitchFamily="2" charset="2"/>
                        </a:rPr>
                        <a:t> </a:t>
                      </a:r>
                      <a:r>
                        <a:rPr lang="en-GB" dirty="0" err="1"/>
                        <a:t>PropertyNo</a:t>
                      </a:r>
                      <a:endParaRPr lang="en-GB" dirty="0"/>
                    </a:p>
                  </a:txBody>
                  <a:tcPr/>
                </a:tc>
                <a:extLst>
                  <a:ext uri="{0D108BD9-81ED-4DB2-BD59-A6C34878D82A}">
                    <a16:rowId xmlns:a16="http://schemas.microsoft.com/office/drawing/2014/main" val="10001"/>
                  </a:ext>
                </a:extLst>
              </a:tr>
              <a:tr h="370840">
                <a:tc>
                  <a:txBody>
                    <a:bodyPr/>
                    <a:lstStyle/>
                    <a:p>
                      <a:r>
                        <a:rPr lang="en-GB" b="1" dirty="0">
                          <a:solidFill>
                            <a:srgbClr val="FF0000"/>
                          </a:solidFill>
                          <a:sym typeface="Wingdings" panose="05000000000000000000" pitchFamily="2" charset="2"/>
                        </a:rPr>
                        <a:t> </a:t>
                      </a:r>
                      <a:r>
                        <a:rPr lang="en-GB" dirty="0" err="1"/>
                        <a:t>FirstName</a:t>
                      </a:r>
                      <a:endParaRPr lang="en-GB" b="1" dirty="0">
                        <a:solidFill>
                          <a:srgbClr val="FF0000"/>
                        </a:solidFill>
                      </a:endParaRPr>
                    </a:p>
                  </a:txBody>
                  <a:tcPr/>
                </a:tc>
                <a:tc>
                  <a:txBody>
                    <a:bodyPr/>
                    <a:lstStyle/>
                    <a:p>
                      <a:r>
                        <a:rPr lang="en-GB" b="1" dirty="0">
                          <a:solidFill>
                            <a:srgbClr val="FF0000"/>
                          </a:solidFill>
                          <a:sym typeface="Wingdings" panose="05000000000000000000" pitchFamily="2" charset="2"/>
                        </a:rPr>
                        <a:t> </a:t>
                      </a:r>
                      <a:r>
                        <a:rPr lang="en-GB" dirty="0" err="1"/>
                        <a:t>ClientNo</a:t>
                      </a:r>
                      <a:endParaRPr lang="en-GB" dirty="0"/>
                    </a:p>
                  </a:txBody>
                  <a:tcPr/>
                </a:tc>
                <a:extLst>
                  <a:ext uri="{0D108BD9-81ED-4DB2-BD59-A6C34878D82A}">
                    <a16:rowId xmlns:a16="http://schemas.microsoft.com/office/drawing/2014/main" val="10002"/>
                  </a:ext>
                </a:extLst>
              </a:tr>
              <a:tr h="370840">
                <a:tc>
                  <a:txBody>
                    <a:bodyPr/>
                    <a:lstStyle/>
                    <a:p>
                      <a:r>
                        <a:rPr lang="en-GB" b="1" dirty="0">
                          <a:solidFill>
                            <a:srgbClr val="FF0000"/>
                          </a:solidFill>
                          <a:sym typeface="Wingdings" panose="05000000000000000000" pitchFamily="2" charset="2"/>
                        </a:rPr>
                        <a:t> </a:t>
                      </a:r>
                      <a:r>
                        <a:rPr lang="en-GB" dirty="0" err="1"/>
                        <a:t>LastName</a:t>
                      </a:r>
                      <a:endParaRPr lang="en-GB" dirty="0"/>
                    </a:p>
                  </a:txBody>
                  <a:tcPr/>
                </a:tc>
                <a:tc>
                  <a:txBody>
                    <a:bodyPr/>
                    <a:lstStyle/>
                    <a:p>
                      <a:r>
                        <a:rPr lang="en-GB" b="1" dirty="0">
                          <a:solidFill>
                            <a:srgbClr val="FF0000"/>
                          </a:solidFill>
                          <a:sym typeface="Wingdings" panose="05000000000000000000" pitchFamily="2" charset="2"/>
                        </a:rPr>
                        <a:t> </a:t>
                      </a:r>
                      <a:r>
                        <a:rPr lang="en-GB" dirty="0" err="1"/>
                        <a:t>ViewingDateTime</a:t>
                      </a:r>
                      <a:endParaRPr lang="en-GB" dirty="0"/>
                    </a:p>
                  </a:txBody>
                  <a:tcPr/>
                </a:tc>
                <a:extLst>
                  <a:ext uri="{0D108BD9-81ED-4DB2-BD59-A6C34878D82A}">
                    <a16:rowId xmlns:a16="http://schemas.microsoft.com/office/drawing/2014/main" val="10003"/>
                  </a:ext>
                </a:extLst>
              </a:tr>
              <a:tr h="370840">
                <a:tc>
                  <a:txBody>
                    <a:bodyPr/>
                    <a:lstStyle/>
                    <a:p>
                      <a:r>
                        <a:rPr lang="en-GB" b="1" dirty="0">
                          <a:solidFill>
                            <a:srgbClr val="FF0000"/>
                          </a:solidFill>
                          <a:sym typeface="Wingdings" panose="05000000000000000000" pitchFamily="2" charset="2"/>
                        </a:rPr>
                        <a:t> </a:t>
                      </a:r>
                      <a:r>
                        <a:rPr lang="en-GB" dirty="0" err="1"/>
                        <a:t>PhoneNo</a:t>
                      </a:r>
                      <a:endParaRPr lang="en-GB" dirty="0"/>
                    </a:p>
                  </a:txBody>
                  <a:tcPr/>
                </a:tc>
                <a:tc>
                  <a:txBody>
                    <a:bodyPr/>
                    <a:lstStyle/>
                    <a:p>
                      <a:r>
                        <a:rPr lang="en-GB" dirty="0" err="1"/>
                        <a:t>StaffNo</a:t>
                      </a:r>
                      <a:endParaRPr lang="en-GB" dirty="0"/>
                    </a:p>
                  </a:txBody>
                  <a:tcPr/>
                </a:tc>
                <a:extLst>
                  <a:ext uri="{0D108BD9-81ED-4DB2-BD59-A6C34878D82A}">
                    <a16:rowId xmlns:a16="http://schemas.microsoft.com/office/drawing/2014/main" val="10004"/>
                  </a:ext>
                </a:extLst>
              </a:tr>
              <a:tr h="370840">
                <a:tc>
                  <a:txBody>
                    <a:bodyPr/>
                    <a:lstStyle/>
                    <a:p>
                      <a:r>
                        <a:rPr lang="en-GB" dirty="0"/>
                        <a:t>Email</a:t>
                      </a:r>
                    </a:p>
                  </a:txBody>
                  <a:tcPr/>
                </a:tc>
                <a:tc>
                  <a:txBody>
                    <a:bodyPr/>
                    <a:lstStyle/>
                    <a:p>
                      <a:r>
                        <a:rPr lang="en-GB" dirty="0" err="1"/>
                        <a:t>WishToRent</a:t>
                      </a:r>
                      <a:endParaRPr lang="en-GB" dirty="0"/>
                    </a:p>
                  </a:txBody>
                  <a:tcPr/>
                </a:tc>
                <a:extLst>
                  <a:ext uri="{0D108BD9-81ED-4DB2-BD59-A6C34878D82A}">
                    <a16:rowId xmlns:a16="http://schemas.microsoft.com/office/drawing/2014/main" val="10005"/>
                  </a:ext>
                </a:extLst>
              </a:tr>
              <a:tr h="370840">
                <a:tc>
                  <a:txBody>
                    <a:bodyPr/>
                    <a:lstStyle/>
                    <a:p>
                      <a:r>
                        <a:rPr lang="en-GB" dirty="0" err="1"/>
                        <a:t>PropertyTypePref</a:t>
                      </a:r>
                      <a:endParaRPr lang="en-GB" dirty="0"/>
                    </a:p>
                  </a:txBody>
                  <a:tcPr/>
                </a:tc>
                <a:tc>
                  <a:txBody>
                    <a:bodyPr/>
                    <a:lstStyle/>
                    <a:p>
                      <a:r>
                        <a:rPr lang="en-GB" b="1" dirty="0">
                          <a:solidFill>
                            <a:srgbClr val="FF0000"/>
                          </a:solidFill>
                          <a:sym typeface="Wingdings" panose="05000000000000000000" pitchFamily="2" charset="2"/>
                        </a:rPr>
                        <a:t> </a:t>
                      </a:r>
                      <a:r>
                        <a:rPr lang="en-GB" dirty="0"/>
                        <a:t>Comment</a:t>
                      </a:r>
                    </a:p>
                  </a:txBody>
                  <a:tcPr/>
                </a:tc>
                <a:extLst>
                  <a:ext uri="{0D108BD9-81ED-4DB2-BD59-A6C34878D82A}">
                    <a16:rowId xmlns:a16="http://schemas.microsoft.com/office/drawing/2014/main" val="10006"/>
                  </a:ext>
                </a:extLst>
              </a:tr>
              <a:tr h="370840">
                <a:tc>
                  <a:txBody>
                    <a:bodyPr/>
                    <a:lstStyle/>
                    <a:p>
                      <a:r>
                        <a:rPr lang="en-GB" dirty="0" err="1"/>
                        <a:t>MaxRent</a:t>
                      </a:r>
                      <a:endParaRPr lang="en-GB" dirty="0"/>
                    </a:p>
                  </a:txBody>
                  <a:tcPr/>
                </a:tc>
                <a:tc>
                  <a:txBody>
                    <a:bodyPr/>
                    <a:lstStyle/>
                    <a:p>
                      <a:endParaRPr lang="en-GB"/>
                    </a:p>
                  </a:txBody>
                  <a:tcPr/>
                </a:tc>
                <a:extLst>
                  <a:ext uri="{0D108BD9-81ED-4DB2-BD59-A6C34878D82A}">
                    <a16:rowId xmlns:a16="http://schemas.microsoft.com/office/drawing/2014/main" val="10007"/>
                  </a:ext>
                </a:extLst>
              </a:tr>
              <a:tr h="370840">
                <a:tc>
                  <a:txBody>
                    <a:bodyPr/>
                    <a:lstStyle/>
                    <a:p>
                      <a:r>
                        <a:rPr lang="en-GB" dirty="0" err="1"/>
                        <a:t>BranchNo</a:t>
                      </a:r>
                      <a:endParaRPr lang="en-GB" dirty="0"/>
                    </a:p>
                  </a:txBody>
                  <a:tcPr/>
                </a:tc>
                <a:tc>
                  <a:txBody>
                    <a:bodyPr/>
                    <a:lstStyle/>
                    <a:p>
                      <a:endParaRPr lang="en-GB"/>
                    </a:p>
                  </a:txBody>
                  <a:tcPr/>
                </a:tc>
                <a:extLst>
                  <a:ext uri="{0D108BD9-81ED-4DB2-BD59-A6C34878D82A}">
                    <a16:rowId xmlns:a16="http://schemas.microsoft.com/office/drawing/2014/main" val="10008"/>
                  </a:ext>
                </a:extLst>
              </a:tr>
              <a:tr h="370840">
                <a:tc>
                  <a:txBody>
                    <a:bodyPr/>
                    <a:lstStyle/>
                    <a:p>
                      <a:r>
                        <a:rPr lang="en-GB" dirty="0" err="1"/>
                        <a:t>RegistrationDate</a:t>
                      </a:r>
                      <a:endParaRPr lang="en-GB" dirty="0"/>
                    </a:p>
                  </a:txBody>
                  <a:tcPr/>
                </a:tc>
                <a:tc>
                  <a:txBody>
                    <a:bodyPr/>
                    <a:lstStyle/>
                    <a:p>
                      <a:endParaRPr lang="en-GB" dirty="0"/>
                    </a:p>
                  </a:txBody>
                  <a:tcPr/>
                </a:tc>
                <a:extLst>
                  <a:ext uri="{0D108BD9-81ED-4DB2-BD59-A6C34878D82A}">
                    <a16:rowId xmlns:a16="http://schemas.microsoft.com/office/drawing/2014/main" val="10009"/>
                  </a:ext>
                </a:extLst>
              </a:tr>
              <a:tr h="370840">
                <a:tc>
                  <a:txBody>
                    <a:bodyPr/>
                    <a:lstStyle/>
                    <a:p>
                      <a:r>
                        <a:rPr lang="en-GB" dirty="0" err="1"/>
                        <a:t>RegisteredBy</a:t>
                      </a:r>
                      <a:endParaRPr lang="en-GB" dirty="0"/>
                    </a:p>
                  </a:txBody>
                  <a:tcPr/>
                </a:tc>
                <a:tc>
                  <a:txBody>
                    <a:bodyPr/>
                    <a:lstStyle/>
                    <a:p>
                      <a:endParaRPr lang="en-GB" dirty="0"/>
                    </a:p>
                  </a:txBody>
                  <a:tcPr/>
                </a:tc>
                <a:extLst>
                  <a:ext uri="{0D108BD9-81ED-4DB2-BD59-A6C34878D82A}">
                    <a16:rowId xmlns:a16="http://schemas.microsoft.com/office/drawing/2014/main" val="10010"/>
                  </a:ext>
                </a:extLst>
              </a:tr>
            </a:tbl>
          </a:graphicData>
        </a:graphic>
      </p:graphicFrame>
      <p:sp>
        <p:nvSpPr>
          <p:cNvPr id="5" name="TextBox 4"/>
          <p:cNvSpPr txBox="1"/>
          <p:nvPr/>
        </p:nvSpPr>
        <p:spPr>
          <a:xfrm>
            <a:off x="3959838" y="5687737"/>
            <a:ext cx="5081199" cy="646331"/>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pPr marL="285750" indent="-285750">
              <a:buFont typeface="Arial" panose="020B0604020202020204" pitchFamily="34" charset="0"/>
              <a:buChar char="•"/>
            </a:pPr>
            <a:r>
              <a:rPr lang="en-GB" dirty="0"/>
              <a:t>What columns do we need?</a:t>
            </a:r>
          </a:p>
          <a:p>
            <a:pPr marL="285750" indent="-285750">
              <a:buFont typeface="Arial" panose="020B0604020202020204" pitchFamily="34" charset="0"/>
              <a:buChar char="•"/>
            </a:pPr>
            <a:r>
              <a:rPr lang="en-GB" dirty="0"/>
              <a:t>What are the matching columns in both tables?</a:t>
            </a:r>
          </a:p>
        </p:txBody>
      </p:sp>
      <p:grpSp>
        <p:nvGrpSpPr>
          <p:cNvPr id="12" name="Group 11"/>
          <p:cNvGrpSpPr/>
          <p:nvPr/>
        </p:nvGrpSpPr>
        <p:grpSpPr>
          <a:xfrm>
            <a:off x="2779461" y="2930154"/>
            <a:ext cx="2069734" cy="498846"/>
            <a:chOff x="2779461" y="2930154"/>
            <a:chExt cx="2069734" cy="498846"/>
          </a:xfrm>
        </p:grpSpPr>
        <p:cxnSp>
          <p:nvCxnSpPr>
            <p:cNvPr id="7" name="Straight Arrow Connector 6"/>
            <p:cNvCxnSpPr/>
            <p:nvPr/>
          </p:nvCxnSpPr>
          <p:spPr>
            <a:xfrm>
              <a:off x="2779461" y="3114820"/>
              <a:ext cx="2008563" cy="314180"/>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9" name="TextBox 8"/>
            <p:cNvSpPr txBox="1"/>
            <p:nvPr/>
          </p:nvSpPr>
          <p:spPr>
            <a:xfrm rot="548198">
              <a:off x="2817805" y="2930154"/>
              <a:ext cx="2031390" cy="369332"/>
            </a:xfrm>
            <a:prstGeom prst="rect">
              <a:avLst/>
            </a:prstGeom>
            <a:noFill/>
          </p:spPr>
          <p:txBody>
            <a:bodyPr wrap="none" rtlCol="0">
              <a:spAutoFit/>
            </a:bodyPr>
            <a:lstStyle/>
            <a:p>
              <a:r>
                <a:rPr lang="en-GB" b="1" dirty="0"/>
                <a:t>Matching Column</a:t>
              </a:r>
            </a:p>
          </p:txBody>
        </p:sp>
      </p:grpSp>
    </p:spTree>
    <p:extLst>
      <p:ext uri="{BB962C8B-B14F-4D97-AF65-F5344CB8AC3E}">
        <p14:creationId xmlns:p14="http://schemas.microsoft.com/office/powerpoint/2010/main" val="1800309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Two Table Example</a:t>
            </a:r>
          </a:p>
        </p:txBody>
      </p:sp>
      <p:sp>
        <p:nvSpPr>
          <p:cNvPr id="3" name="Content Placeholder 2"/>
          <p:cNvSpPr>
            <a:spLocks noGrp="1"/>
          </p:cNvSpPr>
          <p:nvPr>
            <p:ph sz="quarter" idx="1"/>
          </p:nvPr>
        </p:nvSpPr>
        <p:spPr/>
        <p:txBody>
          <a:bodyPr>
            <a:normAutofit/>
          </a:bodyPr>
          <a:lstStyle/>
          <a:p>
            <a:pPr marL="0" indent="0">
              <a:buNone/>
            </a:pPr>
            <a:r>
              <a:rPr lang="en-GB" sz="2200" dirty="0"/>
              <a:t>List the names and numbers of all clients who have set up a viewing appointment, including the viewing time and comments.</a:t>
            </a:r>
          </a:p>
        </p:txBody>
      </p:sp>
      <p:graphicFrame>
        <p:nvGraphicFramePr>
          <p:cNvPr id="4" name="Table 3"/>
          <p:cNvGraphicFramePr>
            <a:graphicFrameLocks noGrp="1"/>
          </p:cNvGraphicFramePr>
          <p:nvPr>
            <p:extLst/>
          </p:nvPr>
        </p:nvGraphicFramePr>
        <p:xfrm>
          <a:off x="1641348" y="2492896"/>
          <a:ext cx="6096000" cy="4079240"/>
        </p:xfrm>
        <a:graphic>
          <a:graphicData uri="http://schemas.openxmlformats.org/drawingml/2006/table">
            <a:tbl>
              <a:tblPr firstRow="1" bandRow="1">
                <a:tableStyleId>{3B4B98B0-60AC-42C2-AFA5-B58CD77FA1E5}</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r>
                        <a:rPr lang="en-GB" dirty="0"/>
                        <a:t>Client (Alias:</a:t>
                      </a:r>
                      <a:r>
                        <a:rPr lang="en-GB" baseline="0" dirty="0"/>
                        <a:t> </a:t>
                      </a:r>
                      <a:r>
                        <a:rPr lang="en-GB" baseline="0" dirty="0">
                          <a:solidFill>
                            <a:srgbClr val="FF0000"/>
                          </a:solidFill>
                        </a:rPr>
                        <a:t>c</a:t>
                      </a:r>
                      <a:r>
                        <a:rPr lang="en-GB" baseline="0" dirty="0"/>
                        <a:t>)</a:t>
                      </a:r>
                      <a:endParaRPr lang="en-GB" dirty="0"/>
                    </a:p>
                  </a:txBody>
                  <a:tcPr/>
                </a:tc>
                <a:tc>
                  <a:txBody>
                    <a:bodyPr/>
                    <a:lstStyle/>
                    <a:p>
                      <a:r>
                        <a:rPr lang="en-GB" dirty="0"/>
                        <a:t>Viewing (Alias:</a:t>
                      </a:r>
                      <a:r>
                        <a:rPr lang="en-GB" baseline="0" dirty="0"/>
                        <a:t> </a:t>
                      </a:r>
                      <a:r>
                        <a:rPr lang="en-GB" baseline="0" dirty="0">
                          <a:solidFill>
                            <a:srgbClr val="FF0000"/>
                          </a:solidFill>
                        </a:rPr>
                        <a:t>v</a:t>
                      </a:r>
                      <a:r>
                        <a:rPr lang="en-GB" baseline="0" dirty="0"/>
                        <a:t>)</a:t>
                      </a:r>
                      <a:endParaRPr lang="en-GB" dirty="0"/>
                    </a:p>
                  </a:txBody>
                  <a:tcPr/>
                </a:tc>
                <a:extLst>
                  <a:ext uri="{0D108BD9-81ED-4DB2-BD59-A6C34878D82A}">
                    <a16:rowId xmlns:a16="http://schemas.microsoft.com/office/drawing/2014/main" val="10000"/>
                  </a:ext>
                </a:extLst>
              </a:tr>
              <a:tr h="370840">
                <a:tc>
                  <a:txBody>
                    <a:bodyPr/>
                    <a:lstStyle/>
                    <a:p>
                      <a:r>
                        <a:rPr lang="en-GB" b="1" dirty="0">
                          <a:solidFill>
                            <a:srgbClr val="FF0000"/>
                          </a:solidFill>
                          <a:sym typeface="Wingdings" panose="05000000000000000000" pitchFamily="2" charset="2"/>
                        </a:rPr>
                        <a:t> </a:t>
                      </a:r>
                      <a:r>
                        <a:rPr lang="en-GB" dirty="0" err="1"/>
                        <a:t>ClientNo</a:t>
                      </a:r>
                      <a:endParaRPr lang="en-GB" dirty="0"/>
                    </a:p>
                  </a:txBody>
                  <a:tcPr/>
                </a:tc>
                <a:tc>
                  <a:txBody>
                    <a:bodyPr/>
                    <a:lstStyle/>
                    <a:p>
                      <a:r>
                        <a:rPr lang="en-GB" b="1" dirty="0">
                          <a:solidFill>
                            <a:srgbClr val="FF0000"/>
                          </a:solidFill>
                          <a:sym typeface="Wingdings" panose="05000000000000000000" pitchFamily="2" charset="2"/>
                        </a:rPr>
                        <a:t> </a:t>
                      </a:r>
                      <a:r>
                        <a:rPr lang="en-GB" dirty="0" err="1"/>
                        <a:t>PropertyNo</a:t>
                      </a:r>
                      <a:endParaRPr lang="en-GB" dirty="0"/>
                    </a:p>
                  </a:txBody>
                  <a:tcPr/>
                </a:tc>
                <a:extLst>
                  <a:ext uri="{0D108BD9-81ED-4DB2-BD59-A6C34878D82A}">
                    <a16:rowId xmlns:a16="http://schemas.microsoft.com/office/drawing/2014/main" val="10001"/>
                  </a:ext>
                </a:extLst>
              </a:tr>
              <a:tr h="370840">
                <a:tc>
                  <a:txBody>
                    <a:bodyPr/>
                    <a:lstStyle/>
                    <a:p>
                      <a:r>
                        <a:rPr lang="en-GB" b="1" dirty="0">
                          <a:solidFill>
                            <a:srgbClr val="FF0000"/>
                          </a:solidFill>
                          <a:sym typeface="Wingdings" panose="05000000000000000000" pitchFamily="2" charset="2"/>
                        </a:rPr>
                        <a:t> </a:t>
                      </a:r>
                      <a:r>
                        <a:rPr lang="en-GB" dirty="0" err="1"/>
                        <a:t>FirstName</a:t>
                      </a:r>
                      <a:endParaRPr lang="en-GB" b="1" dirty="0">
                        <a:solidFill>
                          <a:srgbClr val="FF0000"/>
                        </a:solidFill>
                      </a:endParaRPr>
                    </a:p>
                  </a:txBody>
                  <a:tcPr/>
                </a:tc>
                <a:tc>
                  <a:txBody>
                    <a:bodyPr/>
                    <a:lstStyle/>
                    <a:p>
                      <a:r>
                        <a:rPr lang="en-GB" dirty="0" err="1"/>
                        <a:t>ClientNo</a:t>
                      </a:r>
                      <a:endParaRPr lang="en-GB" dirty="0"/>
                    </a:p>
                  </a:txBody>
                  <a:tcPr/>
                </a:tc>
                <a:extLst>
                  <a:ext uri="{0D108BD9-81ED-4DB2-BD59-A6C34878D82A}">
                    <a16:rowId xmlns:a16="http://schemas.microsoft.com/office/drawing/2014/main" val="10002"/>
                  </a:ext>
                </a:extLst>
              </a:tr>
              <a:tr h="370840">
                <a:tc>
                  <a:txBody>
                    <a:bodyPr/>
                    <a:lstStyle/>
                    <a:p>
                      <a:r>
                        <a:rPr lang="en-GB" b="1" dirty="0">
                          <a:solidFill>
                            <a:srgbClr val="FF0000"/>
                          </a:solidFill>
                          <a:sym typeface="Wingdings" panose="05000000000000000000" pitchFamily="2" charset="2"/>
                        </a:rPr>
                        <a:t> </a:t>
                      </a:r>
                      <a:r>
                        <a:rPr lang="en-GB" dirty="0" err="1"/>
                        <a:t>LastName</a:t>
                      </a:r>
                      <a:endParaRPr lang="en-GB" dirty="0"/>
                    </a:p>
                  </a:txBody>
                  <a:tcPr/>
                </a:tc>
                <a:tc>
                  <a:txBody>
                    <a:bodyPr/>
                    <a:lstStyle/>
                    <a:p>
                      <a:r>
                        <a:rPr lang="en-GB" b="1" dirty="0">
                          <a:solidFill>
                            <a:srgbClr val="FF0000"/>
                          </a:solidFill>
                          <a:sym typeface="Wingdings" panose="05000000000000000000" pitchFamily="2" charset="2"/>
                        </a:rPr>
                        <a:t> </a:t>
                      </a:r>
                      <a:r>
                        <a:rPr lang="en-GB" dirty="0" err="1"/>
                        <a:t>ViewingDateTime</a:t>
                      </a:r>
                      <a:endParaRPr lang="en-GB" dirty="0"/>
                    </a:p>
                  </a:txBody>
                  <a:tcPr/>
                </a:tc>
                <a:extLst>
                  <a:ext uri="{0D108BD9-81ED-4DB2-BD59-A6C34878D82A}">
                    <a16:rowId xmlns:a16="http://schemas.microsoft.com/office/drawing/2014/main" val="10003"/>
                  </a:ext>
                </a:extLst>
              </a:tr>
              <a:tr h="370840">
                <a:tc>
                  <a:txBody>
                    <a:bodyPr/>
                    <a:lstStyle/>
                    <a:p>
                      <a:r>
                        <a:rPr lang="en-GB" b="1" dirty="0">
                          <a:solidFill>
                            <a:srgbClr val="FF0000"/>
                          </a:solidFill>
                          <a:sym typeface="Wingdings" panose="05000000000000000000" pitchFamily="2" charset="2"/>
                        </a:rPr>
                        <a:t> </a:t>
                      </a:r>
                      <a:r>
                        <a:rPr lang="en-GB" dirty="0" err="1"/>
                        <a:t>PhoneNo</a:t>
                      </a:r>
                      <a:endParaRPr lang="en-GB" dirty="0"/>
                    </a:p>
                  </a:txBody>
                  <a:tcPr/>
                </a:tc>
                <a:tc>
                  <a:txBody>
                    <a:bodyPr/>
                    <a:lstStyle/>
                    <a:p>
                      <a:r>
                        <a:rPr lang="en-GB" dirty="0" err="1"/>
                        <a:t>StaffNo</a:t>
                      </a:r>
                      <a:endParaRPr lang="en-GB" dirty="0"/>
                    </a:p>
                  </a:txBody>
                  <a:tcPr/>
                </a:tc>
                <a:extLst>
                  <a:ext uri="{0D108BD9-81ED-4DB2-BD59-A6C34878D82A}">
                    <a16:rowId xmlns:a16="http://schemas.microsoft.com/office/drawing/2014/main" val="10004"/>
                  </a:ext>
                </a:extLst>
              </a:tr>
              <a:tr h="370840">
                <a:tc>
                  <a:txBody>
                    <a:bodyPr/>
                    <a:lstStyle/>
                    <a:p>
                      <a:r>
                        <a:rPr lang="en-GB" dirty="0"/>
                        <a:t>Email</a:t>
                      </a:r>
                    </a:p>
                  </a:txBody>
                  <a:tcPr/>
                </a:tc>
                <a:tc>
                  <a:txBody>
                    <a:bodyPr/>
                    <a:lstStyle/>
                    <a:p>
                      <a:r>
                        <a:rPr lang="en-GB" dirty="0" err="1"/>
                        <a:t>WishToRent</a:t>
                      </a:r>
                      <a:endParaRPr lang="en-GB" dirty="0"/>
                    </a:p>
                  </a:txBody>
                  <a:tcPr/>
                </a:tc>
                <a:extLst>
                  <a:ext uri="{0D108BD9-81ED-4DB2-BD59-A6C34878D82A}">
                    <a16:rowId xmlns:a16="http://schemas.microsoft.com/office/drawing/2014/main" val="10005"/>
                  </a:ext>
                </a:extLst>
              </a:tr>
              <a:tr h="370840">
                <a:tc>
                  <a:txBody>
                    <a:bodyPr/>
                    <a:lstStyle/>
                    <a:p>
                      <a:r>
                        <a:rPr lang="en-GB" dirty="0" err="1"/>
                        <a:t>PropertyTypePref</a:t>
                      </a:r>
                      <a:endParaRPr lang="en-GB" dirty="0"/>
                    </a:p>
                  </a:txBody>
                  <a:tcPr/>
                </a:tc>
                <a:tc>
                  <a:txBody>
                    <a:bodyPr/>
                    <a:lstStyle/>
                    <a:p>
                      <a:r>
                        <a:rPr lang="en-GB" b="1" dirty="0">
                          <a:solidFill>
                            <a:srgbClr val="FF0000"/>
                          </a:solidFill>
                          <a:sym typeface="Wingdings" panose="05000000000000000000" pitchFamily="2" charset="2"/>
                        </a:rPr>
                        <a:t> </a:t>
                      </a:r>
                      <a:r>
                        <a:rPr lang="en-GB" dirty="0"/>
                        <a:t>Comment</a:t>
                      </a:r>
                    </a:p>
                  </a:txBody>
                  <a:tcPr/>
                </a:tc>
                <a:extLst>
                  <a:ext uri="{0D108BD9-81ED-4DB2-BD59-A6C34878D82A}">
                    <a16:rowId xmlns:a16="http://schemas.microsoft.com/office/drawing/2014/main" val="10006"/>
                  </a:ext>
                </a:extLst>
              </a:tr>
              <a:tr h="370840">
                <a:tc>
                  <a:txBody>
                    <a:bodyPr/>
                    <a:lstStyle/>
                    <a:p>
                      <a:r>
                        <a:rPr lang="en-GB" dirty="0" err="1"/>
                        <a:t>MaxRent</a:t>
                      </a:r>
                      <a:endParaRPr lang="en-GB" dirty="0"/>
                    </a:p>
                  </a:txBody>
                  <a:tcPr/>
                </a:tc>
                <a:tc>
                  <a:txBody>
                    <a:bodyPr/>
                    <a:lstStyle/>
                    <a:p>
                      <a:endParaRPr lang="en-GB"/>
                    </a:p>
                  </a:txBody>
                  <a:tcPr/>
                </a:tc>
                <a:extLst>
                  <a:ext uri="{0D108BD9-81ED-4DB2-BD59-A6C34878D82A}">
                    <a16:rowId xmlns:a16="http://schemas.microsoft.com/office/drawing/2014/main" val="10007"/>
                  </a:ext>
                </a:extLst>
              </a:tr>
              <a:tr h="370840">
                <a:tc>
                  <a:txBody>
                    <a:bodyPr/>
                    <a:lstStyle/>
                    <a:p>
                      <a:r>
                        <a:rPr lang="en-GB" dirty="0" err="1"/>
                        <a:t>BranchNo</a:t>
                      </a:r>
                      <a:endParaRPr lang="en-GB" dirty="0"/>
                    </a:p>
                  </a:txBody>
                  <a:tcPr/>
                </a:tc>
                <a:tc>
                  <a:txBody>
                    <a:bodyPr/>
                    <a:lstStyle/>
                    <a:p>
                      <a:endParaRPr lang="en-GB"/>
                    </a:p>
                  </a:txBody>
                  <a:tcPr/>
                </a:tc>
                <a:extLst>
                  <a:ext uri="{0D108BD9-81ED-4DB2-BD59-A6C34878D82A}">
                    <a16:rowId xmlns:a16="http://schemas.microsoft.com/office/drawing/2014/main" val="10008"/>
                  </a:ext>
                </a:extLst>
              </a:tr>
              <a:tr h="370840">
                <a:tc>
                  <a:txBody>
                    <a:bodyPr/>
                    <a:lstStyle/>
                    <a:p>
                      <a:r>
                        <a:rPr lang="en-GB" dirty="0" err="1"/>
                        <a:t>RegistrationDate</a:t>
                      </a:r>
                      <a:endParaRPr lang="en-GB" dirty="0"/>
                    </a:p>
                  </a:txBody>
                  <a:tcPr/>
                </a:tc>
                <a:tc>
                  <a:txBody>
                    <a:bodyPr/>
                    <a:lstStyle/>
                    <a:p>
                      <a:endParaRPr lang="en-GB" dirty="0"/>
                    </a:p>
                  </a:txBody>
                  <a:tcPr/>
                </a:tc>
                <a:extLst>
                  <a:ext uri="{0D108BD9-81ED-4DB2-BD59-A6C34878D82A}">
                    <a16:rowId xmlns:a16="http://schemas.microsoft.com/office/drawing/2014/main" val="10009"/>
                  </a:ext>
                </a:extLst>
              </a:tr>
              <a:tr h="370840">
                <a:tc>
                  <a:txBody>
                    <a:bodyPr/>
                    <a:lstStyle/>
                    <a:p>
                      <a:r>
                        <a:rPr lang="en-GB" dirty="0" err="1"/>
                        <a:t>RegisteredBy</a:t>
                      </a:r>
                      <a:endParaRPr lang="en-GB" dirty="0"/>
                    </a:p>
                  </a:txBody>
                  <a:tcPr/>
                </a:tc>
                <a:tc>
                  <a:txBody>
                    <a:bodyPr/>
                    <a:lstStyle/>
                    <a:p>
                      <a:endParaRPr lang="en-GB" dirty="0"/>
                    </a:p>
                  </a:txBody>
                  <a:tcPr/>
                </a:tc>
                <a:extLst>
                  <a:ext uri="{0D108BD9-81ED-4DB2-BD59-A6C34878D82A}">
                    <a16:rowId xmlns:a16="http://schemas.microsoft.com/office/drawing/2014/main" val="10010"/>
                  </a:ext>
                </a:extLst>
              </a:tr>
            </a:tbl>
          </a:graphicData>
        </a:graphic>
      </p:graphicFrame>
      <p:sp>
        <p:nvSpPr>
          <p:cNvPr id="5" name="TextBox 4"/>
          <p:cNvSpPr txBox="1"/>
          <p:nvPr/>
        </p:nvSpPr>
        <p:spPr>
          <a:xfrm>
            <a:off x="1494402" y="5193416"/>
            <a:ext cx="6389891" cy="1200329"/>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b="1" dirty="0" err="1">
                <a:solidFill>
                  <a:srgbClr val="FF0000"/>
                </a:solidFill>
                <a:latin typeface="Consolas" panose="020B0609020204030204" pitchFamily="49" charset="0"/>
              </a:rPr>
              <a:t>c</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ClientNo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FirstName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LastName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PhoneNo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err="1">
                <a:solidFill>
                  <a:prstClr val="black"/>
                </a:solidFill>
                <a:latin typeface="Consolas" panose="020B0609020204030204" pitchFamily="49" charset="0"/>
              </a:rPr>
              <a:t>ViewingDateTime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PropertyNo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Comment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Client </a:t>
            </a:r>
            <a:r>
              <a:rPr lang="en-GB" b="1" dirty="0">
                <a:solidFill>
                  <a:srgbClr val="FF0000"/>
                </a:solidFill>
                <a:latin typeface="Consolas" panose="020B0609020204030204" pitchFamily="49" charset="0"/>
              </a:rPr>
              <a:t>c</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b="1" dirty="0">
                <a:solidFill>
                  <a:srgbClr val="808080"/>
                </a:solidFill>
                <a:latin typeface="Consolas" panose="020B0609020204030204" pitchFamily="49" charset="0"/>
              </a:rPr>
              <a:t>INNER</a:t>
            </a:r>
            <a:r>
              <a:rPr lang="en-GB" b="1"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JOIN</a:t>
            </a:r>
            <a:r>
              <a:rPr lang="en-GB" b="1" dirty="0">
                <a:solidFill>
                  <a:prstClr val="black"/>
                </a:solidFill>
                <a:latin typeface="Consolas" panose="020B0609020204030204" pitchFamily="49" charset="0"/>
              </a:rPr>
              <a:t> </a:t>
            </a:r>
            <a:r>
              <a:rPr lang="en-GB" dirty="0">
                <a:solidFill>
                  <a:prstClr val="black"/>
                </a:solidFill>
                <a:latin typeface="Consolas" panose="020B0609020204030204" pitchFamily="49" charset="0"/>
              </a:rPr>
              <a:t>Viewing </a:t>
            </a:r>
            <a:r>
              <a:rPr lang="en-GB" b="1" dirty="0">
                <a:solidFill>
                  <a:srgbClr val="FF0000"/>
                </a:solidFill>
                <a:latin typeface="Consolas" panose="020B0609020204030204" pitchFamily="49" charset="0"/>
              </a:rPr>
              <a:t>v</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c</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ClientNo</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v</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ClientNo</a:t>
            </a:r>
            <a:r>
              <a:rPr lang="en-GB" dirty="0">
                <a:solidFill>
                  <a:srgbClr val="808080"/>
                </a:solidFill>
                <a:latin typeface="Consolas" panose="020B0609020204030204" pitchFamily="49" charset="0"/>
              </a:rPr>
              <a:t>;</a:t>
            </a:r>
            <a:endParaRPr lang="en-GB" dirty="0"/>
          </a:p>
        </p:txBody>
      </p:sp>
      <p:grpSp>
        <p:nvGrpSpPr>
          <p:cNvPr id="11" name="Group 10"/>
          <p:cNvGrpSpPr/>
          <p:nvPr/>
        </p:nvGrpSpPr>
        <p:grpSpPr>
          <a:xfrm>
            <a:off x="2801368" y="2930154"/>
            <a:ext cx="2047827" cy="498846"/>
            <a:chOff x="2801368" y="2930154"/>
            <a:chExt cx="2047827" cy="498846"/>
          </a:xfrm>
        </p:grpSpPr>
        <p:cxnSp>
          <p:nvCxnSpPr>
            <p:cNvPr id="7" name="Straight Arrow Connector 6"/>
            <p:cNvCxnSpPr/>
            <p:nvPr/>
          </p:nvCxnSpPr>
          <p:spPr>
            <a:xfrm>
              <a:off x="2801368" y="3114820"/>
              <a:ext cx="1986656" cy="314180"/>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9" name="TextBox 8"/>
            <p:cNvSpPr txBox="1"/>
            <p:nvPr/>
          </p:nvSpPr>
          <p:spPr>
            <a:xfrm rot="548198">
              <a:off x="2817805" y="2930154"/>
              <a:ext cx="2031390" cy="369332"/>
            </a:xfrm>
            <a:prstGeom prst="rect">
              <a:avLst/>
            </a:prstGeom>
            <a:noFill/>
          </p:spPr>
          <p:txBody>
            <a:bodyPr wrap="none" rtlCol="0">
              <a:spAutoFit/>
            </a:bodyPr>
            <a:lstStyle/>
            <a:p>
              <a:r>
                <a:rPr lang="en-GB" b="1" dirty="0"/>
                <a:t>Matching Column</a:t>
              </a:r>
            </a:p>
          </p:txBody>
        </p:sp>
      </p:grpSp>
      <p:sp>
        <p:nvSpPr>
          <p:cNvPr id="10" name="TextBox 9"/>
          <p:cNvSpPr txBox="1"/>
          <p:nvPr/>
        </p:nvSpPr>
        <p:spPr>
          <a:xfrm>
            <a:off x="615765" y="6577607"/>
            <a:ext cx="7920373" cy="307777"/>
          </a:xfrm>
          <a:prstGeom prst="rect">
            <a:avLst/>
          </a:prstGeom>
          <a:noFill/>
        </p:spPr>
        <p:txBody>
          <a:bodyPr wrap="none" rtlCol="0">
            <a:spAutoFit/>
          </a:bodyPr>
          <a:lstStyle/>
          <a:p>
            <a:r>
              <a:rPr lang="en-GB" sz="1400" i="1" dirty="0"/>
              <a:t>Only the column name </a:t>
            </a:r>
            <a:r>
              <a:rPr lang="en-GB" sz="1400" i="1" dirty="0" err="1"/>
              <a:t>ClientNo</a:t>
            </a:r>
            <a:r>
              <a:rPr lang="en-GB" sz="1400" i="1" dirty="0"/>
              <a:t> appears in both tables so needs to be qualified by alias name, </a:t>
            </a:r>
            <a:r>
              <a:rPr lang="en-GB" sz="1400" b="1" i="1" dirty="0" err="1">
                <a:solidFill>
                  <a:srgbClr val="FF0000"/>
                </a:solidFill>
              </a:rPr>
              <a:t>c.</a:t>
            </a:r>
            <a:r>
              <a:rPr lang="en-GB" sz="1400" i="1" dirty="0" err="1"/>
              <a:t>ClientNo</a:t>
            </a:r>
            <a:endParaRPr lang="en-GB" sz="1400" i="1" dirty="0"/>
          </a:p>
        </p:txBody>
      </p:sp>
    </p:spTree>
    <p:extLst>
      <p:ext uri="{BB962C8B-B14F-4D97-AF65-F5344CB8AC3E}">
        <p14:creationId xmlns:p14="http://schemas.microsoft.com/office/powerpoint/2010/main" val="1973341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Three table Example</a:t>
            </a:r>
          </a:p>
        </p:txBody>
      </p:sp>
      <p:sp>
        <p:nvSpPr>
          <p:cNvPr id="3" name="Content Placeholder 2"/>
          <p:cNvSpPr>
            <a:spLocks noGrp="1"/>
          </p:cNvSpPr>
          <p:nvPr>
            <p:ph sz="quarter" idx="1"/>
          </p:nvPr>
        </p:nvSpPr>
        <p:spPr/>
        <p:txBody>
          <a:bodyPr/>
          <a:lstStyle/>
          <a:p>
            <a:r>
              <a:rPr lang="en-GB" dirty="0"/>
              <a:t>For each branch, list staff who manage properties, including the city the staff branch is located in and its contact phone number and the property numbers managed.</a:t>
            </a:r>
          </a:p>
          <a:p>
            <a:r>
              <a:rPr lang="en-GB" dirty="0"/>
              <a:t>What tables do we need?</a:t>
            </a:r>
          </a:p>
        </p:txBody>
      </p:sp>
    </p:spTree>
    <p:extLst>
      <p:ext uri="{BB962C8B-B14F-4D97-AF65-F5344CB8AC3E}">
        <p14:creationId xmlns:p14="http://schemas.microsoft.com/office/powerpoint/2010/main" val="4375218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Three table Example</a:t>
            </a:r>
          </a:p>
        </p:txBody>
      </p:sp>
      <p:sp>
        <p:nvSpPr>
          <p:cNvPr id="3" name="Content Placeholder 2"/>
          <p:cNvSpPr>
            <a:spLocks noGrp="1"/>
          </p:cNvSpPr>
          <p:nvPr>
            <p:ph sz="quarter" idx="1"/>
          </p:nvPr>
        </p:nvSpPr>
        <p:spPr/>
        <p:txBody>
          <a:bodyPr/>
          <a:lstStyle/>
          <a:p>
            <a:pPr marL="0" indent="0">
              <a:buNone/>
            </a:pPr>
            <a:r>
              <a:rPr lang="en-GB" sz="2400" dirty="0"/>
              <a:t>For each branch, list staff who manage properties, including the city the staff branch is located in and its contact phone number and the property numbers managed.</a:t>
            </a:r>
          </a:p>
          <a:p>
            <a:endParaRPr lang="en-GB" dirty="0"/>
          </a:p>
        </p:txBody>
      </p:sp>
      <p:graphicFrame>
        <p:nvGraphicFramePr>
          <p:cNvPr id="4" name="Table 3"/>
          <p:cNvGraphicFramePr>
            <a:graphicFrameLocks noGrp="1"/>
          </p:cNvGraphicFramePr>
          <p:nvPr>
            <p:extLst/>
          </p:nvPr>
        </p:nvGraphicFramePr>
        <p:xfrm>
          <a:off x="1270470" y="2780928"/>
          <a:ext cx="6837756" cy="2595880"/>
        </p:xfrm>
        <a:graphic>
          <a:graphicData uri="http://schemas.openxmlformats.org/drawingml/2006/table">
            <a:tbl>
              <a:tblPr firstRow="1" bandRow="1">
                <a:tableStyleId>{3B4B98B0-60AC-42C2-AFA5-B58CD77FA1E5}</a:tableStyleId>
              </a:tblPr>
              <a:tblGrid>
                <a:gridCol w="2279252">
                  <a:extLst>
                    <a:ext uri="{9D8B030D-6E8A-4147-A177-3AD203B41FA5}">
                      <a16:colId xmlns:a16="http://schemas.microsoft.com/office/drawing/2014/main" val="20000"/>
                    </a:ext>
                  </a:extLst>
                </a:gridCol>
                <a:gridCol w="2279252">
                  <a:extLst>
                    <a:ext uri="{9D8B030D-6E8A-4147-A177-3AD203B41FA5}">
                      <a16:colId xmlns:a16="http://schemas.microsoft.com/office/drawing/2014/main" val="20001"/>
                    </a:ext>
                  </a:extLst>
                </a:gridCol>
                <a:gridCol w="2279252">
                  <a:extLst>
                    <a:ext uri="{9D8B030D-6E8A-4147-A177-3AD203B41FA5}">
                      <a16:colId xmlns:a16="http://schemas.microsoft.com/office/drawing/2014/main" val="20002"/>
                    </a:ext>
                  </a:extLst>
                </a:gridCol>
              </a:tblGrid>
              <a:tr h="370840">
                <a:tc>
                  <a:txBody>
                    <a:bodyPr/>
                    <a:lstStyle/>
                    <a:p>
                      <a:r>
                        <a:rPr lang="en-GB" dirty="0"/>
                        <a:t>Property</a:t>
                      </a:r>
                    </a:p>
                  </a:txBody>
                  <a:tcPr/>
                </a:tc>
                <a:tc>
                  <a:txBody>
                    <a:bodyPr/>
                    <a:lstStyle/>
                    <a:p>
                      <a:r>
                        <a:rPr lang="en-GB" dirty="0"/>
                        <a:t>Staff</a:t>
                      </a:r>
                    </a:p>
                  </a:txBody>
                  <a:tcPr/>
                </a:tc>
                <a:tc>
                  <a:txBody>
                    <a:bodyPr/>
                    <a:lstStyle/>
                    <a:p>
                      <a:r>
                        <a:rPr lang="en-GB" dirty="0"/>
                        <a:t>Branch</a:t>
                      </a:r>
                    </a:p>
                  </a:txBody>
                  <a:tcPr/>
                </a:tc>
                <a:extLst>
                  <a:ext uri="{0D108BD9-81ED-4DB2-BD59-A6C34878D82A}">
                    <a16:rowId xmlns:a16="http://schemas.microsoft.com/office/drawing/2014/main" val="10000"/>
                  </a:ext>
                </a:extLst>
              </a:tr>
              <a:tr h="370840">
                <a:tc>
                  <a:txBody>
                    <a:bodyPr/>
                    <a:lstStyle/>
                    <a:p>
                      <a:r>
                        <a:rPr lang="en-GB" dirty="0" err="1"/>
                        <a:t>PropertyNo</a:t>
                      </a:r>
                      <a:endParaRPr lang="en-GB" dirty="0"/>
                    </a:p>
                  </a:txBody>
                  <a:tcPr/>
                </a:tc>
                <a:tc>
                  <a:txBody>
                    <a:bodyPr/>
                    <a:lstStyle/>
                    <a:p>
                      <a:r>
                        <a:rPr lang="en-GB" dirty="0" err="1"/>
                        <a:t>StaffNo</a:t>
                      </a:r>
                      <a:endParaRPr lang="en-GB" dirty="0"/>
                    </a:p>
                  </a:txBody>
                  <a:tcPr/>
                </a:tc>
                <a:tc>
                  <a:txBody>
                    <a:bodyPr/>
                    <a:lstStyle/>
                    <a:p>
                      <a:r>
                        <a:rPr lang="en-GB" dirty="0" err="1"/>
                        <a:t>BranchNo</a:t>
                      </a:r>
                      <a:endParaRPr lang="en-GB" dirty="0"/>
                    </a:p>
                  </a:txBody>
                  <a:tcPr/>
                </a:tc>
                <a:extLst>
                  <a:ext uri="{0D108BD9-81ED-4DB2-BD59-A6C34878D82A}">
                    <a16:rowId xmlns:a16="http://schemas.microsoft.com/office/drawing/2014/main" val="10001"/>
                  </a:ext>
                </a:extLst>
              </a:tr>
              <a:tr h="370840">
                <a:tc>
                  <a:txBody>
                    <a:bodyPr/>
                    <a:lstStyle/>
                    <a:p>
                      <a:r>
                        <a:rPr lang="en-GB" dirty="0" err="1"/>
                        <a:t>OwnerNo</a:t>
                      </a:r>
                      <a:endParaRPr lang="en-GB" dirty="0"/>
                    </a:p>
                  </a:txBody>
                  <a:tcPr/>
                </a:tc>
                <a:tc>
                  <a:txBody>
                    <a:bodyPr/>
                    <a:lstStyle/>
                    <a:p>
                      <a:r>
                        <a:rPr lang="en-GB" dirty="0" err="1"/>
                        <a:t>FirstName</a:t>
                      </a:r>
                      <a:endParaRPr lang="en-GB" dirty="0"/>
                    </a:p>
                  </a:txBody>
                  <a:tcPr/>
                </a:tc>
                <a:tc>
                  <a:txBody>
                    <a:bodyPr/>
                    <a:lstStyle/>
                    <a:p>
                      <a:r>
                        <a:rPr lang="en-GB" dirty="0" err="1"/>
                        <a:t>StreetAddress</a:t>
                      </a:r>
                      <a:endParaRPr lang="en-GB" dirty="0"/>
                    </a:p>
                  </a:txBody>
                  <a:tcPr/>
                </a:tc>
                <a:extLst>
                  <a:ext uri="{0D108BD9-81ED-4DB2-BD59-A6C34878D82A}">
                    <a16:rowId xmlns:a16="http://schemas.microsoft.com/office/drawing/2014/main" val="10002"/>
                  </a:ext>
                </a:extLst>
              </a:tr>
              <a:tr h="370840">
                <a:tc>
                  <a:txBody>
                    <a:bodyPr/>
                    <a:lstStyle/>
                    <a:p>
                      <a:r>
                        <a:rPr lang="en-GB" dirty="0"/>
                        <a:t>Type</a:t>
                      </a:r>
                    </a:p>
                  </a:txBody>
                  <a:tcPr/>
                </a:tc>
                <a:tc>
                  <a:txBody>
                    <a:bodyPr/>
                    <a:lstStyle/>
                    <a:p>
                      <a:r>
                        <a:rPr lang="en-GB" dirty="0" err="1"/>
                        <a:t>LastName</a:t>
                      </a:r>
                      <a:endParaRPr lang="en-GB" dirty="0"/>
                    </a:p>
                  </a:txBody>
                  <a:tcPr/>
                </a:tc>
                <a:tc>
                  <a:txBody>
                    <a:bodyPr/>
                    <a:lstStyle/>
                    <a:p>
                      <a:r>
                        <a:rPr lang="en-GB" dirty="0"/>
                        <a:t>City</a:t>
                      </a:r>
                    </a:p>
                  </a:txBody>
                  <a:tcPr/>
                </a:tc>
                <a:extLst>
                  <a:ext uri="{0D108BD9-81ED-4DB2-BD59-A6C34878D82A}">
                    <a16:rowId xmlns:a16="http://schemas.microsoft.com/office/drawing/2014/main" val="10003"/>
                  </a:ext>
                </a:extLst>
              </a:tr>
              <a:tr h="370840">
                <a:tc>
                  <a:txBody>
                    <a:bodyPr/>
                    <a:lstStyle/>
                    <a:p>
                      <a:r>
                        <a:rPr lang="en-GB" dirty="0"/>
                        <a:t>…</a:t>
                      </a:r>
                    </a:p>
                  </a:txBody>
                  <a:tcPr/>
                </a:tc>
                <a:tc>
                  <a:txBody>
                    <a:bodyPr/>
                    <a:lstStyle/>
                    <a:p>
                      <a:r>
                        <a:rPr lang="en-GB" dirty="0"/>
                        <a:t>…</a:t>
                      </a:r>
                    </a:p>
                  </a:txBody>
                  <a:tcPr/>
                </a:tc>
                <a:tc>
                  <a:txBody>
                    <a:bodyPr/>
                    <a:lstStyle/>
                    <a:p>
                      <a:r>
                        <a:rPr lang="en-GB" dirty="0"/>
                        <a:t>Postcode</a:t>
                      </a:r>
                    </a:p>
                  </a:txBody>
                  <a:tcPr/>
                </a:tc>
                <a:extLst>
                  <a:ext uri="{0D108BD9-81ED-4DB2-BD59-A6C34878D82A}">
                    <a16:rowId xmlns:a16="http://schemas.microsoft.com/office/drawing/2014/main" val="10004"/>
                  </a:ext>
                </a:extLst>
              </a:tr>
              <a:tr h="370840">
                <a:tc>
                  <a:txBody>
                    <a:bodyPr/>
                    <a:lstStyle/>
                    <a:p>
                      <a:r>
                        <a:rPr lang="en-GB" dirty="0" err="1"/>
                        <a:t>BranchNo</a:t>
                      </a:r>
                      <a:endParaRPr lang="en-GB" dirty="0"/>
                    </a:p>
                  </a:txBody>
                  <a:tcPr/>
                </a:tc>
                <a:tc>
                  <a:txBody>
                    <a:bodyPr/>
                    <a:lstStyle/>
                    <a:p>
                      <a:r>
                        <a:rPr lang="en-GB" dirty="0" err="1"/>
                        <a:t>BranchNo</a:t>
                      </a:r>
                      <a:endParaRPr lang="en-GB" dirty="0"/>
                    </a:p>
                  </a:txBody>
                  <a:tcPr/>
                </a:tc>
                <a:tc>
                  <a:txBody>
                    <a:bodyPr/>
                    <a:lstStyle/>
                    <a:p>
                      <a:r>
                        <a:rPr lang="en-GB" dirty="0" err="1"/>
                        <a:t>PhoneNo</a:t>
                      </a:r>
                      <a:endParaRPr lang="en-GB" dirty="0"/>
                    </a:p>
                  </a:txBody>
                  <a:tcPr/>
                </a:tc>
                <a:extLst>
                  <a:ext uri="{0D108BD9-81ED-4DB2-BD59-A6C34878D82A}">
                    <a16:rowId xmlns:a16="http://schemas.microsoft.com/office/drawing/2014/main" val="10005"/>
                  </a:ext>
                </a:extLst>
              </a:tr>
              <a:tr h="370840">
                <a:tc>
                  <a:txBody>
                    <a:bodyPr/>
                    <a:lstStyle/>
                    <a:p>
                      <a:r>
                        <a:rPr lang="en-GB" dirty="0" err="1"/>
                        <a:t>ManagedBy</a:t>
                      </a:r>
                      <a:endParaRPr lang="en-GB" dirty="0"/>
                    </a:p>
                  </a:txBody>
                  <a:tcPr/>
                </a:tc>
                <a:tc>
                  <a:txBody>
                    <a:bodyPr/>
                    <a:lstStyle/>
                    <a:p>
                      <a:r>
                        <a:rPr lang="en-GB" dirty="0"/>
                        <a:t>…</a:t>
                      </a:r>
                    </a:p>
                  </a:txBody>
                  <a:tcPr/>
                </a:tc>
                <a:tc>
                  <a:txBody>
                    <a:bodyPr/>
                    <a:lstStyle/>
                    <a:p>
                      <a:endParaRPr lang="en-GB" dirty="0"/>
                    </a:p>
                  </a:txBody>
                  <a:tcPr/>
                </a:tc>
                <a:extLst>
                  <a:ext uri="{0D108BD9-81ED-4DB2-BD59-A6C34878D82A}">
                    <a16:rowId xmlns:a16="http://schemas.microsoft.com/office/drawing/2014/main" val="10006"/>
                  </a:ext>
                </a:extLst>
              </a:tr>
            </a:tbl>
          </a:graphicData>
        </a:graphic>
      </p:graphicFrame>
      <p:sp>
        <p:nvSpPr>
          <p:cNvPr id="5" name="TextBox 4"/>
          <p:cNvSpPr txBox="1"/>
          <p:nvPr/>
        </p:nvSpPr>
        <p:spPr>
          <a:xfrm>
            <a:off x="2237619" y="5517232"/>
            <a:ext cx="5156540" cy="646331"/>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pPr marL="285750" indent="-285750">
              <a:buFont typeface="Arial" panose="020B0604020202020204" pitchFamily="34" charset="0"/>
              <a:buChar char="•"/>
            </a:pPr>
            <a:r>
              <a:rPr lang="en-GB" dirty="0"/>
              <a:t>What columns do we need?</a:t>
            </a:r>
          </a:p>
          <a:p>
            <a:pPr marL="285750" indent="-285750">
              <a:buFont typeface="Arial" panose="020B0604020202020204" pitchFamily="34" charset="0"/>
              <a:buChar char="•"/>
            </a:pPr>
            <a:r>
              <a:rPr lang="en-GB" dirty="0"/>
              <a:t>What are the matching columns in these tables?</a:t>
            </a:r>
          </a:p>
        </p:txBody>
      </p:sp>
      <p:sp>
        <p:nvSpPr>
          <p:cNvPr id="6" name="TextBox 5"/>
          <p:cNvSpPr txBox="1"/>
          <p:nvPr/>
        </p:nvSpPr>
        <p:spPr>
          <a:xfrm>
            <a:off x="4839267" y="6505921"/>
            <a:ext cx="3926781" cy="307777"/>
          </a:xfrm>
          <a:prstGeom prst="rect">
            <a:avLst/>
          </a:prstGeom>
          <a:noFill/>
        </p:spPr>
        <p:txBody>
          <a:bodyPr wrap="none" rtlCol="0">
            <a:spAutoFit/>
          </a:bodyPr>
          <a:lstStyle/>
          <a:p>
            <a:r>
              <a:rPr lang="en-GB" sz="1400" b="1" dirty="0"/>
              <a:t>Note</a:t>
            </a:r>
            <a:r>
              <a:rPr lang="en-GB" sz="1400" dirty="0"/>
              <a:t>: not all columns are shown (…) for legibility</a:t>
            </a:r>
          </a:p>
        </p:txBody>
      </p:sp>
    </p:spTree>
    <p:extLst>
      <p:ext uri="{BB962C8B-B14F-4D97-AF65-F5344CB8AC3E}">
        <p14:creationId xmlns:p14="http://schemas.microsoft.com/office/powerpoint/2010/main" val="2695834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Three table Example</a:t>
            </a:r>
          </a:p>
        </p:txBody>
      </p:sp>
      <p:sp>
        <p:nvSpPr>
          <p:cNvPr id="3" name="Content Placeholder 2"/>
          <p:cNvSpPr>
            <a:spLocks noGrp="1"/>
          </p:cNvSpPr>
          <p:nvPr>
            <p:ph sz="quarter" idx="1"/>
          </p:nvPr>
        </p:nvSpPr>
        <p:spPr/>
        <p:txBody>
          <a:bodyPr/>
          <a:lstStyle/>
          <a:p>
            <a:pPr marL="0" indent="0">
              <a:buNone/>
            </a:pPr>
            <a:r>
              <a:rPr lang="en-GB" sz="2400" dirty="0"/>
              <a:t>For each branch, list staff who manage properties, including the city the staff branch is located in and its contact phone number and the property numbers managed.</a:t>
            </a:r>
          </a:p>
          <a:p>
            <a:endParaRPr lang="en-GB" dirty="0"/>
          </a:p>
        </p:txBody>
      </p:sp>
      <p:graphicFrame>
        <p:nvGraphicFramePr>
          <p:cNvPr id="4" name="Table 3"/>
          <p:cNvGraphicFramePr>
            <a:graphicFrameLocks noGrp="1"/>
          </p:cNvGraphicFramePr>
          <p:nvPr>
            <p:extLst/>
          </p:nvPr>
        </p:nvGraphicFramePr>
        <p:xfrm>
          <a:off x="1270470" y="2780928"/>
          <a:ext cx="6837756" cy="2595880"/>
        </p:xfrm>
        <a:graphic>
          <a:graphicData uri="http://schemas.openxmlformats.org/drawingml/2006/table">
            <a:tbl>
              <a:tblPr firstRow="1" bandRow="1">
                <a:tableStyleId>{3B4B98B0-60AC-42C2-AFA5-B58CD77FA1E5}</a:tableStyleId>
              </a:tblPr>
              <a:tblGrid>
                <a:gridCol w="2279252">
                  <a:extLst>
                    <a:ext uri="{9D8B030D-6E8A-4147-A177-3AD203B41FA5}">
                      <a16:colId xmlns:a16="http://schemas.microsoft.com/office/drawing/2014/main" val="20000"/>
                    </a:ext>
                  </a:extLst>
                </a:gridCol>
                <a:gridCol w="2279252">
                  <a:extLst>
                    <a:ext uri="{9D8B030D-6E8A-4147-A177-3AD203B41FA5}">
                      <a16:colId xmlns:a16="http://schemas.microsoft.com/office/drawing/2014/main" val="20001"/>
                    </a:ext>
                  </a:extLst>
                </a:gridCol>
                <a:gridCol w="2279252">
                  <a:extLst>
                    <a:ext uri="{9D8B030D-6E8A-4147-A177-3AD203B41FA5}">
                      <a16:colId xmlns:a16="http://schemas.microsoft.com/office/drawing/2014/main" val="20002"/>
                    </a:ext>
                  </a:extLst>
                </a:gridCol>
              </a:tblGrid>
              <a:tr h="370840">
                <a:tc>
                  <a:txBody>
                    <a:bodyPr/>
                    <a:lstStyle/>
                    <a:p>
                      <a:r>
                        <a:rPr lang="en-GB" dirty="0"/>
                        <a:t>Property</a:t>
                      </a:r>
                    </a:p>
                  </a:txBody>
                  <a:tcPr/>
                </a:tc>
                <a:tc>
                  <a:txBody>
                    <a:bodyPr/>
                    <a:lstStyle/>
                    <a:p>
                      <a:r>
                        <a:rPr lang="en-GB" dirty="0"/>
                        <a:t>Staff</a:t>
                      </a:r>
                    </a:p>
                  </a:txBody>
                  <a:tcPr/>
                </a:tc>
                <a:tc>
                  <a:txBody>
                    <a:bodyPr/>
                    <a:lstStyle/>
                    <a:p>
                      <a:r>
                        <a:rPr lang="en-GB" dirty="0"/>
                        <a:t>Branch</a:t>
                      </a:r>
                    </a:p>
                  </a:txBody>
                  <a:tcPr/>
                </a:tc>
                <a:extLst>
                  <a:ext uri="{0D108BD9-81ED-4DB2-BD59-A6C34878D82A}">
                    <a16:rowId xmlns:a16="http://schemas.microsoft.com/office/drawing/2014/main" val="10000"/>
                  </a:ext>
                </a:extLst>
              </a:tr>
              <a:tr h="370840">
                <a:tc>
                  <a:txBody>
                    <a:bodyPr/>
                    <a:lstStyle/>
                    <a:p>
                      <a:r>
                        <a:rPr lang="en-GB" b="1" dirty="0">
                          <a:solidFill>
                            <a:srgbClr val="FF0000"/>
                          </a:solidFill>
                          <a:sym typeface="Wingdings" panose="05000000000000000000" pitchFamily="2" charset="2"/>
                        </a:rPr>
                        <a:t> </a:t>
                      </a:r>
                      <a:r>
                        <a:rPr lang="en-GB" dirty="0" err="1"/>
                        <a:t>PropertyNo</a:t>
                      </a:r>
                      <a:endParaRPr lang="en-GB" dirty="0"/>
                    </a:p>
                  </a:txBody>
                  <a:tcPr/>
                </a:tc>
                <a:tc>
                  <a:txBody>
                    <a:bodyPr/>
                    <a:lstStyle/>
                    <a:p>
                      <a:r>
                        <a:rPr lang="en-GB" b="1" dirty="0">
                          <a:solidFill>
                            <a:srgbClr val="FF0000"/>
                          </a:solidFill>
                          <a:sym typeface="Wingdings" panose="05000000000000000000" pitchFamily="2" charset="2"/>
                        </a:rPr>
                        <a:t> </a:t>
                      </a:r>
                      <a:r>
                        <a:rPr lang="en-GB" dirty="0" err="1"/>
                        <a:t>StaffNo</a:t>
                      </a:r>
                      <a:endParaRPr lang="en-GB" dirty="0"/>
                    </a:p>
                  </a:txBody>
                  <a:tcPr/>
                </a:tc>
                <a:tc>
                  <a:txBody>
                    <a:bodyPr/>
                    <a:lstStyle/>
                    <a:p>
                      <a:r>
                        <a:rPr lang="en-GB" b="1" dirty="0">
                          <a:solidFill>
                            <a:srgbClr val="FF0000"/>
                          </a:solidFill>
                          <a:sym typeface="Wingdings" panose="05000000000000000000" pitchFamily="2" charset="2"/>
                        </a:rPr>
                        <a:t> </a:t>
                      </a:r>
                      <a:r>
                        <a:rPr lang="en-GB" dirty="0" err="1"/>
                        <a:t>BranchNo</a:t>
                      </a:r>
                      <a:endParaRPr lang="en-GB" dirty="0"/>
                    </a:p>
                  </a:txBody>
                  <a:tcPr/>
                </a:tc>
                <a:extLst>
                  <a:ext uri="{0D108BD9-81ED-4DB2-BD59-A6C34878D82A}">
                    <a16:rowId xmlns:a16="http://schemas.microsoft.com/office/drawing/2014/main" val="10001"/>
                  </a:ext>
                </a:extLst>
              </a:tr>
              <a:tr h="370840">
                <a:tc>
                  <a:txBody>
                    <a:bodyPr/>
                    <a:lstStyle/>
                    <a:p>
                      <a:r>
                        <a:rPr lang="en-GB" dirty="0" err="1"/>
                        <a:t>OwnerNo</a:t>
                      </a:r>
                      <a:endParaRPr lang="en-GB" dirty="0"/>
                    </a:p>
                  </a:txBody>
                  <a:tcPr/>
                </a:tc>
                <a:tc>
                  <a:txBody>
                    <a:bodyPr/>
                    <a:lstStyle/>
                    <a:p>
                      <a:r>
                        <a:rPr lang="en-GB" b="1" dirty="0">
                          <a:solidFill>
                            <a:srgbClr val="FF0000"/>
                          </a:solidFill>
                          <a:sym typeface="Wingdings" panose="05000000000000000000" pitchFamily="2" charset="2"/>
                        </a:rPr>
                        <a:t> </a:t>
                      </a:r>
                      <a:r>
                        <a:rPr lang="en-GB" dirty="0" err="1"/>
                        <a:t>FirstName</a:t>
                      </a:r>
                      <a:endParaRPr lang="en-GB" dirty="0"/>
                    </a:p>
                  </a:txBody>
                  <a:tcPr/>
                </a:tc>
                <a:tc>
                  <a:txBody>
                    <a:bodyPr/>
                    <a:lstStyle/>
                    <a:p>
                      <a:r>
                        <a:rPr lang="en-GB" dirty="0" err="1"/>
                        <a:t>StreetAddress</a:t>
                      </a:r>
                      <a:endParaRPr lang="en-GB" dirty="0"/>
                    </a:p>
                  </a:txBody>
                  <a:tcPr/>
                </a:tc>
                <a:extLst>
                  <a:ext uri="{0D108BD9-81ED-4DB2-BD59-A6C34878D82A}">
                    <a16:rowId xmlns:a16="http://schemas.microsoft.com/office/drawing/2014/main" val="10002"/>
                  </a:ext>
                </a:extLst>
              </a:tr>
              <a:tr h="370840">
                <a:tc>
                  <a:txBody>
                    <a:bodyPr/>
                    <a:lstStyle/>
                    <a:p>
                      <a:r>
                        <a:rPr lang="en-GB" dirty="0"/>
                        <a:t>Type</a:t>
                      </a:r>
                    </a:p>
                  </a:txBody>
                  <a:tcPr/>
                </a:tc>
                <a:tc>
                  <a:txBody>
                    <a:bodyPr/>
                    <a:lstStyle/>
                    <a:p>
                      <a:r>
                        <a:rPr lang="en-GB" b="1" dirty="0">
                          <a:solidFill>
                            <a:srgbClr val="FF0000"/>
                          </a:solidFill>
                          <a:sym typeface="Wingdings" panose="05000000000000000000" pitchFamily="2" charset="2"/>
                        </a:rPr>
                        <a:t> </a:t>
                      </a:r>
                      <a:r>
                        <a:rPr lang="en-GB" dirty="0" err="1"/>
                        <a:t>LastName</a:t>
                      </a:r>
                      <a:endParaRPr lang="en-GB" dirty="0"/>
                    </a:p>
                  </a:txBody>
                  <a:tcPr/>
                </a:tc>
                <a:tc>
                  <a:txBody>
                    <a:bodyPr/>
                    <a:lstStyle/>
                    <a:p>
                      <a:r>
                        <a:rPr lang="en-GB" b="1" dirty="0">
                          <a:solidFill>
                            <a:srgbClr val="FF0000"/>
                          </a:solidFill>
                          <a:sym typeface="Wingdings" panose="05000000000000000000" pitchFamily="2" charset="2"/>
                        </a:rPr>
                        <a:t> </a:t>
                      </a:r>
                      <a:r>
                        <a:rPr lang="en-GB" dirty="0"/>
                        <a:t>City</a:t>
                      </a:r>
                    </a:p>
                  </a:txBody>
                  <a:tcPr/>
                </a:tc>
                <a:extLst>
                  <a:ext uri="{0D108BD9-81ED-4DB2-BD59-A6C34878D82A}">
                    <a16:rowId xmlns:a16="http://schemas.microsoft.com/office/drawing/2014/main" val="10003"/>
                  </a:ext>
                </a:extLst>
              </a:tr>
              <a:tr h="370840">
                <a:tc>
                  <a:txBody>
                    <a:bodyPr/>
                    <a:lstStyle/>
                    <a:p>
                      <a:r>
                        <a:rPr lang="en-GB" dirty="0"/>
                        <a:t>…</a:t>
                      </a:r>
                    </a:p>
                  </a:txBody>
                  <a:tcPr/>
                </a:tc>
                <a:tc>
                  <a:txBody>
                    <a:bodyPr/>
                    <a:lstStyle/>
                    <a:p>
                      <a:r>
                        <a:rPr lang="en-GB" dirty="0"/>
                        <a:t>…</a:t>
                      </a:r>
                    </a:p>
                  </a:txBody>
                  <a:tcPr/>
                </a:tc>
                <a:tc>
                  <a:txBody>
                    <a:bodyPr/>
                    <a:lstStyle/>
                    <a:p>
                      <a:r>
                        <a:rPr lang="en-GB" dirty="0"/>
                        <a:t>Postcode</a:t>
                      </a:r>
                    </a:p>
                  </a:txBody>
                  <a:tcPr/>
                </a:tc>
                <a:extLst>
                  <a:ext uri="{0D108BD9-81ED-4DB2-BD59-A6C34878D82A}">
                    <a16:rowId xmlns:a16="http://schemas.microsoft.com/office/drawing/2014/main" val="10004"/>
                  </a:ext>
                </a:extLst>
              </a:tr>
              <a:tr h="370840">
                <a:tc>
                  <a:txBody>
                    <a:bodyPr/>
                    <a:lstStyle/>
                    <a:p>
                      <a:r>
                        <a:rPr lang="en-GB" b="1" dirty="0">
                          <a:solidFill>
                            <a:srgbClr val="FF0000"/>
                          </a:solidFill>
                          <a:sym typeface="Wingdings" panose="05000000000000000000" pitchFamily="2" charset="2"/>
                        </a:rPr>
                        <a:t> </a:t>
                      </a:r>
                      <a:r>
                        <a:rPr lang="en-GB" dirty="0" err="1"/>
                        <a:t>BranchNo</a:t>
                      </a:r>
                      <a:endParaRPr lang="en-GB" dirty="0"/>
                    </a:p>
                  </a:txBody>
                  <a:tcPr/>
                </a:tc>
                <a:tc>
                  <a:txBody>
                    <a:bodyPr/>
                    <a:lstStyle/>
                    <a:p>
                      <a:r>
                        <a:rPr lang="en-GB" b="1" dirty="0">
                          <a:solidFill>
                            <a:srgbClr val="FF0000"/>
                          </a:solidFill>
                          <a:sym typeface="Wingdings" panose="05000000000000000000" pitchFamily="2" charset="2"/>
                        </a:rPr>
                        <a:t> </a:t>
                      </a:r>
                      <a:r>
                        <a:rPr lang="en-GB" dirty="0" err="1"/>
                        <a:t>BranchNo</a:t>
                      </a:r>
                      <a:endParaRPr lang="en-GB" dirty="0"/>
                    </a:p>
                  </a:txBody>
                  <a:tcPr/>
                </a:tc>
                <a:tc>
                  <a:txBody>
                    <a:bodyPr/>
                    <a:lstStyle/>
                    <a:p>
                      <a:r>
                        <a:rPr lang="en-GB" b="1" dirty="0">
                          <a:solidFill>
                            <a:srgbClr val="FF0000"/>
                          </a:solidFill>
                          <a:sym typeface="Wingdings" panose="05000000000000000000" pitchFamily="2" charset="2"/>
                        </a:rPr>
                        <a:t> </a:t>
                      </a:r>
                      <a:r>
                        <a:rPr lang="en-GB" dirty="0" err="1"/>
                        <a:t>PhoneNo</a:t>
                      </a:r>
                      <a:endParaRPr lang="en-GB" dirty="0"/>
                    </a:p>
                  </a:txBody>
                  <a:tcPr/>
                </a:tc>
                <a:extLst>
                  <a:ext uri="{0D108BD9-81ED-4DB2-BD59-A6C34878D82A}">
                    <a16:rowId xmlns:a16="http://schemas.microsoft.com/office/drawing/2014/main" val="10005"/>
                  </a:ext>
                </a:extLst>
              </a:tr>
              <a:tr h="370840">
                <a:tc>
                  <a:txBody>
                    <a:bodyPr/>
                    <a:lstStyle/>
                    <a:p>
                      <a:r>
                        <a:rPr lang="en-GB" dirty="0" err="1"/>
                        <a:t>ManagedBy</a:t>
                      </a:r>
                      <a:endParaRPr lang="en-GB" dirty="0"/>
                    </a:p>
                  </a:txBody>
                  <a:tcPr/>
                </a:tc>
                <a:tc>
                  <a:txBody>
                    <a:bodyPr/>
                    <a:lstStyle/>
                    <a:p>
                      <a:r>
                        <a:rPr lang="en-GB" dirty="0"/>
                        <a:t>…</a:t>
                      </a:r>
                    </a:p>
                  </a:txBody>
                  <a:tcPr/>
                </a:tc>
                <a:tc>
                  <a:txBody>
                    <a:bodyPr/>
                    <a:lstStyle/>
                    <a:p>
                      <a:endParaRPr lang="en-GB" dirty="0"/>
                    </a:p>
                  </a:txBody>
                  <a:tcPr/>
                </a:tc>
                <a:extLst>
                  <a:ext uri="{0D108BD9-81ED-4DB2-BD59-A6C34878D82A}">
                    <a16:rowId xmlns:a16="http://schemas.microsoft.com/office/drawing/2014/main" val="10006"/>
                  </a:ext>
                </a:extLst>
              </a:tr>
            </a:tbl>
          </a:graphicData>
        </a:graphic>
      </p:graphicFrame>
      <p:sp>
        <p:nvSpPr>
          <p:cNvPr id="5" name="TextBox 4"/>
          <p:cNvSpPr txBox="1"/>
          <p:nvPr/>
        </p:nvSpPr>
        <p:spPr>
          <a:xfrm>
            <a:off x="2237619" y="5518973"/>
            <a:ext cx="5156540" cy="646331"/>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pPr marL="285750" indent="-285750">
              <a:buFont typeface="Arial" panose="020B0604020202020204" pitchFamily="34" charset="0"/>
              <a:buChar char="•"/>
            </a:pPr>
            <a:r>
              <a:rPr lang="en-GB" dirty="0"/>
              <a:t>What columns do we need?</a:t>
            </a:r>
          </a:p>
          <a:p>
            <a:pPr marL="285750" indent="-285750">
              <a:buFont typeface="Arial" panose="020B0604020202020204" pitchFamily="34" charset="0"/>
              <a:buChar char="•"/>
            </a:pPr>
            <a:r>
              <a:rPr lang="en-GB" dirty="0"/>
              <a:t>What are the matching columns in these tables?</a:t>
            </a:r>
          </a:p>
        </p:txBody>
      </p:sp>
      <p:sp>
        <p:nvSpPr>
          <p:cNvPr id="6" name="TextBox 5"/>
          <p:cNvSpPr txBox="1"/>
          <p:nvPr/>
        </p:nvSpPr>
        <p:spPr>
          <a:xfrm>
            <a:off x="4839267" y="6505921"/>
            <a:ext cx="3926781" cy="307777"/>
          </a:xfrm>
          <a:prstGeom prst="rect">
            <a:avLst/>
          </a:prstGeom>
          <a:noFill/>
        </p:spPr>
        <p:txBody>
          <a:bodyPr wrap="none" rtlCol="0">
            <a:spAutoFit/>
          </a:bodyPr>
          <a:lstStyle/>
          <a:p>
            <a:r>
              <a:rPr lang="en-GB" sz="1400" b="1" dirty="0"/>
              <a:t>Note</a:t>
            </a:r>
            <a:r>
              <a:rPr lang="en-GB" sz="1400" dirty="0"/>
              <a:t>: not all columns are shown (…) for legibility</a:t>
            </a:r>
          </a:p>
        </p:txBody>
      </p:sp>
      <p:grpSp>
        <p:nvGrpSpPr>
          <p:cNvPr id="18" name="Group 17"/>
          <p:cNvGrpSpPr/>
          <p:nvPr/>
        </p:nvGrpSpPr>
        <p:grpSpPr>
          <a:xfrm>
            <a:off x="2453182" y="3200971"/>
            <a:ext cx="1182714" cy="2031390"/>
            <a:chOff x="2453182" y="3200971"/>
            <a:chExt cx="1182714" cy="2031390"/>
          </a:xfrm>
        </p:grpSpPr>
        <p:cxnSp>
          <p:nvCxnSpPr>
            <p:cNvPr id="7" name="Straight Arrow Connector 6"/>
            <p:cNvCxnSpPr/>
            <p:nvPr/>
          </p:nvCxnSpPr>
          <p:spPr>
            <a:xfrm flipV="1">
              <a:off x="2453182" y="3458425"/>
              <a:ext cx="1182714" cy="1768307"/>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8" name="TextBox 7"/>
            <p:cNvSpPr txBox="1"/>
            <p:nvPr/>
          </p:nvSpPr>
          <p:spPr>
            <a:xfrm rot="-3300000">
              <a:off x="1944000" y="4032000"/>
              <a:ext cx="2031390" cy="369332"/>
            </a:xfrm>
            <a:prstGeom prst="rect">
              <a:avLst/>
            </a:prstGeom>
            <a:noFill/>
          </p:spPr>
          <p:txBody>
            <a:bodyPr wrap="none" rtlCol="0">
              <a:spAutoFit/>
            </a:bodyPr>
            <a:lstStyle/>
            <a:p>
              <a:r>
                <a:rPr lang="en-GB" b="1" dirty="0"/>
                <a:t>Matching Column</a:t>
              </a:r>
            </a:p>
          </p:txBody>
        </p:sp>
      </p:grpSp>
      <p:grpSp>
        <p:nvGrpSpPr>
          <p:cNvPr id="19" name="Group 18"/>
          <p:cNvGrpSpPr/>
          <p:nvPr/>
        </p:nvGrpSpPr>
        <p:grpSpPr>
          <a:xfrm>
            <a:off x="4596858" y="2876971"/>
            <a:ext cx="1367692" cy="2031390"/>
            <a:chOff x="4596858" y="2876971"/>
            <a:chExt cx="1367692" cy="2031390"/>
          </a:xfrm>
        </p:grpSpPr>
        <p:cxnSp>
          <p:nvCxnSpPr>
            <p:cNvPr id="10" name="Straight Arrow Connector 9"/>
            <p:cNvCxnSpPr/>
            <p:nvPr/>
          </p:nvCxnSpPr>
          <p:spPr>
            <a:xfrm flipV="1">
              <a:off x="4596858" y="3278865"/>
              <a:ext cx="1367692" cy="1567284"/>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11" name="TextBox 10"/>
            <p:cNvSpPr txBox="1"/>
            <p:nvPr/>
          </p:nvSpPr>
          <p:spPr>
            <a:xfrm rot="-2880000">
              <a:off x="4212000" y="3708000"/>
              <a:ext cx="2031390" cy="369332"/>
            </a:xfrm>
            <a:prstGeom prst="rect">
              <a:avLst/>
            </a:prstGeom>
            <a:noFill/>
          </p:spPr>
          <p:txBody>
            <a:bodyPr wrap="none" rtlCol="0">
              <a:spAutoFit/>
            </a:bodyPr>
            <a:lstStyle/>
            <a:p>
              <a:r>
                <a:rPr lang="en-GB" b="1" dirty="0"/>
                <a:t>Matching Column</a:t>
              </a:r>
            </a:p>
          </p:txBody>
        </p:sp>
      </p:grpSp>
    </p:spTree>
    <p:extLst>
      <p:ext uri="{BB962C8B-B14F-4D97-AF65-F5344CB8AC3E}">
        <p14:creationId xmlns:p14="http://schemas.microsoft.com/office/powerpoint/2010/main" val="2307563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Three table Example</a:t>
            </a:r>
          </a:p>
        </p:txBody>
      </p:sp>
      <p:sp>
        <p:nvSpPr>
          <p:cNvPr id="3" name="Content Placeholder 2"/>
          <p:cNvSpPr>
            <a:spLocks noGrp="1"/>
          </p:cNvSpPr>
          <p:nvPr>
            <p:ph sz="quarter" idx="1"/>
          </p:nvPr>
        </p:nvSpPr>
        <p:spPr/>
        <p:txBody>
          <a:bodyPr/>
          <a:lstStyle/>
          <a:p>
            <a:pPr marL="0" indent="0">
              <a:buNone/>
            </a:pPr>
            <a:r>
              <a:rPr lang="en-GB" sz="2400" dirty="0"/>
              <a:t>For each branch, list staff who manage properties, including the city the staff branch is located in and its contact phone number and the property numbers managed.</a:t>
            </a:r>
          </a:p>
          <a:p>
            <a:endParaRPr lang="en-GB" dirty="0"/>
          </a:p>
        </p:txBody>
      </p:sp>
      <p:graphicFrame>
        <p:nvGraphicFramePr>
          <p:cNvPr id="4" name="Table 3"/>
          <p:cNvGraphicFramePr>
            <a:graphicFrameLocks noGrp="1"/>
          </p:cNvGraphicFramePr>
          <p:nvPr>
            <p:extLst/>
          </p:nvPr>
        </p:nvGraphicFramePr>
        <p:xfrm>
          <a:off x="1270470" y="2780928"/>
          <a:ext cx="6837756" cy="2595880"/>
        </p:xfrm>
        <a:graphic>
          <a:graphicData uri="http://schemas.openxmlformats.org/drawingml/2006/table">
            <a:tbl>
              <a:tblPr firstRow="1" bandRow="1">
                <a:tableStyleId>{3B4B98B0-60AC-42C2-AFA5-B58CD77FA1E5}</a:tableStyleId>
              </a:tblPr>
              <a:tblGrid>
                <a:gridCol w="2279252">
                  <a:extLst>
                    <a:ext uri="{9D8B030D-6E8A-4147-A177-3AD203B41FA5}">
                      <a16:colId xmlns:a16="http://schemas.microsoft.com/office/drawing/2014/main" val="20000"/>
                    </a:ext>
                  </a:extLst>
                </a:gridCol>
                <a:gridCol w="2279252">
                  <a:extLst>
                    <a:ext uri="{9D8B030D-6E8A-4147-A177-3AD203B41FA5}">
                      <a16:colId xmlns:a16="http://schemas.microsoft.com/office/drawing/2014/main" val="20001"/>
                    </a:ext>
                  </a:extLst>
                </a:gridCol>
                <a:gridCol w="2279252">
                  <a:extLst>
                    <a:ext uri="{9D8B030D-6E8A-4147-A177-3AD203B41FA5}">
                      <a16:colId xmlns:a16="http://schemas.microsoft.com/office/drawing/2014/main" val="20002"/>
                    </a:ext>
                  </a:extLst>
                </a:gridCol>
              </a:tblGrid>
              <a:tr h="370840">
                <a:tc>
                  <a:txBody>
                    <a:bodyPr/>
                    <a:lstStyle/>
                    <a:p>
                      <a:r>
                        <a:rPr lang="en-GB" dirty="0"/>
                        <a:t>Property (Alias </a:t>
                      </a:r>
                      <a:r>
                        <a:rPr lang="en-GB" dirty="0">
                          <a:solidFill>
                            <a:srgbClr val="FF0000"/>
                          </a:solidFill>
                        </a:rPr>
                        <a:t>p</a:t>
                      </a:r>
                      <a:r>
                        <a:rPr lang="en-GB" dirty="0"/>
                        <a:t>)</a:t>
                      </a:r>
                    </a:p>
                  </a:txBody>
                  <a:tcPr/>
                </a:tc>
                <a:tc>
                  <a:txBody>
                    <a:bodyPr/>
                    <a:lstStyle/>
                    <a:p>
                      <a:r>
                        <a:rPr lang="en-GB" dirty="0"/>
                        <a:t>Staff (Alias </a:t>
                      </a:r>
                      <a:r>
                        <a:rPr lang="en-GB" dirty="0">
                          <a:solidFill>
                            <a:srgbClr val="FF0000"/>
                          </a:solidFill>
                        </a:rPr>
                        <a:t>s</a:t>
                      </a:r>
                      <a:r>
                        <a:rPr lang="en-GB" dirty="0"/>
                        <a:t>)</a:t>
                      </a:r>
                    </a:p>
                  </a:txBody>
                  <a:tcPr/>
                </a:tc>
                <a:tc>
                  <a:txBody>
                    <a:bodyPr/>
                    <a:lstStyle/>
                    <a:p>
                      <a:r>
                        <a:rPr lang="en-GB" dirty="0"/>
                        <a:t>Branch (Alias </a:t>
                      </a:r>
                      <a:r>
                        <a:rPr lang="en-GB" dirty="0">
                          <a:solidFill>
                            <a:srgbClr val="FF0000"/>
                          </a:solidFill>
                        </a:rPr>
                        <a:t>b</a:t>
                      </a:r>
                      <a:r>
                        <a:rPr lang="en-GB" dirty="0"/>
                        <a:t>)</a:t>
                      </a:r>
                    </a:p>
                  </a:txBody>
                  <a:tcPr/>
                </a:tc>
                <a:extLst>
                  <a:ext uri="{0D108BD9-81ED-4DB2-BD59-A6C34878D82A}">
                    <a16:rowId xmlns:a16="http://schemas.microsoft.com/office/drawing/2014/main" val="10000"/>
                  </a:ext>
                </a:extLst>
              </a:tr>
              <a:tr h="370840">
                <a:tc>
                  <a:txBody>
                    <a:bodyPr/>
                    <a:lstStyle/>
                    <a:p>
                      <a:r>
                        <a:rPr lang="en-GB" b="1" dirty="0">
                          <a:solidFill>
                            <a:srgbClr val="FF0000"/>
                          </a:solidFill>
                          <a:sym typeface="Wingdings" panose="05000000000000000000" pitchFamily="2" charset="2"/>
                        </a:rPr>
                        <a:t> </a:t>
                      </a:r>
                      <a:r>
                        <a:rPr lang="en-GB" dirty="0" err="1"/>
                        <a:t>PropertyNo</a:t>
                      </a:r>
                      <a:endParaRPr lang="en-GB" dirty="0"/>
                    </a:p>
                  </a:txBody>
                  <a:tcPr/>
                </a:tc>
                <a:tc>
                  <a:txBody>
                    <a:bodyPr/>
                    <a:lstStyle/>
                    <a:p>
                      <a:r>
                        <a:rPr lang="en-GB" b="1" dirty="0">
                          <a:solidFill>
                            <a:srgbClr val="FF0000"/>
                          </a:solidFill>
                          <a:sym typeface="Wingdings" panose="05000000000000000000" pitchFamily="2" charset="2"/>
                        </a:rPr>
                        <a:t> </a:t>
                      </a:r>
                      <a:r>
                        <a:rPr lang="en-GB" dirty="0" err="1"/>
                        <a:t>StaffNo</a:t>
                      </a:r>
                      <a:endParaRPr lang="en-GB" dirty="0"/>
                    </a:p>
                  </a:txBody>
                  <a:tcPr/>
                </a:tc>
                <a:tc>
                  <a:txBody>
                    <a:bodyPr/>
                    <a:lstStyle/>
                    <a:p>
                      <a:r>
                        <a:rPr lang="en-GB" b="1" dirty="0">
                          <a:solidFill>
                            <a:srgbClr val="FF0000"/>
                          </a:solidFill>
                          <a:sym typeface="Wingdings" panose="05000000000000000000" pitchFamily="2" charset="2"/>
                        </a:rPr>
                        <a:t> </a:t>
                      </a:r>
                      <a:r>
                        <a:rPr lang="en-GB" dirty="0" err="1"/>
                        <a:t>BranchNo</a:t>
                      </a:r>
                      <a:endParaRPr lang="en-GB" dirty="0"/>
                    </a:p>
                  </a:txBody>
                  <a:tcPr/>
                </a:tc>
                <a:extLst>
                  <a:ext uri="{0D108BD9-81ED-4DB2-BD59-A6C34878D82A}">
                    <a16:rowId xmlns:a16="http://schemas.microsoft.com/office/drawing/2014/main" val="10001"/>
                  </a:ext>
                </a:extLst>
              </a:tr>
              <a:tr h="370840">
                <a:tc>
                  <a:txBody>
                    <a:bodyPr/>
                    <a:lstStyle/>
                    <a:p>
                      <a:r>
                        <a:rPr lang="en-GB" dirty="0" err="1"/>
                        <a:t>OwnerNo</a:t>
                      </a:r>
                      <a:endParaRPr lang="en-GB" dirty="0"/>
                    </a:p>
                  </a:txBody>
                  <a:tcPr/>
                </a:tc>
                <a:tc>
                  <a:txBody>
                    <a:bodyPr/>
                    <a:lstStyle/>
                    <a:p>
                      <a:r>
                        <a:rPr lang="en-GB" b="1" dirty="0">
                          <a:solidFill>
                            <a:srgbClr val="FF0000"/>
                          </a:solidFill>
                          <a:sym typeface="Wingdings" panose="05000000000000000000" pitchFamily="2" charset="2"/>
                        </a:rPr>
                        <a:t> </a:t>
                      </a:r>
                      <a:r>
                        <a:rPr lang="en-GB" dirty="0" err="1"/>
                        <a:t>FirstName</a:t>
                      </a:r>
                      <a:endParaRPr lang="en-GB" dirty="0"/>
                    </a:p>
                  </a:txBody>
                  <a:tcPr/>
                </a:tc>
                <a:tc>
                  <a:txBody>
                    <a:bodyPr/>
                    <a:lstStyle/>
                    <a:p>
                      <a:r>
                        <a:rPr lang="en-GB" dirty="0" err="1"/>
                        <a:t>StreetAddress</a:t>
                      </a:r>
                      <a:endParaRPr lang="en-GB" dirty="0"/>
                    </a:p>
                  </a:txBody>
                  <a:tcPr/>
                </a:tc>
                <a:extLst>
                  <a:ext uri="{0D108BD9-81ED-4DB2-BD59-A6C34878D82A}">
                    <a16:rowId xmlns:a16="http://schemas.microsoft.com/office/drawing/2014/main" val="10002"/>
                  </a:ext>
                </a:extLst>
              </a:tr>
              <a:tr h="370840">
                <a:tc>
                  <a:txBody>
                    <a:bodyPr/>
                    <a:lstStyle/>
                    <a:p>
                      <a:r>
                        <a:rPr lang="en-GB" dirty="0"/>
                        <a:t>Type</a:t>
                      </a:r>
                    </a:p>
                  </a:txBody>
                  <a:tcPr/>
                </a:tc>
                <a:tc>
                  <a:txBody>
                    <a:bodyPr/>
                    <a:lstStyle/>
                    <a:p>
                      <a:r>
                        <a:rPr lang="en-GB" b="1" dirty="0">
                          <a:solidFill>
                            <a:srgbClr val="FF0000"/>
                          </a:solidFill>
                          <a:sym typeface="Wingdings" panose="05000000000000000000" pitchFamily="2" charset="2"/>
                        </a:rPr>
                        <a:t> </a:t>
                      </a:r>
                      <a:r>
                        <a:rPr lang="en-GB" dirty="0" err="1"/>
                        <a:t>LastName</a:t>
                      </a:r>
                      <a:endParaRPr lang="en-GB" dirty="0"/>
                    </a:p>
                  </a:txBody>
                  <a:tcPr/>
                </a:tc>
                <a:tc>
                  <a:txBody>
                    <a:bodyPr/>
                    <a:lstStyle/>
                    <a:p>
                      <a:r>
                        <a:rPr lang="en-GB" b="1" dirty="0">
                          <a:solidFill>
                            <a:srgbClr val="FF0000"/>
                          </a:solidFill>
                          <a:sym typeface="Wingdings" panose="05000000000000000000" pitchFamily="2" charset="2"/>
                        </a:rPr>
                        <a:t> </a:t>
                      </a:r>
                      <a:r>
                        <a:rPr lang="en-GB" dirty="0"/>
                        <a:t>City</a:t>
                      </a:r>
                    </a:p>
                  </a:txBody>
                  <a:tcPr/>
                </a:tc>
                <a:extLst>
                  <a:ext uri="{0D108BD9-81ED-4DB2-BD59-A6C34878D82A}">
                    <a16:rowId xmlns:a16="http://schemas.microsoft.com/office/drawing/2014/main" val="10003"/>
                  </a:ext>
                </a:extLst>
              </a:tr>
              <a:tr h="370840">
                <a:tc>
                  <a:txBody>
                    <a:bodyPr/>
                    <a:lstStyle/>
                    <a:p>
                      <a:r>
                        <a:rPr lang="en-GB" dirty="0"/>
                        <a:t>…</a:t>
                      </a:r>
                    </a:p>
                  </a:txBody>
                  <a:tcPr/>
                </a:tc>
                <a:tc>
                  <a:txBody>
                    <a:bodyPr/>
                    <a:lstStyle/>
                    <a:p>
                      <a:r>
                        <a:rPr lang="en-GB" dirty="0"/>
                        <a:t>…</a:t>
                      </a:r>
                    </a:p>
                  </a:txBody>
                  <a:tcPr/>
                </a:tc>
                <a:tc>
                  <a:txBody>
                    <a:bodyPr/>
                    <a:lstStyle/>
                    <a:p>
                      <a:r>
                        <a:rPr lang="en-GB" dirty="0"/>
                        <a:t>Postcode</a:t>
                      </a:r>
                    </a:p>
                  </a:txBody>
                  <a:tcPr/>
                </a:tc>
                <a:extLst>
                  <a:ext uri="{0D108BD9-81ED-4DB2-BD59-A6C34878D82A}">
                    <a16:rowId xmlns:a16="http://schemas.microsoft.com/office/drawing/2014/main" val="10004"/>
                  </a:ext>
                </a:extLst>
              </a:tr>
              <a:tr h="370840">
                <a:tc>
                  <a:txBody>
                    <a:bodyPr/>
                    <a:lstStyle/>
                    <a:p>
                      <a:r>
                        <a:rPr lang="en-GB" dirty="0" err="1"/>
                        <a:t>BranchNo</a:t>
                      </a:r>
                      <a:endParaRPr lang="en-GB" dirty="0"/>
                    </a:p>
                  </a:txBody>
                  <a:tcPr/>
                </a:tc>
                <a:tc>
                  <a:txBody>
                    <a:bodyPr/>
                    <a:lstStyle/>
                    <a:p>
                      <a:r>
                        <a:rPr lang="en-GB" dirty="0" err="1"/>
                        <a:t>BranchNo</a:t>
                      </a:r>
                      <a:endParaRPr lang="en-GB" dirty="0"/>
                    </a:p>
                  </a:txBody>
                  <a:tcPr/>
                </a:tc>
                <a:tc>
                  <a:txBody>
                    <a:bodyPr/>
                    <a:lstStyle/>
                    <a:p>
                      <a:r>
                        <a:rPr lang="en-GB" b="1" dirty="0">
                          <a:solidFill>
                            <a:srgbClr val="FF0000"/>
                          </a:solidFill>
                          <a:sym typeface="Wingdings" panose="05000000000000000000" pitchFamily="2" charset="2"/>
                        </a:rPr>
                        <a:t> </a:t>
                      </a:r>
                      <a:r>
                        <a:rPr lang="en-GB" dirty="0" err="1"/>
                        <a:t>PhoneNo</a:t>
                      </a:r>
                      <a:endParaRPr lang="en-GB" dirty="0"/>
                    </a:p>
                  </a:txBody>
                  <a:tcPr/>
                </a:tc>
                <a:extLst>
                  <a:ext uri="{0D108BD9-81ED-4DB2-BD59-A6C34878D82A}">
                    <a16:rowId xmlns:a16="http://schemas.microsoft.com/office/drawing/2014/main" val="10005"/>
                  </a:ext>
                </a:extLst>
              </a:tr>
              <a:tr h="370840">
                <a:tc>
                  <a:txBody>
                    <a:bodyPr/>
                    <a:lstStyle/>
                    <a:p>
                      <a:r>
                        <a:rPr lang="en-GB" dirty="0" err="1"/>
                        <a:t>ManagedBy</a:t>
                      </a:r>
                      <a:endParaRPr lang="en-GB" dirty="0"/>
                    </a:p>
                  </a:txBody>
                  <a:tcPr/>
                </a:tc>
                <a:tc>
                  <a:txBody>
                    <a:bodyPr/>
                    <a:lstStyle/>
                    <a:p>
                      <a:r>
                        <a:rPr lang="en-GB" dirty="0"/>
                        <a:t>…</a:t>
                      </a:r>
                    </a:p>
                  </a:txBody>
                  <a:tcPr/>
                </a:tc>
                <a:tc>
                  <a:txBody>
                    <a:bodyPr/>
                    <a:lstStyle/>
                    <a:p>
                      <a:endParaRPr lang="en-GB" dirty="0"/>
                    </a:p>
                  </a:txBody>
                  <a:tcPr/>
                </a:tc>
                <a:extLst>
                  <a:ext uri="{0D108BD9-81ED-4DB2-BD59-A6C34878D82A}">
                    <a16:rowId xmlns:a16="http://schemas.microsoft.com/office/drawing/2014/main" val="10006"/>
                  </a:ext>
                </a:extLst>
              </a:tr>
            </a:tbl>
          </a:graphicData>
        </a:graphic>
      </p:graphicFrame>
      <p:sp>
        <p:nvSpPr>
          <p:cNvPr id="6" name="TextBox 5"/>
          <p:cNvSpPr txBox="1"/>
          <p:nvPr/>
        </p:nvSpPr>
        <p:spPr>
          <a:xfrm>
            <a:off x="4839267" y="6505921"/>
            <a:ext cx="3926781" cy="307777"/>
          </a:xfrm>
          <a:prstGeom prst="rect">
            <a:avLst/>
          </a:prstGeom>
          <a:noFill/>
        </p:spPr>
        <p:txBody>
          <a:bodyPr wrap="none" rtlCol="0">
            <a:spAutoFit/>
          </a:bodyPr>
          <a:lstStyle/>
          <a:p>
            <a:r>
              <a:rPr lang="en-GB" sz="1400" b="1" dirty="0"/>
              <a:t>Note</a:t>
            </a:r>
            <a:r>
              <a:rPr lang="en-GB" sz="1400" dirty="0"/>
              <a:t>: not all columns are shown (…) for legibility</a:t>
            </a:r>
          </a:p>
        </p:txBody>
      </p:sp>
      <p:sp>
        <p:nvSpPr>
          <p:cNvPr id="5" name="TextBox 4"/>
          <p:cNvSpPr txBox="1"/>
          <p:nvPr/>
        </p:nvSpPr>
        <p:spPr>
          <a:xfrm>
            <a:off x="543825" y="5336048"/>
            <a:ext cx="8106065" cy="1477328"/>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pPr marL="320040" lvl="1"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b="1" dirty="0" err="1">
                <a:solidFill>
                  <a:srgbClr val="FF0000"/>
                </a:solidFill>
                <a:latin typeface="Consolas" panose="020B0609020204030204" pitchFamily="49" charset="0"/>
              </a:rPr>
              <a:t>b</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b="1" dirty="0" err="1">
                <a:solidFill>
                  <a:srgbClr val="FF0000"/>
                </a:solidFill>
                <a:latin typeface="Consolas" panose="020B0609020204030204" pitchFamily="49" charset="0"/>
              </a:rPr>
              <a:t>b</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City</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PhoneNo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b="1" dirty="0" err="1">
                <a:solidFill>
                  <a:srgbClr val="FF0000"/>
                </a:solidFill>
                <a:latin typeface="Consolas" panose="020B0609020204030204" pitchFamily="49" charset="0"/>
              </a:rPr>
              <a:t>s</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StaffNo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err="1">
                <a:solidFill>
                  <a:prstClr val="black"/>
                </a:solidFill>
                <a:latin typeface="Consolas" panose="020B0609020204030204" pitchFamily="49" charset="0"/>
              </a:rPr>
              <a:t>FirstName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LastName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PropertyNo</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Branch </a:t>
            </a:r>
            <a:r>
              <a:rPr lang="en-GB" b="1" dirty="0">
                <a:solidFill>
                  <a:srgbClr val="FF0000"/>
                </a:solidFill>
                <a:latin typeface="Consolas" panose="020B0609020204030204" pitchFamily="49" charset="0"/>
              </a:rPr>
              <a:t>b</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INNER</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JOIN</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Staff </a:t>
            </a:r>
            <a:r>
              <a:rPr lang="en-GB" b="1" dirty="0">
                <a:solidFill>
                  <a:srgbClr val="FF0000"/>
                </a:solidFill>
                <a:latin typeface="Consolas" panose="020B0609020204030204" pitchFamily="49" charset="0"/>
              </a:rPr>
              <a:t>s</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b</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808080"/>
                </a:solidFill>
                <a:latin typeface="Consolas" panose="020B0609020204030204" pitchFamily="49" charset="0"/>
              </a:rPr>
              <a:t>INNER</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JOIN</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Property </a:t>
            </a:r>
            <a:r>
              <a:rPr lang="en-GB" b="1" dirty="0">
                <a:solidFill>
                  <a:srgbClr val="FF0000"/>
                </a:solidFill>
                <a:latin typeface="Consolas" panose="020B0609020204030204" pitchFamily="49" charset="0"/>
              </a:rPr>
              <a:t>p</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StaffNo</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ManagedBy</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ORDER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BY</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b</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StaffNo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PropertyNo</a:t>
            </a:r>
            <a:r>
              <a:rPr lang="en-GB" dirty="0">
                <a:solidFill>
                  <a:srgbClr val="808080"/>
                </a:solidFill>
                <a:latin typeface="Consolas" panose="020B0609020204030204" pitchFamily="49" charset="0"/>
              </a:rPr>
              <a:t>;</a:t>
            </a:r>
          </a:p>
        </p:txBody>
      </p:sp>
      <p:cxnSp>
        <p:nvCxnSpPr>
          <p:cNvPr id="7" name="Straight Arrow Connector 6"/>
          <p:cNvCxnSpPr/>
          <p:nvPr/>
        </p:nvCxnSpPr>
        <p:spPr>
          <a:xfrm flipV="1">
            <a:off x="2453182" y="3458425"/>
            <a:ext cx="1182714" cy="1768307"/>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8" name="TextBox 7"/>
          <p:cNvSpPr txBox="1"/>
          <p:nvPr/>
        </p:nvSpPr>
        <p:spPr>
          <a:xfrm rot="-3300000">
            <a:off x="1944000" y="4032000"/>
            <a:ext cx="2031390" cy="369332"/>
          </a:xfrm>
          <a:prstGeom prst="rect">
            <a:avLst/>
          </a:prstGeom>
          <a:noFill/>
        </p:spPr>
        <p:txBody>
          <a:bodyPr wrap="none" rtlCol="0">
            <a:spAutoFit/>
          </a:bodyPr>
          <a:lstStyle/>
          <a:p>
            <a:r>
              <a:rPr lang="en-GB" b="1" dirty="0"/>
              <a:t>Matching Column</a:t>
            </a:r>
          </a:p>
        </p:txBody>
      </p:sp>
      <p:cxnSp>
        <p:nvCxnSpPr>
          <p:cNvPr id="10" name="Straight Arrow Connector 9"/>
          <p:cNvCxnSpPr/>
          <p:nvPr/>
        </p:nvCxnSpPr>
        <p:spPr>
          <a:xfrm flipV="1">
            <a:off x="4839267" y="3278865"/>
            <a:ext cx="1125283" cy="1590295"/>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11" name="TextBox 10"/>
          <p:cNvSpPr txBox="1"/>
          <p:nvPr/>
        </p:nvSpPr>
        <p:spPr>
          <a:xfrm rot="-3240000">
            <a:off x="4320000" y="3672000"/>
            <a:ext cx="2031390" cy="369332"/>
          </a:xfrm>
          <a:prstGeom prst="rect">
            <a:avLst/>
          </a:prstGeom>
          <a:noFill/>
        </p:spPr>
        <p:txBody>
          <a:bodyPr wrap="none" rtlCol="0">
            <a:spAutoFit/>
          </a:bodyPr>
          <a:lstStyle/>
          <a:p>
            <a:r>
              <a:rPr lang="en-GB" b="1" dirty="0"/>
              <a:t>Matching Column</a:t>
            </a:r>
          </a:p>
        </p:txBody>
      </p:sp>
    </p:spTree>
    <p:extLst>
      <p:ext uri="{BB962C8B-B14F-4D97-AF65-F5344CB8AC3E}">
        <p14:creationId xmlns:p14="http://schemas.microsoft.com/office/powerpoint/2010/main" val="1733734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With Aggregates</a:t>
            </a:r>
          </a:p>
        </p:txBody>
      </p:sp>
      <p:sp>
        <p:nvSpPr>
          <p:cNvPr id="3" name="Content Placeholder 2"/>
          <p:cNvSpPr>
            <a:spLocks noGrp="1"/>
          </p:cNvSpPr>
          <p:nvPr>
            <p:ph sz="quarter" idx="1"/>
          </p:nvPr>
        </p:nvSpPr>
        <p:spPr/>
        <p:txBody>
          <a:bodyPr>
            <a:normAutofit/>
          </a:bodyPr>
          <a:lstStyle/>
          <a:p>
            <a:r>
              <a:rPr lang="en-GB" dirty="0"/>
              <a:t>For each branch, find the number of properties handled by </a:t>
            </a:r>
            <a:r>
              <a:rPr lang="en-GB" dirty="0">
                <a:solidFill>
                  <a:srgbClr val="FF0000"/>
                </a:solidFill>
              </a:rPr>
              <a:t>each of its members of staff (i.e. include staff names)</a:t>
            </a:r>
            <a:r>
              <a:rPr lang="en-GB" dirty="0"/>
              <a:t>:</a:t>
            </a:r>
          </a:p>
          <a:p>
            <a:pPr marL="594360" lvl="2" indent="0">
              <a:buNone/>
            </a:pPr>
            <a:r>
              <a:rPr lang="en-GB" sz="2400" dirty="0">
                <a:solidFill>
                  <a:srgbClr val="0000FF"/>
                </a:solidFill>
                <a:latin typeface="Consolas" panose="020B0609020204030204" pitchFamily="49" charset="0"/>
              </a:rPr>
              <a:t>SELECT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s</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BranchNo</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s</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StaffNo</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FirstName</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LastName</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a:solidFill>
                  <a:srgbClr val="FF00FF"/>
                </a:solidFill>
                <a:latin typeface="Consolas" panose="020B0609020204030204" pitchFamily="49" charset="0"/>
              </a:rPr>
              <a:t>COUNT</a:t>
            </a:r>
            <a:r>
              <a:rPr lang="en-GB" sz="2400" dirty="0">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PropertyNo</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PropertyCount</a:t>
            </a:r>
            <a:r>
              <a:rPr lang="en-GB" sz="2400" dirty="0">
                <a:solidFill>
                  <a:srgbClr val="000000"/>
                </a:solidFill>
                <a:latin typeface="Consolas" panose="020B0609020204030204" pitchFamily="49" charset="0"/>
              </a:rPr>
              <a:t> </a:t>
            </a:r>
          </a:p>
          <a:p>
            <a:pPr marL="594360" lvl="2" indent="0">
              <a:buNone/>
            </a:pPr>
            <a:r>
              <a:rPr lang="en-GB" sz="2400" dirty="0">
                <a:solidFill>
                  <a:srgbClr val="0000FF"/>
                </a:solidFill>
                <a:latin typeface="Consolas" panose="020B0609020204030204" pitchFamily="49" charset="0"/>
              </a:rPr>
              <a:t>FROM</a:t>
            </a:r>
            <a:r>
              <a:rPr lang="en-GB" sz="2400" dirty="0">
                <a:solidFill>
                  <a:srgbClr val="000000"/>
                </a:solidFill>
                <a:latin typeface="Consolas" panose="020B0609020204030204" pitchFamily="49" charset="0"/>
              </a:rPr>
              <a:t> Staff s </a:t>
            </a:r>
          </a:p>
          <a:p>
            <a:pPr marL="594360" lvl="2" indent="0">
              <a:buNone/>
            </a:pPr>
            <a:r>
              <a:rPr lang="en-GB" sz="2400" dirty="0">
                <a:solidFill>
                  <a:srgbClr val="808080"/>
                </a:solidFill>
                <a:latin typeface="Consolas" panose="020B0609020204030204" pitchFamily="49" charset="0"/>
              </a:rPr>
              <a:t>JOIN</a:t>
            </a:r>
            <a:r>
              <a:rPr lang="en-GB" sz="2400" dirty="0">
                <a:solidFill>
                  <a:srgbClr val="000000"/>
                </a:solidFill>
                <a:latin typeface="Consolas" panose="020B0609020204030204" pitchFamily="49" charset="0"/>
              </a:rPr>
              <a:t> Property p </a:t>
            </a:r>
            <a:r>
              <a:rPr lang="en-GB" sz="2400" dirty="0">
                <a:solidFill>
                  <a:srgbClr val="0000FF"/>
                </a:solidFill>
                <a:latin typeface="Consolas" panose="020B0609020204030204" pitchFamily="49" charset="0"/>
              </a:rPr>
              <a:t>ON</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s</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StaffNo</a:t>
            </a:r>
            <a:r>
              <a:rPr lang="en-GB" sz="2400" dirty="0">
                <a:solidFill>
                  <a:srgbClr val="000000"/>
                </a:solidFill>
                <a:latin typeface="Consolas" panose="020B0609020204030204" pitchFamily="49" charset="0"/>
              </a:rPr>
              <a:t> </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p</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ManagedBy</a:t>
            </a:r>
            <a:r>
              <a:rPr lang="en-GB" sz="2400" dirty="0">
                <a:solidFill>
                  <a:srgbClr val="000000"/>
                </a:solidFill>
                <a:latin typeface="Consolas" panose="020B0609020204030204" pitchFamily="49" charset="0"/>
              </a:rPr>
              <a:t> </a:t>
            </a:r>
          </a:p>
          <a:p>
            <a:pPr marL="594360" lvl="2" indent="0">
              <a:buNone/>
            </a:pPr>
            <a:r>
              <a:rPr lang="en-GB" sz="2400" dirty="0">
                <a:solidFill>
                  <a:srgbClr val="0000FF"/>
                </a:solidFill>
                <a:latin typeface="Consolas" panose="020B0609020204030204" pitchFamily="49" charset="0"/>
              </a:rPr>
              <a:t>GROUP</a:t>
            </a:r>
            <a:r>
              <a:rPr lang="en-GB" sz="2400" dirty="0">
                <a:solidFill>
                  <a:srgbClr val="000000"/>
                </a:solidFill>
                <a:latin typeface="Consolas" panose="020B0609020204030204" pitchFamily="49" charset="0"/>
              </a:rPr>
              <a:t> </a:t>
            </a:r>
            <a:r>
              <a:rPr lang="en-GB" sz="2400" dirty="0">
                <a:solidFill>
                  <a:srgbClr val="0000FF"/>
                </a:solidFill>
                <a:latin typeface="Consolas" panose="020B0609020204030204" pitchFamily="49" charset="0"/>
              </a:rPr>
              <a:t>BY</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s</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BranchNo</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s</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StaffNo</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FirstName</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LastName</a:t>
            </a:r>
            <a:r>
              <a:rPr lang="en-GB" sz="2400" dirty="0">
                <a:solidFill>
                  <a:srgbClr val="000000"/>
                </a:solidFill>
                <a:latin typeface="Consolas" panose="020B0609020204030204" pitchFamily="49" charset="0"/>
              </a:rPr>
              <a:t> </a:t>
            </a:r>
          </a:p>
          <a:p>
            <a:pPr marL="594360" lvl="2" indent="0">
              <a:buNone/>
            </a:pPr>
            <a:r>
              <a:rPr lang="en-GB" sz="2400" dirty="0">
                <a:solidFill>
                  <a:srgbClr val="0000FF"/>
                </a:solidFill>
                <a:latin typeface="Consolas" panose="020B0609020204030204" pitchFamily="49" charset="0"/>
              </a:rPr>
              <a:t>ORDER</a:t>
            </a:r>
            <a:r>
              <a:rPr lang="en-GB" sz="2400" dirty="0">
                <a:solidFill>
                  <a:srgbClr val="000000"/>
                </a:solidFill>
                <a:latin typeface="Consolas" panose="020B0609020204030204" pitchFamily="49" charset="0"/>
              </a:rPr>
              <a:t> </a:t>
            </a:r>
            <a:r>
              <a:rPr lang="en-GB" sz="2400" dirty="0">
                <a:solidFill>
                  <a:srgbClr val="0000FF"/>
                </a:solidFill>
                <a:latin typeface="Consolas" panose="020B0609020204030204" pitchFamily="49" charset="0"/>
              </a:rPr>
              <a:t>BY</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s</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BranchNo</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FirstName</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LastName</a:t>
            </a:r>
            <a:r>
              <a:rPr lang="en-GB" sz="2400" dirty="0">
                <a:solidFill>
                  <a:srgbClr val="808080"/>
                </a:solidFill>
                <a:latin typeface="Consolas" panose="020B0609020204030204" pitchFamily="49" charset="0"/>
              </a:rPr>
              <a:t>;</a:t>
            </a:r>
            <a:endParaRPr lang="en-GB" sz="2000" dirty="0">
              <a:solidFill>
                <a:srgbClr val="808080"/>
              </a:solidFill>
              <a:latin typeface="Consolas" panose="020B0609020204030204" pitchFamily="49" charset="0"/>
            </a:endParaRPr>
          </a:p>
          <a:p>
            <a:pPr marL="685800" lvl="2" indent="0">
              <a:buNone/>
            </a:pPr>
            <a:endParaRPr lang="en-GB" dirty="0"/>
          </a:p>
          <a:p>
            <a:endParaRPr lang="en-GB" dirty="0"/>
          </a:p>
        </p:txBody>
      </p:sp>
    </p:spTree>
    <p:extLst>
      <p:ext uri="{BB962C8B-B14F-4D97-AF65-F5344CB8AC3E}">
        <p14:creationId xmlns:p14="http://schemas.microsoft.com/office/powerpoint/2010/main" val="3041977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OUTER JOINS</a:t>
            </a:r>
          </a:p>
        </p:txBody>
      </p:sp>
      <p:sp>
        <p:nvSpPr>
          <p:cNvPr id="3" name="Content Placeholder 2"/>
          <p:cNvSpPr>
            <a:spLocks noGrp="1"/>
          </p:cNvSpPr>
          <p:nvPr>
            <p:ph sz="quarter" idx="1"/>
          </p:nvPr>
        </p:nvSpPr>
        <p:spPr>
          <a:xfrm>
            <a:off x="612648" y="1600200"/>
            <a:ext cx="8279832" cy="5257800"/>
          </a:xfrm>
        </p:spPr>
        <p:txBody>
          <a:bodyPr>
            <a:normAutofit/>
          </a:bodyPr>
          <a:lstStyle/>
          <a:p>
            <a:endParaRPr lang="en-GB" dirty="0"/>
          </a:p>
          <a:p>
            <a:endParaRPr lang="en-GB" dirty="0"/>
          </a:p>
          <a:p>
            <a:endParaRPr lang="en-GB" dirty="0"/>
          </a:p>
          <a:p>
            <a:r>
              <a:rPr lang="en-GB" dirty="0"/>
              <a:t>If a row in an INNER JOIN is unmatched in the other table, the row is omitted from query result.</a:t>
            </a:r>
          </a:p>
          <a:p>
            <a:r>
              <a:rPr lang="en-GB" dirty="0"/>
              <a:t>If the tables above are INNER joined on </a:t>
            </a:r>
            <a:r>
              <a:rPr lang="en-GB" b="1" dirty="0" err="1"/>
              <a:t>branchCity</a:t>
            </a:r>
            <a:r>
              <a:rPr lang="en-GB" b="1" dirty="0"/>
              <a:t> = </a:t>
            </a:r>
            <a:r>
              <a:rPr lang="en-GB" b="1" dirty="0" err="1"/>
              <a:t>propertyCity</a:t>
            </a:r>
            <a:r>
              <a:rPr lang="en-GB" dirty="0"/>
              <a:t>, </a:t>
            </a:r>
          </a:p>
          <a:p>
            <a:pPr lvl="1"/>
            <a:r>
              <a:rPr lang="en-GB" dirty="0"/>
              <a:t>The branch B0007 and property P160014 will be </a:t>
            </a:r>
            <a:r>
              <a:rPr lang="en-GB" b="1" dirty="0"/>
              <a:t>excluded</a:t>
            </a:r>
            <a:r>
              <a:rPr lang="en-GB" dirty="0"/>
              <a:t> as there are </a:t>
            </a:r>
            <a:r>
              <a:rPr lang="en-GB" b="1" u="sng" dirty="0"/>
              <a:t>no matches</a:t>
            </a:r>
            <a:r>
              <a:rPr lang="en-GB" dirty="0"/>
              <a:t> when:</a:t>
            </a:r>
          </a:p>
          <a:p>
            <a:pPr lvl="2"/>
            <a:r>
              <a:rPr lang="en-GB" dirty="0" err="1"/>
              <a:t>branchCity</a:t>
            </a:r>
            <a:r>
              <a:rPr lang="en-GB" dirty="0"/>
              <a:t> = ‘Bristol’ and </a:t>
            </a:r>
            <a:r>
              <a:rPr lang="en-GB" dirty="0" err="1"/>
              <a:t>propertyCity</a:t>
            </a:r>
            <a:r>
              <a:rPr lang="en-GB" dirty="0"/>
              <a:t> = ‘Bristol’</a:t>
            </a:r>
          </a:p>
          <a:p>
            <a:pPr lvl="2"/>
            <a:r>
              <a:rPr lang="en-GB" dirty="0" err="1"/>
              <a:t>branchCity</a:t>
            </a:r>
            <a:r>
              <a:rPr lang="en-GB" dirty="0"/>
              <a:t> = ‘Aberdeen’ and </a:t>
            </a:r>
            <a:r>
              <a:rPr lang="en-GB" dirty="0" err="1"/>
              <a:t>propertyCity</a:t>
            </a:r>
            <a:r>
              <a:rPr lang="en-GB" dirty="0"/>
              <a:t> = ‘Aberdeen’</a:t>
            </a:r>
          </a:p>
          <a:p>
            <a:pPr lvl="1"/>
            <a:endParaRPr lang="en-GB" b="1" i="1" dirty="0"/>
          </a:p>
          <a:p>
            <a:endParaRPr lang="en-GB" dirty="0"/>
          </a:p>
          <a:p>
            <a:endParaRPr lang="en-GB" dirty="0"/>
          </a:p>
        </p:txBody>
      </p:sp>
      <p:graphicFrame>
        <p:nvGraphicFramePr>
          <p:cNvPr id="4" name="Table 3"/>
          <p:cNvGraphicFramePr>
            <a:graphicFrameLocks noGrp="1"/>
          </p:cNvGraphicFramePr>
          <p:nvPr>
            <p:extLst/>
          </p:nvPr>
        </p:nvGraphicFramePr>
        <p:xfrm>
          <a:off x="899592" y="1600200"/>
          <a:ext cx="2880320" cy="1483360"/>
        </p:xfrm>
        <a:graphic>
          <a:graphicData uri="http://schemas.openxmlformats.org/drawingml/2006/table">
            <a:tbl>
              <a:tblPr firstRow="1" bandRow="1">
                <a:tableStyleId>{3B4B98B0-60AC-42C2-AFA5-B58CD77FA1E5}</a:tableStyleId>
              </a:tblPr>
              <a:tblGrid>
                <a:gridCol w="1368152">
                  <a:extLst>
                    <a:ext uri="{9D8B030D-6E8A-4147-A177-3AD203B41FA5}">
                      <a16:colId xmlns:a16="http://schemas.microsoft.com/office/drawing/2014/main" val="3527476214"/>
                    </a:ext>
                  </a:extLst>
                </a:gridCol>
                <a:gridCol w="1512168">
                  <a:extLst>
                    <a:ext uri="{9D8B030D-6E8A-4147-A177-3AD203B41FA5}">
                      <a16:colId xmlns:a16="http://schemas.microsoft.com/office/drawing/2014/main" val="262367914"/>
                    </a:ext>
                  </a:extLst>
                </a:gridCol>
              </a:tblGrid>
              <a:tr h="370840">
                <a:tc>
                  <a:txBody>
                    <a:bodyPr/>
                    <a:lstStyle/>
                    <a:p>
                      <a:r>
                        <a:rPr lang="en-GB" dirty="0" err="1"/>
                        <a:t>branchNo</a:t>
                      </a:r>
                      <a:endParaRPr lang="en-GB" dirty="0"/>
                    </a:p>
                  </a:txBody>
                  <a:tcPr/>
                </a:tc>
                <a:tc>
                  <a:txBody>
                    <a:bodyPr/>
                    <a:lstStyle/>
                    <a:p>
                      <a:r>
                        <a:rPr lang="en-GB" dirty="0" err="1"/>
                        <a:t>branchCity</a:t>
                      </a:r>
                      <a:endParaRPr lang="en-GB" dirty="0"/>
                    </a:p>
                  </a:txBody>
                  <a:tcPr/>
                </a:tc>
                <a:extLst>
                  <a:ext uri="{0D108BD9-81ED-4DB2-BD59-A6C34878D82A}">
                    <a16:rowId xmlns:a16="http://schemas.microsoft.com/office/drawing/2014/main" val="2584241375"/>
                  </a:ext>
                </a:extLst>
              </a:tr>
              <a:tr h="370840">
                <a:tc>
                  <a:txBody>
                    <a:bodyPr/>
                    <a:lstStyle/>
                    <a:p>
                      <a:r>
                        <a:rPr lang="en-GB" dirty="0"/>
                        <a:t>B0006</a:t>
                      </a:r>
                    </a:p>
                  </a:txBody>
                  <a:tcPr/>
                </a:tc>
                <a:tc>
                  <a:txBody>
                    <a:bodyPr/>
                    <a:lstStyle/>
                    <a:p>
                      <a:r>
                        <a:rPr lang="en-GB" dirty="0"/>
                        <a:t>Glasgow</a:t>
                      </a:r>
                    </a:p>
                  </a:txBody>
                  <a:tcPr/>
                </a:tc>
                <a:extLst>
                  <a:ext uri="{0D108BD9-81ED-4DB2-BD59-A6C34878D82A}">
                    <a16:rowId xmlns:a16="http://schemas.microsoft.com/office/drawing/2014/main" val="1463284121"/>
                  </a:ext>
                </a:extLst>
              </a:tr>
              <a:tr h="370840">
                <a:tc>
                  <a:txBody>
                    <a:bodyPr/>
                    <a:lstStyle/>
                    <a:p>
                      <a:r>
                        <a:rPr lang="en-GB" dirty="0"/>
                        <a:t>B0005</a:t>
                      </a:r>
                    </a:p>
                  </a:txBody>
                  <a:tcPr/>
                </a:tc>
                <a:tc>
                  <a:txBody>
                    <a:bodyPr/>
                    <a:lstStyle/>
                    <a:p>
                      <a:r>
                        <a:rPr lang="en-GB" dirty="0"/>
                        <a:t>London</a:t>
                      </a:r>
                    </a:p>
                  </a:txBody>
                  <a:tcPr/>
                </a:tc>
                <a:extLst>
                  <a:ext uri="{0D108BD9-81ED-4DB2-BD59-A6C34878D82A}">
                    <a16:rowId xmlns:a16="http://schemas.microsoft.com/office/drawing/2014/main" val="300617459"/>
                  </a:ext>
                </a:extLst>
              </a:tr>
              <a:tr h="370840">
                <a:tc>
                  <a:txBody>
                    <a:bodyPr/>
                    <a:lstStyle/>
                    <a:p>
                      <a:r>
                        <a:rPr lang="en-GB" dirty="0"/>
                        <a:t>B0007</a:t>
                      </a:r>
                    </a:p>
                  </a:txBody>
                  <a:tcPr/>
                </a:tc>
                <a:tc>
                  <a:txBody>
                    <a:bodyPr/>
                    <a:lstStyle/>
                    <a:p>
                      <a:r>
                        <a:rPr lang="en-GB" dirty="0"/>
                        <a:t>Bristol</a:t>
                      </a:r>
                    </a:p>
                  </a:txBody>
                  <a:tcPr/>
                </a:tc>
                <a:extLst>
                  <a:ext uri="{0D108BD9-81ED-4DB2-BD59-A6C34878D82A}">
                    <a16:rowId xmlns:a16="http://schemas.microsoft.com/office/drawing/2014/main" val="2360763266"/>
                  </a:ext>
                </a:extLst>
              </a:tr>
            </a:tbl>
          </a:graphicData>
        </a:graphic>
      </p:graphicFrame>
      <p:graphicFrame>
        <p:nvGraphicFramePr>
          <p:cNvPr id="7" name="Table 6"/>
          <p:cNvGraphicFramePr>
            <a:graphicFrameLocks noGrp="1"/>
          </p:cNvGraphicFramePr>
          <p:nvPr>
            <p:extLst/>
          </p:nvPr>
        </p:nvGraphicFramePr>
        <p:xfrm>
          <a:off x="4860032" y="1600200"/>
          <a:ext cx="3168352" cy="1483360"/>
        </p:xfrm>
        <a:graphic>
          <a:graphicData uri="http://schemas.openxmlformats.org/drawingml/2006/table">
            <a:tbl>
              <a:tblPr firstRow="1" bandRow="1">
                <a:tableStyleId>{3B4B98B0-60AC-42C2-AFA5-B58CD77FA1E5}</a:tableStyleId>
              </a:tblPr>
              <a:tblGrid>
                <a:gridCol w="1504967">
                  <a:extLst>
                    <a:ext uri="{9D8B030D-6E8A-4147-A177-3AD203B41FA5}">
                      <a16:colId xmlns:a16="http://schemas.microsoft.com/office/drawing/2014/main" val="3527476214"/>
                    </a:ext>
                  </a:extLst>
                </a:gridCol>
                <a:gridCol w="1663385">
                  <a:extLst>
                    <a:ext uri="{9D8B030D-6E8A-4147-A177-3AD203B41FA5}">
                      <a16:colId xmlns:a16="http://schemas.microsoft.com/office/drawing/2014/main" val="262367914"/>
                    </a:ext>
                  </a:extLst>
                </a:gridCol>
              </a:tblGrid>
              <a:tr h="370840">
                <a:tc>
                  <a:txBody>
                    <a:bodyPr/>
                    <a:lstStyle/>
                    <a:p>
                      <a:r>
                        <a:rPr lang="en-GB" dirty="0" err="1"/>
                        <a:t>propertyNo</a:t>
                      </a:r>
                      <a:endParaRPr lang="en-GB" dirty="0"/>
                    </a:p>
                  </a:txBody>
                  <a:tcPr/>
                </a:tc>
                <a:tc>
                  <a:txBody>
                    <a:bodyPr/>
                    <a:lstStyle/>
                    <a:p>
                      <a:r>
                        <a:rPr lang="en-GB" dirty="0" err="1"/>
                        <a:t>propertyCity</a:t>
                      </a:r>
                      <a:endParaRPr lang="en-GB" dirty="0"/>
                    </a:p>
                  </a:txBody>
                  <a:tcPr/>
                </a:tc>
                <a:extLst>
                  <a:ext uri="{0D108BD9-81ED-4DB2-BD59-A6C34878D82A}">
                    <a16:rowId xmlns:a16="http://schemas.microsoft.com/office/drawing/2014/main" val="2584241375"/>
                  </a:ext>
                </a:extLst>
              </a:tr>
              <a:tr h="370840">
                <a:tc>
                  <a:txBody>
                    <a:bodyPr/>
                    <a:lstStyle/>
                    <a:p>
                      <a:r>
                        <a:rPr lang="en-GB" dirty="0"/>
                        <a:t>P160014</a:t>
                      </a:r>
                    </a:p>
                  </a:txBody>
                  <a:tcPr/>
                </a:tc>
                <a:tc>
                  <a:txBody>
                    <a:bodyPr/>
                    <a:lstStyle/>
                    <a:p>
                      <a:r>
                        <a:rPr lang="en-GB" dirty="0"/>
                        <a:t>Aberdeen</a:t>
                      </a:r>
                    </a:p>
                  </a:txBody>
                  <a:tcPr/>
                </a:tc>
                <a:extLst>
                  <a:ext uri="{0D108BD9-81ED-4DB2-BD59-A6C34878D82A}">
                    <a16:rowId xmlns:a16="http://schemas.microsoft.com/office/drawing/2014/main" val="1463284121"/>
                  </a:ext>
                </a:extLst>
              </a:tr>
              <a:tr h="370840">
                <a:tc>
                  <a:txBody>
                    <a:bodyPr/>
                    <a:lstStyle/>
                    <a:p>
                      <a:r>
                        <a:rPr lang="en-GB" dirty="0"/>
                        <a:t>P160094</a:t>
                      </a:r>
                    </a:p>
                  </a:txBody>
                  <a:tcPr/>
                </a:tc>
                <a:tc>
                  <a:txBody>
                    <a:bodyPr/>
                    <a:lstStyle/>
                    <a:p>
                      <a:r>
                        <a:rPr lang="en-GB" dirty="0"/>
                        <a:t>London</a:t>
                      </a:r>
                    </a:p>
                  </a:txBody>
                  <a:tcPr/>
                </a:tc>
                <a:extLst>
                  <a:ext uri="{0D108BD9-81ED-4DB2-BD59-A6C34878D82A}">
                    <a16:rowId xmlns:a16="http://schemas.microsoft.com/office/drawing/2014/main" val="300617459"/>
                  </a:ext>
                </a:extLst>
              </a:tr>
              <a:tr h="370840">
                <a:tc>
                  <a:txBody>
                    <a:bodyPr/>
                    <a:lstStyle/>
                    <a:p>
                      <a:r>
                        <a:rPr lang="en-GB" dirty="0"/>
                        <a:t>P160004</a:t>
                      </a:r>
                    </a:p>
                  </a:txBody>
                  <a:tcPr/>
                </a:tc>
                <a:tc>
                  <a:txBody>
                    <a:bodyPr/>
                    <a:lstStyle/>
                    <a:p>
                      <a:r>
                        <a:rPr lang="en-GB" dirty="0"/>
                        <a:t>Glasgow</a:t>
                      </a:r>
                    </a:p>
                  </a:txBody>
                  <a:tcPr/>
                </a:tc>
                <a:extLst>
                  <a:ext uri="{0D108BD9-81ED-4DB2-BD59-A6C34878D82A}">
                    <a16:rowId xmlns:a16="http://schemas.microsoft.com/office/drawing/2014/main" val="2360763266"/>
                  </a:ext>
                </a:extLst>
              </a:tr>
            </a:tbl>
          </a:graphicData>
        </a:graphic>
      </p:graphicFrame>
      <p:sp>
        <p:nvSpPr>
          <p:cNvPr id="5" name="Rectangle 4"/>
          <p:cNvSpPr/>
          <p:nvPr/>
        </p:nvSpPr>
        <p:spPr>
          <a:xfrm>
            <a:off x="871086" y="2746380"/>
            <a:ext cx="2880320"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8" name="Rectangle 7"/>
          <p:cNvSpPr/>
          <p:nvPr/>
        </p:nvSpPr>
        <p:spPr>
          <a:xfrm>
            <a:off x="4852356" y="1984277"/>
            <a:ext cx="3176028"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373165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5" grpId="0" animBg="1"/>
      <p:bldP spid="8"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OUTER JOINS</a:t>
            </a:r>
          </a:p>
        </p:txBody>
      </p:sp>
      <p:sp>
        <p:nvSpPr>
          <p:cNvPr id="3" name="Content Placeholder 2"/>
          <p:cNvSpPr>
            <a:spLocks noGrp="1"/>
          </p:cNvSpPr>
          <p:nvPr>
            <p:ph sz="quarter" idx="1"/>
          </p:nvPr>
        </p:nvSpPr>
        <p:spPr>
          <a:xfrm>
            <a:off x="612648" y="1600200"/>
            <a:ext cx="8279832" cy="5257800"/>
          </a:xfrm>
        </p:spPr>
        <p:txBody>
          <a:bodyPr>
            <a:normAutofit/>
          </a:bodyPr>
          <a:lstStyle/>
          <a:p>
            <a:endParaRPr lang="en-GB" dirty="0"/>
          </a:p>
          <a:p>
            <a:endParaRPr lang="en-GB" dirty="0"/>
          </a:p>
          <a:p>
            <a:endParaRPr lang="en-GB" dirty="0"/>
          </a:p>
          <a:p>
            <a:r>
              <a:rPr lang="en-GB" dirty="0"/>
              <a:t>An outer join includes rows that are unmatched </a:t>
            </a:r>
            <a:r>
              <a:rPr lang="en-GB" b="1" i="1" dirty="0"/>
              <a:t>depending on the Join side specified</a:t>
            </a:r>
            <a:r>
              <a:rPr lang="en-GB" dirty="0"/>
              <a:t>.</a:t>
            </a:r>
          </a:p>
          <a:p>
            <a:r>
              <a:rPr lang="en-GB" dirty="0"/>
              <a:t>A common example for using outer joins is to: </a:t>
            </a:r>
          </a:p>
          <a:p>
            <a:pPr lvl="1"/>
            <a:r>
              <a:rPr lang="en-GB" b="1" i="1" dirty="0"/>
              <a:t>Select </a:t>
            </a:r>
            <a:r>
              <a:rPr lang="en-GB" b="1" i="1" u="sng" dirty="0"/>
              <a:t>ALL</a:t>
            </a:r>
            <a:r>
              <a:rPr lang="en-GB" b="1" i="1" dirty="0"/>
              <a:t> Primary Key values whether or not they have matching Foreign Keys in child relations (tables)</a:t>
            </a:r>
            <a:r>
              <a:rPr lang="en-GB" dirty="0"/>
              <a:t>.</a:t>
            </a:r>
          </a:p>
          <a:p>
            <a:endParaRPr lang="en-GB" dirty="0"/>
          </a:p>
        </p:txBody>
      </p:sp>
      <p:graphicFrame>
        <p:nvGraphicFramePr>
          <p:cNvPr id="4" name="Table 3"/>
          <p:cNvGraphicFramePr>
            <a:graphicFrameLocks noGrp="1"/>
          </p:cNvGraphicFramePr>
          <p:nvPr>
            <p:extLst/>
          </p:nvPr>
        </p:nvGraphicFramePr>
        <p:xfrm>
          <a:off x="899592" y="1600200"/>
          <a:ext cx="2880320" cy="1483360"/>
        </p:xfrm>
        <a:graphic>
          <a:graphicData uri="http://schemas.openxmlformats.org/drawingml/2006/table">
            <a:tbl>
              <a:tblPr firstRow="1" bandRow="1">
                <a:tableStyleId>{3B4B98B0-60AC-42C2-AFA5-B58CD77FA1E5}</a:tableStyleId>
              </a:tblPr>
              <a:tblGrid>
                <a:gridCol w="1368152">
                  <a:extLst>
                    <a:ext uri="{9D8B030D-6E8A-4147-A177-3AD203B41FA5}">
                      <a16:colId xmlns:a16="http://schemas.microsoft.com/office/drawing/2014/main" val="3527476214"/>
                    </a:ext>
                  </a:extLst>
                </a:gridCol>
                <a:gridCol w="1512168">
                  <a:extLst>
                    <a:ext uri="{9D8B030D-6E8A-4147-A177-3AD203B41FA5}">
                      <a16:colId xmlns:a16="http://schemas.microsoft.com/office/drawing/2014/main" val="262367914"/>
                    </a:ext>
                  </a:extLst>
                </a:gridCol>
              </a:tblGrid>
              <a:tr h="370840">
                <a:tc>
                  <a:txBody>
                    <a:bodyPr/>
                    <a:lstStyle/>
                    <a:p>
                      <a:r>
                        <a:rPr lang="en-GB" dirty="0" err="1"/>
                        <a:t>branchNo</a:t>
                      </a:r>
                      <a:endParaRPr lang="en-GB" dirty="0"/>
                    </a:p>
                  </a:txBody>
                  <a:tcPr/>
                </a:tc>
                <a:tc>
                  <a:txBody>
                    <a:bodyPr/>
                    <a:lstStyle/>
                    <a:p>
                      <a:r>
                        <a:rPr lang="en-GB" dirty="0" err="1"/>
                        <a:t>branchCity</a:t>
                      </a:r>
                      <a:endParaRPr lang="en-GB" dirty="0"/>
                    </a:p>
                  </a:txBody>
                  <a:tcPr/>
                </a:tc>
                <a:extLst>
                  <a:ext uri="{0D108BD9-81ED-4DB2-BD59-A6C34878D82A}">
                    <a16:rowId xmlns:a16="http://schemas.microsoft.com/office/drawing/2014/main" val="2584241375"/>
                  </a:ext>
                </a:extLst>
              </a:tr>
              <a:tr h="370840">
                <a:tc>
                  <a:txBody>
                    <a:bodyPr/>
                    <a:lstStyle/>
                    <a:p>
                      <a:r>
                        <a:rPr lang="en-GB" dirty="0"/>
                        <a:t>B0006</a:t>
                      </a:r>
                    </a:p>
                  </a:txBody>
                  <a:tcPr/>
                </a:tc>
                <a:tc>
                  <a:txBody>
                    <a:bodyPr/>
                    <a:lstStyle/>
                    <a:p>
                      <a:r>
                        <a:rPr lang="en-GB" dirty="0"/>
                        <a:t>Glasgow</a:t>
                      </a:r>
                    </a:p>
                  </a:txBody>
                  <a:tcPr/>
                </a:tc>
                <a:extLst>
                  <a:ext uri="{0D108BD9-81ED-4DB2-BD59-A6C34878D82A}">
                    <a16:rowId xmlns:a16="http://schemas.microsoft.com/office/drawing/2014/main" val="1463284121"/>
                  </a:ext>
                </a:extLst>
              </a:tr>
              <a:tr h="370840">
                <a:tc>
                  <a:txBody>
                    <a:bodyPr/>
                    <a:lstStyle/>
                    <a:p>
                      <a:r>
                        <a:rPr lang="en-GB" dirty="0"/>
                        <a:t>B0005</a:t>
                      </a:r>
                    </a:p>
                  </a:txBody>
                  <a:tcPr/>
                </a:tc>
                <a:tc>
                  <a:txBody>
                    <a:bodyPr/>
                    <a:lstStyle/>
                    <a:p>
                      <a:r>
                        <a:rPr lang="en-GB" dirty="0"/>
                        <a:t>London</a:t>
                      </a:r>
                    </a:p>
                  </a:txBody>
                  <a:tcPr/>
                </a:tc>
                <a:extLst>
                  <a:ext uri="{0D108BD9-81ED-4DB2-BD59-A6C34878D82A}">
                    <a16:rowId xmlns:a16="http://schemas.microsoft.com/office/drawing/2014/main" val="300617459"/>
                  </a:ext>
                </a:extLst>
              </a:tr>
              <a:tr h="370840">
                <a:tc>
                  <a:txBody>
                    <a:bodyPr/>
                    <a:lstStyle/>
                    <a:p>
                      <a:r>
                        <a:rPr lang="en-GB" dirty="0"/>
                        <a:t>B0007</a:t>
                      </a:r>
                    </a:p>
                  </a:txBody>
                  <a:tcPr/>
                </a:tc>
                <a:tc>
                  <a:txBody>
                    <a:bodyPr/>
                    <a:lstStyle/>
                    <a:p>
                      <a:r>
                        <a:rPr lang="en-GB" dirty="0"/>
                        <a:t>Bristol</a:t>
                      </a:r>
                    </a:p>
                  </a:txBody>
                  <a:tcPr/>
                </a:tc>
                <a:extLst>
                  <a:ext uri="{0D108BD9-81ED-4DB2-BD59-A6C34878D82A}">
                    <a16:rowId xmlns:a16="http://schemas.microsoft.com/office/drawing/2014/main" val="2360763266"/>
                  </a:ext>
                </a:extLst>
              </a:tr>
            </a:tbl>
          </a:graphicData>
        </a:graphic>
      </p:graphicFrame>
      <p:graphicFrame>
        <p:nvGraphicFramePr>
          <p:cNvPr id="7" name="Table 6"/>
          <p:cNvGraphicFramePr>
            <a:graphicFrameLocks noGrp="1"/>
          </p:cNvGraphicFramePr>
          <p:nvPr>
            <p:extLst/>
          </p:nvPr>
        </p:nvGraphicFramePr>
        <p:xfrm>
          <a:off x="4860032" y="1600200"/>
          <a:ext cx="3168352" cy="1483360"/>
        </p:xfrm>
        <a:graphic>
          <a:graphicData uri="http://schemas.openxmlformats.org/drawingml/2006/table">
            <a:tbl>
              <a:tblPr firstRow="1" bandRow="1">
                <a:tableStyleId>{3B4B98B0-60AC-42C2-AFA5-B58CD77FA1E5}</a:tableStyleId>
              </a:tblPr>
              <a:tblGrid>
                <a:gridCol w="1504967">
                  <a:extLst>
                    <a:ext uri="{9D8B030D-6E8A-4147-A177-3AD203B41FA5}">
                      <a16:colId xmlns:a16="http://schemas.microsoft.com/office/drawing/2014/main" val="3527476214"/>
                    </a:ext>
                  </a:extLst>
                </a:gridCol>
                <a:gridCol w="1663385">
                  <a:extLst>
                    <a:ext uri="{9D8B030D-6E8A-4147-A177-3AD203B41FA5}">
                      <a16:colId xmlns:a16="http://schemas.microsoft.com/office/drawing/2014/main" val="262367914"/>
                    </a:ext>
                  </a:extLst>
                </a:gridCol>
              </a:tblGrid>
              <a:tr h="370840">
                <a:tc>
                  <a:txBody>
                    <a:bodyPr/>
                    <a:lstStyle/>
                    <a:p>
                      <a:r>
                        <a:rPr lang="en-GB" dirty="0" err="1"/>
                        <a:t>propertyNo</a:t>
                      </a:r>
                      <a:endParaRPr lang="en-GB" dirty="0"/>
                    </a:p>
                  </a:txBody>
                  <a:tcPr/>
                </a:tc>
                <a:tc>
                  <a:txBody>
                    <a:bodyPr/>
                    <a:lstStyle/>
                    <a:p>
                      <a:r>
                        <a:rPr lang="en-GB" dirty="0" err="1"/>
                        <a:t>propertyCity</a:t>
                      </a:r>
                      <a:endParaRPr lang="en-GB" dirty="0"/>
                    </a:p>
                  </a:txBody>
                  <a:tcPr/>
                </a:tc>
                <a:extLst>
                  <a:ext uri="{0D108BD9-81ED-4DB2-BD59-A6C34878D82A}">
                    <a16:rowId xmlns:a16="http://schemas.microsoft.com/office/drawing/2014/main" val="2584241375"/>
                  </a:ext>
                </a:extLst>
              </a:tr>
              <a:tr h="370840">
                <a:tc>
                  <a:txBody>
                    <a:bodyPr/>
                    <a:lstStyle/>
                    <a:p>
                      <a:r>
                        <a:rPr lang="en-GB" dirty="0"/>
                        <a:t>P160014</a:t>
                      </a:r>
                    </a:p>
                  </a:txBody>
                  <a:tcPr/>
                </a:tc>
                <a:tc>
                  <a:txBody>
                    <a:bodyPr/>
                    <a:lstStyle/>
                    <a:p>
                      <a:r>
                        <a:rPr lang="en-GB" dirty="0"/>
                        <a:t>Aberdeen</a:t>
                      </a:r>
                    </a:p>
                  </a:txBody>
                  <a:tcPr/>
                </a:tc>
                <a:extLst>
                  <a:ext uri="{0D108BD9-81ED-4DB2-BD59-A6C34878D82A}">
                    <a16:rowId xmlns:a16="http://schemas.microsoft.com/office/drawing/2014/main" val="1463284121"/>
                  </a:ext>
                </a:extLst>
              </a:tr>
              <a:tr h="370840">
                <a:tc>
                  <a:txBody>
                    <a:bodyPr/>
                    <a:lstStyle/>
                    <a:p>
                      <a:r>
                        <a:rPr lang="en-GB" dirty="0"/>
                        <a:t>P160094</a:t>
                      </a:r>
                    </a:p>
                  </a:txBody>
                  <a:tcPr/>
                </a:tc>
                <a:tc>
                  <a:txBody>
                    <a:bodyPr/>
                    <a:lstStyle/>
                    <a:p>
                      <a:r>
                        <a:rPr lang="en-GB" dirty="0"/>
                        <a:t>London</a:t>
                      </a:r>
                    </a:p>
                  </a:txBody>
                  <a:tcPr/>
                </a:tc>
                <a:extLst>
                  <a:ext uri="{0D108BD9-81ED-4DB2-BD59-A6C34878D82A}">
                    <a16:rowId xmlns:a16="http://schemas.microsoft.com/office/drawing/2014/main" val="300617459"/>
                  </a:ext>
                </a:extLst>
              </a:tr>
              <a:tr h="370840">
                <a:tc>
                  <a:txBody>
                    <a:bodyPr/>
                    <a:lstStyle/>
                    <a:p>
                      <a:r>
                        <a:rPr lang="en-GB" dirty="0"/>
                        <a:t>P160004</a:t>
                      </a:r>
                    </a:p>
                  </a:txBody>
                  <a:tcPr/>
                </a:tc>
                <a:tc>
                  <a:txBody>
                    <a:bodyPr/>
                    <a:lstStyle/>
                    <a:p>
                      <a:r>
                        <a:rPr lang="en-GB" dirty="0"/>
                        <a:t>Glasgow</a:t>
                      </a:r>
                    </a:p>
                  </a:txBody>
                  <a:tcPr/>
                </a:tc>
                <a:extLst>
                  <a:ext uri="{0D108BD9-81ED-4DB2-BD59-A6C34878D82A}">
                    <a16:rowId xmlns:a16="http://schemas.microsoft.com/office/drawing/2014/main" val="2360763266"/>
                  </a:ext>
                </a:extLst>
              </a:tr>
            </a:tbl>
          </a:graphicData>
        </a:graphic>
      </p:graphicFrame>
    </p:spTree>
    <p:extLst>
      <p:ext uri="{BB962C8B-B14F-4D97-AF65-F5344CB8AC3E}">
        <p14:creationId xmlns:p14="http://schemas.microsoft.com/office/powerpoint/2010/main" val="427325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LEFT OUTER JOIN</a:t>
            </a:r>
          </a:p>
        </p:txBody>
      </p:sp>
      <p:sp>
        <p:nvSpPr>
          <p:cNvPr id="3" name="Content Placeholder 2"/>
          <p:cNvSpPr>
            <a:spLocks noGrp="1"/>
          </p:cNvSpPr>
          <p:nvPr>
            <p:ph sz="quarter" idx="1"/>
          </p:nvPr>
        </p:nvSpPr>
        <p:spPr/>
        <p:txBody>
          <a:bodyPr/>
          <a:lstStyle/>
          <a:p>
            <a:r>
              <a:rPr lang="en-GB" dirty="0"/>
              <a:t>A </a:t>
            </a:r>
            <a:r>
              <a:rPr lang="en-GB" b="1" dirty="0"/>
              <a:t>Left</a:t>
            </a:r>
            <a:r>
              <a:rPr lang="en-GB" dirty="0"/>
              <a:t> Outer Join returns </a:t>
            </a:r>
            <a:r>
              <a:rPr lang="en-GB" b="1" dirty="0"/>
              <a:t>all rows from the left table</a:t>
            </a:r>
            <a:r>
              <a:rPr lang="en-GB" dirty="0"/>
              <a:t> (table1), with the matching rows in the right table (table2). The result is NULL in the right side when there is no match.</a:t>
            </a:r>
          </a:p>
          <a:p>
            <a:pPr marL="68580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Column1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Column2</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00"/>
                </a:solidFill>
                <a:latin typeface="Consolas" panose="020B0609020204030204" pitchFamily="49" charset="0"/>
              </a:rPr>
              <a:t>…</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a:t>
            </a:r>
            <a:r>
              <a:rPr lang="en-GB" b="1" dirty="0">
                <a:solidFill>
                  <a:srgbClr val="FF0000"/>
                </a:solidFill>
                <a:latin typeface="Consolas" panose="020B0609020204030204" pitchFamily="49" charset="0"/>
              </a:rPr>
              <a:t>table1</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808080"/>
                </a:solidFill>
                <a:latin typeface="Consolas" panose="020B0609020204030204" pitchFamily="49" charset="0"/>
              </a:rPr>
              <a:t>LEFT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JOIN</a:t>
            </a:r>
            <a:r>
              <a:rPr lang="en-GB" dirty="0">
                <a:solidFill>
                  <a:prstClr val="black"/>
                </a:solidFill>
                <a:latin typeface="Consolas" panose="020B0609020204030204" pitchFamily="49" charset="0"/>
              </a:rPr>
              <a:t> table2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table1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matching_column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table2</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matching_column</a:t>
            </a:r>
            <a:endParaRPr lang="en-GB" dirty="0"/>
          </a:p>
          <a:p>
            <a:endParaRPr lang="en-GB" dirty="0"/>
          </a:p>
        </p:txBody>
      </p:sp>
      <p:cxnSp>
        <p:nvCxnSpPr>
          <p:cNvPr id="4" name="Straight Arrow Connector 3"/>
          <p:cNvCxnSpPr/>
          <p:nvPr/>
        </p:nvCxnSpPr>
        <p:spPr>
          <a:xfrm flipH="1">
            <a:off x="3122772" y="1988840"/>
            <a:ext cx="4833604" cy="2016224"/>
          </a:xfrm>
          <a:prstGeom prst="straightConnector1">
            <a:avLst/>
          </a:prstGeom>
          <a:ln w="28575">
            <a:tailEnd type="triangle"/>
          </a:ln>
        </p:spPr>
        <p:style>
          <a:lnRef idx="1">
            <a:schemeClr val="accent2"/>
          </a:lnRef>
          <a:fillRef idx="0">
            <a:schemeClr val="accent2"/>
          </a:fillRef>
          <a:effectRef idx="0">
            <a:schemeClr val="accent2"/>
          </a:effectRef>
          <a:fontRef idx="minor">
            <a:schemeClr val="tx1"/>
          </a:fontRef>
        </p:style>
      </p:cxnSp>
      <p:sp>
        <p:nvSpPr>
          <p:cNvPr id="7" name="TextBox 6"/>
          <p:cNvSpPr txBox="1"/>
          <p:nvPr/>
        </p:nvSpPr>
        <p:spPr>
          <a:xfrm>
            <a:off x="3122772" y="6372036"/>
            <a:ext cx="5523435" cy="369332"/>
          </a:xfrm>
          <a:prstGeom prst="rect">
            <a:avLst/>
          </a:prstGeom>
          <a:noFill/>
        </p:spPr>
        <p:txBody>
          <a:bodyPr wrap="none" rtlCol="0">
            <a:spAutoFit/>
          </a:bodyPr>
          <a:lstStyle/>
          <a:p>
            <a:r>
              <a:rPr lang="en-GB" b="1" i="1" dirty="0"/>
              <a:t>Left Table</a:t>
            </a:r>
            <a:r>
              <a:rPr lang="en-GB" i="1" dirty="0"/>
              <a:t>: Table on the </a:t>
            </a:r>
            <a:r>
              <a:rPr lang="en-GB" i="1" dirty="0">
                <a:solidFill>
                  <a:srgbClr val="FF0000"/>
                </a:solidFill>
              </a:rPr>
              <a:t>left side of the LEFT JOIN clause</a:t>
            </a:r>
          </a:p>
        </p:txBody>
      </p:sp>
      <p:grpSp>
        <p:nvGrpSpPr>
          <p:cNvPr id="8" name="Group 7"/>
          <p:cNvGrpSpPr/>
          <p:nvPr/>
        </p:nvGrpSpPr>
        <p:grpSpPr>
          <a:xfrm>
            <a:off x="6012160" y="228600"/>
            <a:ext cx="2160240" cy="946448"/>
            <a:chOff x="6012160" y="228600"/>
            <a:chExt cx="2160240" cy="946448"/>
          </a:xfrm>
        </p:grpSpPr>
        <p:sp>
          <p:nvSpPr>
            <p:cNvPr id="9" name="Oval 8"/>
            <p:cNvSpPr/>
            <p:nvPr/>
          </p:nvSpPr>
          <p:spPr>
            <a:xfrm>
              <a:off x="6012160" y="228600"/>
              <a:ext cx="1274440" cy="914400"/>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sp>
          <p:nvSpPr>
            <p:cNvPr id="10" name="Oval 9"/>
            <p:cNvSpPr/>
            <p:nvPr/>
          </p:nvSpPr>
          <p:spPr>
            <a:xfrm>
              <a:off x="6897960" y="260648"/>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grpSp>
    </p:spTree>
    <p:extLst>
      <p:ext uri="{BB962C8B-B14F-4D97-AF65-F5344CB8AC3E}">
        <p14:creationId xmlns:p14="http://schemas.microsoft.com/office/powerpoint/2010/main" val="128610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LEFT OUTER JOIN</a:t>
            </a:r>
          </a:p>
        </p:txBody>
      </p:sp>
      <p:sp>
        <p:nvSpPr>
          <p:cNvPr id="3" name="Content Placeholder 2"/>
          <p:cNvSpPr>
            <a:spLocks noGrp="1"/>
          </p:cNvSpPr>
          <p:nvPr>
            <p:ph sz="quarter" idx="1"/>
          </p:nvPr>
        </p:nvSpPr>
        <p:spPr/>
        <p:txBody>
          <a:bodyPr>
            <a:normAutofit/>
          </a:bodyPr>
          <a:lstStyle/>
          <a:p>
            <a:pPr marL="0" indent="0">
              <a:buNone/>
            </a:pPr>
            <a:r>
              <a:rPr lang="en-GB" sz="2400" dirty="0"/>
              <a:t>List </a:t>
            </a:r>
            <a:r>
              <a:rPr lang="en-GB" sz="2400" b="1" u="sng" dirty="0"/>
              <a:t>all</a:t>
            </a:r>
            <a:r>
              <a:rPr lang="en-GB" sz="2400" dirty="0"/>
              <a:t> staff and </a:t>
            </a:r>
            <a:r>
              <a:rPr lang="en-GB" sz="2400" b="1" dirty="0"/>
              <a:t>any</a:t>
            </a:r>
            <a:r>
              <a:rPr lang="en-GB" sz="2400" dirty="0"/>
              <a:t> properties they are managing</a:t>
            </a:r>
            <a:r>
              <a:rPr lang="en-GB" sz="2200" dirty="0"/>
              <a:t>.</a:t>
            </a:r>
          </a:p>
        </p:txBody>
      </p:sp>
      <p:graphicFrame>
        <p:nvGraphicFramePr>
          <p:cNvPr id="4" name="Table 3"/>
          <p:cNvGraphicFramePr>
            <a:graphicFrameLocks noGrp="1"/>
          </p:cNvGraphicFramePr>
          <p:nvPr>
            <p:extLst/>
          </p:nvPr>
        </p:nvGraphicFramePr>
        <p:xfrm>
          <a:off x="1641348" y="2492896"/>
          <a:ext cx="6096000" cy="2225040"/>
        </p:xfrm>
        <a:graphic>
          <a:graphicData uri="http://schemas.openxmlformats.org/drawingml/2006/table">
            <a:tbl>
              <a:tblPr firstRow="1" bandRow="1">
                <a:tableStyleId>{3B4B98B0-60AC-42C2-AFA5-B58CD77FA1E5}</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r>
                        <a:rPr lang="en-GB" dirty="0"/>
                        <a:t>Staff</a:t>
                      </a:r>
                    </a:p>
                  </a:txBody>
                  <a:tcPr/>
                </a:tc>
                <a:tc>
                  <a:txBody>
                    <a:bodyPr/>
                    <a:lstStyle/>
                    <a:p>
                      <a:r>
                        <a:rPr lang="en-GB" dirty="0"/>
                        <a:t>Property</a:t>
                      </a:r>
                    </a:p>
                  </a:txBody>
                  <a:tcPr/>
                </a:tc>
                <a:extLst>
                  <a:ext uri="{0D108BD9-81ED-4DB2-BD59-A6C34878D82A}">
                    <a16:rowId xmlns:a16="http://schemas.microsoft.com/office/drawing/2014/main" val="10000"/>
                  </a:ext>
                </a:extLst>
              </a:tr>
              <a:tr h="370840">
                <a:tc>
                  <a:txBody>
                    <a:bodyPr/>
                    <a:lstStyle/>
                    <a:p>
                      <a:r>
                        <a:rPr lang="en-GB" b="1" dirty="0">
                          <a:solidFill>
                            <a:srgbClr val="FF0000"/>
                          </a:solidFill>
                          <a:sym typeface="Wingdings" panose="05000000000000000000" pitchFamily="2" charset="2"/>
                        </a:rPr>
                        <a:t> </a:t>
                      </a:r>
                      <a:r>
                        <a:rPr lang="en-GB" dirty="0" err="1"/>
                        <a:t>StaffNo</a:t>
                      </a:r>
                      <a:endParaRPr lang="en-GB" dirty="0"/>
                    </a:p>
                  </a:txBody>
                  <a:tcPr/>
                </a:tc>
                <a:tc>
                  <a:txBody>
                    <a:bodyPr/>
                    <a:lstStyle/>
                    <a:p>
                      <a:r>
                        <a:rPr lang="en-GB" b="1" dirty="0">
                          <a:solidFill>
                            <a:srgbClr val="FF0000"/>
                          </a:solidFill>
                          <a:sym typeface="Wingdings" panose="05000000000000000000" pitchFamily="2" charset="2"/>
                        </a:rPr>
                        <a:t> </a:t>
                      </a:r>
                      <a:r>
                        <a:rPr lang="en-GB" dirty="0" err="1"/>
                        <a:t>PropertyNo</a:t>
                      </a:r>
                      <a:endParaRPr lang="en-GB" dirty="0"/>
                    </a:p>
                  </a:txBody>
                  <a:tcPr/>
                </a:tc>
                <a:extLst>
                  <a:ext uri="{0D108BD9-81ED-4DB2-BD59-A6C34878D82A}">
                    <a16:rowId xmlns:a16="http://schemas.microsoft.com/office/drawing/2014/main" val="10001"/>
                  </a:ext>
                </a:extLst>
              </a:tr>
              <a:tr h="370840">
                <a:tc>
                  <a:txBody>
                    <a:bodyPr/>
                    <a:lstStyle/>
                    <a:p>
                      <a:r>
                        <a:rPr lang="en-GB" b="1" dirty="0">
                          <a:solidFill>
                            <a:srgbClr val="FF0000"/>
                          </a:solidFill>
                          <a:sym typeface="Wingdings" panose="05000000000000000000" pitchFamily="2" charset="2"/>
                        </a:rPr>
                        <a:t> </a:t>
                      </a:r>
                      <a:r>
                        <a:rPr lang="en-GB" dirty="0" err="1"/>
                        <a:t>FirstName</a:t>
                      </a:r>
                      <a:endParaRPr lang="en-GB" b="1" dirty="0">
                        <a:solidFill>
                          <a:srgbClr val="FF0000"/>
                        </a:solidFill>
                      </a:endParaRPr>
                    </a:p>
                  </a:txBody>
                  <a:tcPr/>
                </a:tc>
                <a:tc>
                  <a:txBody>
                    <a:bodyPr/>
                    <a:lstStyle/>
                    <a:p>
                      <a:r>
                        <a:rPr lang="en-GB" dirty="0" err="1"/>
                        <a:t>OwnerNo</a:t>
                      </a:r>
                      <a:endParaRPr lang="en-GB" dirty="0"/>
                    </a:p>
                  </a:txBody>
                  <a:tcPr/>
                </a:tc>
                <a:extLst>
                  <a:ext uri="{0D108BD9-81ED-4DB2-BD59-A6C34878D82A}">
                    <a16:rowId xmlns:a16="http://schemas.microsoft.com/office/drawing/2014/main" val="10002"/>
                  </a:ext>
                </a:extLst>
              </a:tr>
              <a:tr h="370840">
                <a:tc>
                  <a:txBody>
                    <a:bodyPr/>
                    <a:lstStyle/>
                    <a:p>
                      <a:r>
                        <a:rPr lang="en-GB" b="1" dirty="0">
                          <a:solidFill>
                            <a:srgbClr val="FF0000"/>
                          </a:solidFill>
                          <a:sym typeface="Wingdings" panose="05000000000000000000" pitchFamily="2" charset="2"/>
                        </a:rPr>
                        <a:t> </a:t>
                      </a:r>
                      <a:r>
                        <a:rPr lang="en-GB" dirty="0" err="1"/>
                        <a:t>LastName</a:t>
                      </a:r>
                      <a:endParaRPr lang="en-GB" b="1" dirty="0"/>
                    </a:p>
                  </a:txBody>
                  <a:tcPr/>
                </a:tc>
                <a:tc>
                  <a:txBody>
                    <a:bodyPr/>
                    <a:lstStyle/>
                    <a:p>
                      <a:r>
                        <a:rPr lang="en-GB" dirty="0"/>
                        <a:t>Type</a:t>
                      </a:r>
                    </a:p>
                  </a:txBody>
                  <a:tcPr/>
                </a:tc>
                <a:extLst>
                  <a:ext uri="{0D108BD9-81ED-4DB2-BD59-A6C34878D82A}">
                    <a16:rowId xmlns:a16="http://schemas.microsoft.com/office/drawing/2014/main" val="10003"/>
                  </a:ext>
                </a:extLst>
              </a:tr>
              <a:tr h="370840">
                <a:tc>
                  <a:txBody>
                    <a:bodyPr/>
                    <a:lstStyle/>
                    <a:p>
                      <a:r>
                        <a:rPr lang="en-GB" dirty="0"/>
                        <a: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p>
                  </a:txBody>
                  <a:tcPr/>
                </a:tc>
                <a:extLst>
                  <a:ext uri="{0D108BD9-81ED-4DB2-BD59-A6C34878D82A}">
                    <a16:rowId xmlns:a16="http://schemas.microsoft.com/office/drawing/2014/main" val="10004"/>
                  </a:ext>
                </a:extLst>
              </a:tr>
              <a:tr h="370840">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rgbClr val="FF0000"/>
                          </a:solidFill>
                          <a:sym typeface="Wingdings" panose="05000000000000000000" pitchFamily="2" charset="2"/>
                        </a:rPr>
                        <a:t> </a:t>
                      </a:r>
                      <a:r>
                        <a:rPr lang="en-GB" dirty="0" err="1"/>
                        <a:t>ManagedBy</a:t>
                      </a:r>
                      <a:endParaRPr lang="en-GB" dirty="0"/>
                    </a:p>
                  </a:txBody>
                  <a:tcPr/>
                </a:tc>
                <a:extLst>
                  <a:ext uri="{0D108BD9-81ED-4DB2-BD59-A6C34878D82A}">
                    <a16:rowId xmlns:a16="http://schemas.microsoft.com/office/drawing/2014/main" val="10005"/>
                  </a:ext>
                </a:extLst>
              </a:tr>
            </a:tbl>
          </a:graphicData>
        </a:graphic>
      </p:graphicFrame>
      <p:sp>
        <p:nvSpPr>
          <p:cNvPr id="5" name="TextBox 4"/>
          <p:cNvSpPr txBox="1"/>
          <p:nvPr/>
        </p:nvSpPr>
        <p:spPr>
          <a:xfrm>
            <a:off x="3250094" y="4725144"/>
            <a:ext cx="5138330" cy="2031325"/>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pPr marL="285750" indent="-285750">
              <a:buFont typeface="Arial" panose="020B0604020202020204" pitchFamily="34" charset="0"/>
              <a:buChar char="•"/>
            </a:pPr>
            <a:r>
              <a:rPr lang="en-GB" dirty="0"/>
              <a:t>What columns do we need?</a:t>
            </a:r>
          </a:p>
          <a:p>
            <a:pPr marL="285750" indent="-285750">
              <a:buFont typeface="Arial" panose="020B0604020202020204" pitchFamily="34" charset="0"/>
              <a:buChar char="•"/>
            </a:pPr>
            <a:r>
              <a:rPr lang="en-GB" dirty="0"/>
              <a:t>What are the matching columns in both tables?</a:t>
            </a:r>
          </a:p>
          <a:p>
            <a:pPr marL="285750" indent="-285750">
              <a:buFont typeface="Arial" panose="020B0604020202020204" pitchFamily="34" charset="0"/>
              <a:buChar char="•"/>
            </a:pPr>
            <a:r>
              <a:rPr lang="en-GB" dirty="0"/>
              <a:t>What rows do we need?</a:t>
            </a:r>
          </a:p>
          <a:p>
            <a:pPr marL="742950" lvl="1" indent="-285750">
              <a:buFont typeface="Arial" panose="020B0604020202020204" pitchFamily="34" charset="0"/>
              <a:buChar char="•"/>
            </a:pPr>
            <a:r>
              <a:rPr lang="en-GB" b="1" dirty="0"/>
              <a:t>Staff Table</a:t>
            </a:r>
            <a:r>
              <a:rPr lang="en-GB" dirty="0"/>
              <a:t>: ALL ROWS</a:t>
            </a:r>
          </a:p>
          <a:p>
            <a:pPr marL="742950" lvl="1" indent="-285750">
              <a:buFont typeface="Arial" panose="020B0604020202020204" pitchFamily="34" charset="0"/>
              <a:buChar char="•"/>
            </a:pPr>
            <a:r>
              <a:rPr lang="en-GB" b="1" dirty="0"/>
              <a:t>Property Table</a:t>
            </a:r>
            <a:r>
              <a:rPr lang="en-GB" dirty="0"/>
              <a:t>:</a:t>
            </a:r>
          </a:p>
          <a:p>
            <a:pPr marL="1200150" lvl="2" indent="-285750">
              <a:buFont typeface="Arial" panose="020B0604020202020204" pitchFamily="34" charset="0"/>
              <a:buChar char="•"/>
            </a:pPr>
            <a:r>
              <a:rPr lang="en-GB" dirty="0"/>
              <a:t>Properties being managed</a:t>
            </a:r>
          </a:p>
          <a:p>
            <a:pPr marL="1200150" lvl="2" indent="-285750">
              <a:buFont typeface="Arial" panose="020B0604020202020204" pitchFamily="34" charset="0"/>
              <a:buChar char="•"/>
            </a:pPr>
            <a:r>
              <a:rPr lang="en-GB" dirty="0"/>
              <a:t>NULL for those not currently managed</a:t>
            </a:r>
          </a:p>
        </p:txBody>
      </p:sp>
      <p:grpSp>
        <p:nvGrpSpPr>
          <p:cNvPr id="12" name="Group 11"/>
          <p:cNvGrpSpPr/>
          <p:nvPr/>
        </p:nvGrpSpPr>
        <p:grpSpPr>
          <a:xfrm rot="330823">
            <a:off x="2677249" y="3010233"/>
            <a:ext cx="2111038" cy="1464546"/>
            <a:chOff x="2731715" y="3015465"/>
            <a:chExt cx="2111038" cy="1464546"/>
          </a:xfrm>
        </p:grpSpPr>
        <p:cxnSp>
          <p:nvCxnSpPr>
            <p:cNvPr id="7" name="Straight Arrow Connector 6"/>
            <p:cNvCxnSpPr/>
            <p:nvPr/>
          </p:nvCxnSpPr>
          <p:spPr>
            <a:xfrm rot="21269177">
              <a:off x="2845198" y="3015465"/>
              <a:ext cx="1997555" cy="1464546"/>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9" name="TextBox 8"/>
            <p:cNvSpPr txBox="1"/>
            <p:nvPr/>
          </p:nvSpPr>
          <p:spPr>
            <a:xfrm rot="1890490">
              <a:off x="2731715" y="3360443"/>
              <a:ext cx="2031390" cy="369332"/>
            </a:xfrm>
            <a:prstGeom prst="rect">
              <a:avLst/>
            </a:prstGeom>
            <a:noFill/>
          </p:spPr>
          <p:txBody>
            <a:bodyPr wrap="none" rtlCol="0">
              <a:spAutoFit/>
            </a:bodyPr>
            <a:lstStyle/>
            <a:p>
              <a:r>
                <a:rPr lang="en-GB" b="1" dirty="0"/>
                <a:t>Matching Column</a:t>
              </a:r>
            </a:p>
          </p:txBody>
        </p:sp>
      </p:grpSp>
      <p:grpSp>
        <p:nvGrpSpPr>
          <p:cNvPr id="10" name="Group 9">
            <a:extLst>
              <a:ext uri="{FF2B5EF4-FFF2-40B4-BE49-F238E27FC236}">
                <a16:creationId xmlns:a16="http://schemas.microsoft.com/office/drawing/2014/main" id="{545711C8-01E3-4548-AD0A-F74898DFC9AB}"/>
              </a:ext>
            </a:extLst>
          </p:cNvPr>
          <p:cNvGrpSpPr/>
          <p:nvPr/>
        </p:nvGrpSpPr>
        <p:grpSpPr>
          <a:xfrm>
            <a:off x="6012160" y="228600"/>
            <a:ext cx="2160240" cy="946448"/>
            <a:chOff x="6012160" y="228600"/>
            <a:chExt cx="2160240" cy="946448"/>
          </a:xfrm>
        </p:grpSpPr>
        <p:sp>
          <p:nvSpPr>
            <p:cNvPr id="11" name="Oval 10">
              <a:extLst>
                <a:ext uri="{FF2B5EF4-FFF2-40B4-BE49-F238E27FC236}">
                  <a16:creationId xmlns:a16="http://schemas.microsoft.com/office/drawing/2014/main" id="{7607F2A4-3F64-45C8-B034-590CFF7500E4}"/>
                </a:ext>
              </a:extLst>
            </p:cNvPr>
            <p:cNvSpPr/>
            <p:nvPr/>
          </p:nvSpPr>
          <p:spPr>
            <a:xfrm>
              <a:off x="6012160" y="228600"/>
              <a:ext cx="1274440" cy="914400"/>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sp>
          <p:nvSpPr>
            <p:cNvPr id="13" name="Oval 12">
              <a:extLst>
                <a:ext uri="{FF2B5EF4-FFF2-40B4-BE49-F238E27FC236}">
                  <a16:creationId xmlns:a16="http://schemas.microsoft.com/office/drawing/2014/main" id="{6784D079-5889-4B78-84CA-5EF59EC6887E}"/>
                </a:ext>
              </a:extLst>
            </p:cNvPr>
            <p:cNvSpPr/>
            <p:nvPr/>
          </p:nvSpPr>
          <p:spPr>
            <a:xfrm>
              <a:off x="6897960" y="260648"/>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grpSp>
    </p:spTree>
    <p:extLst>
      <p:ext uri="{BB962C8B-B14F-4D97-AF65-F5344CB8AC3E}">
        <p14:creationId xmlns:p14="http://schemas.microsoft.com/office/powerpoint/2010/main" val="550383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LEFT OUTER JOIN</a:t>
            </a:r>
          </a:p>
        </p:txBody>
      </p:sp>
      <p:sp>
        <p:nvSpPr>
          <p:cNvPr id="3" name="Content Placeholder 2"/>
          <p:cNvSpPr>
            <a:spLocks noGrp="1"/>
          </p:cNvSpPr>
          <p:nvPr>
            <p:ph sz="quarter" idx="1"/>
          </p:nvPr>
        </p:nvSpPr>
        <p:spPr/>
        <p:txBody>
          <a:bodyPr>
            <a:normAutofit/>
          </a:bodyPr>
          <a:lstStyle/>
          <a:p>
            <a:pPr marL="0" indent="0">
              <a:buNone/>
            </a:pPr>
            <a:r>
              <a:rPr lang="en-GB" sz="2800" dirty="0"/>
              <a:t>List </a:t>
            </a:r>
            <a:r>
              <a:rPr lang="en-GB" sz="2800" b="1" u="sng" dirty="0"/>
              <a:t>all</a:t>
            </a:r>
            <a:r>
              <a:rPr lang="en-GB" sz="2800" dirty="0"/>
              <a:t> staff and </a:t>
            </a:r>
            <a:r>
              <a:rPr lang="en-GB" sz="2800" b="1" dirty="0"/>
              <a:t>any</a:t>
            </a:r>
            <a:r>
              <a:rPr lang="en-GB" sz="2800" dirty="0"/>
              <a:t> properties they are managing</a:t>
            </a:r>
            <a:r>
              <a:rPr lang="en-GB" sz="2400" dirty="0"/>
              <a:t>.</a:t>
            </a:r>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320040" lvl="1" indent="0">
              <a:buNone/>
            </a:pPr>
            <a:r>
              <a:rPr lang="en-GB" sz="2100" dirty="0">
                <a:solidFill>
                  <a:srgbClr val="0000FF"/>
                </a:solidFill>
                <a:latin typeface="Consolas" panose="020B0609020204030204" pitchFamily="49" charset="0"/>
              </a:rPr>
              <a:t>SELECT</a:t>
            </a:r>
            <a:r>
              <a:rPr lang="en-GB" sz="2100" dirty="0">
                <a:solidFill>
                  <a:srgbClr val="000000"/>
                </a:solidFill>
                <a:latin typeface="Consolas" panose="020B0609020204030204" pitchFamily="49" charset="0"/>
              </a:rPr>
              <a:t> </a:t>
            </a:r>
            <a:r>
              <a:rPr lang="en-GB" sz="2100" dirty="0" err="1">
                <a:solidFill>
                  <a:srgbClr val="000000"/>
                </a:solidFill>
                <a:latin typeface="Consolas" panose="020B0609020204030204" pitchFamily="49" charset="0"/>
              </a:rPr>
              <a:t>s</a:t>
            </a:r>
            <a:r>
              <a:rPr lang="en-GB" sz="2100" dirty="0" err="1">
                <a:solidFill>
                  <a:srgbClr val="808080"/>
                </a:solidFill>
                <a:latin typeface="Consolas" panose="020B0609020204030204" pitchFamily="49" charset="0"/>
              </a:rPr>
              <a:t>.</a:t>
            </a:r>
            <a:r>
              <a:rPr lang="en-GB" sz="2100" dirty="0" err="1">
                <a:solidFill>
                  <a:srgbClr val="000000"/>
                </a:solidFill>
                <a:latin typeface="Consolas" panose="020B0609020204030204" pitchFamily="49" charset="0"/>
              </a:rPr>
              <a:t>StaffNo</a:t>
            </a:r>
            <a:r>
              <a:rPr lang="en-GB" sz="2100" dirty="0">
                <a:solidFill>
                  <a:srgbClr val="808080"/>
                </a:solidFill>
                <a:latin typeface="Consolas" panose="020B0609020204030204" pitchFamily="49" charset="0"/>
              </a:rPr>
              <a:t>,</a:t>
            </a:r>
            <a:r>
              <a:rPr lang="en-GB" sz="2100" dirty="0">
                <a:solidFill>
                  <a:srgbClr val="000000"/>
                </a:solidFill>
                <a:latin typeface="Consolas" panose="020B0609020204030204" pitchFamily="49" charset="0"/>
              </a:rPr>
              <a:t> FirstName</a:t>
            </a:r>
            <a:r>
              <a:rPr lang="en-GB" sz="2100" dirty="0">
                <a:solidFill>
                  <a:srgbClr val="808080"/>
                </a:solidFill>
                <a:latin typeface="Consolas" panose="020B0609020204030204" pitchFamily="49" charset="0"/>
              </a:rPr>
              <a:t>,</a:t>
            </a:r>
            <a:r>
              <a:rPr lang="en-GB" sz="2100" dirty="0">
                <a:solidFill>
                  <a:srgbClr val="000000"/>
                </a:solidFill>
                <a:latin typeface="Consolas" panose="020B0609020204030204" pitchFamily="49" charset="0"/>
              </a:rPr>
              <a:t> </a:t>
            </a:r>
            <a:r>
              <a:rPr lang="en-GB" sz="2100" dirty="0" err="1">
                <a:solidFill>
                  <a:srgbClr val="000000"/>
                </a:solidFill>
                <a:latin typeface="Consolas" panose="020B0609020204030204" pitchFamily="49" charset="0"/>
              </a:rPr>
              <a:t>LastName</a:t>
            </a:r>
            <a:r>
              <a:rPr lang="en-GB" sz="2100" dirty="0">
                <a:solidFill>
                  <a:srgbClr val="808080"/>
                </a:solidFill>
                <a:latin typeface="Consolas" panose="020B0609020204030204" pitchFamily="49" charset="0"/>
              </a:rPr>
              <a:t>,</a:t>
            </a:r>
            <a:r>
              <a:rPr lang="en-GB" sz="2100" dirty="0">
                <a:solidFill>
                  <a:srgbClr val="000000"/>
                </a:solidFill>
                <a:latin typeface="Consolas" panose="020B0609020204030204" pitchFamily="49" charset="0"/>
              </a:rPr>
              <a:t> </a:t>
            </a:r>
            <a:r>
              <a:rPr lang="en-GB" sz="2100" dirty="0" err="1">
                <a:solidFill>
                  <a:srgbClr val="000000"/>
                </a:solidFill>
                <a:latin typeface="Consolas" panose="020B0609020204030204" pitchFamily="49" charset="0"/>
              </a:rPr>
              <a:t>PropertyNo</a:t>
            </a:r>
            <a:r>
              <a:rPr lang="en-GB" sz="2100" dirty="0">
                <a:solidFill>
                  <a:srgbClr val="000000"/>
                </a:solidFill>
                <a:latin typeface="Consolas" panose="020B0609020204030204" pitchFamily="49" charset="0"/>
              </a:rPr>
              <a:t> </a:t>
            </a:r>
          </a:p>
          <a:p>
            <a:pPr marL="320040" lvl="1" indent="0">
              <a:buNone/>
            </a:pPr>
            <a:r>
              <a:rPr lang="en-GB" sz="2100" dirty="0">
                <a:solidFill>
                  <a:srgbClr val="0000FF"/>
                </a:solidFill>
                <a:latin typeface="Consolas" panose="020B0609020204030204" pitchFamily="49" charset="0"/>
              </a:rPr>
              <a:t>FROM</a:t>
            </a:r>
            <a:r>
              <a:rPr lang="en-GB" sz="2100" dirty="0">
                <a:solidFill>
                  <a:srgbClr val="000000"/>
                </a:solidFill>
                <a:latin typeface="Consolas" panose="020B0609020204030204" pitchFamily="49" charset="0"/>
              </a:rPr>
              <a:t> </a:t>
            </a:r>
            <a:r>
              <a:rPr lang="en-GB" sz="2100" b="1" dirty="0">
                <a:solidFill>
                  <a:srgbClr val="FF0000"/>
                </a:solidFill>
                <a:latin typeface="Consolas" panose="020B0609020204030204" pitchFamily="49" charset="0"/>
              </a:rPr>
              <a:t>Staff s</a:t>
            </a:r>
            <a:r>
              <a:rPr lang="en-GB" sz="2100" dirty="0">
                <a:solidFill>
                  <a:srgbClr val="000000"/>
                </a:solidFill>
                <a:latin typeface="Consolas" panose="020B0609020204030204" pitchFamily="49" charset="0"/>
              </a:rPr>
              <a:t> </a:t>
            </a:r>
          </a:p>
          <a:p>
            <a:pPr marL="320040" lvl="1" indent="0">
              <a:buNone/>
            </a:pPr>
            <a:r>
              <a:rPr lang="en-GB" sz="2100" dirty="0">
                <a:solidFill>
                  <a:srgbClr val="808080"/>
                </a:solidFill>
                <a:latin typeface="Consolas" panose="020B0609020204030204" pitchFamily="49" charset="0"/>
              </a:rPr>
              <a:t>LEFT</a:t>
            </a:r>
            <a:r>
              <a:rPr lang="en-GB" sz="2100" dirty="0">
                <a:solidFill>
                  <a:srgbClr val="000000"/>
                </a:solidFill>
                <a:latin typeface="Consolas" panose="020B0609020204030204" pitchFamily="49" charset="0"/>
              </a:rPr>
              <a:t> </a:t>
            </a:r>
            <a:r>
              <a:rPr lang="en-GB" sz="2100" dirty="0">
                <a:solidFill>
                  <a:srgbClr val="808080"/>
                </a:solidFill>
                <a:latin typeface="Consolas" panose="020B0609020204030204" pitchFamily="49" charset="0"/>
              </a:rPr>
              <a:t>JOIN</a:t>
            </a:r>
            <a:r>
              <a:rPr lang="en-GB" sz="2100" dirty="0">
                <a:solidFill>
                  <a:srgbClr val="000000"/>
                </a:solidFill>
                <a:latin typeface="Consolas" panose="020B0609020204030204" pitchFamily="49" charset="0"/>
              </a:rPr>
              <a:t> Property p </a:t>
            </a:r>
            <a:r>
              <a:rPr lang="en-GB" sz="2100" dirty="0">
                <a:solidFill>
                  <a:srgbClr val="0000FF"/>
                </a:solidFill>
                <a:latin typeface="Consolas" panose="020B0609020204030204" pitchFamily="49" charset="0"/>
              </a:rPr>
              <a:t>ON</a:t>
            </a:r>
            <a:r>
              <a:rPr lang="en-GB" sz="2100" dirty="0">
                <a:solidFill>
                  <a:srgbClr val="000000"/>
                </a:solidFill>
                <a:latin typeface="Consolas" panose="020B0609020204030204" pitchFamily="49" charset="0"/>
              </a:rPr>
              <a:t> </a:t>
            </a:r>
            <a:r>
              <a:rPr lang="en-GB" sz="2100" dirty="0" err="1">
                <a:solidFill>
                  <a:srgbClr val="000000"/>
                </a:solidFill>
                <a:latin typeface="Consolas" panose="020B0609020204030204" pitchFamily="49" charset="0"/>
              </a:rPr>
              <a:t>s</a:t>
            </a:r>
            <a:r>
              <a:rPr lang="en-GB" sz="2100" dirty="0" err="1">
                <a:solidFill>
                  <a:srgbClr val="808080"/>
                </a:solidFill>
                <a:latin typeface="Consolas" panose="020B0609020204030204" pitchFamily="49" charset="0"/>
              </a:rPr>
              <a:t>.</a:t>
            </a:r>
            <a:r>
              <a:rPr lang="en-GB" sz="2100" dirty="0" err="1">
                <a:solidFill>
                  <a:srgbClr val="000000"/>
                </a:solidFill>
                <a:latin typeface="Consolas" panose="020B0609020204030204" pitchFamily="49" charset="0"/>
              </a:rPr>
              <a:t>StaffNo</a:t>
            </a:r>
            <a:r>
              <a:rPr lang="en-GB" sz="2100" dirty="0">
                <a:solidFill>
                  <a:srgbClr val="000000"/>
                </a:solidFill>
                <a:latin typeface="Consolas" panose="020B0609020204030204" pitchFamily="49" charset="0"/>
              </a:rPr>
              <a:t> </a:t>
            </a:r>
            <a:r>
              <a:rPr lang="en-GB" sz="2100" dirty="0">
                <a:solidFill>
                  <a:srgbClr val="808080"/>
                </a:solidFill>
                <a:latin typeface="Consolas" panose="020B0609020204030204" pitchFamily="49" charset="0"/>
              </a:rPr>
              <a:t>=</a:t>
            </a:r>
            <a:r>
              <a:rPr lang="en-GB" sz="2100" dirty="0">
                <a:solidFill>
                  <a:srgbClr val="000000"/>
                </a:solidFill>
                <a:latin typeface="Consolas" panose="020B0609020204030204" pitchFamily="49" charset="0"/>
              </a:rPr>
              <a:t> </a:t>
            </a:r>
            <a:r>
              <a:rPr lang="en-GB" sz="2100" dirty="0" err="1">
                <a:solidFill>
                  <a:srgbClr val="000000"/>
                </a:solidFill>
                <a:latin typeface="Consolas" panose="020B0609020204030204" pitchFamily="49" charset="0"/>
              </a:rPr>
              <a:t>p</a:t>
            </a:r>
            <a:r>
              <a:rPr lang="en-GB" sz="2100" dirty="0" err="1">
                <a:solidFill>
                  <a:srgbClr val="808080"/>
                </a:solidFill>
                <a:latin typeface="Consolas" panose="020B0609020204030204" pitchFamily="49" charset="0"/>
              </a:rPr>
              <a:t>.</a:t>
            </a:r>
            <a:r>
              <a:rPr lang="en-GB" sz="2100" dirty="0" err="1">
                <a:solidFill>
                  <a:srgbClr val="000000"/>
                </a:solidFill>
                <a:latin typeface="Consolas" panose="020B0609020204030204" pitchFamily="49" charset="0"/>
              </a:rPr>
              <a:t>ManagedBy</a:t>
            </a:r>
            <a:r>
              <a:rPr lang="en-GB" sz="2100" dirty="0">
                <a:solidFill>
                  <a:srgbClr val="808080"/>
                </a:solidFill>
                <a:latin typeface="Consolas" panose="020B0609020204030204" pitchFamily="49" charset="0"/>
              </a:rPr>
              <a:t>;</a:t>
            </a:r>
            <a:endParaRPr lang="en-GB" sz="1900" dirty="0"/>
          </a:p>
          <a:p>
            <a:pPr marL="0" indent="0">
              <a:buNone/>
            </a:pPr>
            <a:endParaRPr lang="en-GB" sz="2200" dirty="0"/>
          </a:p>
          <a:p>
            <a:pPr marL="0" indent="0">
              <a:buNone/>
            </a:pPr>
            <a:endParaRPr lang="en-GB" sz="2200" dirty="0"/>
          </a:p>
        </p:txBody>
      </p:sp>
      <p:graphicFrame>
        <p:nvGraphicFramePr>
          <p:cNvPr id="4" name="Table 3"/>
          <p:cNvGraphicFramePr>
            <a:graphicFrameLocks noGrp="1"/>
          </p:cNvGraphicFramePr>
          <p:nvPr>
            <p:extLst/>
          </p:nvPr>
        </p:nvGraphicFramePr>
        <p:xfrm>
          <a:off x="1641348" y="2284080"/>
          <a:ext cx="6096000" cy="2225040"/>
        </p:xfrm>
        <a:graphic>
          <a:graphicData uri="http://schemas.openxmlformats.org/drawingml/2006/table">
            <a:tbl>
              <a:tblPr firstRow="1" bandRow="1">
                <a:tableStyleId>{3B4B98B0-60AC-42C2-AFA5-B58CD77FA1E5}</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Staff (Alias </a:t>
                      </a:r>
                      <a:r>
                        <a:rPr lang="en-GB" dirty="0">
                          <a:solidFill>
                            <a:srgbClr val="FF0000"/>
                          </a:solidFill>
                        </a:rPr>
                        <a:t>s</a:t>
                      </a:r>
                      <a:r>
                        <a:rPr lang="en-GB" dirty="0"/>
                        <a:t>)</a:t>
                      </a:r>
                    </a:p>
                  </a:txBody>
                  <a:tcPr/>
                </a:tc>
                <a:tc>
                  <a:txBody>
                    <a:bodyPr/>
                    <a:lstStyle/>
                    <a:p>
                      <a:r>
                        <a:rPr lang="en-GB" dirty="0"/>
                        <a:t>Property (Alias </a:t>
                      </a:r>
                      <a:r>
                        <a:rPr lang="en-GB" dirty="0">
                          <a:solidFill>
                            <a:srgbClr val="FF0000"/>
                          </a:solidFill>
                        </a:rPr>
                        <a:t>p</a:t>
                      </a:r>
                      <a:r>
                        <a:rPr lang="en-GB" dirty="0"/>
                        <a:t>)</a:t>
                      </a:r>
                    </a:p>
                  </a:txBody>
                  <a:tcPr/>
                </a:tc>
                <a:extLst>
                  <a:ext uri="{0D108BD9-81ED-4DB2-BD59-A6C34878D82A}">
                    <a16:rowId xmlns:a16="http://schemas.microsoft.com/office/drawing/2014/main" val="10000"/>
                  </a:ext>
                </a:extLst>
              </a:tr>
              <a:tr h="370840">
                <a:tc>
                  <a:txBody>
                    <a:bodyPr/>
                    <a:lstStyle/>
                    <a:p>
                      <a:r>
                        <a:rPr lang="en-GB" b="1" dirty="0">
                          <a:solidFill>
                            <a:srgbClr val="FF0000"/>
                          </a:solidFill>
                          <a:sym typeface="Wingdings" panose="05000000000000000000" pitchFamily="2" charset="2"/>
                        </a:rPr>
                        <a:t> </a:t>
                      </a:r>
                      <a:r>
                        <a:rPr lang="en-GB" dirty="0" err="1"/>
                        <a:t>StaffNo</a:t>
                      </a:r>
                      <a:endParaRPr lang="en-GB" dirty="0"/>
                    </a:p>
                  </a:txBody>
                  <a:tcPr/>
                </a:tc>
                <a:tc>
                  <a:txBody>
                    <a:bodyPr/>
                    <a:lstStyle/>
                    <a:p>
                      <a:r>
                        <a:rPr lang="en-GB" b="1" dirty="0">
                          <a:solidFill>
                            <a:srgbClr val="FF0000"/>
                          </a:solidFill>
                          <a:sym typeface="Wingdings" panose="05000000000000000000" pitchFamily="2" charset="2"/>
                        </a:rPr>
                        <a:t> </a:t>
                      </a:r>
                      <a:r>
                        <a:rPr lang="en-GB" dirty="0" err="1"/>
                        <a:t>PropertyNo</a:t>
                      </a:r>
                      <a:endParaRPr lang="en-GB" dirty="0"/>
                    </a:p>
                  </a:txBody>
                  <a:tcPr/>
                </a:tc>
                <a:extLst>
                  <a:ext uri="{0D108BD9-81ED-4DB2-BD59-A6C34878D82A}">
                    <a16:rowId xmlns:a16="http://schemas.microsoft.com/office/drawing/2014/main" val="10001"/>
                  </a:ext>
                </a:extLst>
              </a:tr>
              <a:tr h="370840">
                <a:tc>
                  <a:txBody>
                    <a:bodyPr/>
                    <a:lstStyle/>
                    <a:p>
                      <a:r>
                        <a:rPr lang="en-GB" b="1" dirty="0">
                          <a:solidFill>
                            <a:srgbClr val="FF0000"/>
                          </a:solidFill>
                          <a:sym typeface="Wingdings" panose="05000000000000000000" pitchFamily="2" charset="2"/>
                        </a:rPr>
                        <a:t> </a:t>
                      </a:r>
                      <a:r>
                        <a:rPr lang="en-GB" dirty="0" err="1"/>
                        <a:t>FirstName</a:t>
                      </a:r>
                      <a:endParaRPr lang="en-GB" b="1" dirty="0">
                        <a:solidFill>
                          <a:srgbClr val="FF0000"/>
                        </a:solidFill>
                      </a:endParaRPr>
                    </a:p>
                  </a:txBody>
                  <a:tcPr/>
                </a:tc>
                <a:tc>
                  <a:txBody>
                    <a:bodyPr/>
                    <a:lstStyle/>
                    <a:p>
                      <a:r>
                        <a:rPr lang="en-GB" dirty="0" err="1"/>
                        <a:t>OwnerNo</a:t>
                      </a:r>
                      <a:endParaRPr lang="en-GB" dirty="0"/>
                    </a:p>
                  </a:txBody>
                  <a:tcPr/>
                </a:tc>
                <a:extLst>
                  <a:ext uri="{0D108BD9-81ED-4DB2-BD59-A6C34878D82A}">
                    <a16:rowId xmlns:a16="http://schemas.microsoft.com/office/drawing/2014/main" val="10002"/>
                  </a:ext>
                </a:extLst>
              </a:tr>
              <a:tr h="370840">
                <a:tc>
                  <a:txBody>
                    <a:bodyPr/>
                    <a:lstStyle/>
                    <a:p>
                      <a:r>
                        <a:rPr lang="en-GB" b="1" dirty="0">
                          <a:solidFill>
                            <a:srgbClr val="FF0000"/>
                          </a:solidFill>
                          <a:sym typeface="Wingdings" panose="05000000000000000000" pitchFamily="2" charset="2"/>
                        </a:rPr>
                        <a:t> </a:t>
                      </a:r>
                      <a:r>
                        <a:rPr lang="en-GB" dirty="0" err="1"/>
                        <a:t>LastName</a:t>
                      </a:r>
                      <a:endParaRPr lang="en-GB" b="1" dirty="0"/>
                    </a:p>
                  </a:txBody>
                  <a:tcPr/>
                </a:tc>
                <a:tc>
                  <a:txBody>
                    <a:bodyPr/>
                    <a:lstStyle/>
                    <a:p>
                      <a:r>
                        <a:rPr lang="en-GB" dirty="0"/>
                        <a:t>Type</a:t>
                      </a:r>
                    </a:p>
                  </a:txBody>
                  <a:tcPr/>
                </a:tc>
                <a:extLst>
                  <a:ext uri="{0D108BD9-81ED-4DB2-BD59-A6C34878D82A}">
                    <a16:rowId xmlns:a16="http://schemas.microsoft.com/office/drawing/2014/main" val="10003"/>
                  </a:ext>
                </a:extLst>
              </a:tr>
              <a:tr h="370840">
                <a:tc>
                  <a:txBody>
                    <a:bodyPr/>
                    <a:lstStyle/>
                    <a:p>
                      <a:r>
                        <a:rPr lang="en-GB" dirty="0"/>
                        <a: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p>
                  </a:txBody>
                  <a:tcPr/>
                </a:tc>
                <a:extLst>
                  <a:ext uri="{0D108BD9-81ED-4DB2-BD59-A6C34878D82A}">
                    <a16:rowId xmlns:a16="http://schemas.microsoft.com/office/drawing/2014/main" val="10004"/>
                  </a:ext>
                </a:extLst>
              </a:tr>
              <a:tr h="370840">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rgbClr val="FF0000"/>
                          </a:solidFill>
                          <a:sym typeface="Wingdings" panose="05000000000000000000" pitchFamily="2" charset="2"/>
                        </a:rPr>
                        <a:t> </a:t>
                      </a:r>
                      <a:r>
                        <a:rPr lang="en-GB" dirty="0" err="1"/>
                        <a:t>ManagedBy</a:t>
                      </a:r>
                      <a:endParaRPr lang="en-GB" dirty="0"/>
                    </a:p>
                  </a:txBody>
                  <a:tcPr/>
                </a:tc>
                <a:extLst>
                  <a:ext uri="{0D108BD9-81ED-4DB2-BD59-A6C34878D82A}">
                    <a16:rowId xmlns:a16="http://schemas.microsoft.com/office/drawing/2014/main" val="10005"/>
                  </a:ext>
                </a:extLst>
              </a:tr>
            </a:tbl>
          </a:graphicData>
        </a:graphic>
      </p:graphicFrame>
      <p:grpSp>
        <p:nvGrpSpPr>
          <p:cNvPr id="12" name="Group 11"/>
          <p:cNvGrpSpPr/>
          <p:nvPr/>
        </p:nvGrpSpPr>
        <p:grpSpPr>
          <a:xfrm rot="330823">
            <a:off x="2677249" y="2801417"/>
            <a:ext cx="2111038" cy="1464546"/>
            <a:chOff x="2731715" y="3015465"/>
            <a:chExt cx="2111038" cy="1464546"/>
          </a:xfrm>
        </p:grpSpPr>
        <p:cxnSp>
          <p:nvCxnSpPr>
            <p:cNvPr id="7" name="Straight Arrow Connector 6"/>
            <p:cNvCxnSpPr/>
            <p:nvPr/>
          </p:nvCxnSpPr>
          <p:spPr>
            <a:xfrm rot="21269177">
              <a:off x="2845198" y="3015465"/>
              <a:ext cx="1997555" cy="1464546"/>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9" name="TextBox 8"/>
            <p:cNvSpPr txBox="1"/>
            <p:nvPr/>
          </p:nvSpPr>
          <p:spPr>
            <a:xfrm rot="1890490">
              <a:off x="2731715" y="3360443"/>
              <a:ext cx="2031390" cy="369332"/>
            </a:xfrm>
            <a:prstGeom prst="rect">
              <a:avLst/>
            </a:prstGeom>
            <a:noFill/>
          </p:spPr>
          <p:txBody>
            <a:bodyPr wrap="none" rtlCol="0">
              <a:spAutoFit/>
            </a:bodyPr>
            <a:lstStyle/>
            <a:p>
              <a:r>
                <a:rPr lang="en-GB" b="1" dirty="0"/>
                <a:t>Matching Column</a:t>
              </a:r>
            </a:p>
          </p:txBody>
        </p:sp>
      </p:grpSp>
      <p:grpSp>
        <p:nvGrpSpPr>
          <p:cNvPr id="10" name="Group 9">
            <a:extLst>
              <a:ext uri="{FF2B5EF4-FFF2-40B4-BE49-F238E27FC236}">
                <a16:creationId xmlns:a16="http://schemas.microsoft.com/office/drawing/2014/main" id="{8EECBD1F-1DDB-465F-8297-2DC09B7EC544}"/>
              </a:ext>
            </a:extLst>
          </p:cNvPr>
          <p:cNvGrpSpPr/>
          <p:nvPr/>
        </p:nvGrpSpPr>
        <p:grpSpPr>
          <a:xfrm>
            <a:off x="6012160" y="228600"/>
            <a:ext cx="2160240" cy="946448"/>
            <a:chOff x="6012160" y="228600"/>
            <a:chExt cx="2160240" cy="946448"/>
          </a:xfrm>
        </p:grpSpPr>
        <p:sp>
          <p:nvSpPr>
            <p:cNvPr id="11" name="Oval 10">
              <a:extLst>
                <a:ext uri="{FF2B5EF4-FFF2-40B4-BE49-F238E27FC236}">
                  <a16:creationId xmlns:a16="http://schemas.microsoft.com/office/drawing/2014/main" id="{D1826E6D-3556-4ADC-A890-839E91979F6A}"/>
                </a:ext>
              </a:extLst>
            </p:cNvPr>
            <p:cNvSpPr/>
            <p:nvPr/>
          </p:nvSpPr>
          <p:spPr>
            <a:xfrm>
              <a:off x="6012160" y="228600"/>
              <a:ext cx="1274440" cy="914400"/>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sp>
          <p:nvSpPr>
            <p:cNvPr id="13" name="Oval 12">
              <a:extLst>
                <a:ext uri="{FF2B5EF4-FFF2-40B4-BE49-F238E27FC236}">
                  <a16:creationId xmlns:a16="http://schemas.microsoft.com/office/drawing/2014/main" id="{8A2CC672-44CB-4C61-B94C-C5ED0A27068B}"/>
                </a:ext>
              </a:extLst>
            </p:cNvPr>
            <p:cNvSpPr/>
            <p:nvPr/>
          </p:nvSpPr>
          <p:spPr>
            <a:xfrm>
              <a:off x="6897960" y="260648"/>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grpSp>
    </p:spTree>
    <p:extLst>
      <p:ext uri="{BB962C8B-B14F-4D97-AF65-F5344CB8AC3E}">
        <p14:creationId xmlns:p14="http://schemas.microsoft.com/office/powerpoint/2010/main" val="2393517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RIGHT OUTER JOIN</a:t>
            </a:r>
          </a:p>
        </p:txBody>
      </p:sp>
      <p:sp>
        <p:nvSpPr>
          <p:cNvPr id="3" name="Content Placeholder 2"/>
          <p:cNvSpPr>
            <a:spLocks noGrp="1"/>
          </p:cNvSpPr>
          <p:nvPr>
            <p:ph sz="quarter" idx="1"/>
          </p:nvPr>
        </p:nvSpPr>
        <p:spPr/>
        <p:txBody>
          <a:bodyPr/>
          <a:lstStyle/>
          <a:p>
            <a:r>
              <a:rPr lang="en-GB" dirty="0"/>
              <a:t>Returns all rows from the </a:t>
            </a:r>
            <a:r>
              <a:rPr lang="en-GB" b="1" dirty="0"/>
              <a:t>table on the right side </a:t>
            </a:r>
            <a:r>
              <a:rPr lang="en-GB" dirty="0"/>
              <a:t>of the RIGHT JOIN clause.</a:t>
            </a:r>
          </a:p>
          <a:p>
            <a:r>
              <a:rPr lang="en-GB" dirty="0"/>
              <a:t>List </a:t>
            </a:r>
            <a:r>
              <a:rPr lang="en-GB" b="1" u="sng" dirty="0"/>
              <a:t>all</a:t>
            </a:r>
            <a:r>
              <a:rPr lang="en-GB" dirty="0"/>
              <a:t> leases and matching property details, including properties that are </a:t>
            </a:r>
            <a:r>
              <a:rPr lang="en-GB" b="1" dirty="0"/>
              <a:t>yet to be</a:t>
            </a:r>
            <a:r>
              <a:rPr lang="en-GB" dirty="0"/>
              <a:t> leased:</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l</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LeaseNo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RentStart</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RentFinish</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MonthlyRent</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p</a:t>
            </a:r>
            <a:r>
              <a:rPr lang="en-GB" dirty="0">
                <a:solidFill>
                  <a:srgbClr val="808080"/>
                </a:solidFill>
                <a:latin typeface="Consolas" panose="020B0609020204030204" pitchFamily="49" charset="0"/>
              </a:rPr>
              <a:t>.*</a:t>
            </a:r>
            <a:br>
              <a:rPr lang="en-GB" dirty="0">
                <a:solidFill>
                  <a:srgbClr val="808080"/>
                </a:solidFill>
                <a:latin typeface="Consolas" panose="020B0609020204030204" pitchFamily="49" charset="0"/>
              </a:rPr>
            </a:b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Lease l</a:t>
            </a:r>
            <a:br>
              <a:rPr lang="en-GB" dirty="0">
                <a:solidFill>
                  <a:prstClr val="black"/>
                </a:solidFill>
                <a:latin typeface="Consolas" panose="020B0609020204030204" pitchFamily="49" charset="0"/>
              </a:rPr>
            </a:br>
            <a:r>
              <a:rPr lang="en-GB" dirty="0">
                <a:solidFill>
                  <a:srgbClr val="808080"/>
                </a:solidFill>
                <a:latin typeface="Consolas" panose="020B0609020204030204" pitchFamily="49" charset="0"/>
              </a:rPr>
              <a:t>RIGHT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JOIN</a:t>
            </a:r>
            <a:r>
              <a:rPr lang="en-GB" dirty="0">
                <a:solidFill>
                  <a:prstClr val="black"/>
                </a:solidFill>
                <a:latin typeface="Consolas" panose="020B0609020204030204" pitchFamily="49" charset="0"/>
              </a:rPr>
              <a:t> </a:t>
            </a:r>
            <a:r>
              <a:rPr lang="en-GB" b="1" dirty="0">
                <a:solidFill>
                  <a:srgbClr val="FF0000"/>
                </a:solidFill>
                <a:latin typeface="Consolas" panose="020B0609020204030204" pitchFamily="49" charset="0"/>
              </a:rPr>
              <a:t>Property p</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l</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PropertyNo</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PropertyNo</a:t>
            </a:r>
            <a:r>
              <a:rPr lang="en-GB" dirty="0">
                <a:solidFill>
                  <a:srgbClr val="808080"/>
                </a:solidFill>
                <a:latin typeface="Consolas" panose="020B0609020204030204" pitchFamily="49" charset="0"/>
              </a:rPr>
              <a:t>;</a:t>
            </a:r>
          </a:p>
          <a:p>
            <a:endParaRPr lang="en-GB" dirty="0"/>
          </a:p>
          <a:p>
            <a:endParaRPr lang="en-GB" dirty="0"/>
          </a:p>
        </p:txBody>
      </p:sp>
      <p:grpSp>
        <p:nvGrpSpPr>
          <p:cNvPr id="9" name="Group 8">
            <a:extLst>
              <a:ext uri="{FF2B5EF4-FFF2-40B4-BE49-F238E27FC236}">
                <a16:creationId xmlns:a16="http://schemas.microsoft.com/office/drawing/2014/main" id="{AA0E2DAA-246F-496F-B112-775553B9D1F1}"/>
              </a:ext>
            </a:extLst>
          </p:cNvPr>
          <p:cNvGrpSpPr/>
          <p:nvPr/>
        </p:nvGrpSpPr>
        <p:grpSpPr>
          <a:xfrm>
            <a:off x="6012160" y="228600"/>
            <a:ext cx="2160240" cy="946448"/>
            <a:chOff x="6012160" y="228600"/>
            <a:chExt cx="2160240" cy="946448"/>
          </a:xfrm>
        </p:grpSpPr>
        <p:sp>
          <p:nvSpPr>
            <p:cNvPr id="7" name="Oval 6">
              <a:extLst>
                <a:ext uri="{FF2B5EF4-FFF2-40B4-BE49-F238E27FC236}">
                  <a16:creationId xmlns:a16="http://schemas.microsoft.com/office/drawing/2014/main" id="{08E65009-1DC9-4980-A1F4-F66ED2FC69A0}"/>
                </a:ext>
              </a:extLst>
            </p:cNvPr>
            <p:cNvSpPr/>
            <p:nvPr/>
          </p:nvSpPr>
          <p:spPr>
            <a:xfrm>
              <a:off x="6897960" y="260648"/>
              <a:ext cx="1274440" cy="914400"/>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sp>
          <p:nvSpPr>
            <p:cNvPr id="8" name="Oval 7">
              <a:extLst>
                <a:ext uri="{FF2B5EF4-FFF2-40B4-BE49-F238E27FC236}">
                  <a16:creationId xmlns:a16="http://schemas.microsoft.com/office/drawing/2014/main" id="{FB3AECCB-CE0F-40A5-9047-26894738ED36}"/>
                </a:ext>
              </a:extLst>
            </p:cNvPr>
            <p:cNvSpPr/>
            <p:nvPr/>
          </p:nvSpPr>
          <p:spPr>
            <a:xfrm>
              <a:off x="6012160" y="228600"/>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grpSp>
    </p:spTree>
    <p:extLst>
      <p:ext uri="{BB962C8B-B14F-4D97-AF65-F5344CB8AC3E}">
        <p14:creationId xmlns:p14="http://schemas.microsoft.com/office/powerpoint/2010/main" val="2572137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FULL JOIN</a:t>
            </a:r>
          </a:p>
        </p:txBody>
      </p:sp>
      <p:sp>
        <p:nvSpPr>
          <p:cNvPr id="3" name="Content Placeholder 2"/>
          <p:cNvSpPr>
            <a:spLocks noGrp="1"/>
          </p:cNvSpPr>
          <p:nvPr>
            <p:ph sz="quarter" idx="1"/>
          </p:nvPr>
        </p:nvSpPr>
        <p:spPr/>
        <p:txBody>
          <a:bodyPr/>
          <a:lstStyle/>
          <a:p>
            <a:r>
              <a:rPr lang="en-GB" dirty="0"/>
              <a:t>The FULL OUTER JOIN returns all rows from the left table (table1) and from the right table (table2).</a:t>
            </a:r>
          </a:p>
          <a:p>
            <a:pPr marL="365760" lvl="1" indent="0">
              <a:buNone/>
            </a:pPr>
            <a:r>
              <a:rPr lang="en-GB" dirty="0"/>
              <a:t>(Note: </a:t>
            </a:r>
            <a:r>
              <a:rPr lang="en-GB" i="1" dirty="0"/>
              <a:t>There is no data in our database that really demonstrates this</a:t>
            </a:r>
            <a:r>
              <a:rPr lang="en-GB" dirty="0"/>
              <a:t>)</a:t>
            </a:r>
          </a:p>
        </p:txBody>
      </p:sp>
      <p:sp>
        <p:nvSpPr>
          <p:cNvPr id="4" name="Oval 3"/>
          <p:cNvSpPr/>
          <p:nvPr/>
        </p:nvSpPr>
        <p:spPr>
          <a:xfrm>
            <a:off x="5983183" y="209161"/>
            <a:ext cx="1274440" cy="914400"/>
          </a:xfrm>
          <a:prstGeom prst="ellipse">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400" dirty="0">
              <a:solidFill>
                <a:schemeClr val="tx1"/>
              </a:solidFill>
            </a:endParaRPr>
          </a:p>
        </p:txBody>
      </p:sp>
      <p:sp>
        <p:nvSpPr>
          <p:cNvPr id="5" name="Oval 4"/>
          <p:cNvSpPr/>
          <p:nvPr/>
        </p:nvSpPr>
        <p:spPr>
          <a:xfrm>
            <a:off x="6897960" y="260648"/>
            <a:ext cx="1274440" cy="914400"/>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sp>
        <p:nvSpPr>
          <p:cNvPr id="6" name="Oval 5"/>
          <p:cNvSpPr/>
          <p:nvPr/>
        </p:nvSpPr>
        <p:spPr>
          <a:xfrm>
            <a:off x="6012160" y="209161"/>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spTree>
    <p:extLst>
      <p:ext uri="{BB962C8B-B14F-4D97-AF65-F5344CB8AC3E}">
        <p14:creationId xmlns:p14="http://schemas.microsoft.com/office/powerpoint/2010/main" val="35388856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CROSS JOIN</a:t>
            </a:r>
          </a:p>
        </p:txBody>
      </p:sp>
      <p:sp>
        <p:nvSpPr>
          <p:cNvPr id="3" name="Content Placeholder 2"/>
          <p:cNvSpPr>
            <a:spLocks noGrp="1"/>
          </p:cNvSpPr>
          <p:nvPr>
            <p:ph sz="quarter" idx="1"/>
          </p:nvPr>
        </p:nvSpPr>
        <p:spPr/>
        <p:txBody>
          <a:bodyPr/>
          <a:lstStyle/>
          <a:p>
            <a:r>
              <a:rPr lang="en-GB" dirty="0"/>
              <a:t>The CROSS JOIN returns a Cartesian product.</a:t>
            </a:r>
          </a:p>
          <a:p>
            <a:r>
              <a:rPr lang="en-GB" dirty="0"/>
              <a:t>Try the following:</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ManagedBy</a:t>
            </a:r>
            <a:endParaRPr lang="en-GB" dirty="0">
              <a:solidFill>
                <a:prstClr val="black"/>
              </a:solidFill>
              <a:latin typeface="Consolas" panose="020B0609020204030204" pitchFamily="49" charset="0"/>
            </a:endParaRPr>
          </a:p>
          <a:p>
            <a:pPr marL="594360" lvl="2" indent="0">
              <a:buNone/>
            </a:pP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Staff s</a:t>
            </a:r>
          </a:p>
          <a:p>
            <a:pPr marL="594360" lvl="2" indent="0">
              <a:buNone/>
            </a:pPr>
            <a:r>
              <a:rPr lang="en-GB" dirty="0">
                <a:solidFill>
                  <a:srgbClr val="808080"/>
                </a:solidFill>
                <a:latin typeface="Consolas" panose="020B0609020204030204" pitchFamily="49" charset="0"/>
              </a:rPr>
              <a:t>CROSS</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JOIN</a:t>
            </a:r>
            <a:r>
              <a:rPr lang="en-GB" dirty="0">
                <a:solidFill>
                  <a:prstClr val="black"/>
                </a:solidFill>
                <a:latin typeface="Consolas" panose="020B0609020204030204" pitchFamily="49" charset="0"/>
              </a:rPr>
              <a:t> Property p</a:t>
            </a:r>
          </a:p>
          <a:p>
            <a:r>
              <a:rPr lang="en-GB" dirty="0"/>
              <a:t>It returns </a:t>
            </a:r>
            <a:r>
              <a:rPr lang="en-GB" b="1" i="1" dirty="0"/>
              <a:t>all </a:t>
            </a:r>
            <a:r>
              <a:rPr lang="en-GB" dirty="0" err="1"/>
              <a:t>BranchNo</a:t>
            </a:r>
            <a:r>
              <a:rPr lang="en-GB" dirty="0"/>
              <a:t>, </a:t>
            </a:r>
            <a:r>
              <a:rPr lang="en-GB" dirty="0" err="1"/>
              <a:t>ManagedBy</a:t>
            </a:r>
            <a:r>
              <a:rPr lang="en-GB" dirty="0"/>
              <a:t> </a:t>
            </a:r>
            <a:r>
              <a:rPr lang="en-GB" b="1" i="1" dirty="0"/>
              <a:t>combinations</a:t>
            </a:r>
            <a:r>
              <a:rPr lang="en-GB" dirty="0"/>
              <a:t> </a:t>
            </a:r>
            <a:r>
              <a:rPr lang="en-GB" b="1" i="1" dirty="0"/>
              <a:t>that are possible</a:t>
            </a:r>
            <a:r>
              <a:rPr lang="en-GB" dirty="0"/>
              <a:t>.</a:t>
            </a:r>
          </a:p>
          <a:p>
            <a:endParaRPr lang="en-GB" dirty="0"/>
          </a:p>
        </p:txBody>
      </p:sp>
    </p:spTree>
    <p:extLst>
      <p:ext uri="{BB962C8B-B14F-4D97-AF65-F5344CB8AC3E}">
        <p14:creationId xmlns:p14="http://schemas.microsoft.com/office/powerpoint/2010/main" val="3485894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endParaRPr lang="en-GB"/>
          </a:p>
        </p:txBody>
      </p:sp>
      <p:sp>
        <p:nvSpPr>
          <p:cNvPr id="4" name="Title 3"/>
          <p:cNvSpPr>
            <a:spLocks noGrp="1"/>
          </p:cNvSpPr>
          <p:nvPr>
            <p:ph type="title"/>
          </p:nvPr>
        </p:nvSpPr>
        <p:spPr/>
        <p:txBody>
          <a:bodyPr/>
          <a:lstStyle/>
          <a:p>
            <a:r>
              <a:rPr lang="en-GB" dirty="0"/>
              <a:t>SET Operations</a:t>
            </a:r>
          </a:p>
        </p:txBody>
      </p:sp>
    </p:spTree>
    <p:extLst>
      <p:ext uri="{BB962C8B-B14F-4D97-AF65-F5344CB8AC3E}">
        <p14:creationId xmlns:p14="http://schemas.microsoft.com/office/powerpoint/2010/main" val="11530927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Union, Intersect and Difference (Except) Set Operations</a:t>
            </a:r>
          </a:p>
        </p:txBody>
      </p:sp>
      <p:sp>
        <p:nvSpPr>
          <p:cNvPr id="3" name="Content Placeholder 2"/>
          <p:cNvSpPr>
            <a:spLocks noGrp="1"/>
          </p:cNvSpPr>
          <p:nvPr>
            <p:ph sz="quarter" idx="1"/>
          </p:nvPr>
        </p:nvSpPr>
        <p:spPr>
          <a:xfrm>
            <a:off x="612648" y="1600200"/>
            <a:ext cx="8531352" cy="5257800"/>
          </a:xfrm>
        </p:spPr>
        <p:txBody>
          <a:bodyPr>
            <a:normAutofit fontScale="92500" lnSpcReduction="10000"/>
          </a:bodyPr>
          <a:lstStyle/>
          <a:p>
            <a:r>
              <a:rPr lang="en-GB" dirty="0"/>
              <a:t>Used to combine results of two or more queries into a single result table.</a:t>
            </a:r>
          </a:p>
          <a:p>
            <a:endParaRPr lang="en-GB" dirty="0"/>
          </a:p>
          <a:p>
            <a:endParaRPr lang="en-GB" dirty="0"/>
          </a:p>
          <a:p>
            <a:endParaRPr lang="en-GB" dirty="0"/>
          </a:p>
          <a:p>
            <a:endParaRPr lang="en-GB" dirty="0"/>
          </a:p>
          <a:p>
            <a:pPr lvl="1">
              <a:spcBef>
                <a:spcPts val="1200"/>
              </a:spcBef>
            </a:pPr>
            <a:r>
              <a:rPr lang="en-GB" b="1" dirty="0"/>
              <a:t>Union</a:t>
            </a:r>
            <a:r>
              <a:rPr lang="en-GB" dirty="0"/>
              <a:t> of two queries, A and B, is a query result containing </a:t>
            </a:r>
            <a:r>
              <a:rPr lang="en-GB" b="1" i="1" dirty="0"/>
              <a:t>all rows</a:t>
            </a:r>
            <a:r>
              <a:rPr lang="en-GB" dirty="0"/>
              <a:t> in either A or B or both.</a:t>
            </a:r>
          </a:p>
          <a:p>
            <a:pPr lvl="1"/>
            <a:r>
              <a:rPr lang="en-GB" b="1" dirty="0"/>
              <a:t>Intersection</a:t>
            </a:r>
            <a:r>
              <a:rPr lang="en-GB" dirty="0"/>
              <a:t> contains </a:t>
            </a:r>
            <a:r>
              <a:rPr lang="en-GB" b="1" i="1" dirty="0"/>
              <a:t>all rows common</a:t>
            </a:r>
            <a:r>
              <a:rPr lang="en-GB" dirty="0"/>
              <a:t> to both A and B.</a:t>
            </a:r>
          </a:p>
          <a:p>
            <a:pPr lvl="1"/>
            <a:r>
              <a:rPr lang="en-GB" b="1" dirty="0"/>
              <a:t>Difference</a:t>
            </a:r>
            <a:r>
              <a:rPr lang="en-GB" dirty="0"/>
              <a:t> (also </a:t>
            </a:r>
            <a:r>
              <a:rPr lang="en-GB" b="1" dirty="0"/>
              <a:t>Except</a:t>
            </a:r>
            <a:r>
              <a:rPr lang="en-GB" dirty="0"/>
              <a:t>) contains all rows </a:t>
            </a:r>
            <a:r>
              <a:rPr lang="en-GB" b="1" i="1" dirty="0"/>
              <a:t>in A but not in B</a:t>
            </a:r>
            <a:r>
              <a:rPr lang="en-GB" dirty="0"/>
              <a:t>. </a:t>
            </a:r>
            <a:r>
              <a:rPr lang="en-GB" i="1" u="sng" dirty="0"/>
              <a:t>SQL Server uses Except</a:t>
            </a:r>
            <a:r>
              <a:rPr lang="en-GB" dirty="0"/>
              <a:t>.</a:t>
            </a:r>
          </a:p>
          <a:p>
            <a:pPr lvl="1"/>
            <a:r>
              <a:rPr lang="en-GB" dirty="0"/>
              <a:t>The two tables must be </a:t>
            </a:r>
            <a:r>
              <a:rPr lang="en-GB" b="1" i="1" dirty="0"/>
              <a:t>union compatible</a:t>
            </a:r>
            <a:r>
              <a:rPr lang="en-GB" dirty="0"/>
              <a:t>.</a:t>
            </a:r>
          </a:p>
        </p:txBody>
      </p:sp>
      <p:graphicFrame>
        <p:nvGraphicFramePr>
          <p:cNvPr id="4" name="Table 3"/>
          <p:cNvGraphicFramePr>
            <a:graphicFrameLocks noGrp="1"/>
          </p:cNvGraphicFramePr>
          <p:nvPr>
            <p:extLst/>
          </p:nvPr>
        </p:nvGraphicFramePr>
        <p:xfrm>
          <a:off x="1331640" y="2611655"/>
          <a:ext cx="1296144" cy="1402700"/>
        </p:xfrm>
        <a:graphic>
          <a:graphicData uri="http://schemas.openxmlformats.org/drawingml/2006/table">
            <a:tbl>
              <a:tblPr bandRow="1">
                <a:tableStyleId>{69012ECD-51FC-41F1-AA8D-1B2483CD663E}</a:tableStyleId>
              </a:tblPr>
              <a:tblGrid>
                <a:gridCol w="1296144">
                  <a:extLst>
                    <a:ext uri="{9D8B030D-6E8A-4147-A177-3AD203B41FA5}">
                      <a16:colId xmlns:a16="http://schemas.microsoft.com/office/drawing/2014/main" val="4001800417"/>
                    </a:ext>
                  </a:extLst>
                </a:gridCol>
              </a:tblGrid>
              <a:tr h="701350">
                <a:tc>
                  <a:txBody>
                    <a:bodyPr/>
                    <a:lstStyle/>
                    <a:p>
                      <a:endParaRPr lang="en-GB" dirty="0"/>
                    </a:p>
                  </a:txBody>
                  <a:tcPr>
                    <a:solidFill>
                      <a:schemeClr val="bg2">
                        <a:lumMod val="75000"/>
                      </a:schemeClr>
                    </a:solidFill>
                  </a:tcPr>
                </a:tc>
                <a:extLst>
                  <a:ext uri="{0D108BD9-81ED-4DB2-BD59-A6C34878D82A}">
                    <a16:rowId xmlns:a16="http://schemas.microsoft.com/office/drawing/2014/main" val="2775940011"/>
                  </a:ext>
                </a:extLst>
              </a:tr>
              <a:tr h="701350">
                <a:tc>
                  <a:txBody>
                    <a:bodyPr/>
                    <a:lstStyle/>
                    <a:p>
                      <a:endParaRPr lang="en-GB" dirty="0"/>
                    </a:p>
                  </a:txBody>
                  <a:tcPr>
                    <a:solidFill>
                      <a:schemeClr val="bg2">
                        <a:lumMod val="75000"/>
                      </a:schemeClr>
                    </a:solidFill>
                  </a:tcPr>
                </a:tc>
                <a:extLst>
                  <a:ext uri="{0D108BD9-81ED-4DB2-BD59-A6C34878D82A}">
                    <a16:rowId xmlns:a16="http://schemas.microsoft.com/office/drawing/2014/main" val="176627555"/>
                  </a:ext>
                </a:extLst>
              </a:tr>
            </a:tbl>
          </a:graphicData>
        </a:graphic>
      </p:graphicFrame>
      <p:graphicFrame>
        <p:nvGraphicFramePr>
          <p:cNvPr id="5" name="Table 4"/>
          <p:cNvGraphicFramePr>
            <a:graphicFrameLocks noGrp="1"/>
          </p:cNvGraphicFramePr>
          <p:nvPr>
            <p:extLst/>
          </p:nvPr>
        </p:nvGraphicFramePr>
        <p:xfrm>
          <a:off x="4139952" y="2613803"/>
          <a:ext cx="1224136" cy="1400553"/>
        </p:xfrm>
        <a:graphic>
          <a:graphicData uri="http://schemas.openxmlformats.org/drawingml/2006/table">
            <a:tbl>
              <a:tblPr bandRow="1">
                <a:tableStyleId>{B301B821-A1FF-4177-AEE7-76D212191A09}</a:tableStyleId>
              </a:tblPr>
              <a:tblGrid>
                <a:gridCol w="1224136">
                  <a:extLst>
                    <a:ext uri="{9D8B030D-6E8A-4147-A177-3AD203B41FA5}">
                      <a16:colId xmlns:a16="http://schemas.microsoft.com/office/drawing/2014/main" val="1025770966"/>
                    </a:ext>
                  </a:extLst>
                </a:gridCol>
              </a:tblGrid>
              <a:tr h="466851">
                <a:tc>
                  <a:txBody>
                    <a:bodyPr/>
                    <a:lstStyle/>
                    <a:p>
                      <a:endParaRPr lang="en-GB" dirty="0"/>
                    </a:p>
                  </a:txBody>
                  <a:tcPr>
                    <a:noFill/>
                  </a:tcPr>
                </a:tc>
                <a:extLst>
                  <a:ext uri="{0D108BD9-81ED-4DB2-BD59-A6C34878D82A}">
                    <a16:rowId xmlns:a16="http://schemas.microsoft.com/office/drawing/2014/main" val="40046266"/>
                  </a:ext>
                </a:extLst>
              </a:tr>
              <a:tr h="466851">
                <a:tc>
                  <a:txBody>
                    <a:bodyPr/>
                    <a:lstStyle/>
                    <a:p>
                      <a:endParaRPr lang="en-GB" dirty="0"/>
                    </a:p>
                  </a:txBody>
                  <a:tcPr>
                    <a:solidFill>
                      <a:schemeClr val="bg2">
                        <a:lumMod val="75000"/>
                      </a:schemeClr>
                    </a:solidFill>
                  </a:tcPr>
                </a:tc>
                <a:extLst>
                  <a:ext uri="{0D108BD9-81ED-4DB2-BD59-A6C34878D82A}">
                    <a16:rowId xmlns:a16="http://schemas.microsoft.com/office/drawing/2014/main" val="1525767467"/>
                  </a:ext>
                </a:extLst>
              </a:tr>
              <a:tr h="466851">
                <a:tc>
                  <a:txBody>
                    <a:bodyPr/>
                    <a:lstStyle/>
                    <a:p>
                      <a:endParaRPr lang="en-GB" dirty="0"/>
                    </a:p>
                  </a:txBody>
                  <a:tcPr>
                    <a:noFill/>
                  </a:tcPr>
                </a:tc>
                <a:extLst>
                  <a:ext uri="{0D108BD9-81ED-4DB2-BD59-A6C34878D82A}">
                    <a16:rowId xmlns:a16="http://schemas.microsoft.com/office/drawing/2014/main" val="4111822588"/>
                  </a:ext>
                </a:extLst>
              </a:tr>
            </a:tbl>
          </a:graphicData>
        </a:graphic>
      </p:graphicFrame>
      <p:graphicFrame>
        <p:nvGraphicFramePr>
          <p:cNvPr id="6" name="Table 5"/>
          <p:cNvGraphicFramePr>
            <a:graphicFrameLocks noGrp="1"/>
          </p:cNvGraphicFramePr>
          <p:nvPr>
            <p:extLst/>
          </p:nvPr>
        </p:nvGraphicFramePr>
        <p:xfrm>
          <a:off x="6876256" y="2608690"/>
          <a:ext cx="1224136" cy="1400553"/>
        </p:xfrm>
        <a:graphic>
          <a:graphicData uri="http://schemas.openxmlformats.org/drawingml/2006/table">
            <a:tbl>
              <a:tblPr bandRow="1">
                <a:tableStyleId>{B301B821-A1FF-4177-AEE7-76D212191A09}</a:tableStyleId>
              </a:tblPr>
              <a:tblGrid>
                <a:gridCol w="1224136">
                  <a:extLst>
                    <a:ext uri="{9D8B030D-6E8A-4147-A177-3AD203B41FA5}">
                      <a16:colId xmlns:a16="http://schemas.microsoft.com/office/drawing/2014/main" val="1025770966"/>
                    </a:ext>
                  </a:extLst>
                </a:gridCol>
              </a:tblGrid>
              <a:tr h="466851">
                <a:tc>
                  <a:txBody>
                    <a:bodyPr/>
                    <a:lstStyle/>
                    <a:p>
                      <a:endParaRPr lang="en-GB" dirty="0"/>
                    </a:p>
                  </a:txBody>
                  <a:tcPr>
                    <a:solidFill>
                      <a:schemeClr val="bg2">
                        <a:lumMod val="75000"/>
                      </a:schemeClr>
                    </a:solidFill>
                  </a:tcPr>
                </a:tc>
                <a:extLst>
                  <a:ext uri="{0D108BD9-81ED-4DB2-BD59-A6C34878D82A}">
                    <a16:rowId xmlns:a16="http://schemas.microsoft.com/office/drawing/2014/main" val="40046266"/>
                  </a:ext>
                </a:extLst>
              </a:tr>
              <a:tr h="466851">
                <a:tc>
                  <a:txBody>
                    <a:bodyPr/>
                    <a:lstStyle/>
                    <a:p>
                      <a:endParaRPr lang="en-GB" dirty="0"/>
                    </a:p>
                  </a:txBody>
                  <a:tcPr>
                    <a:noFill/>
                  </a:tcPr>
                </a:tc>
                <a:extLst>
                  <a:ext uri="{0D108BD9-81ED-4DB2-BD59-A6C34878D82A}">
                    <a16:rowId xmlns:a16="http://schemas.microsoft.com/office/drawing/2014/main" val="1525767467"/>
                  </a:ext>
                </a:extLst>
              </a:tr>
              <a:tr h="466851">
                <a:tc>
                  <a:txBody>
                    <a:bodyPr/>
                    <a:lstStyle/>
                    <a:p>
                      <a:endParaRPr lang="en-GB" dirty="0"/>
                    </a:p>
                  </a:txBody>
                  <a:tcPr>
                    <a:noFill/>
                  </a:tcPr>
                </a:tc>
                <a:extLst>
                  <a:ext uri="{0D108BD9-81ED-4DB2-BD59-A6C34878D82A}">
                    <a16:rowId xmlns:a16="http://schemas.microsoft.com/office/drawing/2014/main" val="4111822588"/>
                  </a:ext>
                </a:extLst>
              </a:tr>
            </a:tbl>
          </a:graphicData>
        </a:graphic>
      </p:graphicFrame>
      <p:sp>
        <p:nvSpPr>
          <p:cNvPr id="7" name="TextBox 6"/>
          <p:cNvSpPr txBox="1"/>
          <p:nvPr/>
        </p:nvSpPr>
        <p:spPr>
          <a:xfrm>
            <a:off x="1618080" y="2348880"/>
            <a:ext cx="729687" cy="369332"/>
          </a:xfrm>
          <a:prstGeom prst="rect">
            <a:avLst/>
          </a:prstGeom>
          <a:noFill/>
        </p:spPr>
        <p:txBody>
          <a:bodyPr wrap="none" rtlCol="0">
            <a:spAutoFit/>
          </a:bodyPr>
          <a:lstStyle/>
          <a:p>
            <a:r>
              <a:rPr lang="en-GB" dirty="0"/>
              <a:t>A ∪ B</a:t>
            </a:r>
          </a:p>
        </p:txBody>
      </p:sp>
      <p:sp>
        <p:nvSpPr>
          <p:cNvPr id="8" name="TextBox 7"/>
          <p:cNvSpPr txBox="1"/>
          <p:nvPr/>
        </p:nvSpPr>
        <p:spPr>
          <a:xfrm>
            <a:off x="4391184" y="2348880"/>
            <a:ext cx="729687" cy="369332"/>
          </a:xfrm>
          <a:prstGeom prst="rect">
            <a:avLst/>
          </a:prstGeom>
          <a:noFill/>
        </p:spPr>
        <p:txBody>
          <a:bodyPr wrap="none" rtlCol="0">
            <a:spAutoFit/>
          </a:bodyPr>
          <a:lstStyle/>
          <a:p>
            <a:r>
              <a:rPr lang="en-GB" dirty="0"/>
              <a:t>A ∩ B</a:t>
            </a:r>
          </a:p>
        </p:txBody>
      </p:sp>
      <p:sp>
        <p:nvSpPr>
          <p:cNvPr id="9" name="TextBox 8"/>
          <p:cNvSpPr txBox="1"/>
          <p:nvPr/>
        </p:nvSpPr>
        <p:spPr>
          <a:xfrm>
            <a:off x="7195798" y="2348880"/>
            <a:ext cx="649537" cy="369332"/>
          </a:xfrm>
          <a:prstGeom prst="rect">
            <a:avLst/>
          </a:prstGeom>
          <a:noFill/>
        </p:spPr>
        <p:txBody>
          <a:bodyPr wrap="none" rtlCol="0">
            <a:spAutoFit/>
          </a:bodyPr>
          <a:lstStyle/>
          <a:p>
            <a:r>
              <a:rPr lang="en-GB" dirty="0"/>
              <a:t>A - B</a:t>
            </a:r>
          </a:p>
        </p:txBody>
      </p:sp>
      <p:sp>
        <p:nvSpPr>
          <p:cNvPr id="10" name="Left Brace 9"/>
          <p:cNvSpPr/>
          <p:nvPr/>
        </p:nvSpPr>
        <p:spPr>
          <a:xfrm>
            <a:off x="971600" y="2611656"/>
            <a:ext cx="216024" cy="682620"/>
          </a:xfrm>
          <a:prstGeom prst="leftBrace">
            <a:avLst/>
          </a:prstGeom>
        </p:spPr>
        <p:style>
          <a:lnRef idx="1">
            <a:schemeClr val="accent1"/>
          </a:lnRef>
          <a:fillRef idx="0">
            <a:schemeClr val="accent1"/>
          </a:fillRef>
          <a:effectRef idx="0">
            <a:schemeClr val="accent1"/>
          </a:effectRef>
          <a:fontRef idx="minor">
            <a:schemeClr val="tx1"/>
          </a:fontRef>
        </p:style>
        <p:txBody>
          <a:bodyPr rIns="540000" rtlCol="0" anchor="ctr"/>
          <a:lstStyle/>
          <a:p>
            <a:pPr algn="ctr"/>
            <a:r>
              <a:rPr lang="en-GB" dirty="0"/>
              <a:t>A</a:t>
            </a:r>
          </a:p>
        </p:txBody>
      </p:sp>
      <p:sp>
        <p:nvSpPr>
          <p:cNvPr id="11" name="Left Brace 10"/>
          <p:cNvSpPr/>
          <p:nvPr/>
        </p:nvSpPr>
        <p:spPr>
          <a:xfrm>
            <a:off x="971600" y="3294276"/>
            <a:ext cx="216024" cy="682620"/>
          </a:xfrm>
          <a:prstGeom prst="leftBrace">
            <a:avLst/>
          </a:prstGeom>
        </p:spPr>
        <p:style>
          <a:lnRef idx="1">
            <a:schemeClr val="accent1"/>
          </a:lnRef>
          <a:fillRef idx="0">
            <a:schemeClr val="accent1"/>
          </a:fillRef>
          <a:effectRef idx="0">
            <a:schemeClr val="accent1"/>
          </a:effectRef>
          <a:fontRef idx="minor">
            <a:schemeClr val="tx1"/>
          </a:fontRef>
        </p:style>
        <p:txBody>
          <a:bodyPr rIns="540000" rtlCol="0" anchor="ctr"/>
          <a:lstStyle/>
          <a:p>
            <a:pPr algn="ctr"/>
            <a:r>
              <a:rPr lang="en-GB" dirty="0"/>
              <a:t>B</a:t>
            </a:r>
          </a:p>
        </p:txBody>
      </p:sp>
      <p:sp>
        <p:nvSpPr>
          <p:cNvPr id="12" name="Left Brace 11"/>
          <p:cNvSpPr/>
          <p:nvPr/>
        </p:nvSpPr>
        <p:spPr>
          <a:xfrm>
            <a:off x="3893259" y="2611656"/>
            <a:ext cx="174685" cy="970652"/>
          </a:xfrm>
          <a:prstGeom prst="leftBrace">
            <a:avLst/>
          </a:prstGeom>
        </p:spPr>
        <p:style>
          <a:lnRef idx="1">
            <a:schemeClr val="accent1"/>
          </a:lnRef>
          <a:fillRef idx="0">
            <a:schemeClr val="accent1"/>
          </a:fillRef>
          <a:effectRef idx="0">
            <a:schemeClr val="accent1"/>
          </a:effectRef>
          <a:fontRef idx="minor">
            <a:schemeClr val="tx1"/>
          </a:fontRef>
        </p:style>
        <p:txBody>
          <a:bodyPr rIns="540000" rtlCol="0" anchor="ctr"/>
          <a:lstStyle/>
          <a:p>
            <a:pPr algn="ctr"/>
            <a:r>
              <a:rPr lang="en-GB" dirty="0"/>
              <a:t>A</a:t>
            </a:r>
          </a:p>
        </p:txBody>
      </p:sp>
      <p:sp>
        <p:nvSpPr>
          <p:cNvPr id="13" name="Left Brace 12"/>
          <p:cNvSpPr/>
          <p:nvPr/>
        </p:nvSpPr>
        <p:spPr>
          <a:xfrm>
            <a:off x="3563888" y="3078252"/>
            <a:ext cx="216024" cy="898644"/>
          </a:xfrm>
          <a:prstGeom prst="leftBrace">
            <a:avLst/>
          </a:prstGeom>
        </p:spPr>
        <p:style>
          <a:lnRef idx="1">
            <a:schemeClr val="accent1"/>
          </a:lnRef>
          <a:fillRef idx="0">
            <a:schemeClr val="accent1"/>
          </a:fillRef>
          <a:effectRef idx="0">
            <a:schemeClr val="accent1"/>
          </a:effectRef>
          <a:fontRef idx="minor">
            <a:schemeClr val="tx1"/>
          </a:fontRef>
        </p:style>
        <p:txBody>
          <a:bodyPr rIns="540000" rtlCol="0" anchor="ctr"/>
          <a:lstStyle/>
          <a:p>
            <a:pPr algn="ctr"/>
            <a:r>
              <a:rPr lang="en-GB" dirty="0"/>
              <a:t>B</a:t>
            </a:r>
          </a:p>
        </p:txBody>
      </p:sp>
      <p:sp>
        <p:nvSpPr>
          <p:cNvPr id="14" name="Left Brace 13"/>
          <p:cNvSpPr/>
          <p:nvPr/>
        </p:nvSpPr>
        <p:spPr>
          <a:xfrm>
            <a:off x="6629563" y="2611656"/>
            <a:ext cx="174685" cy="970652"/>
          </a:xfrm>
          <a:prstGeom prst="leftBrace">
            <a:avLst/>
          </a:prstGeom>
        </p:spPr>
        <p:style>
          <a:lnRef idx="1">
            <a:schemeClr val="accent1"/>
          </a:lnRef>
          <a:fillRef idx="0">
            <a:schemeClr val="accent1"/>
          </a:fillRef>
          <a:effectRef idx="0">
            <a:schemeClr val="accent1"/>
          </a:effectRef>
          <a:fontRef idx="minor">
            <a:schemeClr val="tx1"/>
          </a:fontRef>
        </p:style>
        <p:txBody>
          <a:bodyPr rIns="540000" rtlCol="0" anchor="ctr"/>
          <a:lstStyle/>
          <a:p>
            <a:pPr algn="ctr"/>
            <a:r>
              <a:rPr lang="en-GB" dirty="0"/>
              <a:t>A</a:t>
            </a:r>
          </a:p>
        </p:txBody>
      </p:sp>
      <p:sp>
        <p:nvSpPr>
          <p:cNvPr id="15" name="Left Brace 14"/>
          <p:cNvSpPr/>
          <p:nvPr/>
        </p:nvSpPr>
        <p:spPr>
          <a:xfrm>
            <a:off x="6300192" y="3078252"/>
            <a:ext cx="216024" cy="898644"/>
          </a:xfrm>
          <a:prstGeom prst="leftBrace">
            <a:avLst/>
          </a:prstGeom>
        </p:spPr>
        <p:style>
          <a:lnRef idx="1">
            <a:schemeClr val="accent1"/>
          </a:lnRef>
          <a:fillRef idx="0">
            <a:schemeClr val="accent1"/>
          </a:fillRef>
          <a:effectRef idx="0">
            <a:schemeClr val="accent1"/>
          </a:effectRef>
          <a:fontRef idx="minor">
            <a:schemeClr val="tx1"/>
          </a:fontRef>
        </p:style>
        <p:txBody>
          <a:bodyPr rIns="540000" rtlCol="0" anchor="ctr"/>
          <a:lstStyle/>
          <a:p>
            <a:pPr algn="ctr"/>
            <a:r>
              <a:rPr lang="en-GB" dirty="0"/>
              <a:t>B</a:t>
            </a:r>
          </a:p>
        </p:txBody>
      </p:sp>
      <p:sp>
        <p:nvSpPr>
          <p:cNvPr id="18" name="TextBox 17"/>
          <p:cNvSpPr txBox="1"/>
          <p:nvPr/>
        </p:nvSpPr>
        <p:spPr>
          <a:xfrm>
            <a:off x="1546576" y="3951579"/>
            <a:ext cx="776175" cy="369332"/>
          </a:xfrm>
          <a:prstGeom prst="rect">
            <a:avLst/>
          </a:prstGeom>
          <a:noFill/>
        </p:spPr>
        <p:txBody>
          <a:bodyPr wrap="none" rtlCol="0">
            <a:spAutoFit/>
          </a:bodyPr>
          <a:lstStyle/>
          <a:p>
            <a:r>
              <a:rPr lang="en-GB" i="1" dirty="0"/>
              <a:t>Union</a:t>
            </a:r>
          </a:p>
        </p:txBody>
      </p:sp>
      <p:sp>
        <p:nvSpPr>
          <p:cNvPr id="19" name="TextBox 18"/>
          <p:cNvSpPr txBox="1"/>
          <p:nvPr/>
        </p:nvSpPr>
        <p:spPr>
          <a:xfrm>
            <a:off x="4099341" y="3951579"/>
            <a:ext cx="1378454" cy="369332"/>
          </a:xfrm>
          <a:prstGeom prst="rect">
            <a:avLst/>
          </a:prstGeom>
          <a:noFill/>
        </p:spPr>
        <p:txBody>
          <a:bodyPr wrap="none" rtlCol="0">
            <a:spAutoFit/>
          </a:bodyPr>
          <a:lstStyle/>
          <a:p>
            <a:r>
              <a:rPr lang="en-GB" i="1" dirty="0"/>
              <a:t>Intersection</a:t>
            </a:r>
          </a:p>
        </p:txBody>
      </p:sp>
      <p:sp>
        <p:nvSpPr>
          <p:cNvPr id="20" name="TextBox 19"/>
          <p:cNvSpPr txBox="1"/>
          <p:nvPr/>
        </p:nvSpPr>
        <p:spPr>
          <a:xfrm>
            <a:off x="6989963" y="3951579"/>
            <a:ext cx="1197957" cy="369332"/>
          </a:xfrm>
          <a:prstGeom prst="rect">
            <a:avLst/>
          </a:prstGeom>
          <a:noFill/>
        </p:spPr>
        <p:txBody>
          <a:bodyPr wrap="none" rtlCol="0">
            <a:spAutoFit/>
          </a:bodyPr>
          <a:lstStyle/>
          <a:p>
            <a:r>
              <a:rPr lang="en-GB" i="1" dirty="0"/>
              <a:t>Difference</a:t>
            </a:r>
          </a:p>
        </p:txBody>
      </p:sp>
    </p:spTree>
    <p:extLst>
      <p:ext uri="{BB962C8B-B14F-4D97-AF65-F5344CB8AC3E}">
        <p14:creationId xmlns:p14="http://schemas.microsoft.com/office/powerpoint/2010/main" val="252376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0"/>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0" grpId="0" animBg="1"/>
      <p:bldP spid="11" grpId="0" animBg="1"/>
      <p:bldP spid="12" grpId="0" animBg="1"/>
      <p:bldP spid="13" grpId="0" animBg="1"/>
      <p:bldP spid="14" grpId="0" animBg="1"/>
      <p:bldP spid="15" grpId="0" animBg="1"/>
      <p:bldP spid="18" grpId="0"/>
      <p:bldP spid="19" grpId="0"/>
      <p:bldP spid="20"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Union, Intersect and Except</a:t>
            </a:r>
          </a:p>
        </p:txBody>
      </p:sp>
      <p:sp>
        <p:nvSpPr>
          <p:cNvPr id="3" name="Content Placeholder 2"/>
          <p:cNvSpPr>
            <a:spLocks noGrp="1"/>
          </p:cNvSpPr>
          <p:nvPr>
            <p:ph sz="quarter" idx="1"/>
          </p:nvPr>
        </p:nvSpPr>
        <p:spPr>
          <a:xfrm>
            <a:off x="612648" y="1600200"/>
            <a:ext cx="8423848" cy="5257800"/>
          </a:xfrm>
        </p:spPr>
        <p:txBody>
          <a:bodyPr>
            <a:normAutofit fontScale="92500"/>
          </a:bodyPr>
          <a:lstStyle/>
          <a:p>
            <a:r>
              <a:rPr lang="en-GB" dirty="0"/>
              <a:t>The syntax for using the set operators is</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query1 </a:t>
            </a:r>
            <a:r>
              <a:rPr lang="en-GB" b="1" dirty="0">
                <a:solidFill>
                  <a:srgbClr val="0000FF"/>
                </a:solidFill>
                <a:latin typeface="Consolas" panose="020B0609020204030204" pitchFamily="49" charset="0"/>
              </a:rPr>
              <a:t>SET_OPERATOR</a:t>
            </a:r>
            <a:r>
              <a:rPr lang="en-GB" b="1"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ALL</a:t>
            </a:r>
            <a:r>
              <a:rPr lang="en-GB" b="1" dirty="0">
                <a:solidFill>
                  <a:prstClr val="black"/>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query2</a:t>
            </a:r>
            <a:endParaRPr lang="en-GB" dirty="0"/>
          </a:p>
          <a:p>
            <a:r>
              <a:rPr lang="en-GB" dirty="0"/>
              <a:t>For example, construct a list of cities where there is </a:t>
            </a:r>
            <a:r>
              <a:rPr lang="en-GB" b="1" dirty="0"/>
              <a:t>either</a:t>
            </a:r>
            <a:r>
              <a:rPr lang="en-GB" dirty="0"/>
              <a:t> a branch office or a property:</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city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Branch</a:t>
            </a:r>
          </a:p>
          <a:p>
            <a:pPr marL="594360" lvl="2" indent="0">
              <a:buNone/>
            </a:pPr>
            <a:r>
              <a:rPr lang="en-GB" b="1" dirty="0">
                <a:solidFill>
                  <a:srgbClr val="0000FF"/>
                </a:solidFill>
                <a:latin typeface="Consolas" panose="020B0609020204030204" pitchFamily="49" charset="0"/>
              </a:rPr>
              <a:t>UNION</a:t>
            </a:r>
            <a:endParaRPr lang="en-GB" b="1" dirty="0">
              <a:solidFill>
                <a:prstClr val="black"/>
              </a:solidFill>
              <a:latin typeface="Consolas" panose="020B0609020204030204" pitchFamily="49" charset="0"/>
            </a:endParaRP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city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a:t>
            </a:r>
            <a:r>
              <a:rPr lang="en-GB" dirty="0">
                <a:solidFill>
                  <a:srgbClr val="808080"/>
                </a:solidFill>
                <a:latin typeface="Consolas" panose="020B0609020204030204" pitchFamily="49" charset="0"/>
              </a:rPr>
              <a:t>;</a:t>
            </a:r>
            <a:endParaRPr lang="en-GB" dirty="0"/>
          </a:p>
          <a:p>
            <a:r>
              <a:rPr lang="en-GB" dirty="0"/>
              <a:t>The SET operator selects distinct values by default, to include duplicates, add the ALL keyword:</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city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Branch</a:t>
            </a:r>
          </a:p>
          <a:p>
            <a:pPr marL="594360" lvl="2" indent="0">
              <a:buNone/>
            </a:pPr>
            <a:r>
              <a:rPr lang="en-GB" b="1" dirty="0">
                <a:solidFill>
                  <a:srgbClr val="0000FF"/>
                </a:solidFill>
                <a:latin typeface="Consolas" panose="020B0609020204030204" pitchFamily="49" charset="0"/>
              </a:rPr>
              <a:t>UNION</a:t>
            </a:r>
            <a:r>
              <a:rPr lang="en-GB" b="1"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ALL</a:t>
            </a:r>
            <a:endParaRPr lang="en-GB" b="1" dirty="0">
              <a:solidFill>
                <a:prstClr val="black"/>
              </a:solidFill>
              <a:latin typeface="Consolas" panose="020B0609020204030204" pitchFamily="49" charset="0"/>
            </a:endParaRP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city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a:t>
            </a:r>
            <a:r>
              <a:rPr lang="en-GB" dirty="0">
                <a:solidFill>
                  <a:srgbClr val="808080"/>
                </a:solidFill>
                <a:latin typeface="Consolas" panose="020B0609020204030204" pitchFamily="49" charset="0"/>
              </a:rPr>
              <a:t>;</a:t>
            </a:r>
          </a:p>
          <a:p>
            <a:endParaRPr lang="en-GB" dirty="0"/>
          </a:p>
        </p:txBody>
      </p:sp>
    </p:spTree>
    <p:extLst>
      <p:ext uri="{BB962C8B-B14F-4D97-AF65-F5344CB8AC3E}">
        <p14:creationId xmlns:p14="http://schemas.microsoft.com/office/powerpoint/2010/main" val="2614014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Union, Intersect and Except Examples</a:t>
            </a:r>
          </a:p>
        </p:txBody>
      </p:sp>
      <p:sp>
        <p:nvSpPr>
          <p:cNvPr id="3" name="Content Placeholder 2"/>
          <p:cNvSpPr>
            <a:spLocks noGrp="1"/>
          </p:cNvSpPr>
          <p:nvPr>
            <p:ph sz="quarter" idx="1"/>
          </p:nvPr>
        </p:nvSpPr>
        <p:spPr>
          <a:xfrm>
            <a:off x="612648" y="1600200"/>
            <a:ext cx="8153400" cy="5141168"/>
          </a:xfrm>
        </p:spPr>
        <p:txBody>
          <a:bodyPr>
            <a:normAutofit lnSpcReduction="10000"/>
          </a:bodyPr>
          <a:lstStyle/>
          <a:p>
            <a:r>
              <a:rPr lang="en-GB" dirty="0"/>
              <a:t>Construct a list of cities where there is </a:t>
            </a:r>
            <a:r>
              <a:rPr lang="en-GB" b="1" dirty="0"/>
              <a:t>both</a:t>
            </a:r>
            <a:r>
              <a:rPr lang="en-GB" dirty="0"/>
              <a:t> a branch office and a property:</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city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Branch </a:t>
            </a:r>
            <a:br>
              <a:rPr lang="en-GB" dirty="0">
                <a:solidFill>
                  <a:prstClr val="black"/>
                </a:solidFill>
                <a:latin typeface="Consolas" panose="020B0609020204030204" pitchFamily="49" charset="0"/>
              </a:rPr>
            </a:br>
            <a:r>
              <a:rPr lang="en-GB" b="1" dirty="0">
                <a:solidFill>
                  <a:srgbClr val="0000FF"/>
                </a:solidFill>
                <a:latin typeface="Consolas" panose="020B0609020204030204" pitchFamily="49" charset="0"/>
              </a:rPr>
              <a:t>INTERSECT</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city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a:t>
            </a:r>
            <a:r>
              <a:rPr lang="en-GB" dirty="0">
                <a:solidFill>
                  <a:srgbClr val="808080"/>
                </a:solidFill>
                <a:latin typeface="Consolas" panose="020B0609020204030204" pitchFamily="49" charset="0"/>
              </a:rPr>
              <a:t>;</a:t>
            </a:r>
            <a:endParaRPr lang="en-GB" dirty="0"/>
          </a:p>
          <a:p>
            <a:pPr lvl="1"/>
            <a:r>
              <a:rPr lang="en-GB" dirty="0"/>
              <a:t>Could be rewritten using a JOIN or WHERE EXISTS</a:t>
            </a:r>
          </a:p>
          <a:p>
            <a:r>
              <a:rPr lang="en-GB" dirty="0"/>
              <a:t>Construct a list of cities where there is a property </a:t>
            </a:r>
            <a:r>
              <a:rPr lang="en-GB" b="1" dirty="0"/>
              <a:t>but no</a:t>
            </a:r>
            <a:r>
              <a:rPr lang="en-GB" dirty="0"/>
              <a:t> branch office:</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city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 </a:t>
            </a:r>
            <a:br>
              <a:rPr lang="en-GB" dirty="0">
                <a:solidFill>
                  <a:prstClr val="black"/>
                </a:solidFill>
                <a:latin typeface="Consolas" panose="020B0609020204030204" pitchFamily="49" charset="0"/>
              </a:rPr>
            </a:br>
            <a:r>
              <a:rPr lang="en-GB" b="1" dirty="0">
                <a:solidFill>
                  <a:srgbClr val="0000FF"/>
                </a:solidFill>
                <a:latin typeface="Consolas" panose="020B0609020204030204" pitchFamily="49" charset="0"/>
              </a:rPr>
              <a:t>EXCEPT</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city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Branch</a:t>
            </a:r>
            <a:r>
              <a:rPr lang="en-GB" dirty="0">
                <a:solidFill>
                  <a:srgbClr val="808080"/>
                </a:solidFill>
                <a:latin typeface="Consolas" panose="020B0609020204030204" pitchFamily="49" charset="0"/>
              </a:rPr>
              <a:t>;</a:t>
            </a:r>
            <a:endParaRPr lang="en-GB" dirty="0">
              <a:solidFill>
                <a:prstClr val="black"/>
              </a:solidFill>
              <a:latin typeface="Consolas" panose="020B0609020204030204" pitchFamily="49" charset="0"/>
            </a:endParaRPr>
          </a:p>
          <a:p>
            <a:pPr lvl="1"/>
            <a:r>
              <a:rPr lang="en-GB" dirty="0"/>
              <a:t>Could be rewritten using WHERE NOT IN or WHERE NOT EXISTS.</a:t>
            </a:r>
          </a:p>
          <a:p>
            <a:pPr marL="685800" lvl="2" indent="0">
              <a:buNone/>
            </a:pPr>
            <a:endParaRPr lang="en-GB" dirty="0"/>
          </a:p>
          <a:p>
            <a:endParaRPr lang="en-GB" dirty="0"/>
          </a:p>
        </p:txBody>
      </p:sp>
    </p:spTree>
    <p:extLst>
      <p:ext uri="{BB962C8B-B14F-4D97-AF65-F5344CB8AC3E}">
        <p14:creationId xmlns:p14="http://schemas.microsoft.com/office/powerpoint/2010/main" val="2391096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EDABAC65-0D5B-4273-87C9-157CE2A65086}"/>
              </a:ext>
            </a:extLst>
          </p:cNvPr>
          <p:cNvSpPr>
            <a:spLocks noGrp="1"/>
          </p:cNvSpPr>
          <p:nvPr>
            <p:ph type="body" idx="1"/>
          </p:nvPr>
        </p:nvSpPr>
        <p:spPr/>
        <p:txBody>
          <a:bodyPr/>
          <a:lstStyle/>
          <a:p>
            <a:r>
              <a:rPr lang="en-GB" dirty="0"/>
              <a:t>For the </a:t>
            </a:r>
            <a:r>
              <a:rPr lang="en-GB"/>
              <a:t>Interested Student</a:t>
            </a:r>
          </a:p>
        </p:txBody>
      </p:sp>
      <p:sp>
        <p:nvSpPr>
          <p:cNvPr id="4" name="Title 3">
            <a:extLst>
              <a:ext uri="{FF2B5EF4-FFF2-40B4-BE49-F238E27FC236}">
                <a16:creationId xmlns:a16="http://schemas.microsoft.com/office/drawing/2014/main" id="{C4335172-3B33-4927-B36F-0CBC23EE5F86}"/>
              </a:ext>
            </a:extLst>
          </p:cNvPr>
          <p:cNvSpPr>
            <a:spLocks noGrp="1"/>
          </p:cNvSpPr>
          <p:nvPr>
            <p:ph type="title"/>
          </p:nvPr>
        </p:nvSpPr>
        <p:spPr/>
        <p:txBody>
          <a:bodyPr/>
          <a:lstStyle/>
          <a:p>
            <a:r>
              <a:rPr lang="en-GB" dirty="0"/>
              <a:t>More Subqueries</a:t>
            </a:r>
          </a:p>
        </p:txBody>
      </p:sp>
    </p:spTree>
    <p:extLst>
      <p:ext uri="{BB962C8B-B14F-4D97-AF65-F5344CB8AC3E}">
        <p14:creationId xmlns:p14="http://schemas.microsoft.com/office/powerpoint/2010/main" val="17561968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Subqueries: EXISTS and NOT EXISTS</a:t>
            </a:r>
          </a:p>
        </p:txBody>
      </p:sp>
      <p:sp>
        <p:nvSpPr>
          <p:cNvPr id="3" name="Content Placeholder 2"/>
          <p:cNvSpPr>
            <a:spLocks noGrp="1"/>
          </p:cNvSpPr>
          <p:nvPr>
            <p:ph sz="quarter" idx="1"/>
          </p:nvPr>
        </p:nvSpPr>
        <p:spPr/>
        <p:txBody>
          <a:bodyPr/>
          <a:lstStyle/>
          <a:p>
            <a:r>
              <a:rPr lang="en-GB" dirty="0"/>
              <a:t>EXISTS and NOT EXISTS are designed for use with subqueries.</a:t>
            </a:r>
          </a:p>
          <a:p>
            <a:r>
              <a:rPr lang="en-GB" dirty="0"/>
              <a:t>They produce a simple true or false result:</a:t>
            </a:r>
          </a:p>
          <a:p>
            <a:pPr lvl="1"/>
            <a:r>
              <a:rPr lang="en-GB" b="1" dirty="0"/>
              <a:t>True</a:t>
            </a:r>
            <a:r>
              <a:rPr lang="en-GB" dirty="0"/>
              <a:t>, if and only if there exists at least one row in the result returned by the subquery.</a:t>
            </a:r>
          </a:p>
          <a:p>
            <a:pPr lvl="1"/>
            <a:r>
              <a:rPr lang="en-GB" b="1" dirty="0"/>
              <a:t>False</a:t>
            </a:r>
            <a:r>
              <a:rPr lang="en-GB" dirty="0"/>
              <a:t>, if subquery returns an empty result – zero rows.</a:t>
            </a:r>
          </a:p>
          <a:p>
            <a:r>
              <a:rPr lang="en-GB" dirty="0"/>
              <a:t>NOT EXISTS is the opposite of EXISTS</a:t>
            </a:r>
          </a:p>
          <a:p>
            <a:endParaRPr lang="en-GB" dirty="0"/>
          </a:p>
        </p:txBody>
      </p:sp>
    </p:spTree>
    <p:extLst>
      <p:ext uri="{BB962C8B-B14F-4D97-AF65-F5344CB8AC3E}">
        <p14:creationId xmlns:p14="http://schemas.microsoft.com/office/powerpoint/2010/main" val="1751912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Using EXISTS: Example</a:t>
            </a:r>
          </a:p>
        </p:txBody>
      </p:sp>
      <p:sp>
        <p:nvSpPr>
          <p:cNvPr id="3" name="Content Placeholder 2"/>
          <p:cNvSpPr>
            <a:spLocks noGrp="1"/>
          </p:cNvSpPr>
          <p:nvPr>
            <p:ph sz="quarter" idx="1"/>
          </p:nvPr>
        </p:nvSpPr>
        <p:spPr>
          <a:xfrm>
            <a:off x="612648" y="1600200"/>
            <a:ext cx="8423848" cy="5257800"/>
          </a:xfrm>
        </p:spPr>
        <p:txBody>
          <a:bodyPr>
            <a:normAutofit fontScale="92500"/>
          </a:bodyPr>
          <a:lstStyle/>
          <a:p>
            <a:r>
              <a:rPr lang="en-GB" dirty="0"/>
              <a:t>Find all staff who work in a London Branch:</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StaffNo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FirstName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LastName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Position</a:t>
            </a:r>
          </a:p>
          <a:p>
            <a:pPr marL="594360" lvl="2" indent="0">
              <a:buNone/>
            </a:pP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Staff s</a:t>
            </a:r>
          </a:p>
          <a:p>
            <a:pPr marL="594360" lvl="2" indent="0">
              <a:buNone/>
            </a:pPr>
            <a:r>
              <a:rPr lang="en-GB" dirty="0">
                <a:solidFill>
                  <a:srgbClr val="0000FF"/>
                </a:solidFill>
                <a:latin typeface="Consolas" panose="020B0609020204030204" pitchFamily="49" charset="0"/>
              </a:rPr>
              <a:t>WHERE</a:t>
            </a:r>
            <a:r>
              <a:rPr lang="en-GB"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EXISTS</a:t>
            </a:r>
            <a:r>
              <a:rPr lang="en-GB" dirty="0">
                <a:solidFill>
                  <a:srgbClr val="0000FF"/>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Branch b </a:t>
            </a:r>
            <a:r>
              <a:rPr lang="en-GB" dirty="0">
                <a:solidFill>
                  <a:srgbClr val="0000FF"/>
                </a:solidFill>
                <a:latin typeface="Consolas" panose="020B0609020204030204" pitchFamily="49" charset="0"/>
              </a:rPr>
              <a:t>WHERE</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b</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AND</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b</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City</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00"/>
                </a:solidFill>
                <a:latin typeface="Consolas" panose="020B0609020204030204" pitchFamily="49" charset="0"/>
              </a:rPr>
              <a:t>'London'</a:t>
            </a:r>
            <a:r>
              <a:rPr lang="en-GB" dirty="0">
                <a:solidFill>
                  <a:srgbClr val="808080"/>
                </a:solidFill>
                <a:latin typeface="Consolas" panose="020B0609020204030204" pitchFamily="49" charset="0"/>
              </a:rPr>
              <a:t>);</a:t>
            </a:r>
          </a:p>
          <a:p>
            <a:pPr marL="365760" lvl="1" indent="0">
              <a:buNone/>
            </a:pPr>
            <a:r>
              <a:rPr lang="en-GB" sz="2200" dirty="0"/>
              <a:t>The query could be rephrased as: </a:t>
            </a:r>
            <a:r>
              <a:rPr lang="en-GB" sz="2200" i="1" dirty="0"/>
              <a:t>Find all staff such that there exists a branch row containing his/her </a:t>
            </a:r>
            <a:r>
              <a:rPr lang="en-GB" sz="2200" i="1" dirty="0" err="1"/>
              <a:t>branchNo</a:t>
            </a:r>
            <a:r>
              <a:rPr lang="en-GB" sz="2200" i="1" dirty="0"/>
              <a:t> and the branch is in London.</a:t>
            </a:r>
          </a:p>
          <a:p>
            <a:r>
              <a:rPr lang="en-GB" dirty="0"/>
              <a:t>Note:</a:t>
            </a:r>
          </a:p>
          <a:p>
            <a:pPr lvl="1"/>
            <a:r>
              <a:rPr lang="en-GB" dirty="0"/>
              <a:t>The condition matches the branch number in inner query to the branch number in outer query and ensures that the correct branch is considered for each staff member.</a:t>
            </a:r>
          </a:p>
          <a:p>
            <a:pPr marL="685800" lvl="2" indent="0" algn="ctr">
              <a:buNone/>
            </a:pPr>
            <a:r>
              <a:rPr lang="en-GB" dirty="0" err="1"/>
              <a:t>b.branchNo</a:t>
            </a:r>
            <a:r>
              <a:rPr lang="en-GB" dirty="0"/>
              <a:t> = </a:t>
            </a:r>
            <a:r>
              <a:rPr lang="en-GB" dirty="0" err="1"/>
              <a:t>s.branchNo</a:t>
            </a:r>
            <a:endParaRPr lang="en-GB" dirty="0"/>
          </a:p>
          <a:p>
            <a:pPr lvl="1"/>
            <a:r>
              <a:rPr lang="en-GB" dirty="0"/>
              <a:t>The query could have also been written with a join.</a:t>
            </a:r>
          </a:p>
          <a:p>
            <a:endParaRPr lang="en-GB" dirty="0"/>
          </a:p>
          <a:p>
            <a:endParaRPr lang="en-GB" dirty="0"/>
          </a:p>
        </p:txBody>
      </p:sp>
    </p:spTree>
    <p:extLst>
      <p:ext uri="{BB962C8B-B14F-4D97-AF65-F5344CB8AC3E}">
        <p14:creationId xmlns:p14="http://schemas.microsoft.com/office/powerpoint/2010/main" val="1268323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Using NOT EXISTS: Example</a:t>
            </a:r>
          </a:p>
        </p:txBody>
      </p:sp>
      <p:sp>
        <p:nvSpPr>
          <p:cNvPr id="3" name="Content Placeholder 2"/>
          <p:cNvSpPr>
            <a:spLocks noGrp="1"/>
          </p:cNvSpPr>
          <p:nvPr>
            <p:ph sz="quarter" idx="1"/>
          </p:nvPr>
        </p:nvSpPr>
        <p:spPr/>
        <p:txBody>
          <a:bodyPr/>
          <a:lstStyle/>
          <a:p>
            <a:r>
              <a:rPr lang="en-GB" dirty="0"/>
              <a:t>Find all staff who have not yet been given a property to manage.</a:t>
            </a:r>
          </a:p>
          <a:p>
            <a:pPr marL="68580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StaffNo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FirstName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LastName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Position</a:t>
            </a:r>
          </a:p>
          <a:p>
            <a:pPr marL="685800" lvl="2" indent="0">
              <a:buNone/>
            </a:pP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Staff s</a:t>
            </a:r>
          </a:p>
          <a:p>
            <a:pPr marL="685800" lvl="2" indent="0">
              <a:buNone/>
            </a:pPr>
            <a:r>
              <a:rPr lang="en-GB" dirty="0">
                <a:solidFill>
                  <a:srgbClr val="0000FF"/>
                </a:solidFill>
                <a:latin typeface="Consolas" panose="020B0609020204030204" pitchFamily="49" charset="0"/>
              </a:rPr>
              <a:t>WHERE</a:t>
            </a:r>
            <a:r>
              <a:rPr lang="en-GB"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NOT</a:t>
            </a:r>
            <a:r>
              <a:rPr lang="en-GB" b="1"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EXISTS</a:t>
            </a:r>
            <a:r>
              <a:rPr lang="en-GB" dirty="0">
                <a:solidFill>
                  <a:srgbClr val="0000FF"/>
                </a:solidFill>
                <a:latin typeface="Consolas" panose="020B0609020204030204" pitchFamily="49" charset="0"/>
              </a:rPr>
              <a:t> </a:t>
            </a:r>
            <a:br>
              <a:rPr lang="en-GB" dirty="0">
                <a:solidFill>
                  <a:srgbClr val="0000FF"/>
                </a:solidFill>
                <a:latin typeface="Consolas" panose="020B0609020204030204" pitchFamily="49" charset="0"/>
              </a:rPr>
            </a:br>
            <a:r>
              <a:rPr lang="en-GB" dirty="0">
                <a:solidFill>
                  <a:srgbClr val="808080"/>
                </a:solidFill>
                <a:latin typeface="Consolas" panose="020B0609020204030204" pitchFamily="49" charset="0"/>
              </a:rPr>
              <a:t>(</a:t>
            </a: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 p </a:t>
            </a:r>
            <a:r>
              <a:rPr lang="en-GB" dirty="0">
                <a:solidFill>
                  <a:srgbClr val="0000FF"/>
                </a:solidFill>
                <a:latin typeface="Consolas" panose="020B0609020204030204" pitchFamily="49" charset="0"/>
              </a:rPr>
              <a:t>WHERE</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StaffNo</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ManagedBy</a:t>
            </a:r>
            <a:r>
              <a:rPr lang="en-GB" dirty="0">
                <a:solidFill>
                  <a:srgbClr val="808080"/>
                </a:solidFill>
                <a:latin typeface="Consolas" panose="020B0609020204030204" pitchFamily="49" charset="0"/>
              </a:rPr>
              <a:t>);</a:t>
            </a:r>
          </a:p>
          <a:p>
            <a:pPr marL="685800" lvl="2" indent="0">
              <a:buNone/>
            </a:pPr>
            <a:endParaRPr lang="en-GB" dirty="0"/>
          </a:p>
          <a:p>
            <a:endParaRPr lang="en-GB" dirty="0"/>
          </a:p>
          <a:p>
            <a:endParaRPr lang="en-GB" dirty="0"/>
          </a:p>
        </p:txBody>
      </p:sp>
    </p:spTree>
    <p:extLst>
      <p:ext uri="{BB962C8B-B14F-4D97-AF65-F5344CB8AC3E}">
        <p14:creationId xmlns:p14="http://schemas.microsoft.com/office/powerpoint/2010/main" val="2094644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 Exercise</a:t>
            </a:r>
          </a:p>
        </p:txBody>
      </p:sp>
      <p:sp>
        <p:nvSpPr>
          <p:cNvPr id="3" name="Content Placeholder 2"/>
          <p:cNvSpPr>
            <a:spLocks noGrp="1"/>
          </p:cNvSpPr>
          <p:nvPr>
            <p:ph sz="quarter" idx="1"/>
          </p:nvPr>
        </p:nvSpPr>
        <p:spPr/>
        <p:txBody>
          <a:bodyPr/>
          <a:lstStyle/>
          <a:p>
            <a:r>
              <a:rPr lang="en-GB" dirty="0"/>
              <a:t>Download Instructions from Moodle.</a:t>
            </a:r>
          </a:p>
        </p:txBody>
      </p:sp>
    </p:spTree>
    <p:extLst>
      <p:ext uri="{BB962C8B-B14F-4D97-AF65-F5344CB8AC3E}">
        <p14:creationId xmlns:p14="http://schemas.microsoft.com/office/powerpoint/2010/main" val="327790832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Backgrounds.WebBrowser" Revision="1" Stencil="System.Storyboarding.Backgrounds" StencilVersion="0.1"/>
</Control>
</file>

<file path=customXml/item2.xml><?xml version="1.0" encoding="utf-8"?>
<Control xmlns="http://schemas.microsoft.com/VisualStudio/2011/storyboarding/control">
  <Id Name="System.Storyboarding.Common.TextInput" Revision="1" Stencil="System.Storyboarding.Common" StencilVersion="0.1"/>
</Control>
</file>

<file path=customXml/itemProps1.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customXml/itemProps2.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Median</Template>
  <TotalTime>11811</TotalTime>
  <Words>3174</Words>
  <Application>Microsoft Office PowerPoint</Application>
  <PresentationFormat>On-screen Show (4:3)</PresentationFormat>
  <Paragraphs>486</Paragraphs>
  <Slides>40</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Arial</vt:lpstr>
      <vt:lpstr>Calibri</vt:lpstr>
      <vt:lpstr>Cambria</vt:lpstr>
      <vt:lpstr>Consolas</vt:lpstr>
      <vt:lpstr>Wingdings</vt:lpstr>
      <vt:lpstr>Wingdings 2</vt:lpstr>
      <vt:lpstr>Median</vt:lpstr>
      <vt:lpstr>SQL DATA Manipulation Language (DML)</vt:lpstr>
      <vt:lpstr>Today’s Lecture</vt:lpstr>
      <vt:lpstr>MS SQL SERVER SELECT TOP</vt:lpstr>
      <vt:lpstr>MS SQL SERVER SELECT TOP</vt:lpstr>
      <vt:lpstr>MS SQL SERVER SELECT TOP</vt:lpstr>
      <vt:lpstr>MS SQL SERVER SELECT TOP</vt:lpstr>
      <vt:lpstr>SELECT TOP Not Standard SQL</vt:lpstr>
      <vt:lpstr>Multi-Table Queries</vt:lpstr>
      <vt:lpstr>Multi-Table Queries</vt:lpstr>
      <vt:lpstr>Multi-Table Queries: Why?</vt:lpstr>
      <vt:lpstr>Multi-Table Queries: Joins</vt:lpstr>
      <vt:lpstr>Multi-Table Queries Types of Joins</vt:lpstr>
      <vt:lpstr>The INNER JOIN  (or Simple JOIN)</vt:lpstr>
      <vt:lpstr>The INNER JOIN  (or Simple JOIN)</vt:lpstr>
      <vt:lpstr>INNER JOIN – Two Table Example</vt:lpstr>
      <vt:lpstr>INNER JOIN – Two Table Example</vt:lpstr>
      <vt:lpstr>INNER JOIN – Two Table Example</vt:lpstr>
      <vt:lpstr>INNER JOIN – Two Table Example</vt:lpstr>
      <vt:lpstr>INNER JOIN – Three table Example</vt:lpstr>
      <vt:lpstr>INNER JOIN – Three table Example</vt:lpstr>
      <vt:lpstr>INNER JOIN – Three table Example</vt:lpstr>
      <vt:lpstr>INNER JOIN – Three table Example</vt:lpstr>
      <vt:lpstr>INNER JOIN – With Aggregates</vt:lpstr>
      <vt:lpstr>OUTER JOINS</vt:lpstr>
      <vt:lpstr>OUTER JOINS</vt:lpstr>
      <vt:lpstr>LEFT OUTER JOIN</vt:lpstr>
      <vt:lpstr>LEFT OUTER JOIN</vt:lpstr>
      <vt:lpstr>LEFT OUTER JOIN</vt:lpstr>
      <vt:lpstr>RIGHT OUTER JOIN</vt:lpstr>
      <vt:lpstr>FULL JOIN</vt:lpstr>
      <vt:lpstr>CROSS JOIN</vt:lpstr>
      <vt:lpstr>SET Operations</vt:lpstr>
      <vt:lpstr>Union, Intersect and Difference (Except) Set Operations</vt:lpstr>
      <vt:lpstr>Union, Intersect and Except</vt:lpstr>
      <vt:lpstr>Union, Intersect and Except Examples</vt:lpstr>
      <vt:lpstr>More Subqueries</vt:lpstr>
      <vt:lpstr>Subqueries: EXISTS and NOT EXISTS</vt:lpstr>
      <vt:lpstr>Using EXISTS: Example</vt:lpstr>
      <vt:lpstr>Using NOT EXISTS: Example</vt:lpstr>
      <vt:lpstr>Lab Exercise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Bev Falvey</dc:creator>
  <cp:lastModifiedBy>Beverley Holland</cp:lastModifiedBy>
  <cp:revision>1397</cp:revision>
  <cp:lastPrinted>2014-09-29T16:21:25Z</cp:lastPrinted>
  <dcterms:created xsi:type="dcterms:W3CDTF">2013-09-18T07:00:31Z</dcterms:created>
  <dcterms:modified xsi:type="dcterms:W3CDTF">2020-11-06T12:14:33Z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