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2" r:id="rId1"/>
  </p:sldMasterIdLst>
  <p:sldIdLst>
    <p:sldId id="256" r:id="rId2"/>
    <p:sldId id="259" r:id="rId3"/>
    <p:sldId id="258" r:id="rId4"/>
    <p:sldId id="261" r:id="rId5"/>
    <p:sldId id="263" r:id="rId6"/>
    <p:sldId id="262" r:id="rId7"/>
    <p:sldId id="264" r:id="rId8"/>
    <p:sldId id="265" r:id="rId9"/>
    <p:sldId id="25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0374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510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0790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60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859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914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56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742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185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53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6781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0589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020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4703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B42D0C2A-AE78-4622-8EB9-A9118895916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8E5CB360-B435-4F7D-B804-F1D3CC012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951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45" r:id="rId3"/>
    <p:sldLayoutId id="2147483946" r:id="rId4"/>
    <p:sldLayoutId id="2147483947" r:id="rId5"/>
    <p:sldLayoutId id="2147483948" r:id="rId6"/>
    <p:sldLayoutId id="2147483949" r:id="rId7"/>
    <p:sldLayoutId id="2147483950" r:id="rId8"/>
    <p:sldLayoutId id="2147483951" r:id="rId9"/>
    <p:sldLayoutId id="2147483952" r:id="rId10"/>
    <p:sldLayoutId id="2147483953" r:id="rId11"/>
    <p:sldLayoutId id="2147483954" r:id="rId12"/>
    <p:sldLayoutId id="2147483955" r:id="rId13"/>
    <p:sldLayoutId id="2147483956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d5g-T8AoUI" TargetMode="External"/><Relationship Id="rId2" Type="http://schemas.openxmlformats.org/officeDocument/2006/relationships/hyperlink" Target="https://www.youtube.com/watch?v=aZyFQHnoSQ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hyperlink" Target="https://www.youtube.com/watch?v=f92yfPFl9NY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wansea.gov.uk/article/13175/Nia-Parry?formid=290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2B66F1CE-03EA-493A-901F-0A51C980F4A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0916" y="0"/>
            <a:ext cx="609108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3CDE90D2-B469-4F32-8C71-577B5746A92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6326" y="958640"/>
            <a:ext cx="4792210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grass&#10;&#10;Description generated with very high confidence">
            <a:extLst>
              <a:ext uri="{FF2B5EF4-FFF2-40B4-BE49-F238E27FC236}">
                <a16:creationId xmlns:a16="http://schemas.microsoft.com/office/drawing/2014/main" id="{865BDF55-72F5-4899-BC23-6D407CD991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41" r="19844" b="-2"/>
          <a:stretch/>
        </p:blipFill>
        <p:spPr>
          <a:xfrm>
            <a:off x="6992385" y="1196797"/>
            <a:ext cx="4308146" cy="44644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8BDBC6-DE07-4E8B-9866-353A61CAFE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9265" y="-2454525"/>
            <a:ext cx="5585105" cy="378110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Bubble Football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WORLD CUP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76A20F-7AD8-4600-B779-29DFDE90FD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4961535" cy="785656"/>
          </a:xfrm>
        </p:spPr>
        <p:txBody>
          <a:bodyPr>
            <a:normAutofit/>
          </a:bodyPr>
          <a:lstStyle/>
          <a:p>
            <a:r>
              <a:rPr lang="en-GB"/>
              <a:t>By Jordan Reynolds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BBDC1E-F8C6-4CD8-A287-12FBC54AC966}"/>
              </a:ext>
            </a:extLst>
          </p:cNvPr>
          <p:cNvSpPr/>
          <p:nvPr/>
        </p:nvSpPr>
        <p:spPr>
          <a:xfrm rot="10800000">
            <a:off x="2117413" y="1633061"/>
            <a:ext cx="196880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TURN </a:t>
            </a:r>
          </a:p>
          <a:p>
            <a:pPr algn="ctr"/>
            <a:r>
              <a:rPr lang="en-US" sz="20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YOUR </a:t>
            </a:r>
          </a:p>
          <a:p>
            <a:pPr algn="ctr"/>
            <a:r>
              <a:rPr lang="en-US" sz="20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WORLD</a:t>
            </a:r>
          </a:p>
          <a:p>
            <a:pPr algn="ctr"/>
            <a:r>
              <a:rPr lang="en-US" sz="20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UPSIDE DOWN</a:t>
            </a:r>
            <a:endParaRPr lang="en-US" sz="2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chemeClr val="bg1">
                  <a:lumMod val="85000"/>
                  <a:lumOff val="15000"/>
                </a:schemeClr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C059135-5AEF-460C-A89A-68F021D07800}"/>
              </a:ext>
            </a:extLst>
          </p:cNvPr>
          <p:cNvSpPr/>
          <p:nvPr/>
        </p:nvSpPr>
        <p:spPr>
          <a:xfrm>
            <a:off x="151471" y="2993559"/>
            <a:ext cx="6096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TURN </a:t>
            </a:r>
          </a:p>
          <a:p>
            <a:pPr algn="ctr"/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YOUR </a:t>
            </a:r>
          </a:p>
          <a:p>
            <a:pPr algn="ctr"/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WORLD</a:t>
            </a:r>
          </a:p>
          <a:p>
            <a:pPr algn="ctr"/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UPSIDE DOWN</a:t>
            </a:r>
          </a:p>
        </p:txBody>
      </p:sp>
    </p:spTree>
    <p:extLst>
      <p:ext uri="{BB962C8B-B14F-4D97-AF65-F5344CB8AC3E}">
        <p14:creationId xmlns:p14="http://schemas.microsoft.com/office/powerpoint/2010/main" val="9271479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CC38E-8771-4091-A3A3-22D8FC85D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28" y="2000236"/>
            <a:ext cx="10571998" cy="970450"/>
          </a:xfrm>
        </p:spPr>
        <p:txBody>
          <a:bodyPr/>
          <a:lstStyle/>
          <a:p>
            <a:r>
              <a:rPr lang="en-GB" dirty="0"/>
              <a:t>ABOUT BUBBLE FOOTBALL WORLD CUP?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2E8FA-A4E7-45C4-93E6-F57A6E15D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2843" y="4701316"/>
            <a:ext cx="5814874" cy="266774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Normal outfield rules of football apply.</a:t>
            </a:r>
          </a:p>
          <a:p>
            <a:r>
              <a:rPr lang="en-GB" i="1" dirty="0"/>
              <a:t>No goalkeeper’s.</a:t>
            </a:r>
          </a:p>
          <a:p>
            <a:endParaRPr lang="en-GB" dirty="0"/>
          </a:p>
          <a:p>
            <a:r>
              <a:rPr lang="en-GB" dirty="0"/>
              <a:t>4V4/5V5- Dependant on quantity of participants.</a:t>
            </a:r>
          </a:p>
          <a:p>
            <a:endParaRPr lang="en-GB" dirty="0"/>
          </a:p>
          <a:p>
            <a:r>
              <a:rPr lang="en-GB" dirty="0"/>
              <a:t>4 minutes each half. </a:t>
            </a:r>
          </a:p>
          <a:p>
            <a:r>
              <a:rPr lang="en-GB" i="1" dirty="0"/>
              <a:t> KNOCKOUTS- 5 minutes each half.</a:t>
            </a:r>
          </a:p>
          <a:p>
            <a:endParaRPr lang="en-GB" dirty="0"/>
          </a:p>
          <a:p>
            <a:r>
              <a:rPr lang="en-GB" dirty="0"/>
              <a:t>Draw after full time- WINNING GOAL GOES THROUGH.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6FA30F-400F-4340-80A3-1A9253B269A6}"/>
              </a:ext>
            </a:extLst>
          </p:cNvPr>
          <p:cNvSpPr/>
          <p:nvPr/>
        </p:nvSpPr>
        <p:spPr>
          <a:xfrm>
            <a:off x="160864" y="2192143"/>
            <a:ext cx="118702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Pre payed event – Identify number of participants.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Coloured piece of paper at </a:t>
            </a:r>
            <a:r>
              <a:rPr lang="en-GB" u="sng" dirty="0"/>
              <a:t>random</a:t>
            </a:r>
            <a:r>
              <a:rPr lang="en-GB" dirty="0"/>
              <a:t> to indicated the country and team they will be playing for. 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63CC4D-7CAF-4856-A97E-9222E562377D}"/>
              </a:ext>
            </a:extLst>
          </p:cNvPr>
          <p:cNvSpPr/>
          <p:nvPr/>
        </p:nvSpPr>
        <p:spPr>
          <a:xfrm>
            <a:off x="3571004" y="4701316"/>
            <a:ext cx="22268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TOURNAMENT: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F1811C3-1227-4E30-87E5-43A7D66F7C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58" y="3115473"/>
            <a:ext cx="3819341" cy="3819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959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3E4A31-80EA-4CFC-9AAE-DCB48827F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113" y="2641925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sz="6600" dirty="0">
                <a:solidFill>
                  <a:schemeClr val="tx2">
                    <a:lumMod val="50000"/>
                  </a:schemeClr>
                </a:solidFill>
              </a:rPr>
              <a:t>Visual: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50C15-AB22-414F-B6D4-6692CD7F5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16" y="4052604"/>
            <a:ext cx="6882184" cy="3249726"/>
          </a:xfrm>
          <a:effectLst/>
        </p:spPr>
        <p:txBody>
          <a:bodyPr>
            <a:normAutofit/>
          </a:bodyPr>
          <a:lstStyle/>
          <a:p>
            <a:r>
              <a:rPr lang="en-GB" sz="1400" dirty="0"/>
              <a:t>FC BARCELEONA</a:t>
            </a:r>
          </a:p>
          <a:p>
            <a:r>
              <a:rPr lang="en-GB" sz="1400" dirty="0">
                <a:hlinkClick r:id="rId2"/>
              </a:rPr>
              <a:t>https://www.youtube.com/watch?v=aZyFQHnoSQA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ROMA  FC</a:t>
            </a:r>
          </a:p>
          <a:p>
            <a:r>
              <a:rPr lang="en-GB" sz="1400" dirty="0">
                <a:hlinkClick r:id="rId3"/>
              </a:rPr>
              <a:t>https://www.youtube.com/watch?v=0d5g-T8AoUI</a:t>
            </a:r>
            <a:endParaRPr lang="en-GB" sz="1400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F53C35-B2C6-4864-8D1F-C28F6E393D18}"/>
              </a:ext>
            </a:extLst>
          </p:cNvPr>
          <p:cNvSpPr/>
          <p:nvPr/>
        </p:nvSpPr>
        <p:spPr>
          <a:xfrm>
            <a:off x="5795944" y="3129274"/>
            <a:ext cx="57492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https://www.youtube.com/watch?v=f92yfPFl9NY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3B6309-C2E7-46BE-ABBB-11F112AD8FCD}"/>
              </a:ext>
            </a:extLst>
          </p:cNvPr>
          <p:cNvSpPr txBox="1"/>
          <p:nvPr/>
        </p:nvSpPr>
        <p:spPr>
          <a:xfrm>
            <a:off x="6424338" y="282626"/>
            <a:ext cx="4068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BUBBLE FOOTBALL AD</a:t>
            </a:r>
          </a:p>
        </p:txBody>
      </p:sp>
      <p:pic>
        <p:nvPicPr>
          <p:cNvPr id="9" name="Picture 8" descr="A picture containing grass, indoor, table&#10;&#10;Description generated with high confidence">
            <a:extLst>
              <a:ext uri="{FF2B5EF4-FFF2-40B4-BE49-F238E27FC236}">
                <a16:creationId xmlns:a16="http://schemas.microsoft.com/office/drawing/2014/main" id="{AF135F07-242E-46E2-9D21-271A274F1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3595" y="952770"/>
            <a:ext cx="4239406" cy="221466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184AF67-3DBF-40C9-9F3E-A85C1A9885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397" y="1699995"/>
            <a:ext cx="3928132" cy="2058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15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AE145-00AC-4A4B-B951-12B7363B9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223" y="322082"/>
            <a:ext cx="10571998" cy="970450"/>
          </a:xfrm>
        </p:spPr>
        <p:txBody>
          <a:bodyPr/>
          <a:lstStyle/>
          <a:p>
            <a:r>
              <a:rPr lang="en-GB" dirty="0"/>
              <a:t>TOURNAMENT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7954FB-D8B3-4400-8947-FEF326434E3F}"/>
              </a:ext>
            </a:extLst>
          </p:cNvPr>
          <p:cNvSpPr/>
          <p:nvPr/>
        </p:nvSpPr>
        <p:spPr>
          <a:xfrm>
            <a:off x="821836" y="2312579"/>
            <a:ext cx="852256" cy="2308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EDE447-3BE4-4B49-9798-6869A0647ECB}"/>
              </a:ext>
            </a:extLst>
          </p:cNvPr>
          <p:cNvSpPr/>
          <p:nvPr/>
        </p:nvSpPr>
        <p:spPr>
          <a:xfrm>
            <a:off x="821836" y="3085193"/>
            <a:ext cx="852256" cy="2308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80629D1-2AA1-4C94-8A7F-975C9BBC1B38}"/>
              </a:ext>
            </a:extLst>
          </p:cNvPr>
          <p:cNvSpPr/>
          <p:nvPr/>
        </p:nvSpPr>
        <p:spPr>
          <a:xfrm>
            <a:off x="821836" y="3895363"/>
            <a:ext cx="852256" cy="2308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799D40-11CA-4A13-BBF3-5D9FB1827696}"/>
              </a:ext>
            </a:extLst>
          </p:cNvPr>
          <p:cNvSpPr/>
          <p:nvPr/>
        </p:nvSpPr>
        <p:spPr>
          <a:xfrm>
            <a:off x="821836" y="4728809"/>
            <a:ext cx="852256" cy="23082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F8AE61-5512-40A2-A705-B94E52BC4A4C}"/>
              </a:ext>
            </a:extLst>
          </p:cNvPr>
          <p:cNvSpPr/>
          <p:nvPr/>
        </p:nvSpPr>
        <p:spPr>
          <a:xfrm>
            <a:off x="821836" y="5532485"/>
            <a:ext cx="852256" cy="25965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32532A-06C7-4F5F-9D68-2F213E7A20BF}"/>
              </a:ext>
            </a:extLst>
          </p:cNvPr>
          <p:cNvSpPr/>
          <p:nvPr/>
        </p:nvSpPr>
        <p:spPr>
          <a:xfrm>
            <a:off x="824794" y="6305098"/>
            <a:ext cx="852256" cy="23082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383017-C273-4A81-BC79-D94B4164E0B7}"/>
              </a:ext>
            </a:extLst>
          </p:cNvPr>
          <p:cNvSpPr txBox="1"/>
          <p:nvPr/>
        </p:nvSpPr>
        <p:spPr>
          <a:xfrm>
            <a:off x="87947" y="2161418"/>
            <a:ext cx="113634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1A798E-2DCC-419B-8116-6B3CA0DEFD6F}"/>
              </a:ext>
            </a:extLst>
          </p:cNvPr>
          <p:cNvSpPr txBox="1"/>
          <p:nvPr/>
        </p:nvSpPr>
        <p:spPr>
          <a:xfrm>
            <a:off x="2488530" y="3648683"/>
            <a:ext cx="1695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W-    3points</a:t>
            </a:r>
          </a:p>
          <a:p>
            <a:endParaRPr lang="en-GB" dirty="0"/>
          </a:p>
          <a:p>
            <a:r>
              <a:rPr lang="en-GB" dirty="0"/>
              <a:t>L-      0points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49B705-CC68-43E9-AEC2-01C836021BD2}"/>
              </a:ext>
            </a:extLst>
          </p:cNvPr>
          <p:cNvSpPr/>
          <p:nvPr/>
        </p:nvSpPr>
        <p:spPr>
          <a:xfrm>
            <a:off x="4924799" y="2673467"/>
            <a:ext cx="852256" cy="23082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5C3CDA4-3E89-406B-8B80-FE6C554F4E77}"/>
              </a:ext>
            </a:extLst>
          </p:cNvPr>
          <p:cNvSpPr/>
          <p:nvPr/>
        </p:nvSpPr>
        <p:spPr>
          <a:xfrm>
            <a:off x="4924799" y="3372394"/>
            <a:ext cx="852256" cy="23082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8CD6D38-F5D4-4AD7-8F22-1F04ED1C5597}"/>
              </a:ext>
            </a:extLst>
          </p:cNvPr>
          <p:cNvSpPr/>
          <p:nvPr/>
        </p:nvSpPr>
        <p:spPr>
          <a:xfrm>
            <a:off x="6611557" y="2947792"/>
            <a:ext cx="852256" cy="23082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303E31E-B086-4AAC-B6F4-C7CA434CECCC}"/>
              </a:ext>
            </a:extLst>
          </p:cNvPr>
          <p:cNvSpPr/>
          <p:nvPr/>
        </p:nvSpPr>
        <p:spPr>
          <a:xfrm>
            <a:off x="10109358" y="2578361"/>
            <a:ext cx="852256" cy="23082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BF5F00E-3950-4B1A-BF26-4265EAAFED0C}"/>
              </a:ext>
            </a:extLst>
          </p:cNvPr>
          <p:cNvSpPr/>
          <p:nvPr/>
        </p:nvSpPr>
        <p:spPr>
          <a:xfrm>
            <a:off x="10109358" y="3389029"/>
            <a:ext cx="852256" cy="25965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8CBCE0-81CD-47A9-8386-88DBE7B2139F}"/>
              </a:ext>
            </a:extLst>
          </p:cNvPr>
          <p:cNvSpPr/>
          <p:nvPr/>
        </p:nvSpPr>
        <p:spPr>
          <a:xfrm>
            <a:off x="8336781" y="2948198"/>
            <a:ext cx="852256" cy="23082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F9BBEA7D-4D74-4662-85E4-1CEC6623FAA0}"/>
              </a:ext>
            </a:extLst>
          </p:cNvPr>
          <p:cNvSpPr/>
          <p:nvPr/>
        </p:nvSpPr>
        <p:spPr>
          <a:xfrm>
            <a:off x="5777055" y="3063202"/>
            <a:ext cx="614867" cy="1154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98C9F876-BDF3-4CFE-9482-96DE12FBA499}"/>
              </a:ext>
            </a:extLst>
          </p:cNvPr>
          <p:cNvSpPr/>
          <p:nvPr/>
        </p:nvSpPr>
        <p:spPr>
          <a:xfrm rot="10800000">
            <a:off x="9408672" y="3007775"/>
            <a:ext cx="614867" cy="1154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9333EA-6A83-4FEE-AB3E-EA0480D111EE}"/>
              </a:ext>
            </a:extLst>
          </p:cNvPr>
          <p:cNvSpPr txBox="1"/>
          <p:nvPr/>
        </p:nvSpPr>
        <p:spPr>
          <a:xfrm>
            <a:off x="5123893" y="2973441"/>
            <a:ext cx="1136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212200E-4AF3-42E2-8F0C-3B9E1D2DD989}"/>
              </a:ext>
            </a:extLst>
          </p:cNvPr>
          <p:cNvSpPr txBox="1"/>
          <p:nvPr/>
        </p:nvSpPr>
        <p:spPr>
          <a:xfrm>
            <a:off x="7626567" y="2867058"/>
            <a:ext cx="1136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8B32A9B-0BBA-4AFF-B024-04EF11E012D3}"/>
              </a:ext>
            </a:extLst>
          </p:cNvPr>
          <p:cNvSpPr txBox="1"/>
          <p:nvPr/>
        </p:nvSpPr>
        <p:spPr>
          <a:xfrm>
            <a:off x="10184165" y="2914439"/>
            <a:ext cx="1136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519CCC3-BD10-4DF8-9801-5D10C8B7B203}"/>
              </a:ext>
            </a:extLst>
          </p:cNvPr>
          <p:cNvSpPr txBox="1"/>
          <p:nvPr/>
        </p:nvSpPr>
        <p:spPr>
          <a:xfrm>
            <a:off x="7464462" y="2404789"/>
            <a:ext cx="1136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FINAL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1E4A0F8-89DB-4CE3-9550-D5383A597AC6}"/>
              </a:ext>
            </a:extLst>
          </p:cNvPr>
          <p:cNvSpPr txBox="1"/>
          <p:nvPr/>
        </p:nvSpPr>
        <p:spPr>
          <a:xfrm>
            <a:off x="2287687" y="4738266"/>
            <a:ext cx="3063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u="sng" dirty="0"/>
              <a:t>Record goal difference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A5EF23D-51AF-4687-903B-ADA51ECE5E50}"/>
              </a:ext>
            </a:extLst>
          </p:cNvPr>
          <p:cNvSpPr/>
          <p:nvPr/>
        </p:nvSpPr>
        <p:spPr>
          <a:xfrm>
            <a:off x="5448406" y="3806321"/>
            <a:ext cx="171713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PRIZE:</a:t>
            </a:r>
          </a:p>
        </p:txBody>
      </p:sp>
      <p:pic>
        <p:nvPicPr>
          <p:cNvPr id="27" name="Picture 2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07E353A-CA03-494D-B839-6AFEBE0C7C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0" t="-2117" r="4918" b="3197"/>
          <a:stretch/>
        </p:blipFill>
        <p:spPr>
          <a:xfrm>
            <a:off x="8552893" y="3904418"/>
            <a:ext cx="1556465" cy="1335189"/>
          </a:xfrm>
          <a:prstGeom prst="rect">
            <a:avLst/>
          </a:prstGeom>
        </p:spPr>
      </p:pic>
      <p:pic>
        <p:nvPicPr>
          <p:cNvPr id="26" name="Picture 25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76230D0A-1774-4EC2-9C78-255BA3E723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40"/>
          <a:stretch/>
        </p:blipFill>
        <p:spPr>
          <a:xfrm>
            <a:off x="9655769" y="5410081"/>
            <a:ext cx="1653549" cy="1175097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D19AD62-9D3E-4CF0-994D-DA11DA888D5F}"/>
              </a:ext>
            </a:extLst>
          </p:cNvPr>
          <p:cNvSpPr txBox="1"/>
          <p:nvPr/>
        </p:nvSpPr>
        <p:spPr>
          <a:xfrm>
            <a:off x="7290478" y="4762535"/>
            <a:ext cx="25248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EVERY PARTICIPANT</a:t>
            </a:r>
          </a:p>
        </p:txBody>
      </p:sp>
    </p:spTree>
    <p:extLst>
      <p:ext uri="{BB962C8B-B14F-4D97-AF65-F5344CB8AC3E}">
        <p14:creationId xmlns:p14="http://schemas.microsoft.com/office/powerpoint/2010/main" val="40634731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49B2A-AAEF-4D9A-8FCF-A11BBAAC1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Locations</a:t>
            </a:r>
          </a:p>
        </p:txBody>
      </p:sp>
      <p:pic>
        <p:nvPicPr>
          <p:cNvPr id="5" name="Content Placeholder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9FADC1A7-27D6-4889-8D5D-5015E629A2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472" y="2029650"/>
            <a:ext cx="8031887" cy="1513349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55FE14-D9EF-4CDD-AE44-F13DA36FEC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00" t="8595" r="6937" b="15356"/>
          <a:stretch/>
        </p:blipFill>
        <p:spPr>
          <a:xfrm>
            <a:off x="5761610" y="3836394"/>
            <a:ext cx="5823749" cy="28516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40035FA-DD01-4BDF-AB5D-24C19CCC0A4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733" t="26019" r="6068" b="49903"/>
          <a:stretch/>
        </p:blipFill>
        <p:spPr>
          <a:xfrm>
            <a:off x="2041864" y="4436585"/>
            <a:ext cx="3559945" cy="165124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F41468A-1658-4BF4-B3FF-B38EFC252444}"/>
              </a:ext>
            </a:extLst>
          </p:cNvPr>
          <p:cNvSpPr/>
          <p:nvPr/>
        </p:nvSpPr>
        <p:spPr>
          <a:xfrm>
            <a:off x="171635" y="2029650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Address: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</a:rPr>
              <a:t>Llandarcy</a:t>
            </a:r>
            <a:r>
              <a:rPr lang="en-GB" dirty="0">
                <a:latin typeface="Arial" panose="020B0604020202020204" pitchFamily="34" charset="0"/>
              </a:rPr>
              <a:t> Academy Of Sport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</a:rPr>
              <a:t>Llandarcy</a:t>
            </a:r>
            <a:r>
              <a:rPr lang="en-GB" dirty="0">
                <a:latin typeface="Arial" panose="020B0604020202020204" pitchFamily="34" charset="0"/>
              </a:rPr>
              <a:t> Park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</a:rPr>
              <a:t>Swansea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</a:rPr>
              <a:t>SA10 6JD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</a:rPr>
              <a:t>Phone:</a:t>
            </a:r>
            <a:r>
              <a:rPr lang="en-GB" dirty="0">
                <a:latin typeface="Arial" panose="020B0604020202020204" pitchFamily="34" charset="0"/>
              </a:rPr>
              <a:t> 07855 539084</a:t>
            </a:r>
            <a:endParaRPr lang="en-GB" b="0" i="0" u="none" strike="noStrike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75444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E8C13-7BF1-4FB5-8026-0A5E81BB0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6205C97-7408-4818-83C2-5EE363434E6F}"/>
              </a:ext>
            </a:extLst>
          </p:cNvPr>
          <p:cNvSpPr/>
          <p:nvPr/>
        </p:nvSpPr>
        <p:spPr>
          <a:xfrm>
            <a:off x="1094912" y="2367197"/>
            <a:ext cx="25893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Address</a:t>
            </a:r>
          </a:p>
          <a:p>
            <a:endParaRPr lang="en-GB" dirty="0"/>
          </a:p>
          <a:p>
            <a:r>
              <a:rPr lang="en-GB" dirty="0" err="1"/>
              <a:t>Ffordd</a:t>
            </a:r>
            <a:r>
              <a:rPr lang="en-GB" dirty="0"/>
              <a:t> Parc </a:t>
            </a:r>
            <a:r>
              <a:rPr lang="en-GB" dirty="0" err="1"/>
              <a:t>Ynysderw</a:t>
            </a:r>
            <a:endParaRPr lang="en-GB" dirty="0"/>
          </a:p>
          <a:p>
            <a:r>
              <a:rPr lang="en-GB" dirty="0" err="1"/>
              <a:t>Pontardawe</a:t>
            </a:r>
            <a:endParaRPr lang="en-GB" dirty="0"/>
          </a:p>
          <a:p>
            <a:r>
              <a:rPr lang="en-GB" dirty="0"/>
              <a:t>Swansea SA8 4EG 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3A491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BCCA1F-CA5B-4F15-943C-77478844558A}"/>
              </a:ext>
            </a:extLst>
          </p:cNvPr>
          <p:cNvSpPr/>
          <p:nvPr/>
        </p:nvSpPr>
        <p:spPr>
          <a:xfrm>
            <a:off x="2075986" y="4607120"/>
            <a:ext cx="6096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Equipment provided.</a:t>
            </a:r>
          </a:p>
          <a:p>
            <a:r>
              <a:rPr lang="en-GB" dirty="0">
                <a:latin typeface="Arial" panose="020B0604020202020204" pitchFamily="34" charset="0"/>
              </a:rPr>
              <a:t>Car Park.</a:t>
            </a:r>
          </a:p>
          <a:p>
            <a:r>
              <a:rPr lang="en-GB" dirty="0">
                <a:latin typeface="Arial" panose="020B0604020202020204" pitchFamily="34" charset="0"/>
              </a:rPr>
              <a:t>Changing rooms.</a:t>
            </a:r>
          </a:p>
          <a:p>
            <a:r>
              <a:rPr lang="en-GB" dirty="0">
                <a:latin typeface="Arial" panose="020B0604020202020204" pitchFamily="34" charset="0"/>
              </a:rPr>
              <a:t>Toilets.</a:t>
            </a:r>
          </a:p>
          <a:p>
            <a:r>
              <a:rPr lang="en-GB" dirty="0">
                <a:latin typeface="Arial" panose="020B0604020202020204" pitchFamily="34" charset="0"/>
              </a:rPr>
              <a:t>Safety briefing from a qualified instructor.</a:t>
            </a:r>
          </a:p>
          <a:p>
            <a:r>
              <a:rPr lang="en-GB" dirty="0">
                <a:latin typeface="Arial" panose="020B0604020202020204" pitchFamily="34" charset="0"/>
              </a:rPr>
              <a:t>Minimum age- 10years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E4F58B3-43FB-4870-BBBE-61D6D2EFF2B7}"/>
              </a:ext>
            </a:extLst>
          </p:cNvPr>
          <p:cNvSpPr/>
          <p:nvPr/>
        </p:nvSpPr>
        <p:spPr>
          <a:xfrm rot="2466245">
            <a:off x="8928005" y="3517616"/>
            <a:ext cx="2860078" cy="307776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10 people</a:t>
            </a:r>
          </a:p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1 HOUR </a:t>
            </a:r>
          </a:p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ONLY</a:t>
            </a:r>
          </a:p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£29.50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A8DF42-53F1-4738-97BF-16345DC55F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2043" y="1903235"/>
            <a:ext cx="5010951" cy="2818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68129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C1E2C-DF73-44E3-89F9-30AA53643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83833-562A-4E76-83ED-A37420F57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1564" y="3147576"/>
            <a:ext cx="10051149" cy="9704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600" dirty="0"/>
              <a:t>“The Community Chest funding provided by Sport Wales is locally administered by Swansea Council. Grants of up to £1,500 are available to help improve participation and standards.”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3AC2E9-852B-4041-A411-A606686DEB7B}"/>
              </a:ext>
            </a:extLst>
          </p:cNvPr>
          <p:cNvSpPr/>
          <p:nvPr/>
        </p:nvSpPr>
        <p:spPr>
          <a:xfrm>
            <a:off x="951564" y="2444667"/>
            <a:ext cx="1005114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SWANSEA COUNCIL                  SPORTS WALES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F3841D-DC39-48D3-B5AA-B1A044BDAF04}"/>
              </a:ext>
            </a:extLst>
          </p:cNvPr>
          <p:cNvSpPr txBox="1"/>
          <p:nvPr/>
        </p:nvSpPr>
        <p:spPr>
          <a:xfrm rot="2123711">
            <a:off x="5813437" y="5578894"/>
            <a:ext cx="2309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</a:rPr>
              <a:t>EQUIPMENT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F86473-9B4D-44FD-8CE5-31C259A92FA9}"/>
              </a:ext>
            </a:extLst>
          </p:cNvPr>
          <p:cNvSpPr txBox="1"/>
          <p:nvPr/>
        </p:nvSpPr>
        <p:spPr>
          <a:xfrm rot="20001356">
            <a:off x="3813756" y="4624063"/>
            <a:ext cx="1664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</a:rPr>
              <a:t>STAFF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04D3C5-832B-46FB-B0B0-090208DF8896}"/>
              </a:ext>
            </a:extLst>
          </p:cNvPr>
          <p:cNvSpPr txBox="1"/>
          <p:nvPr/>
        </p:nvSpPr>
        <p:spPr>
          <a:xfrm rot="1897951">
            <a:off x="7362325" y="4557265"/>
            <a:ext cx="27822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</a:rPr>
              <a:t>HEALTH AND SAFETY COURSES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5D005E-F5E9-4C39-9D58-01A5A6BC8801}"/>
              </a:ext>
            </a:extLst>
          </p:cNvPr>
          <p:cNvSpPr txBox="1"/>
          <p:nvPr/>
        </p:nvSpPr>
        <p:spPr>
          <a:xfrm rot="19637909">
            <a:off x="4163441" y="5796137"/>
            <a:ext cx="194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</a:rPr>
              <a:t>GRANTS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2F9F82-3F01-4419-88A8-831CBA460E60}"/>
              </a:ext>
            </a:extLst>
          </p:cNvPr>
          <p:cNvSpPr txBox="1"/>
          <p:nvPr/>
        </p:nvSpPr>
        <p:spPr>
          <a:xfrm rot="19387271">
            <a:off x="555195" y="4824055"/>
            <a:ext cx="26710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</a:rPr>
              <a:t>FACILITY INVESTMENT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40647E1-002D-4CD6-AA8E-1C9F17A719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0114" y="4572597"/>
            <a:ext cx="1825752" cy="179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7868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AF298-DF50-4D89-8480-1C36840B0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CHEST FUND</a:t>
            </a:r>
            <a:br>
              <a:rPr lang="en-GB" dirty="0"/>
            </a:br>
            <a:r>
              <a:rPr lang="en-GB" sz="1800" dirty="0"/>
              <a:t>Funded by National Lottery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940A1-C71C-4149-BFF7-38BB3FF36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10744"/>
            <a:ext cx="10554574" cy="3636511"/>
          </a:xfrm>
        </p:spPr>
        <p:txBody>
          <a:bodyPr/>
          <a:lstStyle/>
          <a:p>
            <a:pPr marL="0" indent="0">
              <a:buNone/>
            </a:pPr>
            <a:r>
              <a:rPr lang="en-GB" sz="1600" dirty="0"/>
              <a:t>The aims of Community Chest are to: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Encourage more people to become active, more often</a:t>
            </a:r>
          </a:p>
          <a:p>
            <a:r>
              <a:rPr lang="en-GB" sz="1600" dirty="0"/>
              <a:t>Raise the standards of existing activities / facilities</a:t>
            </a:r>
          </a:p>
          <a:p>
            <a:r>
              <a:rPr lang="en-GB" sz="1600" dirty="0"/>
              <a:t>Create new or improve sport and physical activity opportunities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5FB14A-57D8-44A9-A7E1-EDF222544C13}"/>
              </a:ext>
            </a:extLst>
          </p:cNvPr>
          <p:cNvSpPr/>
          <p:nvPr/>
        </p:nvSpPr>
        <p:spPr>
          <a:xfrm>
            <a:off x="3434499" y="4272677"/>
            <a:ext cx="8757501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The grant could be used to support some of the following projects:</a:t>
            </a:r>
          </a:p>
          <a:p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u="sng" dirty="0"/>
              <a:t>Projects which encourage greater participation in sport or physical activity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Recruitment and development of leaders and coaches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Extending sports clubs in order to provide new opportunities for new and existing members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Organisations seeking to develop physical activity and / or sporting projects within the workplace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Walking or cycling projects</a:t>
            </a:r>
            <a:endParaRPr lang="en-GB" b="0" i="0" u="none" strike="noStrike" dirty="0">
              <a:effectLst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6FC99C-0142-4A25-86AC-857E7D862831}"/>
              </a:ext>
            </a:extLst>
          </p:cNvPr>
          <p:cNvSpPr/>
          <p:nvPr/>
        </p:nvSpPr>
        <p:spPr>
          <a:xfrm>
            <a:off x="7655510" y="447188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&amp;quot"/>
              </a:rPr>
              <a:t>Nia Parry</a:t>
            </a:r>
          </a:p>
          <a:p>
            <a:r>
              <a:rPr lang="en-GB" dirty="0">
                <a:solidFill>
                  <a:srgbClr val="000000"/>
                </a:solidFill>
                <a:latin typeface="&amp;quot"/>
              </a:rPr>
              <a:t>Job Title: Assistant Sports Development Officer</a:t>
            </a:r>
            <a:br>
              <a:rPr lang="en-GB" dirty="0">
                <a:solidFill>
                  <a:srgbClr val="000000"/>
                </a:solidFill>
                <a:latin typeface="&amp;quot"/>
              </a:rPr>
            </a:br>
            <a:r>
              <a:rPr lang="en-GB" dirty="0">
                <a:solidFill>
                  <a:srgbClr val="000000"/>
                </a:solidFill>
                <a:latin typeface="&amp;quot"/>
              </a:rPr>
              <a:t>Email: </a:t>
            </a:r>
            <a:r>
              <a:rPr lang="en-GB" b="1" dirty="0">
                <a:solidFill>
                  <a:srgbClr val="1C4364"/>
                </a:solidFill>
                <a:latin typeface="&amp;quot"/>
                <a:hlinkClick r:id="rId2" tooltip="Link to send an email to Nia Parry"/>
              </a:rPr>
              <a:t>Nia.parry@swansea.gov.uk</a:t>
            </a:r>
            <a:br>
              <a:rPr lang="en-GB" dirty="0">
                <a:solidFill>
                  <a:srgbClr val="000000"/>
                </a:solidFill>
                <a:latin typeface="&amp;quot"/>
              </a:rPr>
            </a:br>
            <a:r>
              <a:rPr lang="en-GB" dirty="0">
                <a:solidFill>
                  <a:srgbClr val="000000"/>
                </a:solidFill>
                <a:latin typeface="&amp;quot"/>
              </a:rPr>
              <a:t>Tel: 01792 635452</a:t>
            </a:r>
            <a:endParaRPr lang="en-GB" b="0" i="0" u="none" strike="noStrike" dirty="0">
              <a:solidFill>
                <a:srgbClr val="000000"/>
              </a:solidFill>
              <a:effectLst/>
              <a:latin typeface="&amp;quot"/>
            </a:endParaRPr>
          </a:p>
        </p:txBody>
      </p:sp>
    </p:spTree>
    <p:extLst>
      <p:ext uri="{BB962C8B-B14F-4D97-AF65-F5344CB8AC3E}">
        <p14:creationId xmlns:p14="http://schemas.microsoft.com/office/powerpoint/2010/main" val="1726676570"/>
      </p:ext>
    </p:extLst>
  </p:cSld>
  <p:clrMapOvr>
    <a:masterClrMapping/>
  </p:clrMapOvr>
  <p:transition spd="med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03BB4-6D8A-486E-9075-A1575FE92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Advertisement: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9172CC5-389F-4083-9DC0-CB41E16648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150" y="2396971"/>
            <a:ext cx="2855495" cy="1606216"/>
          </a:xfrm>
        </p:spPr>
      </p:pic>
      <p:pic>
        <p:nvPicPr>
          <p:cNvPr id="7" name="Picture 6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251C446E-9F61-43D5-8963-FB45F6630C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9672" y="4438294"/>
            <a:ext cx="2004134" cy="2004134"/>
          </a:xfrm>
          <a:prstGeom prst="rect">
            <a:avLst/>
          </a:prstGeom>
        </p:spPr>
      </p:pic>
      <p:pic>
        <p:nvPicPr>
          <p:cNvPr id="9" name="Picture 8" descr="A close up of a sign&#10;&#10;Description generated with high confidence">
            <a:extLst>
              <a:ext uri="{FF2B5EF4-FFF2-40B4-BE49-F238E27FC236}">
                <a16:creationId xmlns:a16="http://schemas.microsoft.com/office/drawing/2014/main" id="{ABDC60EE-DF91-4A94-81CC-3C8D69F703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4437" y="2458382"/>
            <a:ext cx="2380324" cy="1825411"/>
          </a:xfrm>
          <a:prstGeom prst="rect">
            <a:avLst/>
          </a:prstGeom>
        </p:spPr>
      </p:pic>
      <p:pic>
        <p:nvPicPr>
          <p:cNvPr id="11" name="Picture 10" descr="A close up of a screen&#10;&#10;Description generated with high confidence">
            <a:extLst>
              <a:ext uri="{FF2B5EF4-FFF2-40B4-BE49-F238E27FC236}">
                <a16:creationId xmlns:a16="http://schemas.microsoft.com/office/drawing/2014/main" id="{ED57F9FB-F1BD-4167-8266-57A7F2F980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4761" y="4382263"/>
            <a:ext cx="2153069" cy="19575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81B7F6D-8245-435F-8EBA-4DFBF412ED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3596" y="1807338"/>
            <a:ext cx="2449082" cy="2454537"/>
          </a:xfrm>
          <a:prstGeom prst="rect">
            <a:avLst/>
          </a:prstGeom>
        </p:spPr>
      </p:pic>
      <p:pic>
        <p:nvPicPr>
          <p:cNvPr id="15" name="Picture 14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0F0CD3DD-70F0-4600-8381-2A778BE0148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480" y="2045659"/>
            <a:ext cx="2610037" cy="1957528"/>
          </a:xfrm>
          <a:prstGeom prst="rect">
            <a:avLst/>
          </a:prstGeom>
        </p:spPr>
      </p:pic>
      <p:pic>
        <p:nvPicPr>
          <p:cNvPr id="17" name="Picture 16" descr="A picture containing vector graphics&#10;&#10;Description generated with very high confidence">
            <a:extLst>
              <a:ext uri="{FF2B5EF4-FFF2-40B4-BE49-F238E27FC236}">
                <a16:creationId xmlns:a16="http://schemas.microsoft.com/office/drawing/2014/main" id="{EE25B819-D4FE-492F-A7E5-A401F2EBDC7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743" y="4382263"/>
            <a:ext cx="3451864" cy="2416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76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15629-377C-489E-A046-FCC60D62F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LASTLY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B6C7711-EB5F-4915-BA32-7E329E9CE6CD}"/>
              </a:ext>
            </a:extLst>
          </p:cNvPr>
          <p:cNvSpPr/>
          <p:nvPr/>
        </p:nvSpPr>
        <p:spPr>
          <a:xfrm>
            <a:off x="382737" y="2967335"/>
            <a:ext cx="1142652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THANKS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8897914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2995</TotalTime>
  <Words>374</Words>
  <Application>Microsoft Office PowerPoint</Application>
  <PresentationFormat>Widescreen</PresentationFormat>
  <Paragraphs>118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&amp;quot</vt:lpstr>
      <vt:lpstr>Arial</vt:lpstr>
      <vt:lpstr>Century Gothic</vt:lpstr>
      <vt:lpstr>Wingdings 2</vt:lpstr>
      <vt:lpstr>Quotable</vt:lpstr>
      <vt:lpstr>Bubble Football WORLD CUP</vt:lpstr>
      <vt:lpstr>ABOUT BUBBLE FOOTBALL WORLD CUP?   </vt:lpstr>
      <vt:lpstr>Visual:</vt:lpstr>
      <vt:lpstr>TOURNAMENT  </vt:lpstr>
      <vt:lpstr>Locations</vt:lpstr>
      <vt:lpstr>Locations</vt:lpstr>
      <vt:lpstr>FUNDING</vt:lpstr>
      <vt:lpstr>COMMUNITY CHEST FUND Funded by National Lottery</vt:lpstr>
      <vt:lpstr>Advertisement: </vt:lpstr>
      <vt:lpstr>LASTLY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Lenovo</cp:lastModifiedBy>
  <cp:revision>36</cp:revision>
  <dcterms:created xsi:type="dcterms:W3CDTF">2018-01-16T06:04:33Z</dcterms:created>
  <dcterms:modified xsi:type="dcterms:W3CDTF">2018-01-19T00:02:27Z</dcterms:modified>
</cp:coreProperties>
</file>