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68" r:id="rId4"/>
  </p:sldMasterIdLst>
  <p:notesMasterIdLst>
    <p:notesMasterId r:id="rId26"/>
  </p:notesMasterIdLst>
  <p:handoutMasterIdLst>
    <p:handoutMasterId r:id="rId27"/>
  </p:handoutMasterIdLst>
  <p:sldIdLst>
    <p:sldId id="3825" r:id="rId5"/>
    <p:sldId id="3849" r:id="rId6"/>
    <p:sldId id="3839" r:id="rId7"/>
    <p:sldId id="3836" r:id="rId8"/>
    <p:sldId id="3835" r:id="rId9"/>
    <p:sldId id="3837" r:id="rId10"/>
    <p:sldId id="3840" r:id="rId11"/>
    <p:sldId id="3842" r:id="rId12"/>
    <p:sldId id="3843" r:id="rId13"/>
    <p:sldId id="3844" r:id="rId14"/>
    <p:sldId id="3847" r:id="rId15"/>
    <p:sldId id="3848" r:id="rId16"/>
    <p:sldId id="3846" r:id="rId17"/>
    <p:sldId id="3845" r:id="rId18"/>
    <p:sldId id="3853" r:id="rId19"/>
    <p:sldId id="3841" r:id="rId20"/>
    <p:sldId id="3829" r:id="rId21"/>
    <p:sldId id="3850" r:id="rId22"/>
    <p:sldId id="3851" r:id="rId23"/>
    <p:sldId id="3852" r:id="rId24"/>
    <p:sldId id="3834" r:id="rId25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200" userDrawn="1">
          <p15:clr>
            <a:srgbClr val="A4A3A4"/>
          </p15:clr>
        </p15:guide>
        <p15:guide id="2" orient="horz" pos="3408" userDrawn="1">
          <p15:clr>
            <a:srgbClr val="A4A3A4"/>
          </p15:clr>
        </p15:guide>
        <p15:guide id="3" pos="6936" userDrawn="1">
          <p15:clr>
            <a:srgbClr val="A4A3A4"/>
          </p15:clr>
        </p15:guide>
        <p15:guide id="4" pos="744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 varScale="1">
        <p:scale>
          <a:sx n="67" d="100"/>
          <a:sy n="67" d="100"/>
        </p:scale>
        <p:origin x="588" y="48"/>
      </p:cViewPr>
      <p:guideLst>
        <p:guide orient="horz" pos="1200"/>
        <p:guide orient="horz" pos="3408"/>
        <p:guide pos="6936"/>
        <p:guide pos="744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7" d="100"/>
          <a:sy n="87" d="100"/>
        </p:scale>
        <p:origin x="3798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8D3C22-1B9F-4877-B648-6BB9D795A473}" type="doc">
      <dgm:prSet loTypeId="urn:microsoft.com/office/officeart/2008/layout/LinedList" loCatId="list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5610CA9-1D67-4343-A342-4C168BA008AC}">
      <dgm:prSet/>
      <dgm:spPr/>
      <dgm:t>
        <a:bodyPr/>
        <a:lstStyle/>
        <a:p>
          <a:r>
            <a:rPr lang="en-GB"/>
            <a:t>To be submitted via Turnitin:</a:t>
          </a:r>
          <a:endParaRPr lang="en-US"/>
        </a:p>
      </dgm:t>
    </dgm:pt>
    <dgm:pt modelId="{016E15A6-77BD-4283-ADDE-04C57469131B}" type="parTrans" cxnId="{C15A2A2C-CD4D-4D65-A734-890690AEA6BB}">
      <dgm:prSet/>
      <dgm:spPr/>
      <dgm:t>
        <a:bodyPr/>
        <a:lstStyle/>
        <a:p>
          <a:endParaRPr lang="en-US"/>
        </a:p>
      </dgm:t>
    </dgm:pt>
    <dgm:pt modelId="{C72744AF-81FE-4DB2-919F-47A9C6994DFC}" type="sibTrans" cxnId="{C15A2A2C-CD4D-4D65-A734-890690AEA6BB}">
      <dgm:prSet/>
      <dgm:spPr/>
      <dgm:t>
        <a:bodyPr/>
        <a:lstStyle/>
        <a:p>
          <a:endParaRPr lang="en-US"/>
        </a:p>
      </dgm:t>
    </dgm:pt>
    <dgm:pt modelId="{7B6E13F8-77A7-431E-85F1-771B9EAE8083}">
      <dgm:prSet/>
      <dgm:spPr/>
      <dgm:t>
        <a:bodyPr/>
        <a:lstStyle/>
        <a:p>
          <a:r>
            <a:rPr lang="en-GB"/>
            <a:t>27</a:t>
          </a:r>
          <a:r>
            <a:rPr lang="en-GB" baseline="30000"/>
            <a:t>th</a:t>
          </a:r>
          <a:r>
            <a:rPr lang="en-GB"/>
            <a:t> November 2023, no later than 23:59</a:t>
          </a:r>
          <a:endParaRPr lang="en-US"/>
        </a:p>
      </dgm:t>
    </dgm:pt>
    <dgm:pt modelId="{6B23B713-D662-424A-BCA8-304B82607799}" type="parTrans" cxnId="{88AB5F1A-9FD5-40CA-8CE8-02A19BC3812C}">
      <dgm:prSet/>
      <dgm:spPr/>
      <dgm:t>
        <a:bodyPr/>
        <a:lstStyle/>
        <a:p>
          <a:endParaRPr lang="en-US"/>
        </a:p>
      </dgm:t>
    </dgm:pt>
    <dgm:pt modelId="{8CEF5521-215B-4408-8C44-C164B10A2AA6}" type="sibTrans" cxnId="{88AB5F1A-9FD5-40CA-8CE8-02A19BC3812C}">
      <dgm:prSet/>
      <dgm:spPr/>
      <dgm:t>
        <a:bodyPr/>
        <a:lstStyle/>
        <a:p>
          <a:endParaRPr lang="en-US"/>
        </a:p>
      </dgm:t>
    </dgm:pt>
    <dgm:pt modelId="{A700CB5B-5A82-40CB-820B-202F34607308}" type="pres">
      <dgm:prSet presAssocID="{4D8D3C22-1B9F-4877-B648-6BB9D795A473}" presName="vert0" presStyleCnt="0">
        <dgm:presLayoutVars>
          <dgm:dir/>
          <dgm:animOne val="branch"/>
          <dgm:animLvl val="lvl"/>
        </dgm:presLayoutVars>
      </dgm:prSet>
      <dgm:spPr/>
    </dgm:pt>
    <dgm:pt modelId="{7F020F65-9EEE-4A8D-BD20-20AC9339FAC0}" type="pres">
      <dgm:prSet presAssocID="{F5610CA9-1D67-4343-A342-4C168BA008AC}" presName="thickLine" presStyleLbl="alignNode1" presStyleIdx="0" presStyleCnt="2"/>
      <dgm:spPr/>
    </dgm:pt>
    <dgm:pt modelId="{8C61AA8C-5A12-40E1-B9B3-C278882E5EF1}" type="pres">
      <dgm:prSet presAssocID="{F5610CA9-1D67-4343-A342-4C168BA008AC}" presName="horz1" presStyleCnt="0"/>
      <dgm:spPr/>
    </dgm:pt>
    <dgm:pt modelId="{AF9C37D5-0D4C-4EEC-8A41-76F704AD3455}" type="pres">
      <dgm:prSet presAssocID="{F5610CA9-1D67-4343-A342-4C168BA008AC}" presName="tx1" presStyleLbl="revTx" presStyleIdx="0" presStyleCnt="2"/>
      <dgm:spPr/>
    </dgm:pt>
    <dgm:pt modelId="{C15FFD89-5E33-4487-98FB-59035A6F997E}" type="pres">
      <dgm:prSet presAssocID="{F5610CA9-1D67-4343-A342-4C168BA008AC}" presName="vert1" presStyleCnt="0"/>
      <dgm:spPr/>
    </dgm:pt>
    <dgm:pt modelId="{234F5665-E450-4804-857B-7A08D3A755B5}" type="pres">
      <dgm:prSet presAssocID="{7B6E13F8-77A7-431E-85F1-771B9EAE8083}" presName="thickLine" presStyleLbl="alignNode1" presStyleIdx="1" presStyleCnt="2"/>
      <dgm:spPr/>
    </dgm:pt>
    <dgm:pt modelId="{5F772E00-C564-4C49-8F9D-65F2D9ABEA73}" type="pres">
      <dgm:prSet presAssocID="{7B6E13F8-77A7-431E-85F1-771B9EAE8083}" presName="horz1" presStyleCnt="0"/>
      <dgm:spPr/>
    </dgm:pt>
    <dgm:pt modelId="{2674AD15-A8F5-44B9-BC74-B054CF8DEC9C}" type="pres">
      <dgm:prSet presAssocID="{7B6E13F8-77A7-431E-85F1-771B9EAE8083}" presName="tx1" presStyleLbl="revTx" presStyleIdx="1" presStyleCnt="2"/>
      <dgm:spPr/>
    </dgm:pt>
    <dgm:pt modelId="{372D78B7-32AF-48D5-8729-715791970823}" type="pres">
      <dgm:prSet presAssocID="{7B6E13F8-77A7-431E-85F1-771B9EAE8083}" presName="vert1" presStyleCnt="0"/>
      <dgm:spPr/>
    </dgm:pt>
  </dgm:ptLst>
  <dgm:cxnLst>
    <dgm:cxn modelId="{88AB5F1A-9FD5-40CA-8CE8-02A19BC3812C}" srcId="{4D8D3C22-1B9F-4877-B648-6BB9D795A473}" destId="{7B6E13F8-77A7-431E-85F1-771B9EAE8083}" srcOrd="1" destOrd="0" parTransId="{6B23B713-D662-424A-BCA8-304B82607799}" sibTransId="{8CEF5521-215B-4408-8C44-C164B10A2AA6}"/>
    <dgm:cxn modelId="{C15A2A2C-CD4D-4D65-A734-890690AEA6BB}" srcId="{4D8D3C22-1B9F-4877-B648-6BB9D795A473}" destId="{F5610CA9-1D67-4343-A342-4C168BA008AC}" srcOrd="0" destOrd="0" parTransId="{016E15A6-77BD-4283-ADDE-04C57469131B}" sibTransId="{C72744AF-81FE-4DB2-919F-47A9C6994DFC}"/>
    <dgm:cxn modelId="{71C8196A-35EE-4B36-AA0C-63D16AF11137}" type="presOf" srcId="{7B6E13F8-77A7-431E-85F1-771B9EAE8083}" destId="{2674AD15-A8F5-44B9-BC74-B054CF8DEC9C}" srcOrd="0" destOrd="0" presId="urn:microsoft.com/office/officeart/2008/layout/LinedList"/>
    <dgm:cxn modelId="{8473AF86-8779-478E-8892-6AC6910C80C5}" type="presOf" srcId="{F5610CA9-1D67-4343-A342-4C168BA008AC}" destId="{AF9C37D5-0D4C-4EEC-8A41-76F704AD3455}" srcOrd="0" destOrd="0" presId="urn:microsoft.com/office/officeart/2008/layout/LinedList"/>
    <dgm:cxn modelId="{A6341EDE-B9E5-4749-A3A5-88070EFA529B}" type="presOf" srcId="{4D8D3C22-1B9F-4877-B648-6BB9D795A473}" destId="{A700CB5B-5A82-40CB-820B-202F34607308}" srcOrd="0" destOrd="0" presId="urn:microsoft.com/office/officeart/2008/layout/LinedList"/>
    <dgm:cxn modelId="{8E723945-3AAA-465D-993A-181BABB5E38E}" type="presParOf" srcId="{A700CB5B-5A82-40CB-820B-202F34607308}" destId="{7F020F65-9EEE-4A8D-BD20-20AC9339FAC0}" srcOrd="0" destOrd="0" presId="urn:microsoft.com/office/officeart/2008/layout/LinedList"/>
    <dgm:cxn modelId="{543BA506-729D-49FE-9A88-23AD961E21DD}" type="presParOf" srcId="{A700CB5B-5A82-40CB-820B-202F34607308}" destId="{8C61AA8C-5A12-40E1-B9B3-C278882E5EF1}" srcOrd="1" destOrd="0" presId="urn:microsoft.com/office/officeart/2008/layout/LinedList"/>
    <dgm:cxn modelId="{47C0C1B3-C4CA-4B79-BDD3-E87073C61797}" type="presParOf" srcId="{8C61AA8C-5A12-40E1-B9B3-C278882E5EF1}" destId="{AF9C37D5-0D4C-4EEC-8A41-76F704AD3455}" srcOrd="0" destOrd="0" presId="urn:microsoft.com/office/officeart/2008/layout/LinedList"/>
    <dgm:cxn modelId="{5DF0355F-15E0-48E2-BE32-35D645E7CA50}" type="presParOf" srcId="{8C61AA8C-5A12-40E1-B9B3-C278882E5EF1}" destId="{C15FFD89-5E33-4487-98FB-59035A6F997E}" srcOrd="1" destOrd="0" presId="urn:microsoft.com/office/officeart/2008/layout/LinedList"/>
    <dgm:cxn modelId="{5E5AEA7B-E9E3-431A-AD33-BDBD98010173}" type="presParOf" srcId="{A700CB5B-5A82-40CB-820B-202F34607308}" destId="{234F5665-E450-4804-857B-7A08D3A755B5}" srcOrd="2" destOrd="0" presId="urn:microsoft.com/office/officeart/2008/layout/LinedList"/>
    <dgm:cxn modelId="{5E32FAE6-9333-4270-8B36-0E962266F415}" type="presParOf" srcId="{A700CB5B-5A82-40CB-820B-202F34607308}" destId="{5F772E00-C564-4C49-8F9D-65F2D9ABEA73}" srcOrd="3" destOrd="0" presId="urn:microsoft.com/office/officeart/2008/layout/LinedList"/>
    <dgm:cxn modelId="{78A8B82A-DE2B-4D05-8851-3BECA23B2195}" type="presParOf" srcId="{5F772E00-C564-4C49-8F9D-65F2D9ABEA73}" destId="{2674AD15-A8F5-44B9-BC74-B054CF8DEC9C}" srcOrd="0" destOrd="0" presId="urn:microsoft.com/office/officeart/2008/layout/LinedList"/>
    <dgm:cxn modelId="{57AFCA09-5033-4C4E-9AA7-3CED38E48945}" type="presParOf" srcId="{5F772E00-C564-4C49-8F9D-65F2D9ABEA73}" destId="{372D78B7-32AF-48D5-8729-71579197082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020F65-9EEE-4A8D-BD20-20AC9339FAC0}">
      <dsp:nvSpPr>
        <dsp:cNvPr id="0" name=""/>
        <dsp:cNvSpPr/>
      </dsp:nvSpPr>
      <dsp:spPr>
        <a:xfrm>
          <a:off x="0" y="0"/>
          <a:ext cx="9829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F9C37D5-0D4C-4EEC-8A41-76F704AD3455}">
      <dsp:nvSpPr>
        <dsp:cNvPr id="0" name=""/>
        <dsp:cNvSpPr/>
      </dsp:nvSpPr>
      <dsp:spPr>
        <a:xfrm>
          <a:off x="0" y="0"/>
          <a:ext cx="9829800" cy="19298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t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To be submitted via Turnitin:</a:t>
          </a:r>
          <a:endParaRPr lang="en-US" sz="5400" kern="1200"/>
        </a:p>
      </dsp:txBody>
      <dsp:txXfrm>
        <a:off x="0" y="0"/>
        <a:ext cx="9829800" cy="1929870"/>
      </dsp:txXfrm>
    </dsp:sp>
    <dsp:sp modelId="{234F5665-E450-4804-857B-7A08D3A755B5}">
      <dsp:nvSpPr>
        <dsp:cNvPr id="0" name=""/>
        <dsp:cNvSpPr/>
      </dsp:nvSpPr>
      <dsp:spPr>
        <a:xfrm>
          <a:off x="0" y="1929870"/>
          <a:ext cx="9829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674AD15-A8F5-44B9-BC74-B054CF8DEC9C}">
      <dsp:nvSpPr>
        <dsp:cNvPr id="0" name=""/>
        <dsp:cNvSpPr/>
      </dsp:nvSpPr>
      <dsp:spPr>
        <a:xfrm>
          <a:off x="0" y="1929870"/>
          <a:ext cx="9829800" cy="19298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t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27</a:t>
          </a:r>
          <a:r>
            <a:rPr lang="en-GB" sz="5400" kern="1200" baseline="30000"/>
            <a:t>th</a:t>
          </a:r>
          <a:r>
            <a:rPr lang="en-GB" sz="5400" kern="1200"/>
            <a:t> November 2023, no later than 23:59</a:t>
          </a:r>
          <a:endParaRPr lang="en-US" sz="5400" kern="1200"/>
        </a:p>
      </dsp:txBody>
      <dsp:txXfrm>
        <a:off x="0" y="1929870"/>
        <a:ext cx="9829800" cy="19298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EDCE667-0E8B-4020-B798-9F540ACF8A1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8FE84B-4CF5-479A-98FA-101E6C92240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249E17-B59A-4F61-B8D2-5B4F41E1978D}" type="datetime1">
              <a:rPr lang="en-GB" smtClean="0"/>
              <a:t>13/11/2023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871FFA-2EDD-435F-95BB-D4913CE5231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F549EF-DEA6-491C-B092-AD1829A0E2C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3C7C88-02FC-450C-BC0C-36A3D372F9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66972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BE95BD-28DC-4C06-ABE7-D1DD6658916C}" type="datetime1">
              <a:rPr lang="en-GB" smtClean="0"/>
              <a:pPr/>
              <a:t>13/11/2023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40C6A29-4676-420C-BBE3-ACC2B80F64D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0459704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0C6A29-4676-420C-BBE3-ACC2B80F64D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1415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40C6A29-4676-420C-BBE3-ACC2B80F64D4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46883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These are now termed as sub </a:t>
            </a:r>
            <a:r>
              <a:rPr lang="en-GB" dirty="0" err="1"/>
              <a:t>themer</a:t>
            </a:r>
            <a:r>
              <a:rPr lang="en-GB" dirty="0"/>
              <a:t> = Experiential statements and Superordinate themes = Personal experiential themes. Or PETS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0C6A29-4676-420C-BBE3-ACC2B80F64D4}" type="slidenum">
              <a:rPr lang="en-GB" noProof="0" smtClean="0"/>
              <a:t>14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758680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0C6A29-4676-420C-BBE3-ACC2B80F64D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2403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40C6A29-4676-420C-BBE3-ACC2B80F64D4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01621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13">
            <a:extLst>
              <a:ext uri="{FF2B5EF4-FFF2-40B4-BE49-F238E27FC236}">
                <a16:creationId xmlns:a16="http://schemas.microsoft.com/office/drawing/2014/main" id="{FCE00AC6-1AA1-42D9-83DD-4C308C3F9322}"/>
              </a:ext>
            </a:extLst>
          </p:cNvPr>
          <p:cNvSpPr/>
          <p:nvPr userDrawn="1"/>
        </p:nvSpPr>
        <p:spPr>
          <a:xfrm>
            <a:off x="4000500" y="1087403"/>
            <a:ext cx="8191500" cy="5770597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319A315-F756-49EC-8181-0EC3F0A37B09}"/>
              </a:ext>
            </a:extLst>
          </p:cNvPr>
          <p:cNvCxnSpPr>
            <a:cxnSpLocks/>
          </p:cNvCxnSpPr>
          <p:nvPr userDrawn="1"/>
        </p:nvCxnSpPr>
        <p:spPr>
          <a:xfrm>
            <a:off x="406241" y="183933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60F3E26-F530-48F5-983F-9DCFF41D4F39}"/>
              </a:ext>
            </a:extLst>
          </p:cNvPr>
          <p:cNvSpPr/>
          <p:nvPr userDrawn="1"/>
        </p:nvSpPr>
        <p:spPr>
          <a:xfrm>
            <a:off x="5292348" y="1"/>
            <a:ext cx="2279742" cy="1267785"/>
          </a:xfrm>
          <a:custGeom>
            <a:avLst/>
            <a:gdLst>
              <a:gd name="connsiteX0" fmla="*/ 0 w 2279742"/>
              <a:gd name="connsiteY0" fmla="*/ 0 h 1267785"/>
              <a:gd name="connsiteX1" fmla="*/ 138700 w 2279742"/>
              <a:gd name="connsiteY1" fmla="*/ 0 h 1267785"/>
              <a:gd name="connsiteX2" fmla="*/ 138700 w 2279742"/>
              <a:gd name="connsiteY2" fmla="*/ 1078193 h 1267785"/>
              <a:gd name="connsiteX3" fmla="*/ 2002733 w 2279742"/>
              <a:gd name="connsiteY3" fmla="*/ 0 h 1267785"/>
              <a:gd name="connsiteX4" fmla="*/ 2279742 w 2279742"/>
              <a:gd name="connsiteY4" fmla="*/ 0 h 1267785"/>
              <a:gd name="connsiteX5" fmla="*/ 104026 w 2279742"/>
              <a:gd name="connsiteY5" fmla="*/ 1258503 h 1267785"/>
              <a:gd name="connsiteX6" fmla="*/ 69351 w 2279742"/>
              <a:gd name="connsiteY6" fmla="*/ 1267785 h 1267785"/>
              <a:gd name="connsiteX7" fmla="*/ 0 w 2279742"/>
              <a:gd name="connsiteY7" fmla="*/ 1198436 h 1267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79742" h="1267785">
                <a:moveTo>
                  <a:pt x="0" y="0"/>
                </a:moveTo>
                <a:lnTo>
                  <a:pt x="138700" y="0"/>
                </a:lnTo>
                <a:lnTo>
                  <a:pt x="138700" y="1078193"/>
                </a:lnTo>
                <a:lnTo>
                  <a:pt x="2002733" y="0"/>
                </a:lnTo>
                <a:lnTo>
                  <a:pt x="2279742" y="0"/>
                </a:lnTo>
                <a:lnTo>
                  <a:pt x="104026" y="1258503"/>
                </a:lnTo>
                <a:cubicBezTo>
                  <a:pt x="93484" y="1264595"/>
                  <a:pt x="81523" y="1267796"/>
                  <a:pt x="69351" y="1267785"/>
                </a:cubicBezTo>
                <a:cubicBezTo>
                  <a:pt x="31049" y="1267785"/>
                  <a:pt x="0" y="1236737"/>
                  <a:pt x="0" y="1198436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5C97701E-DAF9-4174-AA91-DA203CD27D6A}"/>
              </a:ext>
            </a:extLst>
          </p:cNvPr>
          <p:cNvSpPr/>
          <p:nvPr userDrawn="1"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4F765374-1A4B-41DC-9E75-A95A6C655328}"/>
              </a:ext>
            </a:extLst>
          </p:cNvPr>
          <p:cNvSpPr/>
          <p:nvPr userDrawn="1"/>
        </p:nvSpPr>
        <p:spPr>
          <a:xfrm>
            <a:off x="1569044" y="514898"/>
            <a:ext cx="2393351" cy="2328423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7618DB8E-B14E-42E2-B454-6F4F36A8A9D9}"/>
              </a:ext>
            </a:extLst>
          </p:cNvPr>
          <p:cNvSpPr/>
          <p:nvPr userDrawn="1"/>
        </p:nvSpPr>
        <p:spPr>
          <a:xfrm flipH="1">
            <a:off x="0" y="2949740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97666F55-03F1-4D18-9653-0F360E127A7E}"/>
              </a:ext>
            </a:extLst>
          </p:cNvPr>
          <p:cNvSpPr/>
          <p:nvPr userDrawn="1"/>
        </p:nvSpPr>
        <p:spPr>
          <a:xfrm rot="16200000">
            <a:off x="1539683" y="4203427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93208" y="2743200"/>
            <a:ext cx="6592824" cy="2386584"/>
          </a:xfrm>
        </p:spPr>
        <p:txBody>
          <a:bodyPr rtlCol="0" anchor="b"/>
          <a:lstStyle>
            <a:lvl1pPr algn="r"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93208" y="5221224"/>
            <a:ext cx="6592824" cy="996696"/>
          </a:xfrm>
        </p:spPr>
        <p:txBody>
          <a:bodyPr rtlCol="0"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104151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al 9">
            <a:extLst>
              <a:ext uri="{FF2B5EF4-FFF2-40B4-BE49-F238E27FC236}">
                <a16:creationId xmlns:a16="http://schemas.microsoft.com/office/drawing/2014/main" id="{AFA665D7-34D0-4262-B345-9B1A1BA8DA17}"/>
              </a:ext>
            </a:extLst>
          </p:cNvPr>
          <p:cNvSpPr/>
          <p:nvPr userDrawn="1"/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39ECC553-79E5-4B14-89C9-4DAD2B1021B1}"/>
              </a:ext>
            </a:extLst>
          </p:cNvPr>
          <p:cNvSpPr/>
          <p:nvPr userDrawn="1"/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55797934-7E2B-4F94-89C4-0279413FF821}"/>
              </a:ext>
            </a:extLst>
          </p:cNvPr>
          <p:cNvSpPr/>
          <p:nvPr userDrawn="1"/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0432" y="1399032"/>
            <a:ext cx="3236976" cy="4069080"/>
          </a:xfrm>
        </p:spPr>
        <p:txBody>
          <a:bodyPr rtlCol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88152" y="1527048"/>
            <a:ext cx="5111496" cy="3931920"/>
          </a:xfrm>
        </p:spPr>
        <p:txBody>
          <a:bodyPr rtlCol="0" anchor="ctr"/>
          <a:lstStyle>
            <a:lvl1pPr marL="0" indent="0">
              <a:buNone/>
              <a:defRPr/>
            </a:lvl1pPr>
            <a:lvl2pPr marL="228600">
              <a:defRPr/>
            </a:lvl2pPr>
            <a:lvl3pPr marL="457200">
              <a:defRPr/>
            </a:lvl3pPr>
            <a:lvl4pPr>
              <a:buNone/>
              <a:defRPr/>
            </a:lvl4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39446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 small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5A614E3F-4FB2-4152-A59C-941C908D7B0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200479" y="1150210"/>
            <a:ext cx="2207046" cy="2204178"/>
          </a:xfrm>
          <a:custGeom>
            <a:avLst/>
            <a:gdLst>
              <a:gd name="connsiteX0" fmla="*/ 1098749 w 2207046"/>
              <a:gd name="connsiteY0" fmla="*/ 0 h 2204178"/>
              <a:gd name="connsiteX1" fmla="*/ 2201707 w 2207046"/>
              <a:gd name="connsiteY1" fmla="*/ 995326 h 2204178"/>
              <a:gd name="connsiteX2" fmla="*/ 2207046 w 2207046"/>
              <a:gd name="connsiteY2" fmla="*/ 1101058 h 2204178"/>
              <a:gd name="connsiteX3" fmla="*/ 2207046 w 2207046"/>
              <a:gd name="connsiteY3" fmla="*/ 1116306 h 2204178"/>
              <a:gd name="connsiteX4" fmla="*/ 2201707 w 2207046"/>
              <a:gd name="connsiteY4" fmla="*/ 1222039 h 2204178"/>
              <a:gd name="connsiteX5" fmla="*/ 1322187 w 2207046"/>
              <a:gd name="connsiteY5" fmla="*/ 2194840 h 2204178"/>
              <a:gd name="connsiteX6" fmla="*/ 1260999 w 2207046"/>
              <a:gd name="connsiteY6" fmla="*/ 2204178 h 2204178"/>
              <a:gd name="connsiteX7" fmla="*/ 936500 w 2207046"/>
              <a:gd name="connsiteY7" fmla="*/ 2204178 h 2204178"/>
              <a:gd name="connsiteX8" fmla="*/ 875311 w 2207046"/>
              <a:gd name="connsiteY8" fmla="*/ 2194840 h 2204178"/>
              <a:gd name="connsiteX9" fmla="*/ 12592 w 2207046"/>
              <a:gd name="connsiteY9" fmla="*/ 1332120 h 2204178"/>
              <a:gd name="connsiteX10" fmla="*/ 0 w 2207046"/>
              <a:gd name="connsiteY10" fmla="*/ 1249617 h 2204178"/>
              <a:gd name="connsiteX11" fmla="*/ 0 w 2207046"/>
              <a:gd name="connsiteY11" fmla="*/ 967747 h 2204178"/>
              <a:gd name="connsiteX12" fmla="*/ 12592 w 2207046"/>
              <a:gd name="connsiteY12" fmla="*/ 885244 h 2204178"/>
              <a:gd name="connsiteX13" fmla="*/ 1098749 w 2207046"/>
              <a:gd name="connsiteY13" fmla="*/ 0 h 22041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207046" h="2204178">
                <a:moveTo>
                  <a:pt x="1098749" y="0"/>
                </a:moveTo>
                <a:cubicBezTo>
                  <a:pt x="1672788" y="0"/>
                  <a:pt x="2144931" y="436266"/>
                  <a:pt x="2201707" y="995326"/>
                </a:cubicBezTo>
                <a:lnTo>
                  <a:pt x="2207046" y="1101058"/>
                </a:lnTo>
                <a:lnTo>
                  <a:pt x="2207046" y="1116306"/>
                </a:lnTo>
                <a:lnTo>
                  <a:pt x="2201707" y="1222039"/>
                </a:lnTo>
                <a:cubicBezTo>
                  <a:pt x="2152501" y="1706557"/>
                  <a:pt x="1791308" y="2098844"/>
                  <a:pt x="1322187" y="2194840"/>
                </a:cubicBezTo>
                <a:lnTo>
                  <a:pt x="1260999" y="2204178"/>
                </a:lnTo>
                <a:lnTo>
                  <a:pt x="936500" y="2204178"/>
                </a:lnTo>
                <a:lnTo>
                  <a:pt x="875311" y="2194840"/>
                </a:lnTo>
                <a:cubicBezTo>
                  <a:pt x="442276" y="2106228"/>
                  <a:pt x="101204" y="1765156"/>
                  <a:pt x="12592" y="1332120"/>
                </a:cubicBezTo>
                <a:lnTo>
                  <a:pt x="0" y="1249617"/>
                </a:lnTo>
                <a:lnTo>
                  <a:pt x="0" y="967747"/>
                </a:lnTo>
                <a:lnTo>
                  <a:pt x="12592" y="885244"/>
                </a:lnTo>
                <a:cubicBezTo>
                  <a:pt x="115972" y="380036"/>
                  <a:pt x="562980" y="0"/>
                  <a:pt x="1098749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8A1F486A-F545-4642-B1CB-5356704413D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444632" y="2579683"/>
            <a:ext cx="3096807" cy="3096807"/>
          </a:xfrm>
          <a:custGeom>
            <a:avLst/>
            <a:gdLst>
              <a:gd name="connsiteX0" fmla="*/ 1548404 w 3096807"/>
              <a:gd name="connsiteY0" fmla="*/ 0 h 3096807"/>
              <a:gd name="connsiteX1" fmla="*/ 3096807 w 3096807"/>
              <a:gd name="connsiteY1" fmla="*/ 1548404 h 3096807"/>
              <a:gd name="connsiteX2" fmla="*/ 1548404 w 3096807"/>
              <a:gd name="connsiteY2" fmla="*/ 3096807 h 3096807"/>
              <a:gd name="connsiteX3" fmla="*/ 0 w 3096807"/>
              <a:gd name="connsiteY3" fmla="*/ 1548404 h 3096807"/>
              <a:gd name="connsiteX4" fmla="*/ 1548404 w 3096807"/>
              <a:gd name="connsiteY4" fmla="*/ 0 h 30968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96807" h="3096807">
                <a:moveTo>
                  <a:pt x="1548404" y="0"/>
                </a:moveTo>
                <a:cubicBezTo>
                  <a:pt x="2403564" y="0"/>
                  <a:pt x="3096807" y="693243"/>
                  <a:pt x="3096807" y="1548404"/>
                </a:cubicBezTo>
                <a:cubicBezTo>
                  <a:pt x="3096807" y="2403564"/>
                  <a:pt x="2403564" y="3096807"/>
                  <a:pt x="1548404" y="3096807"/>
                </a:cubicBezTo>
                <a:cubicBezTo>
                  <a:pt x="693243" y="3096807"/>
                  <a:pt x="0" y="2403564"/>
                  <a:pt x="0" y="1548404"/>
                </a:cubicBezTo>
                <a:cubicBezTo>
                  <a:pt x="0" y="693243"/>
                  <a:pt x="693243" y="0"/>
                  <a:pt x="1548404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96" y="365124"/>
            <a:ext cx="5806440" cy="132588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496" y="1825625"/>
            <a:ext cx="5806440" cy="4352544"/>
          </a:xfrm>
        </p:spPr>
        <p:txBody>
          <a:bodyPr rtlCol="0">
            <a:normAutofit/>
          </a:bodyPr>
          <a:lstStyle>
            <a:lvl1pPr marL="0" indent="0">
              <a:lnSpc>
                <a:spcPct val="110000"/>
              </a:lnSpc>
              <a:buNone/>
              <a:defRPr sz="2400"/>
            </a:lvl1pPr>
            <a:lvl2pPr marL="228600">
              <a:lnSpc>
                <a:spcPct val="110000"/>
              </a:lnSpc>
              <a:defRPr sz="2000"/>
            </a:lvl2pPr>
            <a:lvl3pPr marL="457200">
              <a:lnSpc>
                <a:spcPct val="110000"/>
              </a:lnSpc>
              <a:defRPr sz="1800"/>
            </a:lvl3pPr>
            <a:lvl4pPr marL="685800">
              <a:lnSpc>
                <a:spcPct val="110000"/>
              </a:lnSpc>
              <a:defRPr sz="1600"/>
            </a:lvl4pPr>
            <a:lvl5pPr>
              <a:lnSpc>
                <a:spcPct val="110000"/>
              </a:lnSpc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E8E71C73-7BAD-4838-88C1-42E045A9D179}"/>
              </a:ext>
            </a:extLst>
          </p:cNvPr>
          <p:cNvSpPr/>
          <p:nvPr userDrawn="1"/>
        </p:nvSpPr>
        <p:spPr>
          <a:xfrm>
            <a:off x="10249620" y="1555068"/>
            <a:ext cx="819303" cy="79707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4560922-5803-412D-880B-065E75DCBC0A}"/>
              </a:ext>
            </a:extLst>
          </p:cNvPr>
          <p:cNvSpPr/>
          <p:nvPr userDrawn="1"/>
        </p:nvSpPr>
        <p:spPr>
          <a:xfrm>
            <a:off x="7590089" y="4034393"/>
            <a:ext cx="876704" cy="876704"/>
          </a:xfrm>
          <a:prstGeom prst="rect">
            <a:avLst/>
          </a:prstGeom>
          <a:noFill/>
          <a:ln w="127000">
            <a:solidFill>
              <a:schemeClr val="accent6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208399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>
            <a:extLst>
              <a:ext uri="{FF2B5EF4-FFF2-40B4-BE49-F238E27FC236}">
                <a16:creationId xmlns:a16="http://schemas.microsoft.com/office/drawing/2014/main" id="{200EACD1-D216-4037-8AFF-80CF273586DF}"/>
              </a:ext>
            </a:extLst>
          </p:cNvPr>
          <p:cNvSpPr/>
          <p:nvPr userDrawn="1"/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F941DE04-3FEA-4A57-B200-F9F6A765C792}"/>
              </a:ext>
            </a:extLst>
          </p:cNvPr>
          <p:cNvSpPr/>
          <p:nvPr userDrawn="1"/>
        </p:nvSpPr>
        <p:spPr>
          <a:xfrm rot="9222429" flipV="1">
            <a:off x="2494119" y="-28502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565C7B4-4152-4548-A771-EB148A028FDB}"/>
              </a:ext>
            </a:extLst>
          </p:cNvPr>
          <p:cNvSpPr/>
          <p:nvPr userDrawn="1"/>
        </p:nvSpPr>
        <p:spPr>
          <a:xfrm>
            <a:off x="8165417" y="5241988"/>
            <a:ext cx="759403" cy="738802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9272" y="1380744"/>
            <a:ext cx="5559552" cy="2514600"/>
          </a:xfrm>
        </p:spPr>
        <p:txBody>
          <a:bodyPr rtlCol="0" anchor="b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19272" y="4078224"/>
            <a:ext cx="5559552" cy="1536192"/>
          </a:xfrm>
        </p:spPr>
        <p:txBody>
          <a:bodyPr rtlCol="0"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855737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96" y="365125"/>
            <a:ext cx="10515600" cy="1325563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576" y="1911096"/>
            <a:ext cx="9829800" cy="3859742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750812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753B078-30BA-4AB9-A020-EE8D9404B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11096"/>
            <a:ext cx="10515600" cy="3859742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989230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 with pictur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63E3FD7E-C80A-4707-A8E9-4134DF91F3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12192000" cy="6858000"/>
          </a:xfrm>
        </p:spPr>
        <p:txBody>
          <a:bodyPr rtlCol="0"/>
          <a:lstStyle>
            <a:lvl1pPr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10EC23F5-CD2E-4207-A4E6-73BDFF74D8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1500" y="370600"/>
            <a:ext cx="5923842" cy="5923842"/>
          </a:xfrm>
          <a:custGeom>
            <a:avLst/>
            <a:gdLst>
              <a:gd name="connsiteX0" fmla="*/ 2961921 w 5923842"/>
              <a:gd name="connsiteY0" fmla="*/ 0 h 5923842"/>
              <a:gd name="connsiteX1" fmla="*/ 5923842 w 5923842"/>
              <a:gd name="connsiteY1" fmla="*/ 2961921 h 5923842"/>
              <a:gd name="connsiteX2" fmla="*/ 2961921 w 5923842"/>
              <a:gd name="connsiteY2" fmla="*/ 5923842 h 5923842"/>
              <a:gd name="connsiteX3" fmla="*/ 0 w 5923842"/>
              <a:gd name="connsiteY3" fmla="*/ 2961921 h 5923842"/>
              <a:gd name="connsiteX4" fmla="*/ 2961921 w 5923842"/>
              <a:gd name="connsiteY4" fmla="*/ 0 h 59238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23842" h="5923842">
                <a:moveTo>
                  <a:pt x="2961921" y="0"/>
                </a:moveTo>
                <a:cubicBezTo>
                  <a:pt x="4597745" y="0"/>
                  <a:pt x="5923842" y="1326097"/>
                  <a:pt x="5923842" y="2961921"/>
                </a:cubicBezTo>
                <a:cubicBezTo>
                  <a:pt x="5923842" y="4597745"/>
                  <a:pt x="4597745" y="5923842"/>
                  <a:pt x="2961921" y="5923842"/>
                </a:cubicBezTo>
                <a:cubicBezTo>
                  <a:pt x="1326097" y="5923842"/>
                  <a:pt x="0" y="4597745"/>
                  <a:pt x="0" y="2961921"/>
                </a:cubicBezTo>
                <a:cubicBezTo>
                  <a:pt x="0" y="1326097"/>
                  <a:pt x="1326097" y="0"/>
                  <a:pt x="2961921" y="0"/>
                </a:cubicBezTo>
                <a:close/>
              </a:path>
            </a:pathLst>
          </a:custGeom>
          <a:solidFill>
            <a:schemeClr val="bg1">
              <a:alpha val="95000"/>
            </a:schemeClr>
          </a:solidFill>
        </p:spPr>
        <p:txBody>
          <a:bodyPr wrap="square" lIns="457200" rIns="457200" bIns="2331720" rtlCol="0" anchor="b" anchorCtr="0">
            <a:noAutofit/>
          </a:bodyPr>
          <a:lstStyle>
            <a:lvl1pPr algn="ctr">
              <a:defRPr sz="40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75304" y="4379976"/>
            <a:ext cx="5038344" cy="713232"/>
          </a:xfrm>
        </p:spPr>
        <p:txBody>
          <a:bodyPr rtlCol="0"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6B76FE53-FB67-4871-8485-71BAAFD7D1BF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</a:lstStyle>
          <a:p>
            <a:pPr rtl="0">
              <a:defRPr/>
            </a:pPr>
            <a:r>
              <a:rPr lang="en-GB" noProof="0"/>
              <a:t>9/3/20XX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AD26FED4-1CE2-444B-A77E-EB3CB505AF19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</a:lstStyle>
          <a:p>
            <a:pPr rtl="0">
              <a:defRPr/>
            </a:pPr>
            <a:r>
              <a:rPr lang="en-GB" noProof="0"/>
              <a:t>Presentation Title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28FD25AA-10CC-48D8-9577-257871107B9A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/>
              <a:pPr>
                <a:defRPr/>
              </a:pPr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03281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8B65F-F709-469F-9961-4D01896CA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769069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55946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32918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32918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53128" y="1681163"/>
            <a:ext cx="32918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53128" y="2505075"/>
            <a:ext cx="32918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ACF5677B-E56F-4452-ADDC-DA0E20A955E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065008" y="1681163"/>
            <a:ext cx="32918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3" name="Content Placeholder 5">
            <a:extLst>
              <a:ext uri="{FF2B5EF4-FFF2-40B4-BE49-F238E27FC236}">
                <a16:creationId xmlns:a16="http://schemas.microsoft.com/office/drawing/2014/main" id="{865D9C09-AB3B-40EB-B1DA-9C6D7234345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065008" y="2505075"/>
            <a:ext cx="32918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672738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2 medium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FAA9DFF3-1B49-48A9-BF8A-57DD7D07CFA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901259" y="2727729"/>
            <a:ext cx="4290740" cy="4130271"/>
          </a:xfrm>
          <a:custGeom>
            <a:avLst/>
            <a:gdLst>
              <a:gd name="connsiteX0" fmla="*/ 2503809 w 4290740"/>
              <a:gd name="connsiteY0" fmla="*/ 0 h 4130271"/>
              <a:gd name="connsiteX1" fmla="*/ 4198398 w 4290740"/>
              <a:gd name="connsiteY1" fmla="*/ 660580 h 4130271"/>
              <a:gd name="connsiteX2" fmla="*/ 4290740 w 4290740"/>
              <a:gd name="connsiteY2" fmla="*/ 751285 h 4130271"/>
              <a:gd name="connsiteX3" fmla="*/ 4290740 w 4290740"/>
              <a:gd name="connsiteY3" fmla="*/ 4130271 h 4130271"/>
              <a:gd name="connsiteX4" fmla="*/ 604508 w 4290740"/>
              <a:gd name="connsiteY4" fmla="*/ 4130271 h 4130271"/>
              <a:gd name="connsiteX5" fmla="*/ 461940 w 4290740"/>
              <a:gd name="connsiteY5" fmla="*/ 3953232 h 4130271"/>
              <a:gd name="connsiteX6" fmla="*/ 0 w 4290740"/>
              <a:gd name="connsiteY6" fmla="*/ 2503809 h 4130271"/>
              <a:gd name="connsiteX7" fmla="*/ 2503809 w 4290740"/>
              <a:gd name="connsiteY7" fmla="*/ 0 h 4130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90740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0" y="751285"/>
                </a:lnTo>
                <a:lnTo>
                  <a:pt x="4290740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5CFEFC13-B998-4A6F-A7ED-411E266D288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261609" y="0"/>
            <a:ext cx="3519311" cy="3007909"/>
          </a:xfrm>
          <a:custGeom>
            <a:avLst/>
            <a:gdLst>
              <a:gd name="connsiteX0" fmla="*/ 519779 w 3519311"/>
              <a:gd name="connsiteY0" fmla="*/ 0 h 3007909"/>
              <a:gd name="connsiteX1" fmla="*/ 2999531 w 3519311"/>
              <a:gd name="connsiteY1" fmla="*/ 0 h 3007909"/>
              <a:gd name="connsiteX2" fmla="*/ 3003920 w 3519311"/>
              <a:gd name="connsiteY2" fmla="*/ 3989 h 3007909"/>
              <a:gd name="connsiteX3" fmla="*/ 3519311 w 3519311"/>
              <a:gd name="connsiteY3" fmla="*/ 1248253 h 3007909"/>
              <a:gd name="connsiteX4" fmla="*/ 1759655 w 3519311"/>
              <a:gd name="connsiteY4" fmla="*/ 3007909 h 3007909"/>
              <a:gd name="connsiteX5" fmla="*/ 9084 w 3519311"/>
              <a:gd name="connsiteY5" fmla="*/ 1428168 h 3007909"/>
              <a:gd name="connsiteX6" fmla="*/ 0 w 3519311"/>
              <a:gd name="connsiteY6" fmla="*/ 1248273 h 3007909"/>
              <a:gd name="connsiteX7" fmla="*/ 0 w 3519311"/>
              <a:gd name="connsiteY7" fmla="*/ 1248233 h 3007909"/>
              <a:gd name="connsiteX8" fmla="*/ 9084 w 3519311"/>
              <a:gd name="connsiteY8" fmla="*/ 1068339 h 3007909"/>
              <a:gd name="connsiteX9" fmla="*/ 515391 w 3519311"/>
              <a:gd name="connsiteY9" fmla="*/ 3989 h 30079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9311" h="3007909">
                <a:moveTo>
                  <a:pt x="519779" y="0"/>
                </a:moveTo>
                <a:lnTo>
                  <a:pt x="2999531" y="0"/>
                </a:lnTo>
                <a:lnTo>
                  <a:pt x="3003920" y="3989"/>
                </a:lnTo>
                <a:cubicBezTo>
                  <a:pt x="3322355" y="322424"/>
                  <a:pt x="3519311" y="762338"/>
                  <a:pt x="3519311" y="1248253"/>
                </a:cubicBezTo>
                <a:cubicBezTo>
                  <a:pt x="3519311" y="2220084"/>
                  <a:pt x="2731486" y="3007909"/>
                  <a:pt x="1759655" y="3007909"/>
                </a:cubicBezTo>
                <a:cubicBezTo>
                  <a:pt x="848565" y="3007909"/>
                  <a:pt x="99196" y="2315485"/>
                  <a:pt x="9084" y="1428168"/>
                </a:cubicBezTo>
                <a:lnTo>
                  <a:pt x="0" y="1248273"/>
                </a:lnTo>
                <a:lnTo>
                  <a:pt x="0" y="1248233"/>
                </a:lnTo>
                <a:lnTo>
                  <a:pt x="9084" y="1068339"/>
                </a:lnTo>
                <a:cubicBezTo>
                  <a:pt x="51137" y="654258"/>
                  <a:pt x="236761" y="282620"/>
                  <a:pt x="515391" y="3989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7BFFB5A-A05C-4B0C-905C-5884361304B2}"/>
              </a:ext>
            </a:extLst>
          </p:cNvPr>
          <p:cNvSpPr/>
          <p:nvPr userDrawn="1"/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9F33AC6C-4807-4785-AE9F-84BFEEDA9F7E}"/>
              </a:ext>
            </a:extLst>
          </p:cNvPr>
          <p:cNvSpPr/>
          <p:nvPr userDrawn="1"/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65760"/>
            <a:ext cx="5120640" cy="132588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753B078-30BA-4AB9-A020-EE8D9404B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1828800"/>
            <a:ext cx="5093208" cy="4352544"/>
          </a:xfrm>
        </p:spPr>
        <p:txBody>
          <a:bodyPr rtlCol="0"/>
          <a:lstStyle>
            <a:lvl1pPr marL="0" indent="0">
              <a:buNone/>
              <a:defRPr sz="2400"/>
            </a:lvl1pPr>
            <a:lvl2pPr marL="228600">
              <a:defRPr/>
            </a:lvl2pPr>
            <a:lvl3pPr marL="457200">
              <a:defRPr/>
            </a:lvl3pPr>
            <a:lvl4pPr marL="685800">
              <a:defRPr/>
            </a:lvl4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14131786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al 9">
            <a:extLst>
              <a:ext uri="{FF2B5EF4-FFF2-40B4-BE49-F238E27FC236}">
                <a16:creationId xmlns:a16="http://schemas.microsoft.com/office/drawing/2014/main" id="{2642EAF0-DE94-4F90-82E3-6F316AA8353A}"/>
              </a:ext>
            </a:extLst>
          </p:cNvPr>
          <p:cNvSpPr/>
          <p:nvPr userDrawn="1"/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22D7888-22FA-4AA1-9BA4-CC61D6643D47}"/>
              </a:ext>
            </a:extLst>
          </p:cNvPr>
          <p:cNvSpPr/>
          <p:nvPr userDrawn="1"/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BB6E464-8999-4773-A1F2-E6CAA990E572}"/>
              </a:ext>
            </a:extLst>
          </p:cNvPr>
          <p:cNvSpPr/>
          <p:nvPr userDrawn="1"/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CE9CE183-B21E-41EB-A082-DF9C3AD659D5}"/>
              </a:ext>
            </a:extLst>
          </p:cNvPr>
          <p:cNvSpPr/>
          <p:nvPr userDrawn="1"/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1EA14BE8-FDD0-4434-9C3E-BFF78C22D9E3}"/>
              </a:ext>
            </a:extLst>
          </p:cNvPr>
          <p:cNvSpPr/>
          <p:nvPr userDrawn="1"/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5C76330B-4C5E-463F-921A-D91F1F1F6049}"/>
              </a:ext>
            </a:extLst>
          </p:cNvPr>
          <p:cNvSpPr/>
          <p:nvPr userDrawn="1"/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E494E364-7EA8-4D92-915D-75D1A3A67C07}"/>
              </a:ext>
            </a:extLst>
          </p:cNvPr>
          <p:cNvSpPr/>
          <p:nvPr userDrawn="1"/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888" y="1234440"/>
            <a:ext cx="3236976" cy="4069080"/>
          </a:xfrm>
        </p:spPr>
        <p:txBody>
          <a:bodyPr rtlCol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682496" y="6356350"/>
            <a:ext cx="1545336" cy="365125"/>
          </a:xfrm>
        </p:spPr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9048" y="6356350"/>
            <a:ext cx="4114800" cy="365125"/>
          </a:xfrm>
        </p:spPr>
        <p:txBody>
          <a:bodyPr rtlCol="0"/>
          <a:lstStyle>
            <a:lvl1pPr algn="l">
              <a:defRPr>
                <a:latin typeface="+mn-lt"/>
              </a:defRPr>
            </a:lvl1pPr>
          </a:lstStyle>
          <a:p>
            <a:pPr algn="l"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06456" y="6356350"/>
            <a:ext cx="850392" cy="365125"/>
          </a:xfrm>
        </p:spPr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753B078-30BA-4AB9-A020-EE8D9404B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5976" y="2551176"/>
            <a:ext cx="4709160" cy="1755648"/>
          </a:xfrm>
        </p:spPr>
        <p:txBody>
          <a:bodyPr rtlCol="0"/>
          <a:lstStyle>
            <a:lvl1pPr marL="0" indent="0">
              <a:buNone/>
              <a:defRPr sz="2400"/>
            </a:lvl1pPr>
            <a:lvl2pPr marL="228600">
              <a:defRPr sz="1800"/>
            </a:lvl2pPr>
            <a:lvl3pPr marL="457200">
              <a:defRPr sz="1800"/>
            </a:lvl3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826779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946489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C9A1C714-6A0E-456D-A2E2-6288C0EA07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354056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70783-FF31-4C4E-9196-EB169B20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186281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A07CB7-0520-4D64-B76C-C31AC557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140125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76686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71" r:id="rId4"/>
    <p:sldLayoutId id="2147483770" r:id="rId5"/>
    <p:sldLayoutId id="2147483774" r:id="rId6"/>
    <p:sldLayoutId id="2147483783" r:id="rId7"/>
    <p:sldLayoutId id="2147483772" r:id="rId8"/>
    <p:sldLayoutId id="2147483773" r:id="rId9"/>
    <p:sldLayoutId id="2147483785" r:id="rId10"/>
    <p:sldLayoutId id="2147483786" r:id="rId11"/>
    <p:sldLayoutId id="2147483787" r:id="rId12"/>
    <p:sldLayoutId id="2147483775" r:id="rId13"/>
    <p:sldLayoutId id="2147483788" r:id="rId14"/>
    <p:sldLayoutId id="2147483776" r:id="rId15"/>
    <p:sldLayoutId id="2147483777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package" Target="../embeddings/Microsoft_Word_Document.docx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08836-40C5-46C2-81BA-21AA271769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69441" y="2743200"/>
            <a:ext cx="7617760" cy="2386584"/>
          </a:xfrm>
        </p:spPr>
        <p:txBody>
          <a:bodyPr rtlCol="0" anchor="b">
            <a:normAutofit fontScale="90000"/>
          </a:bodyPr>
          <a:lstStyle/>
          <a:p>
            <a:pPr rtl="0"/>
            <a:r>
              <a:rPr lang="en-GB" sz="3800" dirty="0"/>
              <a:t>Advanced Research Methods in Counselling </a:t>
            </a:r>
            <a:br>
              <a:rPr lang="en-GB" sz="3800" dirty="0"/>
            </a:br>
            <a:r>
              <a:rPr lang="en-GB" sz="3800" dirty="0"/>
              <a:t>Assessment 3 Workshop: </a:t>
            </a:r>
            <a:br>
              <a:rPr lang="en-GB" sz="3800" dirty="0"/>
            </a:br>
            <a:r>
              <a:rPr lang="en-GB" sz="3800" dirty="0"/>
              <a:t>Analysis of qualitative data and Write up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CC4EC4-809C-4FD2-AA20-009F08590D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93208" y="5450114"/>
            <a:ext cx="6592824" cy="767806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Dr Beverly Cole</a:t>
            </a:r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09629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706C9-F26D-46CA-93BF-8C27012F6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8285" y="1029978"/>
            <a:ext cx="3236976" cy="4069080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To understand what is necessary to  complete  Assessment 3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F0B6E0-1F7C-4E6A-87B1-554ADE739C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5975" y="2551176"/>
            <a:ext cx="5073557" cy="1755648"/>
          </a:xfrm>
        </p:spPr>
        <p:txBody>
          <a:bodyPr rtlCol="0">
            <a:normAutofit fontScale="85000" lnSpcReduction="10000"/>
          </a:bodyPr>
          <a:lstStyle/>
          <a:p>
            <a:pPr rtl="0"/>
            <a:r>
              <a:rPr lang="en-GB" dirty="0"/>
              <a:t> </a:t>
            </a:r>
            <a:endParaRPr lang="en-GB" sz="1800" dirty="0"/>
          </a:p>
          <a:p>
            <a:pPr rtl="0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The aims of this lesson are  …</a:t>
            </a:r>
          </a:p>
        </p:txBody>
      </p:sp>
    </p:spTree>
    <p:extLst>
      <p:ext uri="{BB962C8B-B14F-4D97-AF65-F5344CB8AC3E}">
        <p14:creationId xmlns:p14="http://schemas.microsoft.com/office/powerpoint/2010/main" val="12874360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Object 8">
            <a:extLst>
              <a:ext uri="{FF2B5EF4-FFF2-40B4-BE49-F238E27FC236}">
                <a16:creationId xmlns:a16="http://schemas.microsoft.com/office/drawing/2014/main" id="{707ADCEF-3320-00AB-6FE2-D9B22C9F988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35073548"/>
              </p:ext>
            </p:extLst>
          </p:nvPr>
        </p:nvGraphicFramePr>
        <p:xfrm>
          <a:off x="1625700" y="671639"/>
          <a:ext cx="11758527" cy="58262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9782859" imgH="2054369" progId="Word.Document.12">
                  <p:embed/>
                </p:oleObj>
              </mc:Choice>
              <mc:Fallback>
                <p:oleObj name="Document" r:id="rId2" imgW="9782859" imgH="2054369" progId="Word.Document.12">
                  <p:embed/>
                  <p:pic>
                    <p:nvPicPr>
                      <p:cNvPr id="9" name="Object 8">
                        <a:extLst>
                          <a:ext uri="{FF2B5EF4-FFF2-40B4-BE49-F238E27FC236}">
                            <a16:creationId xmlns:a16="http://schemas.microsoft.com/office/drawing/2014/main" id="{707ADCEF-3320-00AB-6FE2-D9B22C9F988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625700" y="671639"/>
                        <a:ext cx="11758527" cy="582626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80304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B7D78E8-C785-D3EE-4DA5-AD53B30C55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dirty="0">
                <a:effectLst/>
              </a:rPr>
              <a:t>Assessment 3 of 4.</a:t>
            </a:r>
            <a:br>
              <a:rPr lang="en-GB" dirty="0">
                <a:effectLst/>
              </a:rPr>
            </a:b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399BCB-401C-9DAC-208E-680978A377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 rtl="0">
                <a:spcAft>
                  <a:spcPts val="600"/>
                </a:spcAft>
                <a:defRPr/>
              </a:pPr>
              <a:t>4</a:t>
            </a:fld>
            <a:endParaRPr lang="en-GB" noProof="0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EF461DA-260C-6DA4-085E-18F43E775F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81659"/>
            <a:ext cx="10515600" cy="557634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effectLst/>
            </a:endParaRPr>
          </a:p>
          <a:p>
            <a:pPr>
              <a:buClr>
                <a:schemeClr val="accent2"/>
              </a:buClr>
              <a:buFont typeface="Wingdings" panose="05000000000000000000" pitchFamily="2" charset="2"/>
              <a:buChar char="q"/>
            </a:pPr>
            <a:r>
              <a:rPr lang="en-GB" sz="3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Component 3: Coursework (30%) </a:t>
            </a:r>
          </a:p>
          <a:p>
            <a:pPr>
              <a:buClr>
                <a:schemeClr val="accent2"/>
              </a:buClr>
              <a:buFont typeface="Wingdings" panose="05000000000000000000" pitchFamily="2" charset="2"/>
              <a:buChar char="q"/>
            </a:pPr>
            <a:endParaRPr lang="en-GB" sz="3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chemeClr val="accent2"/>
              </a:buClr>
              <a:buFont typeface="Wingdings" panose="05000000000000000000" pitchFamily="2" charset="2"/>
              <a:buChar char="q"/>
            </a:pPr>
            <a:r>
              <a:rPr lang="en-GB" sz="3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Written qualitative results write up</a:t>
            </a:r>
          </a:p>
          <a:p>
            <a:pPr marL="0" indent="0">
              <a:buClr>
                <a:schemeClr val="accent2"/>
              </a:buClr>
              <a:buNone/>
            </a:pPr>
            <a:endParaRPr lang="en-GB" sz="3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chemeClr val="accent2"/>
              </a:buClr>
              <a:buFont typeface="Wingdings" panose="05000000000000000000" pitchFamily="2" charset="2"/>
              <a:buChar char="q"/>
            </a:pPr>
            <a:r>
              <a:rPr lang="en-GB" sz="3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Using the provided interview transcript, analyse the data using Interpretative Phenomenological Analysis and report appropriately using the guidance  provided - </a:t>
            </a:r>
          </a:p>
          <a:p>
            <a:pPr marL="0" indent="0">
              <a:buClr>
                <a:schemeClr val="accent2"/>
              </a:buClr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3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2,000 words</a:t>
            </a:r>
          </a:p>
          <a:p>
            <a:pPr marL="0" indent="0">
              <a:buNone/>
            </a:pPr>
            <a:endParaRPr lang="en-GB" sz="2400" dirty="0">
              <a:effectLst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882349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9C52FF9-2362-FA9C-4908-B130E8602C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8189" y="228056"/>
            <a:ext cx="10988040" cy="6576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94771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D63ADFE-7C1A-207F-FE51-F868064225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96" y="365125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Submission details: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3CA13AE4-8166-7A68-5E6F-85211F6496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7442887"/>
              </p:ext>
            </p:extLst>
          </p:nvPr>
        </p:nvGraphicFramePr>
        <p:xfrm>
          <a:off x="1179576" y="1911096"/>
          <a:ext cx="9829800" cy="38597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266487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61DDAB-B0BB-3CD8-3962-36820553EB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3: Qualitative Data Analysis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1BDA4A-DFB8-E9EC-3C7D-83859372AE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fontAlgn="base" hangingPunct="0"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q"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Carry out an Interpretative Phenomenological Analysis [IPA] of the provided interview transcript.</a:t>
            </a:r>
          </a:p>
          <a:p>
            <a:pPr marL="0" indent="0" fontAlgn="base" hangingPunct="0">
              <a:spcAft>
                <a:spcPts val="1000"/>
              </a:spcAft>
              <a:buClr>
                <a:schemeClr val="accent2"/>
              </a:buClr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sz="4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fontAlgn="base" hangingPunct="0"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q"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 must follow the steps provided here and fully document each stage in your submission as indicated on the following slides.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95013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56052E-5DC9-61E2-7E41-065CB55521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3: Qualitative Data Analysis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6C5666-CEE8-E971-4BFC-538C7132B5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42900" lvl="0" indent="-342900" fontAlgn="base" hangingPunct="0">
              <a:spcAft>
                <a:spcPts val="1000"/>
              </a:spcAft>
              <a:buFont typeface="+mj-lt"/>
              <a:buAutoNum type="arabicPeriod"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Analyse the provided schedule using IPA. </a:t>
            </a:r>
          </a:p>
          <a:p>
            <a:pPr marL="342900" lvl="0" indent="-342900" fontAlgn="base" hangingPunct="0">
              <a:spcAft>
                <a:spcPts val="1000"/>
              </a:spcAft>
              <a:buFont typeface="+mj-lt"/>
              <a:buAutoNum type="alphaLcPeriod"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Transcript must be submitted electronically with initial annotations and emerging coding in left- and right-hand side margins.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06407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31AEA-CCB5-E89D-94FC-CE03955E8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640" y="136525"/>
            <a:ext cx="12106359" cy="1441422"/>
          </a:xfrm>
        </p:spPr>
        <p:txBody>
          <a:bodyPr>
            <a:normAutofit fontScale="90000"/>
          </a:bodyPr>
          <a:lstStyle/>
          <a:p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Produce a 2,000-word report. You must follow</a:t>
            </a:r>
            <a:b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following structure: </a:t>
            </a:r>
            <a:b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BEEFF4B-0F27-21A0-EFAF-D7A360B762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02837"/>
            <a:ext cx="10515600" cy="5455163"/>
          </a:xfrm>
        </p:spPr>
        <p:txBody>
          <a:bodyPr>
            <a:normAutofit/>
          </a:bodyPr>
          <a:lstStyle/>
          <a:p>
            <a:pPr marL="450215" indent="0" algn="just" fontAlgn="base" hangingPunct="0">
              <a:spcAft>
                <a:spcPts val="1000"/>
              </a:spcAft>
              <a:buNone/>
              <a:tabLst>
                <a:tab pos="914400" algn="l"/>
                <a:tab pos="1371600" algn="l"/>
                <a:tab pos="1828800" algn="l"/>
              </a:tabLst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Brief Introduction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Provide a </a:t>
            </a:r>
            <a:r>
              <a:rPr lang="en-GB" sz="3200" b="1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brief context 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of the topic clearly relevant to the research question (approximately </a:t>
            </a:r>
            <a:r>
              <a:rPr lang="en-GB" sz="3200" b="1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250</a:t>
            </a:r>
            <a:r>
              <a:rPr lang="en-GB" sz="3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words)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pPr marL="450215" indent="0" algn="just" fontAlgn="base" hangingPunct="0">
              <a:spcAft>
                <a:spcPts val="1000"/>
              </a:spcAft>
              <a:buNone/>
              <a:tabLst>
                <a:tab pos="914400" algn="l"/>
                <a:tab pos="1371600" algn="l"/>
                <a:tab pos="1828800" algn="l"/>
              </a:tabLst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b. </a:t>
            </a:r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Method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Report analytical method: </a:t>
            </a:r>
            <a:r>
              <a:rPr lang="en-GB" sz="3200" b="1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Summarise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the key features of IPA and </a:t>
            </a:r>
            <a:r>
              <a:rPr lang="en-GB" sz="3200" b="1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analytical process 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with appropriate citations/references (approx. </a:t>
            </a:r>
            <a:r>
              <a:rPr lang="en-GB" sz="3200" b="1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250</a:t>
            </a:r>
            <a:r>
              <a:rPr lang="en-GB" sz="3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3200" b="1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words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 </a:t>
            </a:r>
          </a:p>
          <a:p>
            <a:pPr marL="450215" indent="0" algn="just" fontAlgn="base" hangingPunct="0">
              <a:spcAft>
                <a:spcPts val="1000"/>
              </a:spcAft>
              <a:buNone/>
              <a:tabLst>
                <a:tab pos="914400" algn="l"/>
                <a:tab pos="1371600" algn="l"/>
                <a:tab pos="1828800" algn="l"/>
              </a:tabLst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c. </a:t>
            </a:r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Findings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Write up your </a:t>
            </a:r>
            <a:r>
              <a:rPr lang="en-GB" sz="3200" b="1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findings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using appropriate participant quotes (Approximately </a:t>
            </a:r>
            <a:r>
              <a:rPr lang="en-GB" sz="3200" b="1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1,000</a:t>
            </a:r>
            <a:r>
              <a:rPr lang="en-GB" sz="3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3200" b="1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words</a:t>
            </a:r>
            <a:r>
              <a:rPr lang="en-GB" sz="3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not including quotes).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05639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ED96B-8C80-977A-F415-2F3E8956CE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C024E5-E26B-2148-C0F3-0DB4ACBEBDD0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1911350"/>
            <a:ext cx="10515600" cy="3859213"/>
          </a:xfrm>
        </p:spPr>
        <p:txBody>
          <a:bodyPr/>
          <a:lstStyle/>
          <a:p>
            <a:pPr marL="450215" indent="0" fontAlgn="base" hangingPunct="0">
              <a:spcAft>
                <a:spcPts val="1000"/>
              </a:spcAft>
              <a:buNone/>
              <a:tabLst>
                <a:tab pos="630555" algn="l"/>
                <a:tab pos="914400" algn="l"/>
                <a:tab pos="1371600" algn="l"/>
                <a:tab pos="1828800" algn="l"/>
              </a:tabLst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d. </a:t>
            </a:r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Brief Discussion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Briefly discuss how your findings link to previous theory and literature and identify appropriate recommendations for practice and future research (</a:t>
            </a:r>
            <a:r>
              <a:rPr lang="en-GB" sz="3200" b="1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500 words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). </a:t>
            </a:r>
          </a:p>
          <a:p>
            <a:pPr marL="450215" indent="0" fontAlgn="base" hangingPunct="0">
              <a:spcAft>
                <a:spcPts val="1000"/>
              </a:spcAft>
              <a:buNone/>
              <a:tabLst>
                <a:tab pos="457200" algn="l"/>
                <a:tab pos="540385" algn="l"/>
                <a:tab pos="914400" algn="l"/>
                <a:tab pos="1371600" algn="l"/>
                <a:tab pos="1828800" algn="l"/>
              </a:tabLst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e. </a:t>
            </a:r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Reference list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Provide a short reference list within the format specified on Moodle (not included in word count). 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6E16E8A-E0CF-FCF8-AA84-AA3F1B84B127}"/>
              </a:ext>
            </a:extLst>
          </p:cNvPr>
          <p:cNvSpPr txBox="1"/>
          <p:nvPr/>
        </p:nvSpPr>
        <p:spPr>
          <a:xfrm>
            <a:off x="469505" y="441106"/>
            <a:ext cx="9969421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Produce a 2,000-word report. You must follow the following structure: </a:t>
            </a:r>
          </a:p>
        </p:txBody>
      </p:sp>
    </p:spTree>
    <p:extLst>
      <p:ext uri="{BB962C8B-B14F-4D97-AF65-F5344CB8AC3E}">
        <p14:creationId xmlns:p14="http://schemas.microsoft.com/office/powerpoint/2010/main" val="2417617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A6A4A-62F9-955D-C715-20A0F0F81E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3: Qualitative Data Analysis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8539CD6-3D60-7838-263A-243F11612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00B0F0"/>
              </a:buClr>
              <a:buFont typeface="Wingdings" panose="05000000000000000000" pitchFamily="2" charset="2"/>
              <a:buChar char="q"/>
            </a:pPr>
            <a:r>
              <a:rPr lang="en-GB" sz="4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The report should demonstrate a critical awareness of the use of Interpretative Phenomenological Analysis and its strengths and limitations.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77317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77A6B-D246-5BC9-F2FA-0B4E71CC0E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/>
                <a:ea typeface="+mj-ea"/>
                <a:cs typeface="+mj-cs"/>
              </a:rPr>
              <a:t>Assessment 3: Qualitative Data Analysis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875F-98D9-2EC0-4D85-6249F988BD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6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means </a:t>
            </a:r>
            <a:r>
              <a:rPr lang="en-GB" sz="6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that you have to</a:t>
            </a:r>
            <a:r>
              <a:rPr lang="en-GB" sz="6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demonstrate a competent understanding of lived experience research.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97545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CFB9A-9145-7B66-DFA9-A9EC5B3ADA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3: Qualitative Data Analysis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40AD62-221C-DC28-88A5-5C84750C1B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Clr>
                <a:schemeClr val="accent2"/>
              </a:buClr>
              <a:buFont typeface="Wingdings" panose="05000000000000000000" pitchFamily="2" charset="2"/>
              <a:buChar char="q"/>
            </a:pPr>
            <a:r>
              <a:rPr lang="en-GB" sz="6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The discussion should include suggestions for interventions, applied research or policy development.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14891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CC8ED-1E84-3E41-7294-932A4B7252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3: Qualitative Data Analysis: Appendices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0786EC-CDC9-2703-7A8C-181EA92E13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just" fontAlgn="base" hangingPunct="0">
              <a:spcAft>
                <a:spcPts val="10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3. 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Provide evidence of the IPA process through providing the following in your appendices: </a:t>
            </a:r>
          </a:p>
          <a:p>
            <a:pPr marL="342900" lvl="0" indent="-342900" algn="just" fontAlgn="base" hangingPunct="0">
              <a:spcAft>
                <a:spcPts val="1000"/>
              </a:spcAft>
              <a:buFont typeface="+mj-lt"/>
              <a:buAutoNum type="romanUcPeriod"/>
              <a:tabLst>
                <a:tab pos="630555" algn="l"/>
                <a:tab pos="914400" algn="l"/>
                <a:tab pos="1371600" algn="l"/>
                <a:tab pos="1828800" algn="l"/>
              </a:tabLst>
            </a:pP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Stage 1  IPA: coded transcript (see above). </a:t>
            </a:r>
          </a:p>
          <a:p>
            <a:pPr marL="342900" lvl="0" indent="-342900" algn="just" fontAlgn="base" hangingPunct="0">
              <a:spcAft>
                <a:spcPts val="1000"/>
              </a:spcAft>
              <a:buFont typeface="+mj-lt"/>
              <a:buAutoNum type="romanUcPeriod"/>
              <a:tabLst>
                <a:tab pos="450215" algn="l"/>
                <a:tab pos="1828800" algn="l"/>
              </a:tabLst>
            </a:pP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Stage 2  IPA: clustering/connecting of themes.</a:t>
            </a:r>
          </a:p>
          <a:p>
            <a:pPr marL="342900" lvl="0" indent="-342900" algn="just" fontAlgn="base" hangingPunct="0">
              <a:spcAft>
                <a:spcPts val="1000"/>
              </a:spcAft>
              <a:buFont typeface="+mj-lt"/>
              <a:buAutoNum type="romanUcPeriod"/>
              <a:tabLst>
                <a:tab pos="540385" algn="l"/>
                <a:tab pos="1371600" algn="l"/>
                <a:tab pos="1828800" algn="l"/>
              </a:tabLst>
            </a:pP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Stage 3 IPA: tables of </a:t>
            </a:r>
            <a:r>
              <a:rPr lang="en-GB" sz="36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superordinate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themes and </a:t>
            </a:r>
            <a:r>
              <a:rPr lang="en-GB" sz="36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sub-themes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with example quote and identifier (page number and line number)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49820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CAD8D17A-1BF1-E73E-600C-9AFEE7506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823913"/>
          </a:xfrm>
        </p:spPr>
        <p:txBody>
          <a:bodyPr/>
          <a:lstStyle/>
          <a:p>
            <a:r>
              <a:rPr lang="en-GB" dirty="0"/>
              <a:t>Consider …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8E0ADA1-4D7B-0D1D-C19C-D7CC17DCC0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38213" y="1431738"/>
            <a:ext cx="5157787" cy="823912"/>
          </a:xfrm>
        </p:spPr>
        <p:txBody>
          <a:bodyPr/>
          <a:lstStyle/>
          <a:p>
            <a:r>
              <a:rPr lang="en-GB" dirty="0"/>
              <a:t>This…2009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78D583C-AF01-2AA2-3D92-7F406CC90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3608" y="1459287"/>
            <a:ext cx="5183188" cy="823912"/>
          </a:xfrm>
        </p:spPr>
        <p:txBody>
          <a:bodyPr/>
          <a:lstStyle/>
          <a:p>
            <a:r>
              <a:rPr lang="en-GB" dirty="0"/>
              <a:t>…Or this 2022</a:t>
            </a:r>
          </a:p>
        </p:txBody>
      </p:sp>
      <p:pic>
        <p:nvPicPr>
          <p:cNvPr id="2" name="Content Placeholder 1" descr="Interpretative Phenomenological Analysis: Theory, Method and Research">
            <a:extLst>
              <a:ext uri="{FF2B5EF4-FFF2-40B4-BE49-F238E27FC236}">
                <a16:creationId xmlns:a16="http://schemas.microsoft.com/office/drawing/2014/main" id="{3225C2BA-467D-942F-9BDD-E2A73C122F18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4427" y="2498351"/>
            <a:ext cx="6076014" cy="41646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Content Placeholder 4" descr="Interpretative Phenomenological Analysis: Theory, Method and Research">
            <a:extLst>
              <a:ext uri="{FF2B5EF4-FFF2-40B4-BE49-F238E27FC236}">
                <a16:creationId xmlns:a16="http://schemas.microsoft.com/office/drawing/2014/main" id="{82C4AD50-5EF5-5BA3-3EA9-7554E26A9D5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755" y="2498351"/>
            <a:ext cx="5542245" cy="41122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487215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A77F67-059D-1C8A-797A-57F7903A16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3: Qualitative Data Analysis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3785576-12C4-46AE-6D50-256591CA15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 fontAlgn="base" hangingPunct="0"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q"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4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Provide a short reference list in the format stipulated on Moodle (not included in word count). </a:t>
            </a:r>
          </a:p>
          <a:p>
            <a:pPr>
              <a:buClr>
                <a:schemeClr val="accent2"/>
              </a:buClr>
              <a:buFont typeface="Wingdings" panose="05000000000000000000" pitchFamily="2" charset="2"/>
              <a:buChar char="q"/>
            </a:pPr>
            <a:r>
              <a:rPr lang="en-US" sz="4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For further guidance, please refer to the detailed information provided during lessons and on Moodle.</a:t>
            </a:r>
            <a:endParaRPr lang="en-GB" sz="4800" dirty="0">
              <a:solidFill>
                <a:srgbClr val="000000"/>
              </a:solidFill>
              <a:effectLst/>
              <a:latin typeface="Arial" panose="020B0604020202020204" pitchFamily="34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0" indent="0" algn="just" fontAlgn="base" hangingPunct="0">
              <a:spcAft>
                <a:spcPts val="10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71536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4E808D1D-FE92-499E-982B-315DCF987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1500" y="370600"/>
            <a:ext cx="5923842" cy="5088610"/>
          </a:xfrm>
        </p:spPr>
        <p:txBody>
          <a:bodyPr rtlCol="0"/>
          <a:lstStyle/>
          <a:p>
            <a:pPr rtl="0"/>
            <a:r>
              <a:rPr lang="en-GB" dirty="0"/>
              <a:t>The way to get started is to quit talking and begin doing.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23EE02E7-DD32-447E-A951-9BFA2CED01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/>
              <a:t>Walt Disney</a:t>
            </a:r>
          </a:p>
          <a:p>
            <a:pPr rtl="0"/>
            <a:endParaRPr lang="en-GB"/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FE1CEAEF-A1EC-4CA7-BEC1-407418518A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9366740" flipV="1">
            <a:off x="2607299" y="8363"/>
            <a:ext cx="6816262" cy="6816262"/>
          </a:xfrm>
          <a:prstGeom prst="arc">
            <a:avLst>
              <a:gd name="adj1" fmla="val 16200000"/>
              <a:gd name="adj2" fmla="val 20401595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2FD37EC2-A256-4365-B98A-9FC89FE7E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153400" y="4609861"/>
            <a:ext cx="873032" cy="84934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7728248D-4FCB-429D-AC4B-09580B545802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/>
          <a:p>
            <a:pPr rtl="0">
              <a:defRPr/>
            </a:pPr>
            <a:fld id="{D76B855D-E9CC-4FF8-AD85-6CDC7B89A0DE}" type="slidenum">
              <a:rPr lang="en-GB" smtClean="0">
                <a:latin typeface="Calibri" panose="020F0502020204030204"/>
              </a:rPr>
              <a:pPr rtl="0">
                <a:defRPr/>
              </a:pPr>
              <a:t>17</a:t>
            </a:fld>
            <a:endParaRPr lang="en-GB">
              <a:latin typeface="Calibri" panose="020F0502020204030204"/>
            </a:endParaRP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A85BCB-F369-0AAD-C29D-6D721A9E40E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-227181" y="-1692969"/>
            <a:ext cx="12192000" cy="7968820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61320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D6362EB1-86EC-12A4-5434-227C1000D50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252D3BA-BE7F-8D95-76A2-C67AE3734C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IPA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255B70-F624-864D-3039-7CAF6E516FB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So, let’s have a go at doing this!</a:t>
            </a:r>
          </a:p>
        </p:txBody>
      </p:sp>
    </p:spTree>
    <p:extLst>
      <p:ext uri="{BB962C8B-B14F-4D97-AF65-F5344CB8AC3E}">
        <p14:creationId xmlns:p14="http://schemas.microsoft.com/office/powerpoint/2010/main" val="29966280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338A3-CEE3-7E4B-C41F-D09D3F27D1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 the latest information … … …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9C3619-416D-A1C3-D49D-CB7F2A901FB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2009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277D08-0AA5-1515-1443-CD3C94A35B4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52FFE64-1084-C796-ECE7-AF8953ACF5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2022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1E3BFEB-1B71-2224-AE6C-CEDAF9539AA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166618-E553-B92A-2EB1-C05DF45D1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>
              <a:defRPr/>
            </a:pPr>
            <a:r>
              <a:rPr lang="en-GB" noProof="0"/>
              <a:t>9/3/20XX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117987-F4DB-F972-0BD7-086607131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>
              <a:defRPr/>
            </a:pPr>
            <a:fld id="{D76B855D-E9CC-4FF8-AD85-6CDC7B89A0DE}" type="slidenum">
              <a:rPr lang="en-GB" noProof="0" smtClean="0"/>
              <a:pPr rtl="0">
                <a:defRPr/>
              </a:pPr>
              <a:t>19</a:t>
            </a:fld>
            <a:endParaRPr lang="en-GB" noProof="0"/>
          </a:p>
        </p:txBody>
      </p:sp>
      <p:pic>
        <p:nvPicPr>
          <p:cNvPr id="1026" name="Picture 2" descr="Interpretative Phenomenological Analysis: Theory, Method and Research">
            <a:extLst>
              <a:ext uri="{FF2B5EF4-FFF2-40B4-BE49-F238E27FC236}">
                <a16:creationId xmlns:a16="http://schemas.microsoft.com/office/drawing/2014/main" id="{16388870-B3AE-1E5B-5351-A82DE3C002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4426" y="2501900"/>
            <a:ext cx="5157785" cy="3684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nterpretative Phenomenological Analysis: Theory, Method and Research">
            <a:extLst>
              <a:ext uri="{FF2B5EF4-FFF2-40B4-BE49-F238E27FC236}">
                <a16:creationId xmlns:a16="http://schemas.microsoft.com/office/drawing/2014/main" id="{19F73DF3-8B50-6C7A-9C06-114DFFB64B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261" y="2505075"/>
            <a:ext cx="5122540" cy="3681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79552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26DC8D34-ABB9-338B-A0C7-D1D4457539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</a:t>
            </a:r>
            <a:r>
              <a:rPr lang="en-GB"/>
              <a:t>older reading, </a:t>
            </a:r>
            <a:r>
              <a:rPr lang="en-GB" dirty="0"/>
              <a:t>with a health warning, but that you might find useful: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2ECE0481-39FF-182C-6732-72C3CFFA04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Pietkiewicz, Igor &amp; Smith, Jonathan. (2014). A practical guide to using Interpretative Phenomenological Analysis in qualitative research psychology. CPPJ. 20. 7-14.</a:t>
            </a:r>
          </a:p>
        </p:txBody>
      </p:sp>
    </p:spTree>
    <p:extLst>
      <p:ext uri="{BB962C8B-B14F-4D97-AF65-F5344CB8AC3E}">
        <p14:creationId xmlns:p14="http://schemas.microsoft.com/office/powerpoint/2010/main" val="2344775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706C9-F26D-46CA-93BF-8C27012F6B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Do you now feel more competent in starting  work on this assessment?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59025F-68D1-4F50-8480-3F981455D4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lvl="0" rtl="0"/>
            <a:fld id="{D76B855D-E9CC-4FF8-AD85-6CDC7B89A0DE}" type="slidenum">
              <a:rPr lang="en-GB" smtClean="0"/>
              <a:pPr lvl="0" rtl="0"/>
              <a:t>21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F0B6E0-1F7C-4E6A-87B1-554ADE739C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 fontScale="62500" lnSpcReduction="20000"/>
          </a:bodyPr>
          <a:lstStyle/>
          <a:p>
            <a:pPr rtl="0"/>
            <a:r>
              <a:rPr lang="en-GB" dirty="0"/>
              <a:t> </a:t>
            </a:r>
            <a:endParaRPr lang="en-GB" sz="1800" dirty="0"/>
          </a:p>
          <a:p>
            <a:pPr rtl="0"/>
            <a:r>
              <a:rPr lang="en-GB" sz="6600" dirty="0"/>
              <a:t>Have we met the aims of </a:t>
            </a:r>
            <a:r>
              <a:rPr lang="en-GB" sz="6600"/>
              <a:t>this lesson?</a:t>
            </a:r>
            <a:endParaRPr lang="en-GB" sz="6600" dirty="0"/>
          </a:p>
        </p:txBody>
      </p:sp>
    </p:spTree>
    <p:extLst>
      <p:ext uri="{BB962C8B-B14F-4D97-AF65-F5344CB8AC3E}">
        <p14:creationId xmlns:p14="http://schemas.microsoft.com/office/powerpoint/2010/main" val="962258905"/>
      </p:ext>
    </p:extLst>
  </p:cSld>
  <p:clrMapOvr>
    <a:masterClrMapping/>
  </p:clrMapOvr>
</p:sld>
</file>

<file path=ppt/theme/theme1.xml><?xml version="1.0" encoding="utf-8"?>
<a:theme xmlns:a="http://schemas.openxmlformats.org/drawingml/2006/main" name="ShapesVTI">
  <a:themeElements>
    <a:clrScheme name="Shapes">
      <a:dk1>
        <a:sysClr val="windowText" lastClr="000000"/>
      </a:dk1>
      <a:lt1>
        <a:sysClr val="window" lastClr="FFFFFF"/>
      </a:lt1>
      <a:dk2>
        <a:srgbClr val="281B10"/>
      </a:dk2>
      <a:lt2>
        <a:srgbClr val="FFF9F5"/>
      </a:lt2>
      <a:accent1>
        <a:srgbClr val="EE7661"/>
      </a:accent1>
      <a:accent2>
        <a:srgbClr val="4E91F0"/>
      </a:accent2>
      <a:accent3>
        <a:srgbClr val="5B5260"/>
      </a:accent3>
      <a:accent4>
        <a:srgbClr val="2CC3B4"/>
      </a:accent4>
      <a:accent5>
        <a:srgbClr val="C097F8"/>
      </a:accent5>
      <a:accent6>
        <a:srgbClr val="FF9514"/>
      </a:accent6>
      <a:hlink>
        <a:srgbClr val="E50CBC"/>
      </a:hlink>
      <a:folHlink>
        <a:srgbClr val="6257FF"/>
      </a:folHlink>
    </a:clrScheme>
    <a:fontScheme name="Festival">
      <a:majorFont>
        <a:latin typeface="Tw Cen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8167138_TF78504181_Win32" id="{C0282433-D7EF-45DF-A8F6-65451AB0B295}" vid="{7A5F5F68-7204-400F-A78C-9EE75BE45B5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BDEF148-1770-458F-8F5B-C3D0A278AA97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1A449C04-64B3-4403-94B7-8D2284C38D1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413533D-8C39-401E-8B75-B1AEEEC56B9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{5319B230-5B7E-47F8-9B53-E610D622BD97}tf78504181_win32</Template>
  <TotalTime>165</TotalTime>
  <Words>639</Words>
  <Application>Microsoft Office PowerPoint</Application>
  <PresentationFormat>Widescreen</PresentationFormat>
  <Paragraphs>72</Paragraphs>
  <Slides>21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ShapesVTI</vt:lpstr>
      <vt:lpstr>Advanced Research Methods in Counselling  Assessment 3 Workshop:  Analysis of qualitative data and Write up</vt:lpstr>
      <vt:lpstr>To understand what is necessary to  complete  Assessment 3 </vt:lpstr>
      <vt:lpstr>PowerPoint Presentation</vt:lpstr>
      <vt:lpstr>Assessment 3 of 4. </vt:lpstr>
      <vt:lpstr>PowerPoint Presentation</vt:lpstr>
      <vt:lpstr>Submission details:</vt:lpstr>
      <vt:lpstr>Assessment 3: Qualitative Data Analysis</vt:lpstr>
      <vt:lpstr>Assessment 3: Qualitative Data Analysis</vt:lpstr>
      <vt:lpstr>Produce a 2,000-word report. You must follow the following structure:  </vt:lpstr>
      <vt:lpstr> </vt:lpstr>
      <vt:lpstr>Assessment 3: Qualitative Data Analysis</vt:lpstr>
      <vt:lpstr>Assessment 3: Qualitative Data Analysis</vt:lpstr>
      <vt:lpstr>Assessment 3: Qualitative Data Analysis</vt:lpstr>
      <vt:lpstr>Assessment 3: Qualitative Data Analysis: Appendices</vt:lpstr>
      <vt:lpstr>Consider …</vt:lpstr>
      <vt:lpstr>Assessment 3: Qualitative Data Analysis</vt:lpstr>
      <vt:lpstr>The way to get started is to quit talking and begin doing.</vt:lpstr>
      <vt:lpstr>IPA</vt:lpstr>
      <vt:lpstr>Use the latest information … … …</vt:lpstr>
      <vt:lpstr>Some older reading, with a health warning, but that you might find useful:</vt:lpstr>
      <vt:lpstr>Do you now feel more competent in starting  work on this assessment?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Research Methods in Counselling Assessment 4 Workshop: Analysis of qualitative data</dc:title>
  <dc:creator>Beverly Cole</dc:creator>
  <cp:lastModifiedBy>Beverly Cole</cp:lastModifiedBy>
  <cp:revision>12</cp:revision>
  <dcterms:created xsi:type="dcterms:W3CDTF">2023-08-20T19:28:30Z</dcterms:created>
  <dcterms:modified xsi:type="dcterms:W3CDTF">2023-11-13T21:50:28Z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