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7"/>
  </p:notesMasterIdLst>
  <p:sldIdLst>
    <p:sldId id="256" r:id="rId5"/>
    <p:sldId id="257" r:id="rId6"/>
    <p:sldId id="260" r:id="rId7"/>
    <p:sldId id="258" r:id="rId8"/>
    <p:sldId id="259" r:id="rId9"/>
    <p:sldId id="262" r:id="rId10"/>
    <p:sldId id="261" r:id="rId11"/>
    <p:sldId id="263" r:id="rId12"/>
    <p:sldId id="264" r:id="rId13"/>
    <p:sldId id="265" r:id="rId14"/>
    <p:sldId id="267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F380D9-537B-4041-A4AA-3FFC5D08C6AF}" v="58" dt="2021-10-19T12:10:11.1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lewis\Downloads\Marketing%20Sale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Total sales since app launch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Sheet1!$D$2</c:f>
              <c:strCache>
                <c:ptCount val="1"/>
                <c:pt idx="0">
                  <c:v>Total sales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strRef>
              <c:f>Sheet1!$B$3:$B$6</c:f>
              <c:strCache>
                <c:ptCount val="4"/>
                <c:pt idx="0">
                  <c:v>2016 (Pre App Launch)</c:v>
                </c:pt>
                <c:pt idx="1">
                  <c:v>2017 (Post App Launch)</c:v>
                </c:pt>
                <c:pt idx="2">
                  <c:v>2018 (Post App Launch)</c:v>
                </c:pt>
                <c:pt idx="3">
                  <c:v>2019 (Post App Launch)</c:v>
                </c:pt>
              </c:strCache>
            </c:strRef>
          </c:cat>
          <c:val>
            <c:numRef>
              <c:f>Sheet1!$D$3:$D$6</c:f>
              <c:numCache>
                <c:formatCode>"£"#,##0</c:formatCode>
                <c:ptCount val="4"/>
                <c:pt idx="0" formatCode="&quot;£&quot;#,##0_);[Red]\(&quot;£&quot;#,##0\)">
                  <c:v>1595197</c:v>
                </c:pt>
                <c:pt idx="1">
                  <c:v>1660750</c:v>
                </c:pt>
                <c:pt idx="2" formatCode="&quot;£&quot;#,##0_);[Red]\(&quot;£&quot;#,##0\)">
                  <c:v>1693818</c:v>
                </c:pt>
                <c:pt idx="3" formatCode="&quot;£&quot;#,##0_);[Red]\(&quot;£&quot;#,##0\)">
                  <c:v>1818793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BFAA-4F84-B7A6-B45FFA5E8B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498248687"/>
        <c:axId val="498248271"/>
      </c:lineChart>
      <c:catAx>
        <c:axId val="4982486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8248271"/>
        <c:crosses val="autoZero"/>
        <c:auto val="1"/>
        <c:lblAlgn val="ctr"/>
        <c:lblOffset val="100"/>
        <c:noMultiLvlLbl val="0"/>
      </c:catAx>
      <c:valAx>
        <c:axId val="49824827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_);[Red]\(&quot;£&quot;#,##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98248687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96BA6C-5717-4110-BCD4-9CB01DDAEB67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E6036D-67EF-48C5-80E0-2E18928D58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144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036D-67EF-48C5-80E0-2E18928D58D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59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E6036D-67EF-48C5-80E0-2E18928D58D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831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601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565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6607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66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054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988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2088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925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767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1280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54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40EFC1-D18B-448F-98A6-E0916794DE34}" type="datetimeFigureOut">
              <a:rPr lang="en-GB" smtClean="0"/>
              <a:t>10/05/2022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76B08-1741-4DFF-A5EC-C12A101ACC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101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9900B-4788-47D2-8D13-11A31A480C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WHERE'S MY LOCAL?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F03991-F083-4529-9470-4236F3952B5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200" b="1" dirty="0"/>
              <a:t>Marketing Presentation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43375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9563C-FE52-4309-A887-FE830EF9E69C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Is there an existing market for </a:t>
            </a: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WHERE’S MY LOCAL</a:t>
            </a:r>
            <a:r>
              <a:rPr lang="en-GB" dirty="0">
                <a:solidFill>
                  <a:schemeClr val="bg1"/>
                </a:solidFill>
                <a:latin typeface="Bahnschrift SemiBold" panose="020B0502040204020203" pitchFamily="34" charset="0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C3B48-5527-4227-B7D4-4A050C2F1F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Other apps of a similar nature to </a:t>
            </a:r>
            <a:r>
              <a:rPr lang="en-GB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WHERE’S MY LOCAL</a:t>
            </a:r>
            <a:r>
              <a:rPr lang="en-GB" dirty="0" smtClean="0">
                <a:solidFill>
                  <a:srgbClr val="C00000"/>
                </a:solidFill>
                <a:latin typeface="Bahnschrift SemiBold" panose="020B0502040204020203" pitchFamily="34" charset="0"/>
              </a:rPr>
              <a:t> </a:t>
            </a:r>
            <a:r>
              <a:rPr lang="en-GB" dirty="0">
                <a:latin typeface="Bahnschrift SemiBold" panose="020B0502040204020203" pitchFamily="34" charset="0"/>
              </a:rPr>
              <a:t>bring in considerable traffic and downloads. For example – 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A direct competitor to </a:t>
            </a:r>
            <a:r>
              <a:rPr lang="en-GB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WHERE’S MY LOCAL </a:t>
            </a:r>
            <a:r>
              <a:rPr lang="en-GB" dirty="0">
                <a:latin typeface="Bahnschrift SemiBold" panose="020B0502040204020203" pitchFamily="34" charset="0"/>
              </a:rPr>
              <a:t>is the Wetherspoon app. Here is a list of some of the functionalities that it has that we wish to incorporate into out app –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The ability to locate the nearest Wetherspoons.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A full range of menus.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The ability to order both food and drinks to your table.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Advertisements for daily offers.</a:t>
            </a:r>
          </a:p>
        </p:txBody>
      </p:sp>
    </p:spTree>
    <p:extLst>
      <p:ext uri="{BB962C8B-B14F-4D97-AF65-F5344CB8AC3E}">
        <p14:creationId xmlns:p14="http://schemas.microsoft.com/office/powerpoint/2010/main" val="189092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2ABAE-BF20-4AE2-9364-18CB87F04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  <a:solidFill>
            <a:srgbClr val="C00000"/>
          </a:solidFill>
        </p:spPr>
        <p:txBody>
          <a:bodyPr anchor="b">
            <a:normAutofit/>
          </a:bodyPr>
          <a:lstStyle/>
          <a:p>
            <a:r>
              <a:rPr lang="en-GB" sz="5000" b="1" u="sng" dirty="0">
                <a:solidFill>
                  <a:schemeClr val="bg1"/>
                </a:solidFill>
                <a:latin typeface="Bahnschrift SemiBold" panose="020B0502040204020203" pitchFamily="34" charset="0"/>
              </a:rPr>
              <a:t>Is there a market?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A2F0F-3365-43EA-AFED-686E052E3E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272" y="252978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Bahnschrift SemiBold" panose="020B0502040204020203" pitchFamily="34" charset="0"/>
              </a:rPr>
              <a:t>Looking at competitors apps downloads, such as the </a:t>
            </a:r>
            <a:r>
              <a:rPr lang="en-GB" sz="2200" dirty="0" err="1">
                <a:latin typeface="Bahnschrift SemiBold" panose="020B0502040204020203" pitchFamily="34" charset="0"/>
              </a:rPr>
              <a:t>Wetherspoons</a:t>
            </a:r>
            <a:r>
              <a:rPr lang="en-GB" sz="2200" dirty="0">
                <a:latin typeface="Bahnschrift SemiBold" panose="020B0502040204020203" pitchFamily="34" charset="0"/>
              </a:rPr>
              <a:t> app we believe that there is a market for this kind of app. This is backed up by the figures from the both the Apple App Store and the Google Play Store – </a:t>
            </a:r>
            <a:endParaRPr lang="en-GB" sz="2200" dirty="0" smtClean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r>
              <a:rPr lang="en-GB" sz="2200" dirty="0">
                <a:latin typeface="Bahnschrift SemiBold" panose="020B0502040204020203" pitchFamily="34" charset="0"/>
              </a:rPr>
              <a:t>The App Store has Wetherspoon as number 8 in the world for food and drink with 1.1 million ratings.</a:t>
            </a:r>
          </a:p>
          <a:p>
            <a:pPr marL="0" indent="0">
              <a:buNone/>
            </a:pPr>
            <a:endParaRPr lang="en-GB" sz="2200" dirty="0">
              <a:latin typeface="Bahnschrift SemiBold" panose="020B05020402040202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26844F-D948-48EA-BDD3-F7B093EF4E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0731" y="705712"/>
            <a:ext cx="5458968" cy="32480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59A0A14-DEF0-4D51-9D60-EAF4E2A210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3026" y="4528245"/>
            <a:ext cx="4818888" cy="121145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852D99-F231-47C9-BF6D-F9BC93E64FFE}"/>
              </a:ext>
            </a:extLst>
          </p:cNvPr>
          <p:cNvSpPr/>
          <p:nvPr/>
        </p:nvSpPr>
        <p:spPr>
          <a:xfrm>
            <a:off x="532301" y="2264122"/>
            <a:ext cx="3764533" cy="3170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805991E-56AB-4A96-BB2B-E18D90E2F04A}"/>
              </a:ext>
            </a:extLst>
          </p:cNvPr>
          <p:cNvSpPr/>
          <p:nvPr/>
        </p:nvSpPr>
        <p:spPr>
          <a:xfrm>
            <a:off x="9310447" y="2239444"/>
            <a:ext cx="1577314" cy="580679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67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DE6DD-96A7-4C85-B162-24414F695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3895359" cy="1846615"/>
          </a:xfrm>
          <a:solidFill>
            <a:srgbClr val="C00000"/>
          </a:solidFill>
        </p:spPr>
        <p:txBody>
          <a:bodyPr anchor="b">
            <a:normAutofit fontScale="90000"/>
          </a:bodyPr>
          <a:lstStyle/>
          <a:p>
            <a:r>
              <a:rPr lang="en-GB" sz="38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Here are some examples of the </a:t>
            </a:r>
            <a:r>
              <a:rPr lang="en-GB" sz="3800" b="1" u="sng" dirty="0">
                <a:solidFill>
                  <a:schemeClr val="bg1"/>
                </a:solidFill>
                <a:latin typeface="Bahnschrift SemiBold" panose="020B0502040204020203" pitchFamily="34" charset="0"/>
              </a:rPr>
              <a:t>competitor's app </a:t>
            </a:r>
            <a:r>
              <a:rPr lang="en-GB" sz="3800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- </a:t>
            </a:r>
          </a:p>
        </p:txBody>
      </p:sp>
      <p:sp>
        <p:nvSpPr>
          <p:cNvPr id="28" name="Content Placeholder 14">
            <a:extLst>
              <a:ext uri="{FF2B5EF4-FFF2-40B4-BE49-F238E27FC236}">
                <a16:creationId xmlns:a16="http://schemas.microsoft.com/office/drawing/2014/main" id="{C40387C3-D94A-4D5D-A298-3F53760F7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167"/>
            <a:ext cx="3895522" cy="33863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>
                <a:latin typeface="Bahnschrift SemiBold" panose="020B0502040204020203" pitchFamily="34" charset="0"/>
              </a:rPr>
              <a:t>Features including – </a:t>
            </a:r>
          </a:p>
          <a:p>
            <a:r>
              <a:rPr lang="en-US" sz="2200" dirty="0">
                <a:latin typeface="Bahnschrift SemiBold" panose="020B0502040204020203" pitchFamily="34" charset="0"/>
              </a:rPr>
              <a:t>Ability to locate nearest branch.</a:t>
            </a:r>
          </a:p>
          <a:p>
            <a:r>
              <a:rPr lang="en-US" sz="2200" dirty="0">
                <a:latin typeface="Bahnschrift SemiBold" panose="020B0502040204020203" pitchFamily="34" charset="0"/>
              </a:rPr>
              <a:t>View a range of menus.</a:t>
            </a:r>
          </a:p>
          <a:p>
            <a:r>
              <a:rPr lang="en-US" sz="2200" dirty="0">
                <a:latin typeface="Bahnschrift SemiBold" panose="020B0502040204020203" pitchFamily="34" charset="0"/>
              </a:rPr>
              <a:t>Displaying deals for the given day.</a:t>
            </a:r>
          </a:p>
          <a:p>
            <a:pPr marL="0" indent="0">
              <a:buNone/>
            </a:pPr>
            <a:endParaRPr lang="en-US" sz="2200" dirty="0">
              <a:latin typeface="Bahnschrift SemiBold" panose="020B0502040204020203" pitchFamily="34" charset="0"/>
            </a:endParaRPr>
          </a:p>
        </p:txBody>
      </p:sp>
      <p:pic>
        <p:nvPicPr>
          <p:cNvPr id="5" name="Content Placeholder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BE00094-6A4A-475C-B4BD-398050000245}"/>
              </a:ext>
            </a:extLst>
          </p:cNvPr>
          <p:cNvPicPr>
            <a:picLocks noChangeAspect="1"/>
          </p:cNvPicPr>
          <p:nvPr/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232" y="164592"/>
            <a:ext cx="1598599" cy="3456432"/>
          </a:xfrm>
          <a:prstGeom prst="rect">
            <a:avLst/>
          </a:prstGeom>
        </p:spPr>
      </p:pic>
      <p:pic>
        <p:nvPicPr>
          <p:cNvPr id="11" name="Picture 10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894B7485-1B10-49E0-AE9D-2A0B4492DEB9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9601" y="164592"/>
            <a:ext cx="1222190" cy="2642575"/>
          </a:xfrm>
          <a:prstGeom prst="rect">
            <a:avLst/>
          </a:prstGeom>
        </p:spPr>
      </p:pic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D9E0181D-737A-49E8-B092-2AD9D5A9E983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984" y="3795522"/>
            <a:ext cx="1109095" cy="2398044"/>
          </a:xfrm>
          <a:prstGeom prst="rect">
            <a:avLst/>
          </a:prstGeom>
        </p:spPr>
      </p:pic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AC64440-1FAC-4110-BBD1-B39709E767C9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5653" y="2971759"/>
            <a:ext cx="1490085" cy="322180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3F9425E-080E-4F7B-BE46-57DB5830D44E}"/>
              </a:ext>
            </a:extLst>
          </p:cNvPr>
          <p:cNvSpPr/>
          <p:nvPr/>
        </p:nvSpPr>
        <p:spPr>
          <a:xfrm>
            <a:off x="541538" y="2490080"/>
            <a:ext cx="3764533" cy="3170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143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CA995-BA8F-4BD8-9254-F7F4C04D79B1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How can we differ?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EB70F-C06E-4307-8B56-56B842351B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We would like to differ by allowing the user to branch out discover a variety of different restaurants/bars rather than being limited to just the one chain.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This will be to our advantage as it will allow us to –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Cater to a wider variety of audience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Give the customer options that other apps do not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Allow us to collaborate and branch out to more companies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743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E0BDD-3128-4A35-A7C5-AB25A201568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cs typeface="Calibri Light"/>
              </a:rPr>
              <a:t>Potential Sales Through App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A47F9-B559-4D3C-A1E6-FB52DBAC5D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Bahnschrift SemiBold" panose="020B0502040204020203" pitchFamily="34" charset="0"/>
                <a:cs typeface="Calibri" panose="020F0502020204030204"/>
              </a:rPr>
              <a:t>Here are some sales figures for a competitor (Wetherspoons) since the release of their mobile app in March 2017 - </a:t>
            </a:r>
            <a:endParaRPr lang="en-US" dirty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endParaRPr lang="en-US" dirty="0">
              <a:latin typeface="Bahnschrift SemiBold" panose="020B0502040204020203" pitchFamily="34" charset="0"/>
              <a:cs typeface="Calibri" panose="020F0502020204030204"/>
            </a:endParaRPr>
          </a:p>
          <a:p>
            <a:pPr marL="0" indent="0">
              <a:buNone/>
            </a:pPr>
            <a:endParaRPr lang="en-US" dirty="0">
              <a:latin typeface="Bahnschrift SemiBold" panose="020B0502040204020203" pitchFamily="34" charset="0"/>
              <a:cs typeface="Calibri" panose="020F0502020204030204"/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439FEA42-08EF-4031-998B-87CFA15B7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3610178"/>
            <a:ext cx="4579720" cy="1338738"/>
          </a:xfrm>
          <a:prstGeom prst="rect">
            <a:avLst/>
          </a:prstGeom>
        </p:spPr>
      </p:pic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B87D9B4C-63CF-4569-8C75-8374499B040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57913842"/>
              </p:ext>
            </p:extLst>
          </p:nvPr>
        </p:nvGraphicFramePr>
        <p:xfrm>
          <a:off x="5832153" y="2963008"/>
          <a:ext cx="5808861" cy="32772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87877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Our Target Audience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Given that the app primarily advertises bars, out demographic is both male and females ranged from 18 and beyond.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A great target audience for us is Students –</a:t>
            </a:r>
          </a:p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Swansea University currently had </a:t>
            </a:r>
            <a:r>
              <a:rPr lang="en-GB" b="1" dirty="0">
                <a:latin typeface="Bahnschrift SemiBold" panose="020B0502040204020203" pitchFamily="34" charset="0"/>
              </a:rPr>
              <a:t>16,315 </a:t>
            </a:r>
            <a:r>
              <a:rPr lang="en-GB" dirty="0">
                <a:latin typeface="Bahnschrift SemiBold" panose="020B0502040204020203" pitchFamily="34" charset="0"/>
              </a:rPr>
              <a:t>undergraduate  students, many of whom will be new to the city. Our app will –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Help familiarise them with their new surroundings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Make locating the city's nightlife easier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Help them filter their preferences to locate their ideal location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702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latin typeface="Bahnschrift SemiBold" panose="020B0502040204020203" pitchFamily="34" charset="0"/>
              </a:rPr>
              <a:t>How To Reach Our Target Audience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DAD80-5A0D-4178-8815-07B44BAFBD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Bahnschrift SemiBold" panose="020B0502040204020203" pitchFamily="34" charset="0"/>
              </a:rPr>
              <a:t>The most effective way that we are able to reach our target audience is through the use of social media platforms. Some of these platforms include –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Facebook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Instagram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Twitter </a:t>
            </a:r>
          </a:p>
          <a:p>
            <a:r>
              <a:rPr lang="en-GB" dirty="0">
                <a:latin typeface="Bahnschrift SemiBold" panose="020B0502040204020203" pitchFamily="34" charset="0"/>
              </a:rPr>
              <a:t>Snapchat</a:t>
            </a: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0D7975-DA87-4D15-A0F8-4DE7A17C44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5533493"/>
            <a:ext cx="838797" cy="8387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4138C95-AA80-4617-AA40-997C3ECACE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6352" y="5533493"/>
            <a:ext cx="839497" cy="8387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3A43CEE-E681-445E-B89E-ADFBD0AB7CE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8155" t="15378" r="22225" b="11540"/>
          <a:stretch/>
        </p:blipFill>
        <p:spPr>
          <a:xfrm>
            <a:off x="3079428" y="5533493"/>
            <a:ext cx="941807" cy="8387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4BFE5D2-7531-440A-BB3E-D8AEB90540C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442" t="9905" r="21701" b="10253"/>
          <a:stretch/>
        </p:blipFill>
        <p:spPr>
          <a:xfrm>
            <a:off x="4221219" y="5458454"/>
            <a:ext cx="941808" cy="913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678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Bahnschrift SemiBold" panose="020B0502040204020203" pitchFamily="34" charset="0"/>
              </a:rPr>
              <a:t>Using social media as a form of advertisement is the perfect way to it out demographic audience. It allows us to – </a:t>
            </a:r>
          </a:p>
          <a:p>
            <a:r>
              <a:rPr lang="en-GB" dirty="0" smtClean="0">
                <a:latin typeface="Bahnschrift SemiBold" panose="020B0502040204020203" pitchFamily="34" charset="0"/>
              </a:rPr>
              <a:t>Create a visual representation of our brand e.g. </a:t>
            </a:r>
          </a:p>
          <a:p>
            <a:endParaRPr lang="en-GB" dirty="0" smtClean="0">
              <a:latin typeface="Bahnschrift SemiBold" panose="020B0502040204020203" pitchFamily="34" charset="0"/>
            </a:endParaRPr>
          </a:p>
          <a:p>
            <a:pPr marL="0" indent="0">
              <a:buNone/>
            </a:pP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71725"/>
            <a:ext cx="10515600" cy="13255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The Benefit of Social Media Marketing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5084" y="3219201"/>
            <a:ext cx="5984708" cy="2301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54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Bahnschrift SemiBold" panose="020B0502040204020203" pitchFamily="34" charset="0"/>
              </a:rPr>
              <a:t>Engage with customers </a:t>
            </a:r>
          </a:p>
          <a:p>
            <a:pPr marL="0" indent="0">
              <a:buNone/>
            </a:pPr>
            <a:endParaRPr lang="en-GB" dirty="0" smtClean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Post regular updates to keep customers informed </a:t>
            </a:r>
          </a:p>
          <a:p>
            <a:pPr marL="0" indent="0">
              <a:buNone/>
            </a:pPr>
            <a:endParaRPr lang="en-GB" dirty="0" smtClean="0">
              <a:latin typeface="Bahnschrift SemiBold" panose="020B0502040204020203" pitchFamily="34" charset="0"/>
            </a:endParaRPr>
          </a:p>
          <a:p>
            <a:r>
              <a:rPr lang="en-GB" dirty="0" smtClean="0">
                <a:latin typeface="Bahnschrift SemiBold" panose="020B0502040204020203" pitchFamily="34" charset="0"/>
              </a:rPr>
              <a:t>Reach as many customers as possible. This can be achieved though paying social media companies to appear as “Recommended” companies on peoples social media pages. </a:t>
            </a:r>
            <a:endParaRPr lang="en-GB" dirty="0">
              <a:latin typeface="Bahnschrift SemiBold" panose="020B0502040204020203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71725"/>
            <a:ext cx="10515600" cy="13255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The Benefit of Social Media Marketing cont.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5541120"/>
            <a:ext cx="4102768" cy="919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43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Bahnschrift SemiBold" panose="020B0502040204020203" pitchFamily="34" charset="0"/>
              </a:rPr>
              <a:t>Website –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EA01903-7563-46F1-8530-AE73368EB27E}"/>
              </a:ext>
            </a:extLst>
          </p:cNvPr>
          <p:cNvSpPr txBox="1">
            <a:spLocks/>
          </p:cNvSpPr>
          <p:nvPr/>
        </p:nvSpPr>
        <p:spPr>
          <a:xfrm>
            <a:off x="838200" y="371725"/>
            <a:ext cx="10515600" cy="1325563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  <a:latin typeface="Bahnschrift SemiBold" panose="020B0502040204020203" pitchFamily="34" charset="0"/>
              </a:rPr>
              <a:t>Alternative advertisement methods </a:t>
            </a:r>
            <a:endParaRPr lang="en-GB" dirty="0">
              <a:solidFill>
                <a:schemeClr val="bg1"/>
              </a:solidFill>
              <a:latin typeface="Bahnschrift SemiBold" panose="020B0502040204020203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337745"/>
            <a:ext cx="5518638" cy="261360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838200" y="5463470"/>
            <a:ext cx="108607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Bahnschrift SemiBold" panose="020B0502040204020203" pitchFamily="34" charset="0"/>
              </a:rPr>
              <a:t>Using participating pubs/restaurants to run advertising campaigns. This can also be used for promotional deals. </a:t>
            </a:r>
            <a:endParaRPr lang="en-GB" sz="280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31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B69900B-4788-47D2-8D13-11A31A480CD7}"/>
              </a:ext>
            </a:extLst>
          </p:cNvPr>
          <p:cNvSpPr txBox="1">
            <a:spLocks/>
          </p:cNvSpPr>
          <p:nvPr/>
        </p:nvSpPr>
        <p:spPr>
          <a:xfrm>
            <a:off x="1491916" y="2245311"/>
            <a:ext cx="9144000" cy="2387600"/>
          </a:xfrm>
          <a:prstGeom prst="rect">
            <a:avLst/>
          </a:prstGeom>
          <a:solidFill>
            <a:srgbClr val="C00000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Thank you for listening.</a:t>
            </a:r>
          </a:p>
          <a:p>
            <a:pPr algn="ctr"/>
            <a:r>
              <a:rPr lang="en-GB" sz="36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Are there any questions?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915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3A9D6CA587B24DAD79F5455C7F0642" ma:contentTypeVersion="2" ma:contentTypeDescription="Create a new document." ma:contentTypeScope="" ma:versionID="1098ecd902460687325d3a2dd4a3d7d9">
  <xsd:schema xmlns:xsd="http://www.w3.org/2001/XMLSchema" xmlns:xs="http://www.w3.org/2001/XMLSchema" xmlns:p="http://schemas.microsoft.com/office/2006/metadata/properties" xmlns:ns2="e44ba079-0a7e-4b13-b6f5-48ec83e1972a" targetNamespace="http://schemas.microsoft.com/office/2006/metadata/properties" ma:root="true" ma:fieldsID="9ed2e6f9b2f5d041df8987774b965ec4" ns2:_="">
    <xsd:import namespace="e44ba079-0a7e-4b13-b6f5-48ec83e1972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4ba079-0a7e-4b13-b6f5-48ec83e1972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AE2538B-FCF6-40E3-BDFD-BBB6FB891F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234F02E-6960-4C8E-8601-0EF4A40DAB33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e44ba079-0a7e-4b13-b6f5-48ec83e1972a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4D04895-8C74-4BCB-8149-08B6601EFA96}">
  <ds:schemaRefs>
    <ds:schemaRef ds:uri="e44ba079-0a7e-4b13-b6f5-48ec83e1972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193</TotalTime>
  <Words>541</Words>
  <Application>Microsoft Office PowerPoint</Application>
  <PresentationFormat>Widescreen</PresentationFormat>
  <Paragraphs>55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Bahnschrift SemiBold</vt:lpstr>
      <vt:lpstr>Calibri</vt:lpstr>
      <vt:lpstr>Calibri Light</vt:lpstr>
      <vt:lpstr>Office Theme</vt:lpstr>
      <vt:lpstr>WHERE'S MY LOCAL?</vt:lpstr>
      <vt:lpstr>Is there an existing market for WHERE’S MY LOCAL?</vt:lpstr>
      <vt:lpstr>Is there a market?</vt:lpstr>
      <vt:lpstr>Here are some examples of the competitor's app - </vt:lpstr>
      <vt:lpstr>How can we differ?</vt:lpstr>
      <vt:lpstr>Potential Sales Through App</vt:lpstr>
      <vt:lpstr>Our Target Audience</vt:lpstr>
      <vt:lpstr>How To Reach Our Target Audience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</dc:title>
  <dc:creator>Lewis Tucker</dc:creator>
  <cp:lastModifiedBy>TUC18839261 (Lewis Tucker)</cp:lastModifiedBy>
  <cp:revision>14</cp:revision>
  <dcterms:created xsi:type="dcterms:W3CDTF">2021-10-11T11:57:35Z</dcterms:created>
  <dcterms:modified xsi:type="dcterms:W3CDTF">2022-05-10T08:39:57Z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0x010100603A9D6CA587B24DAD79F5455C7F0642</vt:lpwstr>
  </property>
</Properties>
</file>