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6" d="100"/>
          <a:sy n="66" d="100"/>
        </p:scale>
        <p:origin x="668"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10/30/2020</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26508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10/30/2020</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19232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10/30/2020</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4946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10/30/2020</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3980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10/30/2020</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2170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10/30/2020</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6452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10/30/2020</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8704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10/30/2020</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8296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10/30/2020</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6574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10/30/2020</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3176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10/30/2020</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1899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10/30/2020</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763516452"/>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7.jpeg"/><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7.jpeg"/><Relationship Id="rId1" Type="http://schemas.openxmlformats.org/officeDocument/2006/relationships/slideLayout" Target="../slideLayouts/slideLayout1.xml"/><Relationship Id="rId5" Type="http://schemas.openxmlformats.org/officeDocument/2006/relationships/image" Target="../media/image14.png"/><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7.jpeg"/><Relationship Id="rId1" Type="http://schemas.openxmlformats.org/officeDocument/2006/relationships/slideLayout" Target="../slideLayouts/slideLayout1.xml"/><Relationship Id="rId5" Type="http://schemas.openxmlformats.org/officeDocument/2006/relationships/image" Target="../media/image17.png"/><Relationship Id="rId4" Type="http://schemas.openxmlformats.org/officeDocument/2006/relationships/image" Target="../media/image16.png"/></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8" Type="http://schemas.openxmlformats.org/officeDocument/2006/relationships/hyperlink" Target="https://www.virtuallabschool.org/fcc/comm-lang-development/lesson-2" TargetMode="External"/><Relationship Id="rId3" Type="http://schemas.openxmlformats.org/officeDocument/2006/relationships/hyperlink" Target="https://www.thoughtco.com/classroom-rewards-for-good-behavior-2080992" TargetMode="External"/><Relationship Id="rId7" Type="http://schemas.openxmlformats.org/officeDocument/2006/relationships/hyperlink" Target="https://www.verywellmind.com/lev-vygotsky-biography-2795533#:~:text=Lev%20Vygotsky%20was%20a%20seminal,a%20continuous%20process%20of%20learning" TargetMode="External"/><Relationship Id="rId12" Type="http://schemas.openxmlformats.org/officeDocument/2006/relationships/hyperlink" Target="https://www.darnells.co.uk/schools-and-academies/a-teacher-teaching-a-junior-school-class/" TargetMode="External"/><Relationship Id="rId2" Type="http://schemas.openxmlformats.org/officeDocument/2006/relationships/hyperlink" Target="https://www.simplypsychology.org/operant-conditioning.html#:~:text=Skinner%20believed%20that%20we%20do,rather%20than%20internal%20mental%20events.&amp;text=He%20believed%20that%20the%20best,called%20this%20approach%20operant%20conditioning" TargetMode="External"/><Relationship Id="rId1" Type="http://schemas.openxmlformats.org/officeDocument/2006/relationships/slideLayout" Target="../slideLayouts/slideLayout6.xml"/><Relationship Id="rId6" Type="http://schemas.openxmlformats.org/officeDocument/2006/relationships/hyperlink" Target="https://www.psychologynoteshq.com/vygotsky-theory/" TargetMode="External"/><Relationship Id="rId11" Type="http://schemas.openxmlformats.org/officeDocument/2006/relationships/hyperlink" Target="https://blog.canberradeclaration.org.au/2019/03/23/ten-reasons-to-keep-on-laughing/" TargetMode="External"/><Relationship Id="rId5" Type="http://schemas.openxmlformats.org/officeDocument/2006/relationships/hyperlink" Target="https://www.verywellmind.com/lev-vygotsky-biography-2795533" TargetMode="External"/><Relationship Id="rId10" Type="http://schemas.openxmlformats.org/officeDocument/2006/relationships/hyperlink" Target="https://www.gl-assessment.co.uk/products/wellcomm/" TargetMode="External"/><Relationship Id="rId4" Type="http://schemas.openxmlformats.org/officeDocument/2006/relationships/hyperlink" Target="https://www.verywellmind.com/behavioral-psychology-4157183" TargetMode="External"/><Relationship Id="rId9" Type="http://schemas.openxmlformats.org/officeDocument/2006/relationships/hyperlink" Target="https://www.findel-education.co.uk/product/curricular/pshe-and-citizenship/motivation-and-rewards/assorted-reward-stickers-38mm-and-10mm/he177894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E3C5560-7A9C-489F-9148-18C5E1D0F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274E89B-936E-4604-BDC0-CD05CEF61A17}"/>
              </a:ext>
            </a:extLst>
          </p:cNvPr>
          <p:cNvSpPr/>
          <p:nvPr/>
        </p:nvSpPr>
        <p:spPr>
          <a:xfrm>
            <a:off x="1578043" y="590062"/>
            <a:ext cx="5309140" cy="283893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b="1" i="0" kern="1200" cap="all" spc="0" baseline="0" dirty="0">
                <a:ln w="28575">
                  <a:solidFill>
                    <a:srgbClr val="0070C0"/>
                  </a:solidFill>
                  <a:prstDash val="solid"/>
                </a:ln>
                <a:solidFill>
                  <a:schemeClr val="bg1"/>
                </a:solidFill>
                <a:effectLst>
                  <a:glow rad="139700">
                    <a:schemeClr val="accent2">
                      <a:satMod val="175000"/>
                      <a:alpha val="40000"/>
                    </a:schemeClr>
                  </a:glow>
                  <a:outerShdw blurRad="38100" dist="22860" dir="5400000" algn="tl" rotWithShape="0">
                    <a:srgbClr val="000000">
                      <a:alpha val="30000"/>
                    </a:srgbClr>
                  </a:outerShdw>
                </a:effectLst>
                <a:latin typeface="+mj-lt"/>
                <a:ea typeface="+mj-ea"/>
                <a:cs typeface="+mj-cs"/>
              </a:rPr>
              <a:t>Principles of Learning </a:t>
            </a:r>
          </a:p>
          <a:p>
            <a:pPr>
              <a:lnSpc>
                <a:spcPct val="90000"/>
              </a:lnSpc>
              <a:spcBef>
                <a:spcPct val="0"/>
              </a:spcBef>
              <a:spcAft>
                <a:spcPts val="600"/>
              </a:spcAft>
            </a:pPr>
            <a:r>
              <a:rPr lang="en-US" sz="5000" b="1" i="0" kern="1200" cap="all" spc="0" baseline="0" dirty="0">
                <a:ln w="28575">
                  <a:solidFill>
                    <a:srgbClr val="0070C0"/>
                  </a:solidFill>
                  <a:prstDash val="solid"/>
                </a:ln>
                <a:solidFill>
                  <a:schemeClr val="bg1"/>
                </a:solidFill>
                <a:effectLst>
                  <a:glow rad="139700">
                    <a:schemeClr val="accent2">
                      <a:satMod val="175000"/>
                      <a:alpha val="40000"/>
                    </a:schemeClr>
                  </a:glow>
                  <a:outerShdw blurRad="38100" dist="22860" dir="5400000" algn="tl" rotWithShape="0">
                    <a:srgbClr val="000000">
                      <a:alpha val="30000"/>
                    </a:srgbClr>
                  </a:outerShdw>
                </a:effectLst>
                <a:latin typeface="+mj-lt"/>
                <a:ea typeface="+mj-ea"/>
                <a:cs typeface="+mj-cs"/>
              </a:rPr>
              <a:t>and Teaching</a:t>
            </a:r>
          </a:p>
        </p:txBody>
      </p:sp>
      <p:sp>
        <p:nvSpPr>
          <p:cNvPr id="22"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236" y="1606411"/>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24"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014" y="183570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696" y="2060130"/>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28" name="Straight Connector 27">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505200"/>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30" name="Graphic 29">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flipH="1">
            <a:off x="10836425" y="5436655"/>
            <a:ext cx="151536" cy="151536"/>
          </a:xfrm>
          <a:prstGeom prst="rect">
            <a:avLst/>
          </a:prstGeom>
        </p:spPr>
      </p:pic>
      <p:pic>
        <p:nvPicPr>
          <p:cNvPr id="32" name="Graphic 31">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11245175" y="5896734"/>
            <a:ext cx="108625" cy="108625"/>
          </a:xfrm>
          <a:prstGeom prst="rect">
            <a:avLst/>
          </a:prstGeom>
        </p:spPr>
      </p:pic>
      <p:pic>
        <p:nvPicPr>
          <p:cNvPr id="34" name="Graphic 33">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flipH="1">
            <a:off x="10554288" y="6038004"/>
            <a:ext cx="95759" cy="95759"/>
          </a:xfrm>
          <a:prstGeom prst="rect">
            <a:avLst/>
          </a:prstGeom>
        </p:spPr>
      </p:pic>
      <p:pic>
        <p:nvPicPr>
          <p:cNvPr id="4" name="Picture 1" descr="Background pattern&#10;&#10;Description automatically generated">
            <a:extLst>
              <a:ext uri="{FF2B5EF4-FFF2-40B4-BE49-F238E27FC236}">
                <a16:creationId xmlns:a16="http://schemas.microsoft.com/office/drawing/2014/main" id="{A7694C89-08B3-438C-A97E-C2F99BBED602}"/>
              </a:ext>
            </a:extLst>
          </p:cNvPr>
          <p:cNvPicPr>
            <a:picLocks noChangeAspect="1"/>
          </p:cNvPicPr>
          <p:nvPr/>
        </p:nvPicPr>
        <p:blipFill rotWithShape="1">
          <a:blip r:embed="rId8"/>
          <a:srcRect l="13144" r="18602"/>
          <a:stretch/>
        </p:blipFill>
        <p:spPr>
          <a:xfrm>
            <a:off x="6740358" y="1606411"/>
            <a:ext cx="5451642" cy="5251590"/>
          </a:xfrm>
          <a:custGeom>
            <a:avLst/>
            <a:gdLst/>
            <a:ahLst/>
            <a:cxnLst/>
            <a:rect l="l" t="t" r="r" b="b"/>
            <a:pathLst>
              <a:path w="5923214" h="5705857">
                <a:moveTo>
                  <a:pt x="3612238" y="0"/>
                </a:moveTo>
                <a:cubicBezTo>
                  <a:pt x="4485043" y="0"/>
                  <a:pt x="5285549" y="309553"/>
                  <a:pt x="5909957" y="824860"/>
                </a:cubicBezTo>
                <a:lnTo>
                  <a:pt x="5923214" y="836909"/>
                </a:lnTo>
                <a:lnTo>
                  <a:pt x="5923214" y="5705857"/>
                </a:lnTo>
                <a:lnTo>
                  <a:pt x="672237" y="5705857"/>
                </a:lnTo>
                <a:lnTo>
                  <a:pt x="616914" y="5631875"/>
                </a:lnTo>
                <a:cubicBezTo>
                  <a:pt x="227427" y="5055358"/>
                  <a:pt x="0" y="4360357"/>
                  <a:pt x="0" y="3612238"/>
                </a:cubicBezTo>
                <a:cubicBezTo>
                  <a:pt x="0" y="1617255"/>
                  <a:pt x="1617255" y="0"/>
                  <a:pt x="3612238" y="0"/>
                </a:cubicBezTo>
                <a:close/>
              </a:path>
            </a:pathLst>
          </a:custGeom>
        </p:spPr>
      </p:pic>
      <p:sp>
        <p:nvSpPr>
          <p:cNvPr id="6" name="Rectangle 5">
            <a:extLst>
              <a:ext uri="{FF2B5EF4-FFF2-40B4-BE49-F238E27FC236}">
                <a16:creationId xmlns:a16="http://schemas.microsoft.com/office/drawing/2014/main" id="{0BF7A304-9D36-42A6-A5B3-BA83AD587023}"/>
              </a:ext>
            </a:extLst>
          </p:cNvPr>
          <p:cNvSpPr/>
          <p:nvPr/>
        </p:nvSpPr>
        <p:spPr>
          <a:xfrm>
            <a:off x="1578043" y="3318502"/>
            <a:ext cx="3602268" cy="523220"/>
          </a:xfrm>
          <a:prstGeom prst="rect">
            <a:avLst/>
          </a:prstGeom>
          <a:noFill/>
        </p:spPr>
        <p:txBody>
          <a:bodyPr wrap="none" lIns="91440" tIns="45720" rIns="91440" bIns="45720">
            <a:spAutoFit/>
          </a:bodyPr>
          <a:lstStyle/>
          <a:p>
            <a:pPr algn="ctr"/>
            <a:r>
              <a:rPr lang="en-US" sz="2800" b="1" cap="none" spc="50" dirty="0">
                <a:ln w="19050" cmpd="sng">
                  <a:solidFill>
                    <a:srgbClr val="0070C0"/>
                  </a:solidFill>
                  <a:prstDash val="solid"/>
                </a:ln>
                <a:solidFill>
                  <a:schemeClr val="bg1"/>
                </a:solidFill>
                <a:effectLst>
                  <a:glow rad="38100">
                    <a:schemeClr val="accent1">
                      <a:alpha val="40000"/>
                    </a:schemeClr>
                  </a:glow>
                </a:effectLst>
              </a:rPr>
              <a:t>By Megan Freeman</a:t>
            </a:r>
          </a:p>
        </p:txBody>
      </p:sp>
      <p:sp>
        <p:nvSpPr>
          <p:cNvPr id="2" name="Oval 1">
            <a:extLst>
              <a:ext uri="{FF2B5EF4-FFF2-40B4-BE49-F238E27FC236}">
                <a16:creationId xmlns:a16="http://schemas.microsoft.com/office/drawing/2014/main" id="{F0119C4B-B6AD-461F-8ED6-433CF8D9DEDF}"/>
              </a:ext>
            </a:extLst>
          </p:cNvPr>
          <p:cNvSpPr/>
          <p:nvPr/>
        </p:nvSpPr>
        <p:spPr>
          <a:xfrm>
            <a:off x="8456749" y="590062"/>
            <a:ext cx="2294844" cy="2095386"/>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ECA362C8-B9D3-4D59-88B1-78931B7C14A3}"/>
              </a:ext>
            </a:extLst>
          </p:cNvPr>
          <p:cNvPicPr>
            <a:picLocks noChangeAspect="1"/>
          </p:cNvPicPr>
          <p:nvPr/>
        </p:nvPicPr>
        <p:blipFill>
          <a:blip r:embed="rId9"/>
          <a:stretch>
            <a:fillRect/>
          </a:stretch>
        </p:blipFill>
        <p:spPr>
          <a:xfrm>
            <a:off x="5652127" y="4381955"/>
            <a:ext cx="2176461" cy="2109399"/>
          </a:xfrm>
          <a:prstGeom prst="rect">
            <a:avLst/>
          </a:prstGeom>
        </p:spPr>
      </p:pic>
      <p:pic>
        <p:nvPicPr>
          <p:cNvPr id="11" name="Picture 10">
            <a:extLst>
              <a:ext uri="{FF2B5EF4-FFF2-40B4-BE49-F238E27FC236}">
                <a16:creationId xmlns:a16="http://schemas.microsoft.com/office/drawing/2014/main" id="{2DF3D0F9-EAAB-4803-B166-0FBA2349883D}"/>
              </a:ext>
            </a:extLst>
          </p:cNvPr>
          <p:cNvPicPr>
            <a:picLocks noChangeAspect="1"/>
          </p:cNvPicPr>
          <p:nvPr/>
        </p:nvPicPr>
        <p:blipFill>
          <a:blip r:embed="rId9"/>
          <a:stretch>
            <a:fillRect/>
          </a:stretch>
        </p:blipFill>
        <p:spPr>
          <a:xfrm>
            <a:off x="9068717" y="3102485"/>
            <a:ext cx="2362140" cy="2244073"/>
          </a:xfrm>
          <a:prstGeom prst="rect">
            <a:avLst/>
          </a:prstGeom>
        </p:spPr>
      </p:pic>
      <p:sp>
        <p:nvSpPr>
          <p:cNvPr id="12" name="TextBox 11">
            <a:extLst>
              <a:ext uri="{FF2B5EF4-FFF2-40B4-BE49-F238E27FC236}">
                <a16:creationId xmlns:a16="http://schemas.microsoft.com/office/drawing/2014/main" id="{DBE021BA-A2AA-44FF-8B1E-F1F6A52EC866}"/>
              </a:ext>
            </a:extLst>
          </p:cNvPr>
          <p:cNvSpPr txBox="1"/>
          <p:nvPr/>
        </p:nvSpPr>
        <p:spPr>
          <a:xfrm>
            <a:off x="8465226" y="1189374"/>
            <a:ext cx="2294845" cy="954107"/>
          </a:xfrm>
          <a:prstGeom prst="rect">
            <a:avLst/>
          </a:prstGeom>
          <a:noFill/>
        </p:spPr>
        <p:txBody>
          <a:bodyPr wrap="square" rtlCol="0">
            <a:spAutoFit/>
          </a:bodyPr>
          <a:lstStyle/>
          <a:p>
            <a:pPr algn="ctr"/>
            <a:r>
              <a:rPr lang="en-GB" sz="2800" dirty="0">
                <a:latin typeface="Arial Nova" panose="020B0504020202020204" pitchFamily="34" charset="0"/>
              </a:rPr>
              <a:t>Behaviourists Approach</a:t>
            </a:r>
          </a:p>
        </p:txBody>
      </p:sp>
      <p:sp>
        <p:nvSpPr>
          <p:cNvPr id="13" name="TextBox 12">
            <a:extLst>
              <a:ext uri="{FF2B5EF4-FFF2-40B4-BE49-F238E27FC236}">
                <a16:creationId xmlns:a16="http://schemas.microsoft.com/office/drawing/2014/main" id="{8E0BEDC6-DDA4-45D6-B54C-1C5F646A61E8}"/>
              </a:ext>
            </a:extLst>
          </p:cNvPr>
          <p:cNvSpPr txBox="1"/>
          <p:nvPr/>
        </p:nvSpPr>
        <p:spPr>
          <a:xfrm>
            <a:off x="9068717" y="3701797"/>
            <a:ext cx="2362140" cy="954107"/>
          </a:xfrm>
          <a:prstGeom prst="rect">
            <a:avLst/>
          </a:prstGeom>
          <a:noFill/>
        </p:spPr>
        <p:txBody>
          <a:bodyPr wrap="square" rtlCol="0">
            <a:spAutoFit/>
          </a:bodyPr>
          <a:lstStyle/>
          <a:p>
            <a:pPr algn="ctr"/>
            <a:r>
              <a:rPr lang="en-GB" sz="2800" dirty="0">
                <a:latin typeface="Arial Nova" panose="020B0504020202020204" pitchFamily="34" charset="0"/>
              </a:rPr>
              <a:t>Constructivist Approach</a:t>
            </a:r>
          </a:p>
        </p:txBody>
      </p:sp>
      <p:sp>
        <p:nvSpPr>
          <p:cNvPr id="14" name="TextBox 13">
            <a:extLst>
              <a:ext uri="{FF2B5EF4-FFF2-40B4-BE49-F238E27FC236}">
                <a16:creationId xmlns:a16="http://schemas.microsoft.com/office/drawing/2014/main" id="{9DE8A287-1C55-4D13-80C0-E40D23C5EAA0}"/>
              </a:ext>
            </a:extLst>
          </p:cNvPr>
          <p:cNvSpPr txBox="1"/>
          <p:nvPr/>
        </p:nvSpPr>
        <p:spPr>
          <a:xfrm>
            <a:off x="5769254" y="5084948"/>
            <a:ext cx="1942206" cy="523220"/>
          </a:xfrm>
          <a:prstGeom prst="rect">
            <a:avLst/>
          </a:prstGeom>
          <a:noFill/>
        </p:spPr>
        <p:txBody>
          <a:bodyPr wrap="square" rtlCol="0">
            <a:spAutoFit/>
          </a:bodyPr>
          <a:lstStyle/>
          <a:p>
            <a:r>
              <a:rPr lang="en-GB" sz="2800" dirty="0">
                <a:latin typeface="Arial Nova" panose="020B0504020202020204" pitchFamily="34" charset="0"/>
              </a:rPr>
              <a:t>Conclusion</a:t>
            </a:r>
          </a:p>
        </p:txBody>
      </p:sp>
      <p:cxnSp>
        <p:nvCxnSpPr>
          <p:cNvPr id="16" name="Straight Connector 15">
            <a:extLst>
              <a:ext uri="{FF2B5EF4-FFF2-40B4-BE49-F238E27FC236}">
                <a16:creationId xmlns:a16="http://schemas.microsoft.com/office/drawing/2014/main" id="{FB75EAFD-737A-4613-94FA-E24FCE789D51}"/>
              </a:ext>
            </a:extLst>
          </p:cNvPr>
          <p:cNvCxnSpPr/>
          <p:nvPr/>
        </p:nvCxnSpPr>
        <p:spPr>
          <a:xfrm>
            <a:off x="5652127" y="3580112"/>
            <a:ext cx="594669" cy="801843"/>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599A7745-47C8-46E0-9151-028CCCF55E6E}"/>
              </a:ext>
            </a:extLst>
          </p:cNvPr>
          <p:cNvCxnSpPr/>
          <p:nvPr/>
        </p:nvCxnSpPr>
        <p:spPr>
          <a:xfrm flipH="1" flipV="1">
            <a:off x="6887183" y="3234440"/>
            <a:ext cx="2006920" cy="683042"/>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EDC7CF1-435F-41BD-B5E4-ADE729186C3B}"/>
              </a:ext>
            </a:extLst>
          </p:cNvPr>
          <p:cNvCxnSpPr/>
          <p:nvPr/>
        </p:nvCxnSpPr>
        <p:spPr>
          <a:xfrm flipH="1">
            <a:off x="6420440" y="1745449"/>
            <a:ext cx="1887134" cy="49810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25664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353C1207-D1C8-49E3-8837-E2B89D366F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a:extLst>
              <a:ext uri="{FF2B5EF4-FFF2-40B4-BE49-F238E27FC236}">
                <a16:creationId xmlns:a16="http://schemas.microsoft.com/office/drawing/2014/main" id="{A7694C89-08B3-438C-A97E-C2F99BBED602}"/>
              </a:ext>
            </a:extLst>
          </p:cNvPr>
          <p:cNvPicPr>
            <a:picLocks noChangeAspect="1"/>
          </p:cNvPicPr>
          <p:nvPr/>
        </p:nvPicPr>
        <p:blipFill rotWithShape="1">
          <a:blip r:embed="rId2"/>
          <a:srcRect t="6298" r="-2" b="-2"/>
          <a:stretch/>
        </p:blipFill>
        <p:spPr>
          <a:xfrm>
            <a:off x="1553404" y="328598"/>
            <a:ext cx="10638597" cy="6529402"/>
          </a:xfrm>
          <a:custGeom>
            <a:avLst/>
            <a:gdLst/>
            <a:ahLst/>
            <a:cxnLst/>
            <a:rect l="l" t="t" r="r" b="b"/>
            <a:pathLst>
              <a:path w="10638597" h="6529402">
                <a:moveTo>
                  <a:pt x="5871233" y="0"/>
                </a:moveTo>
                <a:cubicBezTo>
                  <a:pt x="7796522" y="0"/>
                  <a:pt x="9505369" y="926699"/>
                  <a:pt x="10576060" y="2358381"/>
                </a:cubicBezTo>
                <a:lnTo>
                  <a:pt x="10638597" y="2446324"/>
                </a:lnTo>
                <a:lnTo>
                  <a:pt x="10638597" y="6529402"/>
                </a:lnTo>
                <a:lnTo>
                  <a:pt x="37666" y="6529402"/>
                </a:lnTo>
                <a:lnTo>
                  <a:pt x="30313" y="6471533"/>
                </a:lnTo>
                <a:cubicBezTo>
                  <a:pt x="10268" y="6274159"/>
                  <a:pt x="0" y="6073895"/>
                  <a:pt x="0" y="5871233"/>
                </a:cubicBezTo>
                <a:cubicBezTo>
                  <a:pt x="0" y="2628641"/>
                  <a:pt x="2628641" y="0"/>
                  <a:pt x="5871233" y="0"/>
                </a:cubicBezTo>
                <a:close/>
              </a:path>
            </a:pathLst>
          </a:custGeom>
        </p:spPr>
      </p:pic>
      <p:sp>
        <p:nvSpPr>
          <p:cNvPr id="11" name="Graphic 11">
            <a:extLst>
              <a:ext uri="{FF2B5EF4-FFF2-40B4-BE49-F238E27FC236}">
                <a16:creationId xmlns:a16="http://schemas.microsoft.com/office/drawing/2014/main" id="{A15B4AF2-7DAE-40C8-9E39-60FDA9FF5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05869" y="397144"/>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881BB4AC-54B2-44AE-BC84-8439DE21BF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5281" y="1419299"/>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35830BCB-5239-43C5-8BFD-DAD3674F6A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233" y="5057868"/>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2" name="Rectangle 1">
            <a:extLst>
              <a:ext uri="{FF2B5EF4-FFF2-40B4-BE49-F238E27FC236}">
                <a16:creationId xmlns:a16="http://schemas.microsoft.com/office/drawing/2014/main" id="{560DC548-06AF-434C-A707-0805A56C05F5}"/>
              </a:ext>
            </a:extLst>
          </p:cNvPr>
          <p:cNvSpPr/>
          <p:nvPr/>
        </p:nvSpPr>
        <p:spPr>
          <a:xfrm>
            <a:off x="4666885" y="5753789"/>
            <a:ext cx="7430239" cy="923330"/>
          </a:xfrm>
          <a:prstGeom prst="rect">
            <a:avLst/>
          </a:prstGeom>
          <a:noFill/>
        </p:spPr>
        <p:txBody>
          <a:bodyPr wrap="none" lIns="91440" tIns="45720" rIns="91440" bIns="45720">
            <a:spAutoFit/>
          </a:bodyPr>
          <a:lstStyle/>
          <a:p>
            <a:pPr algn="ctr"/>
            <a:r>
              <a:rPr lang="en-US" sz="5400" b="1" cap="none" spc="50" dirty="0">
                <a:ln w="19050" cmpd="sng">
                  <a:solidFill>
                    <a:sysClr val="windowText" lastClr="000000"/>
                  </a:solidFill>
                  <a:prstDash val="solid"/>
                </a:ln>
                <a:solidFill>
                  <a:schemeClr val="bg1"/>
                </a:solidFill>
                <a:effectLst>
                  <a:glow rad="38100">
                    <a:schemeClr val="accent1">
                      <a:alpha val="40000"/>
                    </a:schemeClr>
                  </a:glow>
                </a:effectLst>
              </a:rPr>
              <a:t>Behaviorist Approach</a:t>
            </a:r>
          </a:p>
        </p:txBody>
      </p:sp>
      <p:pic>
        <p:nvPicPr>
          <p:cNvPr id="5" name="Picture 4">
            <a:extLst>
              <a:ext uri="{FF2B5EF4-FFF2-40B4-BE49-F238E27FC236}">
                <a16:creationId xmlns:a16="http://schemas.microsoft.com/office/drawing/2014/main" id="{B09F3BB4-5A65-4E8E-ADAB-0F407A1A3CA8}"/>
              </a:ext>
            </a:extLst>
          </p:cNvPr>
          <p:cNvPicPr>
            <a:picLocks noChangeAspect="1"/>
          </p:cNvPicPr>
          <p:nvPr/>
        </p:nvPicPr>
        <p:blipFill>
          <a:blip r:embed="rId3"/>
          <a:stretch>
            <a:fillRect/>
          </a:stretch>
        </p:blipFill>
        <p:spPr>
          <a:xfrm>
            <a:off x="150449" y="191542"/>
            <a:ext cx="3987840" cy="2637790"/>
          </a:xfrm>
          <a:prstGeom prst="rect">
            <a:avLst/>
          </a:prstGeom>
        </p:spPr>
      </p:pic>
      <p:sp>
        <p:nvSpPr>
          <p:cNvPr id="8" name="Rectangle: Rounded Corners 7">
            <a:extLst>
              <a:ext uri="{FF2B5EF4-FFF2-40B4-BE49-F238E27FC236}">
                <a16:creationId xmlns:a16="http://schemas.microsoft.com/office/drawing/2014/main" id="{FD0849BB-C3F0-4045-83A9-01C1DB228DCC}"/>
              </a:ext>
            </a:extLst>
          </p:cNvPr>
          <p:cNvSpPr/>
          <p:nvPr/>
        </p:nvSpPr>
        <p:spPr>
          <a:xfrm>
            <a:off x="4365833" y="328598"/>
            <a:ext cx="3291840" cy="2153551"/>
          </a:xfrm>
          <a:prstGeom prst="roundRect">
            <a:avLst/>
          </a:prstGeom>
          <a:solidFill>
            <a:schemeClr val="accent3">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78E8800E-A959-4123-912E-891A1314D47C}"/>
              </a:ext>
            </a:extLst>
          </p:cNvPr>
          <p:cNvSpPr txBox="1"/>
          <p:nvPr/>
        </p:nvSpPr>
        <p:spPr>
          <a:xfrm>
            <a:off x="4559747" y="536182"/>
            <a:ext cx="3064870" cy="1815882"/>
          </a:xfrm>
          <a:prstGeom prst="rect">
            <a:avLst/>
          </a:prstGeom>
          <a:noFill/>
        </p:spPr>
        <p:txBody>
          <a:bodyPr wrap="square" rtlCol="0">
            <a:spAutoFit/>
          </a:bodyPr>
          <a:lstStyle/>
          <a:p>
            <a:r>
              <a:rPr lang="en-GB" sz="1600" dirty="0"/>
              <a:t>“Operant conditioning, sometimes referred to as instrumental conditioning, is a method of learning that occurs through rewards and punishments for </a:t>
            </a:r>
            <a:r>
              <a:rPr lang="en-GB" sz="1600" dirty="0" err="1"/>
              <a:t>behavior</a:t>
            </a:r>
            <a:r>
              <a:rPr lang="en-GB" sz="1600" dirty="0"/>
              <a:t>.” </a:t>
            </a:r>
          </a:p>
          <a:p>
            <a:r>
              <a:rPr lang="en-GB" sz="1600" dirty="0"/>
              <a:t>(McLeod, 2018)</a:t>
            </a:r>
          </a:p>
        </p:txBody>
      </p:sp>
      <p:sp>
        <p:nvSpPr>
          <p:cNvPr id="16" name="TextBox 15">
            <a:extLst>
              <a:ext uri="{FF2B5EF4-FFF2-40B4-BE49-F238E27FC236}">
                <a16:creationId xmlns:a16="http://schemas.microsoft.com/office/drawing/2014/main" id="{9250C4AC-F86F-4FDF-9EAA-9537F63137BA}"/>
              </a:ext>
            </a:extLst>
          </p:cNvPr>
          <p:cNvSpPr txBox="1"/>
          <p:nvPr/>
        </p:nvSpPr>
        <p:spPr>
          <a:xfrm>
            <a:off x="37927" y="2853564"/>
            <a:ext cx="6097604" cy="338554"/>
          </a:xfrm>
          <a:prstGeom prst="rect">
            <a:avLst/>
          </a:prstGeom>
          <a:noFill/>
        </p:spPr>
        <p:txBody>
          <a:bodyPr wrap="square">
            <a:spAutoFit/>
          </a:bodyPr>
          <a:lstStyle/>
          <a:p>
            <a:r>
              <a:rPr lang="en-GB" sz="1600" dirty="0"/>
              <a:t> (Lewis, 2019)</a:t>
            </a:r>
          </a:p>
        </p:txBody>
      </p:sp>
      <p:pic>
        <p:nvPicPr>
          <p:cNvPr id="17" name="Picture 16">
            <a:extLst>
              <a:ext uri="{FF2B5EF4-FFF2-40B4-BE49-F238E27FC236}">
                <a16:creationId xmlns:a16="http://schemas.microsoft.com/office/drawing/2014/main" id="{8F3DAD7A-8132-4DDB-AFC1-1ABCA1285527}"/>
              </a:ext>
            </a:extLst>
          </p:cNvPr>
          <p:cNvPicPr>
            <a:picLocks noChangeAspect="1"/>
          </p:cNvPicPr>
          <p:nvPr/>
        </p:nvPicPr>
        <p:blipFill>
          <a:blip r:embed="rId4"/>
          <a:stretch>
            <a:fillRect/>
          </a:stretch>
        </p:blipFill>
        <p:spPr>
          <a:xfrm>
            <a:off x="6270627" y="2817356"/>
            <a:ext cx="2170924" cy="2653352"/>
          </a:xfrm>
          <a:prstGeom prst="rect">
            <a:avLst/>
          </a:prstGeom>
        </p:spPr>
      </p:pic>
      <p:sp>
        <p:nvSpPr>
          <p:cNvPr id="19" name="TextBox 18">
            <a:extLst>
              <a:ext uri="{FF2B5EF4-FFF2-40B4-BE49-F238E27FC236}">
                <a16:creationId xmlns:a16="http://schemas.microsoft.com/office/drawing/2014/main" id="{9030B3F1-0779-4638-A54A-7B17B8F4964A}"/>
              </a:ext>
            </a:extLst>
          </p:cNvPr>
          <p:cNvSpPr txBox="1"/>
          <p:nvPr/>
        </p:nvSpPr>
        <p:spPr>
          <a:xfrm>
            <a:off x="6872702" y="5539236"/>
            <a:ext cx="6145730" cy="369332"/>
          </a:xfrm>
          <a:prstGeom prst="rect">
            <a:avLst/>
          </a:prstGeom>
          <a:noFill/>
        </p:spPr>
        <p:txBody>
          <a:bodyPr wrap="square">
            <a:spAutoFit/>
          </a:bodyPr>
          <a:lstStyle/>
          <a:p>
            <a:r>
              <a:rPr lang="en-GB" dirty="0"/>
              <a:t> </a:t>
            </a:r>
            <a:r>
              <a:rPr lang="en-GB" sz="1600" dirty="0"/>
              <a:t>(University, 2020)</a:t>
            </a:r>
            <a:endParaRPr lang="en-GB" dirty="0"/>
          </a:p>
        </p:txBody>
      </p:sp>
      <p:sp>
        <p:nvSpPr>
          <p:cNvPr id="20" name="Rectangle: Rounded Corners 19">
            <a:extLst>
              <a:ext uri="{FF2B5EF4-FFF2-40B4-BE49-F238E27FC236}">
                <a16:creationId xmlns:a16="http://schemas.microsoft.com/office/drawing/2014/main" id="{1CCFD925-3197-455E-878F-34F181AD2CC2}"/>
              </a:ext>
            </a:extLst>
          </p:cNvPr>
          <p:cNvSpPr/>
          <p:nvPr/>
        </p:nvSpPr>
        <p:spPr>
          <a:xfrm>
            <a:off x="8517648" y="265151"/>
            <a:ext cx="3505196" cy="4173825"/>
          </a:xfrm>
          <a:prstGeom prst="roundRect">
            <a:avLst/>
          </a:prstGeom>
          <a:solidFill>
            <a:schemeClr val="accent3">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73875B99-F78F-4E47-90B6-567C1D5A13E9}"/>
              </a:ext>
            </a:extLst>
          </p:cNvPr>
          <p:cNvSpPr txBox="1"/>
          <p:nvPr/>
        </p:nvSpPr>
        <p:spPr>
          <a:xfrm>
            <a:off x="8818405" y="769064"/>
            <a:ext cx="2903682" cy="3416320"/>
          </a:xfrm>
          <a:prstGeom prst="rect">
            <a:avLst/>
          </a:prstGeom>
          <a:noFill/>
        </p:spPr>
        <p:txBody>
          <a:bodyPr wrap="square" rtlCol="0">
            <a:spAutoFit/>
          </a:bodyPr>
          <a:lstStyle/>
          <a:p>
            <a:r>
              <a:rPr lang="en-GB" dirty="0"/>
              <a:t>B.F. Skinner was a theorist who’s theory on Behaviour changed the way people think when it comes to reward and discipline. Through his theory practitioners are able to know what way to respond when children do something worthy or praise or discipline.</a:t>
            </a:r>
          </a:p>
        </p:txBody>
      </p:sp>
      <p:sp>
        <p:nvSpPr>
          <p:cNvPr id="3" name="Rectangle: Rounded Corners 2">
            <a:extLst>
              <a:ext uri="{FF2B5EF4-FFF2-40B4-BE49-F238E27FC236}">
                <a16:creationId xmlns:a16="http://schemas.microsoft.com/office/drawing/2014/main" id="{811DD90C-13C0-43CB-9CA6-9C643B246F2F}"/>
              </a:ext>
            </a:extLst>
          </p:cNvPr>
          <p:cNvSpPr/>
          <p:nvPr/>
        </p:nvSpPr>
        <p:spPr>
          <a:xfrm>
            <a:off x="3139871" y="2926719"/>
            <a:ext cx="3071757" cy="2382500"/>
          </a:xfrm>
          <a:prstGeom prst="roundRect">
            <a:avLst/>
          </a:prstGeom>
          <a:solidFill>
            <a:schemeClr val="accent3">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36131F84-9873-4D53-84E7-33221E571860}"/>
              </a:ext>
            </a:extLst>
          </p:cNvPr>
          <p:cNvSpPr txBox="1"/>
          <p:nvPr/>
        </p:nvSpPr>
        <p:spPr>
          <a:xfrm>
            <a:off x="3183979" y="3140029"/>
            <a:ext cx="3094692" cy="1846659"/>
          </a:xfrm>
          <a:prstGeom prst="rect">
            <a:avLst/>
          </a:prstGeom>
          <a:noFill/>
        </p:spPr>
        <p:txBody>
          <a:bodyPr wrap="square" rtlCol="0">
            <a:spAutoFit/>
          </a:bodyPr>
          <a:lstStyle/>
          <a:p>
            <a:r>
              <a:rPr lang="en-GB" sz="1600" dirty="0"/>
              <a:t>“He believed that the best way to understand </a:t>
            </a:r>
            <a:r>
              <a:rPr lang="en-GB" sz="1600" dirty="0" err="1"/>
              <a:t>behavior</a:t>
            </a:r>
            <a:r>
              <a:rPr lang="en-GB" sz="1600" dirty="0"/>
              <a:t> is to look at the causes of an action and its consequences. He called this approach operant conditioning.”</a:t>
            </a:r>
          </a:p>
          <a:p>
            <a:r>
              <a:rPr lang="en-GB" sz="1600" dirty="0"/>
              <a:t>(McLeod, 2018)</a:t>
            </a:r>
          </a:p>
        </p:txBody>
      </p:sp>
      <p:pic>
        <p:nvPicPr>
          <p:cNvPr id="14" name="Picture 13">
            <a:extLst>
              <a:ext uri="{FF2B5EF4-FFF2-40B4-BE49-F238E27FC236}">
                <a16:creationId xmlns:a16="http://schemas.microsoft.com/office/drawing/2014/main" id="{ED89CE9C-1E90-4637-9ED6-51797C69C0C7}"/>
              </a:ext>
            </a:extLst>
          </p:cNvPr>
          <p:cNvPicPr>
            <a:picLocks noChangeAspect="1"/>
          </p:cNvPicPr>
          <p:nvPr/>
        </p:nvPicPr>
        <p:blipFill>
          <a:blip r:embed="rId5"/>
          <a:stretch>
            <a:fillRect/>
          </a:stretch>
        </p:blipFill>
        <p:spPr>
          <a:xfrm>
            <a:off x="83067" y="3520716"/>
            <a:ext cx="2940673" cy="2461519"/>
          </a:xfrm>
          <a:prstGeom prst="rect">
            <a:avLst/>
          </a:prstGeom>
        </p:spPr>
      </p:pic>
      <p:sp>
        <p:nvSpPr>
          <p:cNvPr id="18" name="TextBox 17">
            <a:extLst>
              <a:ext uri="{FF2B5EF4-FFF2-40B4-BE49-F238E27FC236}">
                <a16:creationId xmlns:a16="http://schemas.microsoft.com/office/drawing/2014/main" id="{B00B4C21-9B56-4C64-B7D7-D926D2BC4E50}"/>
              </a:ext>
            </a:extLst>
          </p:cNvPr>
          <p:cNvSpPr txBox="1"/>
          <p:nvPr/>
        </p:nvSpPr>
        <p:spPr>
          <a:xfrm>
            <a:off x="150449" y="6045682"/>
            <a:ext cx="2627343" cy="369332"/>
          </a:xfrm>
          <a:prstGeom prst="rect">
            <a:avLst/>
          </a:prstGeom>
          <a:noFill/>
        </p:spPr>
        <p:txBody>
          <a:bodyPr wrap="square" rtlCol="0">
            <a:spAutoFit/>
          </a:bodyPr>
          <a:lstStyle/>
          <a:p>
            <a:r>
              <a:rPr lang="en-GB"/>
              <a:t>(Cherry, 2019)</a:t>
            </a:r>
            <a:endParaRPr lang="en-GB" dirty="0"/>
          </a:p>
        </p:txBody>
      </p:sp>
      <p:cxnSp>
        <p:nvCxnSpPr>
          <p:cNvPr id="22" name="Straight Arrow Connector 21">
            <a:extLst>
              <a:ext uri="{FF2B5EF4-FFF2-40B4-BE49-F238E27FC236}">
                <a16:creationId xmlns:a16="http://schemas.microsoft.com/office/drawing/2014/main" id="{C72E0171-96A5-49B5-814F-3ADE39F33A7D}"/>
              </a:ext>
            </a:extLst>
          </p:cNvPr>
          <p:cNvCxnSpPr/>
          <p:nvPr/>
        </p:nvCxnSpPr>
        <p:spPr>
          <a:xfrm flipH="1">
            <a:off x="3898232" y="1510437"/>
            <a:ext cx="548640" cy="183609"/>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52510252-A53B-4C56-BD2D-DAF4B9223861}"/>
              </a:ext>
            </a:extLst>
          </p:cNvPr>
          <p:cNvCxnSpPr/>
          <p:nvPr/>
        </p:nvCxnSpPr>
        <p:spPr>
          <a:xfrm flipH="1">
            <a:off x="8277726" y="2281187"/>
            <a:ext cx="394636" cy="91093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D0420FFD-9985-4956-9814-73EE02E75EDE}"/>
              </a:ext>
            </a:extLst>
          </p:cNvPr>
          <p:cNvCxnSpPr/>
          <p:nvPr/>
        </p:nvCxnSpPr>
        <p:spPr>
          <a:xfrm flipH="1">
            <a:off x="2926080" y="4986688"/>
            <a:ext cx="447516" cy="403459"/>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5980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353C1207-D1C8-49E3-8837-E2B89D366F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a:extLst>
              <a:ext uri="{FF2B5EF4-FFF2-40B4-BE49-F238E27FC236}">
                <a16:creationId xmlns:a16="http://schemas.microsoft.com/office/drawing/2014/main" id="{A7694C89-08B3-438C-A97E-C2F99BBED602}"/>
              </a:ext>
            </a:extLst>
          </p:cNvPr>
          <p:cNvPicPr>
            <a:picLocks noChangeAspect="1"/>
          </p:cNvPicPr>
          <p:nvPr/>
        </p:nvPicPr>
        <p:blipFill rotWithShape="1">
          <a:blip r:embed="rId2"/>
          <a:srcRect t="6298" r="-2" b="-2"/>
          <a:stretch/>
        </p:blipFill>
        <p:spPr>
          <a:xfrm>
            <a:off x="1553404" y="328598"/>
            <a:ext cx="10638597" cy="6529402"/>
          </a:xfrm>
          <a:custGeom>
            <a:avLst/>
            <a:gdLst/>
            <a:ahLst/>
            <a:cxnLst/>
            <a:rect l="l" t="t" r="r" b="b"/>
            <a:pathLst>
              <a:path w="10638597" h="6529402">
                <a:moveTo>
                  <a:pt x="5871233" y="0"/>
                </a:moveTo>
                <a:cubicBezTo>
                  <a:pt x="7796522" y="0"/>
                  <a:pt x="9505369" y="926699"/>
                  <a:pt x="10576060" y="2358381"/>
                </a:cubicBezTo>
                <a:lnTo>
                  <a:pt x="10638597" y="2446324"/>
                </a:lnTo>
                <a:lnTo>
                  <a:pt x="10638597" y="6529402"/>
                </a:lnTo>
                <a:lnTo>
                  <a:pt x="37666" y="6529402"/>
                </a:lnTo>
                <a:lnTo>
                  <a:pt x="30313" y="6471533"/>
                </a:lnTo>
                <a:cubicBezTo>
                  <a:pt x="10268" y="6274159"/>
                  <a:pt x="0" y="6073895"/>
                  <a:pt x="0" y="5871233"/>
                </a:cubicBezTo>
                <a:cubicBezTo>
                  <a:pt x="0" y="2628641"/>
                  <a:pt x="2628641" y="0"/>
                  <a:pt x="5871233" y="0"/>
                </a:cubicBezTo>
                <a:close/>
              </a:path>
            </a:pathLst>
          </a:custGeom>
        </p:spPr>
      </p:pic>
      <p:sp>
        <p:nvSpPr>
          <p:cNvPr id="11" name="Graphic 11">
            <a:extLst>
              <a:ext uri="{FF2B5EF4-FFF2-40B4-BE49-F238E27FC236}">
                <a16:creationId xmlns:a16="http://schemas.microsoft.com/office/drawing/2014/main" id="{A15B4AF2-7DAE-40C8-9E39-60FDA9FF5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05869" y="397144"/>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881BB4AC-54B2-44AE-BC84-8439DE21BF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5281" y="1419299"/>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35830BCB-5239-43C5-8BFD-DAD3674F6A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233" y="5057868"/>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2" name="Rectangle 1">
            <a:extLst>
              <a:ext uri="{FF2B5EF4-FFF2-40B4-BE49-F238E27FC236}">
                <a16:creationId xmlns:a16="http://schemas.microsoft.com/office/drawing/2014/main" id="{B673AB5E-1BA2-444B-B7F9-FE23688D3DD5}"/>
              </a:ext>
            </a:extLst>
          </p:cNvPr>
          <p:cNvSpPr/>
          <p:nvPr/>
        </p:nvSpPr>
        <p:spPr>
          <a:xfrm>
            <a:off x="3503405" y="5854914"/>
            <a:ext cx="8688596" cy="769441"/>
          </a:xfrm>
          <a:prstGeom prst="rect">
            <a:avLst/>
          </a:prstGeom>
          <a:noFill/>
        </p:spPr>
        <p:txBody>
          <a:bodyPr wrap="none" lIns="91440" tIns="45720" rIns="91440" bIns="45720">
            <a:spAutoFit/>
          </a:bodyPr>
          <a:lstStyle/>
          <a:p>
            <a:pPr algn="ctr"/>
            <a:r>
              <a:rPr lang="en-US" sz="4400" b="1" spc="50" dirty="0">
                <a:ln w="9525" cmpd="sng">
                  <a:solidFill>
                    <a:schemeClr val="tx1"/>
                  </a:solidFill>
                  <a:prstDash val="solid"/>
                </a:ln>
                <a:solidFill>
                  <a:schemeClr val="bg1"/>
                </a:solidFill>
                <a:effectLst>
                  <a:glow rad="38100">
                    <a:schemeClr val="accent1">
                      <a:alpha val="40000"/>
                    </a:schemeClr>
                  </a:glow>
                </a:effectLst>
              </a:rPr>
              <a:t>Social Constructivist Approach</a:t>
            </a:r>
            <a:endParaRPr lang="en-US" sz="4400" b="1" cap="none" spc="50" dirty="0">
              <a:ln w="9525" cmpd="sng">
                <a:solidFill>
                  <a:schemeClr val="tx1"/>
                </a:solidFill>
                <a:prstDash val="solid"/>
              </a:ln>
              <a:solidFill>
                <a:schemeClr val="bg1"/>
              </a:solidFill>
              <a:effectLst>
                <a:glow rad="38100">
                  <a:schemeClr val="accent1">
                    <a:alpha val="40000"/>
                  </a:schemeClr>
                </a:glow>
              </a:effectLst>
            </a:endParaRPr>
          </a:p>
        </p:txBody>
      </p:sp>
      <p:pic>
        <p:nvPicPr>
          <p:cNvPr id="8" name="Picture 7">
            <a:extLst>
              <a:ext uri="{FF2B5EF4-FFF2-40B4-BE49-F238E27FC236}">
                <a16:creationId xmlns:a16="http://schemas.microsoft.com/office/drawing/2014/main" id="{D13695E9-0AA7-4A9E-8E8E-80ADC15D12C8}"/>
              </a:ext>
            </a:extLst>
          </p:cNvPr>
          <p:cNvPicPr>
            <a:picLocks noChangeAspect="1"/>
          </p:cNvPicPr>
          <p:nvPr/>
        </p:nvPicPr>
        <p:blipFill>
          <a:blip r:embed="rId3"/>
          <a:stretch>
            <a:fillRect/>
          </a:stretch>
        </p:blipFill>
        <p:spPr>
          <a:xfrm>
            <a:off x="353284" y="356812"/>
            <a:ext cx="1987617" cy="1987617"/>
          </a:xfrm>
          <a:prstGeom prst="rect">
            <a:avLst/>
          </a:prstGeom>
        </p:spPr>
      </p:pic>
      <p:sp>
        <p:nvSpPr>
          <p:cNvPr id="10" name="Rectangle: Rounded Corners 9">
            <a:extLst>
              <a:ext uri="{FF2B5EF4-FFF2-40B4-BE49-F238E27FC236}">
                <a16:creationId xmlns:a16="http://schemas.microsoft.com/office/drawing/2014/main" id="{9D58021B-1C88-444E-AA80-382350A20F87}"/>
              </a:ext>
            </a:extLst>
          </p:cNvPr>
          <p:cNvSpPr/>
          <p:nvPr/>
        </p:nvSpPr>
        <p:spPr>
          <a:xfrm>
            <a:off x="2772076" y="397144"/>
            <a:ext cx="3493970" cy="2528936"/>
          </a:xfrm>
          <a:prstGeom prst="roundRect">
            <a:avLst/>
          </a:prstGeom>
          <a:solidFill>
            <a:schemeClr val="accent3">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CDB18F21-3757-4AA5-8BA8-20213556A9AF}"/>
              </a:ext>
            </a:extLst>
          </p:cNvPr>
          <p:cNvSpPr txBox="1"/>
          <p:nvPr/>
        </p:nvSpPr>
        <p:spPr>
          <a:xfrm>
            <a:off x="353284" y="2356808"/>
            <a:ext cx="6097604" cy="369332"/>
          </a:xfrm>
          <a:prstGeom prst="rect">
            <a:avLst/>
          </a:prstGeom>
          <a:noFill/>
        </p:spPr>
        <p:txBody>
          <a:bodyPr wrap="square">
            <a:spAutoFit/>
          </a:bodyPr>
          <a:lstStyle/>
          <a:p>
            <a:r>
              <a:rPr lang="en-GB" dirty="0"/>
              <a:t>(Cherry, 2020)</a:t>
            </a:r>
          </a:p>
        </p:txBody>
      </p:sp>
      <p:sp>
        <p:nvSpPr>
          <p:cNvPr id="17" name="TextBox 16">
            <a:extLst>
              <a:ext uri="{FF2B5EF4-FFF2-40B4-BE49-F238E27FC236}">
                <a16:creationId xmlns:a16="http://schemas.microsoft.com/office/drawing/2014/main" id="{D2BA72B6-431B-4156-B658-BF149657E691}"/>
              </a:ext>
            </a:extLst>
          </p:cNvPr>
          <p:cNvSpPr txBox="1"/>
          <p:nvPr/>
        </p:nvSpPr>
        <p:spPr>
          <a:xfrm>
            <a:off x="2887579" y="536182"/>
            <a:ext cx="3208421" cy="2308324"/>
          </a:xfrm>
          <a:prstGeom prst="rect">
            <a:avLst/>
          </a:prstGeom>
          <a:noFill/>
        </p:spPr>
        <p:txBody>
          <a:bodyPr wrap="square" rtlCol="0">
            <a:spAutoFit/>
          </a:bodyPr>
          <a:lstStyle/>
          <a:p>
            <a:r>
              <a:rPr lang="en-GB" dirty="0"/>
              <a:t>“Lev Vygotsky was a seminal Russian psychologist who is best known for his sociocultural theory. He believed that social interaction plays a critical role in children's learning.” (Cherry, 2020)</a:t>
            </a:r>
          </a:p>
        </p:txBody>
      </p:sp>
      <p:pic>
        <p:nvPicPr>
          <p:cNvPr id="5" name="Picture 4">
            <a:extLst>
              <a:ext uri="{FF2B5EF4-FFF2-40B4-BE49-F238E27FC236}">
                <a16:creationId xmlns:a16="http://schemas.microsoft.com/office/drawing/2014/main" id="{E0820ADB-3D74-4FE8-94E9-8A639DD1893D}"/>
              </a:ext>
            </a:extLst>
          </p:cNvPr>
          <p:cNvPicPr>
            <a:picLocks noChangeAspect="1"/>
          </p:cNvPicPr>
          <p:nvPr/>
        </p:nvPicPr>
        <p:blipFill>
          <a:blip r:embed="rId4"/>
          <a:stretch>
            <a:fillRect/>
          </a:stretch>
        </p:blipFill>
        <p:spPr>
          <a:xfrm>
            <a:off x="8459688" y="3319687"/>
            <a:ext cx="2859307" cy="2141621"/>
          </a:xfrm>
          <a:prstGeom prst="rect">
            <a:avLst/>
          </a:prstGeom>
        </p:spPr>
      </p:pic>
      <p:sp>
        <p:nvSpPr>
          <p:cNvPr id="6" name="Rectangle: Rounded Corners 5">
            <a:extLst>
              <a:ext uri="{FF2B5EF4-FFF2-40B4-BE49-F238E27FC236}">
                <a16:creationId xmlns:a16="http://schemas.microsoft.com/office/drawing/2014/main" id="{C7FBD2DF-F9B4-4B87-B1E0-D0A1575D4E34}"/>
              </a:ext>
            </a:extLst>
          </p:cNvPr>
          <p:cNvSpPr/>
          <p:nvPr/>
        </p:nvSpPr>
        <p:spPr>
          <a:xfrm>
            <a:off x="7748336" y="366370"/>
            <a:ext cx="4090379" cy="2754489"/>
          </a:xfrm>
          <a:prstGeom prst="roundRect">
            <a:avLst/>
          </a:prstGeom>
          <a:solidFill>
            <a:schemeClr val="accent3">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C01C8D13-2117-4B66-8630-A26B8411F793}"/>
              </a:ext>
            </a:extLst>
          </p:cNvPr>
          <p:cNvSpPr txBox="1"/>
          <p:nvPr/>
        </p:nvSpPr>
        <p:spPr>
          <a:xfrm>
            <a:off x="7950467" y="654518"/>
            <a:ext cx="3615952" cy="2031325"/>
          </a:xfrm>
          <a:prstGeom prst="rect">
            <a:avLst/>
          </a:prstGeom>
          <a:noFill/>
        </p:spPr>
        <p:txBody>
          <a:bodyPr wrap="square" rtlCol="0">
            <a:spAutoFit/>
          </a:bodyPr>
          <a:lstStyle/>
          <a:p>
            <a:r>
              <a:rPr lang="en-GB" dirty="0"/>
              <a:t>Vygotsky introduced a theory that proved that children learn through communication, and along with this he introduced that children can use communication to learn and develop new skills.</a:t>
            </a:r>
          </a:p>
        </p:txBody>
      </p:sp>
      <p:sp>
        <p:nvSpPr>
          <p:cNvPr id="18" name="TextBox 17">
            <a:extLst>
              <a:ext uri="{FF2B5EF4-FFF2-40B4-BE49-F238E27FC236}">
                <a16:creationId xmlns:a16="http://schemas.microsoft.com/office/drawing/2014/main" id="{C0847A25-DCF5-4C6E-ADF7-238588555485}"/>
              </a:ext>
            </a:extLst>
          </p:cNvPr>
          <p:cNvSpPr txBox="1"/>
          <p:nvPr/>
        </p:nvSpPr>
        <p:spPr>
          <a:xfrm>
            <a:off x="8399647" y="5514395"/>
            <a:ext cx="6097604" cy="369332"/>
          </a:xfrm>
          <a:prstGeom prst="rect">
            <a:avLst/>
          </a:prstGeom>
          <a:noFill/>
        </p:spPr>
        <p:txBody>
          <a:bodyPr wrap="square">
            <a:spAutoFit/>
          </a:bodyPr>
          <a:lstStyle/>
          <a:p>
            <a:r>
              <a:rPr lang="en-GB" dirty="0"/>
              <a:t>(HQ, 2020)</a:t>
            </a:r>
          </a:p>
        </p:txBody>
      </p:sp>
      <p:sp>
        <p:nvSpPr>
          <p:cNvPr id="19" name="Rectangle: Rounded Corners 18">
            <a:extLst>
              <a:ext uri="{FF2B5EF4-FFF2-40B4-BE49-F238E27FC236}">
                <a16:creationId xmlns:a16="http://schemas.microsoft.com/office/drawing/2014/main" id="{5E826DFE-60C4-4B9B-99C7-0A28186CE4A9}"/>
              </a:ext>
            </a:extLst>
          </p:cNvPr>
          <p:cNvSpPr/>
          <p:nvPr/>
        </p:nvSpPr>
        <p:spPr>
          <a:xfrm>
            <a:off x="212351" y="3216177"/>
            <a:ext cx="3638338" cy="2420886"/>
          </a:xfrm>
          <a:prstGeom prst="roundRect">
            <a:avLst/>
          </a:prstGeom>
          <a:solidFill>
            <a:schemeClr val="accent3">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55FD3F92-874B-4477-B6D1-8DD77FC8E9C5}"/>
              </a:ext>
            </a:extLst>
          </p:cNvPr>
          <p:cNvSpPr txBox="1"/>
          <p:nvPr/>
        </p:nvSpPr>
        <p:spPr>
          <a:xfrm>
            <a:off x="478964" y="3429000"/>
            <a:ext cx="3371725" cy="2031325"/>
          </a:xfrm>
          <a:prstGeom prst="rect">
            <a:avLst/>
          </a:prstGeom>
          <a:noFill/>
        </p:spPr>
        <p:txBody>
          <a:bodyPr wrap="square" rtlCol="0">
            <a:spAutoFit/>
          </a:bodyPr>
          <a:lstStyle/>
          <a:p>
            <a:r>
              <a:rPr lang="en-GB" dirty="0"/>
              <a:t>“Through such social interactions, children go through a continuous process of learning. Vygotsky noted that culture profoundly influences this process.”</a:t>
            </a:r>
          </a:p>
          <a:p>
            <a:r>
              <a:rPr lang="en-GB" dirty="0"/>
              <a:t>(Cherry, 2020)</a:t>
            </a:r>
          </a:p>
        </p:txBody>
      </p:sp>
      <p:cxnSp>
        <p:nvCxnSpPr>
          <p:cNvPr id="22" name="Straight Arrow Connector 21">
            <a:extLst>
              <a:ext uri="{FF2B5EF4-FFF2-40B4-BE49-F238E27FC236}">
                <a16:creationId xmlns:a16="http://schemas.microsoft.com/office/drawing/2014/main" id="{53BC6FE6-5BE7-49D1-903D-48C4B73594A9}"/>
              </a:ext>
            </a:extLst>
          </p:cNvPr>
          <p:cNvCxnSpPr/>
          <p:nvPr/>
        </p:nvCxnSpPr>
        <p:spPr>
          <a:xfrm>
            <a:off x="9461634" y="2926080"/>
            <a:ext cx="86627" cy="393607"/>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66166CB5-E931-4BFE-9341-FEDFB63E8968}"/>
              </a:ext>
            </a:extLst>
          </p:cNvPr>
          <p:cNvCxnSpPr/>
          <p:nvPr/>
        </p:nvCxnSpPr>
        <p:spPr>
          <a:xfrm flipH="1">
            <a:off x="2198181" y="1203158"/>
            <a:ext cx="573894" cy="307279"/>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E531E4AB-0C4D-4EC7-B426-9EE902E94A90}"/>
              </a:ext>
            </a:extLst>
          </p:cNvPr>
          <p:cNvPicPr>
            <a:picLocks noChangeAspect="1"/>
          </p:cNvPicPr>
          <p:nvPr/>
        </p:nvPicPr>
        <p:blipFill>
          <a:blip r:embed="rId5"/>
          <a:stretch>
            <a:fillRect/>
          </a:stretch>
        </p:blipFill>
        <p:spPr>
          <a:xfrm>
            <a:off x="4576829" y="2994626"/>
            <a:ext cx="2528936" cy="2528936"/>
          </a:xfrm>
          <a:prstGeom prst="rect">
            <a:avLst/>
          </a:prstGeom>
        </p:spPr>
      </p:pic>
      <p:sp>
        <p:nvSpPr>
          <p:cNvPr id="28" name="TextBox 27">
            <a:extLst>
              <a:ext uri="{FF2B5EF4-FFF2-40B4-BE49-F238E27FC236}">
                <a16:creationId xmlns:a16="http://schemas.microsoft.com/office/drawing/2014/main" id="{6C3225E7-E628-4DBB-89B4-3771D1F2E048}"/>
              </a:ext>
            </a:extLst>
          </p:cNvPr>
          <p:cNvSpPr txBox="1"/>
          <p:nvPr/>
        </p:nvSpPr>
        <p:spPr>
          <a:xfrm>
            <a:off x="4326556" y="5525706"/>
            <a:ext cx="7247822" cy="369332"/>
          </a:xfrm>
          <a:prstGeom prst="rect">
            <a:avLst/>
          </a:prstGeom>
          <a:noFill/>
        </p:spPr>
        <p:txBody>
          <a:bodyPr wrap="square">
            <a:spAutoFit/>
          </a:bodyPr>
          <a:lstStyle/>
          <a:p>
            <a:r>
              <a:rPr lang="en-GB" dirty="0"/>
              <a:t>(</a:t>
            </a:r>
            <a:r>
              <a:rPr lang="en-GB" dirty="0" err="1"/>
              <a:t>VirtualLabSchool</a:t>
            </a:r>
            <a:r>
              <a:rPr lang="en-GB" dirty="0"/>
              <a:t>, 2020)</a:t>
            </a:r>
          </a:p>
        </p:txBody>
      </p:sp>
      <p:cxnSp>
        <p:nvCxnSpPr>
          <p:cNvPr id="30" name="Straight Arrow Connector 29">
            <a:extLst>
              <a:ext uri="{FF2B5EF4-FFF2-40B4-BE49-F238E27FC236}">
                <a16:creationId xmlns:a16="http://schemas.microsoft.com/office/drawing/2014/main" id="{3E38439B-4146-4519-86FC-6D19CD759AA3}"/>
              </a:ext>
            </a:extLst>
          </p:cNvPr>
          <p:cNvCxnSpPr/>
          <p:nvPr/>
        </p:nvCxnSpPr>
        <p:spPr>
          <a:xfrm>
            <a:off x="3647975" y="4052236"/>
            <a:ext cx="1020278" cy="481263"/>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1524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353C1207-D1C8-49E3-8837-E2B89D366F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a:extLst>
              <a:ext uri="{FF2B5EF4-FFF2-40B4-BE49-F238E27FC236}">
                <a16:creationId xmlns:a16="http://schemas.microsoft.com/office/drawing/2014/main" id="{A7694C89-08B3-438C-A97E-C2F99BBED602}"/>
              </a:ext>
            </a:extLst>
          </p:cNvPr>
          <p:cNvPicPr>
            <a:picLocks noChangeAspect="1"/>
          </p:cNvPicPr>
          <p:nvPr/>
        </p:nvPicPr>
        <p:blipFill rotWithShape="1">
          <a:blip r:embed="rId2"/>
          <a:srcRect t="6298" r="-2" b="-2"/>
          <a:stretch/>
        </p:blipFill>
        <p:spPr>
          <a:xfrm>
            <a:off x="1553404" y="328598"/>
            <a:ext cx="10638597" cy="6529402"/>
          </a:xfrm>
          <a:custGeom>
            <a:avLst/>
            <a:gdLst/>
            <a:ahLst/>
            <a:cxnLst/>
            <a:rect l="l" t="t" r="r" b="b"/>
            <a:pathLst>
              <a:path w="10638597" h="6529402">
                <a:moveTo>
                  <a:pt x="5871233" y="0"/>
                </a:moveTo>
                <a:cubicBezTo>
                  <a:pt x="7796522" y="0"/>
                  <a:pt x="9505369" y="926699"/>
                  <a:pt x="10576060" y="2358381"/>
                </a:cubicBezTo>
                <a:lnTo>
                  <a:pt x="10638597" y="2446324"/>
                </a:lnTo>
                <a:lnTo>
                  <a:pt x="10638597" y="6529402"/>
                </a:lnTo>
                <a:lnTo>
                  <a:pt x="37666" y="6529402"/>
                </a:lnTo>
                <a:lnTo>
                  <a:pt x="30313" y="6471533"/>
                </a:lnTo>
                <a:cubicBezTo>
                  <a:pt x="10268" y="6274159"/>
                  <a:pt x="0" y="6073895"/>
                  <a:pt x="0" y="5871233"/>
                </a:cubicBezTo>
                <a:cubicBezTo>
                  <a:pt x="0" y="2628641"/>
                  <a:pt x="2628641" y="0"/>
                  <a:pt x="5871233" y="0"/>
                </a:cubicBezTo>
                <a:close/>
              </a:path>
            </a:pathLst>
          </a:custGeom>
        </p:spPr>
      </p:pic>
      <p:sp>
        <p:nvSpPr>
          <p:cNvPr id="11" name="Graphic 11">
            <a:extLst>
              <a:ext uri="{FF2B5EF4-FFF2-40B4-BE49-F238E27FC236}">
                <a16:creationId xmlns:a16="http://schemas.microsoft.com/office/drawing/2014/main" id="{A15B4AF2-7DAE-40C8-9E39-60FDA9FF5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05869" y="397144"/>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881BB4AC-54B2-44AE-BC84-8439DE21BF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5281" y="1419299"/>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35830BCB-5239-43C5-8BFD-DAD3674F6A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233" y="5057868"/>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3" name="Rectangle: Rounded Corners 2">
            <a:extLst>
              <a:ext uri="{FF2B5EF4-FFF2-40B4-BE49-F238E27FC236}">
                <a16:creationId xmlns:a16="http://schemas.microsoft.com/office/drawing/2014/main" id="{9E51E405-0395-4434-873C-AC3747A3F009}"/>
              </a:ext>
            </a:extLst>
          </p:cNvPr>
          <p:cNvSpPr/>
          <p:nvPr/>
        </p:nvSpPr>
        <p:spPr>
          <a:xfrm>
            <a:off x="567891" y="356812"/>
            <a:ext cx="2781701" cy="2030788"/>
          </a:xfrm>
          <a:prstGeom prst="roundRect">
            <a:avLst/>
          </a:prstGeom>
          <a:solidFill>
            <a:schemeClr val="accent3">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83BE913A-D99A-471C-9E1F-1EFDF98FE5D4}"/>
              </a:ext>
            </a:extLst>
          </p:cNvPr>
          <p:cNvSpPr txBox="1"/>
          <p:nvPr/>
        </p:nvSpPr>
        <p:spPr>
          <a:xfrm>
            <a:off x="831394" y="587705"/>
            <a:ext cx="2518198" cy="1754326"/>
          </a:xfrm>
          <a:prstGeom prst="rect">
            <a:avLst/>
          </a:prstGeom>
          <a:noFill/>
        </p:spPr>
        <p:txBody>
          <a:bodyPr wrap="square" rtlCol="0">
            <a:spAutoFit/>
          </a:bodyPr>
          <a:lstStyle/>
          <a:p>
            <a:r>
              <a:rPr lang="en-GB" dirty="0"/>
              <a:t>In my current setting we use Skinner’s methods when rewarding children with stickers for tasks.</a:t>
            </a:r>
          </a:p>
        </p:txBody>
      </p:sp>
      <p:pic>
        <p:nvPicPr>
          <p:cNvPr id="8" name="Picture 7">
            <a:extLst>
              <a:ext uri="{FF2B5EF4-FFF2-40B4-BE49-F238E27FC236}">
                <a16:creationId xmlns:a16="http://schemas.microsoft.com/office/drawing/2014/main" id="{AEEE6B08-7229-48AD-A71C-B8E2649477A1}"/>
              </a:ext>
            </a:extLst>
          </p:cNvPr>
          <p:cNvPicPr>
            <a:picLocks noChangeAspect="1"/>
          </p:cNvPicPr>
          <p:nvPr/>
        </p:nvPicPr>
        <p:blipFill>
          <a:blip r:embed="rId3"/>
          <a:stretch>
            <a:fillRect/>
          </a:stretch>
        </p:blipFill>
        <p:spPr>
          <a:xfrm>
            <a:off x="428327" y="2566883"/>
            <a:ext cx="3060827" cy="286351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4" name="TextBox 13">
            <a:extLst>
              <a:ext uri="{FF2B5EF4-FFF2-40B4-BE49-F238E27FC236}">
                <a16:creationId xmlns:a16="http://schemas.microsoft.com/office/drawing/2014/main" id="{580BA7B4-E77A-45DF-8B22-F43E77E9031D}"/>
              </a:ext>
            </a:extLst>
          </p:cNvPr>
          <p:cNvSpPr txBox="1"/>
          <p:nvPr/>
        </p:nvSpPr>
        <p:spPr>
          <a:xfrm>
            <a:off x="-1" y="5425016"/>
            <a:ext cx="6145730" cy="338554"/>
          </a:xfrm>
          <a:prstGeom prst="rect">
            <a:avLst/>
          </a:prstGeom>
          <a:noFill/>
        </p:spPr>
        <p:txBody>
          <a:bodyPr wrap="square">
            <a:spAutoFit/>
          </a:bodyPr>
          <a:lstStyle/>
          <a:p>
            <a:r>
              <a:rPr lang="en-GB" sz="1600" dirty="0"/>
              <a:t>(</a:t>
            </a:r>
            <a:r>
              <a:rPr lang="en-GB" sz="1600" dirty="0" err="1"/>
              <a:t>FindelEducationResources</a:t>
            </a:r>
            <a:r>
              <a:rPr lang="en-GB" sz="1600" dirty="0"/>
              <a:t>, 2019)</a:t>
            </a:r>
          </a:p>
        </p:txBody>
      </p:sp>
      <p:sp>
        <p:nvSpPr>
          <p:cNvPr id="2" name="Rectangle: Rounded Corners 1">
            <a:extLst>
              <a:ext uri="{FF2B5EF4-FFF2-40B4-BE49-F238E27FC236}">
                <a16:creationId xmlns:a16="http://schemas.microsoft.com/office/drawing/2014/main" id="{1BBA5DDA-FBE5-4D75-BA13-DEA3FA456761}"/>
              </a:ext>
            </a:extLst>
          </p:cNvPr>
          <p:cNvSpPr/>
          <p:nvPr/>
        </p:nvSpPr>
        <p:spPr>
          <a:xfrm>
            <a:off x="7680960" y="4049843"/>
            <a:ext cx="4082713" cy="2610874"/>
          </a:xfrm>
          <a:prstGeom prst="roundRect">
            <a:avLst/>
          </a:prstGeom>
          <a:solidFill>
            <a:schemeClr val="accent3">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93E692BB-BE3B-4844-AB00-88511F04B899}"/>
              </a:ext>
            </a:extLst>
          </p:cNvPr>
          <p:cNvSpPr txBox="1"/>
          <p:nvPr/>
        </p:nvSpPr>
        <p:spPr>
          <a:xfrm>
            <a:off x="8080106" y="4591262"/>
            <a:ext cx="3486313" cy="1754326"/>
          </a:xfrm>
          <a:prstGeom prst="rect">
            <a:avLst/>
          </a:prstGeom>
          <a:noFill/>
        </p:spPr>
        <p:txBody>
          <a:bodyPr wrap="square" rtlCol="0">
            <a:spAutoFit/>
          </a:bodyPr>
          <a:lstStyle/>
          <a:p>
            <a:r>
              <a:rPr lang="en-GB" dirty="0"/>
              <a:t>Use </a:t>
            </a:r>
            <a:r>
              <a:rPr lang="en-GB" dirty="0" err="1"/>
              <a:t>WellComm</a:t>
            </a:r>
            <a:r>
              <a:rPr lang="en-GB" dirty="0"/>
              <a:t> to assess children’s capability to communicate, through this we use Vygotsky’s theory to plan for each child's individual needs.</a:t>
            </a:r>
          </a:p>
        </p:txBody>
      </p:sp>
      <p:pic>
        <p:nvPicPr>
          <p:cNvPr id="12" name="Picture 11">
            <a:extLst>
              <a:ext uri="{FF2B5EF4-FFF2-40B4-BE49-F238E27FC236}">
                <a16:creationId xmlns:a16="http://schemas.microsoft.com/office/drawing/2014/main" id="{28E21048-41A2-418E-9AE9-1138CC43A240}"/>
              </a:ext>
            </a:extLst>
          </p:cNvPr>
          <p:cNvPicPr>
            <a:picLocks noChangeAspect="1"/>
          </p:cNvPicPr>
          <p:nvPr/>
        </p:nvPicPr>
        <p:blipFill>
          <a:blip r:embed="rId4"/>
          <a:stretch>
            <a:fillRect/>
          </a:stretch>
        </p:blipFill>
        <p:spPr>
          <a:xfrm>
            <a:off x="8080105" y="328598"/>
            <a:ext cx="3486313" cy="311703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7" name="TextBox 16">
            <a:extLst>
              <a:ext uri="{FF2B5EF4-FFF2-40B4-BE49-F238E27FC236}">
                <a16:creationId xmlns:a16="http://schemas.microsoft.com/office/drawing/2014/main" id="{35D30298-EBA8-4CD6-AFB6-09515D9AACE1}"/>
              </a:ext>
            </a:extLst>
          </p:cNvPr>
          <p:cNvSpPr txBox="1"/>
          <p:nvPr/>
        </p:nvSpPr>
        <p:spPr>
          <a:xfrm>
            <a:off x="8080105" y="3470621"/>
            <a:ext cx="6145730" cy="369332"/>
          </a:xfrm>
          <a:prstGeom prst="rect">
            <a:avLst/>
          </a:prstGeom>
          <a:noFill/>
        </p:spPr>
        <p:txBody>
          <a:bodyPr wrap="square">
            <a:spAutoFit/>
          </a:bodyPr>
          <a:lstStyle/>
          <a:p>
            <a:r>
              <a:rPr lang="en-GB" dirty="0"/>
              <a:t>(</a:t>
            </a:r>
            <a:r>
              <a:rPr lang="en-GB" dirty="0" err="1"/>
              <a:t>GLAssessment</a:t>
            </a:r>
            <a:r>
              <a:rPr lang="en-GB" dirty="0"/>
              <a:t>, 2017)</a:t>
            </a:r>
          </a:p>
        </p:txBody>
      </p:sp>
      <p:sp>
        <p:nvSpPr>
          <p:cNvPr id="18" name="Rectangle: Rounded Corners 17">
            <a:extLst>
              <a:ext uri="{FF2B5EF4-FFF2-40B4-BE49-F238E27FC236}">
                <a16:creationId xmlns:a16="http://schemas.microsoft.com/office/drawing/2014/main" id="{845E6AB9-42AE-422D-9498-BBB7EB2924A7}"/>
              </a:ext>
            </a:extLst>
          </p:cNvPr>
          <p:cNvSpPr/>
          <p:nvPr/>
        </p:nvSpPr>
        <p:spPr>
          <a:xfrm>
            <a:off x="4171130" y="167921"/>
            <a:ext cx="3060827" cy="3528943"/>
          </a:xfrm>
          <a:prstGeom prst="roundRect">
            <a:avLst/>
          </a:prstGeom>
          <a:solidFill>
            <a:schemeClr val="accent3">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3CA7FE65-90CB-4DCD-9723-ED8C88B50EEC}"/>
              </a:ext>
            </a:extLst>
          </p:cNvPr>
          <p:cNvSpPr txBox="1"/>
          <p:nvPr/>
        </p:nvSpPr>
        <p:spPr>
          <a:xfrm>
            <a:off x="4463039" y="397144"/>
            <a:ext cx="2409663" cy="2862322"/>
          </a:xfrm>
          <a:prstGeom prst="rect">
            <a:avLst/>
          </a:prstGeom>
          <a:noFill/>
        </p:spPr>
        <p:txBody>
          <a:bodyPr wrap="square" rtlCol="0">
            <a:spAutoFit/>
          </a:bodyPr>
          <a:lstStyle/>
          <a:p>
            <a:r>
              <a:rPr lang="en-GB" dirty="0"/>
              <a:t>Through using both of these methods, and focusing on the theorists and what they demonstrated. Children’s education is able to develop in a way which will help them to have a better future.</a:t>
            </a:r>
          </a:p>
        </p:txBody>
      </p:sp>
      <p:pic>
        <p:nvPicPr>
          <p:cNvPr id="21" name="Picture 20">
            <a:extLst>
              <a:ext uri="{FF2B5EF4-FFF2-40B4-BE49-F238E27FC236}">
                <a16:creationId xmlns:a16="http://schemas.microsoft.com/office/drawing/2014/main" id="{96B727EF-4DB9-4860-A9A8-59EEB3C6DED4}"/>
              </a:ext>
            </a:extLst>
          </p:cNvPr>
          <p:cNvPicPr>
            <a:picLocks noChangeAspect="1"/>
          </p:cNvPicPr>
          <p:nvPr/>
        </p:nvPicPr>
        <p:blipFill>
          <a:blip r:embed="rId5"/>
          <a:stretch>
            <a:fillRect/>
          </a:stretch>
        </p:blipFill>
        <p:spPr>
          <a:xfrm>
            <a:off x="4301538" y="3998641"/>
            <a:ext cx="2886666" cy="1923735"/>
          </a:xfrm>
          <a:prstGeom prst="rect">
            <a:avLst/>
          </a:prstGeom>
        </p:spPr>
      </p:pic>
      <p:sp>
        <p:nvSpPr>
          <p:cNvPr id="23" name="TextBox 22">
            <a:extLst>
              <a:ext uri="{FF2B5EF4-FFF2-40B4-BE49-F238E27FC236}">
                <a16:creationId xmlns:a16="http://schemas.microsoft.com/office/drawing/2014/main" id="{7CD499BB-6DF5-4EC8-953D-E92625F89AD3}"/>
              </a:ext>
            </a:extLst>
          </p:cNvPr>
          <p:cNvSpPr txBox="1"/>
          <p:nvPr/>
        </p:nvSpPr>
        <p:spPr>
          <a:xfrm>
            <a:off x="4171130" y="5998449"/>
            <a:ext cx="7127506" cy="369332"/>
          </a:xfrm>
          <a:prstGeom prst="rect">
            <a:avLst/>
          </a:prstGeom>
          <a:noFill/>
        </p:spPr>
        <p:txBody>
          <a:bodyPr wrap="square">
            <a:spAutoFit/>
          </a:bodyPr>
          <a:lstStyle/>
          <a:p>
            <a:r>
              <a:rPr lang="en-GB" dirty="0"/>
              <a:t>(</a:t>
            </a:r>
            <a:r>
              <a:rPr lang="en-GB" dirty="0" err="1"/>
              <a:t>CanberraDeclaration</a:t>
            </a:r>
            <a:r>
              <a:rPr lang="en-GB" dirty="0"/>
              <a:t>, 2019)</a:t>
            </a:r>
          </a:p>
        </p:txBody>
      </p:sp>
    </p:spTree>
    <p:extLst>
      <p:ext uri="{BB962C8B-B14F-4D97-AF65-F5344CB8AC3E}">
        <p14:creationId xmlns:p14="http://schemas.microsoft.com/office/powerpoint/2010/main" val="2274952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353C1207-D1C8-49E3-8837-E2B89D366F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a:extLst>
              <a:ext uri="{FF2B5EF4-FFF2-40B4-BE49-F238E27FC236}">
                <a16:creationId xmlns:a16="http://schemas.microsoft.com/office/drawing/2014/main" id="{A7694C89-08B3-438C-A97E-C2F99BBED602}"/>
              </a:ext>
            </a:extLst>
          </p:cNvPr>
          <p:cNvPicPr>
            <a:picLocks noChangeAspect="1"/>
          </p:cNvPicPr>
          <p:nvPr/>
        </p:nvPicPr>
        <p:blipFill rotWithShape="1">
          <a:blip r:embed="rId2"/>
          <a:srcRect t="6298" r="-2" b="-2"/>
          <a:stretch/>
        </p:blipFill>
        <p:spPr>
          <a:xfrm>
            <a:off x="1553404" y="328598"/>
            <a:ext cx="10638597" cy="6529402"/>
          </a:xfrm>
          <a:custGeom>
            <a:avLst/>
            <a:gdLst/>
            <a:ahLst/>
            <a:cxnLst/>
            <a:rect l="l" t="t" r="r" b="b"/>
            <a:pathLst>
              <a:path w="10638597" h="6529402">
                <a:moveTo>
                  <a:pt x="5871233" y="0"/>
                </a:moveTo>
                <a:cubicBezTo>
                  <a:pt x="7796522" y="0"/>
                  <a:pt x="9505369" y="926699"/>
                  <a:pt x="10576060" y="2358381"/>
                </a:cubicBezTo>
                <a:lnTo>
                  <a:pt x="10638597" y="2446324"/>
                </a:lnTo>
                <a:lnTo>
                  <a:pt x="10638597" y="6529402"/>
                </a:lnTo>
                <a:lnTo>
                  <a:pt x="37666" y="6529402"/>
                </a:lnTo>
                <a:lnTo>
                  <a:pt x="30313" y="6471533"/>
                </a:lnTo>
                <a:cubicBezTo>
                  <a:pt x="10268" y="6274159"/>
                  <a:pt x="0" y="6073895"/>
                  <a:pt x="0" y="5871233"/>
                </a:cubicBezTo>
                <a:cubicBezTo>
                  <a:pt x="0" y="2628641"/>
                  <a:pt x="2628641" y="0"/>
                  <a:pt x="5871233" y="0"/>
                </a:cubicBezTo>
                <a:close/>
              </a:path>
            </a:pathLst>
          </a:custGeom>
        </p:spPr>
      </p:pic>
      <p:sp>
        <p:nvSpPr>
          <p:cNvPr id="11" name="Graphic 11">
            <a:extLst>
              <a:ext uri="{FF2B5EF4-FFF2-40B4-BE49-F238E27FC236}">
                <a16:creationId xmlns:a16="http://schemas.microsoft.com/office/drawing/2014/main" id="{A15B4AF2-7DAE-40C8-9E39-60FDA9FF5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05869" y="397144"/>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881BB4AC-54B2-44AE-BC84-8439DE21BF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5281" y="1419299"/>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35830BCB-5239-43C5-8BFD-DAD3674F6A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233" y="5057868"/>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3" name="Rectangle 2">
            <a:extLst>
              <a:ext uri="{FF2B5EF4-FFF2-40B4-BE49-F238E27FC236}">
                <a16:creationId xmlns:a16="http://schemas.microsoft.com/office/drawing/2014/main" id="{506D1B37-B458-4B8B-AA3A-14EA513A1132}"/>
              </a:ext>
            </a:extLst>
          </p:cNvPr>
          <p:cNvSpPr/>
          <p:nvPr/>
        </p:nvSpPr>
        <p:spPr>
          <a:xfrm>
            <a:off x="3943007" y="587107"/>
            <a:ext cx="4305987" cy="1015663"/>
          </a:xfrm>
          <a:prstGeom prst="rect">
            <a:avLst/>
          </a:prstGeom>
          <a:noFill/>
        </p:spPr>
        <p:txBody>
          <a:bodyPr wrap="none" lIns="91440" tIns="45720" rIns="91440" bIns="45720">
            <a:spAutoFit/>
          </a:bodyPr>
          <a:lstStyle/>
          <a:p>
            <a:pPr algn="ctr"/>
            <a:r>
              <a:rPr lang="en-US" sz="6000" b="1" cap="none" spc="50" dirty="0">
                <a:ln w="28575" cmpd="sng">
                  <a:solidFill>
                    <a:sysClr val="windowText" lastClr="000000"/>
                  </a:solidFill>
                  <a:prstDash val="solid"/>
                </a:ln>
                <a:solidFill>
                  <a:schemeClr val="bg1"/>
                </a:solidFill>
                <a:effectLst>
                  <a:glow rad="38100">
                    <a:schemeClr val="accent1">
                      <a:alpha val="40000"/>
                    </a:schemeClr>
                  </a:glow>
                </a:effectLst>
              </a:rPr>
              <a:t>Conclusion</a:t>
            </a:r>
          </a:p>
        </p:txBody>
      </p:sp>
      <p:sp>
        <p:nvSpPr>
          <p:cNvPr id="2" name="Rectangle: Rounded Corners 1">
            <a:extLst>
              <a:ext uri="{FF2B5EF4-FFF2-40B4-BE49-F238E27FC236}">
                <a16:creationId xmlns:a16="http://schemas.microsoft.com/office/drawing/2014/main" id="{832AAA14-ED9F-44B6-AB40-1BF422B2B70B}"/>
              </a:ext>
            </a:extLst>
          </p:cNvPr>
          <p:cNvSpPr/>
          <p:nvPr/>
        </p:nvSpPr>
        <p:spPr>
          <a:xfrm>
            <a:off x="375385" y="1510438"/>
            <a:ext cx="11725477" cy="2840181"/>
          </a:xfrm>
          <a:prstGeom prst="roundRect">
            <a:avLst/>
          </a:prstGeom>
          <a:solidFill>
            <a:schemeClr val="accent3">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E69DAAA-162D-41C0-A0DC-51C1FF422007}"/>
              </a:ext>
            </a:extLst>
          </p:cNvPr>
          <p:cNvSpPr txBox="1"/>
          <p:nvPr/>
        </p:nvSpPr>
        <p:spPr>
          <a:xfrm>
            <a:off x="828727" y="1738794"/>
            <a:ext cx="10818791" cy="2308324"/>
          </a:xfrm>
          <a:prstGeom prst="rect">
            <a:avLst/>
          </a:prstGeom>
          <a:noFill/>
        </p:spPr>
        <p:txBody>
          <a:bodyPr wrap="square" rtlCol="0">
            <a:spAutoFit/>
          </a:bodyPr>
          <a:lstStyle/>
          <a:p>
            <a:r>
              <a:rPr lang="en-GB" sz="1600" dirty="0"/>
              <a:t>In conclusion this Scrapbook has allowed the author to examine how the two theorists mentioned (Vygotsky and Skinner) and how their theories play a role in the individual setting. </a:t>
            </a:r>
          </a:p>
          <a:p>
            <a:endParaRPr lang="en-GB" sz="1600" dirty="0"/>
          </a:p>
          <a:p>
            <a:r>
              <a:rPr lang="en-GB" sz="1600" dirty="0"/>
              <a:t>The author was able to research the theorists individually and then think which were most used in her own setting, through this she was able to put together this scrapbook using own experiences and along with this learn more in depth of how each theory plays a part in her practice.</a:t>
            </a:r>
          </a:p>
          <a:p>
            <a:endParaRPr lang="en-GB" sz="1600" dirty="0"/>
          </a:p>
          <a:p>
            <a:r>
              <a:rPr lang="en-GB" sz="1600" dirty="0"/>
              <a:t>The research that went into this scrapbook was also very beneficial for the author. Who learned more about the theorists and how they played a role in her setting and also, in her practice as a learning practitioner.</a:t>
            </a:r>
          </a:p>
        </p:txBody>
      </p:sp>
      <p:pic>
        <p:nvPicPr>
          <p:cNvPr id="8" name="Picture 7">
            <a:extLst>
              <a:ext uri="{FF2B5EF4-FFF2-40B4-BE49-F238E27FC236}">
                <a16:creationId xmlns:a16="http://schemas.microsoft.com/office/drawing/2014/main" id="{C64938C6-44D7-4319-BB0C-323B2CC5EBB4}"/>
              </a:ext>
            </a:extLst>
          </p:cNvPr>
          <p:cNvPicPr>
            <a:picLocks noChangeAspect="1"/>
          </p:cNvPicPr>
          <p:nvPr/>
        </p:nvPicPr>
        <p:blipFill>
          <a:blip r:embed="rId3"/>
          <a:stretch>
            <a:fillRect/>
          </a:stretch>
        </p:blipFill>
        <p:spPr>
          <a:xfrm>
            <a:off x="4167538" y="4150182"/>
            <a:ext cx="3856923" cy="2571282"/>
          </a:xfrm>
          <a:prstGeom prst="rect">
            <a:avLst/>
          </a:prstGeom>
        </p:spPr>
      </p:pic>
      <p:sp>
        <p:nvSpPr>
          <p:cNvPr id="14" name="TextBox 13">
            <a:extLst>
              <a:ext uri="{FF2B5EF4-FFF2-40B4-BE49-F238E27FC236}">
                <a16:creationId xmlns:a16="http://schemas.microsoft.com/office/drawing/2014/main" id="{028D49A3-5793-40F1-9443-C1F14B8CD2EC}"/>
              </a:ext>
            </a:extLst>
          </p:cNvPr>
          <p:cNvSpPr txBox="1"/>
          <p:nvPr/>
        </p:nvSpPr>
        <p:spPr>
          <a:xfrm>
            <a:off x="8024461" y="6154693"/>
            <a:ext cx="6145730" cy="369332"/>
          </a:xfrm>
          <a:prstGeom prst="rect">
            <a:avLst/>
          </a:prstGeom>
          <a:noFill/>
        </p:spPr>
        <p:txBody>
          <a:bodyPr wrap="square">
            <a:spAutoFit/>
          </a:bodyPr>
          <a:lstStyle/>
          <a:p>
            <a:r>
              <a:rPr lang="en-GB" dirty="0"/>
              <a:t>(</a:t>
            </a:r>
            <a:r>
              <a:rPr lang="en-GB" dirty="0" err="1"/>
              <a:t>Darnells</a:t>
            </a:r>
            <a:r>
              <a:rPr lang="en-GB" dirty="0"/>
              <a:t>, 2017)</a:t>
            </a:r>
          </a:p>
        </p:txBody>
      </p:sp>
    </p:spTree>
    <p:extLst>
      <p:ext uri="{BB962C8B-B14F-4D97-AF65-F5344CB8AC3E}">
        <p14:creationId xmlns:p14="http://schemas.microsoft.com/office/powerpoint/2010/main" val="13132111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DB2DA-0DB5-4666-BAE0-6201F426F659}"/>
              </a:ext>
            </a:extLst>
          </p:cNvPr>
          <p:cNvSpPr>
            <a:spLocks noGrp="1"/>
          </p:cNvSpPr>
          <p:nvPr>
            <p:ph type="title"/>
          </p:nvPr>
        </p:nvSpPr>
        <p:spPr>
          <a:xfrm>
            <a:off x="838200" y="60475"/>
            <a:ext cx="10515600" cy="1325563"/>
          </a:xfrm>
        </p:spPr>
        <p:txBody>
          <a:bodyPr/>
          <a:lstStyle/>
          <a:p>
            <a:r>
              <a:rPr lang="en-GB" dirty="0"/>
              <a:t>References</a:t>
            </a:r>
          </a:p>
        </p:txBody>
      </p:sp>
      <p:sp>
        <p:nvSpPr>
          <p:cNvPr id="3" name="TextBox 2">
            <a:extLst>
              <a:ext uri="{FF2B5EF4-FFF2-40B4-BE49-F238E27FC236}">
                <a16:creationId xmlns:a16="http://schemas.microsoft.com/office/drawing/2014/main" id="{543CB432-0DFE-439B-A63D-CC6DDF67EFEF}"/>
              </a:ext>
            </a:extLst>
          </p:cNvPr>
          <p:cNvSpPr txBox="1"/>
          <p:nvPr/>
        </p:nvSpPr>
        <p:spPr>
          <a:xfrm>
            <a:off x="838200" y="1097280"/>
            <a:ext cx="10760242" cy="8340745"/>
          </a:xfrm>
          <a:prstGeom prst="rect">
            <a:avLst/>
          </a:prstGeom>
          <a:noFill/>
        </p:spPr>
        <p:txBody>
          <a:bodyPr wrap="square" rtlCol="0">
            <a:spAutoFit/>
          </a:bodyPr>
          <a:lstStyle/>
          <a:p>
            <a:pPr marL="285750" indent="-285750">
              <a:buFont typeface="Arial" panose="020B0604020202020204" pitchFamily="34" charset="0"/>
              <a:buChar char="•"/>
            </a:pPr>
            <a:r>
              <a:rPr lang="en-GB" sz="1400" dirty="0"/>
              <a:t>McLeod, S., (2018). Simply Psychology.  Available at: </a:t>
            </a:r>
            <a:r>
              <a:rPr lang="en-GB" sz="1400" dirty="0">
                <a:hlinkClick r:id="rId2"/>
              </a:rPr>
              <a:t>https://www.simplypsychology.org/operant-conditioning.html#:~:text=Skinner%20believed%20that%20we%20do,rather%20than%20internal%20mental%20events.&amp;text=He%20believed%20that%20the%20best,called%20this%20approach%20operant%20conditioning</a:t>
            </a:r>
            <a:r>
              <a:rPr lang="en-GB" sz="1400" dirty="0"/>
              <a:t>. (Accessed 26/10/2020)</a:t>
            </a:r>
          </a:p>
          <a:p>
            <a:pPr marL="285750" indent="-285750">
              <a:buFont typeface="Arial" panose="020B0604020202020204" pitchFamily="34" charset="0"/>
              <a:buChar char="•"/>
            </a:pPr>
            <a:r>
              <a:rPr lang="en-GB" sz="1400" dirty="0"/>
              <a:t>Lewis, B., (2019). ThoughtCo.  Available at: </a:t>
            </a:r>
            <a:r>
              <a:rPr lang="en-GB" sz="1400" dirty="0">
                <a:hlinkClick r:id="rId3"/>
              </a:rPr>
              <a:t>https://www.thoughtco.com/classroom-rewards-for-good-behavior-2080992</a:t>
            </a:r>
            <a:r>
              <a:rPr lang="en-GB" sz="1400" dirty="0"/>
              <a:t> (Accessed 26/10/2020)</a:t>
            </a:r>
          </a:p>
          <a:p>
            <a:pPr marL="285750" indent="-285750">
              <a:buFont typeface="Arial" panose="020B0604020202020204" pitchFamily="34" charset="0"/>
              <a:buChar char="•"/>
            </a:pPr>
            <a:r>
              <a:rPr lang="en-GB" sz="1400" dirty="0"/>
              <a:t>Cherry, K., (2019). Very Well Mind.   Available at: </a:t>
            </a:r>
            <a:r>
              <a:rPr lang="en-GB" sz="1400" dirty="0">
                <a:hlinkClick r:id="rId4"/>
              </a:rPr>
              <a:t>https://www.verywellmind.com/behavioral-psychology-4157183</a:t>
            </a:r>
            <a:r>
              <a:rPr lang="en-GB" sz="1400" dirty="0"/>
              <a:t> (Accessed 27/10/2020)</a:t>
            </a:r>
          </a:p>
          <a:p>
            <a:pPr marL="285750" indent="-285750">
              <a:buFont typeface="Arial" panose="020B0604020202020204" pitchFamily="34" charset="0"/>
              <a:buChar char="•"/>
            </a:pPr>
            <a:r>
              <a:rPr lang="en-GB" sz="1400" dirty="0"/>
              <a:t>Cherry, K., (2020). Very Well Mind.  Available at: </a:t>
            </a:r>
            <a:r>
              <a:rPr lang="en-GB" sz="1400" dirty="0">
                <a:hlinkClick r:id="rId5"/>
              </a:rPr>
              <a:t>https://www.verywellmind.com/lev-vygotsky-biography-2795533</a:t>
            </a:r>
            <a:r>
              <a:rPr lang="en-GB" sz="1400" dirty="0"/>
              <a:t> (Accessed 28/10/2020)</a:t>
            </a:r>
          </a:p>
          <a:p>
            <a:pPr marL="285750" indent="-285750">
              <a:buFont typeface="Arial" panose="020B0604020202020204" pitchFamily="34" charset="0"/>
              <a:buChar char="•"/>
            </a:pPr>
            <a:r>
              <a:rPr lang="en-GB" sz="1400" dirty="0"/>
              <a:t>HQ, T. p. n., (2020). The Psychology Notes HQ. Available at: </a:t>
            </a:r>
            <a:r>
              <a:rPr lang="en-GB" sz="1400" dirty="0">
                <a:hlinkClick r:id="rId6"/>
              </a:rPr>
              <a:t>https://www.psychologynoteshq.com/vygotsky-theory/</a:t>
            </a:r>
            <a:r>
              <a:rPr lang="en-GB" sz="1400" dirty="0"/>
              <a:t> (Accessed 29/10/2020)</a:t>
            </a:r>
          </a:p>
          <a:p>
            <a:pPr marL="285750" indent="-285750">
              <a:buFont typeface="Arial" panose="020B0604020202020204" pitchFamily="34" charset="0"/>
              <a:buChar char="•"/>
            </a:pPr>
            <a:r>
              <a:rPr lang="en-GB" sz="1400" dirty="0"/>
              <a:t>Cherry, K., (2020). </a:t>
            </a:r>
            <a:r>
              <a:rPr lang="en-GB" sz="1400" dirty="0" err="1"/>
              <a:t>VeryWell</a:t>
            </a:r>
            <a:r>
              <a:rPr lang="en-GB" sz="1400" dirty="0"/>
              <a:t> Mind. Available at: </a:t>
            </a:r>
            <a:r>
              <a:rPr lang="en-GB" sz="1400" dirty="0">
                <a:hlinkClick r:id="rId7"/>
              </a:rPr>
              <a:t>https://www.verywellmind.com/lev-vygotsky-biography-2795533#:~:text=Lev%20Vygotsky%20was%20a%20seminal,a%20continuous%20process%20of%20learning</a:t>
            </a:r>
            <a:r>
              <a:rPr lang="en-GB" sz="1400" dirty="0"/>
              <a:t>. (Accessed 29/10/2020)</a:t>
            </a:r>
          </a:p>
          <a:p>
            <a:pPr marL="285750" indent="-285750">
              <a:buFont typeface="Arial" panose="020B0604020202020204" pitchFamily="34" charset="0"/>
              <a:buChar char="•"/>
            </a:pPr>
            <a:r>
              <a:rPr lang="en-GB" sz="1400" dirty="0" err="1"/>
              <a:t>VirtualLabSchool</a:t>
            </a:r>
            <a:r>
              <a:rPr lang="en-GB" sz="1400" dirty="0"/>
              <a:t>, (2020) Virtual Lab School. Available at: </a:t>
            </a:r>
            <a:r>
              <a:rPr lang="en-GB" sz="1400" dirty="0">
                <a:hlinkClick r:id="rId8"/>
              </a:rPr>
              <a:t>https://www.virtuallabschool.org/fcc/comm-lang-development/lesson-2</a:t>
            </a:r>
            <a:r>
              <a:rPr lang="en-GB" sz="1400" dirty="0"/>
              <a:t> (Accessed 29/10/2020)</a:t>
            </a:r>
          </a:p>
          <a:p>
            <a:pPr marL="285750" indent="-285750">
              <a:buFont typeface="Arial" panose="020B0604020202020204" pitchFamily="34" charset="0"/>
              <a:buChar char="•"/>
            </a:pPr>
            <a:r>
              <a:rPr lang="en-GB" sz="1400" dirty="0" err="1"/>
              <a:t>FindelEducationResources</a:t>
            </a:r>
            <a:r>
              <a:rPr lang="en-GB" sz="1400" dirty="0"/>
              <a:t>, (2019) Findel Education Resources. Available at: </a:t>
            </a:r>
            <a:r>
              <a:rPr lang="en-GB" sz="1400" dirty="0">
                <a:hlinkClick r:id="rId9"/>
              </a:rPr>
              <a:t>https://www.findel-education.co.uk/product/curricular/pshe-and-citizenship/motivation-and-rewards/assorted-reward-stickers-38mm-and-10mm/he1778945</a:t>
            </a:r>
            <a:r>
              <a:rPr lang="en-GB" sz="1400" dirty="0"/>
              <a:t> (Accessed 29/10/2020)</a:t>
            </a:r>
          </a:p>
          <a:p>
            <a:pPr marL="285750" indent="-285750">
              <a:buFont typeface="Arial" panose="020B0604020202020204" pitchFamily="34" charset="0"/>
              <a:buChar char="•"/>
            </a:pPr>
            <a:r>
              <a:rPr lang="en-GB" sz="1400" dirty="0" err="1"/>
              <a:t>GLAssessment</a:t>
            </a:r>
            <a:r>
              <a:rPr lang="en-GB" sz="1400" dirty="0"/>
              <a:t>, 2017. GL Assessment. Available at: </a:t>
            </a:r>
            <a:r>
              <a:rPr lang="en-GB" sz="1400" dirty="0">
                <a:hlinkClick r:id="rId10"/>
              </a:rPr>
              <a:t>https://www.gl-assessment.co.uk/products/wellcomm/</a:t>
            </a:r>
            <a:r>
              <a:rPr lang="en-GB" sz="1400" dirty="0"/>
              <a:t> (Accessed 30/10/2020)</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err="1"/>
              <a:t>CanberraDeclaration</a:t>
            </a:r>
            <a:r>
              <a:rPr lang="en-GB" sz="1400" dirty="0"/>
              <a:t>, (2019) The Daily Declaration. Available at: </a:t>
            </a:r>
            <a:r>
              <a:rPr lang="en-GB" sz="1400" dirty="0">
                <a:hlinkClick r:id="rId11"/>
              </a:rPr>
              <a:t>https://blog.canberradeclaration.org.au/2019/03/23/ten-reasons-to-keep-on-laughing/</a:t>
            </a:r>
            <a:r>
              <a:rPr lang="en-GB" sz="1400" dirty="0"/>
              <a:t> (Accessed 30/10/2020)</a:t>
            </a:r>
          </a:p>
          <a:p>
            <a:pPr marL="285750" indent="-285750">
              <a:buFont typeface="Arial" panose="020B0604020202020204" pitchFamily="34" charset="0"/>
              <a:buChar char="•"/>
            </a:pPr>
            <a:r>
              <a:rPr lang="en-GB" sz="1400" dirty="0" err="1"/>
              <a:t>Darnells</a:t>
            </a:r>
            <a:r>
              <a:rPr lang="en-GB" sz="1400" dirty="0"/>
              <a:t>, (2017) </a:t>
            </a:r>
            <a:r>
              <a:rPr lang="en-GB" sz="1400" dirty="0" err="1"/>
              <a:t>Darnells</a:t>
            </a:r>
            <a:r>
              <a:rPr lang="en-GB" sz="1400" dirty="0"/>
              <a:t>. Available at: </a:t>
            </a:r>
            <a:r>
              <a:rPr lang="en-GB" sz="1400" dirty="0">
                <a:hlinkClick r:id="rId12"/>
              </a:rPr>
              <a:t>https://www.darnells.co.uk/schools-and-academies/a-teacher-teaching-a-junior-school-class/</a:t>
            </a:r>
            <a:r>
              <a:rPr lang="en-GB" sz="1400" dirty="0"/>
              <a:t> (Accessed 30/10/2020)</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endParaRPr lang="en-GB" dirty="0"/>
          </a:p>
        </p:txBody>
      </p:sp>
    </p:spTree>
    <p:extLst>
      <p:ext uri="{BB962C8B-B14F-4D97-AF65-F5344CB8AC3E}">
        <p14:creationId xmlns:p14="http://schemas.microsoft.com/office/powerpoint/2010/main" val="3483475110"/>
      </p:ext>
    </p:extLst>
  </p:cSld>
  <p:clrMapOvr>
    <a:masterClrMapping/>
  </p:clrMapOvr>
</p:sld>
</file>

<file path=ppt/theme/theme1.xml><?xml version="1.0" encoding="utf-8"?>
<a:theme xmlns:a="http://schemas.openxmlformats.org/drawingml/2006/main" name="GradientVTI">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docProps/app.xml><?xml version="1.0" encoding="utf-8"?>
<Properties xmlns="http://schemas.openxmlformats.org/officeDocument/2006/extended-properties" xmlns:vt="http://schemas.openxmlformats.org/officeDocument/2006/docPropsVTypes">
  <TotalTime>328</TotalTime>
  <Words>865</Words>
  <Application>Microsoft Office PowerPoint</Application>
  <PresentationFormat>Widescreen</PresentationFormat>
  <Paragraphs>59</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Arial Nova</vt:lpstr>
      <vt:lpstr>Univers</vt:lpstr>
      <vt:lpstr>GradientVTI</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megan freeman</dc:creator>
  <cp:lastModifiedBy>megan freeman</cp:lastModifiedBy>
  <cp:revision>17</cp:revision>
  <dcterms:created xsi:type="dcterms:W3CDTF">2020-10-11T13:28:52Z</dcterms:created>
  <dcterms:modified xsi:type="dcterms:W3CDTF">2020-10-30T10:57:41Z</dcterms:modified>
</cp:coreProperties>
</file>