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25"/>
  </p:notesMasterIdLst>
  <p:sldIdLst>
    <p:sldId id="256" r:id="rId2"/>
    <p:sldId id="259" r:id="rId3"/>
    <p:sldId id="257" r:id="rId4"/>
    <p:sldId id="263" r:id="rId5"/>
    <p:sldId id="267" r:id="rId6"/>
    <p:sldId id="261" r:id="rId7"/>
    <p:sldId id="260" r:id="rId8"/>
    <p:sldId id="262" r:id="rId9"/>
    <p:sldId id="277" r:id="rId10"/>
    <p:sldId id="264" r:id="rId11"/>
    <p:sldId id="265" r:id="rId12"/>
    <p:sldId id="266" r:id="rId13"/>
    <p:sldId id="278" r:id="rId14"/>
    <p:sldId id="279" r:id="rId15"/>
    <p:sldId id="269" r:id="rId16"/>
    <p:sldId id="268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47FE98-8A2D-4F69-BCF9-97CDCD0A433A}" v="1" dt="2026-10-14T09:24:38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8" autoAdjust="0"/>
    <p:restoredTop sz="85004" autoAdjust="0"/>
  </p:normalViewPr>
  <p:slideViewPr>
    <p:cSldViewPr snapToGrid="0">
      <p:cViewPr varScale="1">
        <p:scale>
          <a:sx n="54" d="100"/>
          <a:sy n="54" d="100"/>
        </p:scale>
        <p:origin x="146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ECAD973B-25DF-4C9D-83CA-327F2C249AF4}"/>
    <pc:docChg chg="modSld">
      <pc:chgData name="Alisdair Cunningham" userId="67e8d9ba-4582-42f1-b26c-e866daa7f65b" providerId="ADAL" clId="{ECAD973B-25DF-4C9D-83CA-327F2C249AF4}" dt="2026-10-14T09:24:38.332" v="0" actId="20577"/>
      <pc:docMkLst>
        <pc:docMk/>
      </pc:docMkLst>
      <pc:sldChg chg="modSp mod">
        <pc:chgData name="Alisdair Cunningham" userId="67e8d9ba-4582-42f1-b26c-e866daa7f65b" providerId="ADAL" clId="{ECAD973B-25DF-4C9D-83CA-327F2C249AF4}" dt="2026-10-14T09:24:38.332" v="0" actId="20577"/>
        <pc:sldMkLst>
          <pc:docMk/>
          <pc:sldMk cId="4070076079" sldId="261"/>
        </pc:sldMkLst>
        <pc:spChg chg="mod">
          <ac:chgData name="Alisdair Cunningham" userId="67e8d9ba-4582-42f1-b26c-e866daa7f65b" providerId="ADAL" clId="{ECAD973B-25DF-4C9D-83CA-327F2C249AF4}" dt="2026-10-14T09:24:38.332" v="0" actId="20577"/>
          <ac:spMkLst>
            <pc:docMk/>
            <pc:sldMk cId="4070076079" sldId="261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65627-351A-4FB5-BFA3-976A0F72BFC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C5E39-57FF-464D-B409-E2F834BFBE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767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Institute</a:t>
            </a:r>
            <a:r>
              <a:rPr lang="en-GB" baseline="0" dirty="0"/>
              <a:t> of Structural Engineers – Framework for the Climate Emergency. &amp; Taskforce. Cost of building from climate point of view.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2C5E39-57FF-464D-B409-E2F834BFBE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495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C5E39-57FF-464D-B409-E2F834BFBE2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06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2636196"/>
            <a:ext cx="6620968" cy="2141186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3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0616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6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36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355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7500" y="1138136"/>
            <a:ext cx="3958313" cy="51182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2273" y="1138137"/>
            <a:ext cx="4046706" cy="511820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66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59670"/>
            <a:ext cx="391219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498" y="1828935"/>
            <a:ext cx="3919404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42817" y="1158048"/>
            <a:ext cx="40089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42818" y="1828935"/>
            <a:ext cx="3980920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1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415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98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129281"/>
            <a:ext cx="2551461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32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014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05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568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8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46115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458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646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13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2298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757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0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73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096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43001"/>
            <a:ext cx="7054644" cy="51054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477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8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e.org.uk/download-centre/code-of-conduct" TargetMode="External"/><Relationship Id="rId2" Type="http://schemas.openxmlformats.org/officeDocument/2006/relationships/hyperlink" Target="https://www.ice.org.uk/news-views-insights/latest-news/ice-updates-code-of-professional-conduc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ob.org/industry/policy-research/policy-positions/ethical-standard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obacademy.org/product/construction-ethics-and-complianc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ructe.org/resources/guidance/guidance-on-ethics/" TargetMode="External"/><Relationship Id="rId2" Type="http://schemas.openxmlformats.org/officeDocument/2006/relationships/hyperlink" Target="https://www.istructe.org/resources/climate-emergency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Ethics for Construction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79"/>
            <a:ext cx="6620968" cy="1690797"/>
          </a:xfrm>
        </p:spPr>
        <p:txBody>
          <a:bodyPr>
            <a:normAutofit lnSpcReduction="10000"/>
          </a:bodyPr>
          <a:lstStyle/>
          <a:p>
            <a:r>
              <a:rPr lang="en-GB" cap="none" dirty="0"/>
              <a:t>Dr Nik Whitehead</a:t>
            </a:r>
          </a:p>
          <a:p>
            <a:r>
              <a:rPr lang="en-GB" sz="2000" cap="none" dirty="0"/>
              <a:t>nicola.whitehead@uwtsd.ac.uk</a:t>
            </a:r>
          </a:p>
          <a:p>
            <a:r>
              <a:rPr lang="en-GB" sz="2000" cap="none" dirty="0"/>
              <a:t>Co-chair of UWTSD Research Ethics Committee</a:t>
            </a:r>
          </a:p>
          <a:p>
            <a:r>
              <a:rPr lang="en-GB" sz="1600" cap="none"/>
              <a:t>October 2026</a:t>
            </a:r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079277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/>
              <a:t>What are ‘ethics’?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8205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Morality, Ethics, &amp; the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984046"/>
          </a:xfrm>
        </p:spPr>
        <p:txBody>
          <a:bodyPr>
            <a:normAutofit/>
          </a:bodyPr>
          <a:lstStyle/>
          <a:p>
            <a:r>
              <a:rPr lang="en-GB" dirty="0"/>
              <a:t>Morality</a:t>
            </a:r>
          </a:p>
          <a:p>
            <a:pPr lvl="1"/>
            <a:r>
              <a:rPr lang="en-GB" dirty="0"/>
              <a:t>A code of behaviour, often based on social or religious ideas.</a:t>
            </a:r>
          </a:p>
          <a:p>
            <a:pPr lvl="1"/>
            <a:r>
              <a:rPr lang="en-GB" dirty="0"/>
              <a:t>What a person believes is right or wrong</a:t>
            </a:r>
          </a:p>
          <a:p>
            <a:r>
              <a:rPr lang="en-GB" dirty="0"/>
              <a:t>Ethics</a:t>
            </a:r>
          </a:p>
          <a:p>
            <a:pPr lvl="1"/>
            <a:r>
              <a:rPr lang="en-GB" dirty="0"/>
              <a:t>The decision-making process for determining whether actions or decisions are right or wrong</a:t>
            </a:r>
          </a:p>
          <a:p>
            <a:pPr lvl="1"/>
            <a:r>
              <a:rPr lang="en-GB" dirty="0"/>
              <a:t>Rules of behaviour set up to support a shared social vision</a:t>
            </a:r>
          </a:p>
          <a:p>
            <a:r>
              <a:rPr lang="en-GB" dirty="0"/>
              <a:t>Law</a:t>
            </a:r>
          </a:p>
          <a:p>
            <a:pPr lvl="1"/>
            <a:r>
              <a:rPr lang="en-GB" dirty="0"/>
              <a:t>Formal system of enforceable rules set up by a society to regulate the action of its members</a:t>
            </a:r>
          </a:p>
        </p:txBody>
      </p:sp>
    </p:spTree>
    <p:extLst>
      <p:ext uri="{BB962C8B-B14F-4D97-AF65-F5344CB8AC3E}">
        <p14:creationId xmlns:p14="http://schemas.microsoft.com/office/powerpoint/2010/main" val="33286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/>
              <a:t>What do you think are ethical issues in the construction industry today ?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1055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Areas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 fontScale="92500"/>
          </a:bodyPr>
          <a:lstStyle/>
          <a:p>
            <a:r>
              <a:rPr lang="en-GB" sz="2600" dirty="0"/>
              <a:t>The Institute of Civil Engineers has identified a group of common problem areas in professional practice</a:t>
            </a:r>
          </a:p>
          <a:p>
            <a:pPr lvl="1"/>
            <a:r>
              <a:rPr lang="en-GB" dirty="0"/>
              <a:t>Sustainability and the environment</a:t>
            </a:r>
          </a:p>
          <a:p>
            <a:pPr lvl="1"/>
            <a:r>
              <a:rPr lang="en-GB" dirty="0"/>
              <a:t>Risk</a:t>
            </a:r>
          </a:p>
          <a:p>
            <a:pPr lvl="1"/>
            <a:r>
              <a:rPr lang="en-GB" dirty="0"/>
              <a:t>Preventing Disasters</a:t>
            </a:r>
          </a:p>
          <a:p>
            <a:pPr lvl="1"/>
            <a:r>
              <a:rPr lang="en-GB" dirty="0"/>
              <a:t>Structural Safety</a:t>
            </a:r>
          </a:p>
          <a:p>
            <a:pPr lvl="1"/>
            <a:r>
              <a:rPr lang="en-GB" dirty="0"/>
              <a:t>Whistleblowing</a:t>
            </a:r>
          </a:p>
          <a:p>
            <a:r>
              <a:rPr lang="en-GB" sz="2400" dirty="0"/>
              <a:t>In April 2026, it updated its Code of Professional Conduct</a:t>
            </a:r>
          </a:p>
          <a:p>
            <a:pPr lvl="1"/>
            <a:r>
              <a:rPr lang="en-GB" sz="2000" dirty="0">
                <a:hlinkClick r:id="rId2"/>
              </a:rPr>
              <a:t>https://www.ice.org.uk/news-views-insights/latest-news/ice-updates-code-of-professional-conduct</a:t>
            </a:r>
            <a:r>
              <a:rPr lang="en-GB" sz="2000" dirty="0"/>
              <a:t> </a:t>
            </a:r>
          </a:p>
          <a:p>
            <a:r>
              <a:rPr lang="en-GB" sz="2400" dirty="0"/>
              <a:t>ICE Code of Professional Conduct</a:t>
            </a:r>
          </a:p>
          <a:p>
            <a:pPr lvl="1"/>
            <a:r>
              <a:rPr lang="en-GB" sz="2000" dirty="0">
                <a:hlinkClick r:id="rId3"/>
              </a:rPr>
              <a:t>https://www.ice.org.uk/download-centre/code-of-conduct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136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Ethics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>
            <a:normAutofit/>
          </a:bodyPr>
          <a:lstStyle/>
          <a:p>
            <a:r>
              <a:rPr lang="en-GB" dirty="0"/>
              <a:t>In 2016 the Chartered Institute of Building (COIB) joined over 100 other professional organisations in the land, property, construction, infrastructure and related profession to publish a set of international ethics standards</a:t>
            </a:r>
          </a:p>
          <a:p>
            <a:pPr lvl="1"/>
            <a:r>
              <a:rPr lang="en-GB" dirty="0">
                <a:hlinkClick r:id="rId2"/>
              </a:rPr>
              <a:t>https://www.ciob.org/industry/policy-research/policy-positions</a:t>
            </a:r>
            <a:r>
              <a:rPr lang="en-GB">
                <a:hlinkClick r:id="rId2"/>
              </a:rPr>
              <a:t>/ethical-standards</a:t>
            </a:r>
            <a:r>
              <a:rPr lang="en-GB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76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CIOB Ethics Course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CIOB also has a free online course in Construction Ethics and Compliance</a:t>
            </a:r>
          </a:p>
          <a:p>
            <a:pPr lvl="1"/>
            <a:r>
              <a:rPr lang="en-GB" dirty="0">
                <a:hlinkClick r:id="rId3"/>
              </a:rPr>
              <a:t>https://www.ciobacademy.org/product/construction-ethics-and-compliance/</a:t>
            </a:r>
            <a:endParaRPr lang="en-GB" dirty="0"/>
          </a:p>
          <a:p>
            <a:pPr lvl="1"/>
            <a:r>
              <a:rPr lang="en-GB" dirty="0"/>
              <a:t>This is a 5-week MOOC requiring approximately 2 hours per week of asynchronous learning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70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Ethics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Ten areas of equal importance, focusing on best serving the public interest</a:t>
            </a:r>
          </a:p>
          <a:p>
            <a:pPr lvl="1"/>
            <a:r>
              <a:rPr lang="en-GB" dirty="0"/>
              <a:t>Accountability</a:t>
            </a:r>
          </a:p>
          <a:p>
            <a:pPr lvl="1"/>
            <a:r>
              <a:rPr lang="en-GB" dirty="0"/>
              <a:t>Confidentiality</a:t>
            </a:r>
          </a:p>
          <a:p>
            <a:pPr lvl="1"/>
            <a:r>
              <a:rPr lang="en-GB" dirty="0"/>
              <a:t>Conflict of Interest</a:t>
            </a:r>
          </a:p>
          <a:p>
            <a:pPr lvl="1"/>
            <a:r>
              <a:rPr lang="en-GB" dirty="0"/>
              <a:t>Financial Responsibility</a:t>
            </a:r>
          </a:p>
          <a:p>
            <a:pPr lvl="1"/>
            <a:r>
              <a:rPr lang="en-GB" dirty="0"/>
              <a:t>Integrity</a:t>
            </a:r>
          </a:p>
          <a:p>
            <a:pPr lvl="1"/>
            <a:r>
              <a:rPr lang="en-GB" dirty="0"/>
              <a:t>Lawfulness</a:t>
            </a:r>
          </a:p>
          <a:p>
            <a:pPr lvl="1"/>
            <a:r>
              <a:rPr lang="en-GB" dirty="0"/>
              <a:t>Reflection</a:t>
            </a:r>
          </a:p>
          <a:p>
            <a:pPr lvl="1"/>
            <a:r>
              <a:rPr lang="en-GB" dirty="0"/>
              <a:t>Standard of Service</a:t>
            </a:r>
          </a:p>
          <a:p>
            <a:pPr lvl="1"/>
            <a:r>
              <a:rPr lang="en-GB" dirty="0"/>
              <a:t>Transparency</a:t>
            </a:r>
          </a:p>
          <a:p>
            <a:pPr lvl="1"/>
            <a:r>
              <a:rPr lang="en-GB" dirty="0"/>
              <a:t>Trust</a:t>
            </a:r>
          </a:p>
        </p:txBody>
      </p:sp>
    </p:spTree>
    <p:extLst>
      <p:ext uri="{BB962C8B-B14F-4D97-AF65-F5344CB8AC3E}">
        <p14:creationId xmlns:p14="http://schemas.microsoft.com/office/powerpoint/2010/main" val="3924331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1519C-D45A-4587-BA48-DF4C8E280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Institute of Structural Engineers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156A3-D2A6-4175-9541-21C33DA6A5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Institute of Structural Engineers has been very involved in responding to the climate emergency declared by a number of construction companies in 2019</a:t>
            </a:r>
          </a:p>
          <a:p>
            <a:pPr lvl="1"/>
            <a:r>
              <a:rPr lang="en-GB" dirty="0"/>
              <a:t>They offer a range of materials on both how structural engineers can work ethically and communicate what they’re doing</a:t>
            </a:r>
          </a:p>
          <a:p>
            <a:pPr lvl="1"/>
            <a:r>
              <a:rPr lang="en-GB" dirty="0">
                <a:hlinkClick r:id="rId2"/>
              </a:rPr>
              <a:t>https://www.istructe.org/resources/climate-emergency/</a:t>
            </a:r>
            <a:endParaRPr lang="en-GB" dirty="0"/>
          </a:p>
          <a:p>
            <a:r>
              <a:rPr lang="en-GB" dirty="0"/>
              <a:t>In May 2026 they published their new Guidance on Ethics</a:t>
            </a:r>
          </a:p>
          <a:p>
            <a:pPr lvl="1"/>
            <a:r>
              <a:rPr lang="en-GB" dirty="0">
                <a:hlinkClick r:id="rId3"/>
              </a:rPr>
              <a:t>https://www.istructe.org/resources/guidance/guidance-on-ethics/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5495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Within The University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/>
          <a:lstStyle/>
          <a:p>
            <a:r>
              <a:rPr lang="en-GB" dirty="0"/>
              <a:t>University Research Ethics Committee</a:t>
            </a:r>
          </a:p>
          <a:p>
            <a:r>
              <a:rPr lang="en-GB" dirty="0"/>
              <a:t>Responsible for</a:t>
            </a:r>
          </a:p>
          <a:p>
            <a:pPr lvl="1"/>
            <a:r>
              <a:rPr lang="en-GB" dirty="0"/>
              <a:t>Advising the University’s staff and students on ethical issues, particularly relating to research</a:t>
            </a:r>
          </a:p>
          <a:p>
            <a:pPr lvl="1"/>
            <a:r>
              <a:rPr lang="en-GB" dirty="0"/>
              <a:t>Developing policies and guidelines on dealing with ethical issues</a:t>
            </a:r>
          </a:p>
          <a:p>
            <a:pPr lvl="1"/>
            <a:r>
              <a:rPr lang="en-GB" dirty="0"/>
              <a:t>To approve proposed and ongoing research projects that have and ethical dimension at all levels</a:t>
            </a:r>
          </a:p>
          <a:p>
            <a:pPr lvl="1"/>
            <a:r>
              <a:rPr lang="en-GB" dirty="0"/>
              <a:t>To provide guidance on the development and encouragement of good practice</a:t>
            </a:r>
          </a:p>
          <a:p>
            <a:pPr lvl="1"/>
            <a:r>
              <a:rPr lang="en-GB" dirty="0"/>
              <a:t>To encourage ethical consistency</a:t>
            </a:r>
          </a:p>
        </p:txBody>
      </p:sp>
    </p:spTree>
    <p:extLst>
      <p:ext uri="{BB962C8B-B14F-4D97-AF65-F5344CB8AC3E}">
        <p14:creationId xmlns:p14="http://schemas.microsoft.com/office/powerpoint/2010/main" val="57410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Ethical Code for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464283"/>
          </a:xfrm>
        </p:spPr>
        <p:txBody>
          <a:bodyPr>
            <a:normAutofit fontScale="62500" lnSpcReduction="20000"/>
          </a:bodyPr>
          <a:lstStyle/>
          <a:p>
            <a:pPr marL="109728" lvl="0" indent="0">
              <a:buNone/>
            </a:pPr>
            <a:r>
              <a:rPr lang="en-GB" sz="3800" dirty="0"/>
              <a:t>All research should be undertaken with:</a:t>
            </a:r>
          </a:p>
          <a:p>
            <a:pPr marL="109728" lvl="0" indent="0">
              <a:buNone/>
            </a:pPr>
            <a:endParaRPr lang="en-GB" sz="1900" dirty="0"/>
          </a:p>
          <a:p>
            <a:pPr lvl="0"/>
            <a:r>
              <a:rPr lang="en-GB" sz="3800" dirty="0"/>
              <a:t>Rigour, honesty and integrity;</a:t>
            </a:r>
            <a:endParaRPr lang="en-GB" sz="1900" dirty="0"/>
          </a:p>
          <a:p>
            <a:pPr lvl="0"/>
            <a:r>
              <a:rPr lang="en-GB" sz="3800" dirty="0"/>
              <a:t>A respect for life, the law and the common good;</a:t>
            </a:r>
            <a:endParaRPr lang="en-GB" sz="1900" dirty="0"/>
          </a:p>
          <a:p>
            <a:pPr lvl="0"/>
            <a:r>
              <a:rPr lang="en-GB" sz="3800" dirty="0"/>
              <a:t>Responsible communication, with an intention to both listen and inform;</a:t>
            </a:r>
            <a:endParaRPr lang="en-GB" sz="1900" dirty="0"/>
          </a:p>
          <a:p>
            <a:pPr lvl="0"/>
            <a:r>
              <a:rPr lang="en-GB" sz="3800" dirty="0"/>
              <a:t>Skill and care in all aspects of the work;</a:t>
            </a:r>
            <a:endParaRPr lang="en-GB" sz="1900" dirty="0"/>
          </a:p>
          <a:p>
            <a:pPr lvl="0"/>
            <a:r>
              <a:rPr lang="en-GB" sz="3800" dirty="0"/>
              <a:t>Steps taken to prevent corrupt practices and professional misconduct;</a:t>
            </a:r>
            <a:endParaRPr lang="en-GB" sz="1900" dirty="0"/>
          </a:p>
          <a:p>
            <a:pPr lvl="0"/>
            <a:r>
              <a:rPr lang="en-GB" sz="3800" dirty="0"/>
              <a:t>An intention to declare any conflicts of interest;</a:t>
            </a:r>
            <a:endParaRPr lang="en-GB" sz="1900" dirty="0"/>
          </a:p>
          <a:p>
            <a:pPr lvl="0"/>
            <a:r>
              <a:rPr lang="en-GB" sz="3800" dirty="0"/>
              <a:t>Alertness to the ways in which that research derives from, and affects the work of, other people, and respect the rights and reputations of others;</a:t>
            </a:r>
          </a:p>
        </p:txBody>
      </p:sp>
    </p:spTree>
    <p:extLst>
      <p:ext uri="{BB962C8B-B14F-4D97-AF65-F5344CB8AC3E}">
        <p14:creationId xmlns:p14="http://schemas.microsoft.com/office/powerpoint/2010/main" val="850566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 Ethical Code for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lvl="0" indent="0">
              <a:buNone/>
            </a:pPr>
            <a:r>
              <a:rPr lang="en-GB" dirty="0"/>
              <a:t>All research should be undertaken with:</a:t>
            </a:r>
          </a:p>
          <a:p>
            <a:pPr marL="109728" lvl="0" indent="0">
              <a:buNone/>
            </a:pPr>
            <a:endParaRPr lang="en-GB" sz="1100" dirty="0"/>
          </a:p>
          <a:p>
            <a:pPr lvl="0"/>
            <a:r>
              <a:rPr lang="en-GB" dirty="0"/>
              <a:t>Clear assurance that it is lawful and justified.</a:t>
            </a:r>
            <a:endParaRPr lang="en-GB" sz="1100" dirty="0"/>
          </a:p>
          <a:p>
            <a:pPr lvl="0"/>
            <a:r>
              <a:rPr lang="en-GB" dirty="0"/>
              <a:t>The minimum of, and, if necessary, fully justified adverse effects; which should be made clear whenever they are likely to have an effect on people, animals and the natural environment; </a:t>
            </a:r>
            <a:endParaRPr lang="en-GB" sz="1200" dirty="0"/>
          </a:p>
          <a:p>
            <a:pPr lvl="0"/>
            <a:r>
              <a:rPr lang="en-GB" dirty="0"/>
              <a:t>A willingness to listen to the aspirations and concerns of others; </a:t>
            </a:r>
            <a:endParaRPr lang="en-GB" sz="1200" dirty="0"/>
          </a:p>
          <a:p>
            <a:pPr lvl="0"/>
            <a:r>
              <a:rPr lang="en-GB" dirty="0"/>
              <a:t>No intention to mislead, or allow others to be misled, by your research; </a:t>
            </a:r>
            <a:endParaRPr lang="en-GB" sz="1200" dirty="0"/>
          </a:p>
          <a:p>
            <a:pPr lvl="0"/>
            <a:r>
              <a:rPr lang="en-GB" dirty="0"/>
              <a:t>That it presents and reviews evidence, theory or interpretation honestly and accurately.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61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AE83B-4EF9-4103-6361-5A2E8D89C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</a:t>
            </a:r>
            <a:r>
              <a:rPr lang="en-US" dirty="0" err="1"/>
              <a:t>GenAI</a:t>
            </a:r>
            <a:r>
              <a:rPr lang="en-US" dirty="0"/>
              <a:t> for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14970-0518-B813-8272-FC67920DE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535997"/>
          </a:xfrm>
        </p:spPr>
        <p:txBody>
          <a:bodyPr>
            <a:normAutofit/>
          </a:bodyPr>
          <a:lstStyle/>
          <a:p>
            <a:r>
              <a:rPr lang="en-US" dirty="0"/>
              <a:t>DO</a:t>
            </a:r>
          </a:p>
          <a:p>
            <a:pPr lvl="1"/>
            <a:r>
              <a:rPr lang="en-US" dirty="0"/>
              <a:t>Document and disclose the use of AI</a:t>
            </a:r>
          </a:p>
          <a:p>
            <a:pPr lvl="1"/>
            <a:r>
              <a:rPr lang="en-US" dirty="0"/>
              <a:t>Use AI for data preprocessing</a:t>
            </a:r>
          </a:p>
          <a:p>
            <a:pPr lvl="1"/>
            <a:r>
              <a:rPr lang="en-US" dirty="0"/>
              <a:t>Use AI to </a:t>
            </a:r>
            <a:r>
              <a:rPr lang="en-US" dirty="0" err="1"/>
              <a:t>summarise</a:t>
            </a:r>
            <a:r>
              <a:rPr lang="en-US" dirty="0"/>
              <a:t> interesting papers</a:t>
            </a:r>
          </a:p>
          <a:p>
            <a:pPr lvl="1"/>
            <a:r>
              <a:rPr lang="en-US" dirty="0"/>
              <a:t>Use AI to suggest analytical techniques for your data</a:t>
            </a:r>
          </a:p>
          <a:p>
            <a:pPr lvl="1"/>
            <a:r>
              <a:rPr lang="en-US" dirty="0"/>
              <a:t>Use AI to supplement, not replace, statistical analysis</a:t>
            </a:r>
          </a:p>
          <a:p>
            <a:pPr lvl="1"/>
            <a:r>
              <a:rPr lang="en-US" dirty="0"/>
              <a:t>Verify AI-generated results</a:t>
            </a:r>
          </a:p>
          <a:p>
            <a:pPr lvl="1"/>
            <a:r>
              <a:rPr lang="en-US" dirty="0"/>
              <a:t>Protect sensitive data</a:t>
            </a:r>
          </a:p>
          <a:p>
            <a:pPr lvl="1"/>
            <a:r>
              <a:rPr lang="en-US" dirty="0"/>
              <a:t>Consider the environmental impact of AI</a:t>
            </a:r>
          </a:p>
        </p:txBody>
      </p:sp>
    </p:spTree>
    <p:extLst>
      <p:ext uri="{BB962C8B-B14F-4D97-AF65-F5344CB8AC3E}">
        <p14:creationId xmlns:p14="http://schemas.microsoft.com/office/powerpoint/2010/main" val="3564171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23DBA-A211-DB79-AFDB-DC2FA9846B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F9AA6-0BC3-4F38-8E33-71D44F471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</a:t>
            </a:r>
            <a:r>
              <a:rPr lang="en-US" dirty="0" err="1"/>
              <a:t>GenAI</a:t>
            </a:r>
            <a:r>
              <a:rPr lang="en-US" dirty="0"/>
              <a:t> for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5C9C7-095A-02CF-F9AD-4023D1C35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DON’T</a:t>
            </a:r>
          </a:p>
          <a:p>
            <a:pPr lvl="1"/>
            <a:r>
              <a:rPr lang="en-US" dirty="0"/>
              <a:t>Rely on AI for critical analysis</a:t>
            </a:r>
          </a:p>
          <a:p>
            <a:pPr lvl="1"/>
            <a:r>
              <a:rPr lang="en-US" dirty="0"/>
              <a:t>Input confidential or proprietary data into AI tools</a:t>
            </a:r>
          </a:p>
          <a:p>
            <a:pPr lvl="1"/>
            <a:r>
              <a:rPr lang="en-US" dirty="0"/>
              <a:t>Assume that AI outputs are error-free</a:t>
            </a:r>
          </a:p>
          <a:p>
            <a:pPr lvl="1"/>
            <a:r>
              <a:rPr lang="en-US" dirty="0"/>
              <a:t>Overestimate AI’s capabilities</a:t>
            </a:r>
          </a:p>
          <a:p>
            <a:pPr lvl="1"/>
            <a:r>
              <a:rPr lang="en-US" dirty="0"/>
              <a:t>Forget about biases in AI models</a:t>
            </a:r>
          </a:p>
          <a:p>
            <a:pPr lvl="1"/>
            <a:r>
              <a:rPr lang="en-US" dirty="0"/>
              <a:t>Use AI without considering reproducibility</a:t>
            </a:r>
          </a:p>
        </p:txBody>
      </p:sp>
    </p:spTree>
    <p:extLst>
      <p:ext uri="{BB962C8B-B14F-4D97-AF65-F5344CB8AC3E}">
        <p14:creationId xmlns:p14="http://schemas.microsoft.com/office/powerpoint/2010/main" val="1842806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/>
              <a:t>How might you come across ethical issues in your dissertation?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30140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Ethical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Interacting with people</a:t>
            </a:r>
          </a:p>
          <a:p>
            <a:pPr lvl="1"/>
            <a:r>
              <a:rPr lang="en-GB" dirty="0"/>
              <a:t>Interviews, questionnaires</a:t>
            </a:r>
          </a:p>
          <a:p>
            <a:endParaRPr lang="en-GB" dirty="0"/>
          </a:p>
          <a:p>
            <a:r>
              <a:rPr lang="en-GB" dirty="0"/>
              <a:t>Interacting with data</a:t>
            </a:r>
          </a:p>
          <a:p>
            <a:pPr lvl="1"/>
            <a:r>
              <a:rPr lang="en-GB" dirty="0"/>
              <a:t>Dealing with confidential data</a:t>
            </a:r>
          </a:p>
          <a:p>
            <a:pPr lvl="1"/>
            <a:r>
              <a:rPr lang="en-GB" dirty="0"/>
              <a:t>GDPR</a:t>
            </a:r>
          </a:p>
          <a:p>
            <a:pPr lvl="1"/>
            <a:endParaRPr lang="en-GB" dirty="0"/>
          </a:p>
          <a:p>
            <a:r>
              <a:rPr lang="en-GB" dirty="0"/>
              <a:t>Reporting</a:t>
            </a:r>
          </a:p>
          <a:p>
            <a:pPr lvl="1"/>
            <a:r>
              <a:rPr lang="en-GB" dirty="0"/>
              <a:t>Anonymity</a:t>
            </a:r>
          </a:p>
        </p:txBody>
      </p:sp>
    </p:spTree>
    <p:extLst>
      <p:ext uri="{BB962C8B-B14F-4D97-AF65-F5344CB8AC3E}">
        <p14:creationId xmlns:p14="http://schemas.microsoft.com/office/powerpoint/2010/main" val="690047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Interacting with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/>
              <a:t>Interviews</a:t>
            </a:r>
          </a:p>
          <a:p>
            <a:pPr lvl="1"/>
            <a:r>
              <a:rPr lang="en-GB" dirty="0"/>
              <a:t>Always provide interviewees with an explanation of what your research is and how their cooperating will help further this</a:t>
            </a:r>
          </a:p>
          <a:p>
            <a:pPr lvl="1"/>
            <a:r>
              <a:rPr lang="en-GB" dirty="0"/>
              <a:t>Get them to sign a release agreeing to take part in the research</a:t>
            </a:r>
          </a:p>
          <a:p>
            <a:pPr lvl="1"/>
            <a:r>
              <a:rPr lang="en-GB" dirty="0"/>
              <a:t>Allow them to not answer questions if they don’t want to</a:t>
            </a:r>
          </a:p>
          <a:p>
            <a:pPr lvl="1"/>
            <a:r>
              <a:rPr lang="en-GB" dirty="0"/>
              <a:t>Allow them to end the interview or drop out of the research at any time (even after the end of the interview)</a:t>
            </a:r>
          </a:p>
          <a:p>
            <a:r>
              <a:rPr lang="en-GB" dirty="0"/>
              <a:t>Record these, or you will forget what people told you</a:t>
            </a:r>
          </a:p>
        </p:txBody>
      </p:sp>
    </p:spTree>
    <p:extLst>
      <p:ext uri="{BB962C8B-B14F-4D97-AF65-F5344CB8AC3E}">
        <p14:creationId xmlns:p14="http://schemas.microsoft.com/office/powerpoint/2010/main" val="1415246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Interacting with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/>
              <a:t>Questionnaires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Closed questions – yes/no answers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Open questions – respondents get to write in whatever the want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Ask yourself ‘can they interpret the question in any way other than the way I want them to?’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Likert scale – 5 point scale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Word the questions so that respondents don’t automatically pick the same number 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How much do you agree with …</a:t>
            </a:r>
          </a:p>
          <a:p>
            <a:pPr lvl="3"/>
            <a:r>
              <a:rPr lang="en-GB" dirty="0">
                <a:sym typeface="Wingdings" panose="05000000000000000000" pitchFamily="2" charset="2"/>
              </a:rPr>
              <a:t>How much do you disagree with …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Aim for 30+ respondents if at all possible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 more, the merrier</a:t>
            </a:r>
          </a:p>
        </p:txBody>
      </p:sp>
    </p:spTree>
    <p:extLst>
      <p:ext uri="{BB962C8B-B14F-4D97-AF65-F5344CB8AC3E}">
        <p14:creationId xmlns:p14="http://schemas.microsoft.com/office/powerpoint/2010/main" val="462095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Interacting with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Confidential Data</a:t>
            </a:r>
          </a:p>
          <a:p>
            <a:pPr lvl="1"/>
            <a:r>
              <a:rPr lang="en-GB" dirty="0"/>
              <a:t>If you are dealing with data provided by a partner company you may be asked to sign a Non-Disclosure Agreement, or to delete it at the end of the project</a:t>
            </a:r>
          </a:p>
          <a:p>
            <a:pPr lvl="1"/>
            <a:r>
              <a:rPr lang="en-GB" dirty="0"/>
              <a:t>Password protect any data that you’re given and do not share it with anyone other than your project supervisor</a:t>
            </a:r>
          </a:p>
          <a:p>
            <a:pPr lvl="1"/>
            <a:r>
              <a:rPr lang="en-GB" dirty="0"/>
              <a:t>If you are asked to delete it at the end of the project, email your partner contact to confirm that you’ve done it</a:t>
            </a:r>
          </a:p>
        </p:txBody>
      </p:sp>
    </p:spTree>
    <p:extLst>
      <p:ext uri="{BB962C8B-B14F-4D97-AF65-F5344CB8AC3E}">
        <p14:creationId xmlns:p14="http://schemas.microsoft.com/office/powerpoint/2010/main" val="9345821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Interacting with GDPR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General Data Protection Regulation, as implemented by the Data Protection Act 2018</a:t>
            </a:r>
          </a:p>
          <a:p>
            <a:pPr lvl="1"/>
            <a:r>
              <a:rPr lang="en-GB" dirty="0">
                <a:hlinkClick r:id="rId2"/>
              </a:rPr>
              <a:t>https://ico.org.uk/for-organisations/guide-to-data-protection/guide-to-the-general-data-protection-regulation-gdpr/</a:t>
            </a:r>
            <a:endParaRPr lang="en-GB" dirty="0"/>
          </a:p>
          <a:p>
            <a:r>
              <a:rPr lang="en-GB" dirty="0"/>
              <a:t>Focuses on personal data and sensitive personal data</a:t>
            </a:r>
          </a:p>
          <a:p>
            <a:r>
              <a:rPr lang="en-GB" dirty="0"/>
              <a:t>Short form: </a:t>
            </a:r>
          </a:p>
          <a:p>
            <a:pPr lvl="1"/>
            <a:r>
              <a:rPr lang="en-GB" dirty="0"/>
              <a:t>Collect as little personal data as possible</a:t>
            </a:r>
          </a:p>
          <a:p>
            <a:pPr lvl="1"/>
            <a:r>
              <a:rPr lang="en-GB" dirty="0"/>
              <a:t>Password protect everything</a:t>
            </a:r>
          </a:p>
          <a:p>
            <a:pPr lvl="1"/>
            <a:r>
              <a:rPr lang="en-GB" dirty="0"/>
              <a:t>Store on EU/UK computers</a:t>
            </a:r>
          </a:p>
          <a:p>
            <a:pPr lvl="1"/>
            <a:r>
              <a:rPr lang="en-GB" dirty="0"/>
              <a:t>Delete someone’s data if they ask you to (exceptions apply)</a:t>
            </a:r>
          </a:p>
          <a:p>
            <a:pPr lvl="1"/>
            <a:r>
              <a:rPr lang="en-GB" dirty="0"/>
              <a:t>Delete all data once you’ve finished with it (exceptions apply)</a:t>
            </a:r>
          </a:p>
        </p:txBody>
      </p:sp>
    </p:spTree>
    <p:extLst>
      <p:ext uri="{BB962C8B-B14F-4D97-AF65-F5344CB8AC3E}">
        <p14:creationId xmlns:p14="http://schemas.microsoft.com/office/powerpoint/2010/main" val="38747603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writing up your dissertation, do not identify interview/questionnaire respondents by name</a:t>
            </a:r>
          </a:p>
          <a:p>
            <a:pPr lvl="1"/>
            <a:r>
              <a:rPr lang="en-GB" dirty="0"/>
              <a:t>Anonymise your data – Respondent 4, a manager with a medium-sized construction company</a:t>
            </a:r>
          </a:p>
          <a:p>
            <a:pPr lvl="1"/>
            <a:r>
              <a:rPr lang="en-GB" dirty="0"/>
              <a:t>All part of GDPR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0371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Do IF?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ABNE staff have a lot of experience dealing with ethical issues</a:t>
            </a:r>
          </a:p>
          <a:p>
            <a:r>
              <a:rPr lang="en-GB" dirty="0"/>
              <a:t>If you don’t know what to do in a particular situation, ASK</a:t>
            </a:r>
          </a:p>
          <a:p>
            <a:r>
              <a:rPr lang="en-GB" dirty="0"/>
              <a:t>If it’s something that the ABNE staff don’t know, they’ll know who to ask</a:t>
            </a:r>
          </a:p>
          <a:p>
            <a:pPr lvl="1"/>
            <a:r>
              <a:rPr lang="en-GB" dirty="0"/>
              <a:t>That person might well be me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  <a:hlinkClick r:id="rId2"/>
              </a:rPr>
              <a:t>nicola.whitehead@uwtsd.ac.uk</a:t>
            </a:r>
            <a:endParaRPr lang="en-GB" dirty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235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/>
              <a:t>Good luck with your dissertations!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098994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88</TotalTime>
  <Words>1237</Words>
  <Application>Microsoft Office PowerPoint</Application>
  <PresentationFormat>On-screen Show (4:3)</PresentationFormat>
  <Paragraphs>154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Century Gothic</vt:lpstr>
      <vt:lpstr>Wingdings</vt:lpstr>
      <vt:lpstr>Wingdings 3</vt:lpstr>
      <vt:lpstr>Ion</vt:lpstr>
      <vt:lpstr>Ethics for Construction</vt:lpstr>
      <vt:lpstr>What are ‘ethics’?</vt:lpstr>
      <vt:lpstr>Morality, Ethics, &amp; the Law</vt:lpstr>
      <vt:lpstr>What do you think are ethical issues in the construction industry today ?</vt:lpstr>
      <vt:lpstr>Problem Areas</vt:lpstr>
      <vt:lpstr>International Ethics Standards</vt:lpstr>
      <vt:lpstr>CIOB Ethics Course</vt:lpstr>
      <vt:lpstr>International Ethics Standards</vt:lpstr>
      <vt:lpstr>Institute of Structural Engineers</vt:lpstr>
      <vt:lpstr>Ethics Within The University</vt:lpstr>
      <vt:lpstr>An Ethical Code for Research</vt:lpstr>
      <vt:lpstr>An Ethical Code for Research</vt:lpstr>
      <vt:lpstr>Using GenAI for Research</vt:lpstr>
      <vt:lpstr>Using GenAI for Research</vt:lpstr>
      <vt:lpstr>How might you come across ethical issues in your dissertation?</vt:lpstr>
      <vt:lpstr>Common Ethical Issues</vt:lpstr>
      <vt:lpstr>Interacting with People</vt:lpstr>
      <vt:lpstr>Interacting with People</vt:lpstr>
      <vt:lpstr>Interacting with Data</vt:lpstr>
      <vt:lpstr>Interacting with GDPR</vt:lpstr>
      <vt:lpstr>Reporting</vt:lpstr>
      <vt:lpstr>What Do I Do IF?</vt:lpstr>
      <vt:lpstr>Good luck with your dissertations!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Alisdair Cunningham</cp:lastModifiedBy>
  <cp:revision>23</cp:revision>
  <dcterms:created xsi:type="dcterms:W3CDTF">2019-10-23T08:22:56Z</dcterms:created>
  <dcterms:modified xsi:type="dcterms:W3CDTF">2026-10-14T09:24:41Z</dcterms:modified>
</cp:coreProperties>
</file>