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3" r:id="rId3"/>
    <p:sldId id="387" r:id="rId4"/>
    <p:sldId id="394" r:id="rId5"/>
    <p:sldId id="395" r:id="rId6"/>
    <p:sldId id="396"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3447" autoAdjust="0"/>
  </p:normalViewPr>
  <p:slideViewPr>
    <p:cSldViewPr snapToGrid="0" showGuides="1">
      <p:cViewPr varScale="1">
        <p:scale>
          <a:sx n="59" d="100"/>
          <a:sy n="59" d="100"/>
        </p:scale>
        <p:origin x="94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C7D63357-77D1-4926-B6B7-5A45EAEBF16A}"/>
    <pc:docChg chg="addSld delSld modSld">
      <pc:chgData name="Odette Jack" userId="577a32b12b2d5358" providerId="LiveId" clId="{C7D63357-77D1-4926-B6B7-5A45EAEBF16A}" dt="2026-02-04T13:29:10.368" v="4" actId="113"/>
      <pc:docMkLst>
        <pc:docMk/>
      </pc:docMkLst>
      <pc:sldChg chg="modSp">
        <pc:chgData name="Odette Jack" userId="577a32b12b2d5358" providerId="LiveId" clId="{C7D63357-77D1-4926-B6B7-5A45EAEBF16A}" dt="2026-02-04T13:28:36.495" v="2" actId="1076"/>
        <pc:sldMkLst>
          <pc:docMk/>
          <pc:sldMk cId="0" sldId="395"/>
        </pc:sldMkLst>
        <pc:spChg chg="mod">
          <ac:chgData name="Odette Jack" userId="577a32b12b2d5358" providerId="LiveId" clId="{C7D63357-77D1-4926-B6B7-5A45EAEBF16A}" dt="2026-02-04T13:28:36.495" v="2" actId="1076"/>
          <ac:spMkLst>
            <pc:docMk/>
            <pc:sldMk cId="0" sldId="395"/>
            <ac:spMk id="2" creationId="{1FE8F138-5F23-B989-7BFD-71F5C33065F6}"/>
          </ac:spMkLst>
        </pc:spChg>
      </pc:sldChg>
      <pc:sldChg chg="modSp">
        <pc:chgData name="Odette Jack" userId="577a32b12b2d5358" providerId="LiveId" clId="{C7D63357-77D1-4926-B6B7-5A45EAEBF16A}" dt="2026-02-04T13:29:10.368" v="4" actId="113"/>
        <pc:sldMkLst>
          <pc:docMk/>
          <pc:sldMk cId="1663974967" sldId="396"/>
        </pc:sldMkLst>
        <pc:spChg chg="mod">
          <ac:chgData name="Odette Jack" userId="577a32b12b2d5358" providerId="LiveId" clId="{C7D63357-77D1-4926-B6B7-5A45EAEBF16A}" dt="2026-02-04T13:29:10.368" v="4" actId="113"/>
          <ac:spMkLst>
            <pc:docMk/>
            <pc:sldMk cId="1663974967" sldId="396"/>
            <ac:spMk id="2" creationId="{F7A33847-0493-6DAA-A30C-328C54DCD8B6}"/>
          </ac:spMkLst>
        </pc:spChg>
      </pc:sldChg>
      <pc:sldChg chg="del">
        <pc:chgData name="Odette Jack" userId="577a32b12b2d5358" providerId="LiveId" clId="{C7D63357-77D1-4926-B6B7-5A45EAEBF16A}" dt="2026-02-04T13:27:01.881" v="1" actId="47"/>
        <pc:sldMkLst>
          <pc:docMk/>
          <pc:sldMk cId="4238236441" sldId="397"/>
        </pc:sldMkLst>
      </pc:sldChg>
      <pc:sldChg chg="add">
        <pc:chgData name="Odette Jack" userId="577a32b12b2d5358" providerId="LiveId" clId="{C7D63357-77D1-4926-B6B7-5A45EAEBF16A}" dt="2026-02-04T13:26:58.869" v="0"/>
        <pc:sldMkLst>
          <pc:docMk/>
          <pc:sldMk cId="1557286457" sldId="4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77B67F-FB72-45D5-B338-162C6D1D8BD1}" type="datetimeFigureOut">
              <a:rPr lang="en-US" smtClean="0"/>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ECC95-869C-424F-88BF-11F9D3BF63F5}" type="slidenum">
              <a:rPr lang="en-US" smtClean="0"/>
              <a:t>‹#›</a:t>
            </a:fld>
            <a:endParaRPr lang="en-US"/>
          </a:p>
        </p:txBody>
      </p:sp>
    </p:spTree>
    <p:extLst>
      <p:ext uri="{BB962C8B-B14F-4D97-AF65-F5344CB8AC3E}">
        <p14:creationId xmlns:p14="http://schemas.microsoft.com/office/powerpoint/2010/main" val="1349237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1</a:t>
            </a:fld>
            <a:endParaRPr lang="en-US"/>
          </a:p>
        </p:txBody>
      </p:sp>
    </p:spTree>
    <p:extLst>
      <p:ext uri="{BB962C8B-B14F-4D97-AF65-F5344CB8AC3E}">
        <p14:creationId xmlns:p14="http://schemas.microsoft.com/office/powerpoint/2010/main" val="284730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[Your Name] and my profession is a Care Assistant. I would like to thank you to this day.</a:t>
            </a:r>
          </a:p>
          <a:p>
            <a:r>
              <a:rPr lang="en-US" dirty="0"/>
              <a:t>The competency that I would like to improve is Critical Thinking. I have selected this as it will assist me in overcoming my tendency of merely doing tasks to making sense of the people I attend to.</a:t>
            </a:r>
          </a:p>
          <a:p>
            <a:r>
              <a:rPr lang="en-US" dirty="0"/>
              <a:t>The first part of my presentation will discuss the definition of critical thinking and its importance to both safe and effective care. Second, I will look into a applicable framework that can assist us to put critical thinking into practice. Third, I would give a practical case pertaining to my experience as a Care Assistant. Lastly, I will consider how this skill would help me achieve my career goals and become employable in the future.</a:t>
            </a:r>
          </a:p>
          <a:p>
            <a:r>
              <a:rPr lang="en-US" dirty="0"/>
              <a:t>We shall start by examining the meaning of critical thinking.</a:t>
            </a:r>
          </a:p>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3</a:t>
            </a:fld>
            <a:endParaRPr lang="en-US"/>
          </a:p>
        </p:txBody>
      </p:sp>
    </p:spTree>
    <p:extLst>
      <p:ext uri="{BB962C8B-B14F-4D97-AF65-F5344CB8AC3E}">
        <p14:creationId xmlns:p14="http://schemas.microsoft.com/office/powerpoint/2010/main" val="1561723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what is critical thinking? According to Aveyard and Waite (2024), it can be described as the power to think intelligently, rationally, and thoughtfully on what to do or believe in any situation.</a:t>
            </a:r>
          </a:p>
          <a:p>
            <a:r>
              <a:rPr lang="en-US" dirty="0"/>
              <a:t>There are various things in this in the day-to-day practice. According to McKendry (2015), it implies doubting facts instead of seeing all in a positive light. It refers to the analysis of situations, which is split into smaller components, as Aveyard and Waite (2024) define it. According to Scott and colleagues (2021), it is assessing evidence to make decisions regarding care. And lastly, McKendry (2015) points out that it implies self-reflection and what you need to improve on.</a:t>
            </a:r>
          </a:p>
          <a:p>
            <a:r>
              <a:rPr lang="en-US" dirty="0"/>
              <a:t>This is a skill that I have acquired in my day-to-day work. According to Scott et al. (2021), he/she would identify this as a method of learning by observation. I develop this skill by the way Aveyard and Waite (2024) suggest to ensure that I engage in handovers and care planning discussions and, by the way McKendry (2015) suggests, by reflecting on my experiences.</a:t>
            </a:r>
          </a:p>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4</a:t>
            </a:fld>
            <a:endParaRPr lang="en-US"/>
          </a:p>
        </p:txBody>
      </p:sp>
    </p:spTree>
    <p:extLst>
      <p:ext uri="{BB962C8B-B14F-4D97-AF65-F5344CB8AC3E}">
        <p14:creationId xmlns:p14="http://schemas.microsoft.com/office/powerpoint/2010/main" val="4039553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 would like to tell you the reason why this skill is necessary. According to Scott and colleagues (2021), the healthcare setting is dynamic and there is always confusion, and employees are expected to operate on their feet. We can apply critical thinking in making sound judgement even in situations that are uncertain as explained by Aveyard and Waite (2024).</a:t>
            </a:r>
          </a:p>
          <a:p>
            <a:endParaRPr lang="en-US" dirty="0"/>
          </a:p>
          <a:p>
            <a:r>
              <a:rPr lang="en-US" dirty="0"/>
              <a:t>Critical thinking will assist in the identification of early warning signs in relation to safe care, which would otherwise be overlooked. Scott et al. (2021) underline this fact. It also minimizes the risk of making errors as it makes us doubt and authenticate information as McKendry (2015) describes in detail.</a:t>
            </a:r>
          </a:p>
          <a:p>
            <a:r>
              <a:rPr lang="en-US" dirty="0"/>
              <a:t>To the service users, this implies getting care that is individually specific to their needs other than standard reaction. This person-</a:t>
            </a:r>
            <a:r>
              <a:rPr lang="en-US" dirty="0" err="1"/>
              <a:t>centred</a:t>
            </a:r>
            <a:r>
              <a:rPr lang="en-US" dirty="0"/>
              <a:t> approach is emphasized by Aveyard and Waite (2024). In the case of staff, it instills confidence on making decisions.</a:t>
            </a:r>
          </a:p>
          <a:p>
            <a:r>
              <a:rPr lang="en-US" dirty="0"/>
              <a:t>Nonetheless, care, without critical thinking, will be task- oriented instead of person-</a:t>
            </a:r>
            <a:r>
              <a:rPr lang="en-US" dirty="0" err="1"/>
              <a:t>centred</a:t>
            </a:r>
            <a:r>
              <a:rPr lang="en-US" dirty="0"/>
              <a:t> as Grimwood (2023) warns. Scott et al. (2021) further contribute that the staff can overlooking crucial changes can result in further worsening. So, this skill is vital.</a:t>
            </a:r>
          </a:p>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5</a:t>
            </a:fld>
            <a:endParaRPr lang="en-US"/>
          </a:p>
        </p:txBody>
      </p:sp>
    </p:spTree>
    <p:extLst>
      <p:ext uri="{BB962C8B-B14F-4D97-AF65-F5344CB8AC3E}">
        <p14:creationId xmlns:p14="http://schemas.microsoft.com/office/powerpoint/2010/main" val="3299613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To apply critical thinking consistently, we can use the Paul-Elder Critical Thinking Framework, developed by Dr. Richard Paul and Dr. Linda Elder in 2001. This framework has three interlocking components.</a:t>
            </a:r>
          </a:p>
          <a:p>
            <a:r>
              <a:rPr lang="en-US" sz="1200" b="0" i="0" kern="1200" dirty="0">
                <a:solidFill>
                  <a:schemeClr val="tx1"/>
                </a:solidFill>
                <a:effectLst/>
                <a:latin typeface="+mn-lt"/>
                <a:ea typeface="+mn-ea"/>
                <a:cs typeface="+mn-cs"/>
              </a:rPr>
              <a:t>First are the </a:t>
            </a:r>
            <a:r>
              <a:rPr lang="en-US" sz="1200" b="1" i="0" kern="1200" dirty="0">
                <a:solidFill>
                  <a:schemeClr val="tx1"/>
                </a:solidFill>
                <a:effectLst/>
                <a:latin typeface="+mn-lt"/>
                <a:ea typeface="+mn-ea"/>
                <a:cs typeface="+mn-cs"/>
              </a:rPr>
              <a:t>Elements of Thought</a:t>
            </a:r>
            <a:r>
              <a:rPr lang="en-US" sz="1200" b="0" i="0" kern="1200" dirty="0">
                <a:solidFill>
                  <a:schemeClr val="tx1"/>
                </a:solidFill>
                <a:effectLst/>
                <a:latin typeface="+mn-lt"/>
                <a:ea typeface="+mn-ea"/>
                <a:cs typeface="+mn-cs"/>
              </a:rPr>
              <a:t>. These are the parts present in all reasoning: purpose, question, information, interpretation, assumptions, implications, concepts, and point of view. Paul and Elder (2001) explain that whenever we think, we use all these elements, whether we </a:t>
            </a:r>
            <a:r>
              <a:rPr lang="en-US" sz="1200" b="0" i="0" kern="1200" dirty="0" err="1">
                <a:solidFill>
                  <a:schemeClr val="tx1"/>
                </a:solidFill>
                <a:effectLst/>
                <a:latin typeface="+mn-lt"/>
                <a:ea typeface="+mn-ea"/>
                <a:cs typeface="+mn-cs"/>
              </a:rPr>
              <a:t>realise</a:t>
            </a:r>
            <a:r>
              <a:rPr lang="en-US" sz="1200" b="0" i="0" kern="1200" dirty="0">
                <a:solidFill>
                  <a:schemeClr val="tx1"/>
                </a:solidFill>
                <a:effectLst/>
                <a:latin typeface="+mn-lt"/>
                <a:ea typeface="+mn-ea"/>
                <a:cs typeface="+mn-cs"/>
              </a:rPr>
              <a:t> it or not.</a:t>
            </a:r>
          </a:p>
          <a:p>
            <a:r>
              <a:rPr lang="en-US" sz="1200" b="0" i="0" kern="1200" dirty="0">
                <a:solidFill>
                  <a:schemeClr val="tx1"/>
                </a:solidFill>
                <a:effectLst/>
                <a:latin typeface="+mn-lt"/>
                <a:ea typeface="+mn-ea"/>
                <a:cs typeface="+mn-cs"/>
              </a:rPr>
              <a:t>Second are the </a:t>
            </a:r>
            <a:r>
              <a:rPr lang="en-US" sz="1200" b="1" i="0" kern="1200" dirty="0">
                <a:solidFill>
                  <a:schemeClr val="tx1"/>
                </a:solidFill>
                <a:effectLst/>
                <a:latin typeface="+mn-lt"/>
                <a:ea typeface="+mn-ea"/>
                <a:cs typeface="+mn-cs"/>
              </a:rPr>
              <a:t>Intellectual Standards</a:t>
            </a:r>
            <a:r>
              <a:rPr lang="en-US" sz="1200" b="0" i="0" kern="1200" dirty="0">
                <a:solidFill>
                  <a:schemeClr val="tx1"/>
                </a:solidFill>
                <a:effectLst/>
                <a:latin typeface="+mn-lt"/>
                <a:ea typeface="+mn-ea"/>
                <a:cs typeface="+mn-cs"/>
              </a:rPr>
              <a:t>. These are tools to evaluate our thinking: clarity, accuracy, precision, relevance, depth, breadth, logic, significance, and fairness. We can ask ourselves questions like 'Is this accurate?' or 'Is this relevant?' to check the quality of our reasoning.</a:t>
            </a:r>
          </a:p>
          <a:p>
            <a:r>
              <a:rPr lang="en-US" sz="1200" b="0" i="0" kern="1200" dirty="0">
                <a:solidFill>
                  <a:schemeClr val="tx1"/>
                </a:solidFill>
                <a:effectLst/>
                <a:latin typeface="+mn-lt"/>
                <a:ea typeface="+mn-ea"/>
                <a:cs typeface="+mn-cs"/>
              </a:rPr>
              <a:t>Third are the </a:t>
            </a:r>
            <a:r>
              <a:rPr lang="en-US" sz="1200" b="1" i="0" kern="1200" dirty="0">
                <a:solidFill>
                  <a:schemeClr val="tx1"/>
                </a:solidFill>
                <a:effectLst/>
                <a:latin typeface="+mn-lt"/>
                <a:ea typeface="+mn-ea"/>
                <a:cs typeface="+mn-cs"/>
              </a:rPr>
              <a:t>Intellectual Traits</a:t>
            </a:r>
            <a:r>
              <a:rPr lang="en-US" sz="1200" b="0" i="0" kern="1200" dirty="0">
                <a:solidFill>
                  <a:schemeClr val="tx1"/>
                </a:solidFill>
                <a:effectLst/>
                <a:latin typeface="+mn-lt"/>
                <a:ea typeface="+mn-ea"/>
                <a:cs typeface="+mn-cs"/>
              </a:rPr>
              <a:t>. Through consistent application of standards, we develop traits like intellectual humility, empathy, and fair-mindedness. This framework helps professionals avoid rushed decisions based on assumptions, as Scott et al. (2021) recommend.</a:t>
            </a:r>
          </a:p>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6</a:t>
            </a:fld>
            <a:endParaRPr lang="en-US"/>
          </a:p>
        </p:txBody>
      </p:sp>
    </p:spTree>
    <p:extLst>
      <p:ext uri="{BB962C8B-B14F-4D97-AF65-F5344CB8AC3E}">
        <p14:creationId xmlns:p14="http://schemas.microsoft.com/office/powerpoint/2010/main" val="559425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have a real-life example, I would like to offer you my experience in my work as a Care Assistant. Mr. Brown is one such resident who is not eating very well, and he has hardly touched his breakfast in two days. He is not as alert as usual as well.</a:t>
            </a:r>
          </a:p>
          <a:p>
            <a:endParaRPr lang="en-US" dirty="0"/>
          </a:p>
          <a:p>
            <a:r>
              <a:rPr lang="en-US" dirty="0"/>
              <a:t>First, I identify the issue. There is a change in something, and I have to know why, which would be the advice of Aveyard and Waite (2024). Second, I gather information. I look at his records, talk to colleagues, and follow him around in the morning, as Scott et al. (2021) suggest.</a:t>
            </a:r>
          </a:p>
          <a:p>
            <a:r>
              <a:rPr lang="en-US" dirty="0"/>
              <a:t>Third, I </a:t>
            </a:r>
            <a:r>
              <a:rPr lang="en-US" dirty="0" err="1"/>
              <a:t>analyse</a:t>
            </a:r>
            <a:r>
              <a:rPr lang="en-US" dirty="0"/>
              <a:t> and evaluate. I think of the possible causes: infection? drug side effects? I recall that eating and alertness alterations may be signs of infection in the elderly, something that Scott et al. (2021) underline. Fourth, I make a judgement. I choose not to wait and report my concerns to the nurse. According to McKendry (2015), this would be the transition to action.</a:t>
            </a:r>
          </a:p>
          <a:p>
            <a:r>
              <a:rPr lang="en-US" dirty="0"/>
              <a:t>The nurse examines him and discovers a chest infection. Immediately, treatment begins. Critical thinking caused me to avoid deterioration and even </a:t>
            </a:r>
            <a:r>
              <a:rPr lang="en-US" dirty="0" err="1"/>
              <a:t>hospitalisation</a:t>
            </a:r>
            <a:r>
              <a:rPr lang="en-US" dirty="0"/>
              <a:t>.</a:t>
            </a:r>
          </a:p>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7</a:t>
            </a:fld>
            <a:endParaRPr lang="en-US"/>
          </a:p>
        </p:txBody>
      </p:sp>
    </p:spTree>
    <p:extLst>
      <p:ext uri="{BB962C8B-B14F-4D97-AF65-F5344CB8AC3E}">
        <p14:creationId xmlns:p14="http://schemas.microsoft.com/office/powerpoint/2010/main" val="1477524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is the role of critical thinking in my future profession? To begin with, it is critical to employability. According to Scott et al. (2021), employers appreciate employees who are able to reason independently and make sound decisions. McKendry (2015) further says that critical thinking is a key to advancing the career to higher positions.</a:t>
            </a:r>
          </a:p>
          <a:p>
            <a:r>
              <a:rPr lang="en-US" dirty="0"/>
              <a:t>As an individual, I do believe I have an ability to observe. I observe alterations in the pattern of the residents which is the first step of critical thinking (Aveyard and Waite, 2024). Nevertheless, I would like to evolve. The advice McKendry (2015) gives me is to learn to be more confident in </a:t>
            </a:r>
            <a:r>
              <a:rPr lang="en-US" dirty="0" err="1"/>
              <a:t>analysing</a:t>
            </a:r>
            <a:r>
              <a:rPr lang="en-US" dirty="0"/>
              <a:t> information and make judgements instead of trying to seek reassurance all the time.</a:t>
            </a:r>
          </a:p>
          <a:p>
            <a:r>
              <a:rPr lang="en-US" dirty="0"/>
              <a:t>This is connected to the learning outcomes. According to Scott et al. (2021), critical thinking expertise has proven that the individual is ready to work professionally. Grimwood (2023) urges us to make sure that our thinking is person-</a:t>
            </a:r>
            <a:r>
              <a:rPr lang="en-US" dirty="0" err="1"/>
              <a:t>centred</a:t>
            </a:r>
            <a:r>
              <a:rPr lang="en-US" dirty="0"/>
              <a:t>. It is one of the skills that I will develop according to my personal action plan of career advancement, shifting to reflective practice.</a:t>
            </a:r>
          </a:p>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8</a:t>
            </a:fld>
            <a:endParaRPr lang="en-US"/>
          </a:p>
        </p:txBody>
      </p:sp>
    </p:spTree>
    <p:extLst>
      <p:ext uri="{BB962C8B-B14F-4D97-AF65-F5344CB8AC3E}">
        <p14:creationId xmlns:p14="http://schemas.microsoft.com/office/powerpoint/2010/main" val="478337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conclusion, critical thinking is the capacity to think, rationally, and reflexively practically. It has demonstrated that it is a key element to the identification of issues, safe decision-making,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t>
            </a:r>
            <a:r>
              <a:rPr lang="en-US" sz="1200" b="0" i="0" kern="1200" dirty="0">
                <a:solidFill>
                  <a:schemeClr val="tx1"/>
                </a:solidFill>
                <a:effectLst/>
                <a:latin typeface="+mn-lt"/>
                <a:ea typeface="+mn-ea"/>
                <a:cs typeface="+mn-cs"/>
              </a:rPr>
              <a:t>A structured approach helps us gather information,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evidence, and reflect on outcomes, which) </a:t>
            </a:r>
            <a:r>
              <a:rPr lang="en-US" sz="1200" b="0" i="0" kern="1200" dirty="0" err="1">
                <a:solidFill>
                  <a:schemeClr val="tx1"/>
                </a:solidFill>
                <a:effectLst/>
                <a:latin typeface="+mn-lt"/>
                <a:ea typeface="+mn-ea"/>
                <a:cs typeface="+mn-cs"/>
              </a:rPr>
              <a:t>emphasises</a:t>
            </a:r>
            <a:r>
              <a:rPr lang="en-US" sz="1200" b="0" i="0" kern="1200" dirty="0">
                <a:solidFill>
                  <a:schemeClr val="tx1"/>
                </a:solidFill>
                <a:effectLst/>
                <a:latin typeface="+mn-lt"/>
                <a:ea typeface="+mn-ea"/>
                <a:cs typeface="+mn-cs"/>
              </a:rPr>
              <a:t> as vital for learning. My example with Mr. Brown demonstrated how critical thinking leads to early intervention and better outcomes. </a:t>
            </a:r>
          </a:p>
          <a:p>
            <a:r>
              <a:rPr lang="en-US" sz="1200" b="0" i="0" kern="1200" dirty="0">
                <a:solidFill>
                  <a:schemeClr val="tx1"/>
                </a:solidFill>
                <a:effectLst/>
                <a:latin typeface="+mn-lt"/>
                <a:ea typeface="+mn-ea"/>
                <a:cs typeface="+mn-cs"/>
              </a:rPr>
              <a:t>By developing critical thinking, we move beyond routine tasks to become reflective practitioners who provide safe, </a:t>
            </a:r>
            <a:r>
              <a:rPr lang="en-US" sz="1200" b="0" i="0" kern="1200" dirty="0" err="1">
                <a:solidFill>
                  <a:schemeClr val="tx1"/>
                </a:solidFill>
                <a:effectLst/>
                <a:latin typeface="+mn-lt"/>
                <a:ea typeface="+mn-ea"/>
                <a:cs typeface="+mn-cs"/>
              </a:rPr>
              <a:t>individualised</a:t>
            </a:r>
            <a:r>
              <a:rPr lang="en-US" sz="1200" b="0" i="0" kern="1200" dirty="0">
                <a:solidFill>
                  <a:schemeClr val="tx1"/>
                </a:solidFill>
                <a:effectLst/>
                <a:latin typeface="+mn-lt"/>
                <a:ea typeface="+mn-ea"/>
                <a:cs typeface="+mn-cs"/>
              </a:rPr>
              <a:t> care. However, we must also remain open to questioning whether our thinking is always serving the people we support. Thank you for listening.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9</a:t>
            </a:fld>
            <a:endParaRPr lang="en-US"/>
          </a:p>
        </p:txBody>
      </p:sp>
    </p:spTree>
    <p:extLst>
      <p:ext uri="{BB962C8B-B14F-4D97-AF65-F5344CB8AC3E}">
        <p14:creationId xmlns:p14="http://schemas.microsoft.com/office/powerpoint/2010/main" val="3540449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3ECC95-869C-424F-88BF-11F9D3BF63F5}" type="slidenum">
              <a:rPr lang="en-US" smtClean="0"/>
              <a:t>10</a:t>
            </a:fld>
            <a:endParaRPr lang="en-US"/>
          </a:p>
        </p:txBody>
      </p:sp>
    </p:spTree>
    <p:extLst>
      <p:ext uri="{BB962C8B-B14F-4D97-AF65-F5344CB8AC3E}">
        <p14:creationId xmlns:p14="http://schemas.microsoft.com/office/powerpoint/2010/main" val="1662707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14/03/2026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14/03/2026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14/03/2026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14/03/2026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14/03/2026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14/03/2026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14/03/2026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14/03/2026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14/03/2026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14/03/2026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14/03/2026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14/03/2026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14/03/2026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a:t>Module Title: </a:t>
            </a:r>
            <a:r>
              <a:rPr lang="en-GB" altLang="en-US" b="1" i="1"/>
              <a:t>Professional Career Development within H&amp;SC</a:t>
            </a:r>
          </a:p>
          <a:p>
            <a:r>
              <a:rPr lang="en-GB" altLang="en-US" u="sng"/>
              <a:t>Module Number</a:t>
            </a:r>
            <a:r>
              <a:rPr lang="en-GB" altLang="en-US"/>
              <a:t>: </a:t>
            </a:r>
            <a:r>
              <a:rPr lang="en-GB" altLang="en-US" b="1" i="1"/>
              <a:t>LCHS 4009 (LON)</a:t>
            </a:r>
          </a:p>
          <a:p>
            <a:r>
              <a:rPr lang="en-GB" altLang="en-US" u="sng"/>
              <a:t>Assignment No</a:t>
            </a:r>
            <a:r>
              <a:rPr lang="en-GB" altLang="en-US" b="1" i="1"/>
              <a:t>:     ASSIGNMENT 1</a:t>
            </a:r>
          </a:p>
          <a:p>
            <a:r>
              <a:rPr lang="en-GB" altLang="en-US" u="sng"/>
              <a:t>Student Name</a:t>
            </a:r>
            <a:r>
              <a:rPr lang="en-GB" altLang="en-US" b="1" i="1"/>
              <a:t>:</a:t>
            </a:r>
          </a:p>
          <a:p>
            <a:r>
              <a:rPr lang="en-GB" altLang="en-US" u="sng"/>
              <a:t>Student ID: </a:t>
            </a:r>
            <a:endParaRPr lang="en-GB" altLang="en-US" b="1" i="1"/>
          </a:p>
          <a:p>
            <a:r>
              <a:rPr lang="en-GB" altLang="en-US" u="sng"/>
              <a:t>Lecturer’s Name</a:t>
            </a:r>
            <a:r>
              <a:rPr lang="en-GB" altLang="en-US" b="1" i="1"/>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US" dirty="0"/>
              <a:t>I confirm that I have not used Artificial Intelligence (AI) to assist in the preparation of this presentation. All content, including the slides and speaker notes, is my own work.</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14/03/2026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751114" y="1273629"/>
            <a:ext cx="8229600" cy="4242935"/>
          </a:xfrm>
        </p:spPr>
        <p:txBody>
          <a:bodyPr/>
          <a:lstStyle/>
          <a:p>
            <a:r>
              <a:rPr lang="en-US" sz="2000" dirty="0"/>
              <a:t>My name is [Your Name]</a:t>
            </a:r>
          </a:p>
          <a:p>
            <a:r>
              <a:rPr lang="en-US" sz="2000" dirty="0"/>
              <a:t>I am a Care Assistant</a:t>
            </a:r>
          </a:p>
          <a:p>
            <a:pPr marL="0" indent="0">
              <a:buNone/>
              <a:defRPr/>
            </a:pPr>
            <a:r>
              <a:rPr lang="en-GB" sz="2000" b="1" dirty="0"/>
              <a:t>Objectives:</a:t>
            </a:r>
          </a:p>
          <a:p>
            <a:pPr marL="0" indent="0">
              <a:buNone/>
              <a:defRPr/>
            </a:pPr>
            <a:r>
              <a:rPr lang="en-GB" sz="2000" b="1" dirty="0"/>
              <a:t>In this presentation I will,</a:t>
            </a:r>
          </a:p>
          <a:p>
            <a:r>
              <a:rPr lang="en-US" sz="2000" dirty="0"/>
              <a:t>Introduce my chosen skill: </a:t>
            </a:r>
            <a:r>
              <a:rPr lang="en-US" sz="2000" b="1" dirty="0"/>
              <a:t>Critical Thinking</a:t>
            </a:r>
            <a:endParaRPr lang="en-US" sz="2000" dirty="0"/>
          </a:p>
          <a:p>
            <a:r>
              <a:rPr lang="en-US" sz="2000" dirty="0"/>
              <a:t>Explain why this skill is important in health and social care.</a:t>
            </a:r>
          </a:p>
          <a:p>
            <a:r>
              <a:rPr lang="en-US" sz="2000" dirty="0"/>
              <a:t>Explore a relevant model or framework linked to critical thinking.</a:t>
            </a:r>
          </a:p>
          <a:p>
            <a:r>
              <a:rPr lang="en-US" sz="2000" dirty="0"/>
              <a:t>Provide a practical example of applying this skill in a real care setting.</a:t>
            </a:r>
          </a:p>
          <a:p>
            <a:r>
              <a:rPr lang="en-US" sz="2000" dirty="0"/>
              <a:t>Reflect on how this skill supports my future career and employability.</a:t>
            </a:r>
            <a:endParaRPr lang="en-GB" sz="2000" b="1" dirty="0"/>
          </a:p>
          <a:p>
            <a:pPr>
              <a:defRPr/>
            </a:pPr>
            <a:endParaRPr lang="en-GB" sz="2800" b="1" dirty="0"/>
          </a:p>
        </p:txBody>
      </p:sp>
      <p:pic>
        <p:nvPicPr>
          <p:cNvPr id="2050" name="Picture 2" descr="critical thinking skills ...">
            <a:extLst>
              <a:ext uri="{FF2B5EF4-FFF2-40B4-BE49-F238E27FC236}">
                <a16:creationId xmlns:a16="http://schemas.microsoft.com/office/drawing/2014/main" id="{0A98FD08-668D-2D0E-1BC3-4CBC2F57C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78636" y="334397"/>
            <a:ext cx="2762250" cy="16573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Benefits of Critical Thinking &amp; How ...">
            <a:extLst>
              <a:ext uri="{FF2B5EF4-FFF2-40B4-BE49-F238E27FC236}">
                <a16:creationId xmlns:a16="http://schemas.microsoft.com/office/drawing/2014/main" id="{AD861487-D127-2645-CF89-356E7E12CD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3911" y="3103789"/>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US" sz="3200" b="1" dirty="0"/>
              <a:t>MY CHOSEN SKILL: CRITICAL THINKING</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14/03/2026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4"/>
            <a:ext cx="8689824" cy="4830229"/>
          </a:xfrm>
          <a:prstGeom prst="rect">
            <a:avLst/>
          </a:prstGeom>
          <a:noFill/>
        </p:spPr>
        <p:txBody>
          <a:bodyPr wrap="square">
            <a:spAutoFit/>
          </a:bodyPr>
          <a:lstStyle/>
          <a:p>
            <a:r>
              <a:rPr lang="en-US" sz="2000" dirty="0"/>
              <a:t>Critical thinking is the ability to think clearly, rationally, and reflectively about what to do or believe in a given situation (Aveyard &amp; Waite, 2024).</a:t>
            </a:r>
          </a:p>
          <a:p>
            <a:pPr algn="ctr"/>
            <a:r>
              <a:rPr lang="en-US" sz="2000" b="1" dirty="0"/>
              <a:t>What it Involves in Everyday Practice:</a:t>
            </a:r>
            <a:endParaRPr lang="en-US" sz="2000" dirty="0"/>
          </a:p>
          <a:p>
            <a:pPr marL="342900" indent="-342900">
              <a:buFont typeface="Arial" panose="020B0604020202020204" pitchFamily="34" charset="0"/>
              <a:buChar char="•"/>
            </a:pPr>
            <a:r>
              <a:rPr lang="en-US" sz="2000" dirty="0"/>
              <a:t>Questioning information rather than accepting everything at face value (McKendry, 2015).</a:t>
            </a:r>
          </a:p>
          <a:p>
            <a:pPr marL="342900" indent="-342900">
              <a:buFont typeface="Arial" panose="020B0604020202020204" pitchFamily="34" charset="0"/>
              <a:buChar char="•"/>
            </a:pPr>
            <a:r>
              <a:rPr lang="en-US" sz="2000" dirty="0" err="1"/>
              <a:t>Analysing</a:t>
            </a:r>
            <a:r>
              <a:rPr lang="en-US" sz="2000" dirty="0"/>
              <a:t> situations by breaking them down into smaller parts.</a:t>
            </a:r>
          </a:p>
          <a:p>
            <a:pPr marL="342900" indent="-342900">
              <a:buFont typeface="Arial" panose="020B0604020202020204" pitchFamily="34" charset="0"/>
              <a:buChar char="•"/>
            </a:pPr>
            <a:r>
              <a:rPr lang="en-US" sz="2000" dirty="0"/>
              <a:t>Evaluating evidence before making decisions about care (Scott et al., 2021).</a:t>
            </a:r>
          </a:p>
          <a:p>
            <a:pPr marL="342900" indent="-342900">
              <a:buFont typeface="Arial" panose="020B0604020202020204" pitchFamily="34" charset="0"/>
              <a:buChar char="•"/>
            </a:pPr>
            <a:r>
              <a:rPr lang="en-US" sz="2000" dirty="0"/>
              <a:t>Reflecting on your own practice and identifying areas for improvement.</a:t>
            </a:r>
          </a:p>
          <a:p>
            <a:pPr algn="ctr"/>
            <a:r>
              <a:rPr lang="en-US" sz="2000" b="1" dirty="0"/>
              <a:t>Where I Have Developed This Skill:</a:t>
            </a:r>
            <a:endParaRPr lang="en-US" sz="2000" dirty="0"/>
          </a:p>
          <a:p>
            <a:pPr marL="342900" indent="-342900">
              <a:buFont typeface="Arial" panose="020B0604020202020204" pitchFamily="34" charset="0"/>
              <a:buChar char="•"/>
            </a:pPr>
            <a:r>
              <a:rPr lang="en-US" sz="2000" dirty="0"/>
              <a:t>Through daily observations of residents and noticing changes in their condition.</a:t>
            </a:r>
          </a:p>
          <a:p>
            <a:pPr marL="342900" indent="-342900">
              <a:buFont typeface="Arial" panose="020B0604020202020204" pitchFamily="34" charset="0"/>
              <a:buChar char="•"/>
            </a:pPr>
            <a:r>
              <a:rPr lang="en-US" sz="2000" dirty="0"/>
              <a:t>By participating in handovers and care planning discussions (Aveyard &amp; Waite, 2024).</a:t>
            </a:r>
          </a:p>
          <a:p>
            <a:pPr marL="342900" indent="-342900">
              <a:buFont typeface="Arial" panose="020B0604020202020204" pitchFamily="34" charset="0"/>
              <a:buChar char="•"/>
            </a:pPr>
            <a:r>
              <a:rPr lang="en-US" sz="2000" dirty="0"/>
              <a:t>Through reflecting on my practice and learning from experience.</a:t>
            </a:r>
            <a:endParaRPr lang="en-GB" sz="2800" i="1" dirty="0"/>
          </a:p>
        </p:txBody>
      </p:sp>
      <p:pic>
        <p:nvPicPr>
          <p:cNvPr id="3074" name="Picture 2" descr="The Power of Critical Thinking: Why It's Essential for Success in the  Modern World">
            <a:extLst>
              <a:ext uri="{FF2B5EF4-FFF2-40B4-BE49-F238E27FC236}">
                <a16:creationId xmlns:a16="http://schemas.microsoft.com/office/drawing/2014/main" id="{08B62F35-8BFB-0192-6DED-773FA1F303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9414" y="2155830"/>
            <a:ext cx="3465284" cy="194922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14/03/2026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US" sz="2800" b="1" dirty="0"/>
              <a:t>IMPORTANCE OF CRITICAL THINKING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4247317"/>
          </a:xfrm>
          <a:prstGeom prst="rect">
            <a:avLst/>
          </a:prstGeom>
          <a:noFill/>
        </p:spPr>
        <p:txBody>
          <a:bodyPr wrap="square">
            <a:spAutoFit/>
          </a:bodyPr>
          <a:lstStyle/>
          <a:p>
            <a:pPr algn="ctr"/>
            <a:r>
              <a:rPr lang="en-US" b="1" dirty="0"/>
              <a:t>Why is it Essential for Health and Social Care?</a:t>
            </a:r>
            <a:endParaRPr lang="en-US" dirty="0"/>
          </a:p>
          <a:p>
            <a:pPr marL="285750" indent="-285750">
              <a:buFont typeface="Arial" panose="020B0604020202020204" pitchFamily="34" charset="0"/>
              <a:buChar char="•"/>
            </a:pPr>
            <a:r>
              <a:rPr lang="en-US" dirty="0"/>
              <a:t>Healthcare environments are complex and constantly changing, requiring staff to think on their feet (Scott et al., 2021).</a:t>
            </a:r>
          </a:p>
          <a:p>
            <a:pPr marL="285750" indent="-285750">
              <a:buFont typeface="Arial" panose="020B0604020202020204" pitchFamily="34" charset="0"/>
              <a:buChar char="•"/>
            </a:pPr>
            <a:r>
              <a:rPr lang="en-US" dirty="0"/>
              <a:t>Critical thinking enables professionals to make sound clinical judgements in uncertain situations (Aveyard &amp; Waite, 2024).</a:t>
            </a:r>
          </a:p>
          <a:p>
            <a:pPr algn="ctr"/>
            <a:r>
              <a:rPr lang="en-US" b="1" dirty="0"/>
              <a:t>How it Supports Safe and Effective Care:</a:t>
            </a:r>
            <a:endParaRPr lang="en-US" dirty="0"/>
          </a:p>
          <a:p>
            <a:pPr marL="285750" indent="-285750">
              <a:buFont typeface="Arial" panose="020B0604020202020204" pitchFamily="34" charset="0"/>
              <a:buChar char="•"/>
            </a:pPr>
            <a:r>
              <a:rPr lang="en-US" dirty="0"/>
              <a:t>Helps identify early warning signs that might otherwise be missed (Scott et al., 2021).</a:t>
            </a:r>
          </a:p>
          <a:p>
            <a:pPr marL="285750" indent="-285750">
              <a:buFont typeface="Arial" panose="020B0604020202020204" pitchFamily="34" charset="0"/>
              <a:buChar char="•"/>
            </a:pPr>
            <a:r>
              <a:rPr lang="en-US" dirty="0"/>
              <a:t>Reduces the risk of errors by encouraging staff to question and verify information (McKendry, 2015).</a:t>
            </a:r>
          </a:p>
          <a:p>
            <a:pPr algn="ctr"/>
            <a:r>
              <a:rPr lang="en-US" b="1" dirty="0"/>
              <a:t>Benefits for Service Users and Staff:</a:t>
            </a:r>
            <a:endParaRPr lang="en-US" dirty="0"/>
          </a:p>
          <a:p>
            <a:pPr marL="285750" indent="-285750">
              <a:buFont typeface="Arial" panose="020B0604020202020204" pitchFamily="34" charset="0"/>
              <a:buChar char="•"/>
            </a:pPr>
            <a:r>
              <a:rPr lang="en-US" b="1" dirty="0"/>
              <a:t>Service users:</a:t>
            </a:r>
            <a:r>
              <a:rPr lang="en-US" dirty="0"/>
              <a:t> Receive care that is tailored to their individual needs rather than routine responses (Aveyard &amp; Waite, 2024).</a:t>
            </a:r>
          </a:p>
          <a:p>
            <a:pPr marL="285750" indent="-285750">
              <a:buFont typeface="Arial" panose="020B0604020202020204" pitchFamily="34" charset="0"/>
              <a:buChar char="•"/>
            </a:pPr>
            <a:r>
              <a:rPr lang="en-US" b="1" dirty="0"/>
              <a:t>Staff and colleagues:</a:t>
            </a:r>
            <a:r>
              <a:rPr lang="en-US" dirty="0"/>
              <a:t> Develop confidence in their decision-making abilities (McKendry, 2015).</a:t>
            </a:r>
          </a:p>
          <a:p>
            <a:pPr algn="ctr"/>
            <a:r>
              <a:rPr lang="en-US" b="1" dirty="0"/>
              <a:t>Consequences of Poor Critical Thinking:</a:t>
            </a:r>
            <a:endParaRPr lang="en-US" dirty="0"/>
          </a:p>
          <a:p>
            <a:pPr marL="285750" indent="-285750">
              <a:buFont typeface="Arial" panose="020B0604020202020204" pitchFamily="34" charset="0"/>
              <a:buChar char="•"/>
            </a:pPr>
            <a:r>
              <a:rPr lang="en-US" dirty="0"/>
              <a:t>Without critical thinking, care becomes task-focused rather than person-</a:t>
            </a:r>
            <a:r>
              <a:rPr lang="en-US" dirty="0" err="1"/>
              <a:t>centred</a:t>
            </a:r>
            <a:r>
              <a:rPr lang="en-US" dirty="0"/>
              <a:t> (Grimwood, 2023).</a:t>
            </a:r>
          </a:p>
          <a:p>
            <a:pPr marL="285750" indent="-285750">
              <a:buFont typeface="Arial" panose="020B0604020202020204" pitchFamily="34" charset="0"/>
              <a:buChar char="•"/>
            </a:pPr>
            <a:r>
              <a:rPr lang="en-US" dirty="0"/>
              <a:t>Staff may miss important changes in a patient's condition, leading to deterioration (Scott et al.,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334433" y="0"/>
            <a:ext cx="11857567" cy="1143000"/>
          </a:xfrm>
        </p:spPr>
        <p:txBody>
          <a:bodyPr/>
          <a:lstStyle/>
          <a:p>
            <a:r>
              <a:rPr lang="en-US" sz="2800" b="1" dirty="0"/>
              <a:t>A MODEL FOR CRITICAL THINKING: THE PAUL-ELDER FRAMEWORK</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192919" y="859971"/>
            <a:ext cx="11857567" cy="4965247"/>
          </a:xfrm>
        </p:spPr>
        <p:txBody>
          <a:bodyPr/>
          <a:lstStyle/>
          <a:p>
            <a:r>
              <a:rPr lang="en-US" sz="1400" b="1" dirty="0"/>
              <a:t>Model:</a:t>
            </a:r>
            <a:r>
              <a:rPr lang="en-US" sz="1400" dirty="0"/>
              <a:t> Paul-Elder Critical Thinking Framework</a:t>
            </a:r>
          </a:p>
          <a:p>
            <a:pPr algn="ctr"/>
            <a:r>
              <a:rPr lang="en-US" sz="1400" b="1" dirty="0"/>
              <a:t>Three Interlocking Components:</a:t>
            </a:r>
            <a:endParaRPr lang="en-US" sz="1400" dirty="0"/>
          </a:p>
          <a:p>
            <a:r>
              <a:rPr lang="en-US" sz="1400" b="1" dirty="0"/>
              <a:t>Elements of Thought</a:t>
            </a:r>
            <a:r>
              <a:rPr lang="en-US" sz="1400" dirty="0"/>
              <a:t> – The parts present in all reasoning</a:t>
            </a:r>
          </a:p>
          <a:p>
            <a:r>
              <a:rPr lang="en-US" sz="1400" b="1" dirty="0"/>
              <a:t>Intellectual Standards</a:t>
            </a:r>
            <a:r>
              <a:rPr lang="en-US" sz="1400" dirty="0"/>
              <a:t> – Used to evaluate the quality of thinking</a:t>
            </a:r>
          </a:p>
          <a:p>
            <a:r>
              <a:rPr lang="en-US" sz="1400" b="1" dirty="0"/>
              <a:t>Intellectual Traits</a:t>
            </a:r>
            <a:r>
              <a:rPr lang="en-US" sz="1400" dirty="0"/>
              <a:t> – Developed through consistent application of standards</a:t>
            </a:r>
          </a:p>
          <a:p>
            <a:pPr algn="ctr"/>
            <a:r>
              <a:rPr lang="en-US" sz="1400" b="1" dirty="0"/>
              <a:t>The Elements of Thought (What we do when we think):</a:t>
            </a:r>
            <a:endParaRPr lang="en-US" sz="1400" dirty="0"/>
          </a:p>
          <a:p>
            <a:r>
              <a:rPr lang="en-US" sz="1400" b="1" dirty="0"/>
              <a:t>Purpose:</a:t>
            </a:r>
            <a:r>
              <a:rPr lang="en-US" sz="1400" dirty="0"/>
              <a:t> What am I trying to achieve? </a:t>
            </a:r>
          </a:p>
          <a:p>
            <a:r>
              <a:rPr lang="en-US" sz="1400" b="1" dirty="0"/>
              <a:t>Question:</a:t>
            </a:r>
            <a:r>
              <a:rPr lang="en-US" sz="1400" dirty="0"/>
              <a:t> What problem am I trying to solve?</a:t>
            </a:r>
          </a:p>
          <a:p>
            <a:r>
              <a:rPr lang="en-US" sz="1400" b="1" dirty="0"/>
              <a:t>Information:</a:t>
            </a:r>
            <a:r>
              <a:rPr lang="en-US" sz="1400" dirty="0"/>
              <a:t> What data or evidence do I have? </a:t>
            </a:r>
          </a:p>
          <a:p>
            <a:r>
              <a:rPr lang="en-US" sz="1400" b="1" dirty="0"/>
              <a:t>Interpretation:</a:t>
            </a:r>
            <a:r>
              <a:rPr lang="en-US" sz="1400" dirty="0"/>
              <a:t> What conclusions can I draw? </a:t>
            </a:r>
          </a:p>
          <a:p>
            <a:r>
              <a:rPr lang="en-US" sz="1400" b="1" dirty="0"/>
              <a:t>Assumptions:</a:t>
            </a:r>
            <a:r>
              <a:rPr lang="en-US" sz="1400" dirty="0"/>
              <a:t> What am I taking for granted? </a:t>
            </a:r>
          </a:p>
          <a:p>
            <a:r>
              <a:rPr lang="en-US" sz="1400" b="1" dirty="0"/>
              <a:t>Implications:</a:t>
            </a:r>
            <a:r>
              <a:rPr lang="en-US" sz="1400" dirty="0"/>
              <a:t> What are the consequences of my thinking?</a:t>
            </a:r>
          </a:p>
          <a:p>
            <a:r>
              <a:rPr lang="en-US" sz="1400" b="1" dirty="0"/>
              <a:t>Concepts:</a:t>
            </a:r>
            <a:r>
              <a:rPr lang="en-US" sz="1400" dirty="0"/>
              <a:t> What ideas or theories guide my thinking? </a:t>
            </a:r>
          </a:p>
          <a:p>
            <a:r>
              <a:rPr lang="en-US" sz="1400" b="1" dirty="0"/>
              <a:t>Point of View:</a:t>
            </a:r>
            <a:r>
              <a:rPr lang="en-US" sz="1400" dirty="0"/>
              <a:t> What perspective am I looking from? </a:t>
            </a:r>
          </a:p>
          <a:p>
            <a:pPr algn="ctr"/>
            <a:r>
              <a:rPr lang="en-US" sz="1400" b="1" dirty="0"/>
              <a:t>Why This Model Matters:</a:t>
            </a:r>
            <a:endParaRPr lang="en-US" sz="1400" dirty="0"/>
          </a:p>
          <a:p>
            <a:r>
              <a:rPr lang="en-US" sz="1400" dirty="0"/>
              <a:t>Provides a structured way to examine and improve our thinking (Aveyard &amp; Waite, 2024).</a:t>
            </a:r>
          </a:p>
          <a:p>
            <a:r>
              <a:rPr lang="en-US" sz="1400" dirty="0"/>
              <a:t>Helps professionals avoid rushed decisions based on assumptions (Scott et al., 2021).</a:t>
            </a:r>
          </a:p>
          <a:p>
            <a:r>
              <a:rPr lang="en-US" sz="1400" dirty="0"/>
              <a:t>Consistent application develops intellectual traits like humility and empathy (McKendry, 2015).</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1026" name="Picture 2" descr="Critical Thinking for Leaders and Educators: An AI Framework – TCEA  TechNotes Blog">
            <a:extLst>
              <a:ext uri="{FF2B5EF4-FFF2-40B4-BE49-F238E27FC236}">
                <a16:creationId xmlns:a16="http://schemas.microsoft.com/office/drawing/2014/main" id="{95659963-26EF-D2D4-5ECE-FF0E5123B4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9797" y="1143000"/>
            <a:ext cx="2837770" cy="4014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981200" y="5611"/>
            <a:ext cx="8229600" cy="797260"/>
          </a:xfrm>
        </p:spPr>
        <p:txBody>
          <a:bodyPr/>
          <a:lstStyle/>
          <a:p>
            <a:r>
              <a:rPr lang="en-US" sz="3600" b="1" dirty="0"/>
              <a:t>APPLYING THIS SKILL IN PRACTICE</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08857" y="802871"/>
            <a:ext cx="12083143" cy="4680520"/>
          </a:xfrm>
        </p:spPr>
        <p:txBody>
          <a:bodyPr/>
          <a:lstStyle/>
          <a:p>
            <a:r>
              <a:rPr lang="en-US" sz="1600" b="1" dirty="0"/>
              <a:t>Role and Setting:</a:t>
            </a:r>
            <a:r>
              <a:rPr lang="en-US" sz="1600" dirty="0"/>
              <a:t> Care Assistant in a residential care home</a:t>
            </a:r>
          </a:p>
          <a:p>
            <a:r>
              <a:rPr lang="en-US" sz="1600" b="1" dirty="0"/>
              <a:t>The Situation:</a:t>
            </a:r>
            <a:endParaRPr lang="en-US" sz="1600" dirty="0"/>
          </a:p>
          <a:p>
            <a:r>
              <a:rPr lang="en-US" sz="1600" dirty="0"/>
              <a:t>A resident, Mr. Brown, who usually eats well, has barely touched his breakfast for two days.</a:t>
            </a:r>
          </a:p>
          <a:p>
            <a:r>
              <a:rPr lang="en-US" sz="1600" dirty="0"/>
              <a:t>He is also more drowsy than usual during the morning.</a:t>
            </a:r>
          </a:p>
          <a:p>
            <a:r>
              <a:rPr lang="en-US" sz="1600" b="1" dirty="0"/>
              <a:t>Applying the Skill of Critical Thinking:</a:t>
            </a:r>
            <a:endParaRPr lang="en-US" sz="1600" dirty="0"/>
          </a:p>
          <a:p>
            <a:r>
              <a:rPr lang="en-US" sz="1600" dirty="0"/>
              <a:t>Mr. Brown's eating habits have changed and he is unusually drowsy (Aveyard &amp; Waite, 2024).</a:t>
            </a:r>
          </a:p>
          <a:p>
            <a:pPr lvl="1">
              <a:buFont typeface="Wingdings" panose="05000000000000000000" pitchFamily="2" charset="2"/>
              <a:buChar char="Ø"/>
            </a:pPr>
            <a:r>
              <a:rPr lang="en-US" sz="1600" dirty="0"/>
              <a:t>Check his care records for recent notes.</a:t>
            </a:r>
          </a:p>
          <a:p>
            <a:pPr lvl="1">
              <a:buFont typeface="Wingdings" panose="05000000000000000000" pitchFamily="2" charset="2"/>
              <a:buChar char="Ø"/>
            </a:pPr>
            <a:r>
              <a:rPr lang="en-US" sz="1600" dirty="0"/>
              <a:t>Speak with colleagues from previous shifts.</a:t>
            </a:r>
          </a:p>
          <a:p>
            <a:pPr lvl="1">
              <a:buFont typeface="Wingdings" panose="05000000000000000000" pitchFamily="2" charset="2"/>
              <a:buChar char="Ø"/>
            </a:pPr>
            <a:r>
              <a:rPr lang="en-US" sz="1600" dirty="0"/>
              <a:t>Observe him throughout the morning (Scott et al., 2021).</a:t>
            </a:r>
          </a:p>
          <a:p>
            <a:pPr lvl="1">
              <a:buFont typeface="Wingdings" panose="05000000000000000000" pitchFamily="2" charset="2"/>
              <a:buChar char="Ø"/>
            </a:pPr>
            <a:r>
              <a:rPr lang="en-US" sz="1600" dirty="0"/>
              <a:t>Consider possible reasons: infection? medication side effects? something else?</a:t>
            </a:r>
          </a:p>
          <a:p>
            <a:pPr lvl="1">
              <a:buFont typeface="Wingdings" panose="05000000000000000000" pitchFamily="2" charset="2"/>
              <a:buChar char="Ø"/>
            </a:pPr>
            <a:r>
              <a:rPr lang="en-US" sz="1600" dirty="0" err="1"/>
              <a:t>Recognise</a:t>
            </a:r>
            <a:r>
              <a:rPr lang="en-US" sz="1600" dirty="0"/>
              <a:t> that changes in eating and alertness can indicate infection in older.</a:t>
            </a:r>
          </a:p>
          <a:p>
            <a:pPr lvl="1">
              <a:buFont typeface="Wingdings" panose="05000000000000000000" pitchFamily="2" charset="2"/>
              <a:buChar char="Ø"/>
            </a:pPr>
            <a:r>
              <a:rPr lang="en-US" sz="1600" dirty="0"/>
              <a:t>Decide to report concerns clearly to the nurse rather than waiting and watching.</a:t>
            </a:r>
          </a:p>
          <a:p>
            <a:pPr lvl="1">
              <a:buFont typeface="Wingdings" panose="05000000000000000000" pitchFamily="2" charset="2"/>
              <a:buChar char="Ø"/>
            </a:pPr>
            <a:r>
              <a:rPr lang="en-US" sz="1600" dirty="0"/>
              <a:t>After the nurse assesses and finds a chest infection, reflect on the signs you noticed for future reference (Aveyard &amp; Waite, 2024).</a:t>
            </a:r>
          </a:p>
          <a:p>
            <a:r>
              <a:rPr lang="en-US" sz="1600" b="1" dirty="0"/>
              <a:t>Impact on Care:</a:t>
            </a:r>
            <a:endParaRPr lang="en-US" sz="1600" dirty="0"/>
          </a:p>
          <a:p>
            <a:pPr>
              <a:buFont typeface="Wingdings" panose="05000000000000000000" pitchFamily="2" charset="2"/>
              <a:buChar char="Ø"/>
            </a:pPr>
            <a:r>
              <a:rPr lang="en-US" sz="1600" dirty="0"/>
              <a:t>Early reporting led to prompt medical review and treatment.</a:t>
            </a:r>
          </a:p>
          <a:p>
            <a:pPr>
              <a:buFont typeface="Wingdings" panose="05000000000000000000" pitchFamily="2" charset="2"/>
              <a:buChar char="Ø"/>
            </a:pPr>
            <a:r>
              <a:rPr lang="en-US" sz="1600" dirty="0"/>
              <a:t>Prevented further deterioration and potential hospital admission (Scott et al., 2021).</a:t>
            </a:r>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14/03/2026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6" name="Picture 5">
            <a:extLst>
              <a:ext uri="{FF2B5EF4-FFF2-40B4-BE49-F238E27FC236}">
                <a16:creationId xmlns:a16="http://schemas.microsoft.com/office/drawing/2014/main" id="{32F6BFF9-A568-3A0B-CDAE-9B4008777A33}"/>
              </a:ext>
            </a:extLst>
          </p:cNvPr>
          <p:cNvPicPr>
            <a:picLocks noChangeAspect="1"/>
          </p:cNvPicPr>
          <p:nvPr/>
        </p:nvPicPr>
        <p:blipFill>
          <a:blip r:embed="rId3"/>
          <a:stretch>
            <a:fillRect/>
          </a:stretch>
        </p:blipFill>
        <p:spPr>
          <a:xfrm>
            <a:off x="9054193" y="1939579"/>
            <a:ext cx="3028950" cy="1932895"/>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34433" y="0"/>
            <a:ext cx="11857567" cy="1217067"/>
          </a:xfrm>
        </p:spPr>
        <p:txBody>
          <a:bodyPr/>
          <a:lstStyle/>
          <a:p>
            <a:r>
              <a:rPr lang="en-US" sz="2800" b="1" dirty="0"/>
              <a:t>HOW DOES THIS SKILL SUPPORT MY FUTURE CAREER?</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991580"/>
            <a:ext cx="7946571" cy="3960440"/>
          </a:xfrm>
        </p:spPr>
        <p:txBody>
          <a:bodyPr/>
          <a:lstStyle/>
          <a:p>
            <a:pPr algn="ctr"/>
            <a:r>
              <a:rPr lang="en-US" sz="1800" b="1" dirty="0"/>
              <a:t>Importance for Employability:</a:t>
            </a:r>
            <a:endParaRPr lang="en-US" sz="1800" dirty="0"/>
          </a:p>
          <a:p>
            <a:r>
              <a:rPr lang="en-US" sz="1800" dirty="0"/>
              <a:t>Employers value staff who can think for themselves and make safe decisions (Scott et al., 2021).</a:t>
            </a:r>
          </a:p>
          <a:p>
            <a:r>
              <a:rPr lang="en-US" sz="1800" dirty="0"/>
              <a:t>Critical thinking is essential for career progression into more senior roles.</a:t>
            </a:r>
          </a:p>
          <a:p>
            <a:pPr algn="ctr"/>
            <a:r>
              <a:rPr lang="en-US" sz="1800" b="1" dirty="0"/>
              <a:t>Personal Reflection:</a:t>
            </a:r>
            <a:endParaRPr lang="en-US" sz="1800" dirty="0"/>
          </a:p>
          <a:p>
            <a:r>
              <a:rPr lang="en-US" sz="1800" dirty="0"/>
              <a:t>I am observant and notice changes in residents' usual patterns (Aveyard &amp; Waite, 2024).</a:t>
            </a:r>
          </a:p>
          <a:p>
            <a:r>
              <a:rPr lang="en-US" sz="1800" dirty="0"/>
              <a:t>I want to become more confident in </a:t>
            </a:r>
            <a:r>
              <a:rPr lang="en-US" sz="1800" dirty="0" err="1"/>
              <a:t>analysing</a:t>
            </a:r>
            <a:r>
              <a:rPr lang="en-US" sz="1800" dirty="0"/>
              <a:t> information and making judgements rather than always seeking reassurance (McKendry, 2015).</a:t>
            </a:r>
          </a:p>
          <a:p>
            <a:r>
              <a:rPr lang="en-US" sz="1800" dirty="0"/>
              <a:t>Understanding critical thinking demonstrates readiness for professional practice.</a:t>
            </a:r>
          </a:p>
          <a:p>
            <a:r>
              <a:rPr lang="en-US" sz="1800" dirty="0"/>
              <a:t>Developing this skill helps me move from task-focused to reflective, person-</a:t>
            </a:r>
            <a:r>
              <a:rPr lang="en-US" sz="1800" dirty="0" err="1"/>
              <a:t>centred</a:t>
            </a:r>
            <a:r>
              <a:rPr lang="en-US" sz="1800" dirty="0"/>
              <a:t> care (Grimwood, 2023).</a:t>
            </a:r>
          </a:p>
          <a:p>
            <a:r>
              <a:rPr lang="en-US" sz="1800" dirty="0"/>
              <a:t>Critical thinking is key to my personal action plan for career advancement.</a:t>
            </a:r>
            <a:br>
              <a:rPr lang="en-US" sz="2400" dirty="0"/>
            </a:b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14/03/2026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pic>
        <p:nvPicPr>
          <p:cNvPr id="5122" name="Picture 2" descr="Clinical Judgment ...">
            <a:extLst>
              <a:ext uri="{FF2B5EF4-FFF2-40B4-BE49-F238E27FC236}">
                <a16:creationId xmlns:a16="http://schemas.microsoft.com/office/drawing/2014/main" id="{3D468157-08FB-8A99-D892-CF4943F4BB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9045" y="2013177"/>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922814" y="0"/>
            <a:ext cx="6172200" cy="8572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34433" y="857250"/>
            <a:ext cx="7111396" cy="4705350"/>
          </a:xfrm>
        </p:spPr>
        <p:txBody>
          <a:bodyPr/>
          <a:lstStyle/>
          <a:p>
            <a:r>
              <a:rPr lang="en-US" sz="2000" b="1" dirty="0"/>
              <a:t>Critical thinking</a:t>
            </a:r>
            <a:r>
              <a:rPr lang="en-US" sz="2000" dirty="0"/>
              <a:t> is the ability to think clearly, rationally, and reflectively in practice.</a:t>
            </a:r>
          </a:p>
          <a:p>
            <a:r>
              <a:rPr lang="en-US" sz="2000" dirty="0"/>
              <a:t>It is essential for identifying problems, making safe decisions, and providing person-</a:t>
            </a:r>
            <a:r>
              <a:rPr lang="en-US" sz="2000" dirty="0" err="1"/>
              <a:t>centred</a:t>
            </a:r>
            <a:r>
              <a:rPr lang="en-US" sz="2000" dirty="0"/>
              <a:t> care.</a:t>
            </a:r>
          </a:p>
          <a:p>
            <a:r>
              <a:rPr lang="en-US" sz="2000" dirty="0"/>
              <a:t>A structured approach helps us gather information, </a:t>
            </a:r>
            <a:r>
              <a:rPr lang="en-US" sz="2000" dirty="0" err="1"/>
              <a:t>analyse</a:t>
            </a:r>
            <a:r>
              <a:rPr lang="en-US" sz="2000" dirty="0"/>
              <a:t> evidence, and reflect on outcomes.</a:t>
            </a:r>
          </a:p>
          <a:p>
            <a:r>
              <a:rPr lang="en-US" sz="2000" dirty="0"/>
              <a:t>My example with Mr. Brown showed how critical thinking leads to early intervention and better outcomes.</a:t>
            </a:r>
          </a:p>
          <a:p>
            <a:r>
              <a:rPr lang="en-US" sz="2000" dirty="0"/>
              <a:t>By developing critical thinking, we move beyond routine tasks to become reflective practitioners who provide safe, </a:t>
            </a:r>
            <a:r>
              <a:rPr lang="en-US" sz="2000" dirty="0" err="1"/>
              <a:t>individualised</a:t>
            </a:r>
            <a:r>
              <a:rPr lang="en-US" sz="2000" dirty="0"/>
              <a:t> care. </a:t>
            </a:r>
          </a:p>
          <a:p>
            <a:r>
              <a:rPr lang="en-US" sz="2000" dirty="0"/>
              <a:t>We must also remain open to questioning whether our thinking is always serving the people we support. </a:t>
            </a:r>
          </a:p>
          <a:p>
            <a:r>
              <a:rPr lang="en-US" sz="2000" dirty="0"/>
              <a:t>Thank you for listening.</a:t>
            </a: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14/03/2026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pic>
        <p:nvPicPr>
          <p:cNvPr id="4098" name="Picture 2" descr="The Importance of Critical Thinking in Nursin | CEUfast.com Blog">
            <a:extLst>
              <a:ext uri="{FF2B5EF4-FFF2-40B4-BE49-F238E27FC236}">
                <a16:creationId xmlns:a16="http://schemas.microsoft.com/office/drawing/2014/main" id="{1287A30B-26E2-7E4D-A653-CAA557D8E4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4800" y="1192666"/>
            <a:ext cx="3810000" cy="30575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34433" y="1417638"/>
            <a:ext cx="11498337" cy="3836599"/>
          </a:xfrm>
        </p:spPr>
        <p:txBody>
          <a:bodyPr/>
          <a:lstStyle/>
          <a:p>
            <a:pPr marL="0" indent="0">
              <a:buNone/>
            </a:pPr>
            <a:endParaRPr lang="en-US" sz="2000" dirty="0"/>
          </a:p>
          <a:p>
            <a:r>
              <a:rPr lang="en-US" sz="2000" dirty="0"/>
              <a:t>Aveyard, H. and Waite, M., 2024. A Beginner's Guide to Critical Thinking and Writing in Health and Social Care, 3e. McGraw-Hill Education (UK).</a:t>
            </a:r>
          </a:p>
          <a:p>
            <a:r>
              <a:rPr lang="en-US" sz="2000" dirty="0"/>
              <a:t>Grimwood, T., 2023. </a:t>
            </a:r>
            <a:r>
              <a:rPr lang="en-US" sz="2000" i="1" dirty="0"/>
              <a:t>Against critical thinking in health, social care and social work: Reframing philosophy for professional practice</a:t>
            </a:r>
            <a:r>
              <a:rPr lang="en-US" sz="2000" dirty="0"/>
              <a:t>. Routledge.</a:t>
            </a:r>
          </a:p>
          <a:p>
            <a:r>
              <a:rPr lang="en-US" sz="2000" dirty="0"/>
              <a:t>McKendry, S., 2015. </a:t>
            </a:r>
            <a:r>
              <a:rPr lang="en-US" sz="2000" i="1" dirty="0"/>
              <a:t>Critical thinking skills for healthcare</a:t>
            </a:r>
            <a:r>
              <a:rPr lang="en-US" sz="2000" dirty="0"/>
              <a:t>. Routledge.</a:t>
            </a:r>
          </a:p>
          <a:p>
            <a:r>
              <a:rPr lang="en-US" sz="2000" dirty="0"/>
              <a:t>Paul, R. and Elder, L., 2001. </a:t>
            </a:r>
            <a:r>
              <a:rPr lang="en-US" sz="2000" i="1" dirty="0"/>
              <a:t>Critical Thinking: Tools for Taking Charge of Your Learning and Your Life</a:t>
            </a:r>
            <a:r>
              <a:rPr lang="en-US" sz="2000" dirty="0"/>
              <a:t>. 1st ed. Upper Saddle River, NJ: Prentice Hall.</a:t>
            </a:r>
          </a:p>
          <a:p>
            <a:r>
              <a:rPr lang="en-US" sz="2000" dirty="0"/>
              <a:t>Paul, R. and Elder, L., 2020. </a:t>
            </a:r>
            <a:r>
              <a:rPr lang="en-US" sz="2000" i="1" dirty="0"/>
              <a:t>The Miniature Guide to Critical Thinking Concepts and Tools</a:t>
            </a:r>
            <a:r>
              <a:rPr lang="en-US" sz="2000" dirty="0"/>
              <a:t>. 8th ed. Lanham, MD: Rowman and Littlefield</a:t>
            </a:r>
          </a:p>
          <a:p>
            <a:r>
              <a:rPr lang="en-US" sz="2000" dirty="0"/>
              <a:t>Scott, I.A., Hubbard, R.E., Crock, C., Campbell, T. and Perera, M., 2021. Developing critical thinking skills for delivering optimal care. </a:t>
            </a:r>
            <a:r>
              <a:rPr lang="en-US" sz="2000" i="1" dirty="0"/>
              <a:t>Internal Medicine Journal</a:t>
            </a:r>
            <a:r>
              <a:rPr lang="en-US" sz="2000" dirty="0"/>
              <a:t>, </a:t>
            </a:r>
            <a:r>
              <a:rPr lang="en-US" sz="2000" i="1" dirty="0"/>
              <a:t>51</a:t>
            </a:r>
            <a:r>
              <a:rPr lang="en-US" sz="2000" dirty="0"/>
              <a:t>(4), pp.488-493.</a:t>
            </a:r>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14/03/2026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14/03/2026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TotalTime>
  <Words>2871</Words>
  <Application>Microsoft Office PowerPoint</Application>
  <PresentationFormat>Widescreen</PresentationFormat>
  <Paragraphs>177</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Myriad Pro</vt:lpstr>
      <vt:lpstr>Wingdings</vt:lpstr>
      <vt:lpstr>20140311PresentationUWTSDTemplate</vt:lpstr>
      <vt:lpstr>PowerPoint Presentation</vt:lpstr>
      <vt:lpstr>Acknowledge use of AI</vt:lpstr>
      <vt:lpstr>INTRODUCTION</vt:lpstr>
      <vt:lpstr>MY CHOSEN SKILL: CRITICAL THINKING</vt:lpstr>
      <vt:lpstr>IMPORTANCE OF CRITICAL THINKING IN PROFESSIONAL PRACTICE</vt:lpstr>
      <vt:lpstr>A MODEL FOR CRITICAL THINKING: THE PAUL-ELDER FRAMEWORK</vt:lpstr>
      <vt:lpstr>APPLYING THIS SKILL IN PRACTICE</vt:lpstr>
      <vt:lpstr>HOW DOES THIS SKILL SUPPORT MY FUTURE CAREER?</vt:lpstr>
      <vt:lpstr>CONCLUSION</vt:lpstr>
      <vt:lpstr>REFERENCES</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MT_Prod-13</cp:lastModifiedBy>
  <cp:revision>27</cp:revision>
  <dcterms:created xsi:type="dcterms:W3CDTF">2025-02-21T18:28:54Z</dcterms:created>
  <dcterms:modified xsi:type="dcterms:W3CDTF">2026-03-14T18:00:38Z</dcterms:modified>
</cp:coreProperties>
</file>