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4"/>
  </p:sldMasterIdLst>
  <p:notesMasterIdLst>
    <p:notesMasterId r:id="rId17"/>
  </p:notesMasterIdLst>
  <p:sldIdLst>
    <p:sldId id="290" r:id="rId5"/>
    <p:sldId id="297" r:id="rId6"/>
    <p:sldId id="295" r:id="rId7"/>
    <p:sldId id="312" r:id="rId8"/>
    <p:sldId id="298" r:id="rId9"/>
    <p:sldId id="307" r:id="rId10"/>
    <p:sldId id="611" r:id="rId11"/>
    <p:sldId id="610" r:id="rId12"/>
    <p:sldId id="309" r:id="rId13"/>
    <p:sldId id="311" r:id="rId14"/>
    <p:sldId id="310" r:id="rId15"/>
    <p:sldId id="61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88497"/>
  </p:normalViewPr>
  <p:slideViewPr>
    <p:cSldViewPr snapToGrid="0">
      <p:cViewPr varScale="1">
        <p:scale>
          <a:sx n="104" d="100"/>
          <a:sy n="104" d="100"/>
        </p:scale>
        <p:origin x="138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411EE5-8B7C-42B2-AE66-143899FC860B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DB14F6-9664-4D55-80FB-D7CC1200E9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795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DB14F6-9664-4D55-80FB-D7CC1200E95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82420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0D85D9FB-34EC-42EC-B88A-80B9727A897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6334B81-52E0-4092-8D2C-EA7599B54B6E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A49EA674-7F9E-4B9B-A0E2-FACAD0901A8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C8B41287-D7FF-4FDC-BE25-FC80B54B85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11/9/2023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196814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182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223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11/9/2023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59083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7229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2717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3306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86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0468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712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79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11/9/2023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274225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www.open.edu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open.edu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open.edu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14DD2-4A84-4A38-9C18-84E3FDFA67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93826" y="1203246"/>
            <a:ext cx="7772400" cy="1470025"/>
          </a:xfrm>
        </p:spPr>
        <p:txBody>
          <a:bodyPr>
            <a:normAutofit/>
          </a:bodyPr>
          <a:lstStyle/>
          <a:p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Mental Disorders and Psychopathology</a:t>
            </a:r>
            <a:endParaRPr lang="en-GB" sz="3200" i="1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E2E764-804F-3FDA-3D7D-02B1626EBE85}"/>
              </a:ext>
            </a:extLst>
          </p:cNvPr>
          <p:cNvSpPr txBox="1"/>
          <p:nvPr/>
        </p:nvSpPr>
        <p:spPr>
          <a:xfrm>
            <a:off x="3874046" y="2780928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BMHP6006_BIRM</a:t>
            </a:r>
            <a:endParaRPr lang="en-GB" sz="3200" b="1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88027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0050F-C713-8CED-804E-79DAF9EAC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3107"/>
            <a:ext cx="10972800" cy="1143000"/>
          </a:xfrm>
        </p:spPr>
        <p:txBody>
          <a:bodyPr/>
          <a:lstStyle/>
          <a:p>
            <a:r>
              <a:rPr lang="en-GB" dirty="0"/>
              <a:t>Diagnosing autism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02194E5-5A73-5094-0A61-25F7A348DF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7544" t="13083" r="42150" b="38879"/>
          <a:stretch/>
        </p:blipFill>
        <p:spPr>
          <a:xfrm>
            <a:off x="914401" y="1315121"/>
            <a:ext cx="6306206" cy="4227757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FDCAAAA7-5142-3CFB-620B-4E7BC4846AB9}"/>
              </a:ext>
            </a:extLst>
          </p:cNvPr>
          <p:cNvSpPr/>
          <p:nvPr/>
        </p:nvSpPr>
        <p:spPr>
          <a:xfrm>
            <a:off x="8113985" y="2249214"/>
            <a:ext cx="3163614" cy="183931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www.autism.org.uk</a:t>
            </a:r>
          </a:p>
        </p:txBody>
      </p:sp>
    </p:spTree>
    <p:extLst>
      <p:ext uri="{BB962C8B-B14F-4D97-AF65-F5344CB8AC3E}">
        <p14:creationId xmlns:p14="http://schemas.microsoft.com/office/powerpoint/2010/main" val="3573862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0050F-C713-8CED-804E-79DAF9EAC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3107"/>
            <a:ext cx="10972800" cy="1143000"/>
          </a:xfrm>
        </p:spPr>
        <p:txBody>
          <a:bodyPr/>
          <a:lstStyle/>
          <a:p>
            <a:r>
              <a:rPr lang="en-GB" dirty="0"/>
              <a:t>Diagnosing autism</a:t>
            </a:r>
          </a:p>
        </p:txBody>
      </p:sp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8A8B7885-715A-356E-0A44-EE977997D4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7393" t="30527" r="40489" b="19019"/>
          <a:stretch/>
        </p:blipFill>
        <p:spPr>
          <a:xfrm>
            <a:off x="709562" y="1348630"/>
            <a:ext cx="6174715" cy="416074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CD9359A6-6C67-83A7-4848-C68878261157}"/>
              </a:ext>
            </a:extLst>
          </p:cNvPr>
          <p:cNvSpPr/>
          <p:nvPr/>
        </p:nvSpPr>
        <p:spPr>
          <a:xfrm>
            <a:off x="8418786" y="2585545"/>
            <a:ext cx="3163614" cy="183931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www.autism.org.uk</a:t>
            </a:r>
          </a:p>
        </p:txBody>
      </p:sp>
    </p:spTree>
    <p:extLst>
      <p:ext uri="{BB962C8B-B14F-4D97-AF65-F5344CB8AC3E}">
        <p14:creationId xmlns:p14="http://schemas.microsoft.com/office/powerpoint/2010/main" val="40437573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33A51-A4B0-ACAE-0991-F91DC1E73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Treatment options include</a:t>
            </a:r>
            <a:r>
              <a:rPr lang="en-GB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3B3D4-6E5A-4413-E507-55B7A27FBC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Behaviour and communication therapies </a:t>
            </a:r>
            <a:r>
              <a:rPr lang="en-GB" dirty="0"/>
              <a:t>– address the range of social, language and behavioural difficulties e.g. Applied Behaviour Analysis (APA). </a:t>
            </a:r>
          </a:p>
          <a:p>
            <a:r>
              <a:rPr lang="en-GB" b="1" dirty="0"/>
              <a:t>Family therapies </a:t>
            </a:r>
            <a:r>
              <a:rPr lang="en-GB" dirty="0"/>
              <a:t>– Parents and other family members can learn how to play and interact with their children in a way that promotes social interaction skills and manages problem behaviours. </a:t>
            </a:r>
          </a:p>
        </p:txBody>
      </p:sp>
    </p:spTree>
    <p:extLst>
      <p:ext uri="{BB962C8B-B14F-4D97-AF65-F5344CB8AC3E}">
        <p14:creationId xmlns:p14="http://schemas.microsoft.com/office/powerpoint/2010/main" val="4134607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54206-4205-C9AF-A97A-D55E183FF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Treatments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178349-71CE-DA4E-E929-637BB12D4B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596" t="27092" r="39920" b="6524"/>
          <a:stretch/>
        </p:blipFill>
        <p:spPr>
          <a:xfrm>
            <a:off x="609600" y="1285182"/>
            <a:ext cx="4993079" cy="4287635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C3645D5D-F70D-467C-DF04-775F6D8822D4}"/>
              </a:ext>
            </a:extLst>
          </p:cNvPr>
          <p:cNvSpPr/>
          <p:nvPr/>
        </p:nvSpPr>
        <p:spPr>
          <a:xfrm>
            <a:off x="7509753" y="2509344"/>
            <a:ext cx="3657600" cy="183931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www.nhs.co.uk</a:t>
            </a:r>
          </a:p>
        </p:txBody>
      </p:sp>
    </p:spTree>
    <p:extLst>
      <p:ext uri="{BB962C8B-B14F-4D97-AF65-F5344CB8AC3E}">
        <p14:creationId xmlns:p14="http://schemas.microsoft.com/office/powerpoint/2010/main" val="6813485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54206-4205-C9AF-A97A-D55E183FF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Treatments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3645D5D-F70D-467C-DF04-775F6D8822D4}"/>
              </a:ext>
            </a:extLst>
          </p:cNvPr>
          <p:cNvSpPr/>
          <p:nvPr/>
        </p:nvSpPr>
        <p:spPr>
          <a:xfrm>
            <a:off x="7509753" y="2509344"/>
            <a:ext cx="3657600" cy="183931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www.nhs.co.uk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067DB8-2C24-C67F-8583-6D4486F6CC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422" t="14445" r="40781" b="14027"/>
          <a:stretch/>
        </p:blipFill>
        <p:spPr>
          <a:xfrm>
            <a:off x="1024647" y="1281111"/>
            <a:ext cx="4462602" cy="4295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2846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80474-2168-2D66-4246-3BFC189F3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Psychoanalysis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4FCB2E3-AA78-9B56-D447-F7D3685138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803" t="15354" r="38637" b="5051"/>
          <a:stretch/>
        </p:blipFill>
        <p:spPr>
          <a:xfrm>
            <a:off x="3907114" y="1523999"/>
            <a:ext cx="4377771" cy="403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1839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5B9405F3-0815-46E9-951B-032A54A704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altLang="en-US" u="sng" dirty="0"/>
              <a:t>Using the principles of operant conditioning  </a:t>
            </a:r>
          </a:p>
        </p:txBody>
      </p:sp>
      <p:pic>
        <p:nvPicPr>
          <p:cNvPr id="14339" name="Picture 1">
            <a:extLst>
              <a:ext uri="{FF2B5EF4-FFF2-40B4-BE49-F238E27FC236}">
                <a16:creationId xmlns:a16="http://schemas.microsoft.com/office/drawing/2014/main" id="{6D38A042-AE0E-4FEF-A407-CDD1BEC88C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31" r="-1" b="-1"/>
          <a:stretch/>
        </p:blipFill>
        <p:spPr bwMode="auto">
          <a:xfrm>
            <a:off x="609600" y="1600201"/>
            <a:ext cx="5384800" cy="398904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5" descr="http://www.mhhe.com/socscience/intro/ibank/ibank/0081.jpg">
            <a:extLst>
              <a:ext uri="{FF2B5EF4-FFF2-40B4-BE49-F238E27FC236}">
                <a16:creationId xmlns:a16="http://schemas.microsoft.com/office/drawing/2014/main" id="{B08EBD74-FE08-47B2-B92B-F34EBD9332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7"/>
          <a:stretch/>
        </p:blipFill>
        <p:spPr bwMode="auto">
          <a:xfrm>
            <a:off x="6197600" y="1600201"/>
            <a:ext cx="5384800" cy="398904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54206-4205-C9AF-A97A-D55E183FF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81396"/>
          </a:xfrm>
        </p:spPr>
        <p:txBody>
          <a:bodyPr>
            <a:normAutofit fontScale="90000"/>
          </a:bodyPr>
          <a:lstStyle/>
          <a:p>
            <a:r>
              <a:rPr lang="en-GB" dirty="0"/>
              <a:t>Applied Behaviour Analysis (ABA)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3645D5D-F70D-467C-DF04-775F6D8822D4}"/>
              </a:ext>
            </a:extLst>
          </p:cNvPr>
          <p:cNvSpPr/>
          <p:nvPr/>
        </p:nvSpPr>
        <p:spPr>
          <a:xfrm>
            <a:off x="7509753" y="2509344"/>
            <a:ext cx="3657600" cy="183931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hlinkClick r:id="rId2"/>
              </a:rPr>
              <a:t>www.open.edu</a:t>
            </a:r>
            <a:endParaRPr lang="en-GB" sz="2800" dirty="0"/>
          </a:p>
          <a:p>
            <a:pPr algn="ctr"/>
            <a:r>
              <a:rPr lang="en-GB" sz="2800" dirty="0"/>
              <a:t>(</a:t>
            </a:r>
            <a:r>
              <a:rPr lang="en-GB" sz="2800" dirty="0" err="1"/>
              <a:t>OpenLearn</a:t>
            </a:r>
            <a:r>
              <a:rPr lang="en-GB" sz="2800" dirty="0"/>
              <a:t>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C87C335-AE62-F406-1DBF-9154A6F5D1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33699" t="23214" r="12230" b="8222"/>
          <a:stretch/>
        </p:blipFill>
        <p:spPr>
          <a:xfrm>
            <a:off x="609600" y="1002134"/>
            <a:ext cx="6368374" cy="454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0853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54206-4205-C9AF-A97A-D55E183FF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81396"/>
          </a:xfrm>
        </p:spPr>
        <p:txBody>
          <a:bodyPr>
            <a:normAutofit fontScale="90000"/>
          </a:bodyPr>
          <a:lstStyle/>
          <a:p>
            <a:r>
              <a:rPr lang="en-GB" dirty="0"/>
              <a:t>Applied Behaviour Analysis (ABA)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3645D5D-F70D-467C-DF04-775F6D8822D4}"/>
              </a:ext>
            </a:extLst>
          </p:cNvPr>
          <p:cNvSpPr/>
          <p:nvPr/>
        </p:nvSpPr>
        <p:spPr>
          <a:xfrm>
            <a:off x="7509753" y="2509344"/>
            <a:ext cx="3657600" cy="183931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hlinkClick r:id="rId2"/>
              </a:rPr>
              <a:t>www.open.edu</a:t>
            </a:r>
            <a:endParaRPr lang="en-GB" sz="2800" dirty="0"/>
          </a:p>
          <a:p>
            <a:pPr algn="ctr"/>
            <a:r>
              <a:rPr lang="en-GB" sz="2800" dirty="0"/>
              <a:t>(</a:t>
            </a:r>
            <a:r>
              <a:rPr lang="en-GB" sz="2800" dirty="0" err="1"/>
              <a:t>OpenLearn</a:t>
            </a:r>
            <a:r>
              <a:rPr lang="en-GB" sz="2800" dirty="0"/>
              <a:t>)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169803C-8973-B879-A5FD-7196FFE3A5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34138" t="40515" r="11824" b="35650"/>
          <a:stretch/>
        </p:blipFill>
        <p:spPr>
          <a:xfrm>
            <a:off x="317820" y="2409825"/>
            <a:ext cx="7064055" cy="1752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8938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54206-4205-C9AF-A97A-D55E183FF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46113"/>
            <a:ext cx="10972800" cy="581396"/>
          </a:xfrm>
        </p:spPr>
        <p:txBody>
          <a:bodyPr>
            <a:normAutofit fontScale="90000"/>
          </a:bodyPr>
          <a:lstStyle/>
          <a:p>
            <a:r>
              <a:rPr lang="en-GB" dirty="0"/>
              <a:t>Pre-school Autism Communication (PACT)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3645D5D-F70D-467C-DF04-775F6D8822D4}"/>
              </a:ext>
            </a:extLst>
          </p:cNvPr>
          <p:cNvSpPr/>
          <p:nvPr/>
        </p:nvSpPr>
        <p:spPr>
          <a:xfrm>
            <a:off x="7924800" y="2097142"/>
            <a:ext cx="3657600" cy="183931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hlinkClick r:id="rId2"/>
              </a:rPr>
              <a:t>www.open.edu</a:t>
            </a:r>
            <a:endParaRPr lang="en-GB" sz="2800" dirty="0"/>
          </a:p>
          <a:p>
            <a:pPr algn="ctr"/>
            <a:r>
              <a:rPr lang="en-GB" sz="2800" dirty="0"/>
              <a:t>(</a:t>
            </a:r>
            <a:r>
              <a:rPr lang="en-GB" sz="2800" dirty="0" err="1"/>
              <a:t>OpenLearn</a:t>
            </a:r>
            <a:r>
              <a:rPr lang="en-GB" sz="2800" dirty="0"/>
              <a:t>)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90501C5-DC97-B703-C913-BD7A716C1A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34540" t="26518" r="12926" b="47325"/>
          <a:stretch/>
        </p:blipFill>
        <p:spPr>
          <a:xfrm>
            <a:off x="441888" y="2097142"/>
            <a:ext cx="7092387" cy="1986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603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C6F0F-57D5-3D63-7F7F-CBABD709E0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therapy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7A606BB-C9E9-087B-22A8-AF15A2BFFF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7713" t="21638" r="33152" b="38033"/>
          <a:stretch/>
        </p:blipFill>
        <p:spPr>
          <a:xfrm>
            <a:off x="6502400" y="2093186"/>
            <a:ext cx="4608945" cy="2671627"/>
          </a:xfrm>
        </p:spPr>
      </p:pic>
      <p:pic>
        <p:nvPicPr>
          <p:cNvPr id="1026" name="Picture 2" descr="Autism Family Therapy, Inc.">
            <a:extLst>
              <a:ext uri="{FF2B5EF4-FFF2-40B4-BE49-F238E27FC236}">
                <a16:creationId xmlns:a16="http://schemas.microsoft.com/office/drawing/2014/main" id="{CDFDF93B-4590-3141-1161-D29198E71D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390" y="2491728"/>
            <a:ext cx="5163720" cy="1957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039889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CAFF2B64-A788-4857-8A55-447C2CC8B868}" vid="{37A59BBF-9B3C-4BC9-A08D-CCA24BB26A8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67A9A34852CF4AA213F8EDD3982B1D" ma:contentTypeVersion="8" ma:contentTypeDescription="Create a new document." ma:contentTypeScope="" ma:versionID="f1a9ff15b89756b50c0451f523bea746">
  <xsd:schema xmlns:xsd="http://www.w3.org/2001/XMLSchema" xmlns:xs="http://www.w3.org/2001/XMLSchema" xmlns:p="http://schemas.microsoft.com/office/2006/metadata/properties" xmlns:ns2="90705692-d00f-45a7-8fbe-f3d8bba68263" xmlns:ns3="346a40fd-5d87-4586-a97a-8367eb7051c9" targetNamespace="http://schemas.microsoft.com/office/2006/metadata/properties" ma:root="true" ma:fieldsID="19799c3fb650e649dcf01b539f1e2b1d" ns2:_="" ns3:_="">
    <xsd:import namespace="90705692-d00f-45a7-8fbe-f3d8bba68263"/>
    <xsd:import namespace="346a40fd-5d87-4586-a97a-8367eb7051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705692-d00f-45a7-8fbe-f3d8bba6826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46a40fd-5d87-4586-a97a-8367eb7051c9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955D5EA-1B0C-4EF2-8235-9D64D45C58D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C5B8FE6-9619-43CB-A4E7-A8ED5BD0E0FA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A6650BA5-6D51-46FD-88D6-50E1F9DA55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705692-d00f-45a7-8fbe-f3d8bba68263"/>
    <ds:schemaRef ds:uri="346a40fd-5d87-4586-a97a-8367eb7051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254</TotalTime>
  <Words>155</Words>
  <Application>Microsoft Office PowerPoint</Application>
  <PresentationFormat>Widescreen</PresentationFormat>
  <Paragraphs>27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Myriad Pro</vt:lpstr>
      <vt:lpstr>Arial</vt:lpstr>
      <vt:lpstr>Calibri</vt:lpstr>
      <vt:lpstr>UWTSD Theme</vt:lpstr>
      <vt:lpstr>Mental Disorders and Psychopathology</vt:lpstr>
      <vt:lpstr>Diagnosing autism</vt:lpstr>
      <vt:lpstr>Diagnosing autism</vt:lpstr>
      <vt:lpstr>Treatment options include:</vt:lpstr>
      <vt:lpstr>Treatments</vt:lpstr>
      <vt:lpstr>Treatments</vt:lpstr>
      <vt:lpstr>Psychoanalysis?</vt:lpstr>
      <vt:lpstr>Using the principles of operant conditioning  </vt:lpstr>
      <vt:lpstr>Applied Behaviour Analysis (ABA) </vt:lpstr>
      <vt:lpstr>Applied Behaviour Analysis (ABA) </vt:lpstr>
      <vt:lpstr>Pre-school Autism Communication (PACT) </vt:lpstr>
      <vt:lpstr>Family therapy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Autism</dc:title>
  <dc:creator>Dushika Rajan</dc:creator>
  <cp:lastModifiedBy>Alice Clayton</cp:lastModifiedBy>
  <cp:revision>27</cp:revision>
  <dcterms:created xsi:type="dcterms:W3CDTF">2021-03-15T01:30:54Z</dcterms:created>
  <dcterms:modified xsi:type="dcterms:W3CDTF">2023-11-09T09:02:27Z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0x0101003467A9A34852CF4AA213F8EDD3982B1D</vt:lpwstr>
  </property>
</Properties>
</file>