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"/>
  </p:notesMasterIdLst>
  <p:handoutMasterIdLst>
    <p:handoutMasterId r:id="rId22"/>
  </p:handoutMasterIdLst>
  <p:sldIdLst>
    <p:sldId id="256" r:id="rId3"/>
    <p:sldId id="291" r:id="rId4"/>
    <p:sldId id="306" r:id="rId5"/>
    <p:sldId id="308" r:id="rId7"/>
    <p:sldId id="311" r:id="rId8"/>
    <p:sldId id="312" r:id="rId9"/>
    <p:sldId id="313" r:id="rId10"/>
    <p:sldId id="314" r:id="rId11"/>
    <p:sldId id="315" r:id="rId12"/>
    <p:sldId id="316" r:id="rId13"/>
    <p:sldId id="309" r:id="rId14"/>
    <p:sldId id="310" r:id="rId15"/>
    <p:sldId id="317" r:id="rId16"/>
    <p:sldId id="318" r:id="rId17"/>
    <p:sldId id="319" r:id="rId18"/>
    <p:sldId id="320" r:id="rId19"/>
    <p:sldId id="275" r:id="rId20"/>
    <p:sldId id="30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111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handoutMaster" Target="handoutMasters/handoutMaster1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</a:t>
            </a:r>
            <a:r>
              <a:rPr lang="en-GB" baseline="0" dirty="0"/>
              <a:t> for Lecturers</a:t>
            </a:r>
            <a:endParaRPr lang="en-GB" baseline="0" dirty="0"/>
          </a:p>
          <a:p>
            <a:pPr marL="171450" indent="-171450">
              <a:buFontTx/>
              <a:buChar char="-"/>
            </a:pPr>
            <a:r>
              <a:rPr lang="en-GB" baseline="0" dirty="0"/>
              <a:t>Divided the class in to groups of 5</a:t>
            </a:r>
            <a:endParaRPr lang="en-GB" baseline="0" dirty="0"/>
          </a:p>
          <a:p>
            <a:pPr marL="171450" indent="-171450">
              <a:buFontTx/>
              <a:buChar char="-"/>
            </a:pPr>
            <a:r>
              <a:rPr lang="en-GB" baseline="0" dirty="0"/>
              <a:t>Allocate one of the following topics to each group</a:t>
            </a:r>
            <a:endParaRPr lang="en-GB" baseline="0" dirty="0"/>
          </a:p>
          <a:p>
            <a:pPr marL="628650" lvl="1" indent="-171450">
              <a:buFontTx/>
              <a:buChar char="-"/>
            </a:pPr>
            <a:r>
              <a:rPr lang="en-GB" dirty="0"/>
              <a:t>Trends shaping the future of UK jobs</a:t>
            </a:r>
            <a:endParaRPr lang="en-GB" dirty="0"/>
          </a:p>
          <a:p>
            <a:pPr marL="628650" lvl="1" indent="-171450">
              <a:buFontTx/>
              <a:buChar char="-"/>
            </a:pPr>
            <a:r>
              <a:rPr lang="en-GB" dirty="0"/>
              <a:t>Disruptions that could change future of work</a:t>
            </a:r>
            <a:endParaRPr lang="en-GB" dirty="0"/>
          </a:p>
          <a:p>
            <a:pPr marL="628650" lvl="1" indent="-171450">
              <a:buFontTx/>
              <a:buChar char="-"/>
            </a:pPr>
            <a:r>
              <a:rPr lang="en-GB" dirty="0"/>
              <a:t>Actions for the future</a:t>
            </a:r>
            <a:endParaRPr lang="en-GB" dirty="0"/>
          </a:p>
          <a:p>
            <a:pPr marL="171450" lvl="0" indent="-171450">
              <a:buFontTx/>
              <a:buChar char="-"/>
            </a:pPr>
            <a:r>
              <a:rPr lang="en-GB" dirty="0"/>
              <a:t>Advice</a:t>
            </a:r>
            <a:r>
              <a:rPr lang="en-GB" baseline="0" dirty="0"/>
              <a:t> students to conduct additional research to support their points</a:t>
            </a:r>
            <a:endParaRPr lang="en-GB" baseline="0" dirty="0"/>
          </a:p>
          <a:p>
            <a:pPr marL="171450" lvl="0" indent="-171450">
              <a:buFontTx/>
              <a:buChar char="-"/>
            </a:pPr>
            <a:r>
              <a:rPr lang="en-GB" baseline="0" dirty="0"/>
              <a:t>Allow 30 minutes for preparation</a:t>
            </a:r>
            <a:endParaRPr lang="en-GB" baseline="0" dirty="0"/>
          </a:p>
          <a:p>
            <a:pPr marL="171450" lvl="0" indent="-171450">
              <a:buFontTx/>
              <a:buChar char="-"/>
            </a:pPr>
            <a:r>
              <a:rPr lang="en-GB" baseline="0" dirty="0"/>
              <a:t>Each group presents their points for 10 minutes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908720"/>
            <a:ext cx="8928992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 International Hotel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Personnel Resoucing &amp;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(M5X 01921)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5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/>
              <a:t>Human Resources Management – How to Get it Right</a:t>
            </a:r>
            <a:br>
              <a:rPr lang="en-GB" sz="4000" b="1" dirty="0"/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Workshop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Assignment 1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" y="908720"/>
            <a:ext cx="9144001" cy="47750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Last Weeks Session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077072"/>
            <a:ext cx="9144000" cy="1606738"/>
          </a:xfr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>
            <a:normAutofit fontScale="77500" lnSpcReduction="20000"/>
          </a:bodyPr>
          <a:lstStyle/>
          <a:p>
            <a:pPr marL="0" indent="0" algn="ctr">
              <a:spcBef>
                <a:spcPts val="1800"/>
              </a:spcBef>
              <a:buNone/>
            </a:pPr>
            <a:r>
              <a:rPr lang="en-GB" sz="8000" b="1" dirty="0">
                <a:solidFill>
                  <a:schemeClr val="bg1"/>
                </a:solidFill>
              </a:rPr>
              <a:t>Trends in future employment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850106"/>
          </a:xfrm>
        </p:spPr>
        <p:txBody>
          <a:bodyPr>
            <a:noAutofit/>
          </a:bodyPr>
          <a:lstStyle/>
          <a:p>
            <a:r>
              <a:rPr lang="en-GB" sz="3200" b="1" dirty="0"/>
              <a:t>From Last Week…..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964488" cy="391703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Group Presentations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Use ‘The future of work’ report available on Moodle to create and conduct a 10 minute group presentation on a topic assigned by your lecturer.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Preparation time - 30 minutes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Presentation time - 10 minutes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In this Session ……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640960" cy="4392488"/>
          </a:xfrm>
        </p:spPr>
        <p:txBody>
          <a:bodyPr>
            <a:normAutofit/>
          </a:bodyPr>
          <a:lstStyle/>
          <a:p>
            <a:endParaRPr lang="en-GB" b="1" dirty="0"/>
          </a:p>
          <a:p>
            <a:r>
              <a:rPr lang="en-GB" b="1" dirty="0"/>
              <a:t>Human Resources Management – How to Get it Right</a:t>
            </a:r>
            <a:endParaRPr lang="en-GB" b="1" dirty="0"/>
          </a:p>
          <a:p>
            <a:endParaRPr lang="en-GB" b="1" dirty="0"/>
          </a:p>
          <a:p>
            <a:r>
              <a:rPr lang="en-GB" b="1" dirty="0"/>
              <a:t>Workshop – Discuss Assignment 1</a:t>
            </a:r>
            <a:endParaRPr lang="en-GB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2400" b="1" dirty="0"/>
              <a:t>Human Resources Management – How to Get it Right</a:t>
            </a:r>
            <a:endParaRPr lang="en-GB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l="18500" t="21651" r="19288" b="7475"/>
          <a:stretch>
            <a:fillRect/>
          </a:stretch>
        </p:blipFill>
        <p:spPr>
          <a:xfrm>
            <a:off x="1187624" y="836712"/>
            <a:ext cx="6480720" cy="492206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l="17714" t="19288" r="17711" b="6294"/>
          <a:stretch>
            <a:fillRect/>
          </a:stretch>
        </p:blipFill>
        <p:spPr>
          <a:xfrm>
            <a:off x="1043608" y="116632"/>
            <a:ext cx="7056784" cy="542167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67544" y="260648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dirty="0"/>
              <a:t>Be the Preferred Employer</a:t>
            </a:r>
            <a:endParaRPr lang="en-GB" sz="36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95536" y="1397675"/>
            <a:ext cx="8496944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Create a large pool: “Compete for Talent Market Share” </a:t>
            </a:r>
            <a:endParaRPr lang="en-GB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Select the right people: – Different jobs are best filled by people with different skills, styles, or personalities – Hire candidates that fit firm’s core values and culture </a:t>
            </a:r>
            <a:endParaRPr lang="en-GB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Focus on recruiting naturally warm personalities for customer-contact jobs </a:t>
            </a:r>
            <a:endParaRPr lang="en-GB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to Identify Best Candidates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Employ multiple, structured interviews </a:t>
            </a:r>
            <a:endParaRPr lang="en-GB" sz="2400" b="1" dirty="0"/>
          </a:p>
          <a:p>
            <a:pPr marL="0" indent="0">
              <a:buNone/>
            </a:pPr>
            <a:r>
              <a:rPr lang="en-GB" sz="2400" dirty="0"/>
              <a:t>– Use structured interviews built around job requirements 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– Use more than one interviewer to reduce “similar to me” biases 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• Observe behaviour </a:t>
            </a:r>
            <a:endParaRPr lang="en-GB" sz="2400" b="1" dirty="0"/>
          </a:p>
          <a:p>
            <a:pPr marL="0" indent="0">
              <a:buNone/>
            </a:pPr>
            <a:r>
              <a:rPr lang="en-GB" sz="2400" dirty="0"/>
              <a:t>– Hire based on observed behaviour, not words you hear 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– Best predictor of future behaviour is past behaviour 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– Consider group hiring sessions where candidates are given group tasks </a:t>
            </a:r>
            <a:endParaRPr lang="en-GB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to Identify Best Candidates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Conduct personality tests 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– Willingness to treat co-workers and customers with courtesy, consideration, and tact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– Perceptiveness regarding customer needs </a:t>
            </a:r>
            <a:br>
              <a:rPr lang="en-GB" dirty="0"/>
            </a:br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Ability to communicate accurately and pleasantly 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Give applicants a realistic preview of the job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– Chance for candidates to “try on the job”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– Assess how candidates respond to job realities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– Allow candidates to self select themselves out of the job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– Manage new employees’ expectation of job 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18256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Train Service Employees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968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Service employees need to learn: 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• </a:t>
            </a:r>
            <a:r>
              <a:rPr lang="en-GB" sz="2400" b="1" dirty="0"/>
              <a:t>Organizational culture, purpose, and strategy </a:t>
            </a:r>
            <a:endParaRPr lang="en-GB" sz="2400" b="1" dirty="0"/>
          </a:p>
          <a:p>
            <a:pPr marL="0" indent="0">
              <a:buNone/>
            </a:pPr>
            <a:r>
              <a:rPr lang="en-GB" sz="2400" dirty="0"/>
              <a:t>– Promote core values, get emotional commitment to strategy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 – Get managers to teach “why,” “what,” and “how” of job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 </a:t>
            </a:r>
            <a:r>
              <a:rPr lang="en-GB" sz="2400" b="1" dirty="0"/>
              <a:t>• Interpersonal and technical skills </a:t>
            </a:r>
            <a:endParaRPr lang="en-GB" sz="2400" b="1" dirty="0"/>
          </a:p>
          <a:p>
            <a:pPr marL="0" indent="0">
              <a:buNone/>
            </a:pPr>
            <a:r>
              <a:rPr lang="en-GB" sz="2400" dirty="0"/>
              <a:t>• </a:t>
            </a:r>
            <a:r>
              <a:rPr lang="en-GB" sz="2400" b="1" dirty="0"/>
              <a:t>Product/service knowledge </a:t>
            </a:r>
            <a:endParaRPr lang="en-GB" sz="2400" b="1" dirty="0"/>
          </a:p>
          <a:p>
            <a:pPr marL="0" indent="0">
              <a:buNone/>
            </a:pPr>
            <a:r>
              <a:rPr lang="en-GB" sz="2400" dirty="0"/>
              <a:t>– Staff’s product knowledge is a key aspect of service quality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 – Staff must explain product features and position products correctly</a:t>
            </a:r>
            <a:endParaRPr lang="en-GB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TASK 1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8" y="1068768"/>
            <a:ext cx="8964488" cy="432048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100" b="1" dirty="0"/>
              <a:t>Compile a PESTLE analysis of the external environment         related to the hotel that demonstrated a  critical understanding  of  the  management  and  business  environment  within  which  personnel professionals work.</a:t>
            </a:r>
            <a:r>
              <a:rPr lang="en-GB" sz="3300" b="1" dirty="0"/>
              <a:t> </a:t>
            </a:r>
            <a:endParaRPr lang="en-GB" sz="3300" b="1" dirty="0"/>
          </a:p>
          <a:p>
            <a:pPr marL="0" indent="0">
              <a:buNone/>
            </a:pPr>
            <a:endParaRPr lang="en-GB" sz="2400" dirty="0"/>
          </a:p>
          <a:p>
            <a:r>
              <a:rPr lang="en-GB" sz="3000" b="1" dirty="0"/>
              <a:t>PESTLE?</a:t>
            </a:r>
            <a:endParaRPr lang="en-GB" sz="3000" b="1" dirty="0"/>
          </a:p>
          <a:p>
            <a:endParaRPr lang="en-GB" sz="3000" b="1" dirty="0"/>
          </a:p>
          <a:p>
            <a:r>
              <a:rPr lang="en-GB" sz="3000" b="1" dirty="0"/>
              <a:t>EXTERNAL ENVIROMENT </a:t>
            </a:r>
            <a:endParaRPr lang="en-GB" sz="3000" b="1" dirty="0"/>
          </a:p>
          <a:p>
            <a:endParaRPr lang="en-GB" sz="3000" b="1" dirty="0"/>
          </a:p>
          <a:p>
            <a:r>
              <a:rPr lang="en-GB" sz="3000" b="1" dirty="0"/>
              <a:t>INTERNAL ENVIROMENT</a:t>
            </a:r>
            <a:endParaRPr lang="en-GB" sz="3000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907300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/>
              <a:t>Using examples from the hotel industry discuss the          importance of an effective recruitment and selection      process in order to sustain competitive advantage. </a:t>
            </a:r>
            <a:endParaRPr lang="en-GB" sz="2600" b="1" dirty="0"/>
          </a:p>
          <a:p>
            <a:pPr marL="0" indent="0">
              <a:buNone/>
            </a:pPr>
            <a:endParaRPr lang="en-GB" sz="2600" b="1" dirty="0"/>
          </a:p>
          <a:p>
            <a:r>
              <a:rPr lang="en-GB" sz="2600" b="1" dirty="0"/>
              <a:t>Effective Recruitment Process - </a:t>
            </a:r>
            <a:r>
              <a:rPr lang="en-GB" sz="2400" dirty="0"/>
              <a:t>Human Resources Management – How to Get it Right</a:t>
            </a:r>
            <a:endParaRPr lang="en-GB" sz="2400" dirty="0"/>
          </a:p>
          <a:p>
            <a:endParaRPr lang="en-GB" sz="2600" b="1" dirty="0"/>
          </a:p>
          <a:p>
            <a:endParaRPr lang="en-GB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016" y="1196752"/>
            <a:ext cx="8856984" cy="391703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r>
              <a:rPr lang="en-GB" sz="2600" b="1" dirty="0"/>
              <a:t>Analyse and evaluate the principal factors that affect the culture, equality and diversity of an </a:t>
            </a:r>
            <a:br>
              <a:rPr lang="en-GB" sz="2600" dirty="0"/>
            </a:br>
            <a:r>
              <a:rPr lang="en-GB" sz="2600" b="1" dirty="0"/>
              <a:t>organisation. </a:t>
            </a:r>
            <a:br>
              <a:rPr lang="en-GB" sz="2600" b="1" dirty="0"/>
            </a:br>
            <a:br>
              <a:rPr lang="en-GB" sz="2600" b="1" dirty="0"/>
            </a:br>
            <a:r>
              <a:rPr lang="en-GB" sz="2600" b="1" dirty="0"/>
              <a:t>Culture </a:t>
            </a:r>
            <a:br>
              <a:rPr lang="en-GB" sz="2600" b="1" dirty="0"/>
            </a:br>
            <a:r>
              <a:rPr lang="en-GB" sz="2400" u="sng" dirty="0"/>
              <a:t>Service Culture</a:t>
            </a:r>
            <a:br>
              <a:rPr lang="en-GB" sz="2400" u="sng" dirty="0"/>
            </a:br>
            <a:br>
              <a:rPr lang="en-GB" sz="2400" dirty="0"/>
            </a:br>
            <a:r>
              <a:rPr lang="en-GB" sz="2800" dirty="0"/>
              <a:t>“A culture where an appreciation for good service exists, and where giving good service to internal as well as ultimate, external customers, is considered a natural way of life and one of the most important norms by everyone in the organization.” - Christian </a:t>
            </a:r>
            <a:r>
              <a:rPr lang="en-GB" sz="2800" dirty="0" err="1"/>
              <a:t>Gronroos</a:t>
            </a:r>
            <a:r>
              <a:rPr lang="en-GB" sz="2800" dirty="0"/>
              <a:t> (1990)</a:t>
            </a:r>
            <a:br>
              <a:rPr lang="en-GB" sz="2600" b="1" dirty="0"/>
            </a:br>
            <a:endParaRPr lang="en-GB" sz="2600" b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068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TASK 3 – CONT’D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r>
              <a:rPr lang="en-GB" b="1" dirty="0"/>
              <a:t>Equality </a:t>
            </a:r>
            <a:br>
              <a:rPr lang="en-GB" b="1" dirty="0"/>
            </a:br>
            <a:endParaRPr lang="en-GB" b="1" dirty="0"/>
          </a:p>
          <a:p>
            <a:r>
              <a:rPr lang="en-GB" b="1" dirty="0"/>
              <a:t>Diversity </a:t>
            </a:r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14270"/>
            <a:ext cx="8229600" cy="1143000"/>
          </a:xfrm>
        </p:spPr>
        <p:txBody>
          <a:bodyPr/>
          <a:lstStyle/>
          <a:p>
            <a:r>
              <a:rPr lang="en-GB" b="1" dirty="0"/>
              <a:t>TASK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52736"/>
            <a:ext cx="90010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600" b="1" dirty="0"/>
              <a:t>Identify and describe the main methods of performance management utilised by organisations to ensure targets are achieved and organisation competitive advantage is maintained </a:t>
            </a:r>
            <a:br>
              <a:rPr lang="en-GB" sz="2600" b="1" dirty="0"/>
            </a:br>
            <a:endParaRPr lang="en-GB" sz="2600" dirty="0"/>
          </a:p>
          <a:p>
            <a:r>
              <a:rPr lang="en-GB" sz="2800" b="1" dirty="0"/>
              <a:t>Performance Management</a:t>
            </a:r>
            <a:br>
              <a:rPr lang="en-GB" sz="2800" b="1" dirty="0"/>
            </a:br>
            <a:endParaRPr lang="en-GB" sz="2800" b="1" dirty="0"/>
          </a:p>
          <a:p>
            <a:r>
              <a:rPr lang="en-GB" sz="2800" b="1" dirty="0"/>
              <a:t>Competitive </a:t>
            </a:r>
            <a:r>
              <a:rPr lang="en-GB" sz="2800" b="1" dirty="0" err="1"/>
              <a:t>Adavantage</a:t>
            </a:r>
            <a:r>
              <a:rPr lang="en-GB" sz="2800" b="1" dirty="0"/>
              <a:t> </a:t>
            </a:r>
            <a:endParaRPr lang="en-GB" sz="2800" b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en-GB" b="1" dirty="0"/>
              <a:t>TASK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3852" y="1772816"/>
            <a:ext cx="8568952" cy="3917032"/>
          </a:xfrm>
        </p:spPr>
        <p:txBody>
          <a:bodyPr/>
          <a:lstStyle/>
          <a:p>
            <a:r>
              <a:rPr lang="en-GB" sz="2600" b="1" dirty="0"/>
              <a:t>You are also to submit and discuss an outline plan which offers recommendations on issues raised in   the presentation. </a:t>
            </a:r>
            <a:endParaRPr lang="en-GB" sz="2600" dirty="0"/>
          </a:p>
          <a:p>
            <a:endParaRPr lang="en-GB" dirty="0"/>
          </a:p>
          <a:p>
            <a:br>
              <a:rPr lang="en-GB" dirty="0"/>
            </a:b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  <a:endParaRPr lang="en-GB" dirty="0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1907704" y="141763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dirty="0"/>
              <a:t>Next session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1233023"/>
            <a:ext cx="9144000" cy="4473857"/>
          </a:xfrm>
          <a:prstGeom prst="rect">
            <a:avLst/>
          </a:prstGeom>
        </p:spPr>
      </p:pic>
      <p:sp>
        <p:nvSpPr>
          <p:cNvPr id="5" name="Content Placeholder 2"/>
          <p:cNvSpPr txBox="1"/>
          <p:nvPr/>
        </p:nvSpPr>
        <p:spPr>
          <a:xfrm>
            <a:off x="0" y="4653136"/>
            <a:ext cx="9144000" cy="1030674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 vert="horz" lIns="91440" tIns="45720" rIns="91440" bIns="45720" rtlCol="0">
            <a:normAutofit fontScale="7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GB" sz="6600" b="1" dirty="0">
                <a:solidFill>
                  <a:schemeClr val="bg1"/>
                </a:solidFill>
              </a:rPr>
              <a:t>Mock Interviews</a:t>
            </a:r>
            <a:endParaRPr lang="en-GB" sz="6600" b="1" dirty="0">
              <a:solidFill>
                <a:schemeClr val="bg1"/>
              </a:solidFill>
            </a:endParaRPr>
          </a:p>
          <a:p>
            <a:pPr marL="0" indent="0" algn="ctr">
              <a:spcBef>
                <a:spcPts val="1800"/>
              </a:spcBef>
              <a:buFont typeface="Arial" panose="020B0604020202020204" pitchFamily="34" charset="0"/>
              <a:buNone/>
            </a:pPr>
            <a:endParaRPr lang="en-GB" sz="6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3595</Words>
  <Application>WPS Presentation</Application>
  <PresentationFormat>On-screen Show (4:3)</PresentationFormat>
  <Paragraphs>110</Paragraphs>
  <Slides>18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18</vt:i4>
      </vt:variant>
    </vt:vector>
  </HeadingPairs>
  <TitlesOfParts>
    <vt:vector size="27" baseType="lpstr">
      <vt:lpstr>Arial</vt:lpstr>
      <vt:lpstr>SimSun</vt:lpstr>
      <vt:lpstr>Wingdings</vt:lpstr>
      <vt:lpstr>Myriad Pro</vt:lpstr>
      <vt:lpstr>Segoe Print</vt:lpstr>
      <vt:lpstr>Microsoft YaHei</vt:lpstr>
      <vt:lpstr>Arial Unicode MS</vt:lpstr>
      <vt:lpstr>Calibri</vt:lpstr>
      <vt:lpstr>20140311PresentationUWTSDTemplate</vt:lpstr>
      <vt:lpstr>BA International Hotel Management   Personnel Resoucing &amp; Development (M5X 01921) Session 5 Human Resources Management – How to Get it Right Workshop Assignment 1</vt:lpstr>
      <vt:lpstr>Last Weeks Session</vt:lpstr>
      <vt:lpstr>From Last Week…..</vt:lpstr>
      <vt:lpstr>In this Session ……</vt:lpstr>
      <vt:lpstr>Human Resources Management – How to Get it Right</vt:lpstr>
      <vt:lpstr>PowerPoint 演示文稿</vt:lpstr>
      <vt:lpstr>PowerPoint 演示文稿</vt:lpstr>
      <vt:lpstr>Tools to Identify Best Candidates </vt:lpstr>
      <vt:lpstr>Tools to Identify Best Candidates </vt:lpstr>
      <vt:lpstr>Train Service Employees</vt:lpstr>
      <vt:lpstr>TASK 1</vt:lpstr>
      <vt:lpstr>TASK 2</vt:lpstr>
      <vt:lpstr>TASK 3</vt:lpstr>
      <vt:lpstr>TASK 3 – CONT’D</vt:lpstr>
      <vt:lpstr>TASK 4</vt:lpstr>
      <vt:lpstr>TASK 5</vt:lpstr>
      <vt:lpstr>Summary</vt:lpstr>
      <vt:lpstr>Next session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Changes MK</cp:lastModifiedBy>
  <cp:revision>176</cp:revision>
  <dcterms:created xsi:type="dcterms:W3CDTF">2015-04-14T15:21:00Z</dcterms:created>
  <dcterms:modified xsi:type="dcterms:W3CDTF">2019-11-11T13:33:13Z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KSOProductBuildVer">
    <vt:lpwstr>1033-11.2.0.9031</vt:lpwstr>
  </property>
</Properties>
</file>