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60" r:id="rId4"/>
    <p:sldId id="285" r:id="rId5"/>
    <p:sldId id="273" r:id="rId6"/>
    <p:sldId id="274" r:id="rId7"/>
    <p:sldId id="293" r:id="rId8"/>
    <p:sldId id="275" r:id="rId9"/>
    <p:sldId id="264" r:id="rId10"/>
    <p:sldId id="298" r:id="rId11"/>
    <p:sldId id="301" r:id="rId12"/>
    <p:sldId id="290" r:id="rId13"/>
    <p:sldId id="299" r:id="rId14"/>
    <p:sldId id="291" r:id="rId15"/>
    <p:sldId id="289" r:id="rId16"/>
    <p:sldId id="300"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D62D1C-CDA2-4F83-9A47-F0DCAF18A295}"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EF8C33-EB06-46C5-8A10-F7F6EA72C3FC}" type="slidenum">
              <a:rPr lang="en-GB" smtClean="0"/>
              <a:t>‹#›</a:t>
            </a:fld>
            <a:endParaRPr lang="en-GB"/>
          </a:p>
        </p:txBody>
      </p:sp>
    </p:spTree>
    <p:extLst>
      <p:ext uri="{BB962C8B-B14F-4D97-AF65-F5344CB8AC3E}">
        <p14:creationId xmlns:p14="http://schemas.microsoft.com/office/powerpoint/2010/main" val="252461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9</a:t>
            </a:fld>
            <a:endParaRPr lang="en-GB"/>
          </a:p>
        </p:txBody>
      </p:sp>
    </p:spTree>
    <p:extLst>
      <p:ext uri="{BB962C8B-B14F-4D97-AF65-F5344CB8AC3E}">
        <p14:creationId xmlns:p14="http://schemas.microsoft.com/office/powerpoint/2010/main" val="3612749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10</a:t>
            </a:fld>
            <a:endParaRPr lang="en-GB"/>
          </a:p>
        </p:txBody>
      </p:sp>
    </p:spTree>
    <p:extLst>
      <p:ext uri="{BB962C8B-B14F-4D97-AF65-F5344CB8AC3E}">
        <p14:creationId xmlns:p14="http://schemas.microsoft.com/office/powerpoint/2010/main" val="4195863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11</a:t>
            </a:fld>
            <a:endParaRPr lang="en-GB"/>
          </a:p>
        </p:txBody>
      </p:sp>
    </p:spTree>
    <p:extLst>
      <p:ext uri="{BB962C8B-B14F-4D97-AF65-F5344CB8AC3E}">
        <p14:creationId xmlns:p14="http://schemas.microsoft.com/office/powerpoint/2010/main" val="1845261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1597692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5FF00-72D0-4518-BB3C-EBC94C0A326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9E8E9EB-1CE0-4A09-AAEE-D977BBE381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30B4A2-5C5E-42D1-907E-6CD89587D0FF}"/>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5" name="Footer Placeholder 4">
            <a:extLst>
              <a:ext uri="{FF2B5EF4-FFF2-40B4-BE49-F238E27FC236}">
                <a16:creationId xmlns:a16="http://schemas.microsoft.com/office/drawing/2014/main" id="{1DFD6743-245F-449F-82B5-2CCBF577B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1F84A8-AC95-4EFD-B7BC-BDE504B67718}"/>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1937283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A1D25-F9D3-440E-AE20-6924279E24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BC244D-7F34-4040-A53C-B856B803D4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9EBAAA-2DE9-4BA8-B86F-898993630859}"/>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5" name="Footer Placeholder 4">
            <a:extLst>
              <a:ext uri="{FF2B5EF4-FFF2-40B4-BE49-F238E27FC236}">
                <a16:creationId xmlns:a16="http://schemas.microsoft.com/office/drawing/2014/main" id="{778AAC27-AFAF-48B7-BB4A-8928777714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CC56B2-FC1D-4A60-A194-A2CB10894172}"/>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1463901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4E0CE-4E2A-4812-B2FF-408D0732F0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BF89D3F-5896-491B-8E93-2983F786A0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B53989-1E39-40F6-AAA1-84F1D23B9872}"/>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5" name="Footer Placeholder 4">
            <a:extLst>
              <a:ext uri="{FF2B5EF4-FFF2-40B4-BE49-F238E27FC236}">
                <a16:creationId xmlns:a16="http://schemas.microsoft.com/office/drawing/2014/main" id="{D6F001DA-433A-4C0E-A358-28F7B6793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250609-3B03-4252-B13F-39B63614F3C7}"/>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4231473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630EF-BFFC-4005-9BE2-4088758CB1F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E1306DA-650B-4DCD-A704-DCDCD04918F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ABD86DC-0526-40FC-8250-8F16A67559A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CEAD77F-C814-4365-BF78-0993C4D18295}"/>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6" name="Footer Placeholder 5">
            <a:extLst>
              <a:ext uri="{FF2B5EF4-FFF2-40B4-BE49-F238E27FC236}">
                <a16:creationId xmlns:a16="http://schemas.microsoft.com/office/drawing/2014/main" id="{93564E3D-190B-4D38-859D-006217B328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42224D-2361-4F3D-A226-6252C4ABF7EB}"/>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1073253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7950A-D524-4A86-8B3D-66D822B546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0E0F4AF-C001-4291-B129-0D5DC97319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B0F7EE-7E7C-4604-A4E4-27F0F10A812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798752-77BB-4C28-8037-3B09D4DDF0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E2BF0C5-ACE2-4741-B88B-3009F229C5D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4D18DAD-FD07-426C-A68C-BE6FDCCAE337}"/>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8" name="Footer Placeholder 7">
            <a:extLst>
              <a:ext uri="{FF2B5EF4-FFF2-40B4-BE49-F238E27FC236}">
                <a16:creationId xmlns:a16="http://schemas.microsoft.com/office/drawing/2014/main" id="{056A149A-AF3B-483E-A535-CC269FB85C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B4907F-29F9-4626-B77C-37F8A375E742}"/>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1859424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E5B5F-4BB3-43D5-8B51-46C3C27518A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4AC2F4-5DFC-49BB-B170-8C2D70DC562D}"/>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4" name="Footer Placeholder 3">
            <a:extLst>
              <a:ext uri="{FF2B5EF4-FFF2-40B4-BE49-F238E27FC236}">
                <a16:creationId xmlns:a16="http://schemas.microsoft.com/office/drawing/2014/main" id="{A7C58EF6-71C0-4836-9F61-08E745BD55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8B8C83-ADEE-431C-86B1-AC100E805323}"/>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1441340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5081F4-189A-4522-BFE2-FCE00986257F}"/>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3" name="Footer Placeholder 2">
            <a:extLst>
              <a:ext uri="{FF2B5EF4-FFF2-40B4-BE49-F238E27FC236}">
                <a16:creationId xmlns:a16="http://schemas.microsoft.com/office/drawing/2014/main" id="{DBDF41B8-F26B-45B4-9F9C-B2757FB3AA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B105DC-FDB8-4A58-BA4B-ABA0FA70C8D5}"/>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332253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99276-218C-46E0-AB13-739D870CA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5F60C3E-205B-40D0-A216-64CCC91881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E2E4CD-38D9-4FA8-998F-02E099022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F68203-8AB3-406E-BE39-DEF6BA6B5167}"/>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6" name="Footer Placeholder 5">
            <a:extLst>
              <a:ext uri="{FF2B5EF4-FFF2-40B4-BE49-F238E27FC236}">
                <a16:creationId xmlns:a16="http://schemas.microsoft.com/office/drawing/2014/main" id="{1665BC8C-C8AE-4BDC-A996-CBB786F234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91515C-FED1-459A-BD05-EAE16FD856EC}"/>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960768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5D02E-F90C-4E5D-AACD-42503A9ECA1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B00DCF0-098B-4070-A9FF-DB5423562E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B926C9-6508-4544-BCEE-15F83D09B4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A44362-DF38-4DFF-8E1C-77E93180F921}"/>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6" name="Footer Placeholder 5">
            <a:extLst>
              <a:ext uri="{FF2B5EF4-FFF2-40B4-BE49-F238E27FC236}">
                <a16:creationId xmlns:a16="http://schemas.microsoft.com/office/drawing/2014/main" id="{0D1017F9-AEF6-4757-BB58-1C11CB3C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6A29AF-5CC8-4258-9079-2FD9BFE2FA8D}"/>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30872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0442-C369-477F-A75A-D8A6E1CB90D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C749A32-D53B-4035-83BD-B948FE479EE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DBDE90-EC58-4EF4-A438-A935E8F0C238}"/>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5" name="Footer Placeholder 4">
            <a:extLst>
              <a:ext uri="{FF2B5EF4-FFF2-40B4-BE49-F238E27FC236}">
                <a16:creationId xmlns:a16="http://schemas.microsoft.com/office/drawing/2014/main" id="{B11CC027-3C91-4E6E-AB29-A009589FB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30783F-B6B8-47E8-A770-FA69C600EA92}"/>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3075105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A3D86C-4E03-46EA-B92A-2945C4FD16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36BA4B0-828A-4F0A-A7D8-C8C454F522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8E901B-7476-4B4D-AF67-AB5D4745DC91}"/>
              </a:ext>
            </a:extLst>
          </p:cNvPr>
          <p:cNvSpPr>
            <a:spLocks noGrp="1"/>
          </p:cNvSpPr>
          <p:nvPr>
            <p:ph type="dt" sz="half" idx="10"/>
          </p:nvPr>
        </p:nvSpPr>
        <p:spPr/>
        <p:txBody>
          <a:bodyPr/>
          <a:lstStyle/>
          <a:p>
            <a:fld id="{5625DF00-6012-44CA-886C-65187C874190}" type="datetimeFigureOut">
              <a:rPr lang="en-GB" smtClean="0"/>
              <a:t>03/10/2023</a:t>
            </a:fld>
            <a:endParaRPr lang="en-GB"/>
          </a:p>
        </p:txBody>
      </p:sp>
      <p:sp>
        <p:nvSpPr>
          <p:cNvPr id="5" name="Footer Placeholder 4">
            <a:extLst>
              <a:ext uri="{FF2B5EF4-FFF2-40B4-BE49-F238E27FC236}">
                <a16:creationId xmlns:a16="http://schemas.microsoft.com/office/drawing/2014/main" id="{E2298320-3C6C-443A-A9AD-7E9818956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EB4FA-DCCA-4258-8E77-B2FD915DB17C}"/>
              </a:ext>
            </a:extLst>
          </p:cNvPr>
          <p:cNvSpPr>
            <a:spLocks noGrp="1"/>
          </p:cNvSpPr>
          <p:nvPr>
            <p:ph type="sldNum" sz="quarter" idx="12"/>
          </p:nvPr>
        </p:nvSpPr>
        <p:spPr/>
        <p:txBody>
          <a:bodyPr/>
          <a:lstStyle/>
          <a:p>
            <a:fld id="{C91C93F3-136C-470D-BCED-0D4A414971DB}" type="slidenum">
              <a:rPr lang="en-GB" smtClean="0"/>
              <a:t>‹#›</a:t>
            </a:fld>
            <a:endParaRPr lang="en-GB"/>
          </a:p>
        </p:txBody>
      </p:sp>
    </p:spTree>
    <p:extLst>
      <p:ext uri="{BB962C8B-B14F-4D97-AF65-F5344CB8AC3E}">
        <p14:creationId xmlns:p14="http://schemas.microsoft.com/office/powerpoint/2010/main" val="353075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47AE5C-CD31-4C5D-8498-36F0B32AAD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89C5C08-7136-4DA9-A892-B27EC29C84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7B6E46-866C-420B-BC95-67D077BC8A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25DF00-6012-44CA-886C-65187C874190}" type="datetimeFigureOut">
              <a:rPr lang="en-GB" smtClean="0"/>
              <a:t>03/10/2023</a:t>
            </a:fld>
            <a:endParaRPr lang="en-GB"/>
          </a:p>
        </p:txBody>
      </p:sp>
      <p:sp>
        <p:nvSpPr>
          <p:cNvPr id="5" name="Footer Placeholder 4">
            <a:extLst>
              <a:ext uri="{FF2B5EF4-FFF2-40B4-BE49-F238E27FC236}">
                <a16:creationId xmlns:a16="http://schemas.microsoft.com/office/drawing/2014/main" id="{E182A6BB-3733-4473-8252-FE59CDFFA6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2DF05C-2C40-4360-9ACA-7F6CF318C3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1C93F3-136C-470D-BCED-0D4A414971DB}" type="slidenum">
              <a:rPr lang="en-GB" smtClean="0"/>
              <a:t>‹#›</a:t>
            </a:fld>
            <a:endParaRPr lang="en-GB"/>
          </a:p>
        </p:txBody>
      </p:sp>
    </p:spTree>
    <p:extLst>
      <p:ext uri="{BB962C8B-B14F-4D97-AF65-F5344CB8AC3E}">
        <p14:creationId xmlns:p14="http://schemas.microsoft.com/office/powerpoint/2010/main" val="1458213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X3cSAjHDea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M_IlOlywryw" TargetMode="Externa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AFCE-183A-43AF-855C-DB52488E280C}"/>
              </a:ext>
            </a:extLst>
          </p:cNvPr>
          <p:cNvSpPr>
            <a:spLocks noGrp="1"/>
          </p:cNvSpPr>
          <p:nvPr>
            <p:ph type="ctrTitle"/>
          </p:nvPr>
        </p:nvSpPr>
        <p:spPr/>
        <p:txBody>
          <a:bodyPr/>
          <a:lstStyle/>
          <a:p>
            <a:r>
              <a:rPr lang="en-GB" dirty="0"/>
              <a:t>Organisational learning and development</a:t>
            </a:r>
          </a:p>
        </p:txBody>
      </p:sp>
      <p:sp>
        <p:nvSpPr>
          <p:cNvPr id="3" name="Subtitle 2">
            <a:extLst>
              <a:ext uri="{FF2B5EF4-FFF2-40B4-BE49-F238E27FC236}">
                <a16:creationId xmlns:a16="http://schemas.microsoft.com/office/drawing/2014/main" id="{245FFA2B-2F5B-45CE-87A9-3196AE74D073}"/>
              </a:ext>
            </a:extLst>
          </p:cNvPr>
          <p:cNvSpPr>
            <a:spLocks noGrp="1"/>
          </p:cNvSpPr>
          <p:nvPr>
            <p:ph type="subTitle" idx="1"/>
          </p:nvPr>
        </p:nvSpPr>
        <p:spPr/>
        <p:txBody>
          <a:bodyPr/>
          <a:lstStyle/>
          <a:p>
            <a:r>
              <a:rPr lang="en-GB" dirty="0"/>
              <a:t>© Prof DGP</a:t>
            </a:r>
          </a:p>
        </p:txBody>
      </p:sp>
    </p:spTree>
    <p:extLst>
      <p:ext uri="{BB962C8B-B14F-4D97-AF65-F5344CB8AC3E}">
        <p14:creationId xmlns:p14="http://schemas.microsoft.com/office/powerpoint/2010/main" val="2566653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Outcomes</a:t>
            </a:r>
          </a:p>
        </p:txBody>
      </p:sp>
      <p:sp>
        <p:nvSpPr>
          <p:cNvPr id="3" name="Content Placeholder 2"/>
          <p:cNvSpPr>
            <a:spLocks noGrp="1"/>
          </p:cNvSpPr>
          <p:nvPr>
            <p:ph idx="1"/>
          </p:nvPr>
        </p:nvSpPr>
        <p:spPr>
          <a:xfrm>
            <a:off x="559512" y="1391181"/>
            <a:ext cx="10515600" cy="4887492"/>
          </a:xfrm>
        </p:spPr>
        <p:txBody>
          <a:bodyPr>
            <a:noAutofit/>
          </a:bodyPr>
          <a:lstStyle/>
          <a:p>
            <a:pPr>
              <a:buFont typeface="Arial" charset="0"/>
              <a:buChar char="•"/>
              <a:defRPr/>
            </a:pPr>
            <a:r>
              <a:rPr lang="en-GB" altLang="en-US" sz="1867" dirty="0">
                <a:ea typeface="ＭＳ Ｐゴシック" pitchFamily="34" charset="-128"/>
              </a:rPr>
              <a:t>To critically examine how training as a learning strategy is linked to organisational strategy</a:t>
            </a:r>
          </a:p>
          <a:p>
            <a:pPr>
              <a:buFont typeface="Arial" charset="0"/>
              <a:buChar char="•"/>
              <a:defRPr/>
            </a:pPr>
            <a:r>
              <a:rPr lang="en-GB" altLang="en-US" sz="1867" dirty="0">
                <a:ea typeface="ＭＳ Ｐゴシック" pitchFamily="34" charset="-128"/>
              </a:rPr>
              <a:t>To introduce the concept of balance score card as a HR tool for aligning organisational change and development to organisational strategy</a:t>
            </a:r>
          </a:p>
          <a:p>
            <a:pPr marL="0" indent="0">
              <a:buNone/>
            </a:pPr>
            <a:endParaRPr lang="en-GB" sz="1933" b="1" dirty="0"/>
          </a:p>
        </p:txBody>
      </p:sp>
      <p:pic>
        <p:nvPicPr>
          <p:cNvPr id="4" name="Picture 3">
            <a:extLst>
              <a:ext uri="{FF2B5EF4-FFF2-40B4-BE49-F238E27FC236}">
                <a16:creationId xmlns:a16="http://schemas.microsoft.com/office/drawing/2014/main" id="{E1C5CD59-023D-4D3E-A52A-F3605C2199F1}"/>
              </a:ext>
            </a:extLst>
          </p:cNvPr>
          <p:cNvPicPr>
            <a:picLocks noChangeAspect="1"/>
          </p:cNvPicPr>
          <p:nvPr/>
        </p:nvPicPr>
        <p:blipFill>
          <a:blip r:embed="rId2"/>
          <a:stretch>
            <a:fillRect/>
          </a:stretch>
        </p:blipFill>
        <p:spPr>
          <a:xfrm>
            <a:off x="3594537" y="2476284"/>
            <a:ext cx="4708635" cy="2883992"/>
          </a:xfrm>
          <a:prstGeom prst="rect">
            <a:avLst/>
          </a:prstGeom>
        </p:spPr>
      </p:pic>
    </p:spTree>
    <p:extLst>
      <p:ext uri="{BB962C8B-B14F-4D97-AF65-F5344CB8AC3E}">
        <p14:creationId xmlns:p14="http://schemas.microsoft.com/office/powerpoint/2010/main" val="3951000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Todays outline</a:t>
            </a:r>
          </a:p>
        </p:txBody>
      </p:sp>
      <p:sp>
        <p:nvSpPr>
          <p:cNvPr id="3" name="Content Placeholder 2"/>
          <p:cNvSpPr>
            <a:spLocks noGrp="1"/>
          </p:cNvSpPr>
          <p:nvPr>
            <p:ph idx="1"/>
          </p:nvPr>
        </p:nvSpPr>
        <p:spPr>
          <a:xfrm>
            <a:off x="576927" y="1162493"/>
            <a:ext cx="10515600" cy="4791739"/>
          </a:xfrm>
        </p:spPr>
        <p:txBody>
          <a:bodyPr>
            <a:noAutofit/>
          </a:bodyPr>
          <a:lstStyle/>
          <a:p>
            <a:pPr>
              <a:lnSpc>
                <a:spcPct val="100000"/>
              </a:lnSpc>
            </a:pPr>
            <a:r>
              <a:rPr lang="en-GB" sz="1867" dirty="0"/>
              <a:t>Meaning of learning organisation</a:t>
            </a:r>
          </a:p>
          <a:p>
            <a:pPr>
              <a:lnSpc>
                <a:spcPct val="100000"/>
              </a:lnSpc>
            </a:pPr>
            <a:r>
              <a:rPr lang="en-GB" sz="1867" dirty="0"/>
              <a:t>Training and learning organisation </a:t>
            </a:r>
          </a:p>
          <a:p>
            <a:pPr>
              <a:lnSpc>
                <a:spcPct val="100000"/>
              </a:lnSpc>
            </a:pPr>
            <a:r>
              <a:rPr lang="en-GB" sz="1867" dirty="0"/>
              <a:t>Training need analysis</a:t>
            </a:r>
          </a:p>
          <a:p>
            <a:pPr>
              <a:lnSpc>
                <a:spcPct val="100000"/>
              </a:lnSpc>
            </a:pPr>
            <a:r>
              <a:rPr lang="en-GB" sz="1867" dirty="0"/>
              <a:t>Aligning training to strategy</a:t>
            </a:r>
          </a:p>
          <a:p>
            <a:pPr>
              <a:lnSpc>
                <a:spcPct val="100000"/>
              </a:lnSpc>
            </a:pPr>
            <a:r>
              <a:rPr lang="en-GB" sz="1867" dirty="0"/>
              <a:t>Balance score card</a:t>
            </a:r>
          </a:p>
          <a:p>
            <a:pPr>
              <a:lnSpc>
                <a:spcPct val="100000"/>
              </a:lnSpc>
            </a:pPr>
            <a:r>
              <a:rPr lang="en-GB" sz="1867" dirty="0"/>
              <a:t>Training and balance score card</a:t>
            </a:r>
          </a:p>
          <a:p>
            <a:pPr>
              <a:lnSpc>
                <a:spcPct val="100000"/>
              </a:lnSpc>
            </a:pPr>
            <a:r>
              <a:rPr lang="en-GB" sz="1867" dirty="0"/>
              <a:t>Framework for balance score card</a:t>
            </a:r>
          </a:p>
          <a:p>
            <a:pPr>
              <a:lnSpc>
                <a:spcPct val="100000"/>
              </a:lnSpc>
            </a:pPr>
            <a:endParaRPr lang="en-GB" sz="1867" dirty="0"/>
          </a:p>
        </p:txBody>
      </p:sp>
    </p:spTree>
    <p:extLst>
      <p:ext uri="{BB962C8B-B14F-4D97-AF65-F5344CB8AC3E}">
        <p14:creationId xmlns:p14="http://schemas.microsoft.com/office/powerpoint/2010/main" val="149687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Meaning of organisation learning </a:t>
            </a:r>
          </a:p>
        </p:txBody>
      </p:sp>
      <p:sp>
        <p:nvSpPr>
          <p:cNvPr id="3" name="Content Placeholder 2"/>
          <p:cNvSpPr>
            <a:spLocks noGrp="1"/>
          </p:cNvSpPr>
          <p:nvPr>
            <p:ph idx="1"/>
          </p:nvPr>
        </p:nvSpPr>
        <p:spPr>
          <a:xfrm>
            <a:off x="576927" y="1408835"/>
            <a:ext cx="10515600" cy="4351339"/>
          </a:xfrm>
        </p:spPr>
        <p:txBody>
          <a:bodyPr>
            <a:normAutofit/>
          </a:bodyPr>
          <a:lstStyle/>
          <a:p>
            <a:pPr>
              <a:buNone/>
              <a:defRPr/>
            </a:pPr>
            <a:r>
              <a:rPr lang="en-GB" dirty="0"/>
              <a:t>Learning is referred to as “the process of improving actions through better knowledge and understanding” (</a:t>
            </a:r>
            <a:r>
              <a:rPr lang="en-GB" dirty="0" err="1"/>
              <a:t>Fiol</a:t>
            </a:r>
            <a:r>
              <a:rPr lang="en-GB" dirty="0"/>
              <a:t> and Lyles, p. 803)</a:t>
            </a:r>
          </a:p>
          <a:p>
            <a:pPr>
              <a:buNone/>
              <a:defRPr/>
            </a:pPr>
            <a:r>
              <a:rPr lang="en-GB" dirty="0"/>
              <a:t>Organisational learning is important for manager to be able to respond to challenges facing the organisation. It involves everyone that in the organisation and focusses on how their capacity can be improved such that they are able to support the objectives of the organisation. </a:t>
            </a:r>
          </a:p>
          <a:p>
            <a:pPr>
              <a:buNone/>
              <a:defRPr/>
            </a:pPr>
            <a:r>
              <a:rPr lang="en-GB" dirty="0"/>
              <a:t>(Abel and Austin, 2017)</a:t>
            </a:r>
          </a:p>
        </p:txBody>
      </p:sp>
    </p:spTree>
    <p:extLst>
      <p:ext uri="{BB962C8B-B14F-4D97-AF65-F5344CB8AC3E}">
        <p14:creationId xmlns:p14="http://schemas.microsoft.com/office/powerpoint/2010/main" val="127168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US" dirty="0"/>
              <a:t>Training and </a:t>
            </a:r>
            <a:r>
              <a:rPr lang="en-US" dirty="0" err="1"/>
              <a:t>organisational</a:t>
            </a:r>
            <a:r>
              <a:rPr lang="en-US" dirty="0"/>
              <a:t> learning</a:t>
            </a:r>
            <a:endParaRPr lang="en-GB"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marL="0" indent="0">
              <a:buNone/>
            </a:pPr>
            <a:r>
              <a:rPr lang="en-US" altLang="en-US" dirty="0">
                <a:ea typeface="ＭＳ Ｐゴシック" panose="020B0600070205080204" pitchFamily="34" charset="-128"/>
              </a:rPr>
              <a:t>For </a:t>
            </a:r>
            <a:r>
              <a:rPr lang="en-US" altLang="en-US" dirty="0" err="1">
                <a:ea typeface="ＭＳ Ｐゴシック" panose="020B0600070205080204" pitchFamily="34" charset="-128"/>
              </a:rPr>
              <a:t>organisations</a:t>
            </a:r>
            <a:r>
              <a:rPr lang="en-US" altLang="en-US" dirty="0">
                <a:ea typeface="ＭＳ Ｐゴシック" panose="020B0600070205080204" pitchFamily="34" charset="-128"/>
              </a:rPr>
              <a:t> to be able to respond to the changes and challenges of the environment, they require a constant improvement of knowledge, skills and abilities.</a:t>
            </a:r>
          </a:p>
          <a:p>
            <a:pPr marL="0" indent="0">
              <a:buNone/>
            </a:pPr>
            <a:r>
              <a:rPr lang="en-US" altLang="en-US" dirty="0">
                <a:ea typeface="ＭＳ Ｐゴシック" panose="020B0600070205080204" pitchFamily="34" charset="-128"/>
              </a:rPr>
              <a:t> </a:t>
            </a:r>
          </a:p>
          <a:p>
            <a:pPr marL="0" indent="0">
              <a:buNone/>
            </a:pPr>
            <a:r>
              <a:rPr lang="en-US" altLang="en-US" dirty="0">
                <a:ea typeface="ＭＳ Ｐゴシック" panose="020B0600070205080204" pitchFamily="34" charset="-128"/>
              </a:rPr>
              <a:t>Training is the mechanism through which learning develops. Armstrong (2009) </a:t>
            </a:r>
            <a:r>
              <a:rPr lang="en-GB" dirty="0"/>
              <a:t>defines training as an activity which encourages individual learning.</a:t>
            </a:r>
          </a:p>
          <a:p>
            <a:pPr marL="0" indent="0">
              <a:buNone/>
            </a:pPr>
            <a:endParaRPr lang="en-GB" altLang="en-US" dirty="0">
              <a:ea typeface="ＭＳ Ｐゴシック" panose="020B0600070205080204" pitchFamily="34" charset="-128"/>
            </a:endParaRPr>
          </a:p>
          <a:p>
            <a:pPr marL="0" indent="0">
              <a:buNone/>
            </a:pPr>
            <a:r>
              <a:rPr lang="en-GB" altLang="en-US" dirty="0">
                <a:ea typeface="ＭＳ Ｐゴシック" panose="020B0600070205080204" pitchFamily="34" charset="-128"/>
              </a:rPr>
              <a:t>Training is an  activity aimed at developing competencies that are need for employees to do their jobs (</a:t>
            </a:r>
            <a:r>
              <a:rPr lang="en-GB" altLang="en-US" dirty="0" err="1">
                <a:ea typeface="ＭＳ Ｐゴシック" panose="020B0600070205080204" pitchFamily="34" charset="-128"/>
              </a:rPr>
              <a:t>Dermol</a:t>
            </a:r>
            <a:r>
              <a:rPr lang="en-GB" altLang="en-US" dirty="0">
                <a:ea typeface="ＭＳ Ｐゴシック" panose="020B0600070205080204" pitchFamily="34" charset="-128"/>
              </a:rPr>
              <a:t> and </a:t>
            </a:r>
            <a:r>
              <a:rPr lang="en-GB" altLang="en-US" dirty="0" err="1">
                <a:ea typeface="ＭＳ Ｐゴシック" panose="020B0600070205080204" pitchFamily="34" charset="-128"/>
              </a:rPr>
              <a:t>Ater</a:t>
            </a:r>
            <a:r>
              <a:rPr lang="en-GB" altLang="en-US" dirty="0">
                <a:ea typeface="ＭＳ Ｐゴシック" panose="020B0600070205080204" pitchFamily="34" charset="-128"/>
              </a:rPr>
              <a:t>, 2013). </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50532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Traditional training needs analysis</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defRPr/>
            </a:pPr>
            <a:r>
              <a:rPr lang="en-GB" sz="1867" dirty="0"/>
              <a:t>Training needs analysis is a process of ascertaining the areas of deficiency in terms of knowledge, skills and attitude. Traditionally, HR managers have accessed training needs through;</a:t>
            </a:r>
          </a:p>
          <a:p>
            <a:pPr>
              <a:defRPr/>
            </a:pPr>
            <a:r>
              <a:rPr lang="en-GB" sz="1867" dirty="0"/>
              <a:t>Job task analysis</a:t>
            </a:r>
          </a:p>
          <a:p>
            <a:pPr>
              <a:defRPr/>
            </a:pPr>
            <a:r>
              <a:rPr lang="en-GB" sz="1867" dirty="0"/>
              <a:t>Person analysis</a:t>
            </a:r>
          </a:p>
          <a:p>
            <a:pPr marL="0" indent="0">
              <a:buNone/>
              <a:defRPr/>
            </a:pPr>
            <a:endParaRPr lang="en-GB" sz="1867" dirty="0"/>
          </a:p>
          <a:p>
            <a:pPr marL="0" indent="0">
              <a:buNone/>
              <a:defRPr/>
            </a:pPr>
            <a:r>
              <a:rPr lang="en-GB" sz="1867" dirty="0"/>
              <a:t>Using this approach training evaluation is made based on the cost implication of the training programme. </a:t>
            </a:r>
          </a:p>
        </p:txBody>
      </p:sp>
    </p:spTree>
    <p:extLst>
      <p:ext uri="{BB962C8B-B14F-4D97-AF65-F5344CB8AC3E}">
        <p14:creationId xmlns:p14="http://schemas.microsoft.com/office/powerpoint/2010/main" val="2871220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Training needs analysis</a:t>
            </a:r>
          </a:p>
        </p:txBody>
      </p:sp>
      <p:pic>
        <p:nvPicPr>
          <p:cNvPr id="7" name="Online Media 6" title="Training Needs Analysis or TNA">
            <a:hlinkClick r:id="" action="ppaction://media"/>
            <a:extLst>
              <a:ext uri="{FF2B5EF4-FFF2-40B4-BE49-F238E27FC236}">
                <a16:creationId xmlns:a16="http://schemas.microsoft.com/office/drawing/2014/main" id="{9D3A4EA3-D34C-4A60-9991-1ECDFAF2ECCE}"/>
              </a:ext>
            </a:extLst>
          </p:cNvPr>
          <p:cNvPicPr>
            <a:picLocks noGrp="1" noRot="1" noChangeAspect="1"/>
          </p:cNvPicPr>
          <p:nvPr>
            <p:ph idx="1"/>
            <a:videoFile r:link="rId1"/>
          </p:nvPr>
        </p:nvPicPr>
        <p:blipFill>
          <a:blip r:embed="rId3"/>
          <a:stretch>
            <a:fillRect/>
          </a:stretch>
        </p:blipFill>
        <p:spPr>
          <a:xfrm>
            <a:off x="2787651" y="1947333"/>
            <a:ext cx="6096000" cy="3429000"/>
          </a:xfrm>
          <a:prstGeom prst="rect">
            <a:avLst/>
          </a:prstGeom>
        </p:spPr>
      </p:pic>
    </p:spTree>
    <p:extLst>
      <p:ext uri="{BB962C8B-B14F-4D97-AF65-F5344CB8AC3E}">
        <p14:creationId xmlns:p14="http://schemas.microsoft.com/office/powerpoint/2010/main" val="1488992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83D257-216A-40E5-8E48-2EC6D44037D2}"/>
              </a:ext>
            </a:extLst>
          </p:cNvPr>
          <p:cNvSpPr>
            <a:spLocks noGrp="1"/>
          </p:cNvSpPr>
          <p:nvPr>
            <p:ph type="title"/>
          </p:nvPr>
        </p:nvSpPr>
        <p:spPr/>
        <p:txBody>
          <a:bodyPr/>
          <a:lstStyle/>
          <a:p>
            <a:r>
              <a:rPr lang="en-GB" dirty="0"/>
              <a:t>Aligning training to strategy</a:t>
            </a:r>
          </a:p>
        </p:txBody>
      </p:sp>
      <p:sp>
        <p:nvSpPr>
          <p:cNvPr id="3" name="Content Placeholder 2">
            <a:extLst>
              <a:ext uri="{FF2B5EF4-FFF2-40B4-BE49-F238E27FC236}">
                <a16:creationId xmlns:a16="http://schemas.microsoft.com/office/drawing/2014/main" id="{0F7F52BF-64FE-4B42-8635-691B0D5AE80E}"/>
              </a:ext>
            </a:extLst>
          </p:cNvPr>
          <p:cNvSpPr>
            <a:spLocks noGrp="1"/>
          </p:cNvSpPr>
          <p:nvPr>
            <p:ph idx="1"/>
          </p:nvPr>
        </p:nvSpPr>
        <p:spPr/>
        <p:txBody>
          <a:bodyPr/>
          <a:lstStyle/>
          <a:p>
            <a:pPr marL="0" indent="0">
              <a:buNone/>
            </a:pPr>
            <a:r>
              <a:rPr lang="en-GB" dirty="0"/>
              <a:t>‘Aligning training with the organization’s strategic direction involves examining key business objectives and challenges, identifying the functions and jobs that most influence organizational success, clarifying the most critical organizational competencies and establishing overall strategic learning imperatives.’</a:t>
            </a:r>
          </a:p>
          <a:p>
            <a:pPr marL="0" indent="0">
              <a:buNone/>
            </a:pPr>
            <a:r>
              <a:rPr lang="en-GB" dirty="0"/>
              <a:t>(</a:t>
            </a:r>
            <a:r>
              <a:rPr lang="en-GB" dirty="0" err="1"/>
              <a:t>Baraldi</a:t>
            </a:r>
            <a:r>
              <a:rPr lang="en-GB" dirty="0"/>
              <a:t> and </a:t>
            </a:r>
            <a:r>
              <a:rPr lang="en-GB" dirty="0" err="1"/>
              <a:t>Cifalino</a:t>
            </a:r>
            <a:r>
              <a:rPr lang="en-GB" dirty="0"/>
              <a:t>, 2015, p181)</a:t>
            </a:r>
          </a:p>
        </p:txBody>
      </p:sp>
    </p:spTree>
    <p:extLst>
      <p:ext uri="{BB962C8B-B14F-4D97-AF65-F5344CB8AC3E}">
        <p14:creationId xmlns:p14="http://schemas.microsoft.com/office/powerpoint/2010/main" val="1177169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667" dirty="0"/>
              <a:t>Balance score card </a:t>
            </a:r>
          </a:p>
        </p:txBody>
      </p:sp>
      <p:sp>
        <p:nvSpPr>
          <p:cNvPr id="4" name="Content Placeholder 3">
            <a:extLst>
              <a:ext uri="{FF2B5EF4-FFF2-40B4-BE49-F238E27FC236}">
                <a16:creationId xmlns:a16="http://schemas.microsoft.com/office/drawing/2014/main" id="{CD136C0C-1BB7-4686-9A3B-6E51AC9F4F93}"/>
              </a:ext>
            </a:extLst>
          </p:cNvPr>
          <p:cNvSpPr>
            <a:spLocks noGrp="1"/>
          </p:cNvSpPr>
          <p:nvPr>
            <p:ph idx="1"/>
          </p:nvPr>
        </p:nvSpPr>
        <p:spPr/>
        <p:txBody>
          <a:bodyPr/>
          <a:lstStyle/>
          <a:p>
            <a:pPr marL="0" indent="0">
              <a:buNone/>
            </a:pPr>
            <a:r>
              <a:rPr lang="en-GB" dirty="0"/>
              <a:t>Balance score card is a technique that aims at integrating and balancing all major existing performance indicators in a company from the financial/administrative to those relating to internal processes (Guerra et al., 2018 p 1677)</a:t>
            </a:r>
          </a:p>
        </p:txBody>
      </p:sp>
    </p:spTree>
    <p:extLst>
      <p:ext uri="{BB962C8B-B14F-4D97-AF65-F5344CB8AC3E}">
        <p14:creationId xmlns:p14="http://schemas.microsoft.com/office/powerpoint/2010/main" val="268432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Balance score card </a:t>
            </a:r>
          </a:p>
        </p:txBody>
      </p:sp>
      <p:sp>
        <p:nvSpPr>
          <p:cNvPr id="4" name="Content Placeholder 3">
            <a:extLst>
              <a:ext uri="{FF2B5EF4-FFF2-40B4-BE49-F238E27FC236}">
                <a16:creationId xmlns:a16="http://schemas.microsoft.com/office/drawing/2014/main" id="{CD136C0C-1BB7-4686-9A3B-6E51AC9F4F93}"/>
              </a:ext>
            </a:extLst>
          </p:cNvPr>
          <p:cNvSpPr>
            <a:spLocks noGrp="1"/>
          </p:cNvSpPr>
          <p:nvPr>
            <p:ph idx="1"/>
          </p:nvPr>
        </p:nvSpPr>
        <p:spPr/>
        <p:txBody>
          <a:bodyPr/>
          <a:lstStyle/>
          <a:p>
            <a:pPr marL="0" indent="0">
              <a:buNone/>
            </a:pPr>
            <a:r>
              <a:rPr lang="en-GB" dirty="0"/>
              <a:t>Balance score card is a strategic approach that will enable an HR manager to link training interventions to organisation organisational performance. </a:t>
            </a:r>
          </a:p>
          <a:p>
            <a:pPr marL="0" indent="0">
              <a:buNone/>
            </a:pPr>
            <a:r>
              <a:rPr lang="en-GB" dirty="0"/>
              <a:t>Kaplan and Norton (2004, p. 49) suggested that balance score card is crucial to clearly identify and develop training initiatives leading to the availability of employee skills, talent and know-how required to support the organizational strategy.</a:t>
            </a:r>
          </a:p>
        </p:txBody>
      </p:sp>
    </p:spTree>
    <p:extLst>
      <p:ext uri="{BB962C8B-B14F-4D97-AF65-F5344CB8AC3E}">
        <p14:creationId xmlns:p14="http://schemas.microsoft.com/office/powerpoint/2010/main" val="3495485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Watch this video-https://youtu.be/</a:t>
            </a:r>
            <a:r>
              <a:rPr lang="en-GB" sz="2400" dirty="0" err="1"/>
              <a:t>M_IlOlywryw</a:t>
            </a:r>
            <a:endParaRPr lang="en-GB" sz="2400" dirty="0"/>
          </a:p>
        </p:txBody>
      </p:sp>
      <p:pic>
        <p:nvPicPr>
          <p:cNvPr id="3" name="Online Media 2" title="Balanced Scorecard">
            <a:hlinkClick r:id="" action="ppaction://media"/>
            <a:extLst>
              <a:ext uri="{FF2B5EF4-FFF2-40B4-BE49-F238E27FC236}">
                <a16:creationId xmlns:a16="http://schemas.microsoft.com/office/drawing/2014/main" id="{CC36E188-5BE8-4F62-A921-E6A26E9F4613}"/>
              </a:ext>
            </a:extLst>
          </p:cNvPr>
          <p:cNvPicPr>
            <a:picLocks noGrp="1" noRot="1" noChangeAspect="1"/>
          </p:cNvPicPr>
          <p:nvPr>
            <p:ph idx="1"/>
            <a:videoFile r:link="rId1"/>
          </p:nvPr>
        </p:nvPicPr>
        <p:blipFill>
          <a:blip r:embed="rId4"/>
          <a:stretch>
            <a:fillRect/>
          </a:stretch>
        </p:blipFill>
        <p:spPr>
          <a:xfrm>
            <a:off x="1190847" y="1587797"/>
            <a:ext cx="9257413" cy="3788537"/>
          </a:xfrm>
          <a:prstGeom prst="rect">
            <a:avLst/>
          </a:prstGeom>
        </p:spPr>
      </p:pic>
    </p:spTree>
    <p:extLst>
      <p:ext uri="{BB962C8B-B14F-4D97-AF65-F5344CB8AC3E}">
        <p14:creationId xmlns:p14="http://schemas.microsoft.com/office/powerpoint/2010/main" val="3014338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altLang="en-US" sz="2400" dirty="0"/>
              <a:t>Training and the four perspectives of a balance score card</a:t>
            </a:r>
            <a:endParaRPr lang="en-GB" sz="2400" dirty="0"/>
          </a:p>
        </p:txBody>
      </p:sp>
      <p:sp>
        <p:nvSpPr>
          <p:cNvPr id="4" name="Content Placeholder 3">
            <a:extLst>
              <a:ext uri="{FF2B5EF4-FFF2-40B4-BE49-F238E27FC236}">
                <a16:creationId xmlns:a16="http://schemas.microsoft.com/office/drawing/2014/main" id="{D016483A-F078-49E2-9A65-0C1C3E30B16F}"/>
              </a:ext>
            </a:extLst>
          </p:cNvPr>
          <p:cNvSpPr>
            <a:spLocks noGrp="1"/>
          </p:cNvSpPr>
          <p:nvPr>
            <p:ph idx="1"/>
          </p:nvPr>
        </p:nvSpPr>
        <p:spPr/>
        <p:txBody>
          <a:bodyPr>
            <a:normAutofit/>
          </a:bodyPr>
          <a:lstStyle/>
          <a:p>
            <a:pPr marL="0" indent="0">
              <a:buNone/>
            </a:pPr>
            <a:r>
              <a:rPr lang="en-GB" dirty="0"/>
              <a:t>Balance Score Card helps to link training to organisational strategy by providing answers to four relevant questions:</a:t>
            </a:r>
          </a:p>
          <a:p>
            <a:r>
              <a:rPr lang="en-GB" dirty="0"/>
              <a:t>How does the shareholders can benefit? (Financial Perspective);</a:t>
            </a:r>
          </a:p>
          <a:p>
            <a:r>
              <a:rPr lang="en-GB" dirty="0"/>
              <a:t>How does the customers see the company? (Customer </a:t>
            </a:r>
            <a:r>
              <a:rPr lang="en-GB" dirty="0" err="1"/>
              <a:t>perspec-tive</a:t>
            </a:r>
            <a:r>
              <a:rPr lang="en-GB" dirty="0"/>
              <a:t>); </a:t>
            </a:r>
          </a:p>
          <a:p>
            <a:r>
              <a:rPr lang="en-GB" dirty="0"/>
              <a:t>What should be improved? (Perspective of internal pro-cesses); </a:t>
            </a:r>
          </a:p>
          <a:p>
            <a:r>
              <a:rPr lang="en-GB" dirty="0"/>
              <a:t>Is it possible to continue to improve and create value? (Learning and growth perspective).</a:t>
            </a:r>
          </a:p>
          <a:p>
            <a:pPr marL="0" indent="0">
              <a:buNone/>
            </a:pPr>
            <a:endParaRPr lang="en-GB" dirty="0"/>
          </a:p>
        </p:txBody>
      </p:sp>
    </p:spTree>
    <p:extLst>
      <p:ext uri="{BB962C8B-B14F-4D97-AF65-F5344CB8AC3E}">
        <p14:creationId xmlns:p14="http://schemas.microsoft.com/office/powerpoint/2010/main" val="2628526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564C3-2079-4A84-B7F4-9AB9C32194A3}"/>
              </a:ext>
            </a:extLst>
          </p:cNvPr>
          <p:cNvSpPr>
            <a:spLocks noGrp="1"/>
          </p:cNvSpPr>
          <p:nvPr>
            <p:ph type="title"/>
          </p:nvPr>
        </p:nvSpPr>
        <p:spPr/>
        <p:txBody>
          <a:bodyPr/>
          <a:lstStyle/>
          <a:p>
            <a:r>
              <a:rPr lang="en-GB" dirty="0"/>
              <a:t>Aim and objective of balance score card (BSC)</a:t>
            </a:r>
          </a:p>
        </p:txBody>
      </p:sp>
      <p:sp>
        <p:nvSpPr>
          <p:cNvPr id="3" name="Content Placeholder 2">
            <a:extLst>
              <a:ext uri="{FF2B5EF4-FFF2-40B4-BE49-F238E27FC236}">
                <a16:creationId xmlns:a16="http://schemas.microsoft.com/office/drawing/2014/main" id="{F760CE6B-B1A3-4F43-8C46-A5CA79A524CD}"/>
              </a:ext>
            </a:extLst>
          </p:cNvPr>
          <p:cNvSpPr>
            <a:spLocks noGrp="1"/>
          </p:cNvSpPr>
          <p:nvPr>
            <p:ph idx="1"/>
          </p:nvPr>
        </p:nvSpPr>
        <p:spPr/>
        <p:txBody>
          <a:bodyPr>
            <a:normAutofit/>
          </a:bodyPr>
          <a:lstStyle/>
          <a:p>
            <a:pPr marL="0" indent="0">
              <a:buNone/>
            </a:pPr>
            <a:r>
              <a:rPr lang="en-GB" dirty="0"/>
              <a:t>The main objective of the BSC is to seek alignment between the strategic planning of an organization and the operational activities that it carries.</a:t>
            </a:r>
          </a:p>
          <a:p>
            <a:pPr marL="0" indent="0">
              <a:buNone/>
            </a:pPr>
            <a:r>
              <a:rPr lang="en-GB" dirty="0"/>
              <a:t>BSC aims to translate the mission and strategy into objectives and measures, organized by indicators that will inform all members of an organisation about the drivers of current and future success. </a:t>
            </a:r>
          </a:p>
          <a:p>
            <a:pPr marL="0" indent="0">
              <a:buNone/>
            </a:pPr>
            <a:r>
              <a:rPr lang="en-GB" dirty="0"/>
              <a:t>(Guerra et al., 2018 p 1678)</a:t>
            </a:r>
          </a:p>
        </p:txBody>
      </p:sp>
    </p:spTree>
    <p:extLst>
      <p:ext uri="{BB962C8B-B14F-4D97-AF65-F5344CB8AC3E}">
        <p14:creationId xmlns:p14="http://schemas.microsoft.com/office/powerpoint/2010/main" val="3567454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a:xfrm>
            <a:off x="559512" y="450253"/>
            <a:ext cx="9016749" cy="958583"/>
          </a:xfrm>
        </p:spPr>
        <p:txBody>
          <a:bodyPr>
            <a:normAutofit/>
          </a:bodyPr>
          <a:lstStyle/>
          <a:p>
            <a:r>
              <a:rPr lang="en-GB" sz="3200" dirty="0"/>
              <a:t>Balance score card frame work</a:t>
            </a:r>
            <a:endParaRPr lang="en-GB" dirty="0"/>
          </a:p>
        </p:txBody>
      </p:sp>
      <p:pic>
        <p:nvPicPr>
          <p:cNvPr id="5" name="Content Placeholder 4">
            <a:extLst>
              <a:ext uri="{FF2B5EF4-FFF2-40B4-BE49-F238E27FC236}">
                <a16:creationId xmlns:a16="http://schemas.microsoft.com/office/drawing/2014/main" id="{0AB445A6-1808-41AA-9B67-81DAD476C2B8}"/>
              </a:ext>
            </a:extLst>
          </p:cNvPr>
          <p:cNvPicPr>
            <a:picLocks noGrp="1" noChangeAspect="1"/>
          </p:cNvPicPr>
          <p:nvPr>
            <p:ph idx="1"/>
          </p:nvPr>
        </p:nvPicPr>
        <p:blipFill>
          <a:blip r:embed="rId2"/>
          <a:stretch>
            <a:fillRect/>
          </a:stretch>
        </p:blipFill>
        <p:spPr>
          <a:xfrm>
            <a:off x="577851" y="1644887"/>
            <a:ext cx="10515600" cy="4033893"/>
          </a:xfrm>
          <a:prstGeom prst="rect">
            <a:avLst/>
          </a:prstGeom>
        </p:spPr>
      </p:pic>
    </p:spTree>
    <p:extLst>
      <p:ext uri="{BB962C8B-B14F-4D97-AF65-F5344CB8AC3E}">
        <p14:creationId xmlns:p14="http://schemas.microsoft.com/office/powerpoint/2010/main" val="2684376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thinking </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What could be the arguments for and against the implementation of balance score cards.</a:t>
            </a:r>
          </a:p>
          <a:p>
            <a:pPr marL="0" indent="0">
              <a:buNone/>
            </a:pPr>
            <a:endParaRPr lang="en-GB" dirty="0"/>
          </a:p>
          <a:p>
            <a:pPr marL="0" indent="0">
              <a:buNone/>
            </a:pPr>
            <a:endParaRPr lang="en-GB" dirty="0"/>
          </a:p>
          <a:p>
            <a:pPr marL="0" indent="0">
              <a:buNone/>
            </a:pPr>
            <a:endParaRPr lang="en-GB" dirty="0"/>
          </a:p>
          <a:p>
            <a:pPr marL="0" indent="0">
              <a:buNone/>
            </a:pPr>
            <a:r>
              <a:rPr lang="en-GB" dirty="0"/>
              <a:t>Is it important to consider the how balance score card process affects change management strategies and organisation development activities?</a:t>
            </a:r>
          </a:p>
          <a:p>
            <a:pPr marL="0" indent="0">
              <a:buNone/>
            </a:pPr>
            <a:endParaRPr lang="en-GB" dirty="0"/>
          </a:p>
        </p:txBody>
      </p:sp>
      <p:pic>
        <p:nvPicPr>
          <p:cNvPr id="4" name="Picture 3">
            <a:extLst>
              <a:ext uri="{FF2B5EF4-FFF2-40B4-BE49-F238E27FC236}">
                <a16:creationId xmlns:a16="http://schemas.microsoft.com/office/drawing/2014/main" id="{F3C504B5-D8DD-4718-A852-4889F65F3967}"/>
              </a:ext>
            </a:extLst>
          </p:cNvPr>
          <p:cNvPicPr>
            <a:picLocks noChangeAspect="1"/>
          </p:cNvPicPr>
          <p:nvPr/>
        </p:nvPicPr>
        <p:blipFill>
          <a:blip r:embed="rId2"/>
          <a:stretch>
            <a:fillRect/>
          </a:stretch>
        </p:blipFill>
        <p:spPr>
          <a:xfrm>
            <a:off x="5311124" y="2259398"/>
            <a:ext cx="2538290" cy="1957495"/>
          </a:xfrm>
          <a:prstGeom prst="rect">
            <a:avLst/>
          </a:prstGeom>
        </p:spPr>
      </p:pic>
    </p:spTree>
    <p:extLst>
      <p:ext uri="{BB962C8B-B14F-4D97-AF65-F5344CB8AC3E}">
        <p14:creationId xmlns:p14="http://schemas.microsoft.com/office/powerpoint/2010/main" val="3858355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This lecture covers important resource that will enable you prepare for your in-class test next week. We will take some time to revise today in preparation for next week.</a:t>
            </a:r>
          </a:p>
          <a:p>
            <a:pPr>
              <a:buFont typeface="Arial" charset="0"/>
              <a:buChar char="•"/>
              <a:defRPr/>
            </a:pPr>
            <a:r>
              <a:rPr lang="en-GB" altLang="en-US" dirty="0">
                <a:ea typeface="ＭＳ Ｐゴシック" pitchFamily="34" charset="-128"/>
              </a:rPr>
              <a:t>We have seen today that training as a learning strategy should be linked to organisational strategy</a:t>
            </a:r>
          </a:p>
          <a:p>
            <a:pPr>
              <a:buFont typeface="Arial" charset="0"/>
              <a:buChar char="•"/>
              <a:defRPr/>
            </a:pPr>
            <a:r>
              <a:rPr lang="en-GB" altLang="en-US" dirty="0">
                <a:ea typeface="ＭＳ Ｐゴシック" pitchFamily="34" charset="-128"/>
              </a:rPr>
              <a:t>We have introduced the concept of balance score card as a HR tool for evaluating organisation change and development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60631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86145" y="1253330"/>
            <a:ext cx="10515600" cy="4351339"/>
          </a:xfrm>
        </p:spPr>
        <p:txBody>
          <a:bodyPr>
            <a:noAutofit/>
          </a:bodyPr>
          <a:lstStyle/>
          <a:p>
            <a:pPr>
              <a:lnSpc>
                <a:spcPct val="100000"/>
              </a:lnSpc>
              <a:defRPr/>
            </a:pPr>
            <a:r>
              <a:rPr lang="en-GB" dirty="0" err="1"/>
              <a:t>Fiol</a:t>
            </a:r>
            <a:r>
              <a:rPr lang="en-GB" dirty="0"/>
              <a:t>, C.M. and Lyles, M.A., 1985. Organizational learning. </a:t>
            </a:r>
            <a:r>
              <a:rPr lang="en-GB" i="1" dirty="0"/>
              <a:t>Academy of management review</a:t>
            </a:r>
            <a:r>
              <a:rPr lang="en-GB" dirty="0"/>
              <a:t>, </a:t>
            </a:r>
            <a:r>
              <a:rPr lang="en-GB" i="1" dirty="0"/>
              <a:t>10</a:t>
            </a:r>
            <a:r>
              <a:rPr lang="en-GB" dirty="0"/>
              <a:t>(4), pp.803-813.</a:t>
            </a:r>
          </a:p>
          <a:p>
            <a:pPr>
              <a:lnSpc>
                <a:spcPct val="100000"/>
              </a:lnSpc>
              <a:defRPr/>
            </a:pPr>
            <a:r>
              <a:rPr lang="en-GB" dirty="0" err="1"/>
              <a:t>Dermol</a:t>
            </a:r>
            <a:r>
              <a:rPr lang="en-GB" dirty="0"/>
              <a:t>, V. and </a:t>
            </a:r>
            <a:r>
              <a:rPr lang="en-GB" dirty="0" err="1"/>
              <a:t>Čater</a:t>
            </a:r>
            <a:r>
              <a:rPr lang="en-GB" dirty="0"/>
              <a:t>, T., 2013. The influence of training and training transfer factors on organisational learning and performance. </a:t>
            </a:r>
            <a:r>
              <a:rPr lang="en-GB" i="1" dirty="0"/>
              <a:t>Personnel Review</a:t>
            </a:r>
            <a:r>
              <a:rPr lang="en-GB" dirty="0"/>
              <a:t>, </a:t>
            </a:r>
            <a:r>
              <a:rPr lang="en-GB" i="1" dirty="0"/>
              <a:t>42</a:t>
            </a:r>
            <a:r>
              <a:rPr lang="en-GB" dirty="0"/>
              <a:t>(3), pp.324-348.</a:t>
            </a:r>
          </a:p>
          <a:p>
            <a:pPr>
              <a:lnSpc>
                <a:spcPct val="100000"/>
              </a:lnSpc>
              <a:defRPr/>
            </a:pPr>
            <a:r>
              <a:rPr lang="en-GB" dirty="0" err="1"/>
              <a:t>Baraldi</a:t>
            </a:r>
            <a:r>
              <a:rPr lang="en-GB" dirty="0"/>
              <a:t>, S. and </a:t>
            </a:r>
            <a:r>
              <a:rPr lang="en-GB" dirty="0" err="1"/>
              <a:t>Cifalinò</a:t>
            </a:r>
            <a:r>
              <a:rPr lang="en-GB" dirty="0"/>
              <a:t>, A., 2015. Delivering training strategies: the balanced scorecard at work. </a:t>
            </a:r>
            <a:r>
              <a:rPr lang="en-GB" i="1" dirty="0"/>
              <a:t>International Journal of Training and Development</a:t>
            </a:r>
            <a:r>
              <a:rPr lang="en-GB" dirty="0"/>
              <a:t>, </a:t>
            </a:r>
            <a:r>
              <a:rPr lang="en-GB" i="1" dirty="0"/>
              <a:t>19</a:t>
            </a:r>
            <a:r>
              <a:rPr lang="en-GB" dirty="0"/>
              <a:t>(3), pp.179-198.</a:t>
            </a:r>
          </a:p>
          <a:p>
            <a:pPr>
              <a:lnSpc>
                <a:spcPct val="100000"/>
              </a:lnSpc>
              <a:defRPr/>
            </a:pPr>
            <a:r>
              <a:rPr lang="en-GB" dirty="0"/>
              <a:t>Kaplan, R.S., Kaplan, R.E., Norton, D.P., Norton, D.P. and Davenport, T.H., 2004. </a:t>
            </a:r>
            <a:r>
              <a:rPr lang="en-GB" i="1" dirty="0"/>
              <a:t>Strategy maps: Converting intangible assets into tangible outcomes</a:t>
            </a:r>
            <a:r>
              <a:rPr lang="en-GB" dirty="0"/>
              <a:t>. Harvard Business Press.</a:t>
            </a:r>
          </a:p>
          <a:p>
            <a:pPr>
              <a:lnSpc>
                <a:spcPct val="100000"/>
              </a:lnSpc>
              <a:defRPr/>
            </a:pPr>
            <a:endParaRPr lang="en-GB" dirty="0">
              <a:effectLst>
                <a:outerShdw blurRad="38100" dist="38100" dir="2700000" algn="tl">
                  <a:srgbClr val="C0C0C0"/>
                </a:outerShdw>
              </a:effectLst>
            </a:endParaRPr>
          </a:p>
        </p:txBody>
      </p:sp>
    </p:spTree>
    <p:extLst>
      <p:ext uri="{BB962C8B-B14F-4D97-AF65-F5344CB8AC3E}">
        <p14:creationId xmlns:p14="http://schemas.microsoft.com/office/powerpoint/2010/main" val="201619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1121</Words>
  <Application>Microsoft Office PowerPoint</Application>
  <PresentationFormat>Widescreen</PresentationFormat>
  <Paragraphs>73</Paragraphs>
  <Slides>17</Slides>
  <Notes>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Organisational learning and development</vt:lpstr>
      <vt:lpstr>Learning Outcomes</vt:lpstr>
      <vt:lpstr>Todays outline</vt:lpstr>
      <vt:lpstr>Meaning of organisation learning </vt:lpstr>
      <vt:lpstr>Training and organisational learning</vt:lpstr>
      <vt:lpstr>Traditional training needs analysis</vt:lpstr>
      <vt:lpstr>Training needs analysis</vt:lpstr>
      <vt:lpstr>Aligning training to strategy</vt:lpstr>
      <vt:lpstr>Balance score card </vt:lpstr>
      <vt:lpstr>Balance score card </vt:lpstr>
      <vt:lpstr>Watch this video-https://youtu.be/M_IlOlywryw</vt:lpstr>
      <vt:lpstr>Training and the four perspectives of a balance score card</vt:lpstr>
      <vt:lpstr>Aim and objective of balance score card (BSC)</vt:lpstr>
      <vt:lpstr>Balance score card frame work</vt:lpstr>
      <vt:lpstr>Critical thinking </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learning and development</dc:title>
  <dc:creator>Pepple, Dennis G. (Dr.)</dc:creator>
  <cp:lastModifiedBy>Sujeewa Herath</cp:lastModifiedBy>
  <cp:revision>2</cp:revision>
  <dcterms:created xsi:type="dcterms:W3CDTF">2023-08-01T13:11:04Z</dcterms:created>
  <dcterms:modified xsi:type="dcterms:W3CDTF">2023-10-03T11:00:07Z</dcterms:modified>
</cp:coreProperties>
</file>