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399" r:id="rId2"/>
    <p:sldId id="329" r:id="rId3"/>
    <p:sldId id="338" r:id="rId4"/>
    <p:sldId id="339" r:id="rId5"/>
    <p:sldId id="344" r:id="rId6"/>
    <p:sldId id="354" r:id="rId7"/>
    <p:sldId id="324" r:id="rId8"/>
    <p:sldId id="386"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376" autoAdjust="0"/>
  </p:normalViewPr>
  <p:slideViewPr>
    <p:cSldViewPr snapToGrid="0">
      <p:cViewPr varScale="1">
        <p:scale>
          <a:sx n="52" d="100"/>
          <a:sy n="52" d="100"/>
        </p:scale>
        <p:origin x="195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5377E3-EEA3-4E8C-8595-181B93392D9F}" type="datetimeFigureOut">
              <a:rPr lang="en-GB" smtClean="0"/>
              <a:t>13/10/2019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2718E5-963A-49CD-B660-5AACF43F7AEF}" type="slidenum">
              <a:rPr lang="en-GB" smtClean="0"/>
              <a:t>‹#›</a:t>
            </a:fld>
            <a:endParaRPr lang="en-GB"/>
          </a:p>
        </p:txBody>
      </p:sp>
    </p:spTree>
    <p:extLst>
      <p:ext uri="{BB962C8B-B14F-4D97-AF65-F5344CB8AC3E}">
        <p14:creationId xmlns:p14="http://schemas.microsoft.com/office/powerpoint/2010/main" val="1389690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Loosely speaking, we will now work our way down the Balance Sheet, covering the relevant topics.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798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Definition:</a:t>
            </a:r>
          </a:p>
          <a:p>
            <a:r>
              <a:rPr lang="en-GB" dirty="0"/>
              <a:t>Property, plant and equipment are tangible assets that:</a:t>
            </a:r>
          </a:p>
          <a:p>
            <a:pPr marL="228600" indent="-228600">
              <a:buFont typeface="+mj-lt"/>
              <a:buAutoNum type="alphaLcPeriod"/>
            </a:pPr>
            <a:r>
              <a:rPr lang="en-GB" dirty="0"/>
              <a:t>are held for use in the production or supply of goods or services, for rental to others, or for admin. purposes, and</a:t>
            </a:r>
          </a:p>
          <a:p>
            <a:pPr marL="228600" indent="-228600">
              <a:buFont typeface="+mj-lt"/>
              <a:buAutoNum type="alphaLcPeriod"/>
            </a:pPr>
            <a:r>
              <a:rPr lang="en-GB" dirty="0"/>
              <a:t>are expected to be used during more than one accounting period.</a:t>
            </a:r>
          </a:p>
          <a:p>
            <a:pPr marL="228600" indent="-228600">
              <a:buFont typeface="+mj-lt"/>
              <a:buAutoNum type="alphaLcPeriod"/>
            </a:pPr>
            <a:endParaRPr lang="en-GB" dirty="0"/>
          </a:p>
          <a:p>
            <a:pPr marL="0" indent="0">
              <a:buFont typeface="+mj-lt"/>
              <a:buNone/>
            </a:pPr>
            <a:r>
              <a:rPr lang="en-GB" dirty="0"/>
              <a:t>A key aspect of this definition is that property, plant and equipment are </a:t>
            </a:r>
            <a:r>
              <a:rPr lang="en-GB" b="1" dirty="0"/>
              <a:t>physical</a:t>
            </a:r>
            <a:r>
              <a:rPr lang="en-GB" dirty="0"/>
              <a:t> assets held for use I the reporting company’s activities on a </a:t>
            </a:r>
            <a:r>
              <a:rPr lang="en-GB" b="1" dirty="0"/>
              <a:t>continuing basis </a:t>
            </a:r>
            <a:r>
              <a:rPr lang="en-GB" dirty="0"/>
              <a:t>e.g. land, buildings, fixtures &amp; fittings.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1252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nSpc>
                <a:spcPct val="200000"/>
              </a:lnSpc>
            </a:pPr>
            <a:r>
              <a:rPr lang="en-GB" dirty="0"/>
              <a:t>The cost of an item of PPE comprises all of the following elements:</a:t>
            </a:r>
          </a:p>
          <a:p>
            <a:pPr marL="228600" indent="-228600">
              <a:lnSpc>
                <a:spcPct val="200000"/>
              </a:lnSpc>
              <a:buFont typeface="+mj-lt"/>
              <a:buAutoNum type="alphaLcParenR"/>
            </a:pPr>
            <a:r>
              <a:rPr lang="en-GB" b="1" dirty="0"/>
              <a:t>Purchase price </a:t>
            </a:r>
            <a:r>
              <a:rPr lang="en-GB" dirty="0"/>
              <a:t>– including all legal and brokerage fees, import duties and any irrecoverable VAT after deducting any trade discounts and rebates.</a:t>
            </a:r>
          </a:p>
          <a:p>
            <a:pPr marL="228600" indent="-228600">
              <a:lnSpc>
                <a:spcPct val="200000"/>
              </a:lnSpc>
              <a:buFont typeface="+mj-lt"/>
              <a:buAutoNum type="alphaLcParenR"/>
            </a:pPr>
            <a:r>
              <a:rPr lang="en-GB" dirty="0"/>
              <a:t>Any </a:t>
            </a:r>
            <a:r>
              <a:rPr lang="en-GB" b="1" dirty="0"/>
              <a:t>costs directly attributable </a:t>
            </a:r>
            <a:r>
              <a:rPr lang="en-GB" dirty="0"/>
              <a:t>to </a:t>
            </a:r>
            <a:r>
              <a:rPr lang="en-GB" b="1" dirty="0"/>
              <a:t>bringing the asset to the location and condition necessary for its intended </a:t>
            </a:r>
            <a:r>
              <a:rPr lang="en-GB" dirty="0"/>
              <a:t>use within the business.</a:t>
            </a:r>
          </a:p>
          <a:p>
            <a:pPr marL="228600" indent="-228600">
              <a:lnSpc>
                <a:spcPct val="200000"/>
              </a:lnSpc>
              <a:buFont typeface="+mj-lt"/>
              <a:buAutoNum type="alphaLcParenR"/>
            </a:pPr>
            <a:r>
              <a:rPr lang="en-GB" dirty="0"/>
              <a:t>The initial estimate of any costs of </a:t>
            </a:r>
            <a:r>
              <a:rPr lang="en-GB" b="1" dirty="0"/>
              <a:t>dismantling, removing and restoring </a:t>
            </a:r>
            <a:r>
              <a:rPr lang="en-GB" dirty="0"/>
              <a:t>the site to the extent that the company has a legal or constructive obligation to incur expenditure in the future, in accordance with </a:t>
            </a:r>
            <a:r>
              <a:rPr lang="en-GB" i="1" dirty="0"/>
              <a:t>FRS 102 Section 21 Provisions and Contingencies</a:t>
            </a:r>
            <a:r>
              <a:rPr lang="en-GB" i="0" dirty="0"/>
              <a:t>, and any </a:t>
            </a:r>
            <a:r>
              <a:rPr lang="en-GB" b="1" i="0" dirty="0"/>
              <a:t>borrowing costs </a:t>
            </a:r>
            <a:r>
              <a:rPr lang="en-GB" i="0" dirty="0"/>
              <a:t>capitalised in accordance with </a:t>
            </a:r>
            <a:r>
              <a:rPr lang="en-GB" i="1" dirty="0"/>
              <a:t>FRS 102 Section 25 Borrowing Costs.</a:t>
            </a:r>
            <a:endParaRPr lang="en-GB" i="0" dirty="0"/>
          </a:p>
          <a:p>
            <a:pPr marL="0" indent="0">
              <a:lnSpc>
                <a:spcPct val="200000"/>
              </a:lnSpc>
              <a:buFont typeface="+mj-lt"/>
              <a:buNone/>
            </a:pPr>
            <a:endParaRPr lang="en-GB" i="0" dirty="0"/>
          </a:p>
          <a:p>
            <a:pPr marL="0" indent="0">
              <a:lnSpc>
                <a:spcPct val="200000"/>
              </a:lnSpc>
              <a:buFont typeface="+mj-lt"/>
              <a:buNone/>
            </a:pPr>
            <a:r>
              <a:rPr lang="en-GB" i="0" dirty="0"/>
              <a:t>Borrowing costs </a:t>
            </a:r>
            <a:r>
              <a:rPr lang="en-GB" b="1" i="0" dirty="0"/>
              <a:t>may</a:t>
            </a:r>
            <a:r>
              <a:rPr lang="en-GB" i="0" dirty="0"/>
              <a:t> be capitalised as part of the costs of an asset, when those borrowing costs are </a:t>
            </a:r>
            <a:r>
              <a:rPr lang="en-GB" b="1" i="0" dirty="0"/>
              <a:t>directly attributable </a:t>
            </a:r>
            <a:r>
              <a:rPr lang="en-GB" i="0" dirty="0"/>
              <a:t>to the acquisition, construction or production of a </a:t>
            </a:r>
            <a:r>
              <a:rPr lang="en-GB" b="1" i="0" dirty="0"/>
              <a:t>qualifying asset.  </a:t>
            </a:r>
          </a:p>
          <a:p>
            <a:pPr marL="0" indent="0">
              <a:lnSpc>
                <a:spcPct val="200000"/>
              </a:lnSpc>
              <a:buFont typeface="+mj-lt"/>
              <a:buNone/>
            </a:pPr>
            <a:endParaRPr lang="en-GB" b="1" i="0" dirty="0"/>
          </a:p>
          <a:p>
            <a:pPr marL="0" indent="0">
              <a:lnSpc>
                <a:spcPct val="200000"/>
              </a:lnSpc>
              <a:buFont typeface="+mj-lt"/>
              <a:buNone/>
            </a:pPr>
            <a:r>
              <a:rPr lang="en-GB" b="0" i="0" dirty="0"/>
              <a:t>A </a:t>
            </a:r>
            <a:r>
              <a:rPr lang="en-GB" b="1" i="0" dirty="0"/>
              <a:t>qualifying asset </a:t>
            </a:r>
            <a:r>
              <a:rPr lang="en-GB" b="0" i="0" dirty="0"/>
              <a:t>is “an asset that necessarily takes a substantial period of time to get ready for its intended use or sale”</a:t>
            </a:r>
          </a:p>
          <a:p>
            <a:pPr marL="0" indent="0">
              <a:lnSpc>
                <a:spcPct val="200000"/>
              </a:lnSpc>
              <a:buFont typeface="+mj-lt"/>
              <a:buNone/>
            </a:pPr>
            <a:endParaRPr lang="en-GB" b="0" i="0" dirty="0"/>
          </a:p>
          <a:p>
            <a:pPr marL="0" marR="0" lvl="0" indent="0" algn="l" defTabSz="914400" rtl="0" eaLnBrk="1" fontAlgn="auto" latinLnBrk="0" hangingPunct="1">
              <a:lnSpc>
                <a:spcPct val="200000"/>
              </a:lnSpc>
              <a:spcBef>
                <a:spcPts val="0"/>
              </a:spcBef>
              <a:spcAft>
                <a:spcPts val="0"/>
              </a:spcAft>
              <a:buClrTx/>
              <a:buSzTx/>
              <a:buFont typeface="+mj-lt"/>
              <a:buNone/>
              <a:tabLst/>
              <a:defRPr/>
            </a:pPr>
            <a:r>
              <a:rPr lang="en-GB" sz="1200" b="1" dirty="0"/>
              <a:t>Initial estimate of costs of dismantling/removing/restoring the site to the extent the company has an obligation – </a:t>
            </a:r>
            <a:r>
              <a:rPr lang="en-GB" sz="1200" b="0" dirty="0"/>
              <a:t>the </a:t>
            </a:r>
            <a:r>
              <a:rPr lang="en-GB" sz="1200" b="1" dirty="0"/>
              <a:t>discounted value </a:t>
            </a:r>
            <a:r>
              <a:rPr lang="en-GB" sz="1200" b="0" dirty="0"/>
              <a:t>is recognised in the P&amp;L account, and a </a:t>
            </a:r>
            <a:r>
              <a:rPr lang="en-GB" sz="1200" b="1" dirty="0"/>
              <a:t>provision</a:t>
            </a:r>
            <a:r>
              <a:rPr lang="en-GB" sz="1200" b="0" dirty="0"/>
              <a:t> is recognised in the </a:t>
            </a:r>
            <a:r>
              <a:rPr lang="en-GB" sz="1200" b="1" dirty="0"/>
              <a:t>balance sheet</a:t>
            </a:r>
            <a:r>
              <a:rPr lang="en-GB" sz="1200" b="0" dirty="0"/>
              <a: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450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Subsequent expenditure on PPE will only be capitalised in the balance sheet if it meets the asset recognition criteria, otherwise it will be treated as a period expense in the P&amp;L account.</a:t>
            </a:r>
          </a:p>
          <a:p>
            <a:endParaRPr lang="en-GB" dirty="0"/>
          </a:p>
          <a:p>
            <a:r>
              <a:rPr lang="en-GB" b="1" dirty="0"/>
              <a:t>Examples</a:t>
            </a:r>
            <a:r>
              <a:rPr lang="en-GB" dirty="0"/>
              <a:t>:</a:t>
            </a:r>
          </a:p>
          <a:p>
            <a:pPr marL="171450" indent="-171450">
              <a:buFont typeface="Arial" panose="020B0604020202020204" pitchFamily="34" charset="0"/>
              <a:buChar char="•"/>
            </a:pPr>
            <a:r>
              <a:rPr lang="en-GB" dirty="0"/>
              <a:t>The costs of </a:t>
            </a:r>
            <a:r>
              <a:rPr lang="en-GB" b="1" dirty="0"/>
              <a:t>day-to-day servicing </a:t>
            </a:r>
            <a:r>
              <a:rPr lang="en-GB" dirty="0"/>
              <a:t>of an item of property, plant and equipment should be </a:t>
            </a:r>
            <a:r>
              <a:rPr lang="en-GB" b="1" dirty="0"/>
              <a:t>expensed</a:t>
            </a:r>
            <a:r>
              <a:rPr lang="en-GB" dirty="0"/>
              <a:t> to the P&amp;L account.</a:t>
            </a:r>
          </a:p>
          <a:p>
            <a:pPr marL="171450" indent="-171450">
              <a:buFont typeface="Arial" panose="020B0604020202020204" pitchFamily="34" charset="0"/>
              <a:buChar char="•"/>
            </a:pPr>
            <a:r>
              <a:rPr lang="en-GB" dirty="0"/>
              <a:t> </a:t>
            </a:r>
            <a:r>
              <a:rPr lang="en-GB" b="1" dirty="0"/>
              <a:t>Spare parts </a:t>
            </a:r>
            <a:r>
              <a:rPr lang="en-GB" dirty="0"/>
              <a:t>and servicing items are </a:t>
            </a:r>
            <a:r>
              <a:rPr lang="en-GB" b="1" dirty="0"/>
              <a:t>expensed</a:t>
            </a:r>
            <a:r>
              <a:rPr lang="en-GB" dirty="0"/>
              <a:t> to the P&amp;L  account.</a:t>
            </a:r>
          </a:p>
          <a:p>
            <a:pPr marL="171450" indent="-171450">
              <a:buFont typeface="Arial" panose="020B0604020202020204" pitchFamily="34" charset="0"/>
              <a:buChar char="•"/>
            </a:pPr>
            <a:r>
              <a:rPr lang="en-GB" dirty="0"/>
              <a:t>Major spare parts that the company expects to use over more than one period will be capitalised in the balance sheet.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Compulsory major inspections e.g. aircraft, will be capitalised in the balance sheet.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3405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Following </a:t>
            </a:r>
            <a:r>
              <a:rPr lang="en-GB" b="1" dirty="0"/>
              <a:t>initial recognition</a:t>
            </a:r>
            <a:r>
              <a:rPr lang="en-GB" dirty="0"/>
              <a:t>, a company has a choice of measuring PPE using the Cost Model or  the Revaluation Model.</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4232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Fixed assets </a:t>
            </a:r>
            <a:r>
              <a:rPr lang="en-GB" dirty="0"/>
              <a:t>are </a:t>
            </a:r>
            <a:r>
              <a:rPr lang="en-GB" b="1" dirty="0"/>
              <a:t>capitalised</a:t>
            </a:r>
            <a:r>
              <a:rPr lang="en-GB" dirty="0"/>
              <a:t> in the Balance Sheet. Its purchase does not adversely affect the profits.</a:t>
            </a:r>
          </a:p>
          <a:p>
            <a:endParaRPr lang="en-GB" dirty="0"/>
          </a:p>
          <a:p>
            <a:r>
              <a:rPr lang="en-GB" b="1" dirty="0"/>
              <a:t>Depreciation</a:t>
            </a:r>
            <a:r>
              <a:rPr lang="en-GB" dirty="0"/>
              <a:t> is treated as an </a:t>
            </a:r>
            <a:r>
              <a:rPr lang="en-GB" b="1" dirty="0"/>
              <a:t>expense</a:t>
            </a:r>
            <a:r>
              <a:rPr lang="en-GB" dirty="0"/>
              <a:t> in the P&amp;L account for each year.  It represents the “using up” of the asset over the period of its useful life.</a:t>
            </a:r>
          </a:p>
          <a:p>
            <a:endParaRPr lang="en-GB" dirty="0"/>
          </a:p>
          <a:p>
            <a:r>
              <a:rPr lang="en-GB" dirty="0"/>
              <a:t>The Depreciated amount is often called the </a:t>
            </a:r>
            <a:r>
              <a:rPr lang="en-GB" b="1" dirty="0"/>
              <a:t>Net Book Value</a:t>
            </a:r>
            <a:r>
              <a:rPr lang="en-GB" dirty="0"/>
              <a:t>.</a:t>
            </a:r>
          </a:p>
          <a:p>
            <a:endParaRPr lang="en-GB" dirty="0"/>
          </a:p>
          <a:p>
            <a:r>
              <a:rPr lang="en-GB" dirty="0"/>
              <a:t>The </a:t>
            </a:r>
            <a:r>
              <a:rPr lang="en-GB" b="1" dirty="0"/>
              <a:t>residual value </a:t>
            </a:r>
            <a:r>
              <a:rPr lang="en-GB" dirty="0"/>
              <a:t>of an asset is the estimated amount that  company would obtain from the disposal of the asset after deducting the costs of disposal, based on the expected age and condition of the asset at the end of its useful life.</a:t>
            </a:r>
          </a:p>
          <a:p>
            <a:endParaRPr lang="en-GB" dirty="0"/>
          </a:p>
          <a:p>
            <a:r>
              <a:rPr lang="en-GB" b="1" dirty="0"/>
              <a:t>Useful life </a:t>
            </a:r>
            <a:r>
              <a:rPr lang="en-GB" dirty="0"/>
              <a:t>of an asset is the period which the asset is expected to be available for use.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0544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Look at the Fixed Asset Note in </a:t>
            </a:r>
            <a:r>
              <a:rPr lang="en-GB" b="1" dirty="0"/>
              <a:t>Jones Sample Ltd</a:t>
            </a:r>
            <a:r>
              <a:rPr lang="en-GB" dirty="0"/>
              <a:t> and </a:t>
            </a:r>
            <a:r>
              <a:rPr lang="en-GB" b="1" dirty="0"/>
              <a:t>Next Plc </a:t>
            </a:r>
            <a:r>
              <a:rPr lang="en-GB" dirty="0"/>
              <a:t>Notes to the Accounts.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6683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8421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8A99DC-2E31-4019-9177-A8BA13A7B115}"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616152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C1E7EA-C311-4FE2-9026-B77BE57782F8}"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473318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E25857-3179-4C42-8713-C56987DE2499}"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11802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1CB3F4-0D8E-4A6D-AD19-A82432CF5DBC}"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756255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DD1984-4AA2-42BC-AE7A-415B538E4CDB}" type="datetime1">
              <a:rPr lang="en-GB" smtClean="0"/>
              <a:t>13/10/2019</a:t>
            </a:fld>
            <a:endParaRPr lang="en-GB" dirty="0"/>
          </a:p>
        </p:txBody>
      </p:sp>
      <p:sp>
        <p:nvSpPr>
          <p:cNvPr id="8" name="Footer Placeholder 7"/>
          <p:cNvSpPr>
            <a:spLocks noGrp="1"/>
          </p:cNvSpPr>
          <p:nvPr>
            <p:ph type="ftr" sz="quarter" idx="11"/>
          </p:nvPr>
        </p:nvSpPr>
        <p:spPr/>
        <p:txBody>
          <a:bodyPr/>
          <a:lstStyle/>
          <a:p>
            <a:r>
              <a:rPr lang="en-GB"/>
              <a:t>Financial Reporting</a:t>
            </a:r>
            <a:endParaRPr lang="en-GB" dirty="0"/>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266456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C2A53-7CF3-464F-83AB-FEAD0CB18208}" type="datetime1">
              <a:rPr lang="en-GB" smtClean="0"/>
              <a:t>13/10/2019</a:t>
            </a:fld>
            <a:endParaRPr lang="en-GB" dirty="0"/>
          </a:p>
        </p:txBody>
      </p:sp>
      <p:sp>
        <p:nvSpPr>
          <p:cNvPr id="4" name="Footer Placeholder 3"/>
          <p:cNvSpPr>
            <a:spLocks noGrp="1"/>
          </p:cNvSpPr>
          <p:nvPr>
            <p:ph type="ftr" sz="quarter" idx="11"/>
          </p:nvPr>
        </p:nvSpPr>
        <p:spPr/>
        <p:txBody>
          <a:bodyPr/>
          <a:lstStyle/>
          <a:p>
            <a:r>
              <a:rPr lang="en-GB"/>
              <a:t>Financial Reporting</a:t>
            </a:r>
            <a:endParaRPr lang="en-GB" dirty="0"/>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987225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23EAFF-2FA2-4D2B-BBDF-4F3FE41F2783}" type="datetime1">
              <a:rPr lang="en-GB" smtClean="0"/>
              <a:t>13/10/2019</a:t>
            </a:fld>
            <a:endParaRPr lang="en-GB" dirty="0"/>
          </a:p>
        </p:txBody>
      </p:sp>
      <p:sp>
        <p:nvSpPr>
          <p:cNvPr id="3" name="Footer Placeholder 2"/>
          <p:cNvSpPr>
            <a:spLocks noGrp="1"/>
          </p:cNvSpPr>
          <p:nvPr>
            <p:ph type="ftr" sz="quarter" idx="11"/>
          </p:nvPr>
        </p:nvSpPr>
        <p:spPr/>
        <p:txBody>
          <a:bodyPr/>
          <a:lstStyle/>
          <a:p>
            <a:r>
              <a:rPr lang="en-GB"/>
              <a:t>Financial Reporting</a:t>
            </a:r>
            <a:endParaRPr lang="en-GB" dirty="0"/>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81458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AEBD03-4DA9-46BE-A773-6BD7A7C98BBF}"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492963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C2D069-26A3-434E-A07C-D8B1198C0DA0}"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033822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D3944-3D79-411E-9064-608DC5C78767}"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588167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A7881-1BCE-48BE-A752-11FF4BA4F3E4}"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555804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AD417C-233F-4C52-9728-BF37E2099C73}" type="datetime1">
              <a:rPr lang="en-GB" smtClean="0"/>
              <a:t>13/10/2019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Financial Reporting</a:t>
            </a: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33975325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402082"/>
            <a:ext cx="7886700" cy="4295335"/>
          </a:xfrm>
        </p:spPr>
        <p:txBody>
          <a:bodyPr>
            <a:normAutofit/>
          </a:bodyPr>
          <a:lstStyle/>
          <a:p>
            <a:pPr marL="0" indent="0" algn="ctr">
              <a:buNone/>
            </a:pPr>
            <a:endParaRPr lang="en-GB" sz="7200" b="1" dirty="0"/>
          </a:p>
          <a:p>
            <a:pPr marL="0" indent="0" algn="ctr">
              <a:buNone/>
            </a:pPr>
            <a:r>
              <a:rPr lang="en-GB" sz="6000" b="1" dirty="0"/>
              <a:t>Tangible Fixed Assets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651105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1"/>
            <a:ext cx="7886700" cy="4792930"/>
          </a:xfrm>
        </p:spPr>
        <p:txBody>
          <a:bodyPr/>
          <a:lstStyle/>
          <a:p>
            <a:pPr marL="0" indent="0">
              <a:buNone/>
            </a:pPr>
            <a:r>
              <a:rPr lang="en-GB" sz="2400" b="1" dirty="0"/>
              <a:t>Property Plant &amp; Equipment (PPE)</a:t>
            </a:r>
          </a:p>
          <a:p>
            <a:pPr marL="0" indent="0">
              <a:buNone/>
            </a:pPr>
            <a:r>
              <a:rPr lang="en-GB" sz="2000" i="1" dirty="0"/>
              <a:t>FRS 102 Section 17</a:t>
            </a:r>
          </a:p>
          <a:p>
            <a:pPr marL="0" indent="0">
              <a:buNone/>
            </a:pPr>
            <a:r>
              <a:rPr lang="en-GB" sz="800" b="1" dirty="0"/>
              <a:t>   </a:t>
            </a:r>
          </a:p>
          <a:p>
            <a:pPr marL="0" indent="0">
              <a:buNone/>
            </a:pPr>
            <a:r>
              <a:rPr lang="en-GB" sz="2000" dirty="0"/>
              <a:t>Definition:</a:t>
            </a:r>
          </a:p>
          <a:p>
            <a:r>
              <a:rPr lang="en-GB" sz="2000" dirty="0"/>
              <a:t>Tangible asset</a:t>
            </a:r>
          </a:p>
          <a:p>
            <a:r>
              <a:rPr lang="en-GB" sz="2000" dirty="0"/>
              <a:t>Physical substance</a:t>
            </a:r>
          </a:p>
          <a:p>
            <a:r>
              <a:rPr lang="en-GB" sz="2000" dirty="0"/>
              <a:t>Held for use in the company’s business</a:t>
            </a:r>
          </a:p>
          <a:p>
            <a:r>
              <a:rPr lang="en-GB" sz="2000" dirty="0"/>
              <a:t>Expected to be used during more than one period</a:t>
            </a:r>
          </a:p>
          <a:p>
            <a:pPr marL="0" indent="0">
              <a:buNone/>
            </a:pPr>
            <a:r>
              <a:rPr lang="en-GB" sz="800" dirty="0"/>
              <a:t>     </a:t>
            </a:r>
          </a:p>
          <a:p>
            <a:pPr marL="0" indent="0">
              <a:buNone/>
            </a:pPr>
            <a:r>
              <a:rPr lang="en-GB" sz="2000" dirty="0"/>
              <a:t>Recognise as an asset if:</a:t>
            </a:r>
          </a:p>
          <a:p>
            <a:r>
              <a:rPr lang="en-GB" sz="2000" dirty="0"/>
              <a:t>It is probable that future economic benefits associated with the item will flow to the company, and</a:t>
            </a:r>
          </a:p>
          <a:p>
            <a:r>
              <a:rPr lang="en-GB" sz="2000" dirty="0"/>
              <a:t>The cost of the item can be measured reliably.</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2</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3129213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7886700" cy="4801771"/>
          </a:xfrm>
        </p:spPr>
        <p:txBody>
          <a:bodyPr/>
          <a:lstStyle/>
          <a:p>
            <a:pPr marL="0" indent="0">
              <a:buNone/>
            </a:pPr>
            <a:r>
              <a:rPr lang="en-GB" sz="2400" b="1" dirty="0"/>
              <a:t>Property Plant &amp; Equipment (PPE)</a:t>
            </a:r>
          </a:p>
          <a:p>
            <a:pPr marL="0" indent="0">
              <a:buNone/>
            </a:pPr>
            <a:r>
              <a:rPr lang="en-GB" sz="800" b="1" dirty="0"/>
              <a:t>   </a:t>
            </a:r>
          </a:p>
          <a:p>
            <a:pPr marL="0" indent="0">
              <a:buNone/>
            </a:pPr>
            <a:r>
              <a:rPr lang="en-GB" sz="2000" b="1" dirty="0"/>
              <a:t>Initial recognition</a:t>
            </a:r>
          </a:p>
          <a:p>
            <a:pPr marL="0" indent="0">
              <a:buNone/>
            </a:pPr>
            <a:r>
              <a:rPr lang="en-GB" sz="800" dirty="0"/>
              <a:t>   </a:t>
            </a:r>
          </a:p>
          <a:p>
            <a:pPr marL="0" indent="0">
              <a:buNone/>
            </a:pPr>
            <a:r>
              <a:rPr lang="en-GB" sz="2000" dirty="0"/>
              <a:t>PPE are initially recognised at cost in the balance sheet.</a:t>
            </a:r>
          </a:p>
          <a:p>
            <a:pPr marL="0" indent="0">
              <a:buNone/>
            </a:pPr>
            <a:r>
              <a:rPr lang="en-GB" sz="800" dirty="0"/>
              <a:t>    </a:t>
            </a:r>
          </a:p>
          <a:p>
            <a:pPr marL="0" indent="0">
              <a:buNone/>
            </a:pPr>
            <a:r>
              <a:rPr lang="en-GB" sz="2000" b="1" dirty="0"/>
              <a:t>Cost</a:t>
            </a:r>
            <a:r>
              <a:rPr lang="en-GB" sz="2000" dirty="0"/>
              <a:t> includes:</a:t>
            </a:r>
          </a:p>
          <a:p>
            <a:r>
              <a:rPr lang="en-GB" sz="2000" dirty="0"/>
              <a:t>Purchase price</a:t>
            </a:r>
          </a:p>
          <a:p>
            <a:r>
              <a:rPr lang="en-GB" sz="2000" dirty="0"/>
              <a:t>Any costs directly attributable to bringing asset to the </a:t>
            </a:r>
            <a:r>
              <a:rPr lang="en-GB" sz="2000" b="1" dirty="0"/>
              <a:t>location and condition</a:t>
            </a:r>
            <a:r>
              <a:rPr lang="en-GB" sz="2000" dirty="0"/>
              <a:t> necessary for its intended use in the business</a:t>
            </a:r>
          </a:p>
          <a:p>
            <a:r>
              <a:rPr lang="en-GB" sz="2000" dirty="0"/>
              <a:t>Initial estimate of costs of dismantling/removing/restoring the site to the extent the company has an obligation</a:t>
            </a:r>
          </a:p>
          <a:p>
            <a:r>
              <a:rPr lang="en-GB" sz="2000" dirty="0"/>
              <a:t>Borrowing costs may be capitalised</a:t>
            </a:r>
          </a:p>
          <a:p>
            <a:pPr marL="0" indent="0">
              <a:buNone/>
            </a:pPr>
            <a:endParaRPr lang="en-GB" sz="2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3</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494100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7886700" cy="4801771"/>
          </a:xfrm>
        </p:spPr>
        <p:txBody>
          <a:bodyPr/>
          <a:lstStyle/>
          <a:p>
            <a:pPr marL="0" indent="0">
              <a:buNone/>
            </a:pPr>
            <a:r>
              <a:rPr lang="en-GB" sz="2400" b="1" dirty="0"/>
              <a:t>Property Plant &amp; Equipment (PPE)</a:t>
            </a:r>
          </a:p>
          <a:p>
            <a:pPr marL="0" indent="0">
              <a:buNone/>
            </a:pPr>
            <a:r>
              <a:rPr lang="en-GB" sz="800" b="1" dirty="0"/>
              <a:t> </a:t>
            </a:r>
          </a:p>
          <a:p>
            <a:pPr marL="0" indent="0">
              <a:buNone/>
            </a:pPr>
            <a:r>
              <a:rPr lang="en-GB" sz="2000" b="1" dirty="0"/>
              <a:t>Subsequent expenditure</a:t>
            </a:r>
          </a:p>
          <a:p>
            <a:pPr marL="0" indent="0">
              <a:buNone/>
            </a:pPr>
            <a:r>
              <a:rPr lang="en-GB" sz="800" dirty="0"/>
              <a:t>   </a:t>
            </a:r>
          </a:p>
          <a:p>
            <a:r>
              <a:rPr lang="en-GB" sz="2000" b="1" dirty="0"/>
              <a:t>Capitalise as an asset </a:t>
            </a:r>
            <a:r>
              <a:rPr lang="en-GB" sz="2000" dirty="0"/>
              <a:t>– expenditure that results in </a:t>
            </a:r>
            <a:r>
              <a:rPr lang="en-GB" sz="2000" b="1" dirty="0"/>
              <a:t>enhanced</a:t>
            </a:r>
            <a:r>
              <a:rPr lang="en-GB" sz="2000" dirty="0"/>
              <a:t> future economic benefits – e.g. </a:t>
            </a:r>
          </a:p>
          <a:p>
            <a:pPr marL="0" indent="0">
              <a:buNone/>
            </a:pPr>
            <a:r>
              <a:rPr lang="en-GB" sz="800" dirty="0"/>
              <a:t>    </a:t>
            </a:r>
          </a:p>
          <a:p>
            <a:r>
              <a:rPr lang="en-GB" sz="2000" b="1" dirty="0"/>
              <a:t>Expense to Profit &amp; Loss account </a:t>
            </a:r>
            <a:r>
              <a:rPr lang="en-GB" sz="2000" dirty="0"/>
              <a:t>– expenditure </a:t>
            </a:r>
            <a:r>
              <a:rPr lang="en-GB" sz="2000" b="1" dirty="0"/>
              <a:t>maintains</a:t>
            </a:r>
            <a:r>
              <a:rPr lang="en-GB" sz="2000" dirty="0"/>
              <a:t> the asset’s previous performance</a:t>
            </a:r>
          </a:p>
          <a:p>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4</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008861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7886700" cy="4801771"/>
          </a:xfrm>
        </p:spPr>
        <p:txBody>
          <a:bodyPr/>
          <a:lstStyle/>
          <a:p>
            <a:pPr marL="0" indent="0">
              <a:buNone/>
            </a:pPr>
            <a:r>
              <a:rPr lang="en-GB" sz="2400" b="1" dirty="0"/>
              <a:t>Property Plant &amp; Equipment (PPE)</a:t>
            </a:r>
          </a:p>
          <a:p>
            <a:pPr marL="0" indent="0">
              <a:buNone/>
            </a:pPr>
            <a:endParaRPr lang="en-GB" sz="800" b="1" dirty="0"/>
          </a:p>
          <a:p>
            <a:pPr marL="0" indent="0">
              <a:buNone/>
            </a:pPr>
            <a:r>
              <a:rPr lang="en-GB" sz="2000" b="1" dirty="0"/>
              <a:t>Subsequent measurement</a:t>
            </a:r>
          </a:p>
          <a:p>
            <a:pPr marL="0" indent="0">
              <a:buNone/>
            </a:pPr>
            <a:r>
              <a:rPr lang="en-GB" sz="800" dirty="0"/>
              <a:t>   </a:t>
            </a:r>
          </a:p>
          <a:p>
            <a:pPr marL="0" indent="0">
              <a:buNone/>
            </a:pPr>
            <a:r>
              <a:rPr lang="en-GB" sz="2000" b="1" dirty="0"/>
              <a:t>Choice of method:</a:t>
            </a:r>
          </a:p>
          <a:p>
            <a:pPr marL="0" indent="0">
              <a:buNone/>
            </a:pPr>
            <a:r>
              <a:rPr lang="en-GB" sz="800" dirty="0"/>
              <a:t>   </a:t>
            </a:r>
          </a:p>
          <a:p>
            <a:pPr marL="0" indent="0">
              <a:buNone/>
            </a:pPr>
            <a:r>
              <a:rPr lang="en-GB" sz="2000" b="1" dirty="0"/>
              <a:t>Cost model </a:t>
            </a:r>
            <a:r>
              <a:rPr lang="en-GB" sz="2000" dirty="0"/>
              <a:t>– cost less accumulated depreciation</a:t>
            </a:r>
          </a:p>
          <a:p>
            <a:pPr marL="0" indent="0">
              <a:buNone/>
            </a:pPr>
            <a:r>
              <a:rPr lang="en-GB" sz="800" dirty="0"/>
              <a:t>    </a:t>
            </a:r>
          </a:p>
          <a:p>
            <a:pPr marL="0" indent="0">
              <a:buNone/>
            </a:pPr>
            <a:r>
              <a:rPr lang="en-GB" sz="2000" b="1" dirty="0"/>
              <a:t>Revaluation model </a:t>
            </a:r>
            <a:r>
              <a:rPr lang="en-GB" sz="2000" dirty="0"/>
              <a:t>– Revalued amount less subsequent depreciation.  The revalued amount is the </a:t>
            </a:r>
            <a:r>
              <a:rPr lang="en-GB" sz="2000" b="1" dirty="0"/>
              <a:t>Fair Value</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5</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255180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8191500" cy="4801771"/>
          </a:xfrm>
        </p:spPr>
        <p:txBody>
          <a:bodyPr/>
          <a:lstStyle/>
          <a:p>
            <a:pPr marL="0" indent="0">
              <a:buNone/>
            </a:pPr>
            <a:r>
              <a:rPr lang="en-GB" sz="2400" b="1" dirty="0"/>
              <a:t>Depreciation</a:t>
            </a:r>
          </a:p>
          <a:p>
            <a:pPr marL="0" indent="0">
              <a:buNone/>
            </a:pPr>
            <a:r>
              <a:rPr lang="en-GB" sz="800" b="1" dirty="0"/>
              <a:t>     </a:t>
            </a:r>
            <a:endParaRPr lang="en-GB" sz="800" dirty="0"/>
          </a:p>
          <a:p>
            <a:pPr marL="0" indent="0">
              <a:buNone/>
            </a:pPr>
            <a:r>
              <a:rPr lang="en-GB" sz="2000" dirty="0"/>
              <a:t>Depreciation is a charge to reflect the “using up” of the asset</a:t>
            </a:r>
            <a:endParaRPr lang="en-GB" sz="2400" dirty="0"/>
          </a:p>
          <a:p>
            <a:pPr marL="0" indent="0">
              <a:buNone/>
            </a:pPr>
            <a:r>
              <a:rPr lang="en-GB" sz="800" dirty="0"/>
              <a:t>     </a:t>
            </a:r>
          </a:p>
          <a:p>
            <a:pPr marL="0" indent="0">
              <a:buNone/>
            </a:pPr>
            <a:r>
              <a:rPr lang="en-GB" sz="2000" dirty="0"/>
              <a:t>Depreciable amount = </a:t>
            </a:r>
            <a:r>
              <a:rPr lang="en-GB" sz="2000" b="1" dirty="0"/>
              <a:t>cost</a:t>
            </a:r>
            <a:r>
              <a:rPr lang="en-GB" sz="2000" dirty="0"/>
              <a:t> less </a:t>
            </a:r>
            <a:r>
              <a:rPr lang="en-GB" sz="2000" b="1" dirty="0"/>
              <a:t>residual value</a:t>
            </a:r>
          </a:p>
          <a:p>
            <a:pPr marL="0" indent="0">
              <a:buNone/>
            </a:pPr>
            <a:r>
              <a:rPr lang="en-GB" sz="800" dirty="0"/>
              <a:t>     </a:t>
            </a:r>
          </a:p>
          <a:p>
            <a:pPr marL="0" indent="0">
              <a:buNone/>
            </a:pPr>
            <a:r>
              <a:rPr lang="en-GB" sz="2000" dirty="0"/>
              <a:t>Must be consistent with the method over the asset’s useful life</a:t>
            </a:r>
          </a:p>
          <a:p>
            <a:pPr marL="0" indent="0">
              <a:buNone/>
            </a:pPr>
            <a:r>
              <a:rPr lang="en-GB" sz="800" dirty="0"/>
              <a:t>     </a:t>
            </a:r>
          </a:p>
          <a:p>
            <a:pPr marL="0" indent="0">
              <a:buNone/>
            </a:pPr>
            <a:r>
              <a:rPr lang="en-GB" sz="2000" dirty="0"/>
              <a:t>Depreciation method to reflect the pattern of consumption of the asset e.g.</a:t>
            </a:r>
          </a:p>
          <a:p>
            <a:pPr lvl="1">
              <a:buFont typeface="Wingdings" panose="05000000000000000000" pitchFamily="2" charset="2"/>
              <a:buChar char="§"/>
            </a:pPr>
            <a:r>
              <a:rPr lang="en-GB" sz="2000" dirty="0"/>
              <a:t>Straight line method</a:t>
            </a:r>
          </a:p>
          <a:p>
            <a:pPr lvl="1">
              <a:buFont typeface="Wingdings" panose="05000000000000000000" pitchFamily="2" charset="2"/>
              <a:buChar char="§"/>
            </a:pPr>
            <a:r>
              <a:rPr lang="en-GB" sz="2000" dirty="0"/>
              <a:t>Reducing balance </a:t>
            </a:r>
          </a:p>
          <a:p>
            <a:pPr lvl="1">
              <a:buFont typeface="Wingdings" panose="05000000000000000000" pitchFamily="2" charset="2"/>
              <a:buChar char="§"/>
            </a:pPr>
            <a:r>
              <a:rPr lang="en-GB" sz="2000" dirty="0"/>
              <a:t>Units of production</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6</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988263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4801771"/>
          </a:xfrm>
        </p:spPr>
        <p:txBody>
          <a:bodyPr/>
          <a:lstStyle/>
          <a:p>
            <a:pPr marL="0" indent="0">
              <a:buNone/>
            </a:pPr>
            <a:r>
              <a:rPr lang="en-GB" sz="2400" b="1" dirty="0">
                <a:solidFill>
                  <a:prstClr val="black"/>
                </a:solidFill>
              </a:rPr>
              <a:t>Depreciation</a:t>
            </a:r>
          </a:p>
          <a:p>
            <a:pPr marL="0" indent="0">
              <a:buNone/>
            </a:pPr>
            <a:endParaRPr lang="en-GB" sz="8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7</a:t>
            </a:fld>
            <a:endParaRPr lang="en-GB" dirty="0">
              <a:solidFill>
                <a:prstClr val="black">
                  <a:tint val="75000"/>
                </a:prstClr>
              </a:solidFill>
              <a:latin typeface="Calibri" panose="020F0502020204030204"/>
            </a:endParaRPr>
          </a:p>
        </p:txBody>
      </p:sp>
      <p:sp>
        <p:nvSpPr>
          <p:cNvPr id="8" name="Rectangle 3">
            <a:extLst>
              <a:ext uri="{FF2B5EF4-FFF2-40B4-BE49-F238E27FC236}">
                <a16:creationId xmlns:a16="http://schemas.microsoft.com/office/drawing/2014/main" id="{7B14A2EF-688D-4DAC-99EA-8ACB843C5221}"/>
              </a:ext>
            </a:extLst>
          </p:cNvPr>
          <p:cNvSpPr txBox="1">
            <a:spLocks noChangeArrowheads="1"/>
          </p:cNvSpPr>
          <p:nvPr/>
        </p:nvSpPr>
        <p:spPr>
          <a:xfrm>
            <a:off x="857252" y="2048340"/>
            <a:ext cx="2852487" cy="34485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2000" dirty="0">
                <a:solidFill>
                  <a:prstClr val="black"/>
                </a:solidFill>
                <a:latin typeface="Calibri" panose="020F0502020204030204"/>
              </a:rPr>
              <a:t>Asset cost £100,000</a:t>
            </a:r>
          </a:p>
          <a:p>
            <a:pPr>
              <a:buNone/>
            </a:pPr>
            <a:r>
              <a:rPr lang="en-GB" sz="2000" dirty="0">
                <a:solidFill>
                  <a:prstClr val="black"/>
                </a:solidFill>
                <a:latin typeface="Calibri" panose="020F0502020204030204"/>
              </a:rPr>
              <a:t>Life 4 years</a:t>
            </a:r>
          </a:p>
          <a:p>
            <a:pPr>
              <a:buNone/>
            </a:pPr>
            <a:r>
              <a:rPr lang="en-GB" sz="2000" dirty="0">
                <a:solidFill>
                  <a:prstClr val="black"/>
                </a:solidFill>
                <a:latin typeface="Calibri" panose="020F0502020204030204"/>
              </a:rPr>
              <a:t>Resale value £20,000</a:t>
            </a:r>
          </a:p>
          <a:p>
            <a:pPr>
              <a:buNone/>
            </a:pPr>
            <a:endParaRPr lang="en-GB" sz="2000" dirty="0">
              <a:solidFill>
                <a:prstClr val="black"/>
              </a:solidFill>
              <a:latin typeface="Calibri" panose="020F0502020204030204"/>
            </a:endParaRPr>
          </a:p>
          <a:p>
            <a:pPr>
              <a:buNone/>
            </a:pPr>
            <a:r>
              <a:rPr lang="en-GB" sz="2000" dirty="0">
                <a:solidFill>
                  <a:prstClr val="black"/>
                </a:solidFill>
                <a:latin typeface="Calibri" panose="020F0502020204030204"/>
              </a:rPr>
              <a:t>Depreciation:</a:t>
            </a:r>
          </a:p>
          <a:p>
            <a:pPr>
              <a:buNone/>
            </a:pPr>
            <a:r>
              <a:rPr lang="en-GB" sz="2000" u="sng" dirty="0">
                <a:solidFill>
                  <a:prstClr val="black"/>
                </a:solidFill>
                <a:latin typeface="Calibri" panose="020F0502020204030204"/>
              </a:rPr>
              <a:t>100,000 – 20,000</a:t>
            </a:r>
          </a:p>
          <a:p>
            <a:pPr>
              <a:buNone/>
            </a:pPr>
            <a:r>
              <a:rPr lang="en-GB" sz="2000" dirty="0">
                <a:solidFill>
                  <a:prstClr val="black"/>
                </a:solidFill>
                <a:latin typeface="Calibri" panose="020F0502020204030204"/>
              </a:rPr>
              <a:t>	           4</a:t>
            </a:r>
          </a:p>
          <a:p>
            <a:pPr>
              <a:buNone/>
            </a:pPr>
            <a:r>
              <a:rPr lang="en-GB" sz="2000" dirty="0">
                <a:solidFill>
                  <a:prstClr val="black"/>
                </a:solidFill>
                <a:latin typeface="Calibri" panose="020F0502020204030204"/>
              </a:rPr>
              <a:t>= </a:t>
            </a:r>
            <a:r>
              <a:rPr lang="en-GB" sz="2000" b="1" dirty="0">
                <a:solidFill>
                  <a:prstClr val="black"/>
                </a:solidFill>
                <a:latin typeface="Calibri" panose="020F0502020204030204"/>
              </a:rPr>
              <a:t>£20,000 p.a.</a:t>
            </a:r>
          </a:p>
          <a:p>
            <a:endParaRPr lang="en-GB" dirty="0">
              <a:solidFill>
                <a:prstClr val="black"/>
              </a:solidFill>
              <a:latin typeface="Calibri" panose="020F0502020204030204"/>
            </a:endParaRPr>
          </a:p>
        </p:txBody>
      </p:sp>
      <p:sp>
        <p:nvSpPr>
          <p:cNvPr id="9" name="Rectangle 4">
            <a:extLst>
              <a:ext uri="{FF2B5EF4-FFF2-40B4-BE49-F238E27FC236}">
                <a16:creationId xmlns:a16="http://schemas.microsoft.com/office/drawing/2014/main" id="{7311B295-7457-4692-A2C3-BE5DAE262D1D}"/>
              </a:ext>
            </a:extLst>
          </p:cNvPr>
          <p:cNvSpPr txBox="1">
            <a:spLocks noChangeArrowheads="1"/>
          </p:cNvSpPr>
          <p:nvPr/>
        </p:nvSpPr>
        <p:spPr>
          <a:xfrm>
            <a:off x="4539469" y="2035229"/>
            <a:ext cx="4008415" cy="388288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2000" dirty="0">
                <a:solidFill>
                  <a:prstClr val="black"/>
                </a:solidFill>
                <a:latin typeface="Calibri" panose="020F0502020204030204"/>
              </a:rPr>
              <a:t>Cash outflow:	             </a:t>
            </a:r>
            <a:r>
              <a:rPr lang="en-GB" sz="2000" u="sng" dirty="0">
                <a:solidFill>
                  <a:prstClr val="black"/>
                </a:solidFill>
                <a:latin typeface="Calibri" panose="020F0502020204030204"/>
              </a:rPr>
              <a:t>£100,000</a:t>
            </a:r>
          </a:p>
          <a:p>
            <a:pPr>
              <a:buNone/>
            </a:pPr>
            <a:endParaRPr lang="en-GB" sz="2000" dirty="0">
              <a:solidFill>
                <a:prstClr val="black"/>
              </a:solidFill>
              <a:latin typeface="Calibri" panose="020F0502020204030204"/>
            </a:endParaRPr>
          </a:p>
          <a:p>
            <a:pPr>
              <a:buNone/>
            </a:pPr>
            <a:r>
              <a:rPr lang="en-GB" sz="2000" b="1" dirty="0">
                <a:solidFill>
                  <a:prstClr val="black"/>
                </a:solidFill>
                <a:latin typeface="Calibri" panose="020F0502020204030204"/>
              </a:rPr>
              <a:t>P&amp;L Account:</a:t>
            </a:r>
          </a:p>
          <a:p>
            <a:pPr>
              <a:buNone/>
            </a:pPr>
            <a:r>
              <a:rPr lang="en-GB" sz="2000" dirty="0">
                <a:solidFill>
                  <a:prstClr val="black"/>
                </a:solidFill>
                <a:latin typeface="Calibri" panose="020F0502020204030204"/>
              </a:rPr>
              <a:t>Annual expense 		</a:t>
            </a:r>
            <a:r>
              <a:rPr lang="en-GB" sz="2000" u="sng" dirty="0">
                <a:solidFill>
                  <a:prstClr val="black"/>
                </a:solidFill>
                <a:latin typeface="Calibri" panose="020F0502020204030204"/>
              </a:rPr>
              <a:t>£20,000</a:t>
            </a:r>
          </a:p>
          <a:p>
            <a:pPr>
              <a:buNone/>
            </a:pPr>
            <a:endParaRPr lang="en-GB" sz="2000" i="1" dirty="0">
              <a:solidFill>
                <a:prstClr val="black"/>
              </a:solidFill>
              <a:latin typeface="Calibri" panose="020F0502020204030204"/>
            </a:endParaRPr>
          </a:p>
          <a:p>
            <a:pPr>
              <a:buNone/>
            </a:pPr>
            <a:r>
              <a:rPr lang="en-GB" sz="2000" b="1" dirty="0">
                <a:solidFill>
                  <a:prstClr val="black"/>
                </a:solidFill>
                <a:latin typeface="Calibri" panose="020F0502020204030204"/>
              </a:rPr>
              <a:t>Balance Sheet:</a:t>
            </a:r>
            <a:endParaRPr lang="en-GB" sz="2000" dirty="0">
              <a:solidFill>
                <a:prstClr val="black"/>
              </a:solidFill>
              <a:latin typeface="Calibri" panose="020F0502020204030204"/>
            </a:endParaRPr>
          </a:p>
          <a:p>
            <a:pPr>
              <a:buNone/>
            </a:pPr>
            <a:r>
              <a:rPr lang="en-GB" sz="2000" dirty="0">
                <a:solidFill>
                  <a:prstClr val="black"/>
                </a:solidFill>
                <a:latin typeface="Calibri" panose="020F0502020204030204"/>
              </a:rPr>
              <a:t>Asset cost	100,000</a:t>
            </a:r>
          </a:p>
          <a:p>
            <a:pPr>
              <a:buNone/>
            </a:pPr>
            <a:r>
              <a:rPr lang="en-GB" sz="2000" dirty="0">
                <a:solidFill>
                  <a:prstClr val="black"/>
                </a:solidFill>
                <a:latin typeface="Calibri" panose="020F0502020204030204"/>
              </a:rPr>
              <a:t>Less depreciation	</a:t>
            </a:r>
            <a:r>
              <a:rPr lang="en-GB" sz="2000" u="sng" dirty="0">
                <a:solidFill>
                  <a:prstClr val="black"/>
                </a:solidFill>
                <a:latin typeface="Calibri" panose="020F0502020204030204"/>
              </a:rPr>
              <a:t>  20,000</a:t>
            </a:r>
          </a:p>
          <a:p>
            <a:pPr>
              <a:buNone/>
            </a:pPr>
            <a:r>
              <a:rPr lang="en-GB" sz="2000" dirty="0">
                <a:solidFill>
                  <a:prstClr val="black"/>
                </a:solidFill>
                <a:latin typeface="Calibri" panose="020F0502020204030204"/>
              </a:rPr>
              <a:t>			                 </a:t>
            </a:r>
            <a:r>
              <a:rPr lang="en-GB" sz="2000" b="1" u="sng" dirty="0">
                <a:solidFill>
                  <a:prstClr val="black"/>
                </a:solidFill>
                <a:latin typeface="Calibri" panose="020F0502020204030204"/>
              </a:rPr>
              <a:t>£80,000</a:t>
            </a:r>
          </a:p>
          <a:p>
            <a:pPr>
              <a:buNone/>
            </a:pP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4210577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368968" y="459740"/>
            <a:ext cx="8146382" cy="843330"/>
          </a:xfrm>
        </p:spPr>
        <p:txBody>
          <a:bodyPr>
            <a:normAutofit/>
          </a:bodyPr>
          <a:lstStyle/>
          <a:p>
            <a:r>
              <a:rPr lang="en-GB" sz="2800" b="1" dirty="0">
                <a:solidFill>
                  <a:schemeClr val="accent1">
                    <a:lumMod val="75000"/>
                  </a:schemeClr>
                </a:solidFill>
              </a:rPr>
              <a:t>Tangible Fixed Assets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4801771"/>
          </a:xfrm>
        </p:spPr>
        <p:txBody>
          <a:bodyPr/>
          <a:lstStyle/>
          <a:p>
            <a:endParaRPr lang="en-GB" sz="2000" dirty="0"/>
          </a:p>
          <a:p>
            <a:pPr marL="0" indent="0">
              <a:buNone/>
            </a:pPr>
            <a:endParaRPr lang="en-GB" sz="2000" dirty="0"/>
          </a:p>
          <a:p>
            <a:pPr marL="0" indent="0" algn="ctr">
              <a:buNone/>
            </a:pPr>
            <a:r>
              <a:rPr lang="en-GB" sz="4800" b="1" dirty="0"/>
              <a:t>Exercises:</a:t>
            </a:r>
          </a:p>
          <a:p>
            <a:pPr algn="ctr">
              <a:buFont typeface="Wingdings" panose="05000000000000000000" pitchFamily="2" charset="2"/>
              <a:buChar char="§"/>
            </a:pPr>
            <a:r>
              <a:rPr lang="en-GB" sz="3600" b="1" dirty="0"/>
              <a:t>True or false</a:t>
            </a:r>
            <a:r>
              <a:rPr lang="en-GB" sz="3600" dirty="0"/>
              <a:t> </a:t>
            </a:r>
          </a:p>
          <a:p>
            <a:pPr algn="ctr">
              <a:buFont typeface="Wingdings" panose="05000000000000000000" pitchFamily="2" charset="2"/>
              <a:buChar char="§"/>
            </a:pPr>
            <a:r>
              <a:rPr lang="en-GB" sz="3600" b="1" dirty="0"/>
              <a:t>Gemini Ltd – capitalised costs</a:t>
            </a:r>
          </a:p>
          <a:p>
            <a:pPr marL="0" indent="0" algn="ctr">
              <a:buNone/>
            </a:pPr>
            <a:endParaRPr lang="en-GB" sz="4800" b="1"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8</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2739690695"/>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981</Words>
  <Application>Microsoft Office PowerPoint</Application>
  <PresentationFormat>On-screen Show (4:3)</PresentationFormat>
  <Paragraphs>146</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Wingdings</vt:lpstr>
      <vt:lpstr>1_Office Theme</vt:lpstr>
      <vt:lpstr>PowerPoint Presentation</vt:lpstr>
      <vt:lpstr>Tangible Fixed Assets</vt:lpstr>
      <vt:lpstr>Tangible Fixed Assets</vt:lpstr>
      <vt:lpstr>Tangible Fixed Assets</vt:lpstr>
      <vt:lpstr>Tangible Fixed Assets</vt:lpstr>
      <vt:lpstr>Tangible Fixed Assets</vt:lpstr>
      <vt:lpstr>Tangible Fixed Assets</vt:lpstr>
      <vt:lpstr>Tangible Fixed Assets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Williams</dc:creator>
  <cp:lastModifiedBy>Andrew Williams</cp:lastModifiedBy>
  <cp:revision>1</cp:revision>
  <dcterms:created xsi:type="dcterms:W3CDTF">2019-10-13T10:44:24Z</dcterms:created>
  <dcterms:modified xsi:type="dcterms:W3CDTF">2019-10-13T10:45:39Z</dcterms:modified>
</cp:coreProperties>
</file>