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0" r:id="rId1"/>
    <p:sldMasterId id="2147483698" r:id="rId2"/>
  </p:sldMasterIdLst>
  <p:notesMasterIdLst>
    <p:notesMasterId r:id="rId26"/>
  </p:notesMasterIdLst>
  <p:sldIdLst>
    <p:sldId id="284" r:id="rId3"/>
    <p:sldId id="259" r:id="rId4"/>
    <p:sldId id="350" r:id="rId5"/>
    <p:sldId id="321" r:id="rId6"/>
    <p:sldId id="348" r:id="rId7"/>
    <p:sldId id="349" r:id="rId8"/>
    <p:sldId id="351" r:id="rId9"/>
    <p:sldId id="352" r:id="rId10"/>
    <p:sldId id="353" r:id="rId11"/>
    <p:sldId id="328" r:id="rId12"/>
    <p:sldId id="345" r:id="rId13"/>
    <p:sldId id="354" r:id="rId14"/>
    <p:sldId id="356" r:id="rId15"/>
    <p:sldId id="357" r:id="rId16"/>
    <p:sldId id="346" r:id="rId17"/>
    <p:sldId id="358" r:id="rId18"/>
    <p:sldId id="359" r:id="rId19"/>
    <p:sldId id="360" r:id="rId20"/>
    <p:sldId id="361" r:id="rId21"/>
    <p:sldId id="362" r:id="rId22"/>
    <p:sldId id="347" r:id="rId23"/>
    <p:sldId id="363" r:id="rId24"/>
    <p:sldId id="320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CC3300"/>
    <a:srgbClr val="B8003D"/>
    <a:srgbClr val="990033"/>
    <a:srgbClr val="993366"/>
    <a:srgbClr val="AD3973"/>
    <a:srgbClr val="FF9933"/>
    <a:srgbClr val="FFDA65"/>
    <a:srgbClr val="FFCD2F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9089" autoAdjust="0"/>
    <p:restoredTop sz="98046" autoAdjust="0"/>
  </p:normalViewPr>
  <p:slideViewPr>
    <p:cSldViewPr>
      <p:cViewPr>
        <p:scale>
          <a:sx n="75" d="100"/>
          <a:sy n="75" d="100"/>
        </p:scale>
        <p:origin x="-85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D7B5F1-D0D0-49F8-9A1C-6AFE9360486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E59C40-8A52-4801-A432-BAC6F78520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806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ext and Picture Fade on Path">
    <p:bg>
      <p:bgPr>
        <a:gradFill>
          <a:gsLst>
            <a:gs pos="0">
              <a:srgbClr val="FFFFFF"/>
            </a:gs>
            <a:gs pos="28000">
              <a:srgbClr val="FEFEFE"/>
            </a:gs>
            <a:gs pos="100000">
              <a:srgbClr val="E8E3D8"/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1512125"/>
            <a:ext cx="8839200" cy="2895600"/>
          </a:xfrm>
          <a:prstGeom prst="rect">
            <a:avLst/>
          </a:prstGeom>
          <a:gradFill flip="none" rotWithShape="1">
            <a:gsLst>
              <a:gs pos="36000">
                <a:schemeClr val="accent2">
                  <a:lumMod val="85000"/>
                </a:schemeClr>
              </a:gs>
              <a:gs pos="0">
                <a:schemeClr val="accent2">
                  <a:lumMod val="50000"/>
                </a:schemeClr>
              </a:gs>
              <a:gs pos="100000">
                <a:schemeClr val="accent2">
                  <a:lumMod val="85000"/>
                </a:schemeClr>
              </a:gs>
            </a:gsLst>
            <a:lin ang="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914400"/>
            <a:ext cx="5562600" cy="761775"/>
          </a:xfrm>
        </p:spPr>
        <p:txBody>
          <a:bodyPr anchor="ctr">
            <a:noAutofit/>
          </a:bodyPr>
          <a:lstStyle>
            <a:lvl1pPr>
              <a:defRPr sz="3800" b="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4"/>
          </p:nvPr>
        </p:nvSpPr>
        <p:spPr>
          <a:xfrm>
            <a:off x="3048000" y="1981200"/>
            <a:ext cx="5562600" cy="23218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  <a:latin typeface="Constantia" pitchFamily="18" charset="0"/>
              </a:defRPr>
            </a:lvl1pPr>
            <a:lvl2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3pPr>
            <a:lvl4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4pPr>
            <a:lvl5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6pPr>
            <a:lvl7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7pPr>
            <a:lvl8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8pPr>
            <a:lvl9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304800" y="0"/>
            <a:ext cx="2438400" cy="4645152"/>
          </a:xfrm>
          <a:prstGeom prst="rect">
            <a:avLst/>
          </a:prstGeom>
          <a:effectLst>
            <a:glow rad="101600">
              <a:srgbClr val="FFFFFF">
                <a:alpha val="40000"/>
              </a:srgbClr>
            </a:glow>
            <a:reflection blurRad="6350" stA="50000" endA="300" endPos="55000" dir="5400000" sy="-100000" algn="bl" rotWithShape="0"/>
          </a:effectLst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7649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143000"/>
            <a:ext cx="7772400" cy="685800"/>
          </a:xfrm>
        </p:spPr>
        <p:txBody>
          <a:bodyPr/>
          <a:lstStyle>
            <a:lvl1pPr>
              <a:defRPr sz="4000"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371600" y="1981200"/>
            <a:ext cx="7467600" cy="4343399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  <a:defRPr sz="2800">
                <a:solidFill>
                  <a:srgbClr val="000000"/>
                </a:solidFill>
                <a:latin typeface="Constantia" pitchFamily="18" charset="0"/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990033"/>
              </a:buClr>
              <a:buFont typeface="Wingdings 2" pitchFamily="18" charset="2"/>
              <a:buChar char="÷"/>
              <a:defRPr>
                <a:solidFill>
                  <a:srgbClr val="000000"/>
                </a:solidFill>
                <a:latin typeface="Constantia" pitchFamily="18" charset="0"/>
              </a:defRPr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6"/>
              </a:buClr>
              <a:buFont typeface="Webdings" pitchFamily="18" charset="2"/>
              <a:buChar char="4"/>
              <a:defRPr>
                <a:solidFill>
                  <a:srgbClr val="000000"/>
                </a:solidFill>
                <a:latin typeface="Constantia" pitchFamily="18" charset="0"/>
              </a:defRPr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defRPr>
                <a:solidFill>
                  <a:srgbClr val="000000"/>
                </a:solidFill>
                <a:latin typeface="Constantia" pitchFamily="18" charset="0"/>
              </a:defRPr>
            </a:lvl4pPr>
            <a:lvl5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C00000"/>
              </a:buClr>
              <a:defRPr>
                <a:solidFill>
                  <a:srgbClr val="000000"/>
                </a:solidFill>
                <a:latin typeface="Constantia" pitchFamily="18" charset="0"/>
              </a:defRPr>
            </a:lvl5pPr>
          </a:lstStyle>
          <a:p>
            <a:pPr lvl="0"/>
            <a:r>
              <a:rPr lang="en-US" noProof="0" dirty="0" smtClean="0"/>
              <a:t>Click to edit Master text styles</a:t>
            </a:r>
          </a:p>
          <a:p>
            <a:pPr lvl="1"/>
            <a:r>
              <a:rPr lang="en-US" noProof="0" dirty="0" smtClean="0"/>
              <a:t>Second level</a:t>
            </a:r>
          </a:p>
          <a:p>
            <a:pPr lvl="2"/>
            <a:r>
              <a:rPr lang="en-US" noProof="0" dirty="0" smtClean="0"/>
              <a:t>Third level</a:t>
            </a:r>
          </a:p>
          <a:p>
            <a:pPr lvl="3"/>
            <a:r>
              <a:rPr lang="en-US" noProof="0" dirty="0" smtClean="0"/>
              <a:t>Fourth level</a:t>
            </a:r>
          </a:p>
          <a:p>
            <a:pPr lvl="4"/>
            <a:r>
              <a:rPr lang="en-US" noProof="0" dirty="0" smtClean="0"/>
              <a:t>Fifth level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370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709738"/>
            <a:ext cx="698658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4589463"/>
            <a:ext cx="6986588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rgbClr val="000000"/>
                </a:solidFill>
                <a:latin typeface="Constantia" pitchFamily="18" charset="0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238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auto">
          <a:xfrm>
            <a:off x="0" y="0"/>
            <a:ext cx="9144000" cy="36576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en-US" sz="1000" b="1" smtClean="0">
              <a:solidFill>
                <a:srgbClr val="FFFFFF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/>
          <a:lstStyle>
            <a:lvl1pPr algn="ctr">
              <a:defRPr sz="4000"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381000" y="1371600"/>
            <a:ext cx="8458200" cy="4876800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  <a:defRPr sz="2800">
                <a:solidFill>
                  <a:srgbClr val="000000"/>
                </a:solidFill>
                <a:latin typeface="Constantia" pitchFamily="18" charset="0"/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990033"/>
              </a:buClr>
              <a:buFont typeface="Wingdings 2" pitchFamily="18" charset="2"/>
              <a:buChar char="÷"/>
              <a:defRPr>
                <a:solidFill>
                  <a:srgbClr val="000000"/>
                </a:solidFill>
                <a:latin typeface="Constantia" pitchFamily="18" charset="0"/>
              </a:defRPr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6"/>
              </a:buClr>
              <a:buFont typeface="Webdings" pitchFamily="18" charset="2"/>
              <a:buChar char="4"/>
              <a:defRPr>
                <a:solidFill>
                  <a:srgbClr val="000000"/>
                </a:solidFill>
                <a:latin typeface="Constantia" pitchFamily="18" charset="0"/>
              </a:defRPr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defRPr>
                <a:solidFill>
                  <a:srgbClr val="000000"/>
                </a:solidFill>
                <a:latin typeface="Constantia" pitchFamily="18" charset="0"/>
              </a:defRPr>
            </a:lvl4pPr>
            <a:lvl5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C00000"/>
              </a:buClr>
              <a:defRPr>
                <a:solidFill>
                  <a:srgbClr val="000000"/>
                </a:solidFill>
                <a:latin typeface="Constantia" pitchFamily="18" charset="0"/>
              </a:defRPr>
            </a:lvl5pPr>
          </a:lstStyle>
          <a:p>
            <a:pPr lvl="0"/>
            <a:r>
              <a:rPr lang="en-US" noProof="0" dirty="0" smtClean="0"/>
              <a:t>Click to edit Master text styles</a:t>
            </a:r>
          </a:p>
          <a:p>
            <a:pPr lvl="1"/>
            <a:r>
              <a:rPr lang="en-US" noProof="0" dirty="0" smtClean="0"/>
              <a:t>Second level</a:t>
            </a:r>
          </a:p>
          <a:p>
            <a:pPr lvl="2"/>
            <a:r>
              <a:rPr lang="en-US" noProof="0" dirty="0" smtClean="0"/>
              <a:t>Third level</a:t>
            </a:r>
          </a:p>
          <a:p>
            <a:pPr lvl="3"/>
            <a:r>
              <a:rPr lang="en-US" noProof="0" dirty="0" smtClean="0"/>
              <a:t>Fourth level</a:t>
            </a:r>
          </a:p>
          <a:p>
            <a:pPr lvl="4"/>
            <a:r>
              <a:rPr lang="en-US" noProof="0" dirty="0" smtClean="0"/>
              <a:t>Fifth level</a:t>
            </a:r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>
                <a:solidFill>
                  <a:srgbClr val="FFFFFF"/>
                </a:solidFill>
              </a:rPr>
              <a:t>© 2016 </a:t>
            </a:r>
            <a:r>
              <a:rPr lang="en-US" dirty="0" err="1" smtClean="0">
                <a:solidFill>
                  <a:srgbClr val="FFFFFF"/>
                </a:solidFill>
              </a:rPr>
              <a:t>Cengage</a:t>
            </a:r>
            <a:r>
              <a:rPr lang="en-US" dirty="0" smtClean="0">
                <a:solidFill>
                  <a:srgbClr val="FFFFFF"/>
                </a:solidFill>
              </a:rPr>
              <a:t>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ext and Picture Fade on Path">
    <p:bg>
      <p:bgPr>
        <a:gradFill>
          <a:gsLst>
            <a:gs pos="0">
              <a:srgbClr val="FFFFFF"/>
            </a:gs>
            <a:gs pos="28000">
              <a:srgbClr val="FEFEFE"/>
            </a:gs>
            <a:gs pos="100000">
              <a:srgbClr val="E8E3D8"/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1512125"/>
            <a:ext cx="8839200" cy="2895600"/>
          </a:xfrm>
          <a:prstGeom prst="rect">
            <a:avLst/>
          </a:prstGeom>
          <a:gradFill flip="none" rotWithShape="1">
            <a:gsLst>
              <a:gs pos="36000">
                <a:schemeClr val="accent2">
                  <a:lumMod val="85000"/>
                </a:schemeClr>
              </a:gs>
              <a:gs pos="0">
                <a:schemeClr val="accent2">
                  <a:lumMod val="50000"/>
                </a:schemeClr>
              </a:gs>
              <a:gs pos="100000">
                <a:schemeClr val="accent2">
                  <a:lumMod val="85000"/>
                </a:schemeClr>
              </a:gs>
            </a:gsLst>
            <a:lin ang="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en-US" kern="0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914400"/>
            <a:ext cx="5562600" cy="761775"/>
          </a:xfrm>
        </p:spPr>
        <p:txBody>
          <a:bodyPr anchor="ctr">
            <a:noAutofit/>
          </a:bodyPr>
          <a:lstStyle>
            <a:lvl1pPr>
              <a:defRPr sz="3800" b="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4"/>
          </p:nvPr>
        </p:nvSpPr>
        <p:spPr>
          <a:xfrm>
            <a:off x="3048000" y="1981200"/>
            <a:ext cx="5562600" cy="23218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  <a:latin typeface="Constantia" pitchFamily="18" charset="0"/>
              </a:defRPr>
            </a:lvl1pPr>
            <a:lvl2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3pPr>
            <a:lvl4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4pPr>
            <a:lvl5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6pPr>
            <a:lvl7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7pPr>
            <a:lvl8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8pPr>
            <a:lvl9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304800" y="0"/>
            <a:ext cx="2438400" cy="4645152"/>
          </a:xfrm>
          <a:prstGeom prst="rect">
            <a:avLst/>
          </a:prstGeom>
          <a:effectLst>
            <a:glow rad="101600">
              <a:srgbClr val="FFFFFF">
                <a:alpha val="40000"/>
              </a:srgbClr>
            </a:glow>
            <a:reflection blurRad="6350" stA="50000" endA="300" endPos="55000" dir="5400000" sy="-100000" algn="bl" rotWithShape="0"/>
          </a:effectLst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7649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143000"/>
            <a:ext cx="7772400" cy="685800"/>
          </a:xfrm>
        </p:spPr>
        <p:txBody>
          <a:bodyPr/>
          <a:lstStyle>
            <a:lvl1pPr>
              <a:defRPr sz="4000"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371600" y="1981200"/>
            <a:ext cx="7467600" cy="4343399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  <a:defRPr sz="2800">
                <a:solidFill>
                  <a:srgbClr val="000000"/>
                </a:solidFill>
                <a:latin typeface="Constantia" pitchFamily="18" charset="0"/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990033"/>
              </a:buClr>
              <a:buFont typeface="Wingdings 2" pitchFamily="18" charset="2"/>
              <a:buChar char="÷"/>
              <a:defRPr>
                <a:solidFill>
                  <a:srgbClr val="000000"/>
                </a:solidFill>
                <a:latin typeface="Constantia" pitchFamily="18" charset="0"/>
              </a:defRPr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6"/>
              </a:buClr>
              <a:buFont typeface="Webdings" pitchFamily="18" charset="2"/>
              <a:buChar char="4"/>
              <a:defRPr>
                <a:solidFill>
                  <a:srgbClr val="000000"/>
                </a:solidFill>
                <a:latin typeface="Constantia" pitchFamily="18" charset="0"/>
              </a:defRPr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defRPr>
                <a:solidFill>
                  <a:srgbClr val="000000"/>
                </a:solidFill>
                <a:latin typeface="Constantia" pitchFamily="18" charset="0"/>
              </a:defRPr>
            </a:lvl4pPr>
            <a:lvl5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C00000"/>
              </a:buClr>
              <a:defRPr>
                <a:solidFill>
                  <a:srgbClr val="000000"/>
                </a:solidFill>
                <a:latin typeface="Constantia" pitchFamily="18" charset="0"/>
              </a:defRPr>
            </a:lvl5pPr>
          </a:lstStyle>
          <a:p>
            <a:pPr lvl="0"/>
            <a:r>
              <a:rPr lang="en-US" noProof="0" dirty="0" smtClean="0"/>
              <a:t>Click to edit Master text styles</a:t>
            </a:r>
          </a:p>
          <a:p>
            <a:pPr lvl="1"/>
            <a:r>
              <a:rPr lang="en-US" noProof="0" dirty="0" smtClean="0"/>
              <a:t>Second level</a:t>
            </a:r>
          </a:p>
          <a:p>
            <a:pPr lvl="2"/>
            <a:r>
              <a:rPr lang="en-US" noProof="0" dirty="0" smtClean="0"/>
              <a:t>Third level</a:t>
            </a:r>
          </a:p>
          <a:p>
            <a:pPr lvl="3"/>
            <a:r>
              <a:rPr lang="en-US" noProof="0" dirty="0" smtClean="0"/>
              <a:t>Fourth level</a:t>
            </a:r>
          </a:p>
          <a:p>
            <a:pPr lvl="4"/>
            <a:r>
              <a:rPr lang="en-US" noProof="0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370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709738"/>
            <a:ext cx="698658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4589463"/>
            <a:ext cx="6986588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rgbClr val="000000"/>
                </a:solidFill>
                <a:latin typeface="Constantia" pitchFamily="18" charset="0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>
                <a:solidFill>
                  <a:srgbClr val="FFFFFF"/>
                </a:solidFill>
              </a:rPr>
              <a:t>© 2016 </a:t>
            </a:r>
            <a:r>
              <a:rPr lang="en-US" dirty="0" err="1" smtClean="0">
                <a:solidFill>
                  <a:srgbClr val="FFFFFF"/>
                </a:solidFill>
              </a:rPr>
              <a:t>Cengage</a:t>
            </a:r>
            <a:r>
              <a:rPr lang="en-US" dirty="0" smtClean="0">
                <a:solidFill>
                  <a:srgbClr val="FFFFFF"/>
                </a:solidFill>
              </a:rPr>
              <a:t>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238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auto">
          <a:xfrm>
            <a:off x="0" y="0"/>
            <a:ext cx="9144000" cy="36576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en-US" sz="1000" b="1" smtClean="0">
              <a:solidFill>
                <a:srgbClr val="FFFFFF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/>
          <a:lstStyle>
            <a:lvl1pPr algn="ctr">
              <a:defRPr sz="4000"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381000" y="1371600"/>
            <a:ext cx="8458200" cy="4876800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  <a:defRPr sz="2800">
                <a:solidFill>
                  <a:srgbClr val="000000"/>
                </a:solidFill>
                <a:latin typeface="Constantia" pitchFamily="18" charset="0"/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990033"/>
              </a:buClr>
              <a:buFont typeface="Wingdings 2" pitchFamily="18" charset="2"/>
              <a:buChar char="÷"/>
              <a:defRPr>
                <a:solidFill>
                  <a:srgbClr val="000000"/>
                </a:solidFill>
                <a:latin typeface="Constantia" pitchFamily="18" charset="0"/>
              </a:defRPr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6"/>
              </a:buClr>
              <a:buFont typeface="Webdings" pitchFamily="18" charset="2"/>
              <a:buChar char="4"/>
              <a:defRPr>
                <a:solidFill>
                  <a:srgbClr val="000000"/>
                </a:solidFill>
                <a:latin typeface="Constantia" pitchFamily="18" charset="0"/>
              </a:defRPr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defRPr>
                <a:solidFill>
                  <a:srgbClr val="000000"/>
                </a:solidFill>
                <a:latin typeface="Constantia" pitchFamily="18" charset="0"/>
              </a:defRPr>
            </a:lvl4pPr>
            <a:lvl5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C00000"/>
              </a:buClr>
              <a:defRPr>
                <a:solidFill>
                  <a:srgbClr val="000000"/>
                </a:solidFill>
                <a:latin typeface="Constantia" pitchFamily="18" charset="0"/>
              </a:defRPr>
            </a:lvl5pPr>
          </a:lstStyle>
          <a:p>
            <a:pPr lvl="0"/>
            <a:r>
              <a:rPr lang="en-US" noProof="0" dirty="0" smtClean="0"/>
              <a:t>Click to edit Master text styles</a:t>
            </a:r>
          </a:p>
          <a:p>
            <a:pPr lvl="1"/>
            <a:r>
              <a:rPr lang="en-US" noProof="0" dirty="0" smtClean="0"/>
              <a:t>Second level</a:t>
            </a:r>
          </a:p>
          <a:p>
            <a:pPr lvl="2"/>
            <a:r>
              <a:rPr lang="en-US" noProof="0" dirty="0" smtClean="0"/>
              <a:t>Third level</a:t>
            </a:r>
          </a:p>
          <a:p>
            <a:pPr lvl="3"/>
            <a:r>
              <a:rPr lang="en-US" noProof="0" dirty="0" smtClean="0"/>
              <a:t>Fourth level</a:t>
            </a:r>
          </a:p>
          <a:p>
            <a:pPr lvl="4"/>
            <a:r>
              <a:rPr lang="en-US" noProof="0" dirty="0" smtClean="0"/>
              <a:t>Fifth level</a:t>
            </a:r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>
                <a:solidFill>
                  <a:srgbClr val="FFFFFF"/>
                </a:solidFill>
              </a:rPr>
              <a:t>© 2016 </a:t>
            </a:r>
            <a:r>
              <a:rPr lang="en-US" dirty="0" err="1" smtClean="0">
                <a:solidFill>
                  <a:srgbClr val="FFFFFF"/>
                </a:solidFill>
              </a:rPr>
              <a:t>Cengage</a:t>
            </a:r>
            <a:r>
              <a:rPr lang="en-US" dirty="0" smtClean="0">
                <a:solidFill>
                  <a:srgbClr val="FFFFFF"/>
                </a:solidFill>
              </a:rPr>
              <a:t>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.jpe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 userDrawn="1"/>
        </p:nvGrpSpPr>
        <p:grpSpPr>
          <a:xfrm>
            <a:off x="0" y="1"/>
            <a:ext cx="9144000" cy="3962399"/>
            <a:chOff x="0" y="1"/>
            <a:chExt cx="9144000" cy="3962399"/>
          </a:xfrm>
        </p:grpSpPr>
        <p:pic>
          <p:nvPicPr>
            <p:cNvPr id="1026" name="Picture 20" descr="stuff"/>
            <p:cNvPicPr>
              <a:picLocks noChangeAspect="1" noChangeArrowheads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"/>
              <a:ext cx="9144000" cy="39623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 userDrawn="1"/>
          </p:nvSpPr>
          <p:spPr bwMode="auto">
            <a:xfrm>
              <a:off x="1371600" y="1295400"/>
              <a:ext cx="7772400" cy="2133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0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endParaRPr>
            </a:p>
          </p:txBody>
        </p:sp>
      </p:grpSp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71600" y="1143000"/>
            <a:ext cx="7772400" cy="581025"/>
          </a:xfrm>
          <a:prstGeom prst="rect">
            <a:avLst/>
          </a:prstGeom>
          <a:solidFill>
            <a:srgbClr val="00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800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FR" altLang="en-US" dirty="0" smtClean="0"/>
              <a:t>Click to </a:t>
            </a:r>
            <a:r>
              <a:rPr lang="fr-FR" altLang="en-US" dirty="0" err="1" smtClean="0"/>
              <a:t>edit</a:t>
            </a:r>
            <a:r>
              <a:rPr lang="fr-FR" altLang="en-US" dirty="0" smtClean="0"/>
              <a:t> Master </a:t>
            </a:r>
            <a:r>
              <a:rPr lang="fr-FR" altLang="en-US" dirty="0" err="1" smtClean="0"/>
              <a:t>title</a:t>
            </a:r>
            <a:r>
              <a:rPr lang="fr-FR" altLang="en-US" dirty="0" smtClean="0"/>
              <a:t> style</a:t>
            </a:r>
          </a:p>
        </p:txBody>
      </p:sp>
      <p:sp>
        <p:nvSpPr>
          <p:cNvPr id="1030" name="Rectangle 19"/>
          <p:cNvSpPr>
            <a:spLocks noChangeArrowheads="1"/>
          </p:cNvSpPr>
          <p:nvPr userDrawn="1"/>
        </p:nvSpPr>
        <p:spPr bwMode="auto">
          <a:xfrm>
            <a:off x="0" y="6477000"/>
            <a:ext cx="9144000" cy="400110"/>
          </a:xfrm>
          <a:prstGeom prst="rect">
            <a:avLst/>
          </a:prstGeom>
          <a:solidFill>
            <a:srgbClr val="00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noAutofit/>
          </a:bodyPr>
          <a:lstStyle>
            <a:lvl1pPr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1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rgbClr val="FFFFFF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2" r:id="rId2"/>
    <p:sldLayoutId id="2147483693" r:id="rId3"/>
    <p:sldLayoutId id="2147483703" r:id="rId4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Rockwell" pitchFamily="18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»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Rectangle 19"/>
          <p:cNvSpPr>
            <a:spLocks noChangeArrowheads="1"/>
          </p:cNvSpPr>
          <p:nvPr userDrawn="1"/>
        </p:nvSpPr>
        <p:spPr bwMode="auto">
          <a:xfrm>
            <a:off x="0" y="6477000"/>
            <a:ext cx="9144000" cy="400110"/>
          </a:xfrm>
          <a:prstGeom prst="rect">
            <a:avLst/>
          </a:prstGeom>
          <a:solidFill>
            <a:srgbClr val="00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noAutofit/>
          </a:bodyPr>
          <a:lstStyle>
            <a:lvl1pPr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 smtClean="0">
                <a:solidFill>
                  <a:srgbClr val="FFFFFF"/>
                </a:solidFill>
              </a:rPr>
              <a:t> </a:t>
            </a:r>
          </a:p>
        </p:txBody>
      </p:sp>
      <p:grpSp>
        <p:nvGrpSpPr>
          <p:cNvPr id="2" name="Group 12"/>
          <p:cNvGrpSpPr/>
          <p:nvPr userDrawn="1"/>
        </p:nvGrpSpPr>
        <p:grpSpPr>
          <a:xfrm>
            <a:off x="0" y="1"/>
            <a:ext cx="9144000" cy="3962399"/>
            <a:chOff x="0" y="1"/>
            <a:chExt cx="9144000" cy="3962399"/>
          </a:xfrm>
        </p:grpSpPr>
        <p:pic>
          <p:nvPicPr>
            <p:cNvPr id="1026" name="Picture 20" descr="stuff"/>
            <p:cNvPicPr>
              <a:picLocks noChangeAspect="1" noChangeArrowheads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"/>
              <a:ext cx="9144000" cy="39623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 userDrawn="1"/>
          </p:nvSpPr>
          <p:spPr bwMode="auto">
            <a:xfrm>
              <a:off x="1371600" y="1295400"/>
              <a:ext cx="7772400" cy="2133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endParaRPr lang="en-US" sz="1000" b="1" smtClean="0">
                <a:solidFill>
                  <a:srgbClr val="FFFFFF"/>
                </a:solidFill>
              </a:endParaRPr>
            </a:p>
          </p:txBody>
        </p:sp>
      </p:grpSp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71600" y="1143000"/>
            <a:ext cx="7772400" cy="581025"/>
          </a:xfrm>
          <a:prstGeom prst="rect">
            <a:avLst/>
          </a:prstGeom>
          <a:solidFill>
            <a:srgbClr val="00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800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FR" altLang="en-US" dirty="0" smtClean="0"/>
              <a:t>Click to </a:t>
            </a:r>
            <a:r>
              <a:rPr lang="fr-FR" altLang="en-US" dirty="0" err="1" smtClean="0"/>
              <a:t>edit</a:t>
            </a:r>
            <a:r>
              <a:rPr lang="fr-FR" altLang="en-US" dirty="0" smtClean="0"/>
              <a:t> Master </a:t>
            </a:r>
            <a:r>
              <a:rPr lang="fr-FR" altLang="en-US" dirty="0" err="1" smtClean="0"/>
              <a:t>title</a:t>
            </a:r>
            <a:r>
              <a:rPr lang="fr-FR" altLang="en-US" dirty="0" smtClean="0"/>
              <a:t> style</a:t>
            </a:r>
          </a:p>
        </p:txBody>
      </p:sp>
      <p:sp>
        <p:nvSpPr>
          <p:cNvPr id="1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>
                <a:solidFill>
                  <a:srgbClr val="FFFFFF"/>
                </a:solidFill>
              </a:rPr>
              <a:t>© 2016 </a:t>
            </a:r>
            <a:r>
              <a:rPr lang="en-US" dirty="0" err="1" smtClean="0">
                <a:solidFill>
                  <a:srgbClr val="FFFFFF"/>
                </a:solidFill>
              </a:rPr>
              <a:t>Cengage</a:t>
            </a:r>
            <a:r>
              <a:rPr lang="en-US" dirty="0" smtClean="0">
                <a:solidFill>
                  <a:srgbClr val="FFFFFF"/>
                </a:solidFill>
              </a:rPr>
              <a:t>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rgbClr val="FFFFFF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Rockwell" pitchFamily="18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»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3200" y="914400"/>
            <a:ext cx="5772150" cy="761775"/>
          </a:xfrm>
        </p:spPr>
        <p:txBody>
          <a:bodyPr/>
          <a:lstStyle/>
          <a:p>
            <a:r>
              <a:rPr lang="en-US" dirty="0" smtClean="0">
                <a:solidFill>
                  <a:schemeClr val="accent3"/>
                </a:solidFill>
              </a:rPr>
              <a:t>CHAPTER 6	</a:t>
            </a:r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4"/>
          </p:nvPr>
        </p:nvSpPr>
        <p:spPr>
          <a:xfrm>
            <a:off x="2743200" y="1981200"/>
            <a:ext cx="5943600" cy="2321858"/>
          </a:xfrm>
        </p:spPr>
        <p:txBody>
          <a:bodyPr/>
          <a:lstStyle/>
          <a:p>
            <a:pPr>
              <a:spcAft>
                <a:spcPts val="0"/>
              </a:spcAft>
            </a:pPr>
            <a:r>
              <a:rPr lang="en-US" sz="5400" dirty="0" smtClean="0"/>
              <a:t>Producing Goods and Services</a:t>
            </a:r>
          </a:p>
        </p:txBody>
      </p:sp>
      <p:pic>
        <p:nvPicPr>
          <p:cNvPr id="7" name="Picture Placeholder 6" descr="Untitled.png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/>
          <a:srcRect l="33310" r="33310"/>
          <a:stretch>
            <a:fillRect/>
          </a:stretch>
        </p:blipFill>
        <p:spPr>
          <a:xfrm>
            <a:off x="228600" y="0"/>
            <a:ext cx="2209800" cy="4645152"/>
          </a:xfrm>
        </p:spPr>
      </p:pic>
      <p:sp>
        <p:nvSpPr>
          <p:cNvPr id="5" name="TextBox 4"/>
          <p:cNvSpPr txBox="1"/>
          <p:nvPr/>
        </p:nvSpPr>
        <p:spPr>
          <a:xfrm>
            <a:off x="2362200" y="5867401"/>
            <a:ext cx="6781800" cy="8694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 smtClean="0">
                <a:solidFill>
                  <a:srgbClr val="002060"/>
                </a:solidFill>
                <a:latin typeface="Rockwell" pitchFamily="18" charset="0"/>
              </a:rPr>
              <a:t>Supply Chain Management: A Logistics Perspective (10e) </a:t>
            </a:r>
          </a:p>
          <a:p>
            <a:pPr algn="ctr"/>
            <a:r>
              <a:rPr lang="en-US" sz="1200" dirty="0" smtClean="0">
                <a:solidFill>
                  <a:srgbClr val="002060"/>
                </a:solidFill>
                <a:latin typeface="Rockwell" pitchFamily="18" charset="0"/>
              </a:rPr>
              <a:t>Coyle, Langley,  </a:t>
            </a:r>
            <a:r>
              <a:rPr lang="en-US" sz="1200" dirty="0" err="1" smtClean="0">
                <a:solidFill>
                  <a:srgbClr val="002060"/>
                </a:solidFill>
                <a:latin typeface="Rockwell" pitchFamily="18" charset="0"/>
              </a:rPr>
              <a:t>Novack</a:t>
            </a:r>
            <a:r>
              <a:rPr lang="en-US" sz="1200" dirty="0" smtClean="0">
                <a:solidFill>
                  <a:srgbClr val="002060"/>
                </a:solidFill>
                <a:latin typeface="Rockwell" pitchFamily="18" charset="0"/>
              </a:rPr>
              <a:t>, and Gibson</a:t>
            </a:r>
          </a:p>
          <a:p>
            <a:pPr algn="ctr"/>
            <a:endParaRPr lang="en-US" sz="500" dirty="0" smtClean="0">
              <a:solidFill>
                <a:srgbClr val="002060"/>
              </a:solidFill>
              <a:latin typeface="Rockwell" pitchFamily="18" charset="0"/>
            </a:endParaRPr>
          </a:p>
          <a:p>
            <a:pPr algn="ctr"/>
            <a:r>
              <a:rPr lang="en-US" sz="1100" dirty="0" smtClean="0">
                <a:solidFill>
                  <a:srgbClr val="002060"/>
                </a:solidFill>
                <a:latin typeface="Rockwell" pitchFamily="18" charset="0"/>
              </a:rPr>
              <a:t>© 2016 </a:t>
            </a:r>
            <a:r>
              <a:rPr lang="en-US" sz="1100" dirty="0" err="1" smtClean="0">
                <a:solidFill>
                  <a:srgbClr val="002060"/>
                </a:solidFill>
                <a:latin typeface="Rockwell" pitchFamily="18" charset="0"/>
              </a:rPr>
              <a:t>Cengage</a:t>
            </a:r>
            <a:r>
              <a:rPr lang="en-US" sz="1100" dirty="0" smtClean="0">
                <a:solidFill>
                  <a:srgbClr val="002060"/>
                </a:solidFill>
                <a:latin typeface="Rockwell" pitchFamily="18" charset="0"/>
              </a:rPr>
              <a:t> Learning. All Rights Reserved. </a:t>
            </a:r>
          </a:p>
          <a:p>
            <a:pPr algn="ctr"/>
            <a:r>
              <a:rPr lang="en-US" sz="1050" dirty="0" smtClean="0">
                <a:solidFill>
                  <a:srgbClr val="002060"/>
                </a:solidFill>
                <a:latin typeface="Rockwell" pitchFamily="18" charset="0"/>
              </a:rPr>
              <a:t>May not be scanned, copied  or duplicated, or posted to a publicly accessible website, in whole or in part. </a:t>
            </a:r>
          </a:p>
        </p:txBody>
      </p:sp>
    </p:spTree>
    <p:extLst>
      <p:ext uri="{BB962C8B-B14F-4D97-AF65-F5344CB8AC3E}">
        <p14:creationId xmlns:p14="http://schemas.microsoft.com/office/powerpoint/2010/main" val="300041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Discussion Outline</a:t>
            </a:r>
            <a:endParaRPr lang="en-US" sz="4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400"/>
              </a:spcAft>
            </a:pPr>
            <a:r>
              <a:rPr lang="en-US" sz="3000" dirty="0" smtClean="0"/>
              <a:t>The role of production operations in supply chain management and challenges</a:t>
            </a:r>
          </a:p>
          <a:p>
            <a:pPr>
              <a:spcAft>
                <a:spcPts val="1400"/>
              </a:spcAft>
            </a:pPr>
            <a:r>
              <a:rPr lang="en-US" sz="3000" dirty="0" smtClean="0"/>
              <a:t>Operations strategy and planning</a:t>
            </a:r>
          </a:p>
          <a:p>
            <a:pPr>
              <a:spcAft>
                <a:spcPts val="1400"/>
              </a:spcAft>
            </a:pPr>
            <a:r>
              <a:rPr lang="en-US" sz="3000" dirty="0" smtClean="0"/>
              <a:t>Production execution decisions</a:t>
            </a:r>
          </a:p>
          <a:p>
            <a:pPr>
              <a:spcAft>
                <a:spcPts val="1400"/>
              </a:spcAft>
            </a:pPr>
            <a:r>
              <a:rPr lang="en-US" sz="3000" dirty="0" smtClean="0"/>
              <a:t>Production metrics</a:t>
            </a:r>
          </a:p>
          <a:p>
            <a:pPr>
              <a:spcAft>
                <a:spcPts val="1400"/>
              </a:spcAft>
            </a:pPr>
            <a:endParaRPr lang="en-US" sz="3000" dirty="0" smtClean="0"/>
          </a:p>
          <a:p>
            <a:pPr>
              <a:spcAft>
                <a:spcPts val="1400"/>
              </a:spcAft>
            </a:pPr>
            <a:endParaRPr lang="en-US" sz="3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sz="5300" dirty="0" smtClean="0"/>
              <a:t>Role of Production Operations in SCM </a:t>
            </a:r>
            <a:endParaRPr lang="en-US" sz="5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Role of Production Operations in SCM  </a:t>
            </a:r>
            <a:r>
              <a:rPr lang="en-US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Production Process Functionality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3200400" y="6096000"/>
            <a:ext cx="4038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 smtClean="0">
                <a:solidFill>
                  <a:srgbClr val="000000"/>
                </a:solidFill>
                <a:latin typeface="Constantia" pitchFamily="18" charset="0"/>
              </a:rPr>
              <a:t>Source: Figure 6-1</a:t>
            </a:r>
            <a:endParaRPr lang="en-US" sz="1400" dirty="0">
              <a:solidFill>
                <a:srgbClr val="000000"/>
              </a:solidFill>
              <a:latin typeface="Constantia" pitchFamily="18" charset="0"/>
            </a:endParaRPr>
          </a:p>
        </p:txBody>
      </p:sp>
      <p:grpSp>
        <p:nvGrpSpPr>
          <p:cNvPr id="89" name="Group 88"/>
          <p:cNvGrpSpPr/>
          <p:nvPr/>
        </p:nvGrpSpPr>
        <p:grpSpPr>
          <a:xfrm>
            <a:off x="0" y="1524000"/>
            <a:ext cx="9144000" cy="4208294"/>
            <a:chOff x="-82062" y="1600200"/>
            <a:chExt cx="9378462" cy="4208294"/>
          </a:xfrm>
        </p:grpSpPr>
        <p:grpSp>
          <p:nvGrpSpPr>
            <p:cNvPr id="86" name="Group 85"/>
            <p:cNvGrpSpPr/>
            <p:nvPr/>
          </p:nvGrpSpPr>
          <p:grpSpPr>
            <a:xfrm>
              <a:off x="838200" y="1600200"/>
              <a:ext cx="7391400" cy="4208294"/>
              <a:chOff x="838200" y="1600200"/>
              <a:chExt cx="7620000" cy="4208294"/>
            </a:xfrm>
          </p:grpSpPr>
          <p:sp>
            <p:nvSpPr>
              <p:cNvPr id="84" name="Line 75"/>
              <p:cNvSpPr>
                <a:spLocks noChangeShapeType="1"/>
              </p:cNvSpPr>
              <p:nvPr/>
            </p:nvSpPr>
            <p:spPr bwMode="auto">
              <a:xfrm flipH="1">
                <a:off x="5257799" y="3733800"/>
                <a:ext cx="1905000" cy="0"/>
              </a:xfrm>
              <a:prstGeom prst="line">
                <a:avLst/>
              </a:prstGeom>
              <a:noFill/>
              <a:ln w="63500">
                <a:solidFill>
                  <a:srgbClr val="993366"/>
                </a:solidFill>
                <a:prstDash val="sysDot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 sz="200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  <p:grpSp>
            <p:nvGrpSpPr>
              <p:cNvPr id="25" name="Group 24"/>
              <p:cNvGrpSpPr/>
              <p:nvPr/>
            </p:nvGrpSpPr>
            <p:grpSpPr>
              <a:xfrm>
                <a:off x="838200" y="1600200"/>
                <a:ext cx="7620000" cy="4208294"/>
                <a:chOff x="838200" y="1600200"/>
                <a:chExt cx="7391400" cy="3839108"/>
              </a:xfrm>
            </p:grpSpPr>
            <p:sp>
              <p:nvSpPr>
                <p:cNvPr id="7" name="Rectangle 61"/>
                <p:cNvSpPr>
                  <a:spLocks noChangeArrowheads="1"/>
                </p:cNvSpPr>
                <p:nvPr/>
              </p:nvSpPr>
              <p:spPr bwMode="auto">
                <a:xfrm>
                  <a:off x="838200" y="1943100"/>
                  <a:ext cx="1600200" cy="914400"/>
                </a:xfrm>
                <a:prstGeom prst="rect">
                  <a:avLst/>
                </a:prstGeom>
                <a:solidFill>
                  <a:schemeClr val="accent2"/>
                </a:solidFill>
                <a:ln w="114300">
                  <a:solidFill>
                    <a:schemeClr val="accent6">
                      <a:lumMod val="20000"/>
                      <a:lumOff val="80000"/>
                    </a:schemeClr>
                  </a:solidFill>
                  <a:miter lim="800000"/>
                  <a:headEnd/>
                  <a:tailEnd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</p:spPr>
              <p:txBody>
                <a:bodyPr wrap="none" anchor="ctr"/>
                <a:lstStyle/>
                <a:p>
                  <a:pPr algn="ctr"/>
                  <a:r>
                    <a:rPr lang="en-US" altLang="en-US" sz="2000" b="1" dirty="0">
                      <a:solidFill>
                        <a:schemeClr val="bg1"/>
                      </a:solidFill>
                      <a:latin typeface="Constantia" pitchFamily="18" charset="0"/>
                    </a:rPr>
                    <a:t>INPUTS</a:t>
                  </a:r>
                </a:p>
              </p:txBody>
            </p:sp>
            <p:sp>
              <p:nvSpPr>
                <p:cNvPr id="11" name="Rectangle 62"/>
                <p:cNvSpPr>
                  <a:spLocks noChangeArrowheads="1"/>
                </p:cNvSpPr>
                <p:nvPr/>
              </p:nvSpPr>
              <p:spPr bwMode="auto">
                <a:xfrm>
                  <a:off x="3619500" y="3886200"/>
                  <a:ext cx="1828800" cy="914400"/>
                </a:xfrm>
                <a:prstGeom prst="rect">
                  <a:avLst/>
                </a:prstGeom>
                <a:solidFill>
                  <a:schemeClr val="accent2"/>
                </a:solidFill>
                <a:ln w="114300">
                  <a:solidFill>
                    <a:schemeClr val="accent6">
                      <a:lumMod val="20000"/>
                      <a:lumOff val="80000"/>
                    </a:schemeClr>
                  </a:solidFill>
                  <a:miter lim="800000"/>
                  <a:headEnd/>
                  <a:tailEnd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</p:spPr>
              <p:txBody>
                <a:bodyPr wrap="none" anchor="ctr"/>
                <a:lstStyle/>
                <a:p>
                  <a:pPr algn="ctr"/>
                  <a:r>
                    <a:rPr lang="en-US" altLang="en-US" sz="2000" b="1">
                      <a:solidFill>
                        <a:schemeClr val="bg1"/>
                      </a:solidFill>
                      <a:latin typeface="Constantia" pitchFamily="18" charset="0"/>
                    </a:rPr>
                    <a:t>RESOURCES</a:t>
                  </a:r>
                </a:p>
              </p:txBody>
            </p:sp>
            <p:sp>
              <p:nvSpPr>
                <p:cNvPr id="12" name="Rectangle 63"/>
                <p:cNvSpPr>
                  <a:spLocks noChangeArrowheads="1"/>
                </p:cNvSpPr>
                <p:nvPr/>
              </p:nvSpPr>
              <p:spPr bwMode="auto">
                <a:xfrm>
                  <a:off x="6629400" y="1943100"/>
                  <a:ext cx="1600200" cy="914400"/>
                </a:xfrm>
                <a:prstGeom prst="rect">
                  <a:avLst/>
                </a:prstGeom>
                <a:solidFill>
                  <a:schemeClr val="accent2"/>
                </a:solidFill>
                <a:ln w="114300">
                  <a:solidFill>
                    <a:schemeClr val="accent6">
                      <a:lumMod val="20000"/>
                      <a:lumOff val="80000"/>
                    </a:schemeClr>
                  </a:solidFill>
                  <a:miter lim="800000"/>
                  <a:headEnd/>
                  <a:tailEnd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</p:spPr>
              <p:txBody>
                <a:bodyPr wrap="none" anchor="ctr"/>
                <a:lstStyle/>
                <a:p>
                  <a:pPr algn="ctr"/>
                  <a:r>
                    <a:rPr lang="en-US" altLang="en-US" sz="2000" b="1">
                      <a:solidFill>
                        <a:schemeClr val="bg1"/>
                      </a:solidFill>
                      <a:latin typeface="Constantia" pitchFamily="18" charset="0"/>
                    </a:rPr>
                    <a:t>OUTPUTS</a:t>
                  </a:r>
                </a:p>
              </p:txBody>
            </p:sp>
            <p:cxnSp>
              <p:nvCxnSpPr>
                <p:cNvPr id="14" name="AutoShape 67"/>
                <p:cNvCxnSpPr>
                  <a:cxnSpLocks noChangeShapeType="1"/>
                </p:cNvCxnSpPr>
                <p:nvPr/>
              </p:nvCxnSpPr>
              <p:spPr bwMode="auto">
                <a:xfrm flipV="1">
                  <a:off x="4533900" y="3260990"/>
                  <a:ext cx="1" cy="544987"/>
                </a:xfrm>
                <a:prstGeom prst="straightConnector1">
                  <a:avLst/>
                </a:prstGeom>
                <a:noFill/>
                <a:ln w="88900">
                  <a:solidFill>
                    <a:srgbClr val="993366"/>
                  </a:solidFill>
                  <a:round/>
                  <a:headEnd/>
                  <a:tailEnd type="triangle" w="lg" len="med"/>
                </a:ln>
                <a:effectLst/>
              </p:spPr>
            </p:cxnSp>
            <p:cxnSp>
              <p:nvCxnSpPr>
                <p:cNvPr id="15" name="AutoShape 68"/>
                <p:cNvCxnSpPr>
                  <a:cxnSpLocks noChangeShapeType="1"/>
                </p:cNvCxnSpPr>
                <p:nvPr/>
              </p:nvCxnSpPr>
              <p:spPr bwMode="auto">
                <a:xfrm>
                  <a:off x="2538222" y="2364866"/>
                  <a:ext cx="579718" cy="0"/>
                </a:xfrm>
                <a:prstGeom prst="straightConnector1">
                  <a:avLst/>
                </a:prstGeom>
                <a:noFill/>
                <a:ln w="88900">
                  <a:solidFill>
                    <a:srgbClr val="993366"/>
                  </a:solidFill>
                  <a:round/>
                  <a:headEnd/>
                  <a:tailEnd type="triangle" w="lg" len="med"/>
                </a:ln>
                <a:effectLst/>
              </p:spPr>
            </p:cxnSp>
            <p:cxnSp>
              <p:nvCxnSpPr>
                <p:cNvPr id="16" name="AutoShape 69"/>
                <p:cNvCxnSpPr>
                  <a:cxnSpLocks noChangeShapeType="1"/>
                </p:cNvCxnSpPr>
                <p:nvPr/>
              </p:nvCxnSpPr>
              <p:spPr bwMode="auto">
                <a:xfrm flipV="1">
                  <a:off x="5938266" y="2364866"/>
                  <a:ext cx="579718" cy="1"/>
                </a:xfrm>
                <a:prstGeom prst="straightConnector1">
                  <a:avLst/>
                </a:prstGeom>
                <a:noFill/>
                <a:ln w="88900">
                  <a:solidFill>
                    <a:srgbClr val="993366"/>
                  </a:solidFill>
                  <a:round/>
                  <a:headEnd/>
                  <a:tailEnd type="triangle" w="lg" len="med"/>
                </a:ln>
                <a:effectLst/>
              </p:spPr>
            </p:cxnSp>
            <p:sp>
              <p:nvSpPr>
                <p:cNvPr id="18" name="Line 74"/>
                <p:cNvSpPr>
                  <a:spLocks noChangeShapeType="1"/>
                </p:cNvSpPr>
                <p:nvPr/>
              </p:nvSpPr>
              <p:spPr bwMode="auto">
                <a:xfrm>
                  <a:off x="4016502" y="3199048"/>
                  <a:ext cx="0" cy="347576"/>
                </a:xfrm>
                <a:prstGeom prst="line">
                  <a:avLst/>
                </a:prstGeom>
                <a:noFill/>
                <a:ln w="63500">
                  <a:solidFill>
                    <a:srgbClr val="993366"/>
                  </a:solidFill>
                  <a:prstDash val="sysDot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 sz="2000">
                    <a:solidFill>
                      <a:srgbClr val="000000"/>
                    </a:solidFill>
                    <a:latin typeface="Constantia" pitchFamily="18" charset="0"/>
                  </a:endParaRPr>
                </a:p>
              </p:txBody>
            </p:sp>
            <p:sp>
              <p:nvSpPr>
                <p:cNvPr id="19" name="Line 75"/>
                <p:cNvSpPr>
                  <a:spLocks noChangeShapeType="1"/>
                </p:cNvSpPr>
                <p:nvPr/>
              </p:nvSpPr>
              <p:spPr bwMode="auto">
                <a:xfrm flipH="1" flipV="1">
                  <a:off x="2126874" y="3517590"/>
                  <a:ext cx="1889627" cy="29032"/>
                </a:xfrm>
                <a:prstGeom prst="line">
                  <a:avLst/>
                </a:prstGeom>
                <a:noFill/>
                <a:ln w="63500">
                  <a:solidFill>
                    <a:srgbClr val="993366"/>
                  </a:solidFill>
                  <a:prstDash val="sysDot"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 sz="2000">
                    <a:solidFill>
                      <a:srgbClr val="000000"/>
                    </a:solidFill>
                    <a:latin typeface="Constantia" pitchFamily="18" charset="0"/>
                  </a:endParaRPr>
                </a:p>
              </p:txBody>
            </p:sp>
            <p:sp>
              <p:nvSpPr>
                <p:cNvPr id="20" name="Line 76"/>
                <p:cNvSpPr>
                  <a:spLocks noChangeShapeType="1"/>
                </p:cNvSpPr>
                <p:nvPr/>
              </p:nvSpPr>
              <p:spPr bwMode="auto">
                <a:xfrm flipV="1">
                  <a:off x="2126876" y="2984191"/>
                  <a:ext cx="0" cy="533400"/>
                </a:xfrm>
                <a:prstGeom prst="line">
                  <a:avLst/>
                </a:prstGeom>
                <a:noFill/>
                <a:ln w="63500">
                  <a:solidFill>
                    <a:srgbClr val="993366"/>
                  </a:solidFill>
                  <a:prstDash val="sysDot"/>
                  <a:round/>
                  <a:headEnd/>
                  <a:tailEnd type="triangle" w="med" len="med"/>
                </a:ln>
                <a:effectLst/>
              </p:spPr>
              <p:txBody>
                <a:bodyPr/>
                <a:lstStyle/>
                <a:p>
                  <a:endParaRPr lang="en-US" sz="2000">
                    <a:solidFill>
                      <a:srgbClr val="000000"/>
                    </a:solidFill>
                    <a:latin typeface="Constantia" pitchFamily="18" charset="0"/>
                  </a:endParaRPr>
                </a:p>
              </p:txBody>
            </p:sp>
            <p:cxnSp>
              <p:nvCxnSpPr>
                <p:cNvPr id="21" name="AutoShape 77"/>
                <p:cNvCxnSpPr>
                  <a:cxnSpLocks noChangeShapeType="1"/>
                </p:cNvCxnSpPr>
                <p:nvPr/>
              </p:nvCxnSpPr>
              <p:spPr bwMode="auto">
                <a:xfrm rot="5400000">
                  <a:off x="4530117" y="20186"/>
                  <a:ext cx="1588" cy="5791200"/>
                </a:xfrm>
                <a:prstGeom prst="bentConnector3">
                  <a:avLst>
                    <a:gd name="adj1" fmla="val 147700000"/>
                  </a:avLst>
                </a:prstGeom>
                <a:noFill/>
                <a:ln w="63500">
                  <a:solidFill>
                    <a:srgbClr val="993366"/>
                  </a:solidFill>
                  <a:prstDash val="sysDot"/>
                  <a:miter lim="800000"/>
                  <a:headEnd/>
                  <a:tailEnd type="triangle" w="med" len="med"/>
                </a:ln>
                <a:effectLst/>
              </p:spPr>
            </p:cxnSp>
            <p:sp>
              <p:nvSpPr>
                <p:cNvPr id="22" name="Text Box 78"/>
                <p:cNvSpPr txBox="1">
                  <a:spLocks noChangeArrowheads="1"/>
                </p:cNvSpPr>
                <p:nvPr/>
              </p:nvSpPr>
              <p:spPr bwMode="auto">
                <a:xfrm>
                  <a:off x="3733800" y="5075956"/>
                  <a:ext cx="1600200" cy="363352"/>
                </a:xfrm>
                <a:prstGeom prst="rect">
                  <a:avLst/>
                </a:prstGeom>
                <a:solidFill>
                  <a:schemeClr val="accent3">
                    <a:lumMod val="75000"/>
                  </a:schemeClr>
                </a:solidFill>
                <a:ln w="9525">
                  <a:noFill/>
                  <a:miter lim="800000"/>
                  <a:headEnd/>
                  <a:tailEnd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altLang="en-US" sz="2000" b="1" dirty="0">
                      <a:solidFill>
                        <a:srgbClr val="000000"/>
                      </a:solidFill>
                      <a:latin typeface="Constantia" pitchFamily="18" charset="0"/>
                    </a:rPr>
                    <a:t>Feedback</a:t>
                  </a:r>
                </a:p>
              </p:txBody>
            </p:sp>
            <p:sp>
              <p:nvSpPr>
                <p:cNvPr id="24" name="Text Box 80"/>
                <p:cNvSpPr txBox="1">
                  <a:spLocks noChangeArrowheads="1"/>
                </p:cNvSpPr>
                <p:nvPr/>
              </p:nvSpPr>
              <p:spPr bwMode="auto">
                <a:xfrm>
                  <a:off x="2362200" y="3338078"/>
                  <a:ext cx="1447800" cy="363352"/>
                </a:xfrm>
                <a:prstGeom prst="rect">
                  <a:avLst/>
                </a:prstGeom>
                <a:solidFill>
                  <a:schemeClr val="accent3">
                    <a:lumMod val="75000"/>
                  </a:schemeClr>
                </a:solidFill>
                <a:ln w="9525">
                  <a:noFill/>
                  <a:miter lim="800000"/>
                  <a:headEnd/>
                  <a:tailEnd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altLang="en-US" sz="2000" b="1" dirty="0">
                      <a:solidFill>
                        <a:srgbClr val="000000"/>
                      </a:solidFill>
                      <a:latin typeface="Constantia" pitchFamily="18" charset="0"/>
                    </a:rPr>
                    <a:t>Feedback</a:t>
                  </a:r>
                </a:p>
              </p:txBody>
            </p:sp>
            <p:sp>
              <p:nvSpPr>
                <p:cNvPr id="13" name="Oval 64"/>
                <p:cNvSpPr>
                  <a:spLocks noChangeArrowheads="1"/>
                </p:cNvSpPr>
                <p:nvPr/>
              </p:nvSpPr>
              <p:spPr bwMode="auto">
                <a:xfrm>
                  <a:off x="3203448" y="1600200"/>
                  <a:ext cx="2660904" cy="1600200"/>
                </a:xfrm>
                <a:prstGeom prst="ellipse">
                  <a:avLst/>
                </a:prstGeom>
                <a:solidFill>
                  <a:srgbClr val="6A5288"/>
                </a:solidFill>
                <a:ln w="114300">
                  <a:solidFill>
                    <a:srgbClr val="B2A1C7"/>
                  </a:solidFill>
                  <a:round/>
                  <a:headEnd/>
                  <a:tailEnd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  <a:extLst/>
              </p:spPr>
              <p:txBody>
                <a:bodyPr wrap="none" anchor="ctr"/>
                <a:lstStyle/>
                <a:p>
                  <a:pPr algn="ctr">
                    <a:spcAft>
                      <a:spcPts val="600"/>
                    </a:spcAft>
                    <a:defRPr/>
                  </a:pPr>
                  <a:r>
                    <a:rPr lang="en-US" altLang="en-US" sz="2000" b="1" dirty="0" smtClean="0">
                      <a:solidFill>
                        <a:schemeClr val="bg1"/>
                      </a:solidFill>
                      <a:latin typeface="Constantia" pitchFamily="18" charset="0"/>
                    </a:rPr>
                    <a:t>TRANSFORMATION</a:t>
                  </a:r>
                </a:p>
                <a:p>
                  <a:pPr algn="ctr">
                    <a:spcAft>
                      <a:spcPts val="600"/>
                    </a:spcAft>
                    <a:defRPr/>
                  </a:pPr>
                  <a:r>
                    <a:rPr lang="en-US" altLang="en-US" sz="2000" b="1" dirty="0" smtClean="0">
                      <a:solidFill>
                        <a:schemeClr val="bg1"/>
                      </a:solidFill>
                      <a:latin typeface="Constantia" pitchFamily="18" charset="0"/>
                    </a:rPr>
                    <a:t>(FORM UTILITY)</a:t>
                  </a:r>
                  <a:endParaRPr lang="en-US" altLang="en-US" sz="2000" b="1" dirty="0">
                    <a:solidFill>
                      <a:schemeClr val="bg1"/>
                    </a:solidFill>
                    <a:latin typeface="Constantia" pitchFamily="18" charset="0"/>
                  </a:endParaRPr>
                </a:p>
              </p:txBody>
            </p:sp>
            <p:sp>
              <p:nvSpPr>
                <p:cNvPr id="23" name="Text Box 79"/>
                <p:cNvSpPr txBox="1">
                  <a:spLocks noChangeArrowheads="1"/>
                </p:cNvSpPr>
                <p:nvPr/>
              </p:nvSpPr>
              <p:spPr bwMode="auto">
                <a:xfrm>
                  <a:off x="5410200" y="3330189"/>
                  <a:ext cx="1403052" cy="363352"/>
                </a:xfrm>
                <a:prstGeom prst="rect">
                  <a:avLst/>
                </a:prstGeom>
                <a:solidFill>
                  <a:schemeClr val="accent3">
                    <a:lumMod val="75000"/>
                  </a:schemeClr>
                </a:solidFill>
                <a:ln w="9525">
                  <a:noFill/>
                  <a:miter lim="800000"/>
                  <a:headEnd/>
                  <a:tailEnd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US" altLang="en-US" sz="2000" b="1" dirty="0">
                      <a:solidFill>
                        <a:srgbClr val="000000"/>
                      </a:solidFill>
                      <a:latin typeface="Constantia" pitchFamily="18" charset="0"/>
                    </a:rPr>
                    <a:t>Feedback</a:t>
                  </a:r>
                </a:p>
              </p:txBody>
            </p:sp>
          </p:grpSp>
          <p:sp>
            <p:nvSpPr>
              <p:cNvPr id="83" name="Line 74"/>
              <p:cNvSpPr>
                <a:spLocks noChangeShapeType="1"/>
              </p:cNvSpPr>
              <p:nvPr/>
            </p:nvSpPr>
            <p:spPr bwMode="auto">
              <a:xfrm>
                <a:off x="7239000" y="3048000"/>
                <a:ext cx="0" cy="685800"/>
              </a:xfrm>
              <a:prstGeom prst="line">
                <a:avLst/>
              </a:prstGeom>
              <a:noFill/>
              <a:ln w="63500">
                <a:solidFill>
                  <a:srgbClr val="993366"/>
                </a:solidFill>
                <a:prstDash val="sysDot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 sz="200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  <p:sp>
            <p:nvSpPr>
              <p:cNvPr id="85" name="Line 76"/>
              <p:cNvSpPr>
                <a:spLocks noChangeShapeType="1"/>
              </p:cNvSpPr>
              <p:nvPr/>
            </p:nvSpPr>
            <p:spPr bwMode="auto">
              <a:xfrm flipV="1">
                <a:off x="5257800" y="3301505"/>
                <a:ext cx="0" cy="432295"/>
              </a:xfrm>
              <a:prstGeom prst="line">
                <a:avLst/>
              </a:prstGeom>
              <a:noFill/>
              <a:ln w="63500">
                <a:solidFill>
                  <a:srgbClr val="993366"/>
                </a:solidFill>
                <a:prstDash val="sysDot"/>
                <a:round/>
                <a:headEnd/>
                <a:tailEnd type="triangle" w="med" len="med"/>
              </a:ln>
              <a:effectLst/>
            </p:spPr>
            <p:txBody>
              <a:bodyPr/>
              <a:lstStyle/>
              <a:p>
                <a:endParaRPr lang="en-US" sz="200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  <p:sp>
          <p:nvSpPr>
            <p:cNvPr id="87" name="Rectangle 86"/>
            <p:cNvSpPr/>
            <p:nvPr/>
          </p:nvSpPr>
          <p:spPr bwMode="auto">
            <a:xfrm>
              <a:off x="-82062" y="3276600"/>
              <a:ext cx="1682262" cy="2362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1700" dirty="0" smtClean="0">
                  <a:solidFill>
                    <a:srgbClr val="000000"/>
                  </a:solidFill>
                  <a:latin typeface="Constantia" pitchFamily="18" charset="0"/>
                </a:rPr>
                <a:t>Links with supply management, input inventory, inbound transport</a:t>
              </a:r>
            </a:p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r>
                <a:rPr kumimoji="0" lang="en-US" sz="1700" b="1" i="0" u="none" strike="noStrike" cap="none" normalizeH="0" baseline="0" dirty="0" smtClean="0">
                  <a:ln>
                    <a:noFill/>
                  </a:ln>
                  <a:solidFill>
                    <a:schemeClr val="accent6">
                      <a:lumMod val="75000"/>
                    </a:schemeClr>
                  </a:solidFill>
                  <a:effectLst/>
                  <a:latin typeface="Constantia" pitchFamily="18" charset="0"/>
                </a:rPr>
                <a:t>(TIME</a:t>
              </a:r>
              <a:r>
                <a:rPr kumimoji="0" lang="en-US" sz="1700" b="1" i="0" u="none" strike="noStrike" cap="none" normalizeH="0" dirty="0" smtClean="0">
                  <a:ln>
                    <a:noFill/>
                  </a:ln>
                  <a:solidFill>
                    <a:schemeClr val="accent6">
                      <a:lumMod val="75000"/>
                    </a:schemeClr>
                  </a:solidFill>
                  <a:effectLst/>
                  <a:latin typeface="Constantia" pitchFamily="18" charset="0"/>
                </a:rPr>
                <a:t> &amp; PLACE UTILITY)</a:t>
              </a:r>
              <a:endParaRPr kumimoji="0" lang="en-US" sz="1700" b="1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Constantia" pitchFamily="18" charset="0"/>
              </a:endParaRPr>
            </a:p>
          </p:txBody>
        </p:sp>
        <p:sp>
          <p:nvSpPr>
            <p:cNvPr id="88" name="Rectangle 87"/>
            <p:cNvSpPr/>
            <p:nvPr/>
          </p:nvSpPr>
          <p:spPr bwMode="auto">
            <a:xfrm>
              <a:off x="7467600" y="3200400"/>
              <a:ext cx="1828800" cy="24384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1700" dirty="0" smtClean="0">
                  <a:solidFill>
                    <a:srgbClr val="000000"/>
                  </a:solidFill>
                  <a:latin typeface="Constantia" pitchFamily="18" charset="0"/>
                </a:rPr>
                <a:t>Links with warehousing &amp; distribution management, output inventory, outbound transport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17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(TIME &amp; PLACE UTILITY)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kumimoji="0" lang="en-US" sz="17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nstantia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Production Tradeoffs</a:t>
            </a:r>
            <a:endParaRPr lang="en-US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© 2016 </a:t>
            </a:r>
            <a:r>
              <a:rPr lang="en-US" dirty="0" err="1" smtClean="0">
                <a:solidFill>
                  <a:srgbClr val="FFFFFF"/>
                </a:solidFill>
              </a:rPr>
              <a:t>Cengage</a:t>
            </a:r>
            <a:r>
              <a:rPr lang="en-US" dirty="0" smtClean="0">
                <a:solidFill>
                  <a:srgbClr val="FFFFFF"/>
                </a:solidFill>
              </a:rPr>
              <a:t>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1524000"/>
            <a:ext cx="8915400" cy="4310277"/>
            <a:chOff x="228600" y="1557123"/>
            <a:chExt cx="8915400" cy="4310277"/>
          </a:xfrm>
        </p:grpSpPr>
        <p:grpSp>
          <p:nvGrpSpPr>
            <p:cNvPr id="7" name="그룹 132"/>
            <p:cNvGrpSpPr/>
            <p:nvPr/>
          </p:nvGrpSpPr>
          <p:grpSpPr>
            <a:xfrm>
              <a:off x="2970530" y="2140745"/>
              <a:ext cx="3191185" cy="3096115"/>
              <a:chOff x="2525812" y="2184591"/>
              <a:chExt cx="4127855" cy="3161633"/>
            </a:xfrm>
          </p:grpSpPr>
          <p:grpSp>
            <p:nvGrpSpPr>
              <p:cNvPr id="8" name="그룹 128"/>
              <p:cNvGrpSpPr/>
              <p:nvPr/>
            </p:nvGrpSpPr>
            <p:grpSpPr>
              <a:xfrm flipH="1">
                <a:off x="2525812" y="2184591"/>
                <a:ext cx="2065854" cy="3161633"/>
                <a:chOff x="4587813" y="2093522"/>
                <a:chExt cx="2065854" cy="3161633"/>
              </a:xfrm>
            </p:grpSpPr>
            <p:cxnSp>
              <p:nvCxnSpPr>
                <p:cNvPr id="13" name="직선 연결선 129"/>
                <p:cNvCxnSpPr/>
                <p:nvPr/>
              </p:nvCxnSpPr>
              <p:spPr>
                <a:xfrm rot="16200000" flipV="1">
                  <a:off x="4826827" y="3428315"/>
                  <a:ext cx="1587827" cy="2065853"/>
                </a:xfrm>
                <a:prstGeom prst="line">
                  <a:avLst/>
                </a:prstGeom>
                <a:ln w="60325" cap="flat">
                  <a:solidFill>
                    <a:srgbClr val="6A5288"/>
                  </a:solidFill>
                  <a:prstDash val="sys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직선 연결선 131"/>
                <p:cNvCxnSpPr/>
                <p:nvPr/>
              </p:nvCxnSpPr>
              <p:spPr>
                <a:xfrm rot="5400000">
                  <a:off x="4833837" y="1847498"/>
                  <a:ext cx="1573806" cy="2065853"/>
                </a:xfrm>
                <a:prstGeom prst="line">
                  <a:avLst/>
                </a:prstGeom>
                <a:ln w="60325" cap="flat">
                  <a:solidFill>
                    <a:srgbClr val="6A5288"/>
                  </a:solidFill>
                  <a:prstDash val="sys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9" name="그룹 121"/>
              <p:cNvGrpSpPr/>
              <p:nvPr/>
            </p:nvGrpSpPr>
            <p:grpSpPr>
              <a:xfrm>
                <a:off x="4587813" y="2184591"/>
                <a:ext cx="2065854" cy="3161633"/>
                <a:chOff x="4587813" y="2093522"/>
                <a:chExt cx="2065854" cy="3161633"/>
              </a:xfrm>
            </p:grpSpPr>
            <p:cxnSp>
              <p:nvCxnSpPr>
                <p:cNvPr id="10" name="직선 연결선 112"/>
                <p:cNvCxnSpPr/>
                <p:nvPr/>
              </p:nvCxnSpPr>
              <p:spPr>
                <a:xfrm rot="16200000" flipV="1">
                  <a:off x="4826827" y="3428315"/>
                  <a:ext cx="1587827" cy="2065853"/>
                </a:xfrm>
                <a:prstGeom prst="line">
                  <a:avLst/>
                </a:prstGeom>
                <a:ln w="60325" cap="flat">
                  <a:solidFill>
                    <a:srgbClr val="6A5288"/>
                  </a:solidFill>
                  <a:prstDash val="sys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직선 연결선 114"/>
                <p:cNvCxnSpPr/>
                <p:nvPr/>
              </p:nvCxnSpPr>
              <p:spPr>
                <a:xfrm rot="5400000">
                  <a:off x="4833837" y="1847498"/>
                  <a:ext cx="1573806" cy="2065853"/>
                </a:xfrm>
                <a:prstGeom prst="line">
                  <a:avLst/>
                </a:prstGeom>
                <a:ln w="60325" cap="flat">
                  <a:solidFill>
                    <a:srgbClr val="6A5288"/>
                  </a:solidFill>
                  <a:prstDash val="sys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6" name="막힌 원호 54"/>
            <p:cNvSpPr/>
            <p:nvPr/>
          </p:nvSpPr>
          <p:spPr>
            <a:xfrm rot="5400000">
              <a:off x="2837770" y="1923370"/>
              <a:ext cx="4310277" cy="3577783"/>
            </a:xfrm>
            <a:prstGeom prst="blockArc">
              <a:avLst>
                <a:gd name="adj1" fmla="val 10800000"/>
                <a:gd name="adj2" fmla="val 21450069"/>
                <a:gd name="adj3" fmla="val 4581"/>
              </a:avLst>
            </a:prstGeom>
            <a:gradFill>
              <a:gsLst>
                <a:gs pos="0">
                  <a:srgbClr val="B2A1C7"/>
                </a:gs>
                <a:gs pos="100000">
                  <a:srgbClr val="6A5288"/>
                </a:gs>
              </a:gsLst>
              <a:lin ang="16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chemeClr val="tx1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17" name="자유형 65"/>
            <p:cNvSpPr/>
            <p:nvPr/>
          </p:nvSpPr>
          <p:spPr bwMode="auto">
            <a:xfrm>
              <a:off x="5617636" y="4775207"/>
              <a:ext cx="879486" cy="889885"/>
            </a:xfrm>
            <a:custGeom>
              <a:avLst/>
              <a:gdLst>
                <a:gd name="connsiteX0" fmla="*/ 0 w 1645187"/>
                <a:gd name="connsiteY0" fmla="*/ 822594 h 1645187"/>
                <a:gd name="connsiteX1" fmla="*/ 240933 w 1645187"/>
                <a:gd name="connsiteY1" fmla="*/ 240932 h 1645187"/>
                <a:gd name="connsiteX2" fmla="*/ 822595 w 1645187"/>
                <a:gd name="connsiteY2" fmla="*/ 1 h 1645187"/>
                <a:gd name="connsiteX3" fmla="*/ 1404257 w 1645187"/>
                <a:gd name="connsiteY3" fmla="*/ 240934 h 1645187"/>
                <a:gd name="connsiteX4" fmla="*/ 1645188 w 1645187"/>
                <a:gd name="connsiteY4" fmla="*/ 822596 h 1645187"/>
                <a:gd name="connsiteX5" fmla="*/ 1404256 w 1645187"/>
                <a:gd name="connsiteY5" fmla="*/ 1404258 h 1645187"/>
                <a:gd name="connsiteX6" fmla="*/ 822594 w 1645187"/>
                <a:gd name="connsiteY6" fmla="*/ 1645190 h 1645187"/>
                <a:gd name="connsiteX7" fmla="*/ 240932 w 1645187"/>
                <a:gd name="connsiteY7" fmla="*/ 1404257 h 1645187"/>
                <a:gd name="connsiteX8" fmla="*/ 0 w 1645187"/>
                <a:gd name="connsiteY8" fmla="*/ 822595 h 1645187"/>
                <a:gd name="connsiteX9" fmla="*/ 0 w 1645187"/>
                <a:gd name="connsiteY9" fmla="*/ 822594 h 1645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5187" h="1645187">
                  <a:moveTo>
                    <a:pt x="0" y="822594"/>
                  </a:moveTo>
                  <a:cubicBezTo>
                    <a:pt x="0" y="604428"/>
                    <a:pt x="86666" y="395198"/>
                    <a:pt x="240933" y="240932"/>
                  </a:cubicBezTo>
                  <a:cubicBezTo>
                    <a:pt x="395200" y="86666"/>
                    <a:pt x="604430" y="0"/>
                    <a:pt x="822595" y="1"/>
                  </a:cubicBezTo>
                  <a:cubicBezTo>
                    <a:pt x="1040761" y="1"/>
                    <a:pt x="1249991" y="86667"/>
                    <a:pt x="1404257" y="240934"/>
                  </a:cubicBezTo>
                  <a:cubicBezTo>
                    <a:pt x="1558523" y="395201"/>
                    <a:pt x="1645189" y="604431"/>
                    <a:pt x="1645188" y="822596"/>
                  </a:cubicBezTo>
                  <a:cubicBezTo>
                    <a:pt x="1645188" y="1040762"/>
                    <a:pt x="1558522" y="1249992"/>
                    <a:pt x="1404256" y="1404258"/>
                  </a:cubicBezTo>
                  <a:cubicBezTo>
                    <a:pt x="1249990" y="1558524"/>
                    <a:pt x="1040759" y="1645190"/>
                    <a:pt x="822594" y="1645190"/>
                  </a:cubicBezTo>
                  <a:cubicBezTo>
                    <a:pt x="604428" y="1645190"/>
                    <a:pt x="395198" y="1558524"/>
                    <a:pt x="240932" y="1404257"/>
                  </a:cubicBezTo>
                  <a:cubicBezTo>
                    <a:pt x="86666" y="1249991"/>
                    <a:pt x="0" y="1040760"/>
                    <a:pt x="0" y="822595"/>
                  </a:cubicBezTo>
                  <a:lnTo>
                    <a:pt x="0" y="822594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lumMod val="50000"/>
                  </a:schemeClr>
                </a:gs>
                <a:gs pos="80000">
                  <a:schemeClr val="bg1">
                    <a:lumMod val="75000"/>
                  </a:schemeClr>
                </a:gs>
                <a:gs pos="100000">
                  <a:schemeClr val="bg1">
                    <a:lumMod val="85000"/>
                  </a:schemeClr>
                </a:gs>
              </a:gsLst>
              <a:lin ang="16200000" scaled="0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289192" tIns="289192" rIns="289192" bIns="289192" spcCol="1270" anchor="ctr"/>
            <a:lstStyle/>
            <a:p>
              <a:pPr algn="ctr" defTabSz="16891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kumimoji="0" lang="ko-KR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19" name="자유형 56"/>
            <p:cNvSpPr/>
            <p:nvPr/>
          </p:nvSpPr>
          <p:spPr bwMode="auto">
            <a:xfrm>
              <a:off x="5617636" y="1679092"/>
              <a:ext cx="879486" cy="889885"/>
            </a:xfrm>
            <a:custGeom>
              <a:avLst/>
              <a:gdLst>
                <a:gd name="connsiteX0" fmla="*/ 0 w 1645187"/>
                <a:gd name="connsiteY0" fmla="*/ 822594 h 1645187"/>
                <a:gd name="connsiteX1" fmla="*/ 240933 w 1645187"/>
                <a:gd name="connsiteY1" fmla="*/ 240932 h 1645187"/>
                <a:gd name="connsiteX2" fmla="*/ 822595 w 1645187"/>
                <a:gd name="connsiteY2" fmla="*/ 1 h 1645187"/>
                <a:gd name="connsiteX3" fmla="*/ 1404257 w 1645187"/>
                <a:gd name="connsiteY3" fmla="*/ 240934 h 1645187"/>
                <a:gd name="connsiteX4" fmla="*/ 1645188 w 1645187"/>
                <a:gd name="connsiteY4" fmla="*/ 822596 h 1645187"/>
                <a:gd name="connsiteX5" fmla="*/ 1404256 w 1645187"/>
                <a:gd name="connsiteY5" fmla="*/ 1404258 h 1645187"/>
                <a:gd name="connsiteX6" fmla="*/ 822594 w 1645187"/>
                <a:gd name="connsiteY6" fmla="*/ 1645190 h 1645187"/>
                <a:gd name="connsiteX7" fmla="*/ 240932 w 1645187"/>
                <a:gd name="connsiteY7" fmla="*/ 1404257 h 1645187"/>
                <a:gd name="connsiteX8" fmla="*/ 0 w 1645187"/>
                <a:gd name="connsiteY8" fmla="*/ 822595 h 1645187"/>
                <a:gd name="connsiteX9" fmla="*/ 0 w 1645187"/>
                <a:gd name="connsiteY9" fmla="*/ 822594 h 1645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5187" h="1645187">
                  <a:moveTo>
                    <a:pt x="0" y="822594"/>
                  </a:moveTo>
                  <a:cubicBezTo>
                    <a:pt x="0" y="604428"/>
                    <a:pt x="86666" y="395198"/>
                    <a:pt x="240933" y="240932"/>
                  </a:cubicBezTo>
                  <a:cubicBezTo>
                    <a:pt x="395200" y="86666"/>
                    <a:pt x="604430" y="0"/>
                    <a:pt x="822595" y="1"/>
                  </a:cubicBezTo>
                  <a:cubicBezTo>
                    <a:pt x="1040761" y="1"/>
                    <a:pt x="1249991" y="86667"/>
                    <a:pt x="1404257" y="240934"/>
                  </a:cubicBezTo>
                  <a:cubicBezTo>
                    <a:pt x="1558523" y="395201"/>
                    <a:pt x="1645189" y="604431"/>
                    <a:pt x="1645188" y="822596"/>
                  </a:cubicBezTo>
                  <a:cubicBezTo>
                    <a:pt x="1645188" y="1040762"/>
                    <a:pt x="1558522" y="1249992"/>
                    <a:pt x="1404256" y="1404258"/>
                  </a:cubicBezTo>
                  <a:cubicBezTo>
                    <a:pt x="1249990" y="1558524"/>
                    <a:pt x="1040759" y="1645190"/>
                    <a:pt x="822594" y="1645190"/>
                  </a:cubicBezTo>
                  <a:cubicBezTo>
                    <a:pt x="604428" y="1645190"/>
                    <a:pt x="395198" y="1558524"/>
                    <a:pt x="240932" y="1404257"/>
                  </a:cubicBezTo>
                  <a:cubicBezTo>
                    <a:pt x="86666" y="1249991"/>
                    <a:pt x="0" y="1040760"/>
                    <a:pt x="0" y="822595"/>
                  </a:cubicBezTo>
                  <a:lnTo>
                    <a:pt x="0" y="822594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lumMod val="50000"/>
                  </a:schemeClr>
                </a:gs>
                <a:gs pos="80000">
                  <a:schemeClr val="bg1">
                    <a:lumMod val="75000"/>
                  </a:schemeClr>
                </a:gs>
                <a:gs pos="100000">
                  <a:schemeClr val="bg1">
                    <a:lumMod val="85000"/>
                  </a:schemeClr>
                </a:gs>
              </a:gsLst>
              <a:lin ang="16200000" scaled="0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289192" tIns="289192" rIns="289192" bIns="289192" spcCol="1270" anchor="ctr"/>
            <a:lstStyle/>
            <a:p>
              <a:pPr algn="ctr" defTabSz="16891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kumimoji="0" lang="ko-KR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20" name="막힌 원호 83"/>
            <p:cNvSpPr/>
            <p:nvPr/>
          </p:nvSpPr>
          <p:spPr>
            <a:xfrm rot="16200000" flipH="1">
              <a:off x="1843555" y="1923370"/>
              <a:ext cx="4310277" cy="3577784"/>
            </a:xfrm>
            <a:prstGeom prst="blockArc">
              <a:avLst>
                <a:gd name="adj1" fmla="val 10800000"/>
                <a:gd name="adj2" fmla="val 21450069"/>
                <a:gd name="adj3" fmla="val 4581"/>
              </a:avLst>
            </a:prstGeom>
            <a:gradFill>
              <a:gsLst>
                <a:gs pos="0">
                  <a:srgbClr val="B2A1C7"/>
                </a:gs>
                <a:gs pos="100000">
                  <a:srgbClr val="6A5288"/>
                </a:gs>
              </a:gsLst>
              <a:lin ang="16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chemeClr val="tx1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21" name="자유형 97"/>
            <p:cNvSpPr/>
            <p:nvPr/>
          </p:nvSpPr>
          <p:spPr bwMode="auto">
            <a:xfrm flipH="1">
              <a:off x="2595439" y="1679092"/>
              <a:ext cx="928967" cy="889885"/>
            </a:xfrm>
            <a:custGeom>
              <a:avLst/>
              <a:gdLst>
                <a:gd name="connsiteX0" fmla="*/ 0 w 1645187"/>
                <a:gd name="connsiteY0" fmla="*/ 822594 h 1645187"/>
                <a:gd name="connsiteX1" fmla="*/ 240933 w 1645187"/>
                <a:gd name="connsiteY1" fmla="*/ 240932 h 1645187"/>
                <a:gd name="connsiteX2" fmla="*/ 822595 w 1645187"/>
                <a:gd name="connsiteY2" fmla="*/ 1 h 1645187"/>
                <a:gd name="connsiteX3" fmla="*/ 1404257 w 1645187"/>
                <a:gd name="connsiteY3" fmla="*/ 240934 h 1645187"/>
                <a:gd name="connsiteX4" fmla="*/ 1645188 w 1645187"/>
                <a:gd name="connsiteY4" fmla="*/ 822596 h 1645187"/>
                <a:gd name="connsiteX5" fmla="*/ 1404256 w 1645187"/>
                <a:gd name="connsiteY5" fmla="*/ 1404258 h 1645187"/>
                <a:gd name="connsiteX6" fmla="*/ 822594 w 1645187"/>
                <a:gd name="connsiteY6" fmla="*/ 1645190 h 1645187"/>
                <a:gd name="connsiteX7" fmla="*/ 240932 w 1645187"/>
                <a:gd name="connsiteY7" fmla="*/ 1404257 h 1645187"/>
                <a:gd name="connsiteX8" fmla="*/ 0 w 1645187"/>
                <a:gd name="connsiteY8" fmla="*/ 822595 h 1645187"/>
                <a:gd name="connsiteX9" fmla="*/ 0 w 1645187"/>
                <a:gd name="connsiteY9" fmla="*/ 822594 h 1645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5187" h="1645187">
                  <a:moveTo>
                    <a:pt x="0" y="822594"/>
                  </a:moveTo>
                  <a:cubicBezTo>
                    <a:pt x="0" y="604428"/>
                    <a:pt x="86666" y="395198"/>
                    <a:pt x="240933" y="240932"/>
                  </a:cubicBezTo>
                  <a:cubicBezTo>
                    <a:pt x="395200" y="86666"/>
                    <a:pt x="604430" y="0"/>
                    <a:pt x="822595" y="1"/>
                  </a:cubicBezTo>
                  <a:cubicBezTo>
                    <a:pt x="1040761" y="1"/>
                    <a:pt x="1249991" y="86667"/>
                    <a:pt x="1404257" y="240934"/>
                  </a:cubicBezTo>
                  <a:cubicBezTo>
                    <a:pt x="1558523" y="395201"/>
                    <a:pt x="1645189" y="604431"/>
                    <a:pt x="1645188" y="822596"/>
                  </a:cubicBezTo>
                  <a:cubicBezTo>
                    <a:pt x="1645188" y="1040762"/>
                    <a:pt x="1558522" y="1249992"/>
                    <a:pt x="1404256" y="1404258"/>
                  </a:cubicBezTo>
                  <a:cubicBezTo>
                    <a:pt x="1249990" y="1558524"/>
                    <a:pt x="1040759" y="1645190"/>
                    <a:pt x="822594" y="1645190"/>
                  </a:cubicBezTo>
                  <a:cubicBezTo>
                    <a:pt x="604428" y="1645190"/>
                    <a:pt x="395198" y="1558524"/>
                    <a:pt x="240932" y="1404257"/>
                  </a:cubicBezTo>
                  <a:cubicBezTo>
                    <a:pt x="86666" y="1249991"/>
                    <a:pt x="0" y="1040760"/>
                    <a:pt x="0" y="822595"/>
                  </a:cubicBezTo>
                  <a:lnTo>
                    <a:pt x="0" y="822594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lumMod val="50000"/>
                  </a:schemeClr>
                </a:gs>
                <a:gs pos="80000">
                  <a:schemeClr val="bg1">
                    <a:lumMod val="75000"/>
                  </a:schemeClr>
                </a:gs>
                <a:gs pos="100000">
                  <a:schemeClr val="bg1">
                    <a:lumMod val="85000"/>
                  </a:schemeClr>
                </a:gs>
              </a:gsLst>
              <a:lin ang="16200000" scaled="0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289192" tIns="289192" rIns="289192" bIns="289192" spcCol="1270" anchor="ctr"/>
            <a:lstStyle/>
            <a:p>
              <a:pPr algn="ctr" defTabSz="16891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kumimoji="0" lang="ko-KR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23" name="자유형 92"/>
            <p:cNvSpPr/>
            <p:nvPr/>
          </p:nvSpPr>
          <p:spPr bwMode="auto">
            <a:xfrm flipH="1">
              <a:off x="2595440" y="4775207"/>
              <a:ext cx="928966" cy="889885"/>
            </a:xfrm>
            <a:custGeom>
              <a:avLst/>
              <a:gdLst>
                <a:gd name="connsiteX0" fmla="*/ 0 w 1645187"/>
                <a:gd name="connsiteY0" fmla="*/ 822594 h 1645187"/>
                <a:gd name="connsiteX1" fmla="*/ 240933 w 1645187"/>
                <a:gd name="connsiteY1" fmla="*/ 240932 h 1645187"/>
                <a:gd name="connsiteX2" fmla="*/ 822595 w 1645187"/>
                <a:gd name="connsiteY2" fmla="*/ 1 h 1645187"/>
                <a:gd name="connsiteX3" fmla="*/ 1404257 w 1645187"/>
                <a:gd name="connsiteY3" fmla="*/ 240934 h 1645187"/>
                <a:gd name="connsiteX4" fmla="*/ 1645188 w 1645187"/>
                <a:gd name="connsiteY4" fmla="*/ 822596 h 1645187"/>
                <a:gd name="connsiteX5" fmla="*/ 1404256 w 1645187"/>
                <a:gd name="connsiteY5" fmla="*/ 1404258 h 1645187"/>
                <a:gd name="connsiteX6" fmla="*/ 822594 w 1645187"/>
                <a:gd name="connsiteY6" fmla="*/ 1645190 h 1645187"/>
                <a:gd name="connsiteX7" fmla="*/ 240932 w 1645187"/>
                <a:gd name="connsiteY7" fmla="*/ 1404257 h 1645187"/>
                <a:gd name="connsiteX8" fmla="*/ 0 w 1645187"/>
                <a:gd name="connsiteY8" fmla="*/ 822595 h 1645187"/>
                <a:gd name="connsiteX9" fmla="*/ 0 w 1645187"/>
                <a:gd name="connsiteY9" fmla="*/ 822594 h 1645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5187" h="1645187">
                  <a:moveTo>
                    <a:pt x="0" y="822594"/>
                  </a:moveTo>
                  <a:cubicBezTo>
                    <a:pt x="0" y="604428"/>
                    <a:pt x="86666" y="395198"/>
                    <a:pt x="240933" y="240932"/>
                  </a:cubicBezTo>
                  <a:cubicBezTo>
                    <a:pt x="395200" y="86666"/>
                    <a:pt x="604430" y="0"/>
                    <a:pt x="822595" y="1"/>
                  </a:cubicBezTo>
                  <a:cubicBezTo>
                    <a:pt x="1040761" y="1"/>
                    <a:pt x="1249991" y="86667"/>
                    <a:pt x="1404257" y="240934"/>
                  </a:cubicBezTo>
                  <a:cubicBezTo>
                    <a:pt x="1558523" y="395201"/>
                    <a:pt x="1645189" y="604431"/>
                    <a:pt x="1645188" y="822596"/>
                  </a:cubicBezTo>
                  <a:cubicBezTo>
                    <a:pt x="1645188" y="1040762"/>
                    <a:pt x="1558522" y="1249992"/>
                    <a:pt x="1404256" y="1404258"/>
                  </a:cubicBezTo>
                  <a:cubicBezTo>
                    <a:pt x="1249990" y="1558524"/>
                    <a:pt x="1040759" y="1645190"/>
                    <a:pt x="822594" y="1645190"/>
                  </a:cubicBezTo>
                  <a:cubicBezTo>
                    <a:pt x="604428" y="1645190"/>
                    <a:pt x="395198" y="1558524"/>
                    <a:pt x="240932" y="1404257"/>
                  </a:cubicBezTo>
                  <a:cubicBezTo>
                    <a:pt x="86666" y="1249991"/>
                    <a:pt x="0" y="1040760"/>
                    <a:pt x="0" y="822595"/>
                  </a:cubicBezTo>
                  <a:lnTo>
                    <a:pt x="0" y="822594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lumMod val="50000"/>
                  </a:schemeClr>
                </a:gs>
                <a:gs pos="80000">
                  <a:schemeClr val="bg1">
                    <a:lumMod val="75000"/>
                  </a:schemeClr>
                </a:gs>
                <a:gs pos="100000">
                  <a:schemeClr val="bg1">
                    <a:lumMod val="85000"/>
                  </a:schemeClr>
                </a:gs>
              </a:gsLst>
              <a:lin ang="16200000" scaled="0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289192" tIns="289192" rIns="289192" bIns="289192" spcCol="1270" anchor="ctr"/>
            <a:lstStyle/>
            <a:p>
              <a:pPr algn="ctr" defTabSz="16891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kumimoji="0" lang="ko-KR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24" name="자유형 69"/>
            <p:cNvSpPr/>
            <p:nvPr/>
          </p:nvSpPr>
          <p:spPr bwMode="auto">
            <a:xfrm>
              <a:off x="3532905" y="2728578"/>
              <a:ext cx="1893605" cy="1857322"/>
            </a:xfrm>
            <a:custGeom>
              <a:avLst/>
              <a:gdLst>
                <a:gd name="connsiteX0" fmla="*/ 0 w 1645187"/>
                <a:gd name="connsiteY0" fmla="*/ 822594 h 1645187"/>
                <a:gd name="connsiteX1" fmla="*/ 240933 w 1645187"/>
                <a:gd name="connsiteY1" fmla="*/ 240932 h 1645187"/>
                <a:gd name="connsiteX2" fmla="*/ 822595 w 1645187"/>
                <a:gd name="connsiteY2" fmla="*/ 1 h 1645187"/>
                <a:gd name="connsiteX3" fmla="*/ 1404257 w 1645187"/>
                <a:gd name="connsiteY3" fmla="*/ 240934 h 1645187"/>
                <a:gd name="connsiteX4" fmla="*/ 1645188 w 1645187"/>
                <a:gd name="connsiteY4" fmla="*/ 822596 h 1645187"/>
                <a:gd name="connsiteX5" fmla="*/ 1404256 w 1645187"/>
                <a:gd name="connsiteY5" fmla="*/ 1404258 h 1645187"/>
                <a:gd name="connsiteX6" fmla="*/ 822594 w 1645187"/>
                <a:gd name="connsiteY6" fmla="*/ 1645190 h 1645187"/>
                <a:gd name="connsiteX7" fmla="*/ 240932 w 1645187"/>
                <a:gd name="connsiteY7" fmla="*/ 1404257 h 1645187"/>
                <a:gd name="connsiteX8" fmla="*/ 0 w 1645187"/>
                <a:gd name="connsiteY8" fmla="*/ 822595 h 1645187"/>
                <a:gd name="connsiteX9" fmla="*/ 0 w 1645187"/>
                <a:gd name="connsiteY9" fmla="*/ 822594 h 1645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5187" h="1645187">
                  <a:moveTo>
                    <a:pt x="0" y="822594"/>
                  </a:moveTo>
                  <a:cubicBezTo>
                    <a:pt x="0" y="604428"/>
                    <a:pt x="86666" y="395198"/>
                    <a:pt x="240933" y="240932"/>
                  </a:cubicBezTo>
                  <a:cubicBezTo>
                    <a:pt x="395200" y="86666"/>
                    <a:pt x="604430" y="0"/>
                    <a:pt x="822595" y="1"/>
                  </a:cubicBezTo>
                  <a:cubicBezTo>
                    <a:pt x="1040761" y="1"/>
                    <a:pt x="1249991" y="86667"/>
                    <a:pt x="1404257" y="240934"/>
                  </a:cubicBezTo>
                  <a:cubicBezTo>
                    <a:pt x="1558523" y="395201"/>
                    <a:pt x="1645189" y="604431"/>
                    <a:pt x="1645188" y="822596"/>
                  </a:cubicBezTo>
                  <a:cubicBezTo>
                    <a:pt x="1645188" y="1040762"/>
                    <a:pt x="1558522" y="1249992"/>
                    <a:pt x="1404256" y="1404258"/>
                  </a:cubicBezTo>
                  <a:cubicBezTo>
                    <a:pt x="1249990" y="1558524"/>
                    <a:pt x="1040759" y="1645190"/>
                    <a:pt x="822594" y="1645190"/>
                  </a:cubicBezTo>
                  <a:cubicBezTo>
                    <a:pt x="604428" y="1645190"/>
                    <a:pt x="395198" y="1558524"/>
                    <a:pt x="240932" y="1404257"/>
                  </a:cubicBezTo>
                  <a:cubicBezTo>
                    <a:pt x="86666" y="1249991"/>
                    <a:pt x="0" y="1040760"/>
                    <a:pt x="0" y="822595"/>
                  </a:cubicBezTo>
                  <a:lnTo>
                    <a:pt x="0" y="822594"/>
                  </a:lnTo>
                  <a:close/>
                </a:path>
              </a:pathLst>
            </a:custGeom>
            <a:gradFill>
              <a:gsLst>
                <a:gs pos="0">
                  <a:schemeClr val="accent4"/>
                </a:gs>
                <a:gs pos="80000">
                  <a:schemeClr val="accent6">
                    <a:lumMod val="75000"/>
                  </a:schemeClr>
                </a:gs>
                <a:gs pos="100000">
                  <a:schemeClr val="accent1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289192" tIns="289192" rIns="289192" bIns="289192" spcCol="1270" anchor="ctr"/>
            <a:lstStyle/>
            <a:p>
              <a:pPr algn="ctr" defTabSz="16891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kumimoji="0" lang="ko-KR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grpSp>
          <p:nvGrpSpPr>
            <p:cNvPr id="25" name="그룹 64"/>
            <p:cNvGrpSpPr/>
            <p:nvPr/>
          </p:nvGrpSpPr>
          <p:grpSpPr>
            <a:xfrm>
              <a:off x="2569222" y="4761437"/>
              <a:ext cx="1012177" cy="878903"/>
              <a:chOff x="5075123" y="3457302"/>
              <a:chExt cx="2481953" cy="2249809"/>
            </a:xfrm>
          </p:grpSpPr>
          <p:sp>
            <p:nvSpPr>
              <p:cNvPr id="26" name="타원 198"/>
              <p:cNvSpPr/>
              <p:nvPr/>
            </p:nvSpPr>
            <p:spPr>
              <a:xfrm>
                <a:off x="5159815" y="3457302"/>
                <a:ext cx="2249809" cy="2249809"/>
              </a:xfrm>
              <a:prstGeom prst="ellipse">
                <a:avLst/>
              </a:prstGeom>
              <a:gradFill flip="none" rotWithShape="1">
                <a:gsLst>
                  <a:gs pos="62000">
                    <a:schemeClr val="bg1">
                      <a:alpha val="0"/>
                    </a:schemeClr>
                  </a:gs>
                  <a:gs pos="45000">
                    <a:schemeClr val="bg1">
                      <a:alpha val="0"/>
                    </a:schemeClr>
                  </a:gs>
                  <a:gs pos="100000">
                    <a:schemeClr val="bg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solidFill>
                  <a:schemeClr val="bg1"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27" name="Oval 26"/>
              <p:cNvSpPr>
                <a:spLocks noChangeAspect="1" noChangeArrowheads="1"/>
              </p:cNvSpPr>
              <p:nvPr/>
            </p:nvSpPr>
            <p:spPr bwMode="auto">
              <a:xfrm rot="18900000">
                <a:off x="5075123" y="3760891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33000"/>
                    </a:schemeClr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28" name="Oval 28"/>
              <p:cNvSpPr>
                <a:spLocks noChangeArrowheads="1"/>
              </p:cNvSpPr>
              <p:nvPr/>
            </p:nvSpPr>
            <p:spPr bwMode="auto">
              <a:xfrm flipH="1">
                <a:off x="5386741" y="3670248"/>
                <a:ext cx="713227" cy="639276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65000"/>
                    </a:schemeClr>
                  </a:gs>
                  <a:gs pos="100000">
                    <a:srgbClr val="67ABF5">
                      <a:alpha val="0"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ea typeface="맑은 고딕" pitchFamily="50" charset="-127"/>
                  <a:cs typeface="Arial" pitchFamily="34" charset="0"/>
                </a:endParaRPr>
              </a:p>
            </p:txBody>
          </p:sp>
          <p:sp>
            <p:nvSpPr>
              <p:cNvPr id="29" name="자유형 201"/>
              <p:cNvSpPr/>
              <p:nvPr/>
            </p:nvSpPr>
            <p:spPr>
              <a:xfrm rot="5398342">
                <a:off x="5955277" y="3558568"/>
                <a:ext cx="1424934" cy="1382488"/>
              </a:xfrm>
              <a:custGeom>
                <a:avLst/>
                <a:gdLst>
                  <a:gd name="connsiteX0" fmla="*/ 0 w 1800225"/>
                  <a:gd name="connsiteY0" fmla="*/ 1285875 h 1409700"/>
                  <a:gd name="connsiteX1" fmla="*/ 723900 w 1800225"/>
                  <a:gd name="connsiteY1" fmla="*/ 1409700 h 1409700"/>
                  <a:gd name="connsiteX2" fmla="*/ 1800225 w 1800225"/>
                  <a:gd name="connsiteY2" fmla="*/ 428625 h 1409700"/>
                  <a:gd name="connsiteX3" fmla="*/ 1323975 w 1800225"/>
                  <a:gd name="connsiteY3" fmla="*/ 0 h 1409700"/>
                  <a:gd name="connsiteX4" fmla="*/ 342900 w 1800225"/>
                  <a:gd name="connsiteY4" fmla="*/ 419100 h 1409700"/>
                  <a:gd name="connsiteX5" fmla="*/ 0 w 1800225"/>
                  <a:gd name="connsiteY5" fmla="*/ 1285875 h 1409700"/>
                  <a:gd name="connsiteX0" fmla="*/ 63500 w 1863725"/>
                  <a:gd name="connsiteY0" fmla="*/ 1287462 h 1411287"/>
                  <a:gd name="connsiteX1" fmla="*/ 787400 w 1863725"/>
                  <a:gd name="connsiteY1" fmla="*/ 1411287 h 1411287"/>
                  <a:gd name="connsiteX2" fmla="*/ 1863725 w 1863725"/>
                  <a:gd name="connsiteY2" fmla="*/ 430212 h 1411287"/>
                  <a:gd name="connsiteX3" fmla="*/ 1387475 w 1863725"/>
                  <a:gd name="connsiteY3" fmla="*/ 1587 h 1411287"/>
                  <a:gd name="connsiteX4" fmla="*/ 406400 w 1863725"/>
                  <a:gd name="connsiteY4" fmla="*/ 420687 h 1411287"/>
                  <a:gd name="connsiteX5" fmla="*/ 63500 w 1863725"/>
                  <a:gd name="connsiteY5" fmla="*/ 1287462 h 1411287"/>
                  <a:gd name="connsiteX0" fmla="*/ 63500 w 1963738"/>
                  <a:gd name="connsiteY0" fmla="*/ 1287462 h 1411287"/>
                  <a:gd name="connsiteX1" fmla="*/ 787400 w 1963738"/>
                  <a:gd name="connsiteY1" fmla="*/ 1411287 h 1411287"/>
                  <a:gd name="connsiteX2" fmla="*/ 1863725 w 1963738"/>
                  <a:gd name="connsiteY2" fmla="*/ 430212 h 1411287"/>
                  <a:gd name="connsiteX3" fmla="*/ 1387475 w 1963738"/>
                  <a:gd name="connsiteY3" fmla="*/ 1587 h 1411287"/>
                  <a:gd name="connsiteX4" fmla="*/ 406400 w 1963738"/>
                  <a:gd name="connsiteY4" fmla="*/ 420687 h 1411287"/>
                  <a:gd name="connsiteX5" fmla="*/ 63500 w 1963738"/>
                  <a:gd name="connsiteY5" fmla="*/ 1287462 h 1411287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41717 w 1963737"/>
                  <a:gd name="connsiteY0" fmla="*/ 1287462 h 1689794"/>
                  <a:gd name="connsiteX1" fmla="*/ 634920 w 1963737"/>
                  <a:gd name="connsiteY1" fmla="*/ 1546919 h 1689794"/>
                  <a:gd name="connsiteX2" fmla="*/ 1841942 w 1963737"/>
                  <a:gd name="connsiteY2" fmla="*/ 430212 h 1689794"/>
                  <a:gd name="connsiteX3" fmla="*/ 1365692 w 1963737"/>
                  <a:gd name="connsiteY3" fmla="*/ 1587 h 1689794"/>
                  <a:gd name="connsiteX4" fmla="*/ 384617 w 1963737"/>
                  <a:gd name="connsiteY4" fmla="*/ 420687 h 1689794"/>
                  <a:gd name="connsiteX5" fmla="*/ 41717 w 1963737"/>
                  <a:gd name="connsiteY5" fmla="*/ 1287462 h 1689794"/>
                  <a:gd name="connsiteX0" fmla="*/ 41717 w 1860992"/>
                  <a:gd name="connsiteY0" fmla="*/ 1287462 h 1689794"/>
                  <a:gd name="connsiteX1" fmla="*/ 634920 w 1860992"/>
                  <a:gd name="connsiteY1" fmla="*/ 1546919 h 1689794"/>
                  <a:gd name="connsiteX2" fmla="*/ 1479991 w 1860992"/>
                  <a:gd name="connsiteY2" fmla="*/ 896937 h 1689794"/>
                  <a:gd name="connsiteX3" fmla="*/ 1841942 w 1860992"/>
                  <a:gd name="connsiteY3" fmla="*/ 430212 h 1689794"/>
                  <a:gd name="connsiteX4" fmla="*/ 1365692 w 1860992"/>
                  <a:gd name="connsiteY4" fmla="*/ 1587 h 1689794"/>
                  <a:gd name="connsiteX5" fmla="*/ 384617 w 1860992"/>
                  <a:gd name="connsiteY5" fmla="*/ 420687 h 1689794"/>
                  <a:gd name="connsiteX6" fmla="*/ 41717 w 1860992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55725"/>
                  <a:gd name="connsiteY0" fmla="*/ 1287462 h 1689794"/>
                  <a:gd name="connsiteX1" fmla="*/ 634920 w 1855725"/>
                  <a:gd name="connsiteY1" fmla="*/ 1546919 h 1689794"/>
                  <a:gd name="connsiteX2" fmla="*/ 1282992 w 1855725"/>
                  <a:gd name="connsiteY2" fmla="*/ 322783 h 1689794"/>
                  <a:gd name="connsiteX3" fmla="*/ 1841942 w 1855725"/>
                  <a:gd name="connsiteY3" fmla="*/ 430212 h 1689794"/>
                  <a:gd name="connsiteX4" fmla="*/ 1365692 w 1855725"/>
                  <a:gd name="connsiteY4" fmla="*/ 1587 h 1689794"/>
                  <a:gd name="connsiteX5" fmla="*/ 384617 w 1855725"/>
                  <a:gd name="connsiteY5" fmla="*/ 420687 h 1689794"/>
                  <a:gd name="connsiteX6" fmla="*/ 41717 w 1855725"/>
                  <a:gd name="connsiteY6" fmla="*/ 1287462 h 1689794"/>
                  <a:gd name="connsiteX0" fmla="*/ 41717 w 1876164"/>
                  <a:gd name="connsiteY0" fmla="*/ 1287462 h 1689794"/>
                  <a:gd name="connsiteX1" fmla="*/ 634920 w 1876164"/>
                  <a:gd name="connsiteY1" fmla="*/ 1546919 h 1689794"/>
                  <a:gd name="connsiteX2" fmla="*/ 1571024 w 1876164"/>
                  <a:gd name="connsiteY2" fmla="*/ 538807 h 1689794"/>
                  <a:gd name="connsiteX3" fmla="*/ 1841942 w 1876164"/>
                  <a:gd name="connsiteY3" fmla="*/ 430212 h 1689794"/>
                  <a:gd name="connsiteX4" fmla="*/ 1365692 w 1876164"/>
                  <a:gd name="connsiteY4" fmla="*/ 1587 h 1689794"/>
                  <a:gd name="connsiteX5" fmla="*/ 384617 w 1876164"/>
                  <a:gd name="connsiteY5" fmla="*/ 420687 h 1689794"/>
                  <a:gd name="connsiteX6" fmla="*/ 41717 w 1876164"/>
                  <a:gd name="connsiteY6" fmla="*/ 1287462 h 1689794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06006"/>
                  <a:gd name="connsiteX1" fmla="*/ 718928 w 1888165"/>
                  <a:gd name="connsiteY1" fmla="*/ 1618927 h 1706006"/>
                  <a:gd name="connsiteX2" fmla="*/ 1583025 w 1888165"/>
                  <a:gd name="connsiteY2" fmla="*/ 538807 h 1706006"/>
                  <a:gd name="connsiteX3" fmla="*/ 1853943 w 1888165"/>
                  <a:gd name="connsiteY3" fmla="*/ 430212 h 1706006"/>
                  <a:gd name="connsiteX4" fmla="*/ 1377693 w 1888165"/>
                  <a:gd name="connsiteY4" fmla="*/ 1587 h 1706006"/>
                  <a:gd name="connsiteX5" fmla="*/ 396618 w 1888165"/>
                  <a:gd name="connsiteY5" fmla="*/ 420687 h 1706006"/>
                  <a:gd name="connsiteX6" fmla="*/ 53718 w 1888165"/>
                  <a:gd name="connsiteY6" fmla="*/ 1287462 h 1706006"/>
                  <a:gd name="connsiteX0" fmla="*/ 53718 w 1888165"/>
                  <a:gd name="connsiteY0" fmla="*/ 1287462 h 1618927"/>
                  <a:gd name="connsiteX1" fmla="*/ 718928 w 1888165"/>
                  <a:gd name="connsiteY1" fmla="*/ 1618927 h 1618927"/>
                  <a:gd name="connsiteX2" fmla="*/ 1583025 w 1888165"/>
                  <a:gd name="connsiteY2" fmla="*/ 538807 h 1618927"/>
                  <a:gd name="connsiteX3" fmla="*/ 1853943 w 1888165"/>
                  <a:gd name="connsiteY3" fmla="*/ 430212 h 1618927"/>
                  <a:gd name="connsiteX4" fmla="*/ 1377693 w 1888165"/>
                  <a:gd name="connsiteY4" fmla="*/ 1587 h 1618927"/>
                  <a:gd name="connsiteX5" fmla="*/ 396618 w 1888165"/>
                  <a:gd name="connsiteY5" fmla="*/ 420687 h 1618927"/>
                  <a:gd name="connsiteX6" fmla="*/ 53718 w 1888165"/>
                  <a:gd name="connsiteY6" fmla="*/ 1287462 h 1618927"/>
                  <a:gd name="connsiteX0" fmla="*/ 5223 w 1839670"/>
                  <a:gd name="connsiteY0" fmla="*/ 1287462 h 1780287"/>
                  <a:gd name="connsiteX1" fmla="*/ 379464 w 1839670"/>
                  <a:gd name="connsiteY1" fmla="*/ 1506969 h 1780287"/>
                  <a:gd name="connsiteX2" fmla="*/ 670433 w 1839670"/>
                  <a:gd name="connsiteY2" fmla="*/ 1618927 h 1780287"/>
                  <a:gd name="connsiteX3" fmla="*/ 1534530 w 1839670"/>
                  <a:gd name="connsiteY3" fmla="*/ 538807 h 1780287"/>
                  <a:gd name="connsiteX4" fmla="*/ 1805448 w 1839670"/>
                  <a:gd name="connsiteY4" fmla="*/ 430212 h 1780287"/>
                  <a:gd name="connsiteX5" fmla="*/ 1329198 w 1839670"/>
                  <a:gd name="connsiteY5" fmla="*/ 1587 h 1780287"/>
                  <a:gd name="connsiteX6" fmla="*/ 348123 w 1839670"/>
                  <a:gd name="connsiteY6" fmla="*/ 420687 h 1780287"/>
                  <a:gd name="connsiteX7" fmla="*/ 5223 w 1839670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34947" h="1780287">
                    <a:moveTo>
                      <a:pt x="500" y="1287462"/>
                    </a:moveTo>
                    <a:cubicBezTo>
                      <a:pt x="1000" y="1451572"/>
                      <a:pt x="235534" y="1350106"/>
                      <a:pt x="346402" y="1405350"/>
                    </a:cubicBezTo>
                    <a:cubicBezTo>
                      <a:pt x="457270" y="1460594"/>
                      <a:pt x="473199" y="1780287"/>
                      <a:pt x="665710" y="1618927"/>
                    </a:cubicBezTo>
                    <a:cubicBezTo>
                      <a:pt x="905422" y="1553840"/>
                      <a:pt x="1238695" y="627021"/>
                      <a:pt x="1529807" y="538807"/>
                    </a:cubicBezTo>
                    <a:cubicBezTo>
                      <a:pt x="1820919" y="450593"/>
                      <a:pt x="1834947" y="519749"/>
                      <a:pt x="1800725" y="430212"/>
                    </a:cubicBezTo>
                    <a:cubicBezTo>
                      <a:pt x="1766503" y="340675"/>
                      <a:pt x="1567362" y="3174"/>
                      <a:pt x="1324475" y="1587"/>
                    </a:cubicBezTo>
                    <a:cubicBezTo>
                      <a:pt x="1081588" y="0"/>
                      <a:pt x="564063" y="206375"/>
                      <a:pt x="343400" y="420687"/>
                    </a:cubicBezTo>
                    <a:cubicBezTo>
                      <a:pt x="122738" y="635000"/>
                      <a:pt x="0" y="1123352"/>
                      <a:pt x="500" y="1287462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chemeClr val="bg1">
                      <a:alpha val="19000"/>
                    </a:schemeClr>
                  </a:gs>
                  <a:gs pos="50000">
                    <a:schemeClr val="bg1">
                      <a:alpha val="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path path="circle">
                  <a:fillToRect l="100000" t="100000"/>
                </a:path>
                <a:tileRect r="-100000" b="-10000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30" name="자유형 202"/>
              <p:cNvSpPr/>
              <p:nvPr/>
            </p:nvSpPr>
            <p:spPr>
              <a:xfrm rot="5839189">
                <a:off x="4992668" y="4233138"/>
                <a:ext cx="1574506" cy="1185188"/>
              </a:xfrm>
              <a:custGeom>
                <a:avLst/>
                <a:gdLst>
                  <a:gd name="connsiteX0" fmla="*/ 0 w 2171700"/>
                  <a:gd name="connsiteY0" fmla="*/ 1038225 h 1914525"/>
                  <a:gd name="connsiteX1" fmla="*/ 390525 w 2171700"/>
                  <a:gd name="connsiteY1" fmla="*/ 1571625 h 1914525"/>
                  <a:gd name="connsiteX2" fmla="*/ 819150 w 2171700"/>
                  <a:gd name="connsiteY2" fmla="*/ 1914525 h 1914525"/>
                  <a:gd name="connsiteX3" fmla="*/ 1409700 w 2171700"/>
                  <a:gd name="connsiteY3" fmla="*/ 1771650 h 1914525"/>
                  <a:gd name="connsiteX4" fmla="*/ 1876425 w 2171700"/>
                  <a:gd name="connsiteY4" fmla="*/ 1371600 h 1914525"/>
                  <a:gd name="connsiteX5" fmla="*/ 2171700 w 2171700"/>
                  <a:gd name="connsiteY5" fmla="*/ 752475 h 1914525"/>
                  <a:gd name="connsiteX6" fmla="*/ 2105025 w 2171700"/>
                  <a:gd name="connsiteY6" fmla="*/ 0 h 1914525"/>
                  <a:gd name="connsiteX7" fmla="*/ 1990725 w 2171700"/>
                  <a:gd name="connsiteY7" fmla="*/ 209550 h 1914525"/>
                  <a:gd name="connsiteX8" fmla="*/ 1733550 w 2171700"/>
                  <a:gd name="connsiteY8" fmla="*/ 514350 h 1914525"/>
                  <a:gd name="connsiteX9" fmla="*/ 1428750 w 2171700"/>
                  <a:gd name="connsiteY9" fmla="*/ 533400 h 1914525"/>
                  <a:gd name="connsiteX10" fmla="*/ 790575 w 2171700"/>
                  <a:gd name="connsiteY10" fmla="*/ 942975 h 1914525"/>
                  <a:gd name="connsiteX11" fmla="*/ 209550 w 2171700"/>
                  <a:gd name="connsiteY11" fmla="*/ 1047750 h 1914525"/>
                  <a:gd name="connsiteX12" fmla="*/ 0 w 2171700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128712 h 2005012"/>
                  <a:gd name="connsiteX1" fmla="*/ 420687 w 2201862"/>
                  <a:gd name="connsiteY1" fmla="*/ 1662112 h 2005012"/>
                  <a:gd name="connsiteX2" fmla="*/ 849312 w 2201862"/>
                  <a:gd name="connsiteY2" fmla="*/ 2005012 h 2005012"/>
                  <a:gd name="connsiteX3" fmla="*/ 1439862 w 2201862"/>
                  <a:gd name="connsiteY3" fmla="*/ 1862137 h 2005012"/>
                  <a:gd name="connsiteX4" fmla="*/ 1906587 w 2201862"/>
                  <a:gd name="connsiteY4" fmla="*/ 1462087 h 2005012"/>
                  <a:gd name="connsiteX5" fmla="*/ 2201862 w 2201862"/>
                  <a:gd name="connsiteY5" fmla="*/ 842962 h 2005012"/>
                  <a:gd name="connsiteX6" fmla="*/ 2135187 w 2201862"/>
                  <a:gd name="connsiteY6" fmla="*/ 90487 h 2005012"/>
                  <a:gd name="connsiteX7" fmla="*/ 2020887 w 2201862"/>
                  <a:gd name="connsiteY7" fmla="*/ 300037 h 2005012"/>
                  <a:gd name="connsiteX8" fmla="*/ 1763712 w 2201862"/>
                  <a:gd name="connsiteY8" fmla="*/ 604837 h 2005012"/>
                  <a:gd name="connsiteX9" fmla="*/ 1458912 w 2201862"/>
                  <a:gd name="connsiteY9" fmla="*/ 623887 h 2005012"/>
                  <a:gd name="connsiteX10" fmla="*/ 820737 w 2201862"/>
                  <a:gd name="connsiteY10" fmla="*/ 1033462 h 2005012"/>
                  <a:gd name="connsiteX11" fmla="*/ 239712 w 2201862"/>
                  <a:gd name="connsiteY11" fmla="*/ 1138237 h 2005012"/>
                  <a:gd name="connsiteX12" fmla="*/ 30162 w 22018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312374"/>
                  <a:gd name="connsiteY0" fmla="*/ 869819 h 1779457"/>
                  <a:gd name="connsiteX1" fmla="*/ 420687 w 2312374"/>
                  <a:gd name="connsiteY1" fmla="*/ 1403219 h 1779457"/>
                  <a:gd name="connsiteX2" fmla="*/ 849312 w 2312374"/>
                  <a:gd name="connsiteY2" fmla="*/ 1746119 h 1779457"/>
                  <a:gd name="connsiteX3" fmla="*/ 1439862 w 2312374"/>
                  <a:gd name="connsiteY3" fmla="*/ 1603244 h 1779457"/>
                  <a:gd name="connsiteX4" fmla="*/ 1906587 w 2312374"/>
                  <a:gd name="connsiteY4" fmla="*/ 1203194 h 1779457"/>
                  <a:gd name="connsiteX5" fmla="*/ 2201862 w 2312374"/>
                  <a:gd name="connsiteY5" fmla="*/ 584069 h 1779457"/>
                  <a:gd name="connsiteX6" fmla="*/ 2239349 w 2312374"/>
                  <a:gd name="connsiteY6" fmla="*/ 39687 h 1779457"/>
                  <a:gd name="connsiteX7" fmla="*/ 1763712 w 2312374"/>
                  <a:gd name="connsiteY7" fmla="*/ 345944 h 1779457"/>
                  <a:gd name="connsiteX8" fmla="*/ 820737 w 2312374"/>
                  <a:gd name="connsiteY8" fmla="*/ 774569 h 1779457"/>
                  <a:gd name="connsiteX9" fmla="*/ 239712 w 2312374"/>
                  <a:gd name="connsiteY9" fmla="*/ 879344 h 1779457"/>
                  <a:gd name="connsiteX10" fmla="*/ 30162 w 2312374"/>
                  <a:gd name="connsiteY10" fmla="*/ 869819 h 1779457"/>
                  <a:gd name="connsiteX0" fmla="*/ 30162 w 2332627"/>
                  <a:gd name="connsiteY0" fmla="*/ 846217 h 1755855"/>
                  <a:gd name="connsiteX1" fmla="*/ 420687 w 2332627"/>
                  <a:gd name="connsiteY1" fmla="*/ 1379617 h 1755855"/>
                  <a:gd name="connsiteX2" fmla="*/ 849312 w 2332627"/>
                  <a:gd name="connsiteY2" fmla="*/ 1722517 h 1755855"/>
                  <a:gd name="connsiteX3" fmla="*/ 1439862 w 2332627"/>
                  <a:gd name="connsiteY3" fmla="*/ 1579642 h 1755855"/>
                  <a:gd name="connsiteX4" fmla="*/ 1906587 w 2332627"/>
                  <a:gd name="connsiteY4" fmla="*/ 1179592 h 1755855"/>
                  <a:gd name="connsiteX5" fmla="*/ 2201862 w 2332627"/>
                  <a:gd name="connsiteY5" fmla="*/ 560467 h 1755855"/>
                  <a:gd name="connsiteX6" fmla="*/ 2239349 w 2332627"/>
                  <a:gd name="connsiteY6" fmla="*/ 16085 h 1755855"/>
                  <a:gd name="connsiteX7" fmla="*/ 1642189 w 2332627"/>
                  <a:gd name="connsiteY7" fmla="*/ 463955 h 1755855"/>
                  <a:gd name="connsiteX8" fmla="*/ 820737 w 2332627"/>
                  <a:gd name="connsiteY8" fmla="*/ 750967 h 1755855"/>
                  <a:gd name="connsiteX9" fmla="*/ 239712 w 2332627"/>
                  <a:gd name="connsiteY9" fmla="*/ 855742 h 1755855"/>
                  <a:gd name="connsiteX10" fmla="*/ 30162 w 2332627"/>
                  <a:gd name="connsiteY10" fmla="*/ 846217 h 1755855"/>
                  <a:gd name="connsiteX0" fmla="*/ 30162 w 2332628"/>
                  <a:gd name="connsiteY0" fmla="*/ 846217 h 1755855"/>
                  <a:gd name="connsiteX1" fmla="*/ 420687 w 2332628"/>
                  <a:gd name="connsiteY1" fmla="*/ 1379617 h 1755855"/>
                  <a:gd name="connsiteX2" fmla="*/ 849312 w 2332628"/>
                  <a:gd name="connsiteY2" fmla="*/ 1722517 h 1755855"/>
                  <a:gd name="connsiteX3" fmla="*/ 1439862 w 2332628"/>
                  <a:gd name="connsiteY3" fmla="*/ 1579642 h 1755855"/>
                  <a:gd name="connsiteX4" fmla="*/ 1906587 w 2332628"/>
                  <a:gd name="connsiteY4" fmla="*/ 1179592 h 1755855"/>
                  <a:gd name="connsiteX5" fmla="*/ 2201862 w 2332628"/>
                  <a:gd name="connsiteY5" fmla="*/ 560467 h 1755855"/>
                  <a:gd name="connsiteX6" fmla="*/ 2239349 w 2332628"/>
                  <a:gd name="connsiteY6" fmla="*/ 16085 h 1755855"/>
                  <a:gd name="connsiteX7" fmla="*/ 1642189 w 2332628"/>
                  <a:gd name="connsiteY7" fmla="*/ 463955 h 1755855"/>
                  <a:gd name="connsiteX8" fmla="*/ 970384 w 2332628"/>
                  <a:gd name="connsiteY8" fmla="*/ 538600 h 1755855"/>
                  <a:gd name="connsiteX9" fmla="*/ 239712 w 2332628"/>
                  <a:gd name="connsiteY9" fmla="*/ 855742 h 1755855"/>
                  <a:gd name="connsiteX10" fmla="*/ 30162 w 2332628"/>
                  <a:gd name="connsiteY10" fmla="*/ 846217 h 17558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332628" h="1755855">
                    <a:moveTo>
                      <a:pt x="30162" y="846217"/>
                    </a:moveTo>
                    <a:cubicBezTo>
                      <a:pt x="60324" y="933529"/>
                      <a:pt x="284162" y="1233567"/>
                      <a:pt x="420687" y="1379617"/>
                    </a:cubicBezTo>
                    <a:cubicBezTo>
                      <a:pt x="557212" y="1525667"/>
                      <a:pt x="679449" y="1689179"/>
                      <a:pt x="849312" y="1722517"/>
                    </a:cubicBezTo>
                    <a:cubicBezTo>
                      <a:pt x="1019175" y="1755855"/>
                      <a:pt x="1263650" y="1670129"/>
                      <a:pt x="1439862" y="1579642"/>
                    </a:cubicBezTo>
                    <a:cubicBezTo>
                      <a:pt x="1616074" y="1489155"/>
                      <a:pt x="1779587" y="1349455"/>
                      <a:pt x="1906587" y="1179592"/>
                    </a:cubicBezTo>
                    <a:cubicBezTo>
                      <a:pt x="2033587" y="1009729"/>
                      <a:pt x="2146402" y="754385"/>
                      <a:pt x="2201862" y="560467"/>
                    </a:cubicBezTo>
                    <a:cubicBezTo>
                      <a:pt x="2257322" y="366549"/>
                      <a:pt x="2332628" y="32170"/>
                      <a:pt x="2239349" y="16085"/>
                    </a:cubicBezTo>
                    <a:cubicBezTo>
                      <a:pt x="2146070" y="0"/>
                      <a:pt x="1853683" y="376869"/>
                      <a:pt x="1642189" y="463955"/>
                    </a:cubicBezTo>
                    <a:cubicBezTo>
                      <a:pt x="1430695" y="551041"/>
                      <a:pt x="1204130" y="473302"/>
                      <a:pt x="970384" y="538600"/>
                    </a:cubicBezTo>
                    <a:cubicBezTo>
                      <a:pt x="736638" y="603898"/>
                      <a:pt x="396416" y="804472"/>
                      <a:pt x="239712" y="855742"/>
                    </a:cubicBezTo>
                    <a:cubicBezTo>
                      <a:pt x="83008" y="907012"/>
                      <a:pt x="0" y="758905"/>
                      <a:pt x="30162" y="846217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chemeClr val="bg1">
                      <a:alpha val="11000"/>
                    </a:schemeClr>
                  </a:gs>
                  <a:gs pos="28000">
                    <a:schemeClr val="bg1">
                      <a:alpha val="0"/>
                    </a:schemeClr>
                  </a:gs>
                  <a:gs pos="0">
                    <a:schemeClr val="bg1">
                      <a:alpha val="0"/>
                    </a:schemeClr>
                  </a:gs>
                </a:gsLst>
                <a:lin ang="2700000" scaled="0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 dirty="0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31" name="Oval 26"/>
              <p:cNvSpPr>
                <a:spLocks noChangeAspect="1" noChangeArrowheads="1"/>
              </p:cNvSpPr>
              <p:nvPr/>
            </p:nvSpPr>
            <p:spPr bwMode="auto">
              <a:xfrm rot="8100000">
                <a:off x="6006543" y="4665226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33000"/>
                    </a:schemeClr>
                  </a:gs>
                  <a:gs pos="2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</p:grpSp>
        <p:grpSp>
          <p:nvGrpSpPr>
            <p:cNvPr id="32" name="그룹 64"/>
            <p:cNvGrpSpPr/>
            <p:nvPr/>
          </p:nvGrpSpPr>
          <p:grpSpPr>
            <a:xfrm flipH="1">
              <a:off x="5562600" y="4761437"/>
              <a:ext cx="958265" cy="878903"/>
              <a:chOff x="5075123" y="3457302"/>
              <a:chExt cx="2481953" cy="2249809"/>
            </a:xfrm>
          </p:grpSpPr>
          <p:sp>
            <p:nvSpPr>
              <p:cNvPr id="33" name="타원 177"/>
              <p:cNvSpPr/>
              <p:nvPr/>
            </p:nvSpPr>
            <p:spPr>
              <a:xfrm>
                <a:off x="5159815" y="3457302"/>
                <a:ext cx="2249809" cy="2249809"/>
              </a:xfrm>
              <a:prstGeom prst="ellipse">
                <a:avLst/>
              </a:prstGeom>
              <a:gradFill flip="none" rotWithShape="1">
                <a:gsLst>
                  <a:gs pos="62000">
                    <a:schemeClr val="bg1">
                      <a:alpha val="0"/>
                    </a:schemeClr>
                  </a:gs>
                  <a:gs pos="45000">
                    <a:schemeClr val="bg1">
                      <a:alpha val="0"/>
                    </a:schemeClr>
                  </a:gs>
                  <a:gs pos="100000">
                    <a:schemeClr val="bg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solidFill>
                  <a:schemeClr val="bg1"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34" name="Oval 26"/>
              <p:cNvSpPr>
                <a:spLocks noChangeAspect="1" noChangeArrowheads="1"/>
              </p:cNvSpPr>
              <p:nvPr/>
            </p:nvSpPr>
            <p:spPr bwMode="auto">
              <a:xfrm rot="18900000">
                <a:off x="5075123" y="3760891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33000"/>
                    </a:schemeClr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35" name="Oval 28"/>
              <p:cNvSpPr>
                <a:spLocks noChangeArrowheads="1"/>
              </p:cNvSpPr>
              <p:nvPr/>
            </p:nvSpPr>
            <p:spPr bwMode="auto">
              <a:xfrm flipH="1">
                <a:off x="5386741" y="3670248"/>
                <a:ext cx="713227" cy="639276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65000"/>
                    </a:schemeClr>
                  </a:gs>
                  <a:gs pos="100000">
                    <a:srgbClr val="67ABF5">
                      <a:alpha val="0"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ea typeface="맑은 고딕" pitchFamily="50" charset="-127"/>
                  <a:cs typeface="Arial" pitchFamily="34" charset="0"/>
                </a:endParaRPr>
              </a:p>
            </p:txBody>
          </p:sp>
          <p:sp>
            <p:nvSpPr>
              <p:cNvPr id="36" name="자유형 180"/>
              <p:cNvSpPr/>
              <p:nvPr/>
            </p:nvSpPr>
            <p:spPr>
              <a:xfrm rot="5398342">
                <a:off x="5955277" y="3558568"/>
                <a:ext cx="1424934" cy="1382488"/>
              </a:xfrm>
              <a:custGeom>
                <a:avLst/>
                <a:gdLst>
                  <a:gd name="connsiteX0" fmla="*/ 0 w 1800225"/>
                  <a:gd name="connsiteY0" fmla="*/ 1285875 h 1409700"/>
                  <a:gd name="connsiteX1" fmla="*/ 723900 w 1800225"/>
                  <a:gd name="connsiteY1" fmla="*/ 1409700 h 1409700"/>
                  <a:gd name="connsiteX2" fmla="*/ 1800225 w 1800225"/>
                  <a:gd name="connsiteY2" fmla="*/ 428625 h 1409700"/>
                  <a:gd name="connsiteX3" fmla="*/ 1323975 w 1800225"/>
                  <a:gd name="connsiteY3" fmla="*/ 0 h 1409700"/>
                  <a:gd name="connsiteX4" fmla="*/ 342900 w 1800225"/>
                  <a:gd name="connsiteY4" fmla="*/ 419100 h 1409700"/>
                  <a:gd name="connsiteX5" fmla="*/ 0 w 1800225"/>
                  <a:gd name="connsiteY5" fmla="*/ 1285875 h 1409700"/>
                  <a:gd name="connsiteX0" fmla="*/ 63500 w 1863725"/>
                  <a:gd name="connsiteY0" fmla="*/ 1287462 h 1411287"/>
                  <a:gd name="connsiteX1" fmla="*/ 787400 w 1863725"/>
                  <a:gd name="connsiteY1" fmla="*/ 1411287 h 1411287"/>
                  <a:gd name="connsiteX2" fmla="*/ 1863725 w 1863725"/>
                  <a:gd name="connsiteY2" fmla="*/ 430212 h 1411287"/>
                  <a:gd name="connsiteX3" fmla="*/ 1387475 w 1863725"/>
                  <a:gd name="connsiteY3" fmla="*/ 1587 h 1411287"/>
                  <a:gd name="connsiteX4" fmla="*/ 406400 w 1863725"/>
                  <a:gd name="connsiteY4" fmla="*/ 420687 h 1411287"/>
                  <a:gd name="connsiteX5" fmla="*/ 63500 w 1863725"/>
                  <a:gd name="connsiteY5" fmla="*/ 1287462 h 1411287"/>
                  <a:gd name="connsiteX0" fmla="*/ 63500 w 1963738"/>
                  <a:gd name="connsiteY0" fmla="*/ 1287462 h 1411287"/>
                  <a:gd name="connsiteX1" fmla="*/ 787400 w 1963738"/>
                  <a:gd name="connsiteY1" fmla="*/ 1411287 h 1411287"/>
                  <a:gd name="connsiteX2" fmla="*/ 1863725 w 1963738"/>
                  <a:gd name="connsiteY2" fmla="*/ 430212 h 1411287"/>
                  <a:gd name="connsiteX3" fmla="*/ 1387475 w 1963738"/>
                  <a:gd name="connsiteY3" fmla="*/ 1587 h 1411287"/>
                  <a:gd name="connsiteX4" fmla="*/ 406400 w 1963738"/>
                  <a:gd name="connsiteY4" fmla="*/ 420687 h 1411287"/>
                  <a:gd name="connsiteX5" fmla="*/ 63500 w 1963738"/>
                  <a:gd name="connsiteY5" fmla="*/ 1287462 h 1411287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41717 w 1963737"/>
                  <a:gd name="connsiteY0" fmla="*/ 1287462 h 1689794"/>
                  <a:gd name="connsiteX1" fmla="*/ 634920 w 1963737"/>
                  <a:gd name="connsiteY1" fmla="*/ 1546919 h 1689794"/>
                  <a:gd name="connsiteX2" fmla="*/ 1841942 w 1963737"/>
                  <a:gd name="connsiteY2" fmla="*/ 430212 h 1689794"/>
                  <a:gd name="connsiteX3" fmla="*/ 1365692 w 1963737"/>
                  <a:gd name="connsiteY3" fmla="*/ 1587 h 1689794"/>
                  <a:gd name="connsiteX4" fmla="*/ 384617 w 1963737"/>
                  <a:gd name="connsiteY4" fmla="*/ 420687 h 1689794"/>
                  <a:gd name="connsiteX5" fmla="*/ 41717 w 1963737"/>
                  <a:gd name="connsiteY5" fmla="*/ 1287462 h 1689794"/>
                  <a:gd name="connsiteX0" fmla="*/ 41717 w 1860992"/>
                  <a:gd name="connsiteY0" fmla="*/ 1287462 h 1689794"/>
                  <a:gd name="connsiteX1" fmla="*/ 634920 w 1860992"/>
                  <a:gd name="connsiteY1" fmla="*/ 1546919 h 1689794"/>
                  <a:gd name="connsiteX2" fmla="*/ 1479991 w 1860992"/>
                  <a:gd name="connsiteY2" fmla="*/ 896937 h 1689794"/>
                  <a:gd name="connsiteX3" fmla="*/ 1841942 w 1860992"/>
                  <a:gd name="connsiteY3" fmla="*/ 430212 h 1689794"/>
                  <a:gd name="connsiteX4" fmla="*/ 1365692 w 1860992"/>
                  <a:gd name="connsiteY4" fmla="*/ 1587 h 1689794"/>
                  <a:gd name="connsiteX5" fmla="*/ 384617 w 1860992"/>
                  <a:gd name="connsiteY5" fmla="*/ 420687 h 1689794"/>
                  <a:gd name="connsiteX6" fmla="*/ 41717 w 1860992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55725"/>
                  <a:gd name="connsiteY0" fmla="*/ 1287462 h 1689794"/>
                  <a:gd name="connsiteX1" fmla="*/ 634920 w 1855725"/>
                  <a:gd name="connsiteY1" fmla="*/ 1546919 h 1689794"/>
                  <a:gd name="connsiteX2" fmla="*/ 1282992 w 1855725"/>
                  <a:gd name="connsiteY2" fmla="*/ 322783 h 1689794"/>
                  <a:gd name="connsiteX3" fmla="*/ 1841942 w 1855725"/>
                  <a:gd name="connsiteY3" fmla="*/ 430212 h 1689794"/>
                  <a:gd name="connsiteX4" fmla="*/ 1365692 w 1855725"/>
                  <a:gd name="connsiteY4" fmla="*/ 1587 h 1689794"/>
                  <a:gd name="connsiteX5" fmla="*/ 384617 w 1855725"/>
                  <a:gd name="connsiteY5" fmla="*/ 420687 h 1689794"/>
                  <a:gd name="connsiteX6" fmla="*/ 41717 w 1855725"/>
                  <a:gd name="connsiteY6" fmla="*/ 1287462 h 1689794"/>
                  <a:gd name="connsiteX0" fmla="*/ 41717 w 1876164"/>
                  <a:gd name="connsiteY0" fmla="*/ 1287462 h 1689794"/>
                  <a:gd name="connsiteX1" fmla="*/ 634920 w 1876164"/>
                  <a:gd name="connsiteY1" fmla="*/ 1546919 h 1689794"/>
                  <a:gd name="connsiteX2" fmla="*/ 1571024 w 1876164"/>
                  <a:gd name="connsiteY2" fmla="*/ 538807 h 1689794"/>
                  <a:gd name="connsiteX3" fmla="*/ 1841942 w 1876164"/>
                  <a:gd name="connsiteY3" fmla="*/ 430212 h 1689794"/>
                  <a:gd name="connsiteX4" fmla="*/ 1365692 w 1876164"/>
                  <a:gd name="connsiteY4" fmla="*/ 1587 h 1689794"/>
                  <a:gd name="connsiteX5" fmla="*/ 384617 w 1876164"/>
                  <a:gd name="connsiteY5" fmla="*/ 420687 h 1689794"/>
                  <a:gd name="connsiteX6" fmla="*/ 41717 w 1876164"/>
                  <a:gd name="connsiteY6" fmla="*/ 1287462 h 1689794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06006"/>
                  <a:gd name="connsiteX1" fmla="*/ 718928 w 1888165"/>
                  <a:gd name="connsiteY1" fmla="*/ 1618927 h 1706006"/>
                  <a:gd name="connsiteX2" fmla="*/ 1583025 w 1888165"/>
                  <a:gd name="connsiteY2" fmla="*/ 538807 h 1706006"/>
                  <a:gd name="connsiteX3" fmla="*/ 1853943 w 1888165"/>
                  <a:gd name="connsiteY3" fmla="*/ 430212 h 1706006"/>
                  <a:gd name="connsiteX4" fmla="*/ 1377693 w 1888165"/>
                  <a:gd name="connsiteY4" fmla="*/ 1587 h 1706006"/>
                  <a:gd name="connsiteX5" fmla="*/ 396618 w 1888165"/>
                  <a:gd name="connsiteY5" fmla="*/ 420687 h 1706006"/>
                  <a:gd name="connsiteX6" fmla="*/ 53718 w 1888165"/>
                  <a:gd name="connsiteY6" fmla="*/ 1287462 h 1706006"/>
                  <a:gd name="connsiteX0" fmla="*/ 53718 w 1888165"/>
                  <a:gd name="connsiteY0" fmla="*/ 1287462 h 1618927"/>
                  <a:gd name="connsiteX1" fmla="*/ 718928 w 1888165"/>
                  <a:gd name="connsiteY1" fmla="*/ 1618927 h 1618927"/>
                  <a:gd name="connsiteX2" fmla="*/ 1583025 w 1888165"/>
                  <a:gd name="connsiteY2" fmla="*/ 538807 h 1618927"/>
                  <a:gd name="connsiteX3" fmla="*/ 1853943 w 1888165"/>
                  <a:gd name="connsiteY3" fmla="*/ 430212 h 1618927"/>
                  <a:gd name="connsiteX4" fmla="*/ 1377693 w 1888165"/>
                  <a:gd name="connsiteY4" fmla="*/ 1587 h 1618927"/>
                  <a:gd name="connsiteX5" fmla="*/ 396618 w 1888165"/>
                  <a:gd name="connsiteY5" fmla="*/ 420687 h 1618927"/>
                  <a:gd name="connsiteX6" fmla="*/ 53718 w 1888165"/>
                  <a:gd name="connsiteY6" fmla="*/ 1287462 h 1618927"/>
                  <a:gd name="connsiteX0" fmla="*/ 5223 w 1839670"/>
                  <a:gd name="connsiteY0" fmla="*/ 1287462 h 1780287"/>
                  <a:gd name="connsiteX1" fmla="*/ 379464 w 1839670"/>
                  <a:gd name="connsiteY1" fmla="*/ 1506969 h 1780287"/>
                  <a:gd name="connsiteX2" fmla="*/ 670433 w 1839670"/>
                  <a:gd name="connsiteY2" fmla="*/ 1618927 h 1780287"/>
                  <a:gd name="connsiteX3" fmla="*/ 1534530 w 1839670"/>
                  <a:gd name="connsiteY3" fmla="*/ 538807 h 1780287"/>
                  <a:gd name="connsiteX4" fmla="*/ 1805448 w 1839670"/>
                  <a:gd name="connsiteY4" fmla="*/ 430212 h 1780287"/>
                  <a:gd name="connsiteX5" fmla="*/ 1329198 w 1839670"/>
                  <a:gd name="connsiteY5" fmla="*/ 1587 h 1780287"/>
                  <a:gd name="connsiteX6" fmla="*/ 348123 w 1839670"/>
                  <a:gd name="connsiteY6" fmla="*/ 420687 h 1780287"/>
                  <a:gd name="connsiteX7" fmla="*/ 5223 w 1839670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34947" h="1780287">
                    <a:moveTo>
                      <a:pt x="500" y="1287462"/>
                    </a:moveTo>
                    <a:cubicBezTo>
                      <a:pt x="1000" y="1451572"/>
                      <a:pt x="235534" y="1350106"/>
                      <a:pt x="346402" y="1405350"/>
                    </a:cubicBezTo>
                    <a:cubicBezTo>
                      <a:pt x="457270" y="1460594"/>
                      <a:pt x="473199" y="1780287"/>
                      <a:pt x="665710" y="1618927"/>
                    </a:cubicBezTo>
                    <a:cubicBezTo>
                      <a:pt x="905422" y="1553840"/>
                      <a:pt x="1238695" y="627021"/>
                      <a:pt x="1529807" y="538807"/>
                    </a:cubicBezTo>
                    <a:cubicBezTo>
                      <a:pt x="1820919" y="450593"/>
                      <a:pt x="1834947" y="519749"/>
                      <a:pt x="1800725" y="430212"/>
                    </a:cubicBezTo>
                    <a:cubicBezTo>
                      <a:pt x="1766503" y="340675"/>
                      <a:pt x="1567362" y="3174"/>
                      <a:pt x="1324475" y="1587"/>
                    </a:cubicBezTo>
                    <a:cubicBezTo>
                      <a:pt x="1081588" y="0"/>
                      <a:pt x="564063" y="206375"/>
                      <a:pt x="343400" y="420687"/>
                    </a:cubicBezTo>
                    <a:cubicBezTo>
                      <a:pt x="122738" y="635000"/>
                      <a:pt x="0" y="1123352"/>
                      <a:pt x="500" y="1287462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chemeClr val="bg1">
                      <a:alpha val="19000"/>
                    </a:schemeClr>
                  </a:gs>
                  <a:gs pos="50000">
                    <a:schemeClr val="bg1">
                      <a:alpha val="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path path="circle">
                  <a:fillToRect l="100000" t="100000"/>
                </a:path>
                <a:tileRect r="-100000" b="-10000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37" name="자유형 181"/>
              <p:cNvSpPr/>
              <p:nvPr/>
            </p:nvSpPr>
            <p:spPr>
              <a:xfrm rot="5839189">
                <a:off x="4992668" y="4233138"/>
                <a:ext cx="1574506" cy="1185188"/>
              </a:xfrm>
              <a:custGeom>
                <a:avLst/>
                <a:gdLst>
                  <a:gd name="connsiteX0" fmla="*/ 0 w 2171700"/>
                  <a:gd name="connsiteY0" fmla="*/ 1038225 h 1914525"/>
                  <a:gd name="connsiteX1" fmla="*/ 390525 w 2171700"/>
                  <a:gd name="connsiteY1" fmla="*/ 1571625 h 1914525"/>
                  <a:gd name="connsiteX2" fmla="*/ 819150 w 2171700"/>
                  <a:gd name="connsiteY2" fmla="*/ 1914525 h 1914525"/>
                  <a:gd name="connsiteX3" fmla="*/ 1409700 w 2171700"/>
                  <a:gd name="connsiteY3" fmla="*/ 1771650 h 1914525"/>
                  <a:gd name="connsiteX4" fmla="*/ 1876425 w 2171700"/>
                  <a:gd name="connsiteY4" fmla="*/ 1371600 h 1914525"/>
                  <a:gd name="connsiteX5" fmla="*/ 2171700 w 2171700"/>
                  <a:gd name="connsiteY5" fmla="*/ 752475 h 1914525"/>
                  <a:gd name="connsiteX6" fmla="*/ 2105025 w 2171700"/>
                  <a:gd name="connsiteY6" fmla="*/ 0 h 1914525"/>
                  <a:gd name="connsiteX7" fmla="*/ 1990725 w 2171700"/>
                  <a:gd name="connsiteY7" fmla="*/ 209550 h 1914525"/>
                  <a:gd name="connsiteX8" fmla="*/ 1733550 w 2171700"/>
                  <a:gd name="connsiteY8" fmla="*/ 514350 h 1914525"/>
                  <a:gd name="connsiteX9" fmla="*/ 1428750 w 2171700"/>
                  <a:gd name="connsiteY9" fmla="*/ 533400 h 1914525"/>
                  <a:gd name="connsiteX10" fmla="*/ 790575 w 2171700"/>
                  <a:gd name="connsiteY10" fmla="*/ 942975 h 1914525"/>
                  <a:gd name="connsiteX11" fmla="*/ 209550 w 2171700"/>
                  <a:gd name="connsiteY11" fmla="*/ 1047750 h 1914525"/>
                  <a:gd name="connsiteX12" fmla="*/ 0 w 2171700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128712 h 2005012"/>
                  <a:gd name="connsiteX1" fmla="*/ 420687 w 2201862"/>
                  <a:gd name="connsiteY1" fmla="*/ 1662112 h 2005012"/>
                  <a:gd name="connsiteX2" fmla="*/ 849312 w 2201862"/>
                  <a:gd name="connsiteY2" fmla="*/ 2005012 h 2005012"/>
                  <a:gd name="connsiteX3" fmla="*/ 1439862 w 2201862"/>
                  <a:gd name="connsiteY3" fmla="*/ 1862137 h 2005012"/>
                  <a:gd name="connsiteX4" fmla="*/ 1906587 w 2201862"/>
                  <a:gd name="connsiteY4" fmla="*/ 1462087 h 2005012"/>
                  <a:gd name="connsiteX5" fmla="*/ 2201862 w 2201862"/>
                  <a:gd name="connsiteY5" fmla="*/ 842962 h 2005012"/>
                  <a:gd name="connsiteX6" fmla="*/ 2135187 w 2201862"/>
                  <a:gd name="connsiteY6" fmla="*/ 90487 h 2005012"/>
                  <a:gd name="connsiteX7" fmla="*/ 2020887 w 2201862"/>
                  <a:gd name="connsiteY7" fmla="*/ 300037 h 2005012"/>
                  <a:gd name="connsiteX8" fmla="*/ 1763712 w 2201862"/>
                  <a:gd name="connsiteY8" fmla="*/ 604837 h 2005012"/>
                  <a:gd name="connsiteX9" fmla="*/ 1458912 w 2201862"/>
                  <a:gd name="connsiteY9" fmla="*/ 623887 h 2005012"/>
                  <a:gd name="connsiteX10" fmla="*/ 820737 w 2201862"/>
                  <a:gd name="connsiteY10" fmla="*/ 1033462 h 2005012"/>
                  <a:gd name="connsiteX11" fmla="*/ 239712 w 2201862"/>
                  <a:gd name="connsiteY11" fmla="*/ 1138237 h 2005012"/>
                  <a:gd name="connsiteX12" fmla="*/ 30162 w 22018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312374"/>
                  <a:gd name="connsiteY0" fmla="*/ 869819 h 1779457"/>
                  <a:gd name="connsiteX1" fmla="*/ 420687 w 2312374"/>
                  <a:gd name="connsiteY1" fmla="*/ 1403219 h 1779457"/>
                  <a:gd name="connsiteX2" fmla="*/ 849312 w 2312374"/>
                  <a:gd name="connsiteY2" fmla="*/ 1746119 h 1779457"/>
                  <a:gd name="connsiteX3" fmla="*/ 1439862 w 2312374"/>
                  <a:gd name="connsiteY3" fmla="*/ 1603244 h 1779457"/>
                  <a:gd name="connsiteX4" fmla="*/ 1906587 w 2312374"/>
                  <a:gd name="connsiteY4" fmla="*/ 1203194 h 1779457"/>
                  <a:gd name="connsiteX5" fmla="*/ 2201862 w 2312374"/>
                  <a:gd name="connsiteY5" fmla="*/ 584069 h 1779457"/>
                  <a:gd name="connsiteX6" fmla="*/ 2239349 w 2312374"/>
                  <a:gd name="connsiteY6" fmla="*/ 39687 h 1779457"/>
                  <a:gd name="connsiteX7" fmla="*/ 1763712 w 2312374"/>
                  <a:gd name="connsiteY7" fmla="*/ 345944 h 1779457"/>
                  <a:gd name="connsiteX8" fmla="*/ 820737 w 2312374"/>
                  <a:gd name="connsiteY8" fmla="*/ 774569 h 1779457"/>
                  <a:gd name="connsiteX9" fmla="*/ 239712 w 2312374"/>
                  <a:gd name="connsiteY9" fmla="*/ 879344 h 1779457"/>
                  <a:gd name="connsiteX10" fmla="*/ 30162 w 2312374"/>
                  <a:gd name="connsiteY10" fmla="*/ 869819 h 1779457"/>
                  <a:gd name="connsiteX0" fmla="*/ 30162 w 2332627"/>
                  <a:gd name="connsiteY0" fmla="*/ 846217 h 1755855"/>
                  <a:gd name="connsiteX1" fmla="*/ 420687 w 2332627"/>
                  <a:gd name="connsiteY1" fmla="*/ 1379617 h 1755855"/>
                  <a:gd name="connsiteX2" fmla="*/ 849312 w 2332627"/>
                  <a:gd name="connsiteY2" fmla="*/ 1722517 h 1755855"/>
                  <a:gd name="connsiteX3" fmla="*/ 1439862 w 2332627"/>
                  <a:gd name="connsiteY3" fmla="*/ 1579642 h 1755855"/>
                  <a:gd name="connsiteX4" fmla="*/ 1906587 w 2332627"/>
                  <a:gd name="connsiteY4" fmla="*/ 1179592 h 1755855"/>
                  <a:gd name="connsiteX5" fmla="*/ 2201862 w 2332627"/>
                  <a:gd name="connsiteY5" fmla="*/ 560467 h 1755855"/>
                  <a:gd name="connsiteX6" fmla="*/ 2239349 w 2332627"/>
                  <a:gd name="connsiteY6" fmla="*/ 16085 h 1755855"/>
                  <a:gd name="connsiteX7" fmla="*/ 1642189 w 2332627"/>
                  <a:gd name="connsiteY7" fmla="*/ 463955 h 1755855"/>
                  <a:gd name="connsiteX8" fmla="*/ 820737 w 2332627"/>
                  <a:gd name="connsiteY8" fmla="*/ 750967 h 1755855"/>
                  <a:gd name="connsiteX9" fmla="*/ 239712 w 2332627"/>
                  <a:gd name="connsiteY9" fmla="*/ 855742 h 1755855"/>
                  <a:gd name="connsiteX10" fmla="*/ 30162 w 2332627"/>
                  <a:gd name="connsiteY10" fmla="*/ 846217 h 1755855"/>
                  <a:gd name="connsiteX0" fmla="*/ 30162 w 2332628"/>
                  <a:gd name="connsiteY0" fmla="*/ 846217 h 1755855"/>
                  <a:gd name="connsiteX1" fmla="*/ 420687 w 2332628"/>
                  <a:gd name="connsiteY1" fmla="*/ 1379617 h 1755855"/>
                  <a:gd name="connsiteX2" fmla="*/ 849312 w 2332628"/>
                  <a:gd name="connsiteY2" fmla="*/ 1722517 h 1755855"/>
                  <a:gd name="connsiteX3" fmla="*/ 1439862 w 2332628"/>
                  <a:gd name="connsiteY3" fmla="*/ 1579642 h 1755855"/>
                  <a:gd name="connsiteX4" fmla="*/ 1906587 w 2332628"/>
                  <a:gd name="connsiteY4" fmla="*/ 1179592 h 1755855"/>
                  <a:gd name="connsiteX5" fmla="*/ 2201862 w 2332628"/>
                  <a:gd name="connsiteY5" fmla="*/ 560467 h 1755855"/>
                  <a:gd name="connsiteX6" fmla="*/ 2239349 w 2332628"/>
                  <a:gd name="connsiteY6" fmla="*/ 16085 h 1755855"/>
                  <a:gd name="connsiteX7" fmla="*/ 1642189 w 2332628"/>
                  <a:gd name="connsiteY7" fmla="*/ 463955 h 1755855"/>
                  <a:gd name="connsiteX8" fmla="*/ 970384 w 2332628"/>
                  <a:gd name="connsiteY8" fmla="*/ 538600 h 1755855"/>
                  <a:gd name="connsiteX9" fmla="*/ 239712 w 2332628"/>
                  <a:gd name="connsiteY9" fmla="*/ 855742 h 1755855"/>
                  <a:gd name="connsiteX10" fmla="*/ 30162 w 2332628"/>
                  <a:gd name="connsiteY10" fmla="*/ 846217 h 17558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332628" h="1755855">
                    <a:moveTo>
                      <a:pt x="30162" y="846217"/>
                    </a:moveTo>
                    <a:cubicBezTo>
                      <a:pt x="60324" y="933529"/>
                      <a:pt x="284162" y="1233567"/>
                      <a:pt x="420687" y="1379617"/>
                    </a:cubicBezTo>
                    <a:cubicBezTo>
                      <a:pt x="557212" y="1525667"/>
                      <a:pt x="679449" y="1689179"/>
                      <a:pt x="849312" y="1722517"/>
                    </a:cubicBezTo>
                    <a:cubicBezTo>
                      <a:pt x="1019175" y="1755855"/>
                      <a:pt x="1263650" y="1670129"/>
                      <a:pt x="1439862" y="1579642"/>
                    </a:cubicBezTo>
                    <a:cubicBezTo>
                      <a:pt x="1616074" y="1489155"/>
                      <a:pt x="1779587" y="1349455"/>
                      <a:pt x="1906587" y="1179592"/>
                    </a:cubicBezTo>
                    <a:cubicBezTo>
                      <a:pt x="2033587" y="1009729"/>
                      <a:pt x="2146402" y="754385"/>
                      <a:pt x="2201862" y="560467"/>
                    </a:cubicBezTo>
                    <a:cubicBezTo>
                      <a:pt x="2257322" y="366549"/>
                      <a:pt x="2332628" y="32170"/>
                      <a:pt x="2239349" y="16085"/>
                    </a:cubicBezTo>
                    <a:cubicBezTo>
                      <a:pt x="2146070" y="0"/>
                      <a:pt x="1853683" y="376869"/>
                      <a:pt x="1642189" y="463955"/>
                    </a:cubicBezTo>
                    <a:cubicBezTo>
                      <a:pt x="1430695" y="551041"/>
                      <a:pt x="1204130" y="473302"/>
                      <a:pt x="970384" y="538600"/>
                    </a:cubicBezTo>
                    <a:cubicBezTo>
                      <a:pt x="736638" y="603898"/>
                      <a:pt x="396416" y="804472"/>
                      <a:pt x="239712" y="855742"/>
                    </a:cubicBezTo>
                    <a:cubicBezTo>
                      <a:pt x="83008" y="907012"/>
                      <a:pt x="0" y="758905"/>
                      <a:pt x="30162" y="846217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chemeClr val="bg1">
                      <a:alpha val="11000"/>
                    </a:schemeClr>
                  </a:gs>
                  <a:gs pos="28000">
                    <a:schemeClr val="bg1">
                      <a:alpha val="0"/>
                    </a:schemeClr>
                  </a:gs>
                  <a:gs pos="0">
                    <a:schemeClr val="bg1">
                      <a:alpha val="0"/>
                    </a:schemeClr>
                  </a:gs>
                </a:gsLst>
                <a:lin ang="2700000" scaled="0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 dirty="0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38" name="Oval 26"/>
              <p:cNvSpPr>
                <a:spLocks noChangeAspect="1" noChangeArrowheads="1"/>
              </p:cNvSpPr>
              <p:nvPr/>
            </p:nvSpPr>
            <p:spPr bwMode="auto">
              <a:xfrm rot="8100000">
                <a:off x="6006543" y="4665226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33000"/>
                    </a:schemeClr>
                  </a:gs>
                  <a:gs pos="2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</p:grpSp>
        <p:grpSp>
          <p:nvGrpSpPr>
            <p:cNvPr id="46" name="그룹 64"/>
            <p:cNvGrpSpPr/>
            <p:nvPr/>
          </p:nvGrpSpPr>
          <p:grpSpPr>
            <a:xfrm flipH="1">
              <a:off x="5562600" y="1676371"/>
              <a:ext cx="958265" cy="878903"/>
              <a:chOff x="5075123" y="3457302"/>
              <a:chExt cx="2481953" cy="2249809"/>
            </a:xfrm>
          </p:grpSpPr>
          <p:sp>
            <p:nvSpPr>
              <p:cNvPr id="47" name="타원 163"/>
              <p:cNvSpPr/>
              <p:nvPr/>
            </p:nvSpPr>
            <p:spPr>
              <a:xfrm>
                <a:off x="5159815" y="3457302"/>
                <a:ext cx="2249809" cy="2249809"/>
              </a:xfrm>
              <a:prstGeom prst="ellipse">
                <a:avLst/>
              </a:prstGeom>
              <a:gradFill flip="none" rotWithShape="1">
                <a:gsLst>
                  <a:gs pos="62000">
                    <a:schemeClr val="bg1">
                      <a:alpha val="0"/>
                    </a:schemeClr>
                  </a:gs>
                  <a:gs pos="45000">
                    <a:schemeClr val="bg1">
                      <a:alpha val="0"/>
                    </a:schemeClr>
                  </a:gs>
                  <a:gs pos="100000">
                    <a:schemeClr val="bg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solidFill>
                  <a:schemeClr val="bg1"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48" name="Oval 26"/>
              <p:cNvSpPr>
                <a:spLocks noChangeAspect="1" noChangeArrowheads="1"/>
              </p:cNvSpPr>
              <p:nvPr/>
            </p:nvSpPr>
            <p:spPr bwMode="auto">
              <a:xfrm rot="18900000">
                <a:off x="5075123" y="3760891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33000"/>
                    </a:schemeClr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49" name="Oval 28"/>
              <p:cNvSpPr>
                <a:spLocks noChangeArrowheads="1"/>
              </p:cNvSpPr>
              <p:nvPr/>
            </p:nvSpPr>
            <p:spPr bwMode="auto">
              <a:xfrm flipH="1">
                <a:off x="5386741" y="3670248"/>
                <a:ext cx="713227" cy="639276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65000"/>
                    </a:schemeClr>
                  </a:gs>
                  <a:gs pos="100000">
                    <a:srgbClr val="67ABF5">
                      <a:alpha val="0"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ea typeface="맑은 고딕" pitchFamily="50" charset="-127"/>
                  <a:cs typeface="Arial" pitchFamily="34" charset="0"/>
                </a:endParaRPr>
              </a:p>
            </p:txBody>
          </p:sp>
          <p:sp>
            <p:nvSpPr>
              <p:cNvPr id="50" name="자유형 166"/>
              <p:cNvSpPr/>
              <p:nvPr/>
            </p:nvSpPr>
            <p:spPr>
              <a:xfrm rot="5398342">
                <a:off x="5955277" y="3558568"/>
                <a:ext cx="1424934" cy="1382488"/>
              </a:xfrm>
              <a:custGeom>
                <a:avLst/>
                <a:gdLst>
                  <a:gd name="connsiteX0" fmla="*/ 0 w 1800225"/>
                  <a:gd name="connsiteY0" fmla="*/ 1285875 h 1409700"/>
                  <a:gd name="connsiteX1" fmla="*/ 723900 w 1800225"/>
                  <a:gd name="connsiteY1" fmla="*/ 1409700 h 1409700"/>
                  <a:gd name="connsiteX2" fmla="*/ 1800225 w 1800225"/>
                  <a:gd name="connsiteY2" fmla="*/ 428625 h 1409700"/>
                  <a:gd name="connsiteX3" fmla="*/ 1323975 w 1800225"/>
                  <a:gd name="connsiteY3" fmla="*/ 0 h 1409700"/>
                  <a:gd name="connsiteX4" fmla="*/ 342900 w 1800225"/>
                  <a:gd name="connsiteY4" fmla="*/ 419100 h 1409700"/>
                  <a:gd name="connsiteX5" fmla="*/ 0 w 1800225"/>
                  <a:gd name="connsiteY5" fmla="*/ 1285875 h 1409700"/>
                  <a:gd name="connsiteX0" fmla="*/ 63500 w 1863725"/>
                  <a:gd name="connsiteY0" fmla="*/ 1287462 h 1411287"/>
                  <a:gd name="connsiteX1" fmla="*/ 787400 w 1863725"/>
                  <a:gd name="connsiteY1" fmla="*/ 1411287 h 1411287"/>
                  <a:gd name="connsiteX2" fmla="*/ 1863725 w 1863725"/>
                  <a:gd name="connsiteY2" fmla="*/ 430212 h 1411287"/>
                  <a:gd name="connsiteX3" fmla="*/ 1387475 w 1863725"/>
                  <a:gd name="connsiteY3" fmla="*/ 1587 h 1411287"/>
                  <a:gd name="connsiteX4" fmla="*/ 406400 w 1863725"/>
                  <a:gd name="connsiteY4" fmla="*/ 420687 h 1411287"/>
                  <a:gd name="connsiteX5" fmla="*/ 63500 w 1863725"/>
                  <a:gd name="connsiteY5" fmla="*/ 1287462 h 1411287"/>
                  <a:gd name="connsiteX0" fmla="*/ 63500 w 1963738"/>
                  <a:gd name="connsiteY0" fmla="*/ 1287462 h 1411287"/>
                  <a:gd name="connsiteX1" fmla="*/ 787400 w 1963738"/>
                  <a:gd name="connsiteY1" fmla="*/ 1411287 h 1411287"/>
                  <a:gd name="connsiteX2" fmla="*/ 1863725 w 1963738"/>
                  <a:gd name="connsiteY2" fmla="*/ 430212 h 1411287"/>
                  <a:gd name="connsiteX3" fmla="*/ 1387475 w 1963738"/>
                  <a:gd name="connsiteY3" fmla="*/ 1587 h 1411287"/>
                  <a:gd name="connsiteX4" fmla="*/ 406400 w 1963738"/>
                  <a:gd name="connsiteY4" fmla="*/ 420687 h 1411287"/>
                  <a:gd name="connsiteX5" fmla="*/ 63500 w 1963738"/>
                  <a:gd name="connsiteY5" fmla="*/ 1287462 h 1411287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41717 w 1963737"/>
                  <a:gd name="connsiteY0" fmla="*/ 1287462 h 1689794"/>
                  <a:gd name="connsiteX1" fmla="*/ 634920 w 1963737"/>
                  <a:gd name="connsiteY1" fmla="*/ 1546919 h 1689794"/>
                  <a:gd name="connsiteX2" fmla="*/ 1841942 w 1963737"/>
                  <a:gd name="connsiteY2" fmla="*/ 430212 h 1689794"/>
                  <a:gd name="connsiteX3" fmla="*/ 1365692 w 1963737"/>
                  <a:gd name="connsiteY3" fmla="*/ 1587 h 1689794"/>
                  <a:gd name="connsiteX4" fmla="*/ 384617 w 1963737"/>
                  <a:gd name="connsiteY4" fmla="*/ 420687 h 1689794"/>
                  <a:gd name="connsiteX5" fmla="*/ 41717 w 1963737"/>
                  <a:gd name="connsiteY5" fmla="*/ 1287462 h 1689794"/>
                  <a:gd name="connsiteX0" fmla="*/ 41717 w 1860992"/>
                  <a:gd name="connsiteY0" fmla="*/ 1287462 h 1689794"/>
                  <a:gd name="connsiteX1" fmla="*/ 634920 w 1860992"/>
                  <a:gd name="connsiteY1" fmla="*/ 1546919 h 1689794"/>
                  <a:gd name="connsiteX2" fmla="*/ 1479991 w 1860992"/>
                  <a:gd name="connsiteY2" fmla="*/ 896937 h 1689794"/>
                  <a:gd name="connsiteX3" fmla="*/ 1841942 w 1860992"/>
                  <a:gd name="connsiteY3" fmla="*/ 430212 h 1689794"/>
                  <a:gd name="connsiteX4" fmla="*/ 1365692 w 1860992"/>
                  <a:gd name="connsiteY4" fmla="*/ 1587 h 1689794"/>
                  <a:gd name="connsiteX5" fmla="*/ 384617 w 1860992"/>
                  <a:gd name="connsiteY5" fmla="*/ 420687 h 1689794"/>
                  <a:gd name="connsiteX6" fmla="*/ 41717 w 1860992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55725"/>
                  <a:gd name="connsiteY0" fmla="*/ 1287462 h 1689794"/>
                  <a:gd name="connsiteX1" fmla="*/ 634920 w 1855725"/>
                  <a:gd name="connsiteY1" fmla="*/ 1546919 h 1689794"/>
                  <a:gd name="connsiteX2" fmla="*/ 1282992 w 1855725"/>
                  <a:gd name="connsiteY2" fmla="*/ 322783 h 1689794"/>
                  <a:gd name="connsiteX3" fmla="*/ 1841942 w 1855725"/>
                  <a:gd name="connsiteY3" fmla="*/ 430212 h 1689794"/>
                  <a:gd name="connsiteX4" fmla="*/ 1365692 w 1855725"/>
                  <a:gd name="connsiteY4" fmla="*/ 1587 h 1689794"/>
                  <a:gd name="connsiteX5" fmla="*/ 384617 w 1855725"/>
                  <a:gd name="connsiteY5" fmla="*/ 420687 h 1689794"/>
                  <a:gd name="connsiteX6" fmla="*/ 41717 w 1855725"/>
                  <a:gd name="connsiteY6" fmla="*/ 1287462 h 1689794"/>
                  <a:gd name="connsiteX0" fmla="*/ 41717 w 1876164"/>
                  <a:gd name="connsiteY0" fmla="*/ 1287462 h 1689794"/>
                  <a:gd name="connsiteX1" fmla="*/ 634920 w 1876164"/>
                  <a:gd name="connsiteY1" fmla="*/ 1546919 h 1689794"/>
                  <a:gd name="connsiteX2" fmla="*/ 1571024 w 1876164"/>
                  <a:gd name="connsiteY2" fmla="*/ 538807 h 1689794"/>
                  <a:gd name="connsiteX3" fmla="*/ 1841942 w 1876164"/>
                  <a:gd name="connsiteY3" fmla="*/ 430212 h 1689794"/>
                  <a:gd name="connsiteX4" fmla="*/ 1365692 w 1876164"/>
                  <a:gd name="connsiteY4" fmla="*/ 1587 h 1689794"/>
                  <a:gd name="connsiteX5" fmla="*/ 384617 w 1876164"/>
                  <a:gd name="connsiteY5" fmla="*/ 420687 h 1689794"/>
                  <a:gd name="connsiteX6" fmla="*/ 41717 w 1876164"/>
                  <a:gd name="connsiteY6" fmla="*/ 1287462 h 1689794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06006"/>
                  <a:gd name="connsiteX1" fmla="*/ 718928 w 1888165"/>
                  <a:gd name="connsiteY1" fmla="*/ 1618927 h 1706006"/>
                  <a:gd name="connsiteX2" fmla="*/ 1583025 w 1888165"/>
                  <a:gd name="connsiteY2" fmla="*/ 538807 h 1706006"/>
                  <a:gd name="connsiteX3" fmla="*/ 1853943 w 1888165"/>
                  <a:gd name="connsiteY3" fmla="*/ 430212 h 1706006"/>
                  <a:gd name="connsiteX4" fmla="*/ 1377693 w 1888165"/>
                  <a:gd name="connsiteY4" fmla="*/ 1587 h 1706006"/>
                  <a:gd name="connsiteX5" fmla="*/ 396618 w 1888165"/>
                  <a:gd name="connsiteY5" fmla="*/ 420687 h 1706006"/>
                  <a:gd name="connsiteX6" fmla="*/ 53718 w 1888165"/>
                  <a:gd name="connsiteY6" fmla="*/ 1287462 h 1706006"/>
                  <a:gd name="connsiteX0" fmla="*/ 53718 w 1888165"/>
                  <a:gd name="connsiteY0" fmla="*/ 1287462 h 1618927"/>
                  <a:gd name="connsiteX1" fmla="*/ 718928 w 1888165"/>
                  <a:gd name="connsiteY1" fmla="*/ 1618927 h 1618927"/>
                  <a:gd name="connsiteX2" fmla="*/ 1583025 w 1888165"/>
                  <a:gd name="connsiteY2" fmla="*/ 538807 h 1618927"/>
                  <a:gd name="connsiteX3" fmla="*/ 1853943 w 1888165"/>
                  <a:gd name="connsiteY3" fmla="*/ 430212 h 1618927"/>
                  <a:gd name="connsiteX4" fmla="*/ 1377693 w 1888165"/>
                  <a:gd name="connsiteY4" fmla="*/ 1587 h 1618927"/>
                  <a:gd name="connsiteX5" fmla="*/ 396618 w 1888165"/>
                  <a:gd name="connsiteY5" fmla="*/ 420687 h 1618927"/>
                  <a:gd name="connsiteX6" fmla="*/ 53718 w 1888165"/>
                  <a:gd name="connsiteY6" fmla="*/ 1287462 h 1618927"/>
                  <a:gd name="connsiteX0" fmla="*/ 5223 w 1839670"/>
                  <a:gd name="connsiteY0" fmla="*/ 1287462 h 1780287"/>
                  <a:gd name="connsiteX1" fmla="*/ 379464 w 1839670"/>
                  <a:gd name="connsiteY1" fmla="*/ 1506969 h 1780287"/>
                  <a:gd name="connsiteX2" fmla="*/ 670433 w 1839670"/>
                  <a:gd name="connsiteY2" fmla="*/ 1618927 h 1780287"/>
                  <a:gd name="connsiteX3" fmla="*/ 1534530 w 1839670"/>
                  <a:gd name="connsiteY3" fmla="*/ 538807 h 1780287"/>
                  <a:gd name="connsiteX4" fmla="*/ 1805448 w 1839670"/>
                  <a:gd name="connsiteY4" fmla="*/ 430212 h 1780287"/>
                  <a:gd name="connsiteX5" fmla="*/ 1329198 w 1839670"/>
                  <a:gd name="connsiteY5" fmla="*/ 1587 h 1780287"/>
                  <a:gd name="connsiteX6" fmla="*/ 348123 w 1839670"/>
                  <a:gd name="connsiteY6" fmla="*/ 420687 h 1780287"/>
                  <a:gd name="connsiteX7" fmla="*/ 5223 w 1839670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34947" h="1780287">
                    <a:moveTo>
                      <a:pt x="500" y="1287462"/>
                    </a:moveTo>
                    <a:cubicBezTo>
                      <a:pt x="1000" y="1451572"/>
                      <a:pt x="235534" y="1350106"/>
                      <a:pt x="346402" y="1405350"/>
                    </a:cubicBezTo>
                    <a:cubicBezTo>
                      <a:pt x="457270" y="1460594"/>
                      <a:pt x="473199" y="1780287"/>
                      <a:pt x="665710" y="1618927"/>
                    </a:cubicBezTo>
                    <a:cubicBezTo>
                      <a:pt x="905422" y="1553840"/>
                      <a:pt x="1238695" y="627021"/>
                      <a:pt x="1529807" y="538807"/>
                    </a:cubicBezTo>
                    <a:cubicBezTo>
                      <a:pt x="1820919" y="450593"/>
                      <a:pt x="1834947" y="519749"/>
                      <a:pt x="1800725" y="430212"/>
                    </a:cubicBezTo>
                    <a:cubicBezTo>
                      <a:pt x="1766503" y="340675"/>
                      <a:pt x="1567362" y="3174"/>
                      <a:pt x="1324475" y="1587"/>
                    </a:cubicBezTo>
                    <a:cubicBezTo>
                      <a:pt x="1081588" y="0"/>
                      <a:pt x="564063" y="206375"/>
                      <a:pt x="343400" y="420687"/>
                    </a:cubicBezTo>
                    <a:cubicBezTo>
                      <a:pt x="122738" y="635000"/>
                      <a:pt x="0" y="1123352"/>
                      <a:pt x="500" y="1287462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chemeClr val="bg1">
                      <a:alpha val="19000"/>
                    </a:schemeClr>
                  </a:gs>
                  <a:gs pos="50000">
                    <a:schemeClr val="bg1">
                      <a:alpha val="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path path="circle">
                  <a:fillToRect l="100000" t="100000"/>
                </a:path>
                <a:tileRect r="-100000" b="-10000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51" name="자유형 167"/>
              <p:cNvSpPr/>
              <p:nvPr/>
            </p:nvSpPr>
            <p:spPr>
              <a:xfrm rot="5839189">
                <a:off x="4992668" y="4233138"/>
                <a:ext cx="1574506" cy="1185188"/>
              </a:xfrm>
              <a:custGeom>
                <a:avLst/>
                <a:gdLst>
                  <a:gd name="connsiteX0" fmla="*/ 0 w 2171700"/>
                  <a:gd name="connsiteY0" fmla="*/ 1038225 h 1914525"/>
                  <a:gd name="connsiteX1" fmla="*/ 390525 w 2171700"/>
                  <a:gd name="connsiteY1" fmla="*/ 1571625 h 1914525"/>
                  <a:gd name="connsiteX2" fmla="*/ 819150 w 2171700"/>
                  <a:gd name="connsiteY2" fmla="*/ 1914525 h 1914525"/>
                  <a:gd name="connsiteX3" fmla="*/ 1409700 w 2171700"/>
                  <a:gd name="connsiteY3" fmla="*/ 1771650 h 1914525"/>
                  <a:gd name="connsiteX4" fmla="*/ 1876425 w 2171700"/>
                  <a:gd name="connsiteY4" fmla="*/ 1371600 h 1914525"/>
                  <a:gd name="connsiteX5" fmla="*/ 2171700 w 2171700"/>
                  <a:gd name="connsiteY5" fmla="*/ 752475 h 1914525"/>
                  <a:gd name="connsiteX6" fmla="*/ 2105025 w 2171700"/>
                  <a:gd name="connsiteY6" fmla="*/ 0 h 1914525"/>
                  <a:gd name="connsiteX7" fmla="*/ 1990725 w 2171700"/>
                  <a:gd name="connsiteY7" fmla="*/ 209550 h 1914525"/>
                  <a:gd name="connsiteX8" fmla="*/ 1733550 w 2171700"/>
                  <a:gd name="connsiteY8" fmla="*/ 514350 h 1914525"/>
                  <a:gd name="connsiteX9" fmla="*/ 1428750 w 2171700"/>
                  <a:gd name="connsiteY9" fmla="*/ 533400 h 1914525"/>
                  <a:gd name="connsiteX10" fmla="*/ 790575 w 2171700"/>
                  <a:gd name="connsiteY10" fmla="*/ 942975 h 1914525"/>
                  <a:gd name="connsiteX11" fmla="*/ 209550 w 2171700"/>
                  <a:gd name="connsiteY11" fmla="*/ 1047750 h 1914525"/>
                  <a:gd name="connsiteX12" fmla="*/ 0 w 2171700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128712 h 2005012"/>
                  <a:gd name="connsiteX1" fmla="*/ 420687 w 2201862"/>
                  <a:gd name="connsiteY1" fmla="*/ 1662112 h 2005012"/>
                  <a:gd name="connsiteX2" fmla="*/ 849312 w 2201862"/>
                  <a:gd name="connsiteY2" fmla="*/ 2005012 h 2005012"/>
                  <a:gd name="connsiteX3" fmla="*/ 1439862 w 2201862"/>
                  <a:gd name="connsiteY3" fmla="*/ 1862137 h 2005012"/>
                  <a:gd name="connsiteX4" fmla="*/ 1906587 w 2201862"/>
                  <a:gd name="connsiteY4" fmla="*/ 1462087 h 2005012"/>
                  <a:gd name="connsiteX5" fmla="*/ 2201862 w 2201862"/>
                  <a:gd name="connsiteY5" fmla="*/ 842962 h 2005012"/>
                  <a:gd name="connsiteX6" fmla="*/ 2135187 w 2201862"/>
                  <a:gd name="connsiteY6" fmla="*/ 90487 h 2005012"/>
                  <a:gd name="connsiteX7" fmla="*/ 2020887 w 2201862"/>
                  <a:gd name="connsiteY7" fmla="*/ 300037 h 2005012"/>
                  <a:gd name="connsiteX8" fmla="*/ 1763712 w 2201862"/>
                  <a:gd name="connsiteY8" fmla="*/ 604837 h 2005012"/>
                  <a:gd name="connsiteX9" fmla="*/ 1458912 w 2201862"/>
                  <a:gd name="connsiteY9" fmla="*/ 623887 h 2005012"/>
                  <a:gd name="connsiteX10" fmla="*/ 820737 w 2201862"/>
                  <a:gd name="connsiteY10" fmla="*/ 1033462 h 2005012"/>
                  <a:gd name="connsiteX11" fmla="*/ 239712 w 2201862"/>
                  <a:gd name="connsiteY11" fmla="*/ 1138237 h 2005012"/>
                  <a:gd name="connsiteX12" fmla="*/ 30162 w 22018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312374"/>
                  <a:gd name="connsiteY0" fmla="*/ 869819 h 1779457"/>
                  <a:gd name="connsiteX1" fmla="*/ 420687 w 2312374"/>
                  <a:gd name="connsiteY1" fmla="*/ 1403219 h 1779457"/>
                  <a:gd name="connsiteX2" fmla="*/ 849312 w 2312374"/>
                  <a:gd name="connsiteY2" fmla="*/ 1746119 h 1779457"/>
                  <a:gd name="connsiteX3" fmla="*/ 1439862 w 2312374"/>
                  <a:gd name="connsiteY3" fmla="*/ 1603244 h 1779457"/>
                  <a:gd name="connsiteX4" fmla="*/ 1906587 w 2312374"/>
                  <a:gd name="connsiteY4" fmla="*/ 1203194 h 1779457"/>
                  <a:gd name="connsiteX5" fmla="*/ 2201862 w 2312374"/>
                  <a:gd name="connsiteY5" fmla="*/ 584069 h 1779457"/>
                  <a:gd name="connsiteX6" fmla="*/ 2239349 w 2312374"/>
                  <a:gd name="connsiteY6" fmla="*/ 39687 h 1779457"/>
                  <a:gd name="connsiteX7" fmla="*/ 1763712 w 2312374"/>
                  <a:gd name="connsiteY7" fmla="*/ 345944 h 1779457"/>
                  <a:gd name="connsiteX8" fmla="*/ 820737 w 2312374"/>
                  <a:gd name="connsiteY8" fmla="*/ 774569 h 1779457"/>
                  <a:gd name="connsiteX9" fmla="*/ 239712 w 2312374"/>
                  <a:gd name="connsiteY9" fmla="*/ 879344 h 1779457"/>
                  <a:gd name="connsiteX10" fmla="*/ 30162 w 2312374"/>
                  <a:gd name="connsiteY10" fmla="*/ 869819 h 1779457"/>
                  <a:gd name="connsiteX0" fmla="*/ 30162 w 2332627"/>
                  <a:gd name="connsiteY0" fmla="*/ 846217 h 1755855"/>
                  <a:gd name="connsiteX1" fmla="*/ 420687 w 2332627"/>
                  <a:gd name="connsiteY1" fmla="*/ 1379617 h 1755855"/>
                  <a:gd name="connsiteX2" fmla="*/ 849312 w 2332627"/>
                  <a:gd name="connsiteY2" fmla="*/ 1722517 h 1755855"/>
                  <a:gd name="connsiteX3" fmla="*/ 1439862 w 2332627"/>
                  <a:gd name="connsiteY3" fmla="*/ 1579642 h 1755855"/>
                  <a:gd name="connsiteX4" fmla="*/ 1906587 w 2332627"/>
                  <a:gd name="connsiteY4" fmla="*/ 1179592 h 1755855"/>
                  <a:gd name="connsiteX5" fmla="*/ 2201862 w 2332627"/>
                  <a:gd name="connsiteY5" fmla="*/ 560467 h 1755855"/>
                  <a:gd name="connsiteX6" fmla="*/ 2239349 w 2332627"/>
                  <a:gd name="connsiteY6" fmla="*/ 16085 h 1755855"/>
                  <a:gd name="connsiteX7" fmla="*/ 1642189 w 2332627"/>
                  <a:gd name="connsiteY7" fmla="*/ 463955 h 1755855"/>
                  <a:gd name="connsiteX8" fmla="*/ 820737 w 2332627"/>
                  <a:gd name="connsiteY8" fmla="*/ 750967 h 1755855"/>
                  <a:gd name="connsiteX9" fmla="*/ 239712 w 2332627"/>
                  <a:gd name="connsiteY9" fmla="*/ 855742 h 1755855"/>
                  <a:gd name="connsiteX10" fmla="*/ 30162 w 2332627"/>
                  <a:gd name="connsiteY10" fmla="*/ 846217 h 1755855"/>
                  <a:gd name="connsiteX0" fmla="*/ 30162 w 2332628"/>
                  <a:gd name="connsiteY0" fmla="*/ 846217 h 1755855"/>
                  <a:gd name="connsiteX1" fmla="*/ 420687 w 2332628"/>
                  <a:gd name="connsiteY1" fmla="*/ 1379617 h 1755855"/>
                  <a:gd name="connsiteX2" fmla="*/ 849312 w 2332628"/>
                  <a:gd name="connsiteY2" fmla="*/ 1722517 h 1755855"/>
                  <a:gd name="connsiteX3" fmla="*/ 1439862 w 2332628"/>
                  <a:gd name="connsiteY3" fmla="*/ 1579642 h 1755855"/>
                  <a:gd name="connsiteX4" fmla="*/ 1906587 w 2332628"/>
                  <a:gd name="connsiteY4" fmla="*/ 1179592 h 1755855"/>
                  <a:gd name="connsiteX5" fmla="*/ 2201862 w 2332628"/>
                  <a:gd name="connsiteY5" fmla="*/ 560467 h 1755855"/>
                  <a:gd name="connsiteX6" fmla="*/ 2239349 w 2332628"/>
                  <a:gd name="connsiteY6" fmla="*/ 16085 h 1755855"/>
                  <a:gd name="connsiteX7" fmla="*/ 1642189 w 2332628"/>
                  <a:gd name="connsiteY7" fmla="*/ 463955 h 1755855"/>
                  <a:gd name="connsiteX8" fmla="*/ 970384 w 2332628"/>
                  <a:gd name="connsiteY8" fmla="*/ 538600 h 1755855"/>
                  <a:gd name="connsiteX9" fmla="*/ 239712 w 2332628"/>
                  <a:gd name="connsiteY9" fmla="*/ 855742 h 1755855"/>
                  <a:gd name="connsiteX10" fmla="*/ 30162 w 2332628"/>
                  <a:gd name="connsiteY10" fmla="*/ 846217 h 17558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332628" h="1755855">
                    <a:moveTo>
                      <a:pt x="30162" y="846217"/>
                    </a:moveTo>
                    <a:cubicBezTo>
                      <a:pt x="60324" y="933529"/>
                      <a:pt x="284162" y="1233567"/>
                      <a:pt x="420687" y="1379617"/>
                    </a:cubicBezTo>
                    <a:cubicBezTo>
                      <a:pt x="557212" y="1525667"/>
                      <a:pt x="679449" y="1689179"/>
                      <a:pt x="849312" y="1722517"/>
                    </a:cubicBezTo>
                    <a:cubicBezTo>
                      <a:pt x="1019175" y="1755855"/>
                      <a:pt x="1263650" y="1670129"/>
                      <a:pt x="1439862" y="1579642"/>
                    </a:cubicBezTo>
                    <a:cubicBezTo>
                      <a:pt x="1616074" y="1489155"/>
                      <a:pt x="1779587" y="1349455"/>
                      <a:pt x="1906587" y="1179592"/>
                    </a:cubicBezTo>
                    <a:cubicBezTo>
                      <a:pt x="2033587" y="1009729"/>
                      <a:pt x="2146402" y="754385"/>
                      <a:pt x="2201862" y="560467"/>
                    </a:cubicBezTo>
                    <a:cubicBezTo>
                      <a:pt x="2257322" y="366549"/>
                      <a:pt x="2332628" y="32170"/>
                      <a:pt x="2239349" y="16085"/>
                    </a:cubicBezTo>
                    <a:cubicBezTo>
                      <a:pt x="2146070" y="0"/>
                      <a:pt x="1853683" y="376869"/>
                      <a:pt x="1642189" y="463955"/>
                    </a:cubicBezTo>
                    <a:cubicBezTo>
                      <a:pt x="1430695" y="551041"/>
                      <a:pt x="1204130" y="473302"/>
                      <a:pt x="970384" y="538600"/>
                    </a:cubicBezTo>
                    <a:cubicBezTo>
                      <a:pt x="736638" y="603898"/>
                      <a:pt x="396416" y="804472"/>
                      <a:pt x="239712" y="855742"/>
                    </a:cubicBezTo>
                    <a:cubicBezTo>
                      <a:pt x="83008" y="907012"/>
                      <a:pt x="0" y="758905"/>
                      <a:pt x="30162" y="846217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chemeClr val="bg1">
                      <a:alpha val="11000"/>
                    </a:schemeClr>
                  </a:gs>
                  <a:gs pos="28000">
                    <a:schemeClr val="bg1">
                      <a:alpha val="0"/>
                    </a:schemeClr>
                  </a:gs>
                  <a:gs pos="0">
                    <a:schemeClr val="bg1">
                      <a:alpha val="0"/>
                    </a:schemeClr>
                  </a:gs>
                </a:gsLst>
                <a:lin ang="2700000" scaled="0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 dirty="0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52" name="Oval 26"/>
              <p:cNvSpPr>
                <a:spLocks noChangeAspect="1" noChangeArrowheads="1"/>
              </p:cNvSpPr>
              <p:nvPr/>
            </p:nvSpPr>
            <p:spPr bwMode="auto">
              <a:xfrm rot="8100000">
                <a:off x="6006543" y="4665226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33000"/>
                    </a:schemeClr>
                  </a:gs>
                  <a:gs pos="2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</p:grpSp>
        <p:grpSp>
          <p:nvGrpSpPr>
            <p:cNvPr id="53" name="그룹 60"/>
            <p:cNvGrpSpPr/>
            <p:nvPr/>
          </p:nvGrpSpPr>
          <p:grpSpPr>
            <a:xfrm>
              <a:off x="3505200" y="2703368"/>
              <a:ext cx="1981200" cy="1845952"/>
              <a:chOff x="5075123" y="3457302"/>
              <a:chExt cx="2481953" cy="2249809"/>
            </a:xfrm>
          </p:grpSpPr>
          <p:sp>
            <p:nvSpPr>
              <p:cNvPr id="54" name="타원 156"/>
              <p:cNvSpPr/>
              <p:nvPr/>
            </p:nvSpPr>
            <p:spPr>
              <a:xfrm>
                <a:off x="5159815" y="3457302"/>
                <a:ext cx="2249809" cy="2249809"/>
              </a:xfrm>
              <a:prstGeom prst="ellipse">
                <a:avLst/>
              </a:prstGeom>
              <a:gradFill flip="none" rotWithShape="1">
                <a:gsLst>
                  <a:gs pos="62000">
                    <a:schemeClr val="bg1">
                      <a:alpha val="0"/>
                    </a:schemeClr>
                  </a:gs>
                  <a:gs pos="45000">
                    <a:schemeClr val="bg1">
                      <a:alpha val="0"/>
                    </a:schemeClr>
                  </a:gs>
                  <a:gs pos="100000">
                    <a:schemeClr val="bg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solidFill>
                  <a:schemeClr val="bg1"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55" name="Oval 26"/>
              <p:cNvSpPr>
                <a:spLocks noChangeAspect="1" noChangeArrowheads="1"/>
              </p:cNvSpPr>
              <p:nvPr/>
            </p:nvSpPr>
            <p:spPr bwMode="auto">
              <a:xfrm rot="18900000">
                <a:off x="5075123" y="3760891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33000"/>
                    </a:schemeClr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56" name="Oval 28"/>
              <p:cNvSpPr>
                <a:spLocks noChangeArrowheads="1"/>
              </p:cNvSpPr>
              <p:nvPr/>
            </p:nvSpPr>
            <p:spPr bwMode="auto">
              <a:xfrm flipH="1">
                <a:off x="5386741" y="3670248"/>
                <a:ext cx="713227" cy="639276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65000"/>
                    </a:schemeClr>
                  </a:gs>
                  <a:gs pos="100000">
                    <a:srgbClr val="67ABF5">
                      <a:alpha val="0"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ea typeface="맑은 고딕" pitchFamily="50" charset="-127"/>
                  <a:cs typeface="Arial" pitchFamily="34" charset="0"/>
                </a:endParaRPr>
              </a:p>
            </p:txBody>
          </p:sp>
          <p:sp>
            <p:nvSpPr>
              <p:cNvPr id="57" name="자유형 159"/>
              <p:cNvSpPr/>
              <p:nvPr/>
            </p:nvSpPr>
            <p:spPr>
              <a:xfrm rot="5398342">
                <a:off x="5955277" y="3558568"/>
                <a:ext cx="1424934" cy="1382488"/>
              </a:xfrm>
              <a:custGeom>
                <a:avLst/>
                <a:gdLst>
                  <a:gd name="connsiteX0" fmla="*/ 0 w 1800225"/>
                  <a:gd name="connsiteY0" fmla="*/ 1285875 h 1409700"/>
                  <a:gd name="connsiteX1" fmla="*/ 723900 w 1800225"/>
                  <a:gd name="connsiteY1" fmla="*/ 1409700 h 1409700"/>
                  <a:gd name="connsiteX2" fmla="*/ 1800225 w 1800225"/>
                  <a:gd name="connsiteY2" fmla="*/ 428625 h 1409700"/>
                  <a:gd name="connsiteX3" fmla="*/ 1323975 w 1800225"/>
                  <a:gd name="connsiteY3" fmla="*/ 0 h 1409700"/>
                  <a:gd name="connsiteX4" fmla="*/ 342900 w 1800225"/>
                  <a:gd name="connsiteY4" fmla="*/ 419100 h 1409700"/>
                  <a:gd name="connsiteX5" fmla="*/ 0 w 1800225"/>
                  <a:gd name="connsiteY5" fmla="*/ 1285875 h 1409700"/>
                  <a:gd name="connsiteX0" fmla="*/ 63500 w 1863725"/>
                  <a:gd name="connsiteY0" fmla="*/ 1287462 h 1411287"/>
                  <a:gd name="connsiteX1" fmla="*/ 787400 w 1863725"/>
                  <a:gd name="connsiteY1" fmla="*/ 1411287 h 1411287"/>
                  <a:gd name="connsiteX2" fmla="*/ 1863725 w 1863725"/>
                  <a:gd name="connsiteY2" fmla="*/ 430212 h 1411287"/>
                  <a:gd name="connsiteX3" fmla="*/ 1387475 w 1863725"/>
                  <a:gd name="connsiteY3" fmla="*/ 1587 h 1411287"/>
                  <a:gd name="connsiteX4" fmla="*/ 406400 w 1863725"/>
                  <a:gd name="connsiteY4" fmla="*/ 420687 h 1411287"/>
                  <a:gd name="connsiteX5" fmla="*/ 63500 w 1863725"/>
                  <a:gd name="connsiteY5" fmla="*/ 1287462 h 1411287"/>
                  <a:gd name="connsiteX0" fmla="*/ 63500 w 1963738"/>
                  <a:gd name="connsiteY0" fmla="*/ 1287462 h 1411287"/>
                  <a:gd name="connsiteX1" fmla="*/ 787400 w 1963738"/>
                  <a:gd name="connsiteY1" fmla="*/ 1411287 h 1411287"/>
                  <a:gd name="connsiteX2" fmla="*/ 1863725 w 1963738"/>
                  <a:gd name="connsiteY2" fmla="*/ 430212 h 1411287"/>
                  <a:gd name="connsiteX3" fmla="*/ 1387475 w 1963738"/>
                  <a:gd name="connsiteY3" fmla="*/ 1587 h 1411287"/>
                  <a:gd name="connsiteX4" fmla="*/ 406400 w 1963738"/>
                  <a:gd name="connsiteY4" fmla="*/ 420687 h 1411287"/>
                  <a:gd name="connsiteX5" fmla="*/ 63500 w 1963738"/>
                  <a:gd name="connsiteY5" fmla="*/ 1287462 h 1411287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41717 w 1963737"/>
                  <a:gd name="connsiteY0" fmla="*/ 1287462 h 1689794"/>
                  <a:gd name="connsiteX1" fmla="*/ 634920 w 1963737"/>
                  <a:gd name="connsiteY1" fmla="*/ 1546919 h 1689794"/>
                  <a:gd name="connsiteX2" fmla="*/ 1841942 w 1963737"/>
                  <a:gd name="connsiteY2" fmla="*/ 430212 h 1689794"/>
                  <a:gd name="connsiteX3" fmla="*/ 1365692 w 1963737"/>
                  <a:gd name="connsiteY3" fmla="*/ 1587 h 1689794"/>
                  <a:gd name="connsiteX4" fmla="*/ 384617 w 1963737"/>
                  <a:gd name="connsiteY4" fmla="*/ 420687 h 1689794"/>
                  <a:gd name="connsiteX5" fmla="*/ 41717 w 1963737"/>
                  <a:gd name="connsiteY5" fmla="*/ 1287462 h 1689794"/>
                  <a:gd name="connsiteX0" fmla="*/ 41717 w 1860992"/>
                  <a:gd name="connsiteY0" fmla="*/ 1287462 h 1689794"/>
                  <a:gd name="connsiteX1" fmla="*/ 634920 w 1860992"/>
                  <a:gd name="connsiteY1" fmla="*/ 1546919 h 1689794"/>
                  <a:gd name="connsiteX2" fmla="*/ 1479991 w 1860992"/>
                  <a:gd name="connsiteY2" fmla="*/ 896937 h 1689794"/>
                  <a:gd name="connsiteX3" fmla="*/ 1841942 w 1860992"/>
                  <a:gd name="connsiteY3" fmla="*/ 430212 h 1689794"/>
                  <a:gd name="connsiteX4" fmla="*/ 1365692 w 1860992"/>
                  <a:gd name="connsiteY4" fmla="*/ 1587 h 1689794"/>
                  <a:gd name="connsiteX5" fmla="*/ 384617 w 1860992"/>
                  <a:gd name="connsiteY5" fmla="*/ 420687 h 1689794"/>
                  <a:gd name="connsiteX6" fmla="*/ 41717 w 1860992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55725"/>
                  <a:gd name="connsiteY0" fmla="*/ 1287462 h 1689794"/>
                  <a:gd name="connsiteX1" fmla="*/ 634920 w 1855725"/>
                  <a:gd name="connsiteY1" fmla="*/ 1546919 h 1689794"/>
                  <a:gd name="connsiteX2" fmla="*/ 1282992 w 1855725"/>
                  <a:gd name="connsiteY2" fmla="*/ 322783 h 1689794"/>
                  <a:gd name="connsiteX3" fmla="*/ 1841942 w 1855725"/>
                  <a:gd name="connsiteY3" fmla="*/ 430212 h 1689794"/>
                  <a:gd name="connsiteX4" fmla="*/ 1365692 w 1855725"/>
                  <a:gd name="connsiteY4" fmla="*/ 1587 h 1689794"/>
                  <a:gd name="connsiteX5" fmla="*/ 384617 w 1855725"/>
                  <a:gd name="connsiteY5" fmla="*/ 420687 h 1689794"/>
                  <a:gd name="connsiteX6" fmla="*/ 41717 w 1855725"/>
                  <a:gd name="connsiteY6" fmla="*/ 1287462 h 1689794"/>
                  <a:gd name="connsiteX0" fmla="*/ 41717 w 1876164"/>
                  <a:gd name="connsiteY0" fmla="*/ 1287462 h 1689794"/>
                  <a:gd name="connsiteX1" fmla="*/ 634920 w 1876164"/>
                  <a:gd name="connsiteY1" fmla="*/ 1546919 h 1689794"/>
                  <a:gd name="connsiteX2" fmla="*/ 1571024 w 1876164"/>
                  <a:gd name="connsiteY2" fmla="*/ 538807 h 1689794"/>
                  <a:gd name="connsiteX3" fmla="*/ 1841942 w 1876164"/>
                  <a:gd name="connsiteY3" fmla="*/ 430212 h 1689794"/>
                  <a:gd name="connsiteX4" fmla="*/ 1365692 w 1876164"/>
                  <a:gd name="connsiteY4" fmla="*/ 1587 h 1689794"/>
                  <a:gd name="connsiteX5" fmla="*/ 384617 w 1876164"/>
                  <a:gd name="connsiteY5" fmla="*/ 420687 h 1689794"/>
                  <a:gd name="connsiteX6" fmla="*/ 41717 w 1876164"/>
                  <a:gd name="connsiteY6" fmla="*/ 1287462 h 1689794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06006"/>
                  <a:gd name="connsiteX1" fmla="*/ 718928 w 1888165"/>
                  <a:gd name="connsiteY1" fmla="*/ 1618927 h 1706006"/>
                  <a:gd name="connsiteX2" fmla="*/ 1583025 w 1888165"/>
                  <a:gd name="connsiteY2" fmla="*/ 538807 h 1706006"/>
                  <a:gd name="connsiteX3" fmla="*/ 1853943 w 1888165"/>
                  <a:gd name="connsiteY3" fmla="*/ 430212 h 1706006"/>
                  <a:gd name="connsiteX4" fmla="*/ 1377693 w 1888165"/>
                  <a:gd name="connsiteY4" fmla="*/ 1587 h 1706006"/>
                  <a:gd name="connsiteX5" fmla="*/ 396618 w 1888165"/>
                  <a:gd name="connsiteY5" fmla="*/ 420687 h 1706006"/>
                  <a:gd name="connsiteX6" fmla="*/ 53718 w 1888165"/>
                  <a:gd name="connsiteY6" fmla="*/ 1287462 h 1706006"/>
                  <a:gd name="connsiteX0" fmla="*/ 53718 w 1888165"/>
                  <a:gd name="connsiteY0" fmla="*/ 1287462 h 1618927"/>
                  <a:gd name="connsiteX1" fmla="*/ 718928 w 1888165"/>
                  <a:gd name="connsiteY1" fmla="*/ 1618927 h 1618927"/>
                  <a:gd name="connsiteX2" fmla="*/ 1583025 w 1888165"/>
                  <a:gd name="connsiteY2" fmla="*/ 538807 h 1618927"/>
                  <a:gd name="connsiteX3" fmla="*/ 1853943 w 1888165"/>
                  <a:gd name="connsiteY3" fmla="*/ 430212 h 1618927"/>
                  <a:gd name="connsiteX4" fmla="*/ 1377693 w 1888165"/>
                  <a:gd name="connsiteY4" fmla="*/ 1587 h 1618927"/>
                  <a:gd name="connsiteX5" fmla="*/ 396618 w 1888165"/>
                  <a:gd name="connsiteY5" fmla="*/ 420687 h 1618927"/>
                  <a:gd name="connsiteX6" fmla="*/ 53718 w 1888165"/>
                  <a:gd name="connsiteY6" fmla="*/ 1287462 h 1618927"/>
                  <a:gd name="connsiteX0" fmla="*/ 5223 w 1839670"/>
                  <a:gd name="connsiteY0" fmla="*/ 1287462 h 1780287"/>
                  <a:gd name="connsiteX1" fmla="*/ 379464 w 1839670"/>
                  <a:gd name="connsiteY1" fmla="*/ 1506969 h 1780287"/>
                  <a:gd name="connsiteX2" fmla="*/ 670433 w 1839670"/>
                  <a:gd name="connsiteY2" fmla="*/ 1618927 h 1780287"/>
                  <a:gd name="connsiteX3" fmla="*/ 1534530 w 1839670"/>
                  <a:gd name="connsiteY3" fmla="*/ 538807 h 1780287"/>
                  <a:gd name="connsiteX4" fmla="*/ 1805448 w 1839670"/>
                  <a:gd name="connsiteY4" fmla="*/ 430212 h 1780287"/>
                  <a:gd name="connsiteX5" fmla="*/ 1329198 w 1839670"/>
                  <a:gd name="connsiteY5" fmla="*/ 1587 h 1780287"/>
                  <a:gd name="connsiteX6" fmla="*/ 348123 w 1839670"/>
                  <a:gd name="connsiteY6" fmla="*/ 420687 h 1780287"/>
                  <a:gd name="connsiteX7" fmla="*/ 5223 w 1839670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34947" h="1780287">
                    <a:moveTo>
                      <a:pt x="500" y="1287462"/>
                    </a:moveTo>
                    <a:cubicBezTo>
                      <a:pt x="1000" y="1451572"/>
                      <a:pt x="235534" y="1350106"/>
                      <a:pt x="346402" y="1405350"/>
                    </a:cubicBezTo>
                    <a:cubicBezTo>
                      <a:pt x="457270" y="1460594"/>
                      <a:pt x="473199" y="1780287"/>
                      <a:pt x="665710" y="1618927"/>
                    </a:cubicBezTo>
                    <a:cubicBezTo>
                      <a:pt x="905422" y="1553840"/>
                      <a:pt x="1238695" y="627021"/>
                      <a:pt x="1529807" y="538807"/>
                    </a:cubicBezTo>
                    <a:cubicBezTo>
                      <a:pt x="1820919" y="450593"/>
                      <a:pt x="1834947" y="519749"/>
                      <a:pt x="1800725" y="430212"/>
                    </a:cubicBezTo>
                    <a:cubicBezTo>
                      <a:pt x="1766503" y="340675"/>
                      <a:pt x="1567362" y="3174"/>
                      <a:pt x="1324475" y="1587"/>
                    </a:cubicBezTo>
                    <a:cubicBezTo>
                      <a:pt x="1081588" y="0"/>
                      <a:pt x="564063" y="206375"/>
                      <a:pt x="343400" y="420687"/>
                    </a:cubicBezTo>
                    <a:cubicBezTo>
                      <a:pt x="122738" y="635000"/>
                      <a:pt x="0" y="1123352"/>
                      <a:pt x="500" y="1287462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chemeClr val="bg1">
                      <a:alpha val="19000"/>
                    </a:schemeClr>
                  </a:gs>
                  <a:gs pos="50000">
                    <a:schemeClr val="bg1">
                      <a:alpha val="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path path="circle">
                  <a:fillToRect l="100000" t="100000"/>
                </a:path>
                <a:tileRect r="-100000" b="-10000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58" name="자유형 160"/>
              <p:cNvSpPr/>
              <p:nvPr/>
            </p:nvSpPr>
            <p:spPr>
              <a:xfrm rot="5839189">
                <a:off x="4992668" y="4233137"/>
                <a:ext cx="1574505" cy="1185188"/>
              </a:xfrm>
              <a:custGeom>
                <a:avLst/>
                <a:gdLst>
                  <a:gd name="connsiteX0" fmla="*/ 0 w 2171700"/>
                  <a:gd name="connsiteY0" fmla="*/ 1038225 h 1914525"/>
                  <a:gd name="connsiteX1" fmla="*/ 390525 w 2171700"/>
                  <a:gd name="connsiteY1" fmla="*/ 1571625 h 1914525"/>
                  <a:gd name="connsiteX2" fmla="*/ 819150 w 2171700"/>
                  <a:gd name="connsiteY2" fmla="*/ 1914525 h 1914525"/>
                  <a:gd name="connsiteX3" fmla="*/ 1409700 w 2171700"/>
                  <a:gd name="connsiteY3" fmla="*/ 1771650 h 1914525"/>
                  <a:gd name="connsiteX4" fmla="*/ 1876425 w 2171700"/>
                  <a:gd name="connsiteY4" fmla="*/ 1371600 h 1914525"/>
                  <a:gd name="connsiteX5" fmla="*/ 2171700 w 2171700"/>
                  <a:gd name="connsiteY5" fmla="*/ 752475 h 1914525"/>
                  <a:gd name="connsiteX6" fmla="*/ 2105025 w 2171700"/>
                  <a:gd name="connsiteY6" fmla="*/ 0 h 1914525"/>
                  <a:gd name="connsiteX7" fmla="*/ 1990725 w 2171700"/>
                  <a:gd name="connsiteY7" fmla="*/ 209550 h 1914525"/>
                  <a:gd name="connsiteX8" fmla="*/ 1733550 w 2171700"/>
                  <a:gd name="connsiteY8" fmla="*/ 514350 h 1914525"/>
                  <a:gd name="connsiteX9" fmla="*/ 1428750 w 2171700"/>
                  <a:gd name="connsiteY9" fmla="*/ 533400 h 1914525"/>
                  <a:gd name="connsiteX10" fmla="*/ 790575 w 2171700"/>
                  <a:gd name="connsiteY10" fmla="*/ 942975 h 1914525"/>
                  <a:gd name="connsiteX11" fmla="*/ 209550 w 2171700"/>
                  <a:gd name="connsiteY11" fmla="*/ 1047750 h 1914525"/>
                  <a:gd name="connsiteX12" fmla="*/ 0 w 2171700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128712 h 2005012"/>
                  <a:gd name="connsiteX1" fmla="*/ 420687 w 2201862"/>
                  <a:gd name="connsiteY1" fmla="*/ 1662112 h 2005012"/>
                  <a:gd name="connsiteX2" fmla="*/ 849312 w 2201862"/>
                  <a:gd name="connsiteY2" fmla="*/ 2005012 h 2005012"/>
                  <a:gd name="connsiteX3" fmla="*/ 1439862 w 2201862"/>
                  <a:gd name="connsiteY3" fmla="*/ 1862137 h 2005012"/>
                  <a:gd name="connsiteX4" fmla="*/ 1906587 w 2201862"/>
                  <a:gd name="connsiteY4" fmla="*/ 1462087 h 2005012"/>
                  <a:gd name="connsiteX5" fmla="*/ 2201862 w 2201862"/>
                  <a:gd name="connsiteY5" fmla="*/ 842962 h 2005012"/>
                  <a:gd name="connsiteX6" fmla="*/ 2135187 w 2201862"/>
                  <a:gd name="connsiteY6" fmla="*/ 90487 h 2005012"/>
                  <a:gd name="connsiteX7" fmla="*/ 2020887 w 2201862"/>
                  <a:gd name="connsiteY7" fmla="*/ 300037 h 2005012"/>
                  <a:gd name="connsiteX8" fmla="*/ 1763712 w 2201862"/>
                  <a:gd name="connsiteY8" fmla="*/ 604837 h 2005012"/>
                  <a:gd name="connsiteX9" fmla="*/ 1458912 w 2201862"/>
                  <a:gd name="connsiteY9" fmla="*/ 623887 h 2005012"/>
                  <a:gd name="connsiteX10" fmla="*/ 820737 w 2201862"/>
                  <a:gd name="connsiteY10" fmla="*/ 1033462 h 2005012"/>
                  <a:gd name="connsiteX11" fmla="*/ 239712 w 2201862"/>
                  <a:gd name="connsiteY11" fmla="*/ 1138237 h 2005012"/>
                  <a:gd name="connsiteX12" fmla="*/ 30162 w 22018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312374"/>
                  <a:gd name="connsiteY0" fmla="*/ 869819 h 1779457"/>
                  <a:gd name="connsiteX1" fmla="*/ 420687 w 2312374"/>
                  <a:gd name="connsiteY1" fmla="*/ 1403219 h 1779457"/>
                  <a:gd name="connsiteX2" fmla="*/ 849312 w 2312374"/>
                  <a:gd name="connsiteY2" fmla="*/ 1746119 h 1779457"/>
                  <a:gd name="connsiteX3" fmla="*/ 1439862 w 2312374"/>
                  <a:gd name="connsiteY3" fmla="*/ 1603244 h 1779457"/>
                  <a:gd name="connsiteX4" fmla="*/ 1906587 w 2312374"/>
                  <a:gd name="connsiteY4" fmla="*/ 1203194 h 1779457"/>
                  <a:gd name="connsiteX5" fmla="*/ 2201862 w 2312374"/>
                  <a:gd name="connsiteY5" fmla="*/ 584069 h 1779457"/>
                  <a:gd name="connsiteX6" fmla="*/ 2239349 w 2312374"/>
                  <a:gd name="connsiteY6" fmla="*/ 39687 h 1779457"/>
                  <a:gd name="connsiteX7" fmla="*/ 1763712 w 2312374"/>
                  <a:gd name="connsiteY7" fmla="*/ 345944 h 1779457"/>
                  <a:gd name="connsiteX8" fmla="*/ 820737 w 2312374"/>
                  <a:gd name="connsiteY8" fmla="*/ 774569 h 1779457"/>
                  <a:gd name="connsiteX9" fmla="*/ 239712 w 2312374"/>
                  <a:gd name="connsiteY9" fmla="*/ 879344 h 1779457"/>
                  <a:gd name="connsiteX10" fmla="*/ 30162 w 2312374"/>
                  <a:gd name="connsiteY10" fmla="*/ 869819 h 1779457"/>
                  <a:gd name="connsiteX0" fmla="*/ 30162 w 2332627"/>
                  <a:gd name="connsiteY0" fmla="*/ 846217 h 1755855"/>
                  <a:gd name="connsiteX1" fmla="*/ 420687 w 2332627"/>
                  <a:gd name="connsiteY1" fmla="*/ 1379617 h 1755855"/>
                  <a:gd name="connsiteX2" fmla="*/ 849312 w 2332627"/>
                  <a:gd name="connsiteY2" fmla="*/ 1722517 h 1755855"/>
                  <a:gd name="connsiteX3" fmla="*/ 1439862 w 2332627"/>
                  <a:gd name="connsiteY3" fmla="*/ 1579642 h 1755855"/>
                  <a:gd name="connsiteX4" fmla="*/ 1906587 w 2332627"/>
                  <a:gd name="connsiteY4" fmla="*/ 1179592 h 1755855"/>
                  <a:gd name="connsiteX5" fmla="*/ 2201862 w 2332627"/>
                  <a:gd name="connsiteY5" fmla="*/ 560467 h 1755855"/>
                  <a:gd name="connsiteX6" fmla="*/ 2239349 w 2332627"/>
                  <a:gd name="connsiteY6" fmla="*/ 16085 h 1755855"/>
                  <a:gd name="connsiteX7" fmla="*/ 1642189 w 2332627"/>
                  <a:gd name="connsiteY7" fmla="*/ 463955 h 1755855"/>
                  <a:gd name="connsiteX8" fmla="*/ 820737 w 2332627"/>
                  <a:gd name="connsiteY8" fmla="*/ 750967 h 1755855"/>
                  <a:gd name="connsiteX9" fmla="*/ 239712 w 2332627"/>
                  <a:gd name="connsiteY9" fmla="*/ 855742 h 1755855"/>
                  <a:gd name="connsiteX10" fmla="*/ 30162 w 2332627"/>
                  <a:gd name="connsiteY10" fmla="*/ 846217 h 1755855"/>
                  <a:gd name="connsiteX0" fmla="*/ 30162 w 2332628"/>
                  <a:gd name="connsiteY0" fmla="*/ 846217 h 1755855"/>
                  <a:gd name="connsiteX1" fmla="*/ 420687 w 2332628"/>
                  <a:gd name="connsiteY1" fmla="*/ 1379617 h 1755855"/>
                  <a:gd name="connsiteX2" fmla="*/ 849312 w 2332628"/>
                  <a:gd name="connsiteY2" fmla="*/ 1722517 h 1755855"/>
                  <a:gd name="connsiteX3" fmla="*/ 1439862 w 2332628"/>
                  <a:gd name="connsiteY3" fmla="*/ 1579642 h 1755855"/>
                  <a:gd name="connsiteX4" fmla="*/ 1906587 w 2332628"/>
                  <a:gd name="connsiteY4" fmla="*/ 1179592 h 1755855"/>
                  <a:gd name="connsiteX5" fmla="*/ 2201862 w 2332628"/>
                  <a:gd name="connsiteY5" fmla="*/ 560467 h 1755855"/>
                  <a:gd name="connsiteX6" fmla="*/ 2239349 w 2332628"/>
                  <a:gd name="connsiteY6" fmla="*/ 16085 h 1755855"/>
                  <a:gd name="connsiteX7" fmla="*/ 1642189 w 2332628"/>
                  <a:gd name="connsiteY7" fmla="*/ 463955 h 1755855"/>
                  <a:gd name="connsiteX8" fmla="*/ 970384 w 2332628"/>
                  <a:gd name="connsiteY8" fmla="*/ 538600 h 1755855"/>
                  <a:gd name="connsiteX9" fmla="*/ 239712 w 2332628"/>
                  <a:gd name="connsiteY9" fmla="*/ 855742 h 1755855"/>
                  <a:gd name="connsiteX10" fmla="*/ 30162 w 2332628"/>
                  <a:gd name="connsiteY10" fmla="*/ 846217 h 17558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332628" h="1755855">
                    <a:moveTo>
                      <a:pt x="30162" y="846217"/>
                    </a:moveTo>
                    <a:cubicBezTo>
                      <a:pt x="60324" y="933529"/>
                      <a:pt x="284162" y="1233567"/>
                      <a:pt x="420687" y="1379617"/>
                    </a:cubicBezTo>
                    <a:cubicBezTo>
                      <a:pt x="557212" y="1525667"/>
                      <a:pt x="679449" y="1689179"/>
                      <a:pt x="849312" y="1722517"/>
                    </a:cubicBezTo>
                    <a:cubicBezTo>
                      <a:pt x="1019175" y="1755855"/>
                      <a:pt x="1263650" y="1670129"/>
                      <a:pt x="1439862" y="1579642"/>
                    </a:cubicBezTo>
                    <a:cubicBezTo>
                      <a:pt x="1616074" y="1489155"/>
                      <a:pt x="1779587" y="1349455"/>
                      <a:pt x="1906587" y="1179592"/>
                    </a:cubicBezTo>
                    <a:cubicBezTo>
                      <a:pt x="2033587" y="1009729"/>
                      <a:pt x="2146402" y="754385"/>
                      <a:pt x="2201862" y="560467"/>
                    </a:cubicBezTo>
                    <a:cubicBezTo>
                      <a:pt x="2257322" y="366549"/>
                      <a:pt x="2332628" y="32170"/>
                      <a:pt x="2239349" y="16085"/>
                    </a:cubicBezTo>
                    <a:cubicBezTo>
                      <a:pt x="2146070" y="0"/>
                      <a:pt x="1853683" y="376869"/>
                      <a:pt x="1642189" y="463955"/>
                    </a:cubicBezTo>
                    <a:cubicBezTo>
                      <a:pt x="1430695" y="551041"/>
                      <a:pt x="1204130" y="473302"/>
                      <a:pt x="970384" y="538600"/>
                    </a:cubicBezTo>
                    <a:cubicBezTo>
                      <a:pt x="736638" y="603898"/>
                      <a:pt x="396416" y="804472"/>
                      <a:pt x="239712" y="855742"/>
                    </a:cubicBezTo>
                    <a:cubicBezTo>
                      <a:pt x="83008" y="907012"/>
                      <a:pt x="0" y="758905"/>
                      <a:pt x="30162" y="846217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chemeClr val="bg1">
                      <a:alpha val="11000"/>
                    </a:schemeClr>
                  </a:gs>
                  <a:gs pos="28000">
                    <a:schemeClr val="bg1">
                      <a:alpha val="0"/>
                    </a:schemeClr>
                  </a:gs>
                  <a:gs pos="0">
                    <a:schemeClr val="bg1">
                      <a:alpha val="0"/>
                    </a:schemeClr>
                  </a:gs>
                </a:gsLst>
                <a:lin ang="2700000" scaled="0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 dirty="0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59" name="Oval 26"/>
              <p:cNvSpPr>
                <a:spLocks noChangeAspect="1" noChangeArrowheads="1"/>
              </p:cNvSpPr>
              <p:nvPr/>
            </p:nvSpPr>
            <p:spPr bwMode="auto">
              <a:xfrm rot="8100000">
                <a:off x="6006543" y="4665226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33000"/>
                    </a:schemeClr>
                  </a:gs>
                  <a:gs pos="2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</p:grpSp>
        <p:grpSp>
          <p:nvGrpSpPr>
            <p:cNvPr id="67" name="그룹 64"/>
            <p:cNvGrpSpPr/>
            <p:nvPr/>
          </p:nvGrpSpPr>
          <p:grpSpPr>
            <a:xfrm>
              <a:off x="2569222" y="1676371"/>
              <a:ext cx="1012178" cy="878903"/>
              <a:chOff x="5075123" y="3457302"/>
              <a:chExt cx="2481953" cy="2249809"/>
            </a:xfrm>
          </p:grpSpPr>
          <p:sp>
            <p:nvSpPr>
              <p:cNvPr id="68" name="타원 184"/>
              <p:cNvSpPr/>
              <p:nvPr/>
            </p:nvSpPr>
            <p:spPr>
              <a:xfrm>
                <a:off x="5159815" y="3457302"/>
                <a:ext cx="2249809" cy="2249809"/>
              </a:xfrm>
              <a:prstGeom prst="ellipse">
                <a:avLst/>
              </a:prstGeom>
              <a:gradFill flip="none" rotWithShape="1">
                <a:gsLst>
                  <a:gs pos="62000">
                    <a:schemeClr val="bg1">
                      <a:alpha val="0"/>
                    </a:schemeClr>
                  </a:gs>
                  <a:gs pos="45000">
                    <a:schemeClr val="bg1">
                      <a:alpha val="0"/>
                    </a:schemeClr>
                  </a:gs>
                  <a:gs pos="100000">
                    <a:schemeClr val="bg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solidFill>
                  <a:schemeClr val="bg1"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69" name="Oval 26"/>
              <p:cNvSpPr>
                <a:spLocks noChangeAspect="1" noChangeArrowheads="1"/>
              </p:cNvSpPr>
              <p:nvPr/>
            </p:nvSpPr>
            <p:spPr bwMode="auto">
              <a:xfrm rot="18900000">
                <a:off x="5075123" y="3760891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33000"/>
                    </a:schemeClr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70" name="Oval 28"/>
              <p:cNvSpPr>
                <a:spLocks noChangeArrowheads="1"/>
              </p:cNvSpPr>
              <p:nvPr/>
            </p:nvSpPr>
            <p:spPr bwMode="auto">
              <a:xfrm flipH="1">
                <a:off x="5386741" y="3670248"/>
                <a:ext cx="713227" cy="639276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65000"/>
                    </a:schemeClr>
                  </a:gs>
                  <a:gs pos="100000">
                    <a:srgbClr val="67ABF5">
                      <a:alpha val="0"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ea typeface="맑은 고딕" pitchFamily="50" charset="-127"/>
                  <a:cs typeface="Arial" pitchFamily="34" charset="0"/>
                </a:endParaRPr>
              </a:p>
            </p:txBody>
          </p:sp>
          <p:sp>
            <p:nvSpPr>
              <p:cNvPr id="71" name="자유형 187"/>
              <p:cNvSpPr/>
              <p:nvPr/>
            </p:nvSpPr>
            <p:spPr>
              <a:xfrm rot="5398342">
                <a:off x="5955277" y="3558568"/>
                <a:ext cx="1424934" cy="1382488"/>
              </a:xfrm>
              <a:custGeom>
                <a:avLst/>
                <a:gdLst>
                  <a:gd name="connsiteX0" fmla="*/ 0 w 1800225"/>
                  <a:gd name="connsiteY0" fmla="*/ 1285875 h 1409700"/>
                  <a:gd name="connsiteX1" fmla="*/ 723900 w 1800225"/>
                  <a:gd name="connsiteY1" fmla="*/ 1409700 h 1409700"/>
                  <a:gd name="connsiteX2" fmla="*/ 1800225 w 1800225"/>
                  <a:gd name="connsiteY2" fmla="*/ 428625 h 1409700"/>
                  <a:gd name="connsiteX3" fmla="*/ 1323975 w 1800225"/>
                  <a:gd name="connsiteY3" fmla="*/ 0 h 1409700"/>
                  <a:gd name="connsiteX4" fmla="*/ 342900 w 1800225"/>
                  <a:gd name="connsiteY4" fmla="*/ 419100 h 1409700"/>
                  <a:gd name="connsiteX5" fmla="*/ 0 w 1800225"/>
                  <a:gd name="connsiteY5" fmla="*/ 1285875 h 1409700"/>
                  <a:gd name="connsiteX0" fmla="*/ 63500 w 1863725"/>
                  <a:gd name="connsiteY0" fmla="*/ 1287462 h 1411287"/>
                  <a:gd name="connsiteX1" fmla="*/ 787400 w 1863725"/>
                  <a:gd name="connsiteY1" fmla="*/ 1411287 h 1411287"/>
                  <a:gd name="connsiteX2" fmla="*/ 1863725 w 1863725"/>
                  <a:gd name="connsiteY2" fmla="*/ 430212 h 1411287"/>
                  <a:gd name="connsiteX3" fmla="*/ 1387475 w 1863725"/>
                  <a:gd name="connsiteY3" fmla="*/ 1587 h 1411287"/>
                  <a:gd name="connsiteX4" fmla="*/ 406400 w 1863725"/>
                  <a:gd name="connsiteY4" fmla="*/ 420687 h 1411287"/>
                  <a:gd name="connsiteX5" fmla="*/ 63500 w 1863725"/>
                  <a:gd name="connsiteY5" fmla="*/ 1287462 h 1411287"/>
                  <a:gd name="connsiteX0" fmla="*/ 63500 w 1963738"/>
                  <a:gd name="connsiteY0" fmla="*/ 1287462 h 1411287"/>
                  <a:gd name="connsiteX1" fmla="*/ 787400 w 1963738"/>
                  <a:gd name="connsiteY1" fmla="*/ 1411287 h 1411287"/>
                  <a:gd name="connsiteX2" fmla="*/ 1863725 w 1963738"/>
                  <a:gd name="connsiteY2" fmla="*/ 430212 h 1411287"/>
                  <a:gd name="connsiteX3" fmla="*/ 1387475 w 1963738"/>
                  <a:gd name="connsiteY3" fmla="*/ 1587 h 1411287"/>
                  <a:gd name="connsiteX4" fmla="*/ 406400 w 1963738"/>
                  <a:gd name="connsiteY4" fmla="*/ 420687 h 1411287"/>
                  <a:gd name="connsiteX5" fmla="*/ 63500 w 1963738"/>
                  <a:gd name="connsiteY5" fmla="*/ 1287462 h 1411287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41717 w 1963737"/>
                  <a:gd name="connsiteY0" fmla="*/ 1287462 h 1689794"/>
                  <a:gd name="connsiteX1" fmla="*/ 634920 w 1963737"/>
                  <a:gd name="connsiteY1" fmla="*/ 1546919 h 1689794"/>
                  <a:gd name="connsiteX2" fmla="*/ 1841942 w 1963737"/>
                  <a:gd name="connsiteY2" fmla="*/ 430212 h 1689794"/>
                  <a:gd name="connsiteX3" fmla="*/ 1365692 w 1963737"/>
                  <a:gd name="connsiteY3" fmla="*/ 1587 h 1689794"/>
                  <a:gd name="connsiteX4" fmla="*/ 384617 w 1963737"/>
                  <a:gd name="connsiteY4" fmla="*/ 420687 h 1689794"/>
                  <a:gd name="connsiteX5" fmla="*/ 41717 w 1963737"/>
                  <a:gd name="connsiteY5" fmla="*/ 1287462 h 1689794"/>
                  <a:gd name="connsiteX0" fmla="*/ 41717 w 1860992"/>
                  <a:gd name="connsiteY0" fmla="*/ 1287462 h 1689794"/>
                  <a:gd name="connsiteX1" fmla="*/ 634920 w 1860992"/>
                  <a:gd name="connsiteY1" fmla="*/ 1546919 h 1689794"/>
                  <a:gd name="connsiteX2" fmla="*/ 1479991 w 1860992"/>
                  <a:gd name="connsiteY2" fmla="*/ 896937 h 1689794"/>
                  <a:gd name="connsiteX3" fmla="*/ 1841942 w 1860992"/>
                  <a:gd name="connsiteY3" fmla="*/ 430212 h 1689794"/>
                  <a:gd name="connsiteX4" fmla="*/ 1365692 w 1860992"/>
                  <a:gd name="connsiteY4" fmla="*/ 1587 h 1689794"/>
                  <a:gd name="connsiteX5" fmla="*/ 384617 w 1860992"/>
                  <a:gd name="connsiteY5" fmla="*/ 420687 h 1689794"/>
                  <a:gd name="connsiteX6" fmla="*/ 41717 w 1860992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55725"/>
                  <a:gd name="connsiteY0" fmla="*/ 1287462 h 1689794"/>
                  <a:gd name="connsiteX1" fmla="*/ 634920 w 1855725"/>
                  <a:gd name="connsiteY1" fmla="*/ 1546919 h 1689794"/>
                  <a:gd name="connsiteX2" fmla="*/ 1282992 w 1855725"/>
                  <a:gd name="connsiteY2" fmla="*/ 322783 h 1689794"/>
                  <a:gd name="connsiteX3" fmla="*/ 1841942 w 1855725"/>
                  <a:gd name="connsiteY3" fmla="*/ 430212 h 1689794"/>
                  <a:gd name="connsiteX4" fmla="*/ 1365692 w 1855725"/>
                  <a:gd name="connsiteY4" fmla="*/ 1587 h 1689794"/>
                  <a:gd name="connsiteX5" fmla="*/ 384617 w 1855725"/>
                  <a:gd name="connsiteY5" fmla="*/ 420687 h 1689794"/>
                  <a:gd name="connsiteX6" fmla="*/ 41717 w 1855725"/>
                  <a:gd name="connsiteY6" fmla="*/ 1287462 h 1689794"/>
                  <a:gd name="connsiteX0" fmla="*/ 41717 w 1876164"/>
                  <a:gd name="connsiteY0" fmla="*/ 1287462 h 1689794"/>
                  <a:gd name="connsiteX1" fmla="*/ 634920 w 1876164"/>
                  <a:gd name="connsiteY1" fmla="*/ 1546919 h 1689794"/>
                  <a:gd name="connsiteX2" fmla="*/ 1571024 w 1876164"/>
                  <a:gd name="connsiteY2" fmla="*/ 538807 h 1689794"/>
                  <a:gd name="connsiteX3" fmla="*/ 1841942 w 1876164"/>
                  <a:gd name="connsiteY3" fmla="*/ 430212 h 1689794"/>
                  <a:gd name="connsiteX4" fmla="*/ 1365692 w 1876164"/>
                  <a:gd name="connsiteY4" fmla="*/ 1587 h 1689794"/>
                  <a:gd name="connsiteX5" fmla="*/ 384617 w 1876164"/>
                  <a:gd name="connsiteY5" fmla="*/ 420687 h 1689794"/>
                  <a:gd name="connsiteX6" fmla="*/ 41717 w 1876164"/>
                  <a:gd name="connsiteY6" fmla="*/ 1287462 h 1689794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06006"/>
                  <a:gd name="connsiteX1" fmla="*/ 718928 w 1888165"/>
                  <a:gd name="connsiteY1" fmla="*/ 1618927 h 1706006"/>
                  <a:gd name="connsiteX2" fmla="*/ 1583025 w 1888165"/>
                  <a:gd name="connsiteY2" fmla="*/ 538807 h 1706006"/>
                  <a:gd name="connsiteX3" fmla="*/ 1853943 w 1888165"/>
                  <a:gd name="connsiteY3" fmla="*/ 430212 h 1706006"/>
                  <a:gd name="connsiteX4" fmla="*/ 1377693 w 1888165"/>
                  <a:gd name="connsiteY4" fmla="*/ 1587 h 1706006"/>
                  <a:gd name="connsiteX5" fmla="*/ 396618 w 1888165"/>
                  <a:gd name="connsiteY5" fmla="*/ 420687 h 1706006"/>
                  <a:gd name="connsiteX6" fmla="*/ 53718 w 1888165"/>
                  <a:gd name="connsiteY6" fmla="*/ 1287462 h 1706006"/>
                  <a:gd name="connsiteX0" fmla="*/ 53718 w 1888165"/>
                  <a:gd name="connsiteY0" fmla="*/ 1287462 h 1618927"/>
                  <a:gd name="connsiteX1" fmla="*/ 718928 w 1888165"/>
                  <a:gd name="connsiteY1" fmla="*/ 1618927 h 1618927"/>
                  <a:gd name="connsiteX2" fmla="*/ 1583025 w 1888165"/>
                  <a:gd name="connsiteY2" fmla="*/ 538807 h 1618927"/>
                  <a:gd name="connsiteX3" fmla="*/ 1853943 w 1888165"/>
                  <a:gd name="connsiteY3" fmla="*/ 430212 h 1618927"/>
                  <a:gd name="connsiteX4" fmla="*/ 1377693 w 1888165"/>
                  <a:gd name="connsiteY4" fmla="*/ 1587 h 1618927"/>
                  <a:gd name="connsiteX5" fmla="*/ 396618 w 1888165"/>
                  <a:gd name="connsiteY5" fmla="*/ 420687 h 1618927"/>
                  <a:gd name="connsiteX6" fmla="*/ 53718 w 1888165"/>
                  <a:gd name="connsiteY6" fmla="*/ 1287462 h 1618927"/>
                  <a:gd name="connsiteX0" fmla="*/ 5223 w 1839670"/>
                  <a:gd name="connsiteY0" fmla="*/ 1287462 h 1780287"/>
                  <a:gd name="connsiteX1" fmla="*/ 379464 w 1839670"/>
                  <a:gd name="connsiteY1" fmla="*/ 1506969 h 1780287"/>
                  <a:gd name="connsiteX2" fmla="*/ 670433 w 1839670"/>
                  <a:gd name="connsiteY2" fmla="*/ 1618927 h 1780287"/>
                  <a:gd name="connsiteX3" fmla="*/ 1534530 w 1839670"/>
                  <a:gd name="connsiteY3" fmla="*/ 538807 h 1780287"/>
                  <a:gd name="connsiteX4" fmla="*/ 1805448 w 1839670"/>
                  <a:gd name="connsiteY4" fmla="*/ 430212 h 1780287"/>
                  <a:gd name="connsiteX5" fmla="*/ 1329198 w 1839670"/>
                  <a:gd name="connsiteY5" fmla="*/ 1587 h 1780287"/>
                  <a:gd name="connsiteX6" fmla="*/ 348123 w 1839670"/>
                  <a:gd name="connsiteY6" fmla="*/ 420687 h 1780287"/>
                  <a:gd name="connsiteX7" fmla="*/ 5223 w 1839670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34947" h="1780287">
                    <a:moveTo>
                      <a:pt x="500" y="1287462"/>
                    </a:moveTo>
                    <a:cubicBezTo>
                      <a:pt x="1000" y="1451572"/>
                      <a:pt x="235534" y="1350106"/>
                      <a:pt x="346402" y="1405350"/>
                    </a:cubicBezTo>
                    <a:cubicBezTo>
                      <a:pt x="457270" y="1460594"/>
                      <a:pt x="473199" y="1780287"/>
                      <a:pt x="665710" y="1618927"/>
                    </a:cubicBezTo>
                    <a:cubicBezTo>
                      <a:pt x="905422" y="1553840"/>
                      <a:pt x="1238695" y="627021"/>
                      <a:pt x="1529807" y="538807"/>
                    </a:cubicBezTo>
                    <a:cubicBezTo>
                      <a:pt x="1820919" y="450593"/>
                      <a:pt x="1834947" y="519749"/>
                      <a:pt x="1800725" y="430212"/>
                    </a:cubicBezTo>
                    <a:cubicBezTo>
                      <a:pt x="1766503" y="340675"/>
                      <a:pt x="1567362" y="3174"/>
                      <a:pt x="1324475" y="1587"/>
                    </a:cubicBezTo>
                    <a:cubicBezTo>
                      <a:pt x="1081588" y="0"/>
                      <a:pt x="564063" y="206375"/>
                      <a:pt x="343400" y="420687"/>
                    </a:cubicBezTo>
                    <a:cubicBezTo>
                      <a:pt x="122738" y="635000"/>
                      <a:pt x="0" y="1123352"/>
                      <a:pt x="500" y="1287462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chemeClr val="bg1">
                      <a:alpha val="19000"/>
                    </a:schemeClr>
                  </a:gs>
                  <a:gs pos="50000">
                    <a:schemeClr val="bg1">
                      <a:alpha val="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path path="circle">
                  <a:fillToRect l="100000" t="100000"/>
                </a:path>
                <a:tileRect r="-100000" b="-10000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72" name="자유형 188"/>
              <p:cNvSpPr/>
              <p:nvPr/>
            </p:nvSpPr>
            <p:spPr>
              <a:xfrm rot="5839189">
                <a:off x="4992668" y="4233138"/>
                <a:ext cx="1574506" cy="1185188"/>
              </a:xfrm>
              <a:custGeom>
                <a:avLst/>
                <a:gdLst>
                  <a:gd name="connsiteX0" fmla="*/ 0 w 2171700"/>
                  <a:gd name="connsiteY0" fmla="*/ 1038225 h 1914525"/>
                  <a:gd name="connsiteX1" fmla="*/ 390525 w 2171700"/>
                  <a:gd name="connsiteY1" fmla="*/ 1571625 h 1914525"/>
                  <a:gd name="connsiteX2" fmla="*/ 819150 w 2171700"/>
                  <a:gd name="connsiteY2" fmla="*/ 1914525 h 1914525"/>
                  <a:gd name="connsiteX3" fmla="*/ 1409700 w 2171700"/>
                  <a:gd name="connsiteY3" fmla="*/ 1771650 h 1914525"/>
                  <a:gd name="connsiteX4" fmla="*/ 1876425 w 2171700"/>
                  <a:gd name="connsiteY4" fmla="*/ 1371600 h 1914525"/>
                  <a:gd name="connsiteX5" fmla="*/ 2171700 w 2171700"/>
                  <a:gd name="connsiteY5" fmla="*/ 752475 h 1914525"/>
                  <a:gd name="connsiteX6" fmla="*/ 2105025 w 2171700"/>
                  <a:gd name="connsiteY6" fmla="*/ 0 h 1914525"/>
                  <a:gd name="connsiteX7" fmla="*/ 1990725 w 2171700"/>
                  <a:gd name="connsiteY7" fmla="*/ 209550 h 1914525"/>
                  <a:gd name="connsiteX8" fmla="*/ 1733550 w 2171700"/>
                  <a:gd name="connsiteY8" fmla="*/ 514350 h 1914525"/>
                  <a:gd name="connsiteX9" fmla="*/ 1428750 w 2171700"/>
                  <a:gd name="connsiteY9" fmla="*/ 533400 h 1914525"/>
                  <a:gd name="connsiteX10" fmla="*/ 790575 w 2171700"/>
                  <a:gd name="connsiteY10" fmla="*/ 942975 h 1914525"/>
                  <a:gd name="connsiteX11" fmla="*/ 209550 w 2171700"/>
                  <a:gd name="connsiteY11" fmla="*/ 1047750 h 1914525"/>
                  <a:gd name="connsiteX12" fmla="*/ 0 w 2171700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128712 h 2005012"/>
                  <a:gd name="connsiteX1" fmla="*/ 420687 w 2201862"/>
                  <a:gd name="connsiteY1" fmla="*/ 1662112 h 2005012"/>
                  <a:gd name="connsiteX2" fmla="*/ 849312 w 2201862"/>
                  <a:gd name="connsiteY2" fmla="*/ 2005012 h 2005012"/>
                  <a:gd name="connsiteX3" fmla="*/ 1439862 w 2201862"/>
                  <a:gd name="connsiteY3" fmla="*/ 1862137 h 2005012"/>
                  <a:gd name="connsiteX4" fmla="*/ 1906587 w 2201862"/>
                  <a:gd name="connsiteY4" fmla="*/ 1462087 h 2005012"/>
                  <a:gd name="connsiteX5" fmla="*/ 2201862 w 2201862"/>
                  <a:gd name="connsiteY5" fmla="*/ 842962 h 2005012"/>
                  <a:gd name="connsiteX6" fmla="*/ 2135187 w 2201862"/>
                  <a:gd name="connsiteY6" fmla="*/ 90487 h 2005012"/>
                  <a:gd name="connsiteX7" fmla="*/ 2020887 w 2201862"/>
                  <a:gd name="connsiteY7" fmla="*/ 300037 h 2005012"/>
                  <a:gd name="connsiteX8" fmla="*/ 1763712 w 2201862"/>
                  <a:gd name="connsiteY8" fmla="*/ 604837 h 2005012"/>
                  <a:gd name="connsiteX9" fmla="*/ 1458912 w 2201862"/>
                  <a:gd name="connsiteY9" fmla="*/ 623887 h 2005012"/>
                  <a:gd name="connsiteX10" fmla="*/ 820737 w 2201862"/>
                  <a:gd name="connsiteY10" fmla="*/ 1033462 h 2005012"/>
                  <a:gd name="connsiteX11" fmla="*/ 239712 w 2201862"/>
                  <a:gd name="connsiteY11" fmla="*/ 1138237 h 2005012"/>
                  <a:gd name="connsiteX12" fmla="*/ 30162 w 22018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312374"/>
                  <a:gd name="connsiteY0" fmla="*/ 869819 h 1779457"/>
                  <a:gd name="connsiteX1" fmla="*/ 420687 w 2312374"/>
                  <a:gd name="connsiteY1" fmla="*/ 1403219 h 1779457"/>
                  <a:gd name="connsiteX2" fmla="*/ 849312 w 2312374"/>
                  <a:gd name="connsiteY2" fmla="*/ 1746119 h 1779457"/>
                  <a:gd name="connsiteX3" fmla="*/ 1439862 w 2312374"/>
                  <a:gd name="connsiteY3" fmla="*/ 1603244 h 1779457"/>
                  <a:gd name="connsiteX4" fmla="*/ 1906587 w 2312374"/>
                  <a:gd name="connsiteY4" fmla="*/ 1203194 h 1779457"/>
                  <a:gd name="connsiteX5" fmla="*/ 2201862 w 2312374"/>
                  <a:gd name="connsiteY5" fmla="*/ 584069 h 1779457"/>
                  <a:gd name="connsiteX6" fmla="*/ 2239349 w 2312374"/>
                  <a:gd name="connsiteY6" fmla="*/ 39687 h 1779457"/>
                  <a:gd name="connsiteX7" fmla="*/ 1763712 w 2312374"/>
                  <a:gd name="connsiteY7" fmla="*/ 345944 h 1779457"/>
                  <a:gd name="connsiteX8" fmla="*/ 820737 w 2312374"/>
                  <a:gd name="connsiteY8" fmla="*/ 774569 h 1779457"/>
                  <a:gd name="connsiteX9" fmla="*/ 239712 w 2312374"/>
                  <a:gd name="connsiteY9" fmla="*/ 879344 h 1779457"/>
                  <a:gd name="connsiteX10" fmla="*/ 30162 w 2312374"/>
                  <a:gd name="connsiteY10" fmla="*/ 869819 h 1779457"/>
                  <a:gd name="connsiteX0" fmla="*/ 30162 w 2332627"/>
                  <a:gd name="connsiteY0" fmla="*/ 846217 h 1755855"/>
                  <a:gd name="connsiteX1" fmla="*/ 420687 w 2332627"/>
                  <a:gd name="connsiteY1" fmla="*/ 1379617 h 1755855"/>
                  <a:gd name="connsiteX2" fmla="*/ 849312 w 2332627"/>
                  <a:gd name="connsiteY2" fmla="*/ 1722517 h 1755855"/>
                  <a:gd name="connsiteX3" fmla="*/ 1439862 w 2332627"/>
                  <a:gd name="connsiteY3" fmla="*/ 1579642 h 1755855"/>
                  <a:gd name="connsiteX4" fmla="*/ 1906587 w 2332627"/>
                  <a:gd name="connsiteY4" fmla="*/ 1179592 h 1755855"/>
                  <a:gd name="connsiteX5" fmla="*/ 2201862 w 2332627"/>
                  <a:gd name="connsiteY5" fmla="*/ 560467 h 1755855"/>
                  <a:gd name="connsiteX6" fmla="*/ 2239349 w 2332627"/>
                  <a:gd name="connsiteY6" fmla="*/ 16085 h 1755855"/>
                  <a:gd name="connsiteX7" fmla="*/ 1642189 w 2332627"/>
                  <a:gd name="connsiteY7" fmla="*/ 463955 h 1755855"/>
                  <a:gd name="connsiteX8" fmla="*/ 820737 w 2332627"/>
                  <a:gd name="connsiteY8" fmla="*/ 750967 h 1755855"/>
                  <a:gd name="connsiteX9" fmla="*/ 239712 w 2332627"/>
                  <a:gd name="connsiteY9" fmla="*/ 855742 h 1755855"/>
                  <a:gd name="connsiteX10" fmla="*/ 30162 w 2332627"/>
                  <a:gd name="connsiteY10" fmla="*/ 846217 h 1755855"/>
                  <a:gd name="connsiteX0" fmla="*/ 30162 w 2332628"/>
                  <a:gd name="connsiteY0" fmla="*/ 846217 h 1755855"/>
                  <a:gd name="connsiteX1" fmla="*/ 420687 w 2332628"/>
                  <a:gd name="connsiteY1" fmla="*/ 1379617 h 1755855"/>
                  <a:gd name="connsiteX2" fmla="*/ 849312 w 2332628"/>
                  <a:gd name="connsiteY2" fmla="*/ 1722517 h 1755855"/>
                  <a:gd name="connsiteX3" fmla="*/ 1439862 w 2332628"/>
                  <a:gd name="connsiteY3" fmla="*/ 1579642 h 1755855"/>
                  <a:gd name="connsiteX4" fmla="*/ 1906587 w 2332628"/>
                  <a:gd name="connsiteY4" fmla="*/ 1179592 h 1755855"/>
                  <a:gd name="connsiteX5" fmla="*/ 2201862 w 2332628"/>
                  <a:gd name="connsiteY5" fmla="*/ 560467 h 1755855"/>
                  <a:gd name="connsiteX6" fmla="*/ 2239349 w 2332628"/>
                  <a:gd name="connsiteY6" fmla="*/ 16085 h 1755855"/>
                  <a:gd name="connsiteX7" fmla="*/ 1642189 w 2332628"/>
                  <a:gd name="connsiteY7" fmla="*/ 463955 h 1755855"/>
                  <a:gd name="connsiteX8" fmla="*/ 970384 w 2332628"/>
                  <a:gd name="connsiteY8" fmla="*/ 538600 h 1755855"/>
                  <a:gd name="connsiteX9" fmla="*/ 239712 w 2332628"/>
                  <a:gd name="connsiteY9" fmla="*/ 855742 h 1755855"/>
                  <a:gd name="connsiteX10" fmla="*/ 30162 w 2332628"/>
                  <a:gd name="connsiteY10" fmla="*/ 846217 h 17558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332628" h="1755855">
                    <a:moveTo>
                      <a:pt x="30162" y="846217"/>
                    </a:moveTo>
                    <a:cubicBezTo>
                      <a:pt x="60324" y="933529"/>
                      <a:pt x="284162" y="1233567"/>
                      <a:pt x="420687" y="1379617"/>
                    </a:cubicBezTo>
                    <a:cubicBezTo>
                      <a:pt x="557212" y="1525667"/>
                      <a:pt x="679449" y="1689179"/>
                      <a:pt x="849312" y="1722517"/>
                    </a:cubicBezTo>
                    <a:cubicBezTo>
                      <a:pt x="1019175" y="1755855"/>
                      <a:pt x="1263650" y="1670129"/>
                      <a:pt x="1439862" y="1579642"/>
                    </a:cubicBezTo>
                    <a:cubicBezTo>
                      <a:pt x="1616074" y="1489155"/>
                      <a:pt x="1779587" y="1349455"/>
                      <a:pt x="1906587" y="1179592"/>
                    </a:cubicBezTo>
                    <a:cubicBezTo>
                      <a:pt x="2033587" y="1009729"/>
                      <a:pt x="2146402" y="754385"/>
                      <a:pt x="2201862" y="560467"/>
                    </a:cubicBezTo>
                    <a:cubicBezTo>
                      <a:pt x="2257322" y="366549"/>
                      <a:pt x="2332628" y="32170"/>
                      <a:pt x="2239349" y="16085"/>
                    </a:cubicBezTo>
                    <a:cubicBezTo>
                      <a:pt x="2146070" y="0"/>
                      <a:pt x="1853683" y="376869"/>
                      <a:pt x="1642189" y="463955"/>
                    </a:cubicBezTo>
                    <a:cubicBezTo>
                      <a:pt x="1430695" y="551041"/>
                      <a:pt x="1204130" y="473302"/>
                      <a:pt x="970384" y="538600"/>
                    </a:cubicBezTo>
                    <a:cubicBezTo>
                      <a:pt x="736638" y="603898"/>
                      <a:pt x="396416" y="804472"/>
                      <a:pt x="239712" y="855742"/>
                    </a:cubicBezTo>
                    <a:cubicBezTo>
                      <a:pt x="83008" y="907012"/>
                      <a:pt x="0" y="758905"/>
                      <a:pt x="30162" y="846217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chemeClr val="bg1">
                      <a:alpha val="11000"/>
                    </a:schemeClr>
                  </a:gs>
                  <a:gs pos="28000">
                    <a:schemeClr val="bg1">
                      <a:alpha val="0"/>
                    </a:schemeClr>
                  </a:gs>
                  <a:gs pos="0">
                    <a:schemeClr val="bg1">
                      <a:alpha val="0"/>
                    </a:schemeClr>
                  </a:gs>
                </a:gsLst>
                <a:lin ang="2700000" scaled="0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 dirty="0"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73" name="Oval 26"/>
              <p:cNvSpPr>
                <a:spLocks noChangeAspect="1" noChangeArrowheads="1"/>
              </p:cNvSpPr>
              <p:nvPr/>
            </p:nvSpPr>
            <p:spPr bwMode="auto">
              <a:xfrm rot="8100000">
                <a:off x="6006543" y="4665226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chemeClr val="bg1">
                      <a:alpha val="33000"/>
                    </a:schemeClr>
                  </a:gs>
                  <a:gs pos="2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kumimoji="0" lang="ko-KR" altLang="en-US">
                  <a:latin typeface="Constantia" pitchFamily="18" charset="0"/>
                  <a:cs typeface="Arial" pitchFamily="34" charset="0"/>
                </a:endParaRPr>
              </a:p>
            </p:txBody>
          </p:sp>
        </p:grpSp>
        <p:sp>
          <p:nvSpPr>
            <p:cNvPr id="74" name="TextBox 73"/>
            <p:cNvSpPr txBox="1"/>
            <p:nvPr/>
          </p:nvSpPr>
          <p:spPr>
            <a:xfrm>
              <a:off x="5611099" y="1752600"/>
              <a:ext cx="87115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4000" b="1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2</a:t>
              </a:r>
              <a:endParaRPr lang="ko-KR" altLang="en-US" sz="4000" b="1" dirty="0">
                <a:solidFill>
                  <a:srgbClr val="000000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5638800" y="4800600"/>
              <a:ext cx="87115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4000" b="1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3</a:t>
              </a:r>
              <a:endParaRPr lang="ko-KR" altLang="en-US" sz="4000" b="1" dirty="0">
                <a:solidFill>
                  <a:srgbClr val="000000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77" name="TextBox 76"/>
            <p:cNvSpPr txBox="1"/>
            <p:nvPr/>
          </p:nvSpPr>
          <p:spPr>
            <a:xfrm flipH="1">
              <a:off x="2590800" y="1752600"/>
              <a:ext cx="920163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4000" b="1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1</a:t>
              </a:r>
              <a:endParaRPr lang="ko-KR" altLang="en-US" sz="4000" b="1" dirty="0">
                <a:solidFill>
                  <a:srgbClr val="000000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79" name="TextBox 78"/>
            <p:cNvSpPr txBox="1"/>
            <p:nvPr/>
          </p:nvSpPr>
          <p:spPr>
            <a:xfrm flipH="1">
              <a:off x="2578065" y="4787882"/>
              <a:ext cx="92016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4000" b="1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4</a:t>
              </a:r>
              <a:endParaRPr lang="ko-KR" altLang="en-US" sz="4000" b="1" dirty="0">
                <a:solidFill>
                  <a:srgbClr val="000000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80" name="TextBox 79"/>
            <p:cNvSpPr txBox="1"/>
            <p:nvPr/>
          </p:nvSpPr>
          <p:spPr>
            <a:xfrm>
              <a:off x="3581400" y="3429000"/>
              <a:ext cx="175260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2000" b="1" dirty="0" smtClean="0">
                  <a:solidFill>
                    <a:schemeClr val="bg1"/>
                  </a:solidFill>
                  <a:latin typeface="Constantia" pitchFamily="18" charset="0"/>
                  <a:cs typeface="Arial" pitchFamily="34" charset="0"/>
                </a:rPr>
                <a:t>TRADEOFFS</a:t>
              </a:r>
              <a:endParaRPr lang="ko-KR" altLang="en-US" sz="2000" b="1" dirty="0">
                <a:solidFill>
                  <a:schemeClr val="bg1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90" name="Rectangle 89"/>
            <p:cNvSpPr/>
            <p:nvPr/>
          </p:nvSpPr>
          <p:spPr bwMode="auto">
            <a:xfrm>
              <a:off x="838200" y="1600200"/>
              <a:ext cx="1447800" cy="1143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000" b="1" dirty="0" smtClean="0">
                  <a:solidFill>
                    <a:srgbClr val="000000"/>
                  </a:solidFill>
                  <a:latin typeface="Constantia" pitchFamily="18" charset="0"/>
                </a:rPr>
                <a:t>Volume </a:t>
              </a:r>
            </a:p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000" b="1" dirty="0" smtClean="0">
                  <a:solidFill>
                    <a:srgbClr val="000000"/>
                  </a:solidFill>
                  <a:latin typeface="Constantia" pitchFamily="18" charset="0"/>
                </a:rPr>
                <a:t>vs. </a:t>
              </a:r>
            </a:p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000" b="1" dirty="0" smtClean="0">
                  <a:solidFill>
                    <a:srgbClr val="000000"/>
                  </a:solidFill>
                  <a:latin typeface="Constantia" pitchFamily="18" charset="0"/>
                </a:rPr>
                <a:t>Variety</a:t>
              </a:r>
              <a:endParaRPr kumimoji="0" lang="en-US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nstantia" pitchFamily="18" charset="0"/>
              </a:endParaRPr>
            </a:p>
          </p:txBody>
        </p:sp>
        <p:sp>
          <p:nvSpPr>
            <p:cNvPr id="91" name="Rectangle 90"/>
            <p:cNvSpPr/>
            <p:nvPr/>
          </p:nvSpPr>
          <p:spPr bwMode="auto">
            <a:xfrm>
              <a:off x="6705600" y="1600200"/>
              <a:ext cx="2438400" cy="1143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000" b="1" dirty="0" smtClean="0">
                  <a:solidFill>
                    <a:srgbClr val="000000"/>
                  </a:solidFill>
                  <a:latin typeface="Constantia" pitchFamily="18" charset="0"/>
                </a:rPr>
                <a:t>Responsiveness 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000" b="1" dirty="0" smtClean="0">
                  <a:solidFill>
                    <a:srgbClr val="000000"/>
                  </a:solidFill>
                  <a:latin typeface="Constantia" pitchFamily="18" charset="0"/>
                </a:rPr>
                <a:t>vs. 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000" b="1" dirty="0" smtClean="0">
                  <a:solidFill>
                    <a:srgbClr val="000000"/>
                  </a:solidFill>
                  <a:latin typeface="Constantia" pitchFamily="18" charset="0"/>
                </a:rPr>
                <a:t>Efficiency</a:t>
              </a:r>
              <a:endParaRPr kumimoji="0" lang="en-US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nstantia" pitchFamily="18" charset="0"/>
              </a:endParaRPr>
            </a:p>
          </p:txBody>
        </p:sp>
        <p:sp>
          <p:nvSpPr>
            <p:cNvPr id="92" name="Rectangle 91"/>
            <p:cNvSpPr/>
            <p:nvPr/>
          </p:nvSpPr>
          <p:spPr bwMode="auto">
            <a:xfrm>
              <a:off x="228600" y="4267200"/>
              <a:ext cx="1981200" cy="1143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000" b="1" dirty="0" smtClean="0">
                  <a:solidFill>
                    <a:srgbClr val="000000"/>
                  </a:solidFill>
                  <a:latin typeface="Constantia" pitchFamily="18" charset="0"/>
                </a:rPr>
                <a:t>In-house (Make) </a:t>
              </a:r>
            </a:p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000" b="1" dirty="0" smtClean="0">
                  <a:solidFill>
                    <a:srgbClr val="000000"/>
                  </a:solidFill>
                  <a:latin typeface="Constantia" pitchFamily="18" charset="0"/>
                </a:rPr>
                <a:t>vs. </a:t>
              </a:r>
            </a:p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000" b="1" dirty="0" smtClean="0">
                  <a:solidFill>
                    <a:srgbClr val="000000"/>
                  </a:solidFill>
                  <a:latin typeface="Constantia" pitchFamily="18" charset="0"/>
                </a:rPr>
                <a:t>Outsource (Buy)</a:t>
              </a:r>
              <a:endParaRPr kumimoji="0" lang="en-US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nstantia" pitchFamily="18" charset="0"/>
              </a:endParaRPr>
            </a:p>
          </p:txBody>
        </p:sp>
        <p:sp>
          <p:nvSpPr>
            <p:cNvPr id="93" name="Rectangle 92"/>
            <p:cNvSpPr/>
            <p:nvPr/>
          </p:nvSpPr>
          <p:spPr bwMode="auto">
            <a:xfrm>
              <a:off x="6781800" y="4419600"/>
              <a:ext cx="2362200" cy="1143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000" b="1" dirty="0" smtClean="0">
                  <a:solidFill>
                    <a:srgbClr val="000000"/>
                  </a:solidFill>
                  <a:latin typeface="Constantia" pitchFamily="18" charset="0"/>
                </a:rPr>
                <a:t>Production costs 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000" b="1" dirty="0" smtClean="0">
                  <a:solidFill>
                    <a:srgbClr val="000000"/>
                  </a:solidFill>
                  <a:latin typeface="Constantia" pitchFamily="18" charset="0"/>
                </a:rPr>
                <a:t>vs. 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000" b="1" dirty="0" smtClean="0">
                  <a:solidFill>
                    <a:srgbClr val="000000"/>
                  </a:solidFill>
                  <a:latin typeface="Constantia" pitchFamily="18" charset="0"/>
                </a:rPr>
                <a:t>Supply chain costs</a:t>
              </a:r>
              <a:endParaRPr kumimoji="0" lang="en-US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nstantia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Untitl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" y="1752600"/>
            <a:ext cx="8001000" cy="18862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Production Tradeoffs</a:t>
            </a:r>
            <a:br>
              <a:rPr lang="en-US" sz="3600" dirty="0" smtClean="0"/>
            </a:br>
            <a:r>
              <a:rPr lang="en-US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Volume vs. Variety in Production Process Decisions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23" name="Group 22"/>
          <p:cNvGrpSpPr/>
          <p:nvPr/>
        </p:nvGrpSpPr>
        <p:grpSpPr>
          <a:xfrm>
            <a:off x="609600" y="1371600"/>
            <a:ext cx="7620000" cy="1899285"/>
            <a:chOff x="609600" y="1371600"/>
            <a:chExt cx="7620000" cy="1899285"/>
          </a:xfrm>
        </p:grpSpPr>
        <p:grpSp>
          <p:nvGrpSpPr>
            <p:cNvPr id="16" name="Group 15"/>
            <p:cNvGrpSpPr/>
            <p:nvPr/>
          </p:nvGrpSpPr>
          <p:grpSpPr>
            <a:xfrm>
              <a:off x="2263140" y="1834514"/>
              <a:ext cx="1823084" cy="1082802"/>
              <a:chOff x="2282189" y="386714"/>
              <a:chExt cx="1823084" cy="1082802"/>
            </a:xfrm>
          </p:grpSpPr>
          <p:sp>
            <p:nvSpPr>
              <p:cNvPr id="20" name="Rectangle 19"/>
              <p:cNvSpPr/>
              <p:nvPr/>
            </p:nvSpPr>
            <p:spPr>
              <a:xfrm>
                <a:off x="2282189" y="386714"/>
                <a:ext cx="1823084" cy="1082802"/>
              </a:xfrm>
              <a:prstGeom prst="rect">
                <a:avLst/>
              </a:prstGeom>
              <a:noFill/>
              <a:ln>
                <a:noFill/>
              </a:ln>
              <a:sp3d/>
            </p:spPr>
            <p:style>
              <a:lnRef idx="2">
                <a:scrgbClr r="0" g="0" b="0"/>
              </a:lnRef>
              <a:fillRef idx="1">
                <a:scrgbClr r="0" g="0" b="0"/>
              </a:fillRef>
              <a:effectRef idx="0">
                <a:schemeClr val="accent2">
                  <a:shade val="8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1" name="Rectangle 20"/>
              <p:cNvSpPr/>
              <p:nvPr/>
            </p:nvSpPr>
            <p:spPr>
              <a:xfrm>
                <a:off x="2282189" y="386714"/>
                <a:ext cx="1823084" cy="1082802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0" tIns="184912" rIns="0" bIns="198120" numCol="1" spcCol="1270" anchor="ctr" anchorCtr="0">
                <a:noAutofit/>
              </a:bodyPr>
              <a:lstStyle/>
              <a:p>
                <a:pPr lvl="0" algn="ctr" defTabSz="23114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US" sz="5200" kern="1200"/>
              </a:p>
            </p:txBody>
          </p:sp>
        </p:grpSp>
        <p:grpSp>
          <p:nvGrpSpPr>
            <p:cNvPr id="17" name="Group 16"/>
            <p:cNvGrpSpPr/>
            <p:nvPr/>
          </p:nvGrpSpPr>
          <p:grpSpPr>
            <a:xfrm>
              <a:off x="4362450" y="2188083"/>
              <a:ext cx="2154555" cy="1082802"/>
              <a:chOff x="4381499" y="740283"/>
              <a:chExt cx="2154555" cy="1082802"/>
            </a:xfrm>
          </p:grpSpPr>
          <p:sp>
            <p:nvSpPr>
              <p:cNvPr id="18" name="Rectangle 17"/>
              <p:cNvSpPr/>
              <p:nvPr/>
            </p:nvSpPr>
            <p:spPr>
              <a:xfrm>
                <a:off x="4381499" y="740283"/>
                <a:ext cx="2154555" cy="1082802"/>
              </a:xfrm>
              <a:prstGeom prst="rect">
                <a:avLst/>
              </a:prstGeom>
              <a:noFill/>
              <a:ln>
                <a:noFill/>
              </a:ln>
              <a:sp3d/>
            </p:spPr>
            <p:style>
              <a:lnRef idx="2">
                <a:scrgbClr r="0" g="0" b="0"/>
              </a:lnRef>
              <a:fillRef idx="1">
                <a:scrgbClr r="0" g="0" b="0"/>
              </a:fillRef>
              <a:effectRef idx="0">
                <a:schemeClr val="accent2">
                  <a:shade val="8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9" name="Rectangle 18"/>
              <p:cNvSpPr/>
              <p:nvPr/>
            </p:nvSpPr>
            <p:spPr>
              <a:xfrm>
                <a:off x="4381499" y="740283"/>
                <a:ext cx="2154555" cy="1082802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0" tIns="184912" rIns="0" bIns="198120" numCol="1" spcCol="1270" anchor="ctr" anchorCtr="0">
                <a:noAutofit/>
              </a:bodyPr>
              <a:lstStyle/>
              <a:p>
                <a:pPr lvl="0" algn="ctr" defTabSz="23114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US" sz="5200" kern="1200"/>
              </a:p>
            </p:txBody>
          </p:sp>
        </p:grpSp>
        <p:sp>
          <p:nvSpPr>
            <p:cNvPr id="25" name="Rectangle 24"/>
            <p:cNvSpPr/>
            <p:nvPr/>
          </p:nvSpPr>
          <p:spPr bwMode="auto">
            <a:xfrm>
              <a:off x="609600" y="1524000"/>
              <a:ext cx="2057400" cy="609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2800" b="1" i="0" u="none" strike="noStrike" cap="none" normalizeH="0" baseline="0" dirty="0" smtClean="0">
                  <a:ln>
                    <a:noFill/>
                  </a:ln>
                  <a:solidFill>
                    <a:srgbClr val="993366"/>
                  </a:solidFill>
                  <a:effectLst/>
                  <a:latin typeface="Constantia" pitchFamily="18" charset="0"/>
                </a:rPr>
                <a:t>Volume</a:t>
              </a:r>
            </a:p>
          </p:txBody>
        </p:sp>
        <p:sp>
          <p:nvSpPr>
            <p:cNvPr id="26" name="Rectangle 25"/>
            <p:cNvSpPr/>
            <p:nvPr/>
          </p:nvSpPr>
          <p:spPr bwMode="auto">
            <a:xfrm>
              <a:off x="6172200" y="1371600"/>
              <a:ext cx="2057400" cy="609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2800" b="1" i="0" u="none" strike="noStrike" cap="none" normalizeH="0" baseline="0" dirty="0" smtClean="0">
                  <a:ln>
                    <a:noFill/>
                  </a:ln>
                  <a:solidFill>
                    <a:srgbClr val="993366"/>
                  </a:solidFill>
                  <a:effectLst/>
                  <a:latin typeface="Constantia" pitchFamily="18" charset="0"/>
                </a:rPr>
                <a:t>Variety</a:t>
              </a:r>
            </a:p>
          </p:txBody>
        </p:sp>
      </p:grpSp>
      <p:sp>
        <p:nvSpPr>
          <p:cNvPr id="29" name="Content Placeholder 2"/>
          <p:cNvSpPr>
            <a:spLocks noGrp="1"/>
          </p:cNvSpPr>
          <p:nvPr>
            <p:ph idx="1"/>
          </p:nvPr>
        </p:nvSpPr>
        <p:spPr>
          <a:xfrm>
            <a:off x="304800" y="3276600"/>
            <a:ext cx="3581400" cy="2895600"/>
          </a:xfrm>
        </p:spPr>
        <p:txBody>
          <a:bodyPr/>
          <a:lstStyle/>
          <a:p>
            <a:pPr>
              <a:buNone/>
            </a:pPr>
            <a:r>
              <a:rPr lang="en-US" sz="2000" b="1" dirty="0" smtClean="0"/>
              <a:t>Economies of Scale</a:t>
            </a:r>
          </a:p>
          <a:p>
            <a:r>
              <a:rPr lang="en-US" sz="2000" dirty="0" smtClean="0"/>
              <a:t>Higher-volume production with lower cost per unit of output</a:t>
            </a:r>
          </a:p>
          <a:p>
            <a:r>
              <a:rPr lang="en-US" sz="2000" dirty="0" smtClean="0"/>
              <a:t>Suitable in situations where production processes have high fixed costs and equipment.</a:t>
            </a:r>
          </a:p>
        </p:txBody>
      </p:sp>
      <p:sp>
        <p:nvSpPr>
          <p:cNvPr id="30" name="Content Placeholder 2"/>
          <p:cNvSpPr txBox="1">
            <a:spLocks/>
          </p:cNvSpPr>
          <p:nvPr/>
        </p:nvSpPr>
        <p:spPr>
          <a:xfrm>
            <a:off x="5257800" y="3276600"/>
            <a:ext cx="3886200" cy="28956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nstantia" pitchFamily="18" charset="0"/>
                <a:ea typeface="+mn-ea"/>
                <a:cs typeface="+mn-cs"/>
              </a:rPr>
              <a:t>Economies of Scope</a:t>
            </a:r>
          </a:p>
          <a:p>
            <a:pPr marL="342900" indent="-342900" eaLnBrk="0" fontAlgn="base" hangingPunct="0"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</a:pPr>
            <a:r>
              <a:rPr lang="en-US" sz="2000" dirty="0" smtClean="0">
                <a:solidFill>
                  <a:srgbClr val="000000"/>
                </a:solidFill>
                <a:latin typeface="Constantia" pitchFamily="18" charset="0"/>
              </a:rPr>
              <a:t>Low-volume production with flexible capabilities of producing a wide variety of products </a:t>
            </a:r>
          </a:p>
          <a:p>
            <a:pPr marL="342900" lvl="0" indent="-342900" eaLnBrk="0" fontAlgn="base" hangingPunct="0"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</a:pPr>
            <a:r>
              <a:rPr lang="en-US" sz="2000" dirty="0" smtClean="0">
                <a:solidFill>
                  <a:srgbClr val="000000"/>
                </a:solidFill>
                <a:latin typeface="Constantia" pitchFamily="18" charset="0"/>
              </a:rPr>
              <a:t>Important in markets characterized by changing customer demand.</a:t>
            </a: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nstantia" pitchFamily="18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Production Tradeoffs</a:t>
            </a:r>
            <a:br>
              <a:rPr lang="en-US" sz="3200" dirty="0" smtClean="0"/>
            </a:br>
            <a:r>
              <a:rPr lang="en-US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Responsiveness vs. Efficiency in Production Facility Decisions</a:t>
            </a:r>
            <a:endParaRPr lang="en-US" sz="32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7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76" name="Group 75"/>
          <p:cNvGrpSpPr/>
          <p:nvPr/>
        </p:nvGrpSpPr>
        <p:grpSpPr>
          <a:xfrm>
            <a:off x="140042" y="1371600"/>
            <a:ext cx="8775358" cy="4909304"/>
            <a:chOff x="140042" y="1371600"/>
            <a:chExt cx="8775358" cy="4909304"/>
          </a:xfrm>
        </p:grpSpPr>
        <p:sp>
          <p:nvSpPr>
            <p:cNvPr id="32" name="타원 44"/>
            <p:cNvSpPr/>
            <p:nvPr/>
          </p:nvSpPr>
          <p:spPr>
            <a:xfrm>
              <a:off x="1924973" y="4573347"/>
              <a:ext cx="513548" cy="536063"/>
            </a:xfrm>
            <a:prstGeom prst="ellipse">
              <a:avLst/>
            </a:prstGeom>
            <a:solidFill>
              <a:srgbClr val="4F81BD">
                <a:lumMod val="50000"/>
              </a:srgbClr>
            </a:solidFill>
            <a:ln w="9525" cap="flat" cmpd="sng" algn="ctr">
              <a:noFill/>
              <a:prstDash val="solid"/>
            </a:ln>
            <a:effectLst>
              <a:outerShdw blurRad="63500" sx="102000" sy="102000" algn="ctr" rotWithShape="0">
                <a:sysClr val="window" lastClr="FFFFFF">
                  <a:lumMod val="75000"/>
                  <a:alpha val="40000"/>
                </a:sys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 pitchFamily="18" charset="0"/>
                <a:ea typeface="맑은 고딕"/>
                <a:cs typeface="Arial" pitchFamily="34" charset="0"/>
              </a:endParaRPr>
            </a:p>
          </p:txBody>
        </p:sp>
        <p:sp>
          <p:nvSpPr>
            <p:cNvPr id="33" name="타원 36"/>
            <p:cNvSpPr/>
            <p:nvPr/>
          </p:nvSpPr>
          <p:spPr>
            <a:xfrm>
              <a:off x="2686973" y="3049348"/>
              <a:ext cx="513548" cy="536063"/>
            </a:xfrm>
            <a:prstGeom prst="ellipse">
              <a:avLst/>
            </a:prstGeom>
            <a:solidFill>
              <a:srgbClr val="4F81BD">
                <a:lumMod val="75000"/>
              </a:srgbClr>
            </a:solidFill>
            <a:ln w="9525" cap="flat" cmpd="sng" algn="ctr">
              <a:noFill/>
              <a:prstDash val="solid"/>
            </a:ln>
            <a:effectLst>
              <a:outerShdw blurRad="63500" sx="102000" sy="102000" algn="ctr" rotWithShape="0">
                <a:sysClr val="window" lastClr="FFFFFF">
                  <a:lumMod val="75000"/>
                  <a:alpha val="40000"/>
                </a:sys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 pitchFamily="18" charset="0"/>
                <a:ea typeface="맑은 고딕"/>
                <a:cs typeface="Arial" pitchFamily="34" charset="0"/>
              </a:endParaRPr>
            </a:p>
          </p:txBody>
        </p:sp>
        <p:sp>
          <p:nvSpPr>
            <p:cNvPr id="34" name="타원 28"/>
            <p:cNvSpPr/>
            <p:nvPr/>
          </p:nvSpPr>
          <p:spPr>
            <a:xfrm>
              <a:off x="2305973" y="1677748"/>
              <a:ext cx="513548" cy="536063"/>
            </a:xfrm>
            <a:prstGeom prst="ellipse">
              <a:avLst/>
            </a:prstGeom>
            <a:solidFill>
              <a:srgbClr val="4F81BD"/>
            </a:solidFill>
            <a:ln w="9525" cap="flat" cmpd="sng" algn="ctr">
              <a:noFill/>
              <a:prstDash val="solid"/>
            </a:ln>
            <a:effectLst>
              <a:outerShdw blurRad="63500" sx="102000" sy="102000" algn="ctr" rotWithShape="0">
                <a:sysClr val="window" lastClr="FFFFFF">
                  <a:lumMod val="75000"/>
                  <a:alpha val="40000"/>
                </a:sysClr>
              </a:outerShdw>
            </a:effectLst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ko-KR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 pitchFamily="18" charset="0"/>
                <a:ea typeface="맑은 고딕"/>
                <a:cs typeface="Arial" pitchFamily="34" charset="0"/>
              </a:endParaRPr>
            </a:p>
          </p:txBody>
        </p:sp>
        <p:grpSp>
          <p:nvGrpSpPr>
            <p:cNvPr id="35" name="그룹 60"/>
            <p:cNvGrpSpPr/>
            <p:nvPr/>
          </p:nvGrpSpPr>
          <p:grpSpPr>
            <a:xfrm>
              <a:off x="2362200" y="1752600"/>
              <a:ext cx="566536" cy="435190"/>
              <a:chOff x="5075123" y="3670248"/>
              <a:chExt cx="2481953" cy="1826457"/>
            </a:xfrm>
          </p:grpSpPr>
          <p:sp>
            <p:nvSpPr>
              <p:cNvPr id="73" name="Oval 26"/>
              <p:cNvSpPr>
                <a:spLocks noChangeAspect="1" noChangeArrowheads="1"/>
              </p:cNvSpPr>
              <p:nvPr/>
            </p:nvSpPr>
            <p:spPr bwMode="auto">
              <a:xfrm rot="18900000">
                <a:off x="5075123" y="3760891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ysClr val="window" lastClr="FFFFFF">
                      <a:alpha val="33000"/>
                    </a:sysClr>
                  </a:gs>
                  <a:gs pos="100000">
                    <a:sysClr val="window" lastClr="FFFFFF">
                      <a:gamma/>
                      <a:shade val="46275"/>
                      <a:invGamma/>
                      <a:alpha val="0"/>
                    </a:sys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74" name="Oval 28"/>
              <p:cNvSpPr>
                <a:spLocks noChangeArrowheads="1"/>
              </p:cNvSpPr>
              <p:nvPr/>
            </p:nvSpPr>
            <p:spPr bwMode="auto">
              <a:xfrm flipH="1">
                <a:off x="5386741" y="3670248"/>
                <a:ext cx="713227" cy="639276"/>
              </a:xfrm>
              <a:prstGeom prst="ellipse">
                <a:avLst/>
              </a:prstGeom>
              <a:gradFill rotWithShape="1">
                <a:gsLst>
                  <a:gs pos="0">
                    <a:sysClr val="window" lastClr="FFFFFF">
                      <a:alpha val="65000"/>
                    </a:sysClr>
                  </a:gs>
                  <a:gs pos="100000">
                    <a:srgbClr val="67ABF5">
                      <a:alpha val="0"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onstantia" pitchFamily="18" charset="0"/>
                  <a:ea typeface="맑은 고딕" pitchFamily="50" charset="-127"/>
                  <a:cs typeface="Arial" pitchFamily="34" charset="0"/>
                </a:endParaRPr>
              </a:p>
            </p:txBody>
          </p:sp>
          <p:sp>
            <p:nvSpPr>
              <p:cNvPr id="75" name="Oval 26"/>
              <p:cNvSpPr>
                <a:spLocks noChangeAspect="1" noChangeArrowheads="1"/>
              </p:cNvSpPr>
              <p:nvPr/>
            </p:nvSpPr>
            <p:spPr bwMode="auto">
              <a:xfrm rot="8100000">
                <a:off x="6006543" y="4665226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ysClr val="window" lastClr="FFFFFF">
                      <a:alpha val="33000"/>
                    </a:sysClr>
                  </a:gs>
                  <a:gs pos="20000">
                    <a:sysClr val="window" lastClr="FFFFFF">
                      <a:gamma/>
                      <a:shade val="46275"/>
                      <a:invGamma/>
                      <a:alpha val="0"/>
                    </a:sys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onstantia" pitchFamily="18" charset="0"/>
                  <a:cs typeface="Arial" pitchFamily="34" charset="0"/>
                </a:endParaRPr>
              </a:p>
            </p:txBody>
          </p:sp>
        </p:grpSp>
        <p:grpSp>
          <p:nvGrpSpPr>
            <p:cNvPr id="36" name="그룹 60"/>
            <p:cNvGrpSpPr/>
            <p:nvPr/>
          </p:nvGrpSpPr>
          <p:grpSpPr>
            <a:xfrm>
              <a:off x="2286000" y="1676400"/>
              <a:ext cx="566536" cy="536063"/>
              <a:chOff x="5075123" y="3442121"/>
              <a:chExt cx="2481953" cy="2249809"/>
            </a:xfrm>
          </p:grpSpPr>
          <p:sp>
            <p:nvSpPr>
              <p:cNvPr id="67" name="타원 30"/>
              <p:cNvSpPr/>
              <p:nvPr/>
            </p:nvSpPr>
            <p:spPr>
              <a:xfrm>
                <a:off x="5159815" y="3442121"/>
                <a:ext cx="2249809" cy="2249809"/>
              </a:xfrm>
              <a:prstGeom prst="ellipse">
                <a:avLst/>
              </a:prstGeom>
              <a:gradFill flip="none" rotWithShape="1">
                <a:gsLst>
                  <a:gs pos="0">
                    <a:sysClr val="window" lastClr="FFFFFF">
                      <a:alpha val="0"/>
                    </a:sysClr>
                  </a:gs>
                  <a:gs pos="65000">
                    <a:sysClr val="window" lastClr="FFFFFF">
                      <a:alpha val="0"/>
                    </a:sysClr>
                  </a:gs>
                  <a:gs pos="74000">
                    <a:sysClr val="window" lastClr="FFFFFF"/>
                  </a:gs>
                </a:gsLst>
                <a:path path="circle">
                  <a:fillToRect l="50000" t="50000" r="50000" b="50000"/>
                </a:path>
                <a:tileRect/>
              </a:gradFill>
              <a:ln w="9525" cap="flat" cmpd="sng" algn="ctr">
                <a:solidFill>
                  <a:sysClr val="window" lastClr="FFFFFF">
                    <a:alpha val="25000"/>
                  </a:sysClr>
                </a:solidFill>
                <a:prstDash val="solid"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  <a:ea typeface="맑은 고딕"/>
                  <a:cs typeface="Arial" pitchFamily="34" charset="0"/>
                </a:endParaRPr>
              </a:p>
            </p:txBody>
          </p:sp>
          <p:sp>
            <p:nvSpPr>
              <p:cNvPr id="68" name="Oval 26"/>
              <p:cNvSpPr>
                <a:spLocks noChangeAspect="1" noChangeArrowheads="1"/>
              </p:cNvSpPr>
              <p:nvPr/>
            </p:nvSpPr>
            <p:spPr bwMode="auto">
              <a:xfrm rot="18900000">
                <a:off x="5075123" y="3760891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ysClr val="window" lastClr="FFFFFF">
                      <a:alpha val="33000"/>
                    </a:sysClr>
                  </a:gs>
                  <a:gs pos="100000">
                    <a:sysClr val="window" lastClr="FFFFFF">
                      <a:gamma/>
                      <a:shade val="46275"/>
                      <a:invGamma/>
                      <a:alpha val="0"/>
                    </a:sys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69" name="Oval 28"/>
              <p:cNvSpPr>
                <a:spLocks noChangeArrowheads="1"/>
              </p:cNvSpPr>
              <p:nvPr/>
            </p:nvSpPr>
            <p:spPr bwMode="auto">
              <a:xfrm flipH="1">
                <a:off x="5386743" y="3670246"/>
                <a:ext cx="713226" cy="639278"/>
              </a:xfrm>
              <a:prstGeom prst="ellipse">
                <a:avLst/>
              </a:prstGeom>
              <a:gradFill rotWithShape="1">
                <a:gsLst>
                  <a:gs pos="0">
                    <a:sysClr val="window" lastClr="FFFFFF">
                      <a:alpha val="65000"/>
                    </a:sysClr>
                  </a:gs>
                  <a:gs pos="100000">
                    <a:srgbClr val="67ABF5">
                      <a:alpha val="0"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onstantia" pitchFamily="18" charset="0"/>
                  <a:ea typeface="맑은 고딕" pitchFamily="50" charset="-127"/>
                  <a:cs typeface="Arial" pitchFamily="34" charset="0"/>
                </a:endParaRPr>
              </a:p>
            </p:txBody>
          </p:sp>
          <p:sp>
            <p:nvSpPr>
              <p:cNvPr id="70" name="자유형 33"/>
              <p:cNvSpPr/>
              <p:nvPr/>
            </p:nvSpPr>
            <p:spPr>
              <a:xfrm rot="5398342">
                <a:off x="5955279" y="3558567"/>
                <a:ext cx="1424933" cy="1382487"/>
              </a:xfrm>
              <a:custGeom>
                <a:avLst/>
                <a:gdLst>
                  <a:gd name="connsiteX0" fmla="*/ 0 w 1800225"/>
                  <a:gd name="connsiteY0" fmla="*/ 1285875 h 1409700"/>
                  <a:gd name="connsiteX1" fmla="*/ 723900 w 1800225"/>
                  <a:gd name="connsiteY1" fmla="*/ 1409700 h 1409700"/>
                  <a:gd name="connsiteX2" fmla="*/ 1800225 w 1800225"/>
                  <a:gd name="connsiteY2" fmla="*/ 428625 h 1409700"/>
                  <a:gd name="connsiteX3" fmla="*/ 1323975 w 1800225"/>
                  <a:gd name="connsiteY3" fmla="*/ 0 h 1409700"/>
                  <a:gd name="connsiteX4" fmla="*/ 342900 w 1800225"/>
                  <a:gd name="connsiteY4" fmla="*/ 419100 h 1409700"/>
                  <a:gd name="connsiteX5" fmla="*/ 0 w 1800225"/>
                  <a:gd name="connsiteY5" fmla="*/ 1285875 h 1409700"/>
                  <a:gd name="connsiteX0" fmla="*/ 63500 w 1863725"/>
                  <a:gd name="connsiteY0" fmla="*/ 1287462 h 1411287"/>
                  <a:gd name="connsiteX1" fmla="*/ 787400 w 1863725"/>
                  <a:gd name="connsiteY1" fmla="*/ 1411287 h 1411287"/>
                  <a:gd name="connsiteX2" fmla="*/ 1863725 w 1863725"/>
                  <a:gd name="connsiteY2" fmla="*/ 430212 h 1411287"/>
                  <a:gd name="connsiteX3" fmla="*/ 1387475 w 1863725"/>
                  <a:gd name="connsiteY3" fmla="*/ 1587 h 1411287"/>
                  <a:gd name="connsiteX4" fmla="*/ 406400 w 1863725"/>
                  <a:gd name="connsiteY4" fmla="*/ 420687 h 1411287"/>
                  <a:gd name="connsiteX5" fmla="*/ 63500 w 1863725"/>
                  <a:gd name="connsiteY5" fmla="*/ 1287462 h 1411287"/>
                  <a:gd name="connsiteX0" fmla="*/ 63500 w 1963738"/>
                  <a:gd name="connsiteY0" fmla="*/ 1287462 h 1411287"/>
                  <a:gd name="connsiteX1" fmla="*/ 787400 w 1963738"/>
                  <a:gd name="connsiteY1" fmla="*/ 1411287 h 1411287"/>
                  <a:gd name="connsiteX2" fmla="*/ 1863725 w 1963738"/>
                  <a:gd name="connsiteY2" fmla="*/ 430212 h 1411287"/>
                  <a:gd name="connsiteX3" fmla="*/ 1387475 w 1963738"/>
                  <a:gd name="connsiteY3" fmla="*/ 1587 h 1411287"/>
                  <a:gd name="connsiteX4" fmla="*/ 406400 w 1963738"/>
                  <a:gd name="connsiteY4" fmla="*/ 420687 h 1411287"/>
                  <a:gd name="connsiteX5" fmla="*/ 63500 w 1963738"/>
                  <a:gd name="connsiteY5" fmla="*/ 1287462 h 1411287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41717 w 1963737"/>
                  <a:gd name="connsiteY0" fmla="*/ 1287462 h 1689794"/>
                  <a:gd name="connsiteX1" fmla="*/ 634920 w 1963737"/>
                  <a:gd name="connsiteY1" fmla="*/ 1546919 h 1689794"/>
                  <a:gd name="connsiteX2" fmla="*/ 1841942 w 1963737"/>
                  <a:gd name="connsiteY2" fmla="*/ 430212 h 1689794"/>
                  <a:gd name="connsiteX3" fmla="*/ 1365692 w 1963737"/>
                  <a:gd name="connsiteY3" fmla="*/ 1587 h 1689794"/>
                  <a:gd name="connsiteX4" fmla="*/ 384617 w 1963737"/>
                  <a:gd name="connsiteY4" fmla="*/ 420687 h 1689794"/>
                  <a:gd name="connsiteX5" fmla="*/ 41717 w 1963737"/>
                  <a:gd name="connsiteY5" fmla="*/ 1287462 h 1689794"/>
                  <a:gd name="connsiteX0" fmla="*/ 41717 w 1860992"/>
                  <a:gd name="connsiteY0" fmla="*/ 1287462 h 1689794"/>
                  <a:gd name="connsiteX1" fmla="*/ 634920 w 1860992"/>
                  <a:gd name="connsiteY1" fmla="*/ 1546919 h 1689794"/>
                  <a:gd name="connsiteX2" fmla="*/ 1479991 w 1860992"/>
                  <a:gd name="connsiteY2" fmla="*/ 896937 h 1689794"/>
                  <a:gd name="connsiteX3" fmla="*/ 1841942 w 1860992"/>
                  <a:gd name="connsiteY3" fmla="*/ 430212 h 1689794"/>
                  <a:gd name="connsiteX4" fmla="*/ 1365692 w 1860992"/>
                  <a:gd name="connsiteY4" fmla="*/ 1587 h 1689794"/>
                  <a:gd name="connsiteX5" fmla="*/ 384617 w 1860992"/>
                  <a:gd name="connsiteY5" fmla="*/ 420687 h 1689794"/>
                  <a:gd name="connsiteX6" fmla="*/ 41717 w 1860992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55725"/>
                  <a:gd name="connsiteY0" fmla="*/ 1287462 h 1689794"/>
                  <a:gd name="connsiteX1" fmla="*/ 634920 w 1855725"/>
                  <a:gd name="connsiteY1" fmla="*/ 1546919 h 1689794"/>
                  <a:gd name="connsiteX2" fmla="*/ 1282992 w 1855725"/>
                  <a:gd name="connsiteY2" fmla="*/ 322783 h 1689794"/>
                  <a:gd name="connsiteX3" fmla="*/ 1841942 w 1855725"/>
                  <a:gd name="connsiteY3" fmla="*/ 430212 h 1689794"/>
                  <a:gd name="connsiteX4" fmla="*/ 1365692 w 1855725"/>
                  <a:gd name="connsiteY4" fmla="*/ 1587 h 1689794"/>
                  <a:gd name="connsiteX5" fmla="*/ 384617 w 1855725"/>
                  <a:gd name="connsiteY5" fmla="*/ 420687 h 1689794"/>
                  <a:gd name="connsiteX6" fmla="*/ 41717 w 1855725"/>
                  <a:gd name="connsiteY6" fmla="*/ 1287462 h 1689794"/>
                  <a:gd name="connsiteX0" fmla="*/ 41717 w 1876164"/>
                  <a:gd name="connsiteY0" fmla="*/ 1287462 h 1689794"/>
                  <a:gd name="connsiteX1" fmla="*/ 634920 w 1876164"/>
                  <a:gd name="connsiteY1" fmla="*/ 1546919 h 1689794"/>
                  <a:gd name="connsiteX2" fmla="*/ 1571024 w 1876164"/>
                  <a:gd name="connsiteY2" fmla="*/ 538807 h 1689794"/>
                  <a:gd name="connsiteX3" fmla="*/ 1841942 w 1876164"/>
                  <a:gd name="connsiteY3" fmla="*/ 430212 h 1689794"/>
                  <a:gd name="connsiteX4" fmla="*/ 1365692 w 1876164"/>
                  <a:gd name="connsiteY4" fmla="*/ 1587 h 1689794"/>
                  <a:gd name="connsiteX5" fmla="*/ 384617 w 1876164"/>
                  <a:gd name="connsiteY5" fmla="*/ 420687 h 1689794"/>
                  <a:gd name="connsiteX6" fmla="*/ 41717 w 1876164"/>
                  <a:gd name="connsiteY6" fmla="*/ 1287462 h 1689794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06006"/>
                  <a:gd name="connsiteX1" fmla="*/ 718928 w 1888165"/>
                  <a:gd name="connsiteY1" fmla="*/ 1618927 h 1706006"/>
                  <a:gd name="connsiteX2" fmla="*/ 1583025 w 1888165"/>
                  <a:gd name="connsiteY2" fmla="*/ 538807 h 1706006"/>
                  <a:gd name="connsiteX3" fmla="*/ 1853943 w 1888165"/>
                  <a:gd name="connsiteY3" fmla="*/ 430212 h 1706006"/>
                  <a:gd name="connsiteX4" fmla="*/ 1377693 w 1888165"/>
                  <a:gd name="connsiteY4" fmla="*/ 1587 h 1706006"/>
                  <a:gd name="connsiteX5" fmla="*/ 396618 w 1888165"/>
                  <a:gd name="connsiteY5" fmla="*/ 420687 h 1706006"/>
                  <a:gd name="connsiteX6" fmla="*/ 53718 w 1888165"/>
                  <a:gd name="connsiteY6" fmla="*/ 1287462 h 1706006"/>
                  <a:gd name="connsiteX0" fmla="*/ 53718 w 1888165"/>
                  <a:gd name="connsiteY0" fmla="*/ 1287462 h 1618927"/>
                  <a:gd name="connsiteX1" fmla="*/ 718928 w 1888165"/>
                  <a:gd name="connsiteY1" fmla="*/ 1618927 h 1618927"/>
                  <a:gd name="connsiteX2" fmla="*/ 1583025 w 1888165"/>
                  <a:gd name="connsiteY2" fmla="*/ 538807 h 1618927"/>
                  <a:gd name="connsiteX3" fmla="*/ 1853943 w 1888165"/>
                  <a:gd name="connsiteY3" fmla="*/ 430212 h 1618927"/>
                  <a:gd name="connsiteX4" fmla="*/ 1377693 w 1888165"/>
                  <a:gd name="connsiteY4" fmla="*/ 1587 h 1618927"/>
                  <a:gd name="connsiteX5" fmla="*/ 396618 w 1888165"/>
                  <a:gd name="connsiteY5" fmla="*/ 420687 h 1618927"/>
                  <a:gd name="connsiteX6" fmla="*/ 53718 w 1888165"/>
                  <a:gd name="connsiteY6" fmla="*/ 1287462 h 1618927"/>
                  <a:gd name="connsiteX0" fmla="*/ 5223 w 1839670"/>
                  <a:gd name="connsiteY0" fmla="*/ 1287462 h 1780287"/>
                  <a:gd name="connsiteX1" fmla="*/ 379464 w 1839670"/>
                  <a:gd name="connsiteY1" fmla="*/ 1506969 h 1780287"/>
                  <a:gd name="connsiteX2" fmla="*/ 670433 w 1839670"/>
                  <a:gd name="connsiteY2" fmla="*/ 1618927 h 1780287"/>
                  <a:gd name="connsiteX3" fmla="*/ 1534530 w 1839670"/>
                  <a:gd name="connsiteY3" fmla="*/ 538807 h 1780287"/>
                  <a:gd name="connsiteX4" fmla="*/ 1805448 w 1839670"/>
                  <a:gd name="connsiteY4" fmla="*/ 430212 h 1780287"/>
                  <a:gd name="connsiteX5" fmla="*/ 1329198 w 1839670"/>
                  <a:gd name="connsiteY5" fmla="*/ 1587 h 1780287"/>
                  <a:gd name="connsiteX6" fmla="*/ 348123 w 1839670"/>
                  <a:gd name="connsiteY6" fmla="*/ 420687 h 1780287"/>
                  <a:gd name="connsiteX7" fmla="*/ 5223 w 1839670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34947" h="1780287">
                    <a:moveTo>
                      <a:pt x="500" y="1287462"/>
                    </a:moveTo>
                    <a:cubicBezTo>
                      <a:pt x="1000" y="1451572"/>
                      <a:pt x="235534" y="1350106"/>
                      <a:pt x="346402" y="1405350"/>
                    </a:cubicBezTo>
                    <a:cubicBezTo>
                      <a:pt x="457270" y="1460594"/>
                      <a:pt x="473199" y="1780287"/>
                      <a:pt x="665710" y="1618927"/>
                    </a:cubicBezTo>
                    <a:cubicBezTo>
                      <a:pt x="905422" y="1553840"/>
                      <a:pt x="1238695" y="627021"/>
                      <a:pt x="1529807" y="538807"/>
                    </a:cubicBezTo>
                    <a:cubicBezTo>
                      <a:pt x="1820919" y="450593"/>
                      <a:pt x="1834947" y="519749"/>
                      <a:pt x="1800725" y="430212"/>
                    </a:cubicBezTo>
                    <a:cubicBezTo>
                      <a:pt x="1766503" y="340675"/>
                      <a:pt x="1567362" y="3174"/>
                      <a:pt x="1324475" y="1587"/>
                    </a:cubicBezTo>
                    <a:cubicBezTo>
                      <a:pt x="1081588" y="0"/>
                      <a:pt x="564063" y="206375"/>
                      <a:pt x="343400" y="420687"/>
                    </a:cubicBezTo>
                    <a:cubicBezTo>
                      <a:pt x="122738" y="635000"/>
                      <a:pt x="0" y="1123352"/>
                      <a:pt x="500" y="1287462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ysClr val="window" lastClr="FFFFFF">
                      <a:alpha val="19000"/>
                    </a:sysClr>
                  </a:gs>
                  <a:gs pos="50000">
                    <a:sysClr val="window" lastClr="FFFFFF">
                      <a:alpha val="0"/>
                    </a:sysClr>
                  </a:gs>
                  <a:gs pos="100000">
                    <a:sysClr val="window" lastClr="FFFFFF">
                      <a:alpha val="0"/>
                    </a:sysClr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  <a:ea typeface="맑은 고딕"/>
                  <a:cs typeface="Arial" pitchFamily="34" charset="0"/>
                </a:endParaRPr>
              </a:p>
            </p:txBody>
          </p:sp>
          <p:sp>
            <p:nvSpPr>
              <p:cNvPr id="71" name="자유형 34"/>
              <p:cNvSpPr/>
              <p:nvPr/>
            </p:nvSpPr>
            <p:spPr>
              <a:xfrm rot="5839189">
                <a:off x="4992669" y="4233137"/>
                <a:ext cx="1574507" cy="1185189"/>
              </a:xfrm>
              <a:custGeom>
                <a:avLst/>
                <a:gdLst>
                  <a:gd name="connsiteX0" fmla="*/ 0 w 2171700"/>
                  <a:gd name="connsiteY0" fmla="*/ 1038225 h 1914525"/>
                  <a:gd name="connsiteX1" fmla="*/ 390525 w 2171700"/>
                  <a:gd name="connsiteY1" fmla="*/ 1571625 h 1914525"/>
                  <a:gd name="connsiteX2" fmla="*/ 819150 w 2171700"/>
                  <a:gd name="connsiteY2" fmla="*/ 1914525 h 1914525"/>
                  <a:gd name="connsiteX3" fmla="*/ 1409700 w 2171700"/>
                  <a:gd name="connsiteY3" fmla="*/ 1771650 h 1914525"/>
                  <a:gd name="connsiteX4" fmla="*/ 1876425 w 2171700"/>
                  <a:gd name="connsiteY4" fmla="*/ 1371600 h 1914525"/>
                  <a:gd name="connsiteX5" fmla="*/ 2171700 w 2171700"/>
                  <a:gd name="connsiteY5" fmla="*/ 752475 h 1914525"/>
                  <a:gd name="connsiteX6" fmla="*/ 2105025 w 2171700"/>
                  <a:gd name="connsiteY6" fmla="*/ 0 h 1914525"/>
                  <a:gd name="connsiteX7" fmla="*/ 1990725 w 2171700"/>
                  <a:gd name="connsiteY7" fmla="*/ 209550 h 1914525"/>
                  <a:gd name="connsiteX8" fmla="*/ 1733550 w 2171700"/>
                  <a:gd name="connsiteY8" fmla="*/ 514350 h 1914525"/>
                  <a:gd name="connsiteX9" fmla="*/ 1428750 w 2171700"/>
                  <a:gd name="connsiteY9" fmla="*/ 533400 h 1914525"/>
                  <a:gd name="connsiteX10" fmla="*/ 790575 w 2171700"/>
                  <a:gd name="connsiteY10" fmla="*/ 942975 h 1914525"/>
                  <a:gd name="connsiteX11" fmla="*/ 209550 w 2171700"/>
                  <a:gd name="connsiteY11" fmla="*/ 1047750 h 1914525"/>
                  <a:gd name="connsiteX12" fmla="*/ 0 w 2171700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128712 h 2005012"/>
                  <a:gd name="connsiteX1" fmla="*/ 420687 w 2201862"/>
                  <a:gd name="connsiteY1" fmla="*/ 1662112 h 2005012"/>
                  <a:gd name="connsiteX2" fmla="*/ 849312 w 2201862"/>
                  <a:gd name="connsiteY2" fmla="*/ 2005012 h 2005012"/>
                  <a:gd name="connsiteX3" fmla="*/ 1439862 w 2201862"/>
                  <a:gd name="connsiteY3" fmla="*/ 1862137 h 2005012"/>
                  <a:gd name="connsiteX4" fmla="*/ 1906587 w 2201862"/>
                  <a:gd name="connsiteY4" fmla="*/ 1462087 h 2005012"/>
                  <a:gd name="connsiteX5" fmla="*/ 2201862 w 2201862"/>
                  <a:gd name="connsiteY5" fmla="*/ 842962 h 2005012"/>
                  <a:gd name="connsiteX6" fmla="*/ 2135187 w 2201862"/>
                  <a:gd name="connsiteY6" fmla="*/ 90487 h 2005012"/>
                  <a:gd name="connsiteX7" fmla="*/ 2020887 w 2201862"/>
                  <a:gd name="connsiteY7" fmla="*/ 300037 h 2005012"/>
                  <a:gd name="connsiteX8" fmla="*/ 1763712 w 2201862"/>
                  <a:gd name="connsiteY8" fmla="*/ 604837 h 2005012"/>
                  <a:gd name="connsiteX9" fmla="*/ 1458912 w 2201862"/>
                  <a:gd name="connsiteY9" fmla="*/ 623887 h 2005012"/>
                  <a:gd name="connsiteX10" fmla="*/ 820737 w 2201862"/>
                  <a:gd name="connsiteY10" fmla="*/ 1033462 h 2005012"/>
                  <a:gd name="connsiteX11" fmla="*/ 239712 w 2201862"/>
                  <a:gd name="connsiteY11" fmla="*/ 1138237 h 2005012"/>
                  <a:gd name="connsiteX12" fmla="*/ 30162 w 22018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312374"/>
                  <a:gd name="connsiteY0" fmla="*/ 869819 h 1779457"/>
                  <a:gd name="connsiteX1" fmla="*/ 420687 w 2312374"/>
                  <a:gd name="connsiteY1" fmla="*/ 1403219 h 1779457"/>
                  <a:gd name="connsiteX2" fmla="*/ 849312 w 2312374"/>
                  <a:gd name="connsiteY2" fmla="*/ 1746119 h 1779457"/>
                  <a:gd name="connsiteX3" fmla="*/ 1439862 w 2312374"/>
                  <a:gd name="connsiteY3" fmla="*/ 1603244 h 1779457"/>
                  <a:gd name="connsiteX4" fmla="*/ 1906587 w 2312374"/>
                  <a:gd name="connsiteY4" fmla="*/ 1203194 h 1779457"/>
                  <a:gd name="connsiteX5" fmla="*/ 2201862 w 2312374"/>
                  <a:gd name="connsiteY5" fmla="*/ 584069 h 1779457"/>
                  <a:gd name="connsiteX6" fmla="*/ 2239349 w 2312374"/>
                  <a:gd name="connsiteY6" fmla="*/ 39687 h 1779457"/>
                  <a:gd name="connsiteX7" fmla="*/ 1763712 w 2312374"/>
                  <a:gd name="connsiteY7" fmla="*/ 345944 h 1779457"/>
                  <a:gd name="connsiteX8" fmla="*/ 820737 w 2312374"/>
                  <a:gd name="connsiteY8" fmla="*/ 774569 h 1779457"/>
                  <a:gd name="connsiteX9" fmla="*/ 239712 w 2312374"/>
                  <a:gd name="connsiteY9" fmla="*/ 879344 h 1779457"/>
                  <a:gd name="connsiteX10" fmla="*/ 30162 w 2312374"/>
                  <a:gd name="connsiteY10" fmla="*/ 869819 h 1779457"/>
                  <a:gd name="connsiteX0" fmla="*/ 30162 w 2332627"/>
                  <a:gd name="connsiteY0" fmla="*/ 846217 h 1755855"/>
                  <a:gd name="connsiteX1" fmla="*/ 420687 w 2332627"/>
                  <a:gd name="connsiteY1" fmla="*/ 1379617 h 1755855"/>
                  <a:gd name="connsiteX2" fmla="*/ 849312 w 2332627"/>
                  <a:gd name="connsiteY2" fmla="*/ 1722517 h 1755855"/>
                  <a:gd name="connsiteX3" fmla="*/ 1439862 w 2332627"/>
                  <a:gd name="connsiteY3" fmla="*/ 1579642 h 1755855"/>
                  <a:gd name="connsiteX4" fmla="*/ 1906587 w 2332627"/>
                  <a:gd name="connsiteY4" fmla="*/ 1179592 h 1755855"/>
                  <a:gd name="connsiteX5" fmla="*/ 2201862 w 2332627"/>
                  <a:gd name="connsiteY5" fmla="*/ 560467 h 1755855"/>
                  <a:gd name="connsiteX6" fmla="*/ 2239349 w 2332627"/>
                  <a:gd name="connsiteY6" fmla="*/ 16085 h 1755855"/>
                  <a:gd name="connsiteX7" fmla="*/ 1642189 w 2332627"/>
                  <a:gd name="connsiteY7" fmla="*/ 463955 h 1755855"/>
                  <a:gd name="connsiteX8" fmla="*/ 820737 w 2332627"/>
                  <a:gd name="connsiteY8" fmla="*/ 750967 h 1755855"/>
                  <a:gd name="connsiteX9" fmla="*/ 239712 w 2332627"/>
                  <a:gd name="connsiteY9" fmla="*/ 855742 h 1755855"/>
                  <a:gd name="connsiteX10" fmla="*/ 30162 w 2332627"/>
                  <a:gd name="connsiteY10" fmla="*/ 846217 h 1755855"/>
                  <a:gd name="connsiteX0" fmla="*/ 30162 w 2332628"/>
                  <a:gd name="connsiteY0" fmla="*/ 846217 h 1755855"/>
                  <a:gd name="connsiteX1" fmla="*/ 420687 w 2332628"/>
                  <a:gd name="connsiteY1" fmla="*/ 1379617 h 1755855"/>
                  <a:gd name="connsiteX2" fmla="*/ 849312 w 2332628"/>
                  <a:gd name="connsiteY2" fmla="*/ 1722517 h 1755855"/>
                  <a:gd name="connsiteX3" fmla="*/ 1439862 w 2332628"/>
                  <a:gd name="connsiteY3" fmla="*/ 1579642 h 1755855"/>
                  <a:gd name="connsiteX4" fmla="*/ 1906587 w 2332628"/>
                  <a:gd name="connsiteY4" fmla="*/ 1179592 h 1755855"/>
                  <a:gd name="connsiteX5" fmla="*/ 2201862 w 2332628"/>
                  <a:gd name="connsiteY5" fmla="*/ 560467 h 1755855"/>
                  <a:gd name="connsiteX6" fmla="*/ 2239349 w 2332628"/>
                  <a:gd name="connsiteY6" fmla="*/ 16085 h 1755855"/>
                  <a:gd name="connsiteX7" fmla="*/ 1642189 w 2332628"/>
                  <a:gd name="connsiteY7" fmla="*/ 463955 h 1755855"/>
                  <a:gd name="connsiteX8" fmla="*/ 970384 w 2332628"/>
                  <a:gd name="connsiteY8" fmla="*/ 538600 h 1755855"/>
                  <a:gd name="connsiteX9" fmla="*/ 239712 w 2332628"/>
                  <a:gd name="connsiteY9" fmla="*/ 855742 h 1755855"/>
                  <a:gd name="connsiteX10" fmla="*/ 30162 w 2332628"/>
                  <a:gd name="connsiteY10" fmla="*/ 846217 h 17558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332628" h="1755855">
                    <a:moveTo>
                      <a:pt x="30162" y="846217"/>
                    </a:moveTo>
                    <a:cubicBezTo>
                      <a:pt x="60324" y="933529"/>
                      <a:pt x="284162" y="1233567"/>
                      <a:pt x="420687" y="1379617"/>
                    </a:cubicBezTo>
                    <a:cubicBezTo>
                      <a:pt x="557212" y="1525667"/>
                      <a:pt x="679449" y="1689179"/>
                      <a:pt x="849312" y="1722517"/>
                    </a:cubicBezTo>
                    <a:cubicBezTo>
                      <a:pt x="1019175" y="1755855"/>
                      <a:pt x="1263650" y="1670129"/>
                      <a:pt x="1439862" y="1579642"/>
                    </a:cubicBezTo>
                    <a:cubicBezTo>
                      <a:pt x="1616074" y="1489155"/>
                      <a:pt x="1779587" y="1349455"/>
                      <a:pt x="1906587" y="1179592"/>
                    </a:cubicBezTo>
                    <a:cubicBezTo>
                      <a:pt x="2033587" y="1009729"/>
                      <a:pt x="2146402" y="754385"/>
                      <a:pt x="2201862" y="560467"/>
                    </a:cubicBezTo>
                    <a:cubicBezTo>
                      <a:pt x="2257322" y="366549"/>
                      <a:pt x="2332628" y="32170"/>
                      <a:pt x="2239349" y="16085"/>
                    </a:cubicBezTo>
                    <a:cubicBezTo>
                      <a:pt x="2146070" y="0"/>
                      <a:pt x="1853683" y="376869"/>
                      <a:pt x="1642189" y="463955"/>
                    </a:cubicBezTo>
                    <a:cubicBezTo>
                      <a:pt x="1430695" y="551041"/>
                      <a:pt x="1204130" y="473302"/>
                      <a:pt x="970384" y="538600"/>
                    </a:cubicBezTo>
                    <a:cubicBezTo>
                      <a:pt x="736638" y="603898"/>
                      <a:pt x="396416" y="804472"/>
                      <a:pt x="239712" y="855742"/>
                    </a:cubicBezTo>
                    <a:cubicBezTo>
                      <a:pt x="83008" y="907012"/>
                      <a:pt x="0" y="758905"/>
                      <a:pt x="30162" y="846217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ysClr val="window" lastClr="FFFFFF">
                      <a:alpha val="11000"/>
                    </a:sysClr>
                  </a:gs>
                  <a:gs pos="28000">
                    <a:sysClr val="window" lastClr="FFFFFF">
                      <a:alpha val="0"/>
                    </a:sysClr>
                  </a:gs>
                  <a:gs pos="0">
                    <a:sysClr val="window" lastClr="FFFFFF">
                      <a:alpha val="0"/>
                    </a:sysClr>
                  </a:gs>
                </a:gsLst>
                <a:lin ang="2700000" scaled="0"/>
                <a:tileRect/>
              </a:gra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  <a:ea typeface="맑은 고딕"/>
                  <a:cs typeface="Arial" pitchFamily="34" charset="0"/>
                </a:endParaRPr>
              </a:p>
            </p:txBody>
          </p:sp>
          <p:sp>
            <p:nvSpPr>
              <p:cNvPr id="72" name="Oval 26"/>
              <p:cNvSpPr>
                <a:spLocks noChangeAspect="1" noChangeArrowheads="1"/>
              </p:cNvSpPr>
              <p:nvPr/>
            </p:nvSpPr>
            <p:spPr bwMode="auto">
              <a:xfrm rot="8100000">
                <a:off x="6006545" y="4665226"/>
                <a:ext cx="1550531" cy="831480"/>
              </a:xfrm>
              <a:prstGeom prst="ellipse">
                <a:avLst/>
              </a:prstGeom>
              <a:gradFill rotWithShape="1">
                <a:gsLst>
                  <a:gs pos="0">
                    <a:sysClr val="window" lastClr="FFFFFF">
                      <a:alpha val="33000"/>
                    </a:sysClr>
                  </a:gs>
                  <a:gs pos="20000">
                    <a:sysClr val="window" lastClr="FFFFFF">
                      <a:gamma/>
                      <a:shade val="46275"/>
                      <a:invGamma/>
                      <a:alpha val="0"/>
                    </a:sys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onstantia" pitchFamily="18" charset="0"/>
                  <a:cs typeface="Arial" pitchFamily="34" charset="0"/>
                </a:endParaRPr>
              </a:p>
            </p:txBody>
          </p:sp>
        </p:grpSp>
        <p:grpSp>
          <p:nvGrpSpPr>
            <p:cNvPr id="37" name="그룹 60"/>
            <p:cNvGrpSpPr/>
            <p:nvPr/>
          </p:nvGrpSpPr>
          <p:grpSpPr>
            <a:xfrm>
              <a:off x="2667000" y="3048000"/>
              <a:ext cx="566536" cy="536063"/>
              <a:chOff x="5075123" y="3442121"/>
              <a:chExt cx="2481953" cy="2249809"/>
            </a:xfrm>
          </p:grpSpPr>
          <p:sp>
            <p:nvSpPr>
              <p:cNvPr id="61" name="타원 38"/>
              <p:cNvSpPr/>
              <p:nvPr/>
            </p:nvSpPr>
            <p:spPr>
              <a:xfrm>
                <a:off x="5159815" y="3442121"/>
                <a:ext cx="2249809" cy="2249809"/>
              </a:xfrm>
              <a:prstGeom prst="ellipse">
                <a:avLst/>
              </a:prstGeom>
              <a:gradFill flip="none" rotWithShape="1">
                <a:gsLst>
                  <a:gs pos="0">
                    <a:sysClr val="window" lastClr="FFFFFF">
                      <a:alpha val="0"/>
                    </a:sysClr>
                  </a:gs>
                  <a:gs pos="65000">
                    <a:sysClr val="window" lastClr="FFFFFF">
                      <a:alpha val="0"/>
                    </a:sysClr>
                  </a:gs>
                  <a:gs pos="74000">
                    <a:sysClr val="window" lastClr="FFFFFF"/>
                  </a:gs>
                </a:gsLst>
                <a:path path="circle">
                  <a:fillToRect l="50000" t="50000" r="50000" b="50000"/>
                </a:path>
                <a:tileRect/>
              </a:gradFill>
              <a:ln w="9525" cap="flat" cmpd="sng" algn="ctr">
                <a:solidFill>
                  <a:sysClr val="window" lastClr="FFFFFF">
                    <a:alpha val="25000"/>
                  </a:sysClr>
                </a:solidFill>
                <a:prstDash val="solid"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  <a:ea typeface="맑은 고딕"/>
                  <a:cs typeface="Arial" pitchFamily="34" charset="0"/>
                </a:endParaRPr>
              </a:p>
            </p:txBody>
          </p:sp>
          <p:sp>
            <p:nvSpPr>
              <p:cNvPr id="62" name="Oval 61"/>
              <p:cNvSpPr>
                <a:spLocks noChangeAspect="1" noChangeArrowheads="1"/>
              </p:cNvSpPr>
              <p:nvPr/>
            </p:nvSpPr>
            <p:spPr bwMode="auto">
              <a:xfrm rot="18900000">
                <a:off x="5075123" y="3760891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ysClr val="window" lastClr="FFFFFF">
                      <a:alpha val="33000"/>
                    </a:sysClr>
                  </a:gs>
                  <a:gs pos="100000">
                    <a:sysClr val="window" lastClr="FFFFFF">
                      <a:gamma/>
                      <a:shade val="46275"/>
                      <a:invGamma/>
                      <a:alpha val="0"/>
                    </a:sys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63" name="Oval 28"/>
              <p:cNvSpPr>
                <a:spLocks noChangeArrowheads="1"/>
              </p:cNvSpPr>
              <p:nvPr/>
            </p:nvSpPr>
            <p:spPr bwMode="auto">
              <a:xfrm flipH="1">
                <a:off x="5386741" y="3670248"/>
                <a:ext cx="713227" cy="639276"/>
              </a:xfrm>
              <a:prstGeom prst="ellipse">
                <a:avLst/>
              </a:prstGeom>
              <a:gradFill rotWithShape="1">
                <a:gsLst>
                  <a:gs pos="0">
                    <a:sysClr val="window" lastClr="FFFFFF">
                      <a:alpha val="65000"/>
                    </a:sysClr>
                  </a:gs>
                  <a:gs pos="100000">
                    <a:srgbClr val="67ABF5">
                      <a:alpha val="0"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onstantia" pitchFamily="18" charset="0"/>
                  <a:ea typeface="맑은 고딕" pitchFamily="50" charset="-127"/>
                  <a:cs typeface="Arial" pitchFamily="34" charset="0"/>
                </a:endParaRPr>
              </a:p>
            </p:txBody>
          </p:sp>
          <p:sp>
            <p:nvSpPr>
              <p:cNvPr id="64" name="자유형 41"/>
              <p:cNvSpPr/>
              <p:nvPr/>
            </p:nvSpPr>
            <p:spPr>
              <a:xfrm rot="5398342">
                <a:off x="5955277" y="3558568"/>
                <a:ext cx="1424934" cy="1382488"/>
              </a:xfrm>
              <a:custGeom>
                <a:avLst/>
                <a:gdLst>
                  <a:gd name="connsiteX0" fmla="*/ 0 w 1800225"/>
                  <a:gd name="connsiteY0" fmla="*/ 1285875 h 1409700"/>
                  <a:gd name="connsiteX1" fmla="*/ 723900 w 1800225"/>
                  <a:gd name="connsiteY1" fmla="*/ 1409700 h 1409700"/>
                  <a:gd name="connsiteX2" fmla="*/ 1800225 w 1800225"/>
                  <a:gd name="connsiteY2" fmla="*/ 428625 h 1409700"/>
                  <a:gd name="connsiteX3" fmla="*/ 1323975 w 1800225"/>
                  <a:gd name="connsiteY3" fmla="*/ 0 h 1409700"/>
                  <a:gd name="connsiteX4" fmla="*/ 342900 w 1800225"/>
                  <a:gd name="connsiteY4" fmla="*/ 419100 h 1409700"/>
                  <a:gd name="connsiteX5" fmla="*/ 0 w 1800225"/>
                  <a:gd name="connsiteY5" fmla="*/ 1285875 h 1409700"/>
                  <a:gd name="connsiteX0" fmla="*/ 63500 w 1863725"/>
                  <a:gd name="connsiteY0" fmla="*/ 1287462 h 1411287"/>
                  <a:gd name="connsiteX1" fmla="*/ 787400 w 1863725"/>
                  <a:gd name="connsiteY1" fmla="*/ 1411287 h 1411287"/>
                  <a:gd name="connsiteX2" fmla="*/ 1863725 w 1863725"/>
                  <a:gd name="connsiteY2" fmla="*/ 430212 h 1411287"/>
                  <a:gd name="connsiteX3" fmla="*/ 1387475 w 1863725"/>
                  <a:gd name="connsiteY3" fmla="*/ 1587 h 1411287"/>
                  <a:gd name="connsiteX4" fmla="*/ 406400 w 1863725"/>
                  <a:gd name="connsiteY4" fmla="*/ 420687 h 1411287"/>
                  <a:gd name="connsiteX5" fmla="*/ 63500 w 1863725"/>
                  <a:gd name="connsiteY5" fmla="*/ 1287462 h 1411287"/>
                  <a:gd name="connsiteX0" fmla="*/ 63500 w 1963738"/>
                  <a:gd name="connsiteY0" fmla="*/ 1287462 h 1411287"/>
                  <a:gd name="connsiteX1" fmla="*/ 787400 w 1963738"/>
                  <a:gd name="connsiteY1" fmla="*/ 1411287 h 1411287"/>
                  <a:gd name="connsiteX2" fmla="*/ 1863725 w 1963738"/>
                  <a:gd name="connsiteY2" fmla="*/ 430212 h 1411287"/>
                  <a:gd name="connsiteX3" fmla="*/ 1387475 w 1963738"/>
                  <a:gd name="connsiteY3" fmla="*/ 1587 h 1411287"/>
                  <a:gd name="connsiteX4" fmla="*/ 406400 w 1963738"/>
                  <a:gd name="connsiteY4" fmla="*/ 420687 h 1411287"/>
                  <a:gd name="connsiteX5" fmla="*/ 63500 w 1963738"/>
                  <a:gd name="connsiteY5" fmla="*/ 1287462 h 1411287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41717 w 1963737"/>
                  <a:gd name="connsiteY0" fmla="*/ 1287462 h 1689794"/>
                  <a:gd name="connsiteX1" fmla="*/ 634920 w 1963737"/>
                  <a:gd name="connsiteY1" fmla="*/ 1546919 h 1689794"/>
                  <a:gd name="connsiteX2" fmla="*/ 1841942 w 1963737"/>
                  <a:gd name="connsiteY2" fmla="*/ 430212 h 1689794"/>
                  <a:gd name="connsiteX3" fmla="*/ 1365692 w 1963737"/>
                  <a:gd name="connsiteY3" fmla="*/ 1587 h 1689794"/>
                  <a:gd name="connsiteX4" fmla="*/ 384617 w 1963737"/>
                  <a:gd name="connsiteY4" fmla="*/ 420687 h 1689794"/>
                  <a:gd name="connsiteX5" fmla="*/ 41717 w 1963737"/>
                  <a:gd name="connsiteY5" fmla="*/ 1287462 h 1689794"/>
                  <a:gd name="connsiteX0" fmla="*/ 41717 w 1860992"/>
                  <a:gd name="connsiteY0" fmla="*/ 1287462 h 1689794"/>
                  <a:gd name="connsiteX1" fmla="*/ 634920 w 1860992"/>
                  <a:gd name="connsiteY1" fmla="*/ 1546919 h 1689794"/>
                  <a:gd name="connsiteX2" fmla="*/ 1479991 w 1860992"/>
                  <a:gd name="connsiteY2" fmla="*/ 896937 h 1689794"/>
                  <a:gd name="connsiteX3" fmla="*/ 1841942 w 1860992"/>
                  <a:gd name="connsiteY3" fmla="*/ 430212 h 1689794"/>
                  <a:gd name="connsiteX4" fmla="*/ 1365692 w 1860992"/>
                  <a:gd name="connsiteY4" fmla="*/ 1587 h 1689794"/>
                  <a:gd name="connsiteX5" fmla="*/ 384617 w 1860992"/>
                  <a:gd name="connsiteY5" fmla="*/ 420687 h 1689794"/>
                  <a:gd name="connsiteX6" fmla="*/ 41717 w 1860992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55725"/>
                  <a:gd name="connsiteY0" fmla="*/ 1287462 h 1689794"/>
                  <a:gd name="connsiteX1" fmla="*/ 634920 w 1855725"/>
                  <a:gd name="connsiteY1" fmla="*/ 1546919 h 1689794"/>
                  <a:gd name="connsiteX2" fmla="*/ 1282992 w 1855725"/>
                  <a:gd name="connsiteY2" fmla="*/ 322783 h 1689794"/>
                  <a:gd name="connsiteX3" fmla="*/ 1841942 w 1855725"/>
                  <a:gd name="connsiteY3" fmla="*/ 430212 h 1689794"/>
                  <a:gd name="connsiteX4" fmla="*/ 1365692 w 1855725"/>
                  <a:gd name="connsiteY4" fmla="*/ 1587 h 1689794"/>
                  <a:gd name="connsiteX5" fmla="*/ 384617 w 1855725"/>
                  <a:gd name="connsiteY5" fmla="*/ 420687 h 1689794"/>
                  <a:gd name="connsiteX6" fmla="*/ 41717 w 1855725"/>
                  <a:gd name="connsiteY6" fmla="*/ 1287462 h 1689794"/>
                  <a:gd name="connsiteX0" fmla="*/ 41717 w 1876164"/>
                  <a:gd name="connsiteY0" fmla="*/ 1287462 h 1689794"/>
                  <a:gd name="connsiteX1" fmla="*/ 634920 w 1876164"/>
                  <a:gd name="connsiteY1" fmla="*/ 1546919 h 1689794"/>
                  <a:gd name="connsiteX2" fmla="*/ 1571024 w 1876164"/>
                  <a:gd name="connsiteY2" fmla="*/ 538807 h 1689794"/>
                  <a:gd name="connsiteX3" fmla="*/ 1841942 w 1876164"/>
                  <a:gd name="connsiteY3" fmla="*/ 430212 h 1689794"/>
                  <a:gd name="connsiteX4" fmla="*/ 1365692 w 1876164"/>
                  <a:gd name="connsiteY4" fmla="*/ 1587 h 1689794"/>
                  <a:gd name="connsiteX5" fmla="*/ 384617 w 1876164"/>
                  <a:gd name="connsiteY5" fmla="*/ 420687 h 1689794"/>
                  <a:gd name="connsiteX6" fmla="*/ 41717 w 1876164"/>
                  <a:gd name="connsiteY6" fmla="*/ 1287462 h 1689794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06006"/>
                  <a:gd name="connsiteX1" fmla="*/ 718928 w 1888165"/>
                  <a:gd name="connsiteY1" fmla="*/ 1618927 h 1706006"/>
                  <a:gd name="connsiteX2" fmla="*/ 1583025 w 1888165"/>
                  <a:gd name="connsiteY2" fmla="*/ 538807 h 1706006"/>
                  <a:gd name="connsiteX3" fmla="*/ 1853943 w 1888165"/>
                  <a:gd name="connsiteY3" fmla="*/ 430212 h 1706006"/>
                  <a:gd name="connsiteX4" fmla="*/ 1377693 w 1888165"/>
                  <a:gd name="connsiteY4" fmla="*/ 1587 h 1706006"/>
                  <a:gd name="connsiteX5" fmla="*/ 396618 w 1888165"/>
                  <a:gd name="connsiteY5" fmla="*/ 420687 h 1706006"/>
                  <a:gd name="connsiteX6" fmla="*/ 53718 w 1888165"/>
                  <a:gd name="connsiteY6" fmla="*/ 1287462 h 1706006"/>
                  <a:gd name="connsiteX0" fmla="*/ 53718 w 1888165"/>
                  <a:gd name="connsiteY0" fmla="*/ 1287462 h 1618927"/>
                  <a:gd name="connsiteX1" fmla="*/ 718928 w 1888165"/>
                  <a:gd name="connsiteY1" fmla="*/ 1618927 h 1618927"/>
                  <a:gd name="connsiteX2" fmla="*/ 1583025 w 1888165"/>
                  <a:gd name="connsiteY2" fmla="*/ 538807 h 1618927"/>
                  <a:gd name="connsiteX3" fmla="*/ 1853943 w 1888165"/>
                  <a:gd name="connsiteY3" fmla="*/ 430212 h 1618927"/>
                  <a:gd name="connsiteX4" fmla="*/ 1377693 w 1888165"/>
                  <a:gd name="connsiteY4" fmla="*/ 1587 h 1618927"/>
                  <a:gd name="connsiteX5" fmla="*/ 396618 w 1888165"/>
                  <a:gd name="connsiteY5" fmla="*/ 420687 h 1618927"/>
                  <a:gd name="connsiteX6" fmla="*/ 53718 w 1888165"/>
                  <a:gd name="connsiteY6" fmla="*/ 1287462 h 1618927"/>
                  <a:gd name="connsiteX0" fmla="*/ 5223 w 1839670"/>
                  <a:gd name="connsiteY0" fmla="*/ 1287462 h 1780287"/>
                  <a:gd name="connsiteX1" fmla="*/ 379464 w 1839670"/>
                  <a:gd name="connsiteY1" fmla="*/ 1506969 h 1780287"/>
                  <a:gd name="connsiteX2" fmla="*/ 670433 w 1839670"/>
                  <a:gd name="connsiteY2" fmla="*/ 1618927 h 1780287"/>
                  <a:gd name="connsiteX3" fmla="*/ 1534530 w 1839670"/>
                  <a:gd name="connsiteY3" fmla="*/ 538807 h 1780287"/>
                  <a:gd name="connsiteX4" fmla="*/ 1805448 w 1839670"/>
                  <a:gd name="connsiteY4" fmla="*/ 430212 h 1780287"/>
                  <a:gd name="connsiteX5" fmla="*/ 1329198 w 1839670"/>
                  <a:gd name="connsiteY5" fmla="*/ 1587 h 1780287"/>
                  <a:gd name="connsiteX6" fmla="*/ 348123 w 1839670"/>
                  <a:gd name="connsiteY6" fmla="*/ 420687 h 1780287"/>
                  <a:gd name="connsiteX7" fmla="*/ 5223 w 1839670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34947" h="1780287">
                    <a:moveTo>
                      <a:pt x="500" y="1287462"/>
                    </a:moveTo>
                    <a:cubicBezTo>
                      <a:pt x="1000" y="1451572"/>
                      <a:pt x="235534" y="1350106"/>
                      <a:pt x="346402" y="1405350"/>
                    </a:cubicBezTo>
                    <a:cubicBezTo>
                      <a:pt x="457270" y="1460594"/>
                      <a:pt x="473199" y="1780287"/>
                      <a:pt x="665710" y="1618927"/>
                    </a:cubicBezTo>
                    <a:cubicBezTo>
                      <a:pt x="905422" y="1553840"/>
                      <a:pt x="1238695" y="627021"/>
                      <a:pt x="1529807" y="538807"/>
                    </a:cubicBezTo>
                    <a:cubicBezTo>
                      <a:pt x="1820919" y="450593"/>
                      <a:pt x="1834947" y="519749"/>
                      <a:pt x="1800725" y="430212"/>
                    </a:cubicBezTo>
                    <a:cubicBezTo>
                      <a:pt x="1766503" y="340675"/>
                      <a:pt x="1567362" y="3174"/>
                      <a:pt x="1324475" y="1587"/>
                    </a:cubicBezTo>
                    <a:cubicBezTo>
                      <a:pt x="1081588" y="0"/>
                      <a:pt x="564063" y="206375"/>
                      <a:pt x="343400" y="420687"/>
                    </a:cubicBezTo>
                    <a:cubicBezTo>
                      <a:pt x="122738" y="635000"/>
                      <a:pt x="0" y="1123352"/>
                      <a:pt x="500" y="1287462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ysClr val="window" lastClr="FFFFFF">
                      <a:alpha val="19000"/>
                    </a:sysClr>
                  </a:gs>
                  <a:gs pos="50000">
                    <a:sysClr val="window" lastClr="FFFFFF">
                      <a:alpha val="0"/>
                    </a:sysClr>
                  </a:gs>
                  <a:gs pos="100000">
                    <a:sysClr val="window" lastClr="FFFFFF">
                      <a:alpha val="0"/>
                    </a:sysClr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  <a:ea typeface="맑은 고딕"/>
                  <a:cs typeface="Arial" pitchFamily="34" charset="0"/>
                </a:endParaRPr>
              </a:p>
            </p:txBody>
          </p:sp>
          <p:sp>
            <p:nvSpPr>
              <p:cNvPr id="65" name="자유형 42"/>
              <p:cNvSpPr/>
              <p:nvPr/>
            </p:nvSpPr>
            <p:spPr>
              <a:xfrm rot="5839189">
                <a:off x="4992668" y="4233137"/>
                <a:ext cx="1574505" cy="1185188"/>
              </a:xfrm>
              <a:custGeom>
                <a:avLst/>
                <a:gdLst>
                  <a:gd name="connsiteX0" fmla="*/ 0 w 2171700"/>
                  <a:gd name="connsiteY0" fmla="*/ 1038225 h 1914525"/>
                  <a:gd name="connsiteX1" fmla="*/ 390525 w 2171700"/>
                  <a:gd name="connsiteY1" fmla="*/ 1571625 h 1914525"/>
                  <a:gd name="connsiteX2" fmla="*/ 819150 w 2171700"/>
                  <a:gd name="connsiteY2" fmla="*/ 1914525 h 1914525"/>
                  <a:gd name="connsiteX3" fmla="*/ 1409700 w 2171700"/>
                  <a:gd name="connsiteY3" fmla="*/ 1771650 h 1914525"/>
                  <a:gd name="connsiteX4" fmla="*/ 1876425 w 2171700"/>
                  <a:gd name="connsiteY4" fmla="*/ 1371600 h 1914525"/>
                  <a:gd name="connsiteX5" fmla="*/ 2171700 w 2171700"/>
                  <a:gd name="connsiteY5" fmla="*/ 752475 h 1914525"/>
                  <a:gd name="connsiteX6" fmla="*/ 2105025 w 2171700"/>
                  <a:gd name="connsiteY6" fmla="*/ 0 h 1914525"/>
                  <a:gd name="connsiteX7" fmla="*/ 1990725 w 2171700"/>
                  <a:gd name="connsiteY7" fmla="*/ 209550 h 1914525"/>
                  <a:gd name="connsiteX8" fmla="*/ 1733550 w 2171700"/>
                  <a:gd name="connsiteY8" fmla="*/ 514350 h 1914525"/>
                  <a:gd name="connsiteX9" fmla="*/ 1428750 w 2171700"/>
                  <a:gd name="connsiteY9" fmla="*/ 533400 h 1914525"/>
                  <a:gd name="connsiteX10" fmla="*/ 790575 w 2171700"/>
                  <a:gd name="connsiteY10" fmla="*/ 942975 h 1914525"/>
                  <a:gd name="connsiteX11" fmla="*/ 209550 w 2171700"/>
                  <a:gd name="connsiteY11" fmla="*/ 1047750 h 1914525"/>
                  <a:gd name="connsiteX12" fmla="*/ 0 w 2171700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128712 h 2005012"/>
                  <a:gd name="connsiteX1" fmla="*/ 420687 w 2201862"/>
                  <a:gd name="connsiteY1" fmla="*/ 1662112 h 2005012"/>
                  <a:gd name="connsiteX2" fmla="*/ 849312 w 2201862"/>
                  <a:gd name="connsiteY2" fmla="*/ 2005012 h 2005012"/>
                  <a:gd name="connsiteX3" fmla="*/ 1439862 w 2201862"/>
                  <a:gd name="connsiteY3" fmla="*/ 1862137 h 2005012"/>
                  <a:gd name="connsiteX4" fmla="*/ 1906587 w 2201862"/>
                  <a:gd name="connsiteY4" fmla="*/ 1462087 h 2005012"/>
                  <a:gd name="connsiteX5" fmla="*/ 2201862 w 2201862"/>
                  <a:gd name="connsiteY5" fmla="*/ 842962 h 2005012"/>
                  <a:gd name="connsiteX6" fmla="*/ 2135187 w 2201862"/>
                  <a:gd name="connsiteY6" fmla="*/ 90487 h 2005012"/>
                  <a:gd name="connsiteX7" fmla="*/ 2020887 w 2201862"/>
                  <a:gd name="connsiteY7" fmla="*/ 300037 h 2005012"/>
                  <a:gd name="connsiteX8" fmla="*/ 1763712 w 2201862"/>
                  <a:gd name="connsiteY8" fmla="*/ 604837 h 2005012"/>
                  <a:gd name="connsiteX9" fmla="*/ 1458912 w 2201862"/>
                  <a:gd name="connsiteY9" fmla="*/ 623887 h 2005012"/>
                  <a:gd name="connsiteX10" fmla="*/ 820737 w 2201862"/>
                  <a:gd name="connsiteY10" fmla="*/ 1033462 h 2005012"/>
                  <a:gd name="connsiteX11" fmla="*/ 239712 w 2201862"/>
                  <a:gd name="connsiteY11" fmla="*/ 1138237 h 2005012"/>
                  <a:gd name="connsiteX12" fmla="*/ 30162 w 22018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312374"/>
                  <a:gd name="connsiteY0" fmla="*/ 869819 h 1779457"/>
                  <a:gd name="connsiteX1" fmla="*/ 420687 w 2312374"/>
                  <a:gd name="connsiteY1" fmla="*/ 1403219 h 1779457"/>
                  <a:gd name="connsiteX2" fmla="*/ 849312 w 2312374"/>
                  <a:gd name="connsiteY2" fmla="*/ 1746119 h 1779457"/>
                  <a:gd name="connsiteX3" fmla="*/ 1439862 w 2312374"/>
                  <a:gd name="connsiteY3" fmla="*/ 1603244 h 1779457"/>
                  <a:gd name="connsiteX4" fmla="*/ 1906587 w 2312374"/>
                  <a:gd name="connsiteY4" fmla="*/ 1203194 h 1779457"/>
                  <a:gd name="connsiteX5" fmla="*/ 2201862 w 2312374"/>
                  <a:gd name="connsiteY5" fmla="*/ 584069 h 1779457"/>
                  <a:gd name="connsiteX6" fmla="*/ 2239349 w 2312374"/>
                  <a:gd name="connsiteY6" fmla="*/ 39687 h 1779457"/>
                  <a:gd name="connsiteX7" fmla="*/ 1763712 w 2312374"/>
                  <a:gd name="connsiteY7" fmla="*/ 345944 h 1779457"/>
                  <a:gd name="connsiteX8" fmla="*/ 820737 w 2312374"/>
                  <a:gd name="connsiteY8" fmla="*/ 774569 h 1779457"/>
                  <a:gd name="connsiteX9" fmla="*/ 239712 w 2312374"/>
                  <a:gd name="connsiteY9" fmla="*/ 879344 h 1779457"/>
                  <a:gd name="connsiteX10" fmla="*/ 30162 w 2312374"/>
                  <a:gd name="connsiteY10" fmla="*/ 869819 h 1779457"/>
                  <a:gd name="connsiteX0" fmla="*/ 30162 w 2332627"/>
                  <a:gd name="connsiteY0" fmla="*/ 846217 h 1755855"/>
                  <a:gd name="connsiteX1" fmla="*/ 420687 w 2332627"/>
                  <a:gd name="connsiteY1" fmla="*/ 1379617 h 1755855"/>
                  <a:gd name="connsiteX2" fmla="*/ 849312 w 2332627"/>
                  <a:gd name="connsiteY2" fmla="*/ 1722517 h 1755855"/>
                  <a:gd name="connsiteX3" fmla="*/ 1439862 w 2332627"/>
                  <a:gd name="connsiteY3" fmla="*/ 1579642 h 1755855"/>
                  <a:gd name="connsiteX4" fmla="*/ 1906587 w 2332627"/>
                  <a:gd name="connsiteY4" fmla="*/ 1179592 h 1755855"/>
                  <a:gd name="connsiteX5" fmla="*/ 2201862 w 2332627"/>
                  <a:gd name="connsiteY5" fmla="*/ 560467 h 1755855"/>
                  <a:gd name="connsiteX6" fmla="*/ 2239349 w 2332627"/>
                  <a:gd name="connsiteY6" fmla="*/ 16085 h 1755855"/>
                  <a:gd name="connsiteX7" fmla="*/ 1642189 w 2332627"/>
                  <a:gd name="connsiteY7" fmla="*/ 463955 h 1755855"/>
                  <a:gd name="connsiteX8" fmla="*/ 820737 w 2332627"/>
                  <a:gd name="connsiteY8" fmla="*/ 750967 h 1755855"/>
                  <a:gd name="connsiteX9" fmla="*/ 239712 w 2332627"/>
                  <a:gd name="connsiteY9" fmla="*/ 855742 h 1755855"/>
                  <a:gd name="connsiteX10" fmla="*/ 30162 w 2332627"/>
                  <a:gd name="connsiteY10" fmla="*/ 846217 h 1755855"/>
                  <a:gd name="connsiteX0" fmla="*/ 30162 w 2332628"/>
                  <a:gd name="connsiteY0" fmla="*/ 846217 h 1755855"/>
                  <a:gd name="connsiteX1" fmla="*/ 420687 w 2332628"/>
                  <a:gd name="connsiteY1" fmla="*/ 1379617 h 1755855"/>
                  <a:gd name="connsiteX2" fmla="*/ 849312 w 2332628"/>
                  <a:gd name="connsiteY2" fmla="*/ 1722517 h 1755855"/>
                  <a:gd name="connsiteX3" fmla="*/ 1439862 w 2332628"/>
                  <a:gd name="connsiteY3" fmla="*/ 1579642 h 1755855"/>
                  <a:gd name="connsiteX4" fmla="*/ 1906587 w 2332628"/>
                  <a:gd name="connsiteY4" fmla="*/ 1179592 h 1755855"/>
                  <a:gd name="connsiteX5" fmla="*/ 2201862 w 2332628"/>
                  <a:gd name="connsiteY5" fmla="*/ 560467 h 1755855"/>
                  <a:gd name="connsiteX6" fmla="*/ 2239349 w 2332628"/>
                  <a:gd name="connsiteY6" fmla="*/ 16085 h 1755855"/>
                  <a:gd name="connsiteX7" fmla="*/ 1642189 w 2332628"/>
                  <a:gd name="connsiteY7" fmla="*/ 463955 h 1755855"/>
                  <a:gd name="connsiteX8" fmla="*/ 970384 w 2332628"/>
                  <a:gd name="connsiteY8" fmla="*/ 538600 h 1755855"/>
                  <a:gd name="connsiteX9" fmla="*/ 239712 w 2332628"/>
                  <a:gd name="connsiteY9" fmla="*/ 855742 h 1755855"/>
                  <a:gd name="connsiteX10" fmla="*/ 30162 w 2332628"/>
                  <a:gd name="connsiteY10" fmla="*/ 846217 h 17558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332628" h="1755855">
                    <a:moveTo>
                      <a:pt x="30162" y="846217"/>
                    </a:moveTo>
                    <a:cubicBezTo>
                      <a:pt x="60324" y="933529"/>
                      <a:pt x="284162" y="1233567"/>
                      <a:pt x="420687" y="1379617"/>
                    </a:cubicBezTo>
                    <a:cubicBezTo>
                      <a:pt x="557212" y="1525667"/>
                      <a:pt x="679449" y="1689179"/>
                      <a:pt x="849312" y="1722517"/>
                    </a:cubicBezTo>
                    <a:cubicBezTo>
                      <a:pt x="1019175" y="1755855"/>
                      <a:pt x="1263650" y="1670129"/>
                      <a:pt x="1439862" y="1579642"/>
                    </a:cubicBezTo>
                    <a:cubicBezTo>
                      <a:pt x="1616074" y="1489155"/>
                      <a:pt x="1779587" y="1349455"/>
                      <a:pt x="1906587" y="1179592"/>
                    </a:cubicBezTo>
                    <a:cubicBezTo>
                      <a:pt x="2033587" y="1009729"/>
                      <a:pt x="2146402" y="754385"/>
                      <a:pt x="2201862" y="560467"/>
                    </a:cubicBezTo>
                    <a:cubicBezTo>
                      <a:pt x="2257322" y="366549"/>
                      <a:pt x="2332628" y="32170"/>
                      <a:pt x="2239349" y="16085"/>
                    </a:cubicBezTo>
                    <a:cubicBezTo>
                      <a:pt x="2146070" y="0"/>
                      <a:pt x="1853683" y="376869"/>
                      <a:pt x="1642189" y="463955"/>
                    </a:cubicBezTo>
                    <a:cubicBezTo>
                      <a:pt x="1430695" y="551041"/>
                      <a:pt x="1204130" y="473302"/>
                      <a:pt x="970384" y="538600"/>
                    </a:cubicBezTo>
                    <a:cubicBezTo>
                      <a:pt x="736638" y="603898"/>
                      <a:pt x="396416" y="804472"/>
                      <a:pt x="239712" y="855742"/>
                    </a:cubicBezTo>
                    <a:cubicBezTo>
                      <a:pt x="83008" y="907012"/>
                      <a:pt x="0" y="758905"/>
                      <a:pt x="30162" y="846217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ysClr val="window" lastClr="FFFFFF">
                      <a:alpha val="11000"/>
                    </a:sysClr>
                  </a:gs>
                  <a:gs pos="28000">
                    <a:sysClr val="window" lastClr="FFFFFF">
                      <a:alpha val="0"/>
                    </a:sysClr>
                  </a:gs>
                  <a:gs pos="0">
                    <a:sysClr val="window" lastClr="FFFFFF">
                      <a:alpha val="0"/>
                    </a:sysClr>
                  </a:gs>
                </a:gsLst>
                <a:lin ang="2700000" scaled="0"/>
                <a:tileRect/>
              </a:gra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  <a:ea typeface="맑은 고딕"/>
                  <a:cs typeface="Arial" pitchFamily="34" charset="0"/>
                </a:endParaRPr>
              </a:p>
            </p:txBody>
          </p:sp>
          <p:sp>
            <p:nvSpPr>
              <p:cNvPr id="66" name="Oval 26"/>
              <p:cNvSpPr>
                <a:spLocks noChangeAspect="1" noChangeArrowheads="1"/>
              </p:cNvSpPr>
              <p:nvPr/>
            </p:nvSpPr>
            <p:spPr bwMode="auto">
              <a:xfrm rot="8100000">
                <a:off x="6006543" y="4665226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ysClr val="window" lastClr="FFFFFF">
                      <a:alpha val="33000"/>
                    </a:sysClr>
                  </a:gs>
                  <a:gs pos="20000">
                    <a:sysClr val="window" lastClr="FFFFFF">
                      <a:gamma/>
                      <a:shade val="46275"/>
                      <a:invGamma/>
                      <a:alpha val="0"/>
                    </a:sys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onstantia" pitchFamily="18" charset="0"/>
                  <a:cs typeface="Arial" pitchFamily="34" charset="0"/>
                </a:endParaRPr>
              </a:p>
            </p:txBody>
          </p:sp>
        </p:grpSp>
        <p:grpSp>
          <p:nvGrpSpPr>
            <p:cNvPr id="38" name="그룹 60"/>
            <p:cNvGrpSpPr/>
            <p:nvPr/>
          </p:nvGrpSpPr>
          <p:grpSpPr>
            <a:xfrm>
              <a:off x="1905000" y="4572000"/>
              <a:ext cx="566536" cy="536063"/>
              <a:chOff x="5075123" y="3442121"/>
              <a:chExt cx="2481953" cy="2249809"/>
            </a:xfrm>
          </p:grpSpPr>
          <p:sp>
            <p:nvSpPr>
              <p:cNvPr id="55" name="타원 46"/>
              <p:cNvSpPr/>
              <p:nvPr/>
            </p:nvSpPr>
            <p:spPr>
              <a:xfrm>
                <a:off x="5159815" y="3442121"/>
                <a:ext cx="2249809" cy="2249809"/>
              </a:xfrm>
              <a:prstGeom prst="ellipse">
                <a:avLst/>
              </a:prstGeom>
              <a:gradFill flip="none" rotWithShape="1">
                <a:gsLst>
                  <a:gs pos="0">
                    <a:sysClr val="window" lastClr="FFFFFF">
                      <a:alpha val="0"/>
                    </a:sysClr>
                  </a:gs>
                  <a:gs pos="65000">
                    <a:sysClr val="window" lastClr="FFFFFF">
                      <a:alpha val="0"/>
                    </a:sysClr>
                  </a:gs>
                  <a:gs pos="74000">
                    <a:sysClr val="window" lastClr="FFFFFF"/>
                  </a:gs>
                </a:gsLst>
                <a:path path="circle">
                  <a:fillToRect l="50000" t="50000" r="50000" b="50000"/>
                </a:path>
                <a:tileRect/>
              </a:gradFill>
              <a:ln w="9525" cap="flat" cmpd="sng" algn="ctr">
                <a:solidFill>
                  <a:sysClr val="window" lastClr="FFFFFF">
                    <a:alpha val="25000"/>
                  </a:sysClr>
                </a:solidFill>
                <a:prstDash val="solid"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  <a:ea typeface="맑은 고딕"/>
                  <a:cs typeface="Arial" pitchFamily="34" charset="0"/>
                </a:endParaRPr>
              </a:p>
            </p:txBody>
          </p:sp>
          <p:sp>
            <p:nvSpPr>
              <p:cNvPr id="56" name="Oval 26"/>
              <p:cNvSpPr>
                <a:spLocks noChangeAspect="1" noChangeArrowheads="1"/>
              </p:cNvSpPr>
              <p:nvPr/>
            </p:nvSpPr>
            <p:spPr bwMode="auto">
              <a:xfrm rot="18900000">
                <a:off x="5075123" y="3760891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ysClr val="window" lastClr="FFFFFF">
                      <a:alpha val="33000"/>
                    </a:sysClr>
                  </a:gs>
                  <a:gs pos="100000">
                    <a:sysClr val="window" lastClr="FFFFFF">
                      <a:gamma/>
                      <a:shade val="46275"/>
                      <a:invGamma/>
                      <a:alpha val="0"/>
                    </a:sys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57" name="Oval 28"/>
              <p:cNvSpPr>
                <a:spLocks noChangeArrowheads="1"/>
              </p:cNvSpPr>
              <p:nvPr/>
            </p:nvSpPr>
            <p:spPr bwMode="auto">
              <a:xfrm flipH="1">
                <a:off x="5386741" y="3670248"/>
                <a:ext cx="713227" cy="639276"/>
              </a:xfrm>
              <a:prstGeom prst="ellipse">
                <a:avLst/>
              </a:prstGeom>
              <a:gradFill rotWithShape="1">
                <a:gsLst>
                  <a:gs pos="0">
                    <a:sysClr val="window" lastClr="FFFFFF">
                      <a:alpha val="65000"/>
                    </a:sysClr>
                  </a:gs>
                  <a:gs pos="100000">
                    <a:srgbClr val="67ABF5">
                      <a:alpha val="0"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onstantia" pitchFamily="18" charset="0"/>
                  <a:ea typeface="맑은 고딕" pitchFamily="50" charset="-127"/>
                  <a:cs typeface="Arial" pitchFamily="34" charset="0"/>
                </a:endParaRPr>
              </a:p>
            </p:txBody>
          </p:sp>
          <p:sp>
            <p:nvSpPr>
              <p:cNvPr id="58" name="자유형 49"/>
              <p:cNvSpPr/>
              <p:nvPr/>
            </p:nvSpPr>
            <p:spPr>
              <a:xfrm rot="5398342">
                <a:off x="5955277" y="3558568"/>
                <a:ext cx="1424934" cy="1382488"/>
              </a:xfrm>
              <a:custGeom>
                <a:avLst/>
                <a:gdLst>
                  <a:gd name="connsiteX0" fmla="*/ 0 w 1800225"/>
                  <a:gd name="connsiteY0" fmla="*/ 1285875 h 1409700"/>
                  <a:gd name="connsiteX1" fmla="*/ 723900 w 1800225"/>
                  <a:gd name="connsiteY1" fmla="*/ 1409700 h 1409700"/>
                  <a:gd name="connsiteX2" fmla="*/ 1800225 w 1800225"/>
                  <a:gd name="connsiteY2" fmla="*/ 428625 h 1409700"/>
                  <a:gd name="connsiteX3" fmla="*/ 1323975 w 1800225"/>
                  <a:gd name="connsiteY3" fmla="*/ 0 h 1409700"/>
                  <a:gd name="connsiteX4" fmla="*/ 342900 w 1800225"/>
                  <a:gd name="connsiteY4" fmla="*/ 419100 h 1409700"/>
                  <a:gd name="connsiteX5" fmla="*/ 0 w 1800225"/>
                  <a:gd name="connsiteY5" fmla="*/ 1285875 h 1409700"/>
                  <a:gd name="connsiteX0" fmla="*/ 63500 w 1863725"/>
                  <a:gd name="connsiteY0" fmla="*/ 1287462 h 1411287"/>
                  <a:gd name="connsiteX1" fmla="*/ 787400 w 1863725"/>
                  <a:gd name="connsiteY1" fmla="*/ 1411287 h 1411287"/>
                  <a:gd name="connsiteX2" fmla="*/ 1863725 w 1863725"/>
                  <a:gd name="connsiteY2" fmla="*/ 430212 h 1411287"/>
                  <a:gd name="connsiteX3" fmla="*/ 1387475 w 1863725"/>
                  <a:gd name="connsiteY3" fmla="*/ 1587 h 1411287"/>
                  <a:gd name="connsiteX4" fmla="*/ 406400 w 1863725"/>
                  <a:gd name="connsiteY4" fmla="*/ 420687 h 1411287"/>
                  <a:gd name="connsiteX5" fmla="*/ 63500 w 1863725"/>
                  <a:gd name="connsiteY5" fmla="*/ 1287462 h 1411287"/>
                  <a:gd name="connsiteX0" fmla="*/ 63500 w 1963738"/>
                  <a:gd name="connsiteY0" fmla="*/ 1287462 h 1411287"/>
                  <a:gd name="connsiteX1" fmla="*/ 787400 w 1963738"/>
                  <a:gd name="connsiteY1" fmla="*/ 1411287 h 1411287"/>
                  <a:gd name="connsiteX2" fmla="*/ 1863725 w 1963738"/>
                  <a:gd name="connsiteY2" fmla="*/ 430212 h 1411287"/>
                  <a:gd name="connsiteX3" fmla="*/ 1387475 w 1963738"/>
                  <a:gd name="connsiteY3" fmla="*/ 1587 h 1411287"/>
                  <a:gd name="connsiteX4" fmla="*/ 406400 w 1963738"/>
                  <a:gd name="connsiteY4" fmla="*/ 420687 h 1411287"/>
                  <a:gd name="connsiteX5" fmla="*/ 63500 w 1963738"/>
                  <a:gd name="connsiteY5" fmla="*/ 1287462 h 1411287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63500 w 1963738"/>
                  <a:gd name="connsiteY0" fmla="*/ 1287462 h 1554162"/>
                  <a:gd name="connsiteX1" fmla="*/ 787400 w 1963738"/>
                  <a:gd name="connsiteY1" fmla="*/ 1411287 h 1554162"/>
                  <a:gd name="connsiteX2" fmla="*/ 1863725 w 1963738"/>
                  <a:gd name="connsiteY2" fmla="*/ 430212 h 1554162"/>
                  <a:gd name="connsiteX3" fmla="*/ 1387475 w 1963738"/>
                  <a:gd name="connsiteY3" fmla="*/ 1587 h 1554162"/>
                  <a:gd name="connsiteX4" fmla="*/ 406400 w 1963738"/>
                  <a:gd name="connsiteY4" fmla="*/ 420687 h 1554162"/>
                  <a:gd name="connsiteX5" fmla="*/ 63500 w 1963738"/>
                  <a:gd name="connsiteY5" fmla="*/ 1287462 h 1554162"/>
                  <a:gd name="connsiteX0" fmla="*/ 41717 w 1963737"/>
                  <a:gd name="connsiteY0" fmla="*/ 1287462 h 1689794"/>
                  <a:gd name="connsiteX1" fmla="*/ 634920 w 1963737"/>
                  <a:gd name="connsiteY1" fmla="*/ 1546919 h 1689794"/>
                  <a:gd name="connsiteX2" fmla="*/ 1841942 w 1963737"/>
                  <a:gd name="connsiteY2" fmla="*/ 430212 h 1689794"/>
                  <a:gd name="connsiteX3" fmla="*/ 1365692 w 1963737"/>
                  <a:gd name="connsiteY3" fmla="*/ 1587 h 1689794"/>
                  <a:gd name="connsiteX4" fmla="*/ 384617 w 1963737"/>
                  <a:gd name="connsiteY4" fmla="*/ 420687 h 1689794"/>
                  <a:gd name="connsiteX5" fmla="*/ 41717 w 1963737"/>
                  <a:gd name="connsiteY5" fmla="*/ 1287462 h 1689794"/>
                  <a:gd name="connsiteX0" fmla="*/ 41717 w 1860992"/>
                  <a:gd name="connsiteY0" fmla="*/ 1287462 h 1689794"/>
                  <a:gd name="connsiteX1" fmla="*/ 634920 w 1860992"/>
                  <a:gd name="connsiteY1" fmla="*/ 1546919 h 1689794"/>
                  <a:gd name="connsiteX2" fmla="*/ 1479991 w 1860992"/>
                  <a:gd name="connsiteY2" fmla="*/ 896937 h 1689794"/>
                  <a:gd name="connsiteX3" fmla="*/ 1841942 w 1860992"/>
                  <a:gd name="connsiteY3" fmla="*/ 430212 h 1689794"/>
                  <a:gd name="connsiteX4" fmla="*/ 1365692 w 1860992"/>
                  <a:gd name="connsiteY4" fmla="*/ 1587 h 1689794"/>
                  <a:gd name="connsiteX5" fmla="*/ 384617 w 1860992"/>
                  <a:gd name="connsiteY5" fmla="*/ 420687 h 1689794"/>
                  <a:gd name="connsiteX6" fmla="*/ 41717 w 1860992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43724"/>
                  <a:gd name="connsiteY0" fmla="*/ 1287462 h 1689794"/>
                  <a:gd name="connsiteX1" fmla="*/ 634920 w 1843724"/>
                  <a:gd name="connsiteY1" fmla="*/ 1546919 h 1689794"/>
                  <a:gd name="connsiteX2" fmla="*/ 1355000 w 1843724"/>
                  <a:gd name="connsiteY2" fmla="*/ 466799 h 1689794"/>
                  <a:gd name="connsiteX3" fmla="*/ 1841942 w 1843724"/>
                  <a:gd name="connsiteY3" fmla="*/ 430212 h 1689794"/>
                  <a:gd name="connsiteX4" fmla="*/ 1365692 w 1843724"/>
                  <a:gd name="connsiteY4" fmla="*/ 1587 h 1689794"/>
                  <a:gd name="connsiteX5" fmla="*/ 384617 w 1843724"/>
                  <a:gd name="connsiteY5" fmla="*/ 420687 h 1689794"/>
                  <a:gd name="connsiteX6" fmla="*/ 41717 w 1843724"/>
                  <a:gd name="connsiteY6" fmla="*/ 1287462 h 1689794"/>
                  <a:gd name="connsiteX0" fmla="*/ 41717 w 1855725"/>
                  <a:gd name="connsiteY0" fmla="*/ 1287462 h 1689794"/>
                  <a:gd name="connsiteX1" fmla="*/ 634920 w 1855725"/>
                  <a:gd name="connsiteY1" fmla="*/ 1546919 h 1689794"/>
                  <a:gd name="connsiteX2" fmla="*/ 1282992 w 1855725"/>
                  <a:gd name="connsiteY2" fmla="*/ 322783 h 1689794"/>
                  <a:gd name="connsiteX3" fmla="*/ 1841942 w 1855725"/>
                  <a:gd name="connsiteY3" fmla="*/ 430212 h 1689794"/>
                  <a:gd name="connsiteX4" fmla="*/ 1365692 w 1855725"/>
                  <a:gd name="connsiteY4" fmla="*/ 1587 h 1689794"/>
                  <a:gd name="connsiteX5" fmla="*/ 384617 w 1855725"/>
                  <a:gd name="connsiteY5" fmla="*/ 420687 h 1689794"/>
                  <a:gd name="connsiteX6" fmla="*/ 41717 w 1855725"/>
                  <a:gd name="connsiteY6" fmla="*/ 1287462 h 1689794"/>
                  <a:gd name="connsiteX0" fmla="*/ 41717 w 1876164"/>
                  <a:gd name="connsiteY0" fmla="*/ 1287462 h 1689794"/>
                  <a:gd name="connsiteX1" fmla="*/ 634920 w 1876164"/>
                  <a:gd name="connsiteY1" fmla="*/ 1546919 h 1689794"/>
                  <a:gd name="connsiteX2" fmla="*/ 1571024 w 1876164"/>
                  <a:gd name="connsiteY2" fmla="*/ 538807 h 1689794"/>
                  <a:gd name="connsiteX3" fmla="*/ 1841942 w 1876164"/>
                  <a:gd name="connsiteY3" fmla="*/ 430212 h 1689794"/>
                  <a:gd name="connsiteX4" fmla="*/ 1365692 w 1876164"/>
                  <a:gd name="connsiteY4" fmla="*/ 1587 h 1689794"/>
                  <a:gd name="connsiteX5" fmla="*/ 384617 w 1876164"/>
                  <a:gd name="connsiteY5" fmla="*/ 420687 h 1689794"/>
                  <a:gd name="connsiteX6" fmla="*/ 41717 w 1876164"/>
                  <a:gd name="connsiteY6" fmla="*/ 1287462 h 1689794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61802"/>
                  <a:gd name="connsiteX1" fmla="*/ 718928 w 1888165"/>
                  <a:gd name="connsiteY1" fmla="*/ 1618927 h 1761802"/>
                  <a:gd name="connsiteX2" fmla="*/ 1583025 w 1888165"/>
                  <a:gd name="connsiteY2" fmla="*/ 538807 h 1761802"/>
                  <a:gd name="connsiteX3" fmla="*/ 1853943 w 1888165"/>
                  <a:gd name="connsiteY3" fmla="*/ 430212 h 1761802"/>
                  <a:gd name="connsiteX4" fmla="*/ 1377693 w 1888165"/>
                  <a:gd name="connsiteY4" fmla="*/ 1587 h 1761802"/>
                  <a:gd name="connsiteX5" fmla="*/ 396618 w 1888165"/>
                  <a:gd name="connsiteY5" fmla="*/ 420687 h 1761802"/>
                  <a:gd name="connsiteX6" fmla="*/ 53718 w 1888165"/>
                  <a:gd name="connsiteY6" fmla="*/ 1287462 h 1761802"/>
                  <a:gd name="connsiteX0" fmla="*/ 53718 w 1888165"/>
                  <a:gd name="connsiteY0" fmla="*/ 1287462 h 1706006"/>
                  <a:gd name="connsiteX1" fmla="*/ 718928 w 1888165"/>
                  <a:gd name="connsiteY1" fmla="*/ 1618927 h 1706006"/>
                  <a:gd name="connsiteX2" fmla="*/ 1583025 w 1888165"/>
                  <a:gd name="connsiteY2" fmla="*/ 538807 h 1706006"/>
                  <a:gd name="connsiteX3" fmla="*/ 1853943 w 1888165"/>
                  <a:gd name="connsiteY3" fmla="*/ 430212 h 1706006"/>
                  <a:gd name="connsiteX4" fmla="*/ 1377693 w 1888165"/>
                  <a:gd name="connsiteY4" fmla="*/ 1587 h 1706006"/>
                  <a:gd name="connsiteX5" fmla="*/ 396618 w 1888165"/>
                  <a:gd name="connsiteY5" fmla="*/ 420687 h 1706006"/>
                  <a:gd name="connsiteX6" fmla="*/ 53718 w 1888165"/>
                  <a:gd name="connsiteY6" fmla="*/ 1287462 h 1706006"/>
                  <a:gd name="connsiteX0" fmla="*/ 53718 w 1888165"/>
                  <a:gd name="connsiteY0" fmla="*/ 1287462 h 1618927"/>
                  <a:gd name="connsiteX1" fmla="*/ 718928 w 1888165"/>
                  <a:gd name="connsiteY1" fmla="*/ 1618927 h 1618927"/>
                  <a:gd name="connsiteX2" fmla="*/ 1583025 w 1888165"/>
                  <a:gd name="connsiteY2" fmla="*/ 538807 h 1618927"/>
                  <a:gd name="connsiteX3" fmla="*/ 1853943 w 1888165"/>
                  <a:gd name="connsiteY3" fmla="*/ 430212 h 1618927"/>
                  <a:gd name="connsiteX4" fmla="*/ 1377693 w 1888165"/>
                  <a:gd name="connsiteY4" fmla="*/ 1587 h 1618927"/>
                  <a:gd name="connsiteX5" fmla="*/ 396618 w 1888165"/>
                  <a:gd name="connsiteY5" fmla="*/ 420687 h 1618927"/>
                  <a:gd name="connsiteX6" fmla="*/ 53718 w 1888165"/>
                  <a:gd name="connsiteY6" fmla="*/ 1287462 h 1618927"/>
                  <a:gd name="connsiteX0" fmla="*/ 5223 w 1839670"/>
                  <a:gd name="connsiteY0" fmla="*/ 1287462 h 1780287"/>
                  <a:gd name="connsiteX1" fmla="*/ 379464 w 1839670"/>
                  <a:gd name="connsiteY1" fmla="*/ 1506969 h 1780287"/>
                  <a:gd name="connsiteX2" fmla="*/ 670433 w 1839670"/>
                  <a:gd name="connsiteY2" fmla="*/ 1618927 h 1780287"/>
                  <a:gd name="connsiteX3" fmla="*/ 1534530 w 1839670"/>
                  <a:gd name="connsiteY3" fmla="*/ 538807 h 1780287"/>
                  <a:gd name="connsiteX4" fmla="*/ 1805448 w 1839670"/>
                  <a:gd name="connsiteY4" fmla="*/ 430212 h 1780287"/>
                  <a:gd name="connsiteX5" fmla="*/ 1329198 w 1839670"/>
                  <a:gd name="connsiteY5" fmla="*/ 1587 h 1780287"/>
                  <a:gd name="connsiteX6" fmla="*/ 348123 w 1839670"/>
                  <a:gd name="connsiteY6" fmla="*/ 420687 h 1780287"/>
                  <a:gd name="connsiteX7" fmla="*/ 5223 w 1839670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  <a:gd name="connsiteX0" fmla="*/ 500 w 1834947"/>
                  <a:gd name="connsiteY0" fmla="*/ 1287462 h 1780287"/>
                  <a:gd name="connsiteX1" fmla="*/ 346402 w 1834947"/>
                  <a:gd name="connsiteY1" fmla="*/ 1405350 h 1780287"/>
                  <a:gd name="connsiteX2" fmla="*/ 665710 w 1834947"/>
                  <a:gd name="connsiteY2" fmla="*/ 1618927 h 1780287"/>
                  <a:gd name="connsiteX3" fmla="*/ 1529807 w 1834947"/>
                  <a:gd name="connsiteY3" fmla="*/ 538807 h 1780287"/>
                  <a:gd name="connsiteX4" fmla="*/ 1800725 w 1834947"/>
                  <a:gd name="connsiteY4" fmla="*/ 430212 h 1780287"/>
                  <a:gd name="connsiteX5" fmla="*/ 1324475 w 1834947"/>
                  <a:gd name="connsiteY5" fmla="*/ 1587 h 1780287"/>
                  <a:gd name="connsiteX6" fmla="*/ 343400 w 1834947"/>
                  <a:gd name="connsiteY6" fmla="*/ 420687 h 1780287"/>
                  <a:gd name="connsiteX7" fmla="*/ 500 w 1834947"/>
                  <a:gd name="connsiteY7" fmla="*/ 1287462 h 17802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34947" h="1780287">
                    <a:moveTo>
                      <a:pt x="500" y="1287462"/>
                    </a:moveTo>
                    <a:cubicBezTo>
                      <a:pt x="1000" y="1451572"/>
                      <a:pt x="235534" y="1350106"/>
                      <a:pt x="346402" y="1405350"/>
                    </a:cubicBezTo>
                    <a:cubicBezTo>
                      <a:pt x="457270" y="1460594"/>
                      <a:pt x="473199" y="1780287"/>
                      <a:pt x="665710" y="1618927"/>
                    </a:cubicBezTo>
                    <a:cubicBezTo>
                      <a:pt x="905422" y="1553840"/>
                      <a:pt x="1238695" y="627021"/>
                      <a:pt x="1529807" y="538807"/>
                    </a:cubicBezTo>
                    <a:cubicBezTo>
                      <a:pt x="1820919" y="450593"/>
                      <a:pt x="1834947" y="519749"/>
                      <a:pt x="1800725" y="430212"/>
                    </a:cubicBezTo>
                    <a:cubicBezTo>
                      <a:pt x="1766503" y="340675"/>
                      <a:pt x="1567362" y="3174"/>
                      <a:pt x="1324475" y="1587"/>
                    </a:cubicBezTo>
                    <a:cubicBezTo>
                      <a:pt x="1081588" y="0"/>
                      <a:pt x="564063" y="206375"/>
                      <a:pt x="343400" y="420687"/>
                    </a:cubicBezTo>
                    <a:cubicBezTo>
                      <a:pt x="122738" y="635000"/>
                      <a:pt x="0" y="1123352"/>
                      <a:pt x="500" y="1287462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ysClr val="window" lastClr="FFFFFF">
                      <a:alpha val="19000"/>
                    </a:sysClr>
                  </a:gs>
                  <a:gs pos="50000">
                    <a:sysClr val="window" lastClr="FFFFFF">
                      <a:alpha val="0"/>
                    </a:sysClr>
                  </a:gs>
                  <a:gs pos="100000">
                    <a:sysClr val="window" lastClr="FFFFFF">
                      <a:alpha val="0"/>
                    </a:sysClr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  <a:ea typeface="맑은 고딕"/>
                  <a:cs typeface="Arial" pitchFamily="34" charset="0"/>
                </a:endParaRPr>
              </a:p>
            </p:txBody>
          </p:sp>
          <p:sp>
            <p:nvSpPr>
              <p:cNvPr id="59" name="자유형 50"/>
              <p:cNvSpPr/>
              <p:nvPr/>
            </p:nvSpPr>
            <p:spPr>
              <a:xfrm rot="5839189">
                <a:off x="4992668" y="4233137"/>
                <a:ext cx="1574505" cy="1185188"/>
              </a:xfrm>
              <a:custGeom>
                <a:avLst/>
                <a:gdLst>
                  <a:gd name="connsiteX0" fmla="*/ 0 w 2171700"/>
                  <a:gd name="connsiteY0" fmla="*/ 1038225 h 1914525"/>
                  <a:gd name="connsiteX1" fmla="*/ 390525 w 2171700"/>
                  <a:gd name="connsiteY1" fmla="*/ 1571625 h 1914525"/>
                  <a:gd name="connsiteX2" fmla="*/ 819150 w 2171700"/>
                  <a:gd name="connsiteY2" fmla="*/ 1914525 h 1914525"/>
                  <a:gd name="connsiteX3" fmla="*/ 1409700 w 2171700"/>
                  <a:gd name="connsiteY3" fmla="*/ 1771650 h 1914525"/>
                  <a:gd name="connsiteX4" fmla="*/ 1876425 w 2171700"/>
                  <a:gd name="connsiteY4" fmla="*/ 1371600 h 1914525"/>
                  <a:gd name="connsiteX5" fmla="*/ 2171700 w 2171700"/>
                  <a:gd name="connsiteY5" fmla="*/ 752475 h 1914525"/>
                  <a:gd name="connsiteX6" fmla="*/ 2105025 w 2171700"/>
                  <a:gd name="connsiteY6" fmla="*/ 0 h 1914525"/>
                  <a:gd name="connsiteX7" fmla="*/ 1990725 w 2171700"/>
                  <a:gd name="connsiteY7" fmla="*/ 209550 h 1914525"/>
                  <a:gd name="connsiteX8" fmla="*/ 1733550 w 2171700"/>
                  <a:gd name="connsiteY8" fmla="*/ 514350 h 1914525"/>
                  <a:gd name="connsiteX9" fmla="*/ 1428750 w 2171700"/>
                  <a:gd name="connsiteY9" fmla="*/ 533400 h 1914525"/>
                  <a:gd name="connsiteX10" fmla="*/ 790575 w 2171700"/>
                  <a:gd name="connsiteY10" fmla="*/ 942975 h 1914525"/>
                  <a:gd name="connsiteX11" fmla="*/ 209550 w 2171700"/>
                  <a:gd name="connsiteY11" fmla="*/ 1047750 h 1914525"/>
                  <a:gd name="connsiteX12" fmla="*/ 0 w 2171700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038225 h 1914525"/>
                  <a:gd name="connsiteX1" fmla="*/ 420687 w 2201862"/>
                  <a:gd name="connsiteY1" fmla="*/ 1571625 h 1914525"/>
                  <a:gd name="connsiteX2" fmla="*/ 849312 w 2201862"/>
                  <a:gd name="connsiteY2" fmla="*/ 1914525 h 1914525"/>
                  <a:gd name="connsiteX3" fmla="*/ 1439862 w 2201862"/>
                  <a:gd name="connsiteY3" fmla="*/ 1771650 h 1914525"/>
                  <a:gd name="connsiteX4" fmla="*/ 1906587 w 2201862"/>
                  <a:gd name="connsiteY4" fmla="*/ 1371600 h 1914525"/>
                  <a:gd name="connsiteX5" fmla="*/ 2201862 w 2201862"/>
                  <a:gd name="connsiteY5" fmla="*/ 752475 h 1914525"/>
                  <a:gd name="connsiteX6" fmla="*/ 2135187 w 2201862"/>
                  <a:gd name="connsiteY6" fmla="*/ 0 h 1914525"/>
                  <a:gd name="connsiteX7" fmla="*/ 2020887 w 2201862"/>
                  <a:gd name="connsiteY7" fmla="*/ 209550 h 1914525"/>
                  <a:gd name="connsiteX8" fmla="*/ 1763712 w 2201862"/>
                  <a:gd name="connsiteY8" fmla="*/ 514350 h 1914525"/>
                  <a:gd name="connsiteX9" fmla="*/ 1458912 w 2201862"/>
                  <a:gd name="connsiteY9" fmla="*/ 533400 h 1914525"/>
                  <a:gd name="connsiteX10" fmla="*/ 820737 w 2201862"/>
                  <a:gd name="connsiteY10" fmla="*/ 942975 h 1914525"/>
                  <a:gd name="connsiteX11" fmla="*/ 239712 w 2201862"/>
                  <a:gd name="connsiteY11" fmla="*/ 1047750 h 1914525"/>
                  <a:gd name="connsiteX12" fmla="*/ 30162 w 2201862"/>
                  <a:gd name="connsiteY12" fmla="*/ 1038225 h 1914525"/>
                  <a:gd name="connsiteX0" fmla="*/ 30162 w 2201862"/>
                  <a:gd name="connsiteY0" fmla="*/ 1128712 h 2005012"/>
                  <a:gd name="connsiteX1" fmla="*/ 420687 w 2201862"/>
                  <a:gd name="connsiteY1" fmla="*/ 1662112 h 2005012"/>
                  <a:gd name="connsiteX2" fmla="*/ 849312 w 2201862"/>
                  <a:gd name="connsiteY2" fmla="*/ 2005012 h 2005012"/>
                  <a:gd name="connsiteX3" fmla="*/ 1439862 w 2201862"/>
                  <a:gd name="connsiteY3" fmla="*/ 1862137 h 2005012"/>
                  <a:gd name="connsiteX4" fmla="*/ 1906587 w 2201862"/>
                  <a:gd name="connsiteY4" fmla="*/ 1462087 h 2005012"/>
                  <a:gd name="connsiteX5" fmla="*/ 2201862 w 2201862"/>
                  <a:gd name="connsiteY5" fmla="*/ 842962 h 2005012"/>
                  <a:gd name="connsiteX6" fmla="*/ 2135187 w 2201862"/>
                  <a:gd name="connsiteY6" fmla="*/ 90487 h 2005012"/>
                  <a:gd name="connsiteX7" fmla="*/ 2020887 w 2201862"/>
                  <a:gd name="connsiteY7" fmla="*/ 300037 h 2005012"/>
                  <a:gd name="connsiteX8" fmla="*/ 1763712 w 2201862"/>
                  <a:gd name="connsiteY8" fmla="*/ 604837 h 2005012"/>
                  <a:gd name="connsiteX9" fmla="*/ 1458912 w 2201862"/>
                  <a:gd name="connsiteY9" fmla="*/ 623887 h 2005012"/>
                  <a:gd name="connsiteX10" fmla="*/ 820737 w 2201862"/>
                  <a:gd name="connsiteY10" fmla="*/ 1033462 h 2005012"/>
                  <a:gd name="connsiteX11" fmla="*/ 239712 w 2201862"/>
                  <a:gd name="connsiteY11" fmla="*/ 1138237 h 2005012"/>
                  <a:gd name="connsiteX12" fmla="*/ 30162 w 22018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05012"/>
                  <a:gd name="connsiteX1" fmla="*/ 420687 w 2239962"/>
                  <a:gd name="connsiteY1" fmla="*/ 1662112 h 2005012"/>
                  <a:gd name="connsiteX2" fmla="*/ 849312 w 2239962"/>
                  <a:gd name="connsiteY2" fmla="*/ 2005012 h 2005012"/>
                  <a:gd name="connsiteX3" fmla="*/ 1439862 w 2239962"/>
                  <a:gd name="connsiteY3" fmla="*/ 1862137 h 2005012"/>
                  <a:gd name="connsiteX4" fmla="*/ 1906587 w 2239962"/>
                  <a:gd name="connsiteY4" fmla="*/ 1462087 h 2005012"/>
                  <a:gd name="connsiteX5" fmla="*/ 2201862 w 2239962"/>
                  <a:gd name="connsiteY5" fmla="*/ 842962 h 2005012"/>
                  <a:gd name="connsiteX6" fmla="*/ 2135187 w 2239962"/>
                  <a:gd name="connsiteY6" fmla="*/ 90487 h 2005012"/>
                  <a:gd name="connsiteX7" fmla="*/ 2020887 w 2239962"/>
                  <a:gd name="connsiteY7" fmla="*/ 300037 h 2005012"/>
                  <a:gd name="connsiteX8" fmla="*/ 1763712 w 2239962"/>
                  <a:gd name="connsiteY8" fmla="*/ 604837 h 2005012"/>
                  <a:gd name="connsiteX9" fmla="*/ 1458912 w 2239962"/>
                  <a:gd name="connsiteY9" fmla="*/ 623887 h 2005012"/>
                  <a:gd name="connsiteX10" fmla="*/ 820737 w 2239962"/>
                  <a:gd name="connsiteY10" fmla="*/ 1033462 h 2005012"/>
                  <a:gd name="connsiteX11" fmla="*/ 239712 w 2239962"/>
                  <a:gd name="connsiteY11" fmla="*/ 1138237 h 2005012"/>
                  <a:gd name="connsiteX12" fmla="*/ 30162 w 2239962"/>
                  <a:gd name="connsiteY12" fmla="*/ 1128712 h 2005012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1458912 w 2239962"/>
                  <a:gd name="connsiteY9" fmla="*/ 623887 h 2038350"/>
                  <a:gd name="connsiteX10" fmla="*/ 820737 w 2239962"/>
                  <a:gd name="connsiteY10" fmla="*/ 1033462 h 2038350"/>
                  <a:gd name="connsiteX11" fmla="*/ 239712 w 2239962"/>
                  <a:gd name="connsiteY11" fmla="*/ 1138237 h 2038350"/>
                  <a:gd name="connsiteX12" fmla="*/ 30162 w 2239962"/>
                  <a:gd name="connsiteY12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39962"/>
                  <a:gd name="connsiteY0" fmla="*/ 1128712 h 2038350"/>
                  <a:gd name="connsiteX1" fmla="*/ 420687 w 2239962"/>
                  <a:gd name="connsiteY1" fmla="*/ 1662112 h 2038350"/>
                  <a:gd name="connsiteX2" fmla="*/ 849312 w 2239962"/>
                  <a:gd name="connsiteY2" fmla="*/ 2005012 h 2038350"/>
                  <a:gd name="connsiteX3" fmla="*/ 1439862 w 2239962"/>
                  <a:gd name="connsiteY3" fmla="*/ 1862137 h 2038350"/>
                  <a:gd name="connsiteX4" fmla="*/ 1906587 w 2239962"/>
                  <a:gd name="connsiteY4" fmla="*/ 1462087 h 2038350"/>
                  <a:gd name="connsiteX5" fmla="*/ 2201862 w 2239962"/>
                  <a:gd name="connsiteY5" fmla="*/ 842962 h 2038350"/>
                  <a:gd name="connsiteX6" fmla="*/ 2135187 w 2239962"/>
                  <a:gd name="connsiteY6" fmla="*/ 90487 h 2038350"/>
                  <a:gd name="connsiteX7" fmla="*/ 2020887 w 2239962"/>
                  <a:gd name="connsiteY7" fmla="*/ 300037 h 2038350"/>
                  <a:gd name="connsiteX8" fmla="*/ 1763712 w 2239962"/>
                  <a:gd name="connsiteY8" fmla="*/ 604837 h 2038350"/>
                  <a:gd name="connsiteX9" fmla="*/ 820737 w 2239962"/>
                  <a:gd name="connsiteY9" fmla="*/ 1033462 h 2038350"/>
                  <a:gd name="connsiteX10" fmla="*/ 239712 w 2239962"/>
                  <a:gd name="connsiteY10" fmla="*/ 1138237 h 2038350"/>
                  <a:gd name="connsiteX11" fmla="*/ 30162 w 2239962"/>
                  <a:gd name="connsiteY11" fmla="*/ 1128712 h 203835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220912"/>
                  <a:gd name="connsiteY0" fmla="*/ 868362 h 1778000"/>
                  <a:gd name="connsiteX1" fmla="*/ 420687 w 2220912"/>
                  <a:gd name="connsiteY1" fmla="*/ 1401762 h 1778000"/>
                  <a:gd name="connsiteX2" fmla="*/ 849312 w 2220912"/>
                  <a:gd name="connsiteY2" fmla="*/ 1744662 h 1778000"/>
                  <a:gd name="connsiteX3" fmla="*/ 1439862 w 2220912"/>
                  <a:gd name="connsiteY3" fmla="*/ 1601787 h 1778000"/>
                  <a:gd name="connsiteX4" fmla="*/ 1906587 w 2220912"/>
                  <a:gd name="connsiteY4" fmla="*/ 1201737 h 1778000"/>
                  <a:gd name="connsiteX5" fmla="*/ 2201862 w 2220912"/>
                  <a:gd name="connsiteY5" fmla="*/ 582612 h 1778000"/>
                  <a:gd name="connsiteX6" fmla="*/ 2020887 w 2220912"/>
                  <a:gd name="connsiteY6" fmla="*/ 39687 h 1778000"/>
                  <a:gd name="connsiteX7" fmla="*/ 1763712 w 2220912"/>
                  <a:gd name="connsiteY7" fmla="*/ 344487 h 1778000"/>
                  <a:gd name="connsiteX8" fmla="*/ 820737 w 2220912"/>
                  <a:gd name="connsiteY8" fmla="*/ 773112 h 1778000"/>
                  <a:gd name="connsiteX9" fmla="*/ 239712 w 2220912"/>
                  <a:gd name="connsiteY9" fmla="*/ 877887 h 1778000"/>
                  <a:gd name="connsiteX10" fmla="*/ 30162 w 2220912"/>
                  <a:gd name="connsiteY10" fmla="*/ 868362 h 1778000"/>
                  <a:gd name="connsiteX0" fmla="*/ 30162 w 2312374"/>
                  <a:gd name="connsiteY0" fmla="*/ 869819 h 1779457"/>
                  <a:gd name="connsiteX1" fmla="*/ 420687 w 2312374"/>
                  <a:gd name="connsiteY1" fmla="*/ 1403219 h 1779457"/>
                  <a:gd name="connsiteX2" fmla="*/ 849312 w 2312374"/>
                  <a:gd name="connsiteY2" fmla="*/ 1746119 h 1779457"/>
                  <a:gd name="connsiteX3" fmla="*/ 1439862 w 2312374"/>
                  <a:gd name="connsiteY3" fmla="*/ 1603244 h 1779457"/>
                  <a:gd name="connsiteX4" fmla="*/ 1906587 w 2312374"/>
                  <a:gd name="connsiteY4" fmla="*/ 1203194 h 1779457"/>
                  <a:gd name="connsiteX5" fmla="*/ 2201862 w 2312374"/>
                  <a:gd name="connsiteY5" fmla="*/ 584069 h 1779457"/>
                  <a:gd name="connsiteX6" fmla="*/ 2239349 w 2312374"/>
                  <a:gd name="connsiteY6" fmla="*/ 39687 h 1779457"/>
                  <a:gd name="connsiteX7" fmla="*/ 1763712 w 2312374"/>
                  <a:gd name="connsiteY7" fmla="*/ 345944 h 1779457"/>
                  <a:gd name="connsiteX8" fmla="*/ 820737 w 2312374"/>
                  <a:gd name="connsiteY8" fmla="*/ 774569 h 1779457"/>
                  <a:gd name="connsiteX9" fmla="*/ 239712 w 2312374"/>
                  <a:gd name="connsiteY9" fmla="*/ 879344 h 1779457"/>
                  <a:gd name="connsiteX10" fmla="*/ 30162 w 2312374"/>
                  <a:gd name="connsiteY10" fmla="*/ 869819 h 1779457"/>
                  <a:gd name="connsiteX0" fmla="*/ 30162 w 2332627"/>
                  <a:gd name="connsiteY0" fmla="*/ 846217 h 1755855"/>
                  <a:gd name="connsiteX1" fmla="*/ 420687 w 2332627"/>
                  <a:gd name="connsiteY1" fmla="*/ 1379617 h 1755855"/>
                  <a:gd name="connsiteX2" fmla="*/ 849312 w 2332627"/>
                  <a:gd name="connsiteY2" fmla="*/ 1722517 h 1755855"/>
                  <a:gd name="connsiteX3" fmla="*/ 1439862 w 2332627"/>
                  <a:gd name="connsiteY3" fmla="*/ 1579642 h 1755855"/>
                  <a:gd name="connsiteX4" fmla="*/ 1906587 w 2332627"/>
                  <a:gd name="connsiteY4" fmla="*/ 1179592 h 1755855"/>
                  <a:gd name="connsiteX5" fmla="*/ 2201862 w 2332627"/>
                  <a:gd name="connsiteY5" fmla="*/ 560467 h 1755855"/>
                  <a:gd name="connsiteX6" fmla="*/ 2239349 w 2332627"/>
                  <a:gd name="connsiteY6" fmla="*/ 16085 h 1755855"/>
                  <a:gd name="connsiteX7" fmla="*/ 1642189 w 2332627"/>
                  <a:gd name="connsiteY7" fmla="*/ 463955 h 1755855"/>
                  <a:gd name="connsiteX8" fmla="*/ 820737 w 2332627"/>
                  <a:gd name="connsiteY8" fmla="*/ 750967 h 1755855"/>
                  <a:gd name="connsiteX9" fmla="*/ 239712 w 2332627"/>
                  <a:gd name="connsiteY9" fmla="*/ 855742 h 1755855"/>
                  <a:gd name="connsiteX10" fmla="*/ 30162 w 2332627"/>
                  <a:gd name="connsiteY10" fmla="*/ 846217 h 1755855"/>
                  <a:gd name="connsiteX0" fmla="*/ 30162 w 2332628"/>
                  <a:gd name="connsiteY0" fmla="*/ 846217 h 1755855"/>
                  <a:gd name="connsiteX1" fmla="*/ 420687 w 2332628"/>
                  <a:gd name="connsiteY1" fmla="*/ 1379617 h 1755855"/>
                  <a:gd name="connsiteX2" fmla="*/ 849312 w 2332628"/>
                  <a:gd name="connsiteY2" fmla="*/ 1722517 h 1755855"/>
                  <a:gd name="connsiteX3" fmla="*/ 1439862 w 2332628"/>
                  <a:gd name="connsiteY3" fmla="*/ 1579642 h 1755855"/>
                  <a:gd name="connsiteX4" fmla="*/ 1906587 w 2332628"/>
                  <a:gd name="connsiteY4" fmla="*/ 1179592 h 1755855"/>
                  <a:gd name="connsiteX5" fmla="*/ 2201862 w 2332628"/>
                  <a:gd name="connsiteY5" fmla="*/ 560467 h 1755855"/>
                  <a:gd name="connsiteX6" fmla="*/ 2239349 w 2332628"/>
                  <a:gd name="connsiteY6" fmla="*/ 16085 h 1755855"/>
                  <a:gd name="connsiteX7" fmla="*/ 1642189 w 2332628"/>
                  <a:gd name="connsiteY7" fmla="*/ 463955 h 1755855"/>
                  <a:gd name="connsiteX8" fmla="*/ 970384 w 2332628"/>
                  <a:gd name="connsiteY8" fmla="*/ 538600 h 1755855"/>
                  <a:gd name="connsiteX9" fmla="*/ 239712 w 2332628"/>
                  <a:gd name="connsiteY9" fmla="*/ 855742 h 1755855"/>
                  <a:gd name="connsiteX10" fmla="*/ 30162 w 2332628"/>
                  <a:gd name="connsiteY10" fmla="*/ 846217 h 17558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332628" h="1755855">
                    <a:moveTo>
                      <a:pt x="30162" y="846217"/>
                    </a:moveTo>
                    <a:cubicBezTo>
                      <a:pt x="60324" y="933529"/>
                      <a:pt x="284162" y="1233567"/>
                      <a:pt x="420687" y="1379617"/>
                    </a:cubicBezTo>
                    <a:cubicBezTo>
                      <a:pt x="557212" y="1525667"/>
                      <a:pt x="679449" y="1689179"/>
                      <a:pt x="849312" y="1722517"/>
                    </a:cubicBezTo>
                    <a:cubicBezTo>
                      <a:pt x="1019175" y="1755855"/>
                      <a:pt x="1263650" y="1670129"/>
                      <a:pt x="1439862" y="1579642"/>
                    </a:cubicBezTo>
                    <a:cubicBezTo>
                      <a:pt x="1616074" y="1489155"/>
                      <a:pt x="1779587" y="1349455"/>
                      <a:pt x="1906587" y="1179592"/>
                    </a:cubicBezTo>
                    <a:cubicBezTo>
                      <a:pt x="2033587" y="1009729"/>
                      <a:pt x="2146402" y="754385"/>
                      <a:pt x="2201862" y="560467"/>
                    </a:cubicBezTo>
                    <a:cubicBezTo>
                      <a:pt x="2257322" y="366549"/>
                      <a:pt x="2332628" y="32170"/>
                      <a:pt x="2239349" y="16085"/>
                    </a:cubicBezTo>
                    <a:cubicBezTo>
                      <a:pt x="2146070" y="0"/>
                      <a:pt x="1853683" y="376869"/>
                      <a:pt x="1642189" y="463955"/>
                    </a:cubicBezTo>
                    <a:cubicBezTo>
                      <a:pt x="1430695" y="551041"/>
                      <a:pt x="1204130" y="473302"/>
                      <a:pt x="970384" y="538600"/>
                    </a:cubicBezTo>
                    <a:cubicBezTo>
                      <a:pt x="736638" y="603898"/>
                      <a:pt x="396416" y="804472"/>
                      <a:pt x="239712" y="855742"/>
                    </a:cubicBezTo>
                    <a:cubicBezTo>
                      <a:pt x="83008" y="907012"/>
                      <a:pt x="0" y="758905"/>
                      <a:pt x="30162" y="846217"/>
                    </a:cubicBezTo>
                    <a:close/>
                  </a:path>
                </a:pathLst>
              </a:custGeom>
              <a:gradFill flip="none" rotWithShape="1">
                <a:gsLst>
                  <a:gs pos="74000">
                    <a:sysClr val="window" lastClr="FFFFFF">
                      <a:alpha val="11000"/>
                    </a:sysClr>
                  </a:gs>
                  <a:gs pos="28000">
                    <a:sysClr val="window" lastClr="FFFFFF">
                      <a:alpha val="0"/>
                    </a:sysClr>
                  </a:gs>
                  <a:gs pos="0">
                    <a:sysClr val="window" lastClr="FFFFFF">
                      <a:alpha val="0"/>
                    </a:sysClr>
                  </a:gs>
                </a:gsLst>
                <a:lin ang="2700000" scaled="0"/>
                <a:tileRect/>
              </a:gra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  <a:ea typeface="맑은 고딕"/>
                  <a:cs typeface="Arial" pitchFamily="34" charset="0"/>
                </a:endParaRPr>
              </a:p>
            </p:txBody>
          </p:sp>
          <p:sp>
            <p:nvSpPr>
              <p:cNvPr id="60" name="Oval 26"/>
              <p:cNvSpPr>
                <a:spLocks noChangeAspect="1" noChangeArrowheads="1"/>
              </p:cNvSpPr>
              <p:nvPr/>
            </p:nvSpPr>
            <p:spPr bwMode="auto">
              <a:xfrm rot="8100000">
                <a:off x="6006543" y="4665226"/>
                <a:ext cx="1550533" cy="831479"/>
              </a:xfrm>
              <a:prstGeom prst="ellipse">
                <a:avLst/>
              </a:prstGeom>
              <a:gradFill rotWithShape="1">
                <a:gsLst>
                  <a:gs pos="0">
                    <a:sysClr val="window" lastClr="FFFFFF">
                      <a:alpha val="33000"/>
                    </a:sysClr>
                  </a:gs>
                  <a:gs pos="20000">
                    <a:sysClr val="window" lastClr="FFFFFF">
                      <a:gamma/>
                      <a:shade val="46275"/>
                      <a:invGamma/>
                      <a:alpha val="0"/>
                    </a:sysClr>
                  </a:gs>
                </a:gsLst>
                <a:lin ang="5400000" scaled="1"/>
              </a:gradFill>
              <a:ln w="38100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ko-KR" altLang="en-US" sz="2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onstantia" pitchFamily="18" charset="0"/>
                  <a:cs typeface="Arial" pitchFamily="34" charset="0"/>
                </a:endParaRPr>
              </a:p>
            </p:txBody>
          </p:sp>
        </p:grpSp>
        <p:sp>
          <p:nvSpPr>
            <p:cNvPr id="39" name="TextBox 38"/>
            <p:cNvSpPr txBox="1"/>
            <p:nvPr/>
          </p:nvSpPr>
          <p:spPr bwMode="auto">
            <a:xfrm>
              <a:off x="2895600" y="1371600"/>
              <a:ext cx="5867400" cy="1508105"/>
            </a:xfrm>
            <a:prstGeom prst="rect">
              <a:avLst/>
            </a:prstGeom>
            <a:noFill/>
            <a:effectLst/>
          </p:spPr>
          <p:txBody>
            <a:bodyPr wrap="square">
              <a:spAutoFit/>
            </a:bodyPr>
            <a:lstStyle/>
            <a:p>
              <a:pPr marL="0" lvl="1">
                <a:defRPr/>
              </a:pPr>
              <a:r>
                <a:rPr lang="en-US" altLang="ko-KR" sz="2000" b="1" kern="0" dirty="0" smtClean="0">
                  <a:solidFill>
                    <a:sysClr val="windowText" lastClr="000000"/>
                  </a:solidFill>
                  <a:latin typeface="Constantia" pitchFamily="18" charset="0"/>
                  <a:cs typeface="Arial" pitchFamily="34" charset="0"/>
                </a:rPr>
                <a:t>Centralized vs. Regional</a:t>
              </a:r>
            </a:p>
            <a:p>
              <a:pPr marL="274320" lvl="1" indent="-27432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kern="0" dirty="0" smtClean="0">
                  <a:solidFill>
                    <a:sysClr val="windowText" lastClr="000000"/>
                  </a:solidFill>
                  <a:latin typeface="Constantia" pitchFamily="18" charset="0"/>
                  <a:cs typeface="Arial" pitchFamily="34" charset="0"/>
                </a:rPr>
                <a:t>Centralized production facilities provide operating cost and inventory efficiencies.</a:t>
              </a:r>
            </a:p>
            <a:p>
              <a:pPr marL="274320" lvl="1" indent="-27432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kern="0" dirty="0" smtClean="0">
                  <a:solidFill>
                    <a:sysClr val="windowText" lastClr="000000"/>
                  </a:solidFill>
                  <a:latin typeface="Constantia" pitchFamily="18" charset="0"/>
                  <a:cs typeface="Arial" pitchFamily="34" charset="0"/>
                </a:rPr>
                <a:t>Regional production facilities allow companies to be closer to customers and more responsive. </a:t>
              </a:r>
            </a:p>
          </p:txBody>
        </p:sp>
        <p:sp>
          <p:nvSpPr>
            <p:cNvPr id="40" name="TextBox 39"/>
            <p:cNvSpPr txBox="1"/>
            <p:nvPr/>
          </p:nvSpPr>
          <p:spPr bwMode="auto">
            <a:xfrm>
              <a:off x="3276600" y="2971800"/>
              <a:ext cx="5562600" cy="1508105"/>
            </a:xfrm>
            <a:prstGeom prst="rect">
              <a:avLst/>
            </a:prstGeom>
            <a:noFill/>
            <a:effectLst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US" altLang="ko-KR" sz="2000" b="1" kern="0" dirty="0" smtClean="0">
                  <a:solidFill>
                    <a:sysClr val="windowText" lastClr="000000"/>
                  </a:solidFill>
                  <a:latin typeface="Constantia" pitchFamily="18" charset="0"/>
                  <a:cs typeface="Arial" pitchFamily="34" charset="0"/>
                </a:rPr>
                <a:t>Large vs. Small</a:t>
              </a:r>
            </a:p>
            <a:p>
              <a:pPr marL="274320" indent="-27432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kern="0" dirty="0" smtClean="0">
                  <a:solidFill>
                    <a:sysClr val="windowText" lastClr="000000"/>
                  </a:solidFill>
                  <a:latin typeface="Constantia" pitchFamily="18" charset="0"/>
                  <a:cs typeface="Arial" pitchFamily="34" charset="0"/>
                </a:rPr>
                <a:t>Larger facilities with excess capacity provide the flexibility to respond to demand spikes.</a:t>
              </a:r>
            </a:p>
            <a:p>
              <a:pPr marL="274320" indent="-27432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kern="0" dirty="0" smtClean="0">
                  <a:solidFill>
                    <a:sysClr val="windowText" lastClr="000000"/>
                  </a:solidFill>
                  <a:latin typeface="Constantia" pitchFamily="18" charset="0"/>
                  <a:cs typeface="Arial" pitchFamily="34" charset="0"/>
                </a:rPr>
                <a:t>Smaller facilities that are better utilized are more cost efficient. </a:t>
              </a:r>
            </a:p>
          </p:txBody>
        </p:sp>
        <p:sp>
          <p:nvSpPr>
            <p:cNvPr id="41" name="TextBox 40"/>
            <p:cNvSpPr txBox="1"/>
            <p:nvPr/>
          </p:nvSpPr>
          <p:spPr bwMode="auto">
            <a:xfrm>
              <a:off x="2514600" y="4495800"/>
              <a:ext cx="6400800" cy="1785104"/>
            </a:xfrm>
            <a:prstGeom prst="rect">
              <a:avLst/>
            </a:prstGeom>
            <a:noFill/>
            <a:effectLst/>
          </p:spPr>
          <p:txBody>
            <a:bodyPr wrap="square">
              <a:spAutoFit/>
            </a:bodyPr>
            <a:lstStyle/>
            <a:p>
              <a:pPr lvl="0">
                <a:defRPr/>
              </a:pPr>
              <a:r>
                <a:rPr lang="en-US" altLang="ko-KR" sz="2000" b="1" kern="0" dirty="0" smtClean="0">
                  <a:solidFill>
                    <a:sysClr val="windowText" lastClr="000000"/>
                  </a:solidFill>
                  <a:latin typeface="Constantia" pitchFamily="18" charset="0"/>
                  <a:cs typeface="Arial" pitchFamily="34" charset="0"/>
                </a:rPr>
                <a:t>Product-focused vs. Process-focused</a:t>
              </a:r>
            </a:p>
            <a:p>
              <a:pPr marL="274320" lvl="0" indent="-27432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kern="0" dirty="0" smtClean="0">
                  <a:solidFill>
                    <a:sysClr val="windowText" lastClr="000000"/>
                  </a:solidFill>
                  <a:latin typeface="Constantia" pitchFamily="18" charset="0"/>
                  <a:cs typeface="Arial" pitchFamily="34" charset="0"/>
                </a:rPr>
                <a:t>Product-focused facilities performing many processes on a single product type are more responsive.</a:t>
              </a:r>
            </a:p>
            <a:p>
              <a:pPr marL="274320" lvl="0" indent="-27432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kern="0" dirty="0" smtClean="0">
                  <a:solidFill>
                    <a:sysClr val="windowText" lastClr="000000"/>
                  </a:solidFill>
                  <a:latin typeface="Constantia" pitchFamily="18" charset="0"/>
                  <a:cs typeface="Arial" pitchFamily="34" charset="0"/>
                </a:rPr>
                <a:t>Process-focused facilities concentrating on a few functions across multiple product types are more efficient at its limited scope of activities.</a:t>
              </a:r>
            </a:p>
          </p:txBody>
        </p:sp>
        <p:pic>
          <p:nvPicPr>
            <p:cNvPr id="43012" name="Picture 4" descr="https://cdn4.iconfinder.com/data/icons/SUPERVISTA/accounting/png/400/industry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0042" y="1752600"/>
              <a:ext cx="2450757" cy="29718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Production Tradeoffs</a:t>
            </a:r>
            <a:br>
              <a:rPr lang="en-US" sz="3600" dirty="0" smtClean="0"/>
            </a:br>
            <a:r>
              <a:rPr lang="en-US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Production Costs vs. Other Supply Chain Costs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8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81" name="Group 80"/>
          <p:cNvGrpSpPr/>
          <p:nvPr/>
        </p:nvGrpSpPr>
        <p:grpSpPr>
          <a:xfrm>
            <a:off x="304800" y="1371600"/>
            <a:ext cx="8706708" cy="4648200"/>
            <a:chOff x="0" y="1359996"/>
            <a:chExt cx="8331418" cy="5356184"/>
          </a:xfrm>
        </p:grpSpPr>
        <p:grpSp>
          <p:nvGrpSpPr>
            <p:cNvPr id="38" name="Group 37"/>
            <p:cNvGrpSpPr/>
            <p:nvPr/>
          </p:nvGrpSpPr>
          <p:grpSpPr>
            <a:xfrm>
              <a:off x="0" y="1359996"/>
              <a:ext cx="8185587" cy="4448439"/>
              <a:chOff x="336640" y="1192844"/>
              <a:chExt cx="10285635" cy="4848500"/>
            </a:xfrm>
          </p:grpSpPr>
          <p:cxnSp>
            <p:nvCxnSpPr>
              <p:cNvPr id="42" name="Straight Arrow Connector 41"/>
              <p:cNvCxnSpPr/>
              <p:nvPr/>
            </p:nvCxnSpPr>
            <p:spPr>
              <a:xfrm rot="5400000">
                <a:off x="-1178400" y="3493717"/>
                <a:ext cx="3581400" cy="1587"/>
              </a:xfrm>
              <a:prstGeom prst="straightConnector1">
                <a:avLst/>
              </a:prstGeom>
              <a:ln w="38100">
                <a:solidFill>
                  <a:schemeClr val="accent6"/>
                </a:solidFill>
                <a:headEnd type="triangle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Arrow Connector 42"/>
              <p:cNvCxnSpPr/>
              <p:nvPr/>
            </p:nvCxnSpPr>
            <p:spPr>
              <a:xfrm rot="5400000">
                <a:off x="-608272" y="3480551"/>
                <a:ext cx="3581400" cy="1588"/>
              </a:xfrm>
              <a:prstGeom prst="straightConnector1">
                <a:avLst/>
              </a:prstGeom>
              <a:ln w="38100">
                <a:solidFill>
                  <a:schemeClr val="accent6"/>
                </a:solidFill>
                <a:headEnd type="triangle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Line 39"/>
              <p:cNvSpPr>
                <a:spLocks noChangeShapeType="1"/>
              </p:cNvSpPr>
              <p:nvPr/>
            </p:nvSpPr>
            <p:spPr bwMode="auto">
              <a:xfrm>
                <a:off x="1600200" y="1371600"/>
                <a:ext cx="0" cy="419100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  <p:sp>
            <p:nvSpPr>
              <p:cNvPr id="47" name="Text Box 44"/>
              <p:cNvSpPr txBox="1">
                <a:spLocks noChangeArrowheads="1"/>
              </p:cNvSpPr>
              <p:nvPr/>
            </p:nvSpPr>
            <p:spPr bwMode="auto">
              <a:xfrm>
                <a:off x="1772882" y="5638797"/>
                <a:ext cx="2680984" cy="40254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>
                <a:spAutoFit/>
              </a:bodyPr>
              <a:lstStyle/>
              <a:p>
                <a:pPr>
                  <a:defRPr/>
                </a:pPr>
                <a:r>
                  <a:rPr lang="en-US" b="1" i="1" dirty="0" smtClean="0">
                    <a:solidFill>
                      <a:schemeClr val="accent6">
                        <a:lumMod val="75000"/>
                      </a:schemeClr>
                    </a:solidFill>
                    <a:latin typeface="Constantia" pitchFamily="18" charset="0"/>
                  </a:rPr>
                  <a:t>MAKE-TO-STOCK</a:t>
                </a:r>
                <a:endParaRPr lang="en-US" b="1" i="1" dirty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endParaRPr>
              </a:p>
            </p:txBody>
          </p:sp>
          <p:sp>
            <p:nvSpPr>
              <p:cNvPr id="48" name="Freeform 50"/>
              <p:cNvSpPr>
                <a:spLocks/>
              </p:cNvSpPr>
              <p:nvPr/>
            </p:nvSpPr>
            <p:spPr bwMode="auto">
              <a:xfrm flipH="1">
                <a:off x="1828800" y="4114800"/>
                <a:ext cx="6324600" cy="1092200"/>
              </a:xfrm>
              <a:custGeom>
                <a:avLst/>
                <a:gdLst>
                  <a:gd name="T0" fmla="*/ 0 w 3984"/>
                  <a:gd name="T1" fmla="*/ 0 h 688"/>
                  <a:gd name="T2" fmla="*/ 2147483647 w 3984"/>
                  <a:gd name="T3" fmla="*/ 2147483647 h 688"/>
                  <a:gd name="T4" fmla="*/ 2147483647 w 3984"/>
                  <a:gd name="T5" fmla="*/ 2147483647 h 688"/>
                  <a:gd name="T6" fmla="*/ 0 60000 65536"/>
                  <a:gd name="T7" fmla="*/ 0 60000 65536"/>
                  <a:gd name="T8" fmla="*/ 0 60000 65536"/>
                  <a:gd name="T9" fmla="*/ 0 w 3984"/>
                  <a:gd name="T10" fmla="*/ 0 h 688"/>
                  <a:gd name="T11" fmla="*/ 3984 w 3984"/>
                  <a:gd name="T12" fmla="*/ 688 h 688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3984" h="688">
                    <a:moveTo>
                      <a:pt x="0" y="0"/>
                    </a:moveTo>
                    <a:cubicBezTo>
                      <a:pt x="364" y="232"/>
                      <a:pt x="728" y="464"/>
                      <a:pt x="1392" y="576"/>
                    </a:cubicBezTo>
                    <a:cubicBezTo>
                      <a:pt x="2056" y="688"/>
                      <a:pt x="3552" y="656"/>
                      <a:pt x="3984" y="672"/>
                    </a:cubicBezTo>
                  </a:path>
                </a:pathLst>
              </a:custGeom>
              <a:noFill/>
              <a:ln w="63500">
                <a:solidFill>
                  <a:srgbClr val="FFC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  <p:sp>
            <p:nvSpPr>
              <p:cNvPr id="49" name="Freeform 51"/>
              <p:cNvSpPr>
                <a:spLocks/>
              </p:cNvSpPr>
              <p:nvPr/>
            </p:nvSpPr>
            <p:spPr bwMode="auto">
              <a:xfrm flipH="1">
                <a:off x="1752600" y="2743200"/>
                <a:ext cx="6553200" cy="1981200"/>
              </a:xfrm>
              <a:custGeom>
                <a:avLst/>
                <a:gdLst>
                  <a:gd name="T0" fmla="*/ 0 w 4032"/>
                  <a:gd name="T1" fmla="*/ 0 h 1152"/>
                  <a:gd name="T2" fmla="*/ 2147483647 w 4032"/>
                  <a:gd name="T3" fmla="*/ 2147483647 h 1152"/>
                  <a:gd name="T4" fmla="*/ 2147483647 w 4032"/>
                  <a:gd name="T5" fmla="*/ 2147483647 h 1152"/>
                  <a:gd name="T6" fmla="*/ 0 60000 65536"/>
                  <a:gd name="T7" fmla="*/ 0 60000 65536"/>
                  <a:gd name="T8" fmla="*/ 0 60000 65536"/>
                  <a:gd name="T9" fmla="*/ 0 w 4032"/>
                  <a:gd name="T10" fmla="*/ 0 h 1152"/>
                  <a:gd name="T11" fmla="*/ 4032 w 4032"/>
                  <a:gd name="T12" fmla="*/ 1152 h 1152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4032" h="1152">
                    <a:moveTo>
                      <a:pt x="0" y="0"/>
                    </a:moveTo>
                    <a:cubicBezTo>
                      <a:pt x="600" y="360"/>
                      <a:pt x="1200" y="720"/>
                      <a:pt x="1872" y="912"/>
                    </a:cubicBezTo>
                    <a:cubicBezTo>
                      <a:pt x="2544" y="1104"/>
                      <a:pt x="3672" y="1112"/>
                      <a:pt x="4032" y="1152"/>
                    </a:cubicBezTo>
                  </a:path>
                </a:pathLst>
              </a:custGeom>
              <a:noFill/>
              <a:ln w="63500">
                <a:solidFill>
                  <a:srgbClr val="6A5288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  <p:sp>
            <p:nvSpPr>
              <p:cNvPr id="50" name="Line 52"/>
              <p:cNvSpPr>
                <a:spLocks noChangeShapeType="1"/>
              </p:cNvSpPr>
              <p:nvPr/>
            </p:nvSpPr>
            <p:spPr bwMode="auto">
              <a:xfrm flipH="1" flipV="1">
                <a:off x="1752600" y="4114800"/>
                <a:ext cx="6324600" cy="990600"/>
              </a:xfrm>
              <a:prstGeom prst="line">
                <a:avLst/>
              </a:prstGeom>
              <a:noFill/>
              <a:ln w="63500">
                <a:solidFill>
                  <a:srgbClr val="00B05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  <p:sp>
            <p:nvSpPr>
              <p:cNvPr id="51" name="Freeform 54"/>
              <p:cNvSpPr>
                <a:spLocks/>
              </p:cNvSpPr>
              <p:nvPr/>
            </p:nvSpPr>
            <p:spPr bwMode="auto">
              <a:xfrm flipH="1">
                <a:off x="1752600" y="1752600"/>
                <a:ext cx="6400800" cy="1625600"/>
              </a:xfrm>
              <a:custGeom>
                <a:avLst/>
                <a:gdLst>
                  <a:gd name="T0" fmla="*/ 0 w 4032"/>
                  <a:gd name="T1" fmla="*/ 0 h 1024"/>
                  <a:gd name="T2" fmla="*/ 2147483647 w 4032"/>
                  <a:gd name="T3" fmla="*/ 2147483647 h 1024"/>
                  <a:gd name="T4" fmla="*/ 2147483647 w 4032"/>
                  <a:gd name="T5" fmla="*/ 2147483647 h 1024"/>
                  <a:gd name="T6" fmla="*/ 0 60000 65536"/>
                  <a:gd name="T7" fmla="*/ 0 60000 65536"/>
                  <a:gd name="T8" fmla="*/ 0 60000 65536"/>
                  <a:gd name="T9" fmla="*/ 0 w 4032"/>
                  <a:gd name="T10" fmla="*/ 0 h 1024"/>
                  <a:gd name="T11" fmla="*/ 4032 w 4032"/>
                  <a:gd name="T12" fmla="*/ 1024 h 1024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4032" h="1024">
                    <a:moveTo>
                      <a:pt x="0" y="0"/>
                    </a:moveTo>
                    <a:cubicBezTo>
                      <a:pt x="456" y="400"/>
                      <a:pt x="912" y="800"/>
                      <a:pt x="1584" y="912"/>
                    </a:cubicBezTo>
                    <a:cubicBezTo>
                      <a:pt x="2256" y="1024"/>
                      <a:pt x="3624" y="712"/>
                      <a:pt x="4032" y="672"/>
                    </a:cubicBezTo>
                  </a:path>
                </a:pathLst>
              </a:custGeom>
              <a:noFill/>
              <a:ln w="63500">
                <a:solidFill>
                  <a:schemeClr val="accent6">
                    <a:lumMod val="60000"/>
                    <a:lumOff val="40000"/>
                  </a:schemeClr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  <p:sp>
            <p:nvSpPr>
              <p:cNvPr id="52" name="Text Box 55"/>
              <p:cNvSpPr txBox="1">
                <a:spLocks noChangeArrowheads="1"/>
              </p:cNvSpPr>
              <p:nvPr/>
            </p:nvSpPr>
            <p:spPr bwMode="auto">
              <a:xfrm>
                <a:off x="7941291" y="1384250"/>
                <a:ext cx="2680984" cy="70445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en-US" b="1" dirty="0" smtClean="0">
                    <a:solidFill>
                      <a:schemeClr val="accent6"/>
                    </a:solidFill>
                    <a:latin typeface="Constantia" pitchFamily="18" charset="0"/>
                  </a:rPr>
                  <a:t>Total </a:t>
                </a:r>
                <a:r>
                  <a:rPr lang="en-US" altLang="en-US" b="1" dirty="0">
                    <a:solidFill>
                      <a:schemeClr val="accent6"/>
                    </a:solidFill>
                    <a:latin typeface="Constantia" pitchFamily="18" charset="0"/>
                  </a:rPr>
                  <a:t>Cost of </a:t>
                </a:r>
                <a:endParaRPr lang="en-US" altLang="en-US" b="1" dirty="0" smtClean="0">
                  <a:solidFill>
                    <a:schemeClr val="accent6"/>
                  </a:solidFill>
                  <a:latin typeface="Constantia" pitchFamily="18" charset="0"/>
                </a:endParaRPr>
              </a:p>
              <a:p>
                <a:pPr algn="ctr"/>
                <a:r>
                  <a:rPr lang="en-US" altLang="en-US" b="1" dirty="0" smtClean="0">
                    <a:solidFill>
                      <a:schemeClr val="accent6"/>
                    </a:solidFill>
                    <a:latin typeface="Constantia" pitchFamily="18" charset="0"/>
                  </a:rPr>
                  <a:t>Manufacturing</a:t>
                </a:r>
                <a:endParaRPr lang="en-US" altLang="en-US" b="1" dirty="0">
                  <a:solidFill>
                    <a:schemeClr val="accent6"/>
                  </a:solidFill>
                  <a:latin typeface="Constantia" pitchFamily="18" charset="0"/>
                </a:endParaRPr>
              </a:p>
            </p:txBody>
          </p:sp>
          <p:sp>
            <p:nvSpPr>
              <p:cNvPr id="53" name="Text Box 56"/>
              <p:cNvSpPr txBox="1">
                <a:spLocks noChangeArrowheads="1"/>
              </p:cNvSpPr>
              <p:nvPr/>
            </p:nvSpPr>
            <p:spPr bwMode="auto">
              <a:xfrm>
                <a:off x="8124536" y="4693715"/>
                <a:ext cx="2473802" cy="70445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en-US" b="1" dirty="0" smtClean="0">
                    <a:solidFill>
                      <a:srgbClr val="006600"/>
                    </a:solidFill>
                    <a:latin typeface="Constantia" pitchFamily="18" charset="0"/>
                  </a:rPr>
                  <a:t>Inventory / Warehouse </a:t>
                </a:r>
                <a:r>
                  <a:rPr lang="en-US" altLang="en-US" b="1" dirty="0">
                    <a:solidFill>
                      <a:srgbClr val="006600"/>
                    </a:solidFill>
                    <a:latin typeface="Constantia" pitchFamily="18" charset="0"/>
                  </a:rPr>
                  <a:t>Costs</a:t>
                </a:r>
              </a:p>
            </p:txBody>
          </p:sp>
          <p:sp>
            <p:nvSpPr>
              <p:cNvPr id="54" name="Text Box 45"/>
              <p:cNvSpPr txBox="1">
                <a:spLocks noChangeArrowheads="1"/>
              </p:cNvSpPr>
              <p:nvPr/>
            </p:nvSpPr>
            <p:spPr bwMode="auto">
              <a:xfrm>
                <a:off x="336640" y="5275085"/>
                <a:ext cx="1108508" cy="43609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 altLang="en-US" sz="2000" b="1" dirty="0">
                    <a:solidFill>
                      <a:srgbClr val="000000"/>
                    </a:solidFill>
                    <a:latin typeface="Constantia" pitchFamily="18" charset="0"/>
                  </a:rPr>
                  <a:t>Lower</a:t>
                </a:r>
              </a:p>
            </p:txBody>
          </p:sp>
          <p:sp>
            <p:nvSpPr>
              <p:cNvPr id="76" name="Text Box 46"/>
              <p:cNvSpPr txBox="1">
                <a:spLocks noChangeArrowheads="1"/>
              </p:cNvSpPr>
              <p:nvPr/>
            </p:nvSpPr>
            <p:spPr bwMode="auto">
              <a:xfrm>
                <a:off x="336640" y="1192844"/>
                <a:ext cx="1238649" cy="43609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 altLang="en-US" sz="2000" b="1" dirty="0">
                    <a:solidFill>
                      <a:srgbClr val="000000"/>
                    </a:solidFill>
                    <a:latin typeface="Constantia" pitchFamily="18" charset="0"/>
                  </a:rPr>
                  <a:t>Higher</a:t>
                </a:r>
              </a:p>
            </p:txBody>
          </p:sp>
          <p:cxnSp>
            <p:nvCxnSpPr>
              <p:cNvPr id="77" name="Straight Connector 76"/>
              <p:cNvCxnSpPr>
                <a:stCxn id="44" idx="1"/>
              </p:cNvCxnSpPr>
              <p:nvPr/>
            </p:nvCxnSpPr>
            <p:spPr>
              <a:xfrm rot="5400000" flipH="1" flipV="1">
                <a:off x="5372100" y="1790701"/>
                <a:ext cx="3175" cy="7543800"/>
              </a:xfrm>
              <a:prstGeom prst="line">
                <a:avLst/>
              </a:prstGeom>
              <a:ln w="28575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5" name="Text Box 41"/>
              <p:cNvSpPr txBox="1">
                <a:spLocks noChangeArrowheads="1"/>
              </p:cNvSpPr>
              <p:nvPr/>
            </p:nvSpPr>
            <p:spPr bwMode="auto">
              <a:xfrm rot="10800000">
                <a:off x="904877" y="2495437"/>
                <a:ext cx="555102" cy="1911491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eaVert" wrap="none">
                <a:spAutoFit/>
              </a:bodyPr>
              <a:lstStyle/>
              <a:p>
                <a:r>
                  <a:rPr lang="en-US" altLang="en-US" b="1" dirty="0">
                    <a:solidFill>
                      <a:srgbClr val="000000"/>
                    </a:solidFill>
                    <a:latin typeface="Constantia" pitchFamily="18" charset="0"/>
                  </a:rPr>
                  <a:t>Cost Per Unit</a:t>
                </a:r>
              </a:p>
            </p:txBody>
          </p:sp>
          <p:sp>
            <p:nvSpPr>
              <p:cNvPr id="46" name="Text Box 42"/>
              <p:cNvSpPr txBox="1">
                <a:spLocks noChangeArrowheads="1"/>
              </p:cNvSpPr>
              <p:nvPr/>
            </p:nvSpPr>
            <p:spPr bwMode="auto">
              <a:xfrm rot="16200000">
                <a:off x="-149893" y="3331209"/>
                <a:ext cx="1464060" cy="444082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 altLang="en-US" b="1" dirty="0">
                    <a:solidFill>
                      <a:srgbClr val="000000"/>
                    </a:solidFill>
                    <a:latin typeface="Constantia" pitchFamily="18" charset="0"/>
                  </a:rPr>
                  <a:t>Quantity</a:t>
                </a:r>
              </a:p>
            </p:txBody>
          </p:sp>
        </p:grpSp>
        <p:sp>
          <p:nvSpPr>
            <p:cNvPr id="78" name="Text Box 44"/>
            <p:cNvSpPr txBox="1">
              <a:spLocks noChangeArrowheads="1"/>
            </p:cNvSpPr>
            <p:nvPr/>
          </p:nvSpPr>
          <p:spPr bwMode="auto">
            <a:xfrm>
              <a:off x="4885339" y="5434538"/>
              <a:ext cx="2770789" cy="12816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US" b="1" i="1" dirty="0" smtClean="0">
                  <a:solidFill>
                    <a:srgbClr val="993366"/>
                  </a:solidFill>
                  <a:latin typeface="Constantia" pitchFamily="18" charset="0"/>
                </a:rPr>
                <a:t>MAKE-TO-ORDER </a:t>
              </a:r>
              <a:endParaRPr lang="en-US" b="1" i="1" dirty="0">
                <a:solidFill>
                  <a:srgbClr val="993366"/>
                </a:solidFill>
                <a:latin typeface="Constantia" pitchFamily="18" charset="0"/>
              </a:endParaRPr>
            </a:p>
            <a:p>
              <a:pPr marL="274320" indent="-274320">
                <a:buClr>
                  <a:srgbClr val="99336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b="1" i="1" dirty="0" smtClean="0">
                  <a:solidFill>
                    <a:srgbClr val="993366"/>
                  </a:solidFill>
                  <a:latin typeface="Constantia" pitchFamily="18" charset="0"/>
                </a:rPr>
                <a:t>Assemble-to-Order</a:t>
              </a:r>
            </a:p>
            <a:p>
              <a:pPr marL="274320" indent="-274320">
                <a:buClr>
                  <a:srgbClr val="99336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b="1" i="1" dirty="0" smtClean="0">
                  <a:solidFill>
                    <a:srgbClr val="993366"/>
                  </a:solidFill>
                  <a:latin typeface="Constantia" pitchFamily="18" charset="0"/>
                </a:rPr>
                <a:t>Build-to-Order</a:t>
              </a:r>
            </a:p>
            <a:p>
              <a:pPr marL="274320" indent="-274320">
                <a:buClr>
                  <a:srgbClr val="99336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b="1" i="1" dirty="0" smtClean="0">
                  <a:solidFill>
                    <a:srgbClr val="993366"/>
                  </a:solidFill>
                  <a:latin typeface="Constantia" pitchFamily="18" charset="0"/>
                </a:rPr>
                <a:t>Engineer-to-Order</a:t>
              </a:r>
              <a:endParaRPr lang="en-US" b="1" i="1" dirty="0">
                <a:solidFill>
                  <a:srgbClr val="993366"/>
                </a:solidFill>
                <a:latin typeface="Constantia" pitchFamily="18" charset="0"/>
              </a:endParaRPr>
            </a:p>
          </p:txBody>
        </p:sp>
        <p:sp>
          <p:nvSpPr>
            <p:cNvPr id="79" name="Text Box 55"/>
            <p:cNvSpPr txBox="1">
              <a:spLocks noChangeArrowheads="1"/>
            </p:cNvSpPr>
            <p:nvPr/>
          </p:nvSpPr>
          <p:spPr bwMode="auto">
            <a:xfrm>
              <a:off x="6197818" y="2514602"/>
              <a:ext cx="213360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altLang="en-US" b="1" dirty="0" smtClean="0">
                  <a:solidFill>
                    <a:srgbClr val="5A2781"/>
                  </a:solidFill>
                  <a:latin typeface="Constantia" pitchFamily="18" charset="0"/>
                </a:rPr>
                <a:t>Production / Purchasing Costs</a:t>
              </a:r>
            </a:p>
          </p:txBody>
        </p:sp>
        <p:sp>
          <p:nvSpPr>
            <p:cNvPr id="80" name="Text Box 55"/>
            <p:cNvSpPr txBox="1">
              <a:spLocks noChangeArrowheads="1"/>
            </p:cNvSpPr>
            <p:nvPr/>
          </p:nvSpPr>
          <p:spPr bwMode="auto">
            <a:xfrm>
              <a:off x="5906156" y="3581402"/>
              <a:ext cx="213360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US" altLang="en-US" b="1" dirty="0" smtClean="0">
                  <a:solidFill>
                    <a:srgbClr val="CC3300"/>
                  </a:solidFill>
                  <a:latin typeface="Constantia" pitchFamily="18" charset="0"/>
                </a:rPr>
                <a:t>Transportation Costs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Production Tradeoffs</a:t>
            </a:r>
            <a:br>
              <a:rPr lang="en-US" sz="3600" dirty="0" smtClean="0"/>
            </a:b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In-house (Make) vs. Outsource (Buy)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23" name="Group 22"/>
          <p:cNvGrpSpPr/>
          <p:nvPr/>
        </p:nvGrpSpPr>
        <p:grpSpPr>
          <a:xfrm>
            <a:off x="381000" y="1371600"/>
            <a:ext cx="8083216" cy="2209800"/>
            <a:chOff x="381000" y="1447800"/>
            <a:chExt cx="8083216" cy="2191013"/>
          </a:xfrm>
        </p:grpSpPr>
        <p:pic>
          <p:nvPicPr>
            <p:cNvPr id="22" name="Picture 21" descr="Untitled.pn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81000" y="1752600"/>
              <a:ext cx="7848600" cy="1886213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auto">
            <a:xfrm>
              <a:off x="457200" y="1524000"/>
              <a:ext cx="3124200" cy="609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2800" b="1" i="0" u="none" strike="noStrike" cap="none" normalizeH="0" baseline="0" dirty="0" smtClean="0">
                  <a:ln>
                    <a:noFill/>
                  </a:ln>
                  <a:solidFill>
                    <a:srgbClr val="993366"/>
                  </a:solidFill>
                  <a:effectLst/>
                  <a:latin typeface="Constantia" pitchFamily="18" charset="0"/>
                </a:rPr>
                <a:t>In-house</a:t>
              </a:r>
              <a:r>
                <a:rPr kumimoji="0" lang="en-US" sz="2800" b="1" i="0" u="none" strike="noStrike" cap="none" normalizeH="0" dirty="0" smtClean="0">
                  <a:ln>
                    <a:noFill/>
                  </a:ln>
                  <a:solidFill>
                    <a:srgbClr val="993366"/>
                  </a:solidFill>
                  <a:effectLst/>
                  <a:latin typeface="Constantia" pitchFamily="18" charset="0"/>
                </a:rPr>
                <a:t> (</a:t>
              </a:r>
              <a:r>
                <a:rPr kumimoji="0" lang="en-US" sz="2800" b="1" i="0" u="none" strike="noStrike" cap="none" normalizeH="0" baseline="0" dirty="0" smtClean="0">
                  <a:ln>
                    <a:noFill/>
                  </a:ln>
                  <a:solidFill>
                    <a:srgbClr val="993366"/>
                  </a:solidFill>
                  <a:effectLst/>
                  <a:latin typeface="Constantia" pitchFamily="18" charset="0"/>
                </a:rPr>
                <a:t>Make)</a:t>
              </a:r>
            </a:p>
          </p:txBody>
        </p:sp>
        <p:sp>
          <p:nvSpPr>
            <p:cNvPr id="26" name="Rectangle 25"/>
            <p:cNvSpPr/>
            <p:nvPr/>
          </p:nvSpPr>
          <p:spPr bwMode="auto">
            <a:xfrm>
              <a:off x="5257800" y="1447800"/>
              <a:ext cx="3206416" cy="609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2800" b="1" i="0" u="none" strike="noStrike" cap="none" normalizeH="0" baseline="0" dirty="0" smtClean="0">
                  <a:ln>
                    <a:noFill/>
                  </a:ln>
                  <a:solidFill>
                    <a:srgbClr val="993366"/>
                  </a:solidFill>
                  <a:effectLst/>
                  <a:latin typeface="Constantia" pitchFamily="18" charset="0"/>
                </a:rPr>
                <a:t>Outsource (Buy)</a:t>
              </a:r>
            </a:p>
          </p:txBody>
        </p:sp>
      </p:grpSp>
      <p:sp>
        <p:nvSpPr>
          <p:cNvPr id="29" name="Content Placeholder 2"/>
          <p:cNvSpPr>
            <a:spLocks noGrp="1"/>
          </p:cNvSpPr>
          <p:nvPr>
            <p:ph idx="1"/>
          </p:nvPr>
        </p:nvSpPr>
        <p:spPr>
          <a:xfrm>
            <a:off x="457200" y="3124200"/>
            <a:ext cx="3048000" cy="2514600"/>
          </a:xfrm>
        </p:spPr>
        <p:txBody>
          <a:bodyPr/>
          <a:lstStyle/>
          <a:p>
            <a:r>
              <a:rPr lang="en-US" sz="1800" dirty="0" smtClean="0"/>
              <a:t>Internal production processes are more directly visible.</a:t>
            </a:r>
          </a:p>
          <a:p>
            <a:r>
              <a:rPr lang="en-US" sz="1800" dirty="0" smtClean="0"/>
              <a:t>Internal processes are easier to control from a quality standpoint. </a:t>
            </a:r>
          </a:p>
          <a:p>
            <a:endParaRPr lang="en-US" sz="1800" dirty="0" smtClean="0"/>
          </a:p>
        </p:txBody>
      </p:sp>
      <p:sp>
        <p:nvSpPr>
          <p:cNvPr id="30" name="Content Placeholder 2"/>
          <p:cNvSpPr txBox="1">
            <a:spLocks/>
          </p:cNvSpPr>
          <p:nvPr/>
        </p:nvSpPr>
        <p:spPr>
          <a:xfrm>
            <a:off x="5029200" y="3124200"/>
            <a:ext cx="4114800" cy="2971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indent="-342900" eaLnBrk="0" fontAlgn="base" hangingPunct="0">
              <a:spcAft>
                <a:spcPts val="6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</a:pPr>
            <a:r>
              <a:rPr lang="en-US" dirty="0" smtClean="0">
                <a:solidFill>
                  <a:srgbClr val="000000"/>
                </a:solidFill>
                <a:latin typeface="Constantia" pitchFamily="18" charset="0"/>
              </a:rPr>
              <a:t>Lower product costs</a:t>
            </a:r>
          </a:p>
          <a:p>
            <a:pPr marL="342900" indent="-342900" eaLnBrk="0" fontAlgn="base" hangingPunct="0">
              <a:spcAft>
                <a:spcPts val="6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</a:pPr>
            <a:r>
              <a:rPr lang="en-US" dirty="0" smtClean="0">
                <a:solidFill>
                  <a:srgbClr val="000000"/>
                </a:solidFill>
                <a:latin typeface="Constantia" pitchFamily="18" charset="0"/>
              </a:rPr>
              <a:t>Free-up resources for other, more strategic needs</a:t>
            </a:r>
          </a:p>
          <a:p>
            <a:pPr marL="342900" indent="-342900" eaLnBrk="0" fontAlgn="base" hangingPunct="0">
              <a:spcAft>
                <a:spcPts val="600"/>
              </a:spcAft>
              <a:buClr>
                <a:schemeClr val="accent2">
                  <a:lumMod val="75000"/>
                </a:schemeClr>
              </a:buClr>
              <a:buSzPct val="80000"/>
            </a:pPr>
            <a:r>
              <a:rPr lang="en-US" b="1" u="sng" dirty="0" smtClean="0">
                <a:solidFill>
                  <a:srgbClr val="000000"/>
                </a:solidFill>
                <a:latin typeface="Constantia" pitchFamily="18" charset="0"/>
              </a:rPr>
              <a:t>BUT</a:t>
            </a:r>
          </a:p>
          <a:p>
            <a:pPr marL="342900" indent="-342900" eaLnBrk="0" fontAlgn="base" hangingPunct="0">
              <a:spcAft>
                <a:spcPts val="6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</a:pPr>
            <a:r>
              <a:rPr lang="en-US" dirty="0" smtClean="0">
                <a:solidFill>
                  <a:srgbClr val="000000"/>
                </a:solidFill>
                <a:latin typeface="Constantia" pitchFamily="18" charset="0"/>
              </a:rPr>
              <a:t>More difficult to maintain visibility and synchronize activities. </a:t>
            </a:r>
          </a:p>
          <a:p>
            <a:pPr marL="342900" indent="-342900" eaLnBrk="0" fontAlgn="base" hangingPunct="0">
              <a:spcAft>
                <a:spcPts val="6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</a:pPr>
            <a:r>
              <a:rPr lang="en-US" dirty="0" smtClean="0">
                <a:solidFill>
                  <a:srgbClr val="000000"/>
                </a:solidFill>
                <a:latin typeface="Constantia" pitchFamily="18" charset="0"/>
              </a:rPr>
              <a:t>More difficult to control over quality, intellectual property rights, and customer relationships.</a:t>
            </a:r>
          </a:p>
          <a:p>
            <a:pPr marL="342900" indent="-342900" eaLnBrk="0" fontAlgn="base" hangingPunct="0">
              <a:spcAft>
                <a:spcPts val="6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</a:pPr>
            <a:endParaRPr lang="en-US" dirty="0" smtClean="0">
              <a:solidFill>
                <a:srgbClr val="000000"/>
              </a:solidFill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Production Challenges</a:t>
            </a:r>
            <a:endParaRPr lang="en-US" sz="4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39" name="Group 38"/>
          <p:cNvGrpSpPr/>
          <p:nvPr/>
        </p:nvGrpSpPr>
        <p:grpSpPr>
          <a:xfrm>
            <a:off x="533400" y="1066800"/>
            <a:ext cx="8153400" cy="5105400"/>
            <a:chOff x="457200" y="1295400"/>
            <a:chExt cx="8153400" cy="5105400"/>
          </a:xfrm>
        </p:grpSpPr>
        <p:grpSp>
          <p:nvGrpSpPr>
            <p:cNvPr id="30" name="Group 29"/>
            <p:cNvGrpSpPr/>
            <p:nvPr/>
          </p:nvGrpSpPr>
          <p:grpSpPr>
            <a:xfrm>
              <a:off x="457200" y="1295400"/>
              <a:ext cx="8153400" cy="5105400"/>
              <a:chOff x="5235127" y="1251000"/>
              <a:chExt cx="8153400" cy="5432530"/>
            </a:xfrm>
          </p:grpSpPr>
          <p:sp>
            <p:nvSpPr>
              <p:cNvPr id="6" name="Rectangle 5"/>
              <p:cNvSpPr/>
              <p:nvPr/>
            </p:nvSpPr>
            <p:spPr>
              <a:xfrm>
                <a:off x="5374191" y="1303554"/>
                <a:ext cx="216024" cy="533600"/>
              </a:xfrm>
              <a:prstGeom prst="rect">
                <a:avLst/>
              </a:prstGeom>
              <a:solidFill>
                <a:srgbClr val="EC6E62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b="1" cap="small">
                  <a:solidFill>
                    <a:prstClr val="white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7" name="Rectangle 6"/>
              <p:cNvSpPr/>
              <p:nvPr/>
            </p:nvSpPr>
            <p:spPr>
              <a:xfrm>
                <a:off x="5752894" y="1307634"/>
                <a:ext cx="7635633" cy="533600"/>
              </a:xfrm>
              <a:prstGeom prst="rect">
                <a:avLst/>
              </a:prstGeom>
              <a:solidFill>
                <a:srgbClr val="EC6E62">
                  <a:alpha val="50000"/>
                </a:srgbClr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cap="small" dirty="0">
                  <a:solidFill>
                    <a:srgbClr val="AF2415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8" name="Oval 7"/>
              <p:cNvSpPr/>
              <p:nvPr/>
            </p:nvSpPr>
            <p:spPr>
              <a:xfrm>
                <a:off x="5235127" y="1251000"/>
                <a:ext cx="417952" cy="428069"/>
              </a:xfrm>
              <a:prstGeom prst="ellipse">
                <a:avLst/>
              </a:prstGeom>
              <a:solidFill>
                <a:srgbClr val="AF2415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sz="2400" b="1" cap="small" dirty="0">
                    <a:solidFill>
                      <a:prstClr val="white"/>
                    </a:solidFill>
                    <a:latin typeface="Constantia" pitchFamily="18" charset="0"/>
                    <a:cs typeface="Arial" pitchFamily="34" charset="0"/>
                  </a:rPr>
                  <a:t>1</a:t>
                </a:r>
              </a:p>
            </p:txBody>
          </p:sp>
          <p:sp>
            <p:nvSpPr>
              <p:cNvPr id="9" name="Rectangle 8"/>
              <p:cNvSpPr/>
              <p:nvPr/>
            </p:nvSpPr>
            <p:spPr>
              <a:xfrm>
                <a:off x="5374191" y="1995311"/>
                <a:ext cx="216024" cy="533600"/>
              </a:xfrm>
              <a:prstGeom prst="rect">
                <a:avLst/>
              </a:prstGeom>
              <a:solidFill>
                <a:srgbClr val="EA964D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b="1" cap="small">
                  <a:solidFill>
                    <a:prstClr val="white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10" name="Rectangle 9"/>
              <p:cNvSpPr/>
              <p:nvPr/>
            </p:nvSpPr>
            <p:spPr>
              <a:xfrm>
                <a:off x="5752894" y="1999391"/>
                <a:ext cx="7635633" cy="533600"/>
              </a:xfrm>
              <a:prstGeom prst="rect">
                <a:avLst/>
              </a:prstGeom>
              <a:solidFill>
                <a:srgbClr val="EA964D">
                  <a:alpha val="50000"/>
                </a:srgbClr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cap="small" dirty="0">
                  <a:solidFill>
                    <a:srgbClr val="965112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5235127" y="1942757"/>
                <a:ext cx="417952" cy="428069"/>
              </a:xfrm>
              <a:prstGeom prst="ellipse">
                <a:avLst/>
              </a:prstGeom>
              <a:solidFill>
                <a:srgbClr val="965112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sz="2400" b="1" cap="small" dirty="0" smtClean="0">
                    <a:solidFill>
                      <a:prstClr val="white"/>
                    </a:solidFill>
                    <a:latin typeface="Constantia" pitchFamily="18" charset="0"/>
                    <a:cs typeface="Arial" pitchFamily="34" charset="0"/>
                  </a:rPr>
                  <a:t>2</a:t>
                </a:r>
                <a:endParaRPr lang="en-US" sz="2400" b="1" cap="small" dirty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12" name="Rectangle 11"/>
              <p:cNvSpPr/>
              <p:nvPr/>
            </p:nvSpPr>
            <p:spPr>
              <a:xfrm>
                <a:off x="5374191" y="2687068"/>
                <a:ext cx="216024" cy="533600"/>
              </a:xfrm>
              <a:prstGeom prst="rect">
                <a:avLst/>
              </a:prstGeom>
              <a:solidFill>
                <a:srgbClr val="F4CF3B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b="1" cap="small">
                  <a:solidFill>
                    <a:prstClr val="white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13" name="Rectangle 12"/>
              <p:cNvSpPr/>
              <p:nvPr/>
            </p:nvSpPr>
            <p:spPr>
              <a:xfrm>
                <a:off x="5752894" y="2691148"/>
                <a:ext cx="7635633" cy="533600"/>
              </a:xfrm>
              <a:prstGeom prst="rect">
                <a:avLst/>
              </a:prstGeom>
              <a:solidFill>
                <a:srgbClr val="F4CF3B">
                  <a:alpha val="50000"/>
                </a:srgbClr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cap="small" dirty="0">
                  <a:solidFill>
                    <a:srgbClr val="967B08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5235127" y="2634514"/>
                <a:ext cx="417952" cy="428069"/>
              </a:xfrm>
              <a:prstGeom prst="ellipse">
                <a:avLst/>
              </a:prstGeom>
              <a:solidFill>
                <a:srgbClr val="B2920A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sz="2400" b="1" cap="small" dirty="0" smtClean="0">
                    <a:solidFill>
                      <a:prstClr val="white"/>
                    </a:solidFill>
                    <a:latin typeface="Constantia" pitchFamily="18" charset="0"/>
                    <a:cs typeface="Arial" pitchFamily="34" charset="0"/>
                  </a:rPr>
                  <a:t>3</a:t>
                </a:r>
                <a:endParaRPr lang="en-US" sz="2400" b="1" cap="small" dirty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15" name="Rectangle 14"/>
              <p:cNvSpPr/>
              <p:nvPr/>
            </p:nvSpPr>
            <p:spPr>
              <a:xfrm>
                <a:off x="5374191" y="3378825"/>
                <a:ext cx="216024" cy="533600"/>
              </a:xfrm>
              <a:prstGeom prst="rect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b="1" cap="small">
                  <a:solidFill>
                    <a:prstClr val="white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16" name="Rectangle 15"/>
              <p:cNvSpPr/>
              <p:nvPr/>
            </p:nvSpPr>
            <p:spPr>
              <a:xfrm>
                <a:off x="5752894" y="3382905"/>
                <a:ext cx="7635633" cy="533600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  <a:alpha val="50000"/>
                </a:schemeClr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cap="small" dirty="0">
                  <a:solidFill>
                    <a:srgbClr val="AF2415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5235127" y="3326271"/>
                <a:ext cx="417952" cy="428069"/>
              </a:xfrm>
              <a:prstGeom prst="ellipse">
                <a:avLst/>
              </a:prstGeom>
              <a:solidFill>
                <a:schemeClr val="accent6">
                  <a:lumMod val="75000"/>
                </a:schemeClr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sz="2400" b="1" cap="small" dirty="0" smtClean="0">
                    <a:solidFill>
                      <a:prstClr val="white"/>
                    </a:solidFill>
                    <a:latin typeface="Constantia" pitchFamily="18" charset="0"/>
                    <a:cs typeface="Arial" pitchFamily="34" charset="0"/>
                  </a:rPr>
                  <a:t>4</a:t>
                </a:r>
                <a:endParaRPr lang="en-US" sz="2400" b="1" cap="small" dirty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18" name="Rectangle 17"/>
              <p:cNvSpPr/>
              <p:nvPr/>
            </p:nvSpPr>
            <p:spPr>
              <a:xfrm>
                <a:off x="5374191" y="4070582"/>
                <a:ext cx="216024" cy="533600"/>
              </a:xfrm>
              <a:prstGeom prst="rect">
                <a:avLst/>
              </a:prstGeom>
              <a:solidFill>
                <a:srgbClr val="5DC3AE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b="1" cap="small">
                  <a:solidFill>
                    <a:prstClr val="white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19" name="Rectangle 18"/>
              <p:cNvSpPr/>
              <p:nvPr/>
            </p:nvSpPr>
            <p:spPr>
              <a:xfrm>
                <a:off x="5752894" y="4074662"/>
                <a:ext cx="7635633" cy="533600"/>
              </a:xfrm>
              <a:prstGeom prst="rect">
                <a:avLst/>
              </a:prstGeom>
              <a:solidFill>
                <a:srgbClr val="5DC3AE">
                  <a:alpha val="50000"/>
                </a:srgbClr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cap="small" dirty="0">
                  <a:solidFill>
                    <a:srgbClr val="296D5E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5235127" y="4018028"/>
                <a:ext cx="417952" cy="428069"/>
              </a:xfrm>
              <a:prstGeom prst="ellipse">
                <a:avLst/>
              </a:prstGeom>
              <a:solidFill>
                <a:srgbClr val="296D5E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sz="2400" b="1" cap="small" dirty="0" smtClean="0">
                    <a:solidFill>
                      <a:prstClr val="white"/>
                    </a:solidFill>
                    <a:latin typeface="Constantia" pitchFamily="18" charset="0"/>
                    <a:cs typeface="Arial" pitchFamily="34" charset="0"/>
                  </a:rPr>
                  <a:t>5</a:t>
                </a:r>
                <a:endParaRPr lang="en-US" sz="2400" b="1" cap="small" dirty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5374191" y="4762339"/>
                <a:ext cx="216024" cy="533600"/>
              </a:xfrm>
              <a:prstGeom prst="rect">
                <a:avLst/>
              </a:prstGeom>
              <a:solidFill>
                <a:srgbClr val="5FABDC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b="1" cap="small">
                  <a:solidFill>
                    <a:prstClr val="white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5752894" y="4766419"/>
                <a:ext cx="7635633" cy="533600"/>
              </a:xfrm>
              <a:prstGeom prst="rect">
                <a:avLst/>
              </a:prstGeom>
              <a:solidFill>
                <a:srgbClr val="5FABDC">
                  <a:alpha val="50000"/>
                </a:srgbClr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cap="small" dirty="0">
                  <a:solidFill>
                    <a:srgbClr val="216A97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5235127" y="4709785"/>
                <a:ext cx="417952" cy="428069"/>
              </a:xfrm>
              <a:prstGeom prst="ellipse">
                <a:avLst/>
              </a:prstGeom>
              <a:solidFill>
                <a:srgbClr val="216A97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sz="2400" b="1" cap="small" dirty="0" smtClean="0">
                    <a:solidFill>
                      <a:prstClr val="white"/>
                    </a:solidFill>
                    <a:latin typeface="Constantia" pitchFamily="18" charset="0"/>
                    <a:cs typeface="Arial" pitchFamily="34" charset="0"/>
                  </a:rPr>
                  <a:t>6</a:t>
                </a:r>
                <a:endParaRPr lang="en-US" sz="2400" b="1" cap="small" dirty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24" name="Rectangle 23"/>
              <p:cNvSpPr/>
              <p:nvPr/>
            </p:nvSpPr>
            <p:spPr>
              <a:xfrm>
                <a:off x="5374191" y="5454096"/>
                <a:ext cx="216024" cy="533600"/>
              </a:xfrm>
              <a:prstGeom prst="rect">
                <a:avLst/>
              </a:prstGeom>
              <a:solidFill>
                <a:srgbClr val="AAB5B7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b="1" cap="small">
                  <a:solidFill>
                    <a:prstClr val="white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25" name="Rectangle 24"/>
              <p:cNvSpPr/>
              <p:nvPr/>
            </p:nvSpPr>
            <p:spPr>
              <a:xfrm>
                <a:off x="5752894" y="5458176"/>
                <a:ext cx="7635633" cy="533600"/>
              </a:xfrm>
              <a:prstGeom prst="rect">
                <a:avLst/>
              </a:prstGeom>
              <a:solidFill>
                <a:srgbClr val="AAB5B7">
                  <a:alpha val="50000"/>
                </a:srgbClr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cap="small" dirty="0">
                  <a:solidFill>
                    <a:srgbClr val="AF2415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5235127" y="5401542"/>
                <a:ext cx="417952" cy="428069"/>
              </a:xfrm>
              <a:prstGeom prst="ellipse">
                <a:avLst/>
              </a:prstGeom>
              <a:solidFill>
                <a:schemeClr val="bg2">
                  <a:lumMod val="75000"/>
                </a:schemeClr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sz="2400" b="1" cap="small" dirty="0">
                    <a:solidFill>
                      <a:prstClr val="white"/>
                    </a:solidFill>
                    <a:latin typeface="Constantia" pitchFamily="18" charset="0"/>
                    <a:cs typeface="Arial" pitchFamily="34" charset="0"/>
                  </a:rPr>
                  <a:t>7</a:t>
                </a:r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5374191" y="6145850"/>
                <a:ext cx="216024" cy="533600"/>
              </a:xfrm>
              <a:prstGeom prst="rect">
                <a:avLst/>
              </a:prstGeom>
              <a:solidFill>
                <a:srgbClr val="A47BB3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b="1" cap="small">
                  <a:solidFill>
                    <a:srgbClr val="6F477D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28" name="Rectangle 27"/>
              <p:cNvSpPr/>
              <p:nvPr/>
            </p:nvSpPr>
            <p:spPr>
              <a:xfrm>
                <a:off x="5752894" y="6149930"/>
                <a:ext cx="7635633" cy="533600"/>
              </a:xfrm>
              <a:prstGeom prst="rect">
                <a:avLst/>
              </a:prstGeom>
              <a:solidFill>
                <a:srgbClr val="A47BB3">
                  <a:alpha val="50000"/>
                </a:srgbClr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cap="small" dirty="0">
                  <a:solidFill>
                    <a:srgbClr val="6F477D"/>
                  </a:solidFill>
                  <a:effectLst>
                    <a:outerShdw blurRad="25400" dist="38100" dir="2700000" algn="tl">
                      <a:srgbClr val="000000">
                        <a:alpha val="70000"/>
                      </a:srgbClr>
                    </a:outerShdw>
                  </a:effectLst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29" name="Oval 28"/>
              <p:cNvSpPr/>
              <p:nvPr/>
            </p:nvSpPr>
            <p:spPr>
              <a:xfrm>
                <a:off x="5235127" y="6093296"/>
                <a:ext cx="417952" cy="428069"/>
              </a:xfrm>
              <a:prstGeom prst="ellipse">
                <a:avLst/>
              </a:prstGeom>
              <a:solidFill>
                <a:srgbClr val="6F477D"/>
              </a:solidFill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sz="2400" b="1" cap="small" dirty="0" smtClean="0">
                    <a:solidFill>
                      <a:prstClr val="white"/>
                    </a:solidFill>
                    <a:latin typeface="Constantia" pitchFamily="18" charset="0"/>
                    <a:cs typeface="Arial" pitchFamily="34" charset="0"/>
                  </a:rPr>
                  <a:t>8</a:t>
                </a:r>
                <a:endParaRPr lang="en-US" sz="2400" b="1" cap="small" dirty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endParaRPr>
              </a:p>
            </p:txBody>
          </p:sp>
        </p:grpSp>
        <p:sp>
          <p:nvSpPr>
            <p:cNvPr id="31" name="Rectangle 30"/>
            <p:cNvSpPr/>
            <p:nvPr/>
          </p:nvSpPr>
          <p:spPr>
            <a:xfrm>
              <a:off x="1066800" y="1371600"/>
              <a:ext cx="754380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Comply with increased regulation and traceability requirements </a:t>
              </a:r>
            </a:p>
          </p:txBody>
        </p:sp>
        <p:sp>
          <p:nvSpPr>
            <p:cNvPr id="32" name="Rectangle 31"/>
            <p:cNvSpPr/>
            <p:nvPr/>
          </p:nvSpPr>
          <p:spPr>
            <a:xfrm>
              <a:off x="1066800" y="2057400"/>
              <a:ext cx="754380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Keep up with the pace of product innovation</a:t>
              </a: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1066800" y="2743200"/>
              <a:ext cx="754380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Overcome a shortage of skilled labor</a:t>
              </a: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1066800" y="3352800"/>
              <a:ext cx="754380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Control capital, pay, and benefits costs </a:t>
              </a:r>
            </a:p>
          </p:txBody>
        </p:sp>
        <p:sp>
          <p:nvSpPr>
            <p:cNvPr id="35" name="Rectangle 34"/>
            <p:cNvSpPr/>
            <p:nvPr/>
          </p:nvSpPr>
          <p:spPr>
            <a:xfrm>
              <a:off x="1066800" y="4038600"/>
              <a:ext cx="754380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Manage environmental concerns</a:t>
              </a:r>
            </a:p>
          </p:txBody>
        </p:sp>
        <p:sp>
          <p:nvSpPr>
            <p:cNvPr id="36" name="Rectangle 35"/>
            <p:cNvSpPr/>
            <p:nvPr/>
          </p:nvSpPr>
          <p:spPr>
            <a:xfrm>
              <a:off x="1066800" y="4648200"/>
              <a:ext cx="754380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Balance productivity throughput with maintenance requirements</a:t>
              </a: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1066800" y="5257800"/>
              <a:ext cx="754380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Manage competitive pressure driven by globalization</a:t>
              </a:r>
            </a:p>
          </p:txBody>
        </p:sp>
        <p:sp>
          <p:nvSpPr>
            <p:cNvPr id="38" name="Rectangle 37"/>
            <p:cNvSpPr/>
            <p:nvPr/>
          </p:nvSpPr>
          <p:spPr>
            <a:xfrm>
              <a:off x="1066800" y="5943600"/>
              <a:ext cx="754380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Synchronize activities with the supply chain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sz="5400" dirty="0" smtClean="0"/>
              <a:t>Operations Strategy and Planning</a:t>
            </a:r>
            <a:endParaRPr lang="en-US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Operations Strategy and Planning </a:t>
            </a:r>
            <a:r>
              <a:rPr lang="en-US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Evolution of Production Strategies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12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61" name="Group 60"/>
          <p:cNvGrpSpPr/>
          <p:nvPr/>
        </p:nvGrpSpPr>
        <p:grpSpPr>
          <a:xfrm>
            <a:off x="0" y="1219200"/>
            <a:ext cx="9144000" cy="5056495"/>
            <a:chOff x="0" y="1219200"/>
            <a:chExt cx="9144000" cy="5056495"/>
          </a:xfrm>
        </p:grpSpPr>
        <p:grpSp>
          <p:nvGrpSpPr>
            <p:cNvPr id="56" name="Group 55"/>
            <p:cNvGrpSpPr/>
            <p:nvPr/>
          </p:nvGrpSpPr>
          <p:grpSpPr>
            <a:xfrm>
              <a:off x="0" y="1383700"/>
              <a:ext cx="8555274" cy="4891995"/>
              <a:chOff x="1012278" y="809278"/>
              <a:chExt cx="6713737" cy="5940122"/>
            </a:xfrm>
          </p:grpSpPr>
          <p:grpSp>
            <p:nvGrpSpPr>
              <p:cNvPr id="16" name="Group 15"/>
              <p:cNvGrpSpPr/>
              <p:nvPr/>
            </p:nvGrpSpPr>
            <p:grpSpPr>
              <a:xfrm>
                <a:off x="4121764" y="857251"/>
                <a:ext cx="3604251" cy="1243512"/>
                <a:chOff x="4121764" y="319088"/>
                <a:chExt cx="3604251" cy="1371600"/>
              </a:xfrm>
            </p:grpSpPr>
            <p:sp>
              <p:nvSpPr>
                <p:cNvPr id="17" name="Notched Right Arrow 16"/>
                <p:cNvSpPr/>
                <p:nvPr/>
              </p:nvSpPr>
              <p:spPr>
                <a:xfrm rot="16200000">
                  <a:off x="3886201" y="864610"/>
                  <a:ext cx="1371600" cy="280555"/>
                </a:xfrm>
                <a:prstGeom prst="notchedRightArrow">
                  <a:avLst>
                    <a:gd name="adj1" fmla="val 100000"/>
                    <a:gd name="adj2" fmla="val 74138"/>
                  </a:avLst>
                </a:prstGeom>
                <a:solidFill>
                  <a:srgbClr val="01D9CA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36576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r"/>
                  <a:endParaRPr lang="en-US" sz="2000" b="1">
                    <a:latin typeface="Constantia" pitchFamily="18" charset="0"/>
                  </a:endParaRPr>
                </a:p>
              </p:txBody>
            </p:sp>
            <p:grpSp>
              <p:nvGrpSpPr>
                <p:cNvPr id="18" name="Group 86"/>
                <p:cNvGrpSpPr/>
                <p:nvPr/>
              </p:nvGrpSpPr>
              <p:grpSpPr>
                <a:xfrm>
                  <a:off x="4121764" y="704741"/>
                  <a:ext cx="3604251" cy="767500"/>
                  <a:chOff x="279899" y="5065564"/>
                  <a:chExt cx="3604251" cy="1136137"/>
                </a:xfrm>
              </p:grpSpPr>
              <p:sp>
                <p:nvSpPr>
                  <p:cNvPr id="19" name="Freeform 18"/>
                  <p:cNvSpPr/>
                  <p:nvPr/>
                </p:nvSpPr>
                <p:spPr>
                  <a:xfrm>
                    <a:off x="279900" y="5689014"/>
                    <a:ext cx="312382" cy="512687"/>
                  </a:xfrm>
                  <a:custGeom>
                    <a:avLst/>
                    <a:gdLst>
                      <a:gd name="connsiteX0" fmla="*/ 0 w 592282"/>
                      <a:gd name="connsiteY0" fmla="*/ 176645 h 353292"/>
                      <a:gd name="connsiteX1" fmla="*/ 0 w 592282"/>
                      <a:gd name="connsiteY1" fmla="*/ 176646 h 353292"/>
                      <a:gd name="connsiteX2" fmla="*/ 0 w 592282"/>
                      <a:gd name="connsiteY2" fmla="*/ 176646 h 353292"/>
                      <a:gd name="connsiteX3" fmla="*/ 176646 w 592282"/>
                      <a:gd name="connsiteY3" fmla="*/ 0 h 353292"/>
                      <a:gd name="connsiteX4" fmla="*/ 592282 w 592282"/>
                      <a:gd name="connsiteY4" fmla="*/ 0 h 353292"/>
                      <a:gd name="connsiteX5" fmla="*/ 592282 w 592282"/>
                      <a:gd name="connsiteY5" fmla="*/ 353292 h 353292"/>
                      <a:gd name="connsiteX6" fmla="*/ 176646 w 592282"/>
                      <a:gd name="connsiteY6" fmla="*/ 353291 h 353292"/>
                      <a:gd name="connsiteX7" fmla="*/ 13882 w 592282"/>
                      <a:gd name="connsiteY7" fmla="*/ 245404 h 353292"/>
                      <a:gd name="connsiteX8" fmla="*/ 0 w 592282"/>
                      <a:gd name="connsiteY8" fmla="*/ 176646 h 353292"/>
                      <a:gd name="connsiteX9" fmla="*/ 13882 w 592282"/>
                      <a:gd name="connsiteY9" fmla="*/ 107888 h 353292"/>
                      <a:gd name="connsiteX10" fmla="*/ 176646 w 592282"/>
                      <a:gd name="connsiteY10" fmla="*/ 0 h 3532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92282" h="353292">
                        <a:moveTo>
                          <a:pt x="0" y="176645"/>
                        </a:moveTo>
                        <a:lnTo>
                          <a:pt x="0" y="176646"/>
                        </a:lnTo>
                        <a:lnTo>
                          <a:pt x="0" y="176646"/>
                        </a:lnTo>
                        <a:close/>
                        <a:moveTo>
                          <a:pt x="176646" y="0"/>
                        </a:moveTo>
                        <a:lnTo>
                          <a:pt x="592282" y="0"/>
                        </a:lnTo>
                        <a:lnTo>
                          <a:pt x="592282" y="353292"/>
                        </a:lnTo>
                        <a:lnTo>
                          <a:pt x="176646" y="353291"/>
                        </a:lnTo>
                        <a:cubicBezTo>
                          <a:pt x="103477" y="353291"/>
                          <a:pt x="40698" y="308805"/>
                          <a:pt x="13882" y="245404"/>
                        </a:cubicBezTo>
                        <a:lnTo>
                          <a:pt x="0" y="176646"/>
                        </a:lnTo>
                        <a:lnTo>
                          <a:pt x="13882" y="107888"/>
                        </a:lnTo>
                        <a:cubicBezTo>
                          <a:pt x="40698" y="44487"/>
                          <a:pt x="103477" y="0"/>
                          <a:pt x="176646" y="0"/>
                        </a:cubicBezTo>
                        <a:close/>
                      </a:path>
                    </a:pathLst>
                  </a:custGeom>
                  <a:solidFill>
                    <a:srgbClr val="01676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>
                      <a:latin typeface="Constantia" pitchFamily="18" charset="0"/>
                    </a:endParaRPr>
                  </a:p>
                </p:txBody>
              </p:sp>
              <p:sp>
                <p:nvSpPr>
                  <p:cNvPr id="20" name="Freeform 19"/>
                  <p:cNvSpPr/>
                  <p:nvPr/>
                </p:nvSpPr>
                <p:spPr>
                  <a:xfrm>
                    <a:off x="279899" y="5065564"/>
                    <a:ext cx="3604251" cy="988626"/>
                  </a:xfrm>
                  <a:custGeom>
                    <a:avLst/>
                    <a:gdLst>
                      <a:gd name="connsiteX0" fmla="*/ 455897 w 4166758"/>
                      <a:gd name="connsiteY0" fmla="*/ 0 h 800099"/>
                      <a:gd name="connsiteX1" fmla="*/ 3855031 w 4166758"/>
                      <a:gd name="connsiteY1" fmla="*/ 0 h 800099"/>
                      <a:gd name="connsiteX2" fmla="*/ 4166758 w 4166758"/>
                      <a:gd name="connsiteY2" fmla="*/ 311727 h 800099"/>
                      <a:gd name="connsiteX3" fmla="*/ 3855031 w 4166758"/>
                      <a:gd name="connsiteY3" fmla="*/ 623454 h 800099"/>
                      <a:gd name="connsiteX4" fmla="*/ 1517075 w 4166758"/>
                      <a:gd name="connsiteY4" fmla="*/ 623454 h 800099"/>
                      <a:gd name="connsiteX5" fmla="*/ 1517075 w 4166758"/>
                      <a:gd name="connsiteY5" fmla="*/ 623449 h 800099"/>
                      <a:gd name="connsiteX6" fmla="*/ 592284 w 4166758"/>
                      <a:gd name="connsiteY6" fmla="*/ 623449 h 800099"/>
                      <a:gd name="connsiteX7" fmla="*/ 592284 w 4166758"/>
                      <a:gd name="connsiteY7" fmla="*/ 623454 h 800099"/>
                      <a:gd name="connsiteX8" fmla="*/ 176649 w 4166758"/>
                      <a:gd name="connsiteY8" fmla="*/ 623454 h 800099"/>
                      <a:gd name="connsiteX9" fmla="*/ 13885 w 4166758"/>
                      <a:gd name="connsiteY9" fmla="*/ 731342 h 800099"/>
                      <a:gd name="connsiteX10" fmla="*/ 3 w 4166758"/>
                      <a:gd name="connsiteY10" fmla="*/ 800099 h 800099"/>
                      <a:gd name="connsiteX11" fmla="*/ 3 w 4166758"/>
                      <a:gd name="connsiteY11" fmla="*/ 800099 h 800099"/>
                      <a:gd name="connsiteX12" fmla="*/ 3 w 4166758"/>
                      <a:gd name="connsiteY12" fmla="*/ 446808 h 800099"/>
                      <a:gd name="connsiteX13" fmla="*/ 4 w 4166758"/>
                      <a:gd name="connsiteY13" fmla="*/ 446808 h 800099"/>
                      <a:gd name="connsiteX14" fmla="*/ 4 w 4166758"/>
                      <a:gd name="connsiteY14" fmla="*/ 176666 h 800099"/>
                      <a:gd name="connsiteX15" fmla="*/ 0 w 4166758"/>
                      <a:gd name="connsiteY15" fmla="*/ 176647 h 800099"/>
                      <a:gd name="connsiteX16" fmla="*/ 13882 w 4166758"/>
                      <a:gd name="connsiteY16" fmla="*/ 107889 h 800099"/>
                      <a:gd name="connsiteX17" fmla="*/ 176646 w 4166758"/>
                      <a:gd name="connsiteY17" fmla="*/ 1 h 800099"/>
                      <a:gd name="connsiteX18" fmla="*/ 455897 w 4166758"/>
                      <a:gd name="connsiteY18" fmla="*/ 1 h 8000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4166758" h="800099">
                        <a:moveTo>
                          <a:pt x="455897" y="0"/>
                        </a:moveTo>
                        <a:lnTo>
                          <a:pt x="3855031" y="0"/>
                        </a:lnTo>
                        <a:lnTo>
                          <a:pt x="4166758" y="311727"/>
                        </a:lnTo>
                        <a:lnTo>
                          <a:pt x="3855031" y="623454"/>
                        </a:lnTo>
                        <a:lnTo>
                          <a:pt x="1517075" y="623454"/>
                        </a:lnTo>
                        <a:lnTo>
                          <a:pt x="1517075" y="623449"/>
                        </a:lnTo>
                        <a:lnTo>
                          <a:pt x="592284" y="623449"/>
                        </a:lnTo>
                        <a:lnTo>
                          <a:pt x="592284" y="623454"/>
                        </a:lnTo>
                        <a:lnTo>
                          <a:pt x="176649" y="623454"/>
                        </a:lnTo>
                        <a:cubicBezTo>
                          <a:pt x="103480" y="623454"/>
                          <a:pt x="40701" y="667941"/>
                          <a:pt x="13885" y="731342"/>
                        </a:cubicBezTo>
                        <a:lnTo>
                          <a:pt x="3" y="800099"/>
                        </a:lnTo>
                        <a:lnTo>
                          <a:pt x="3" y="800099"/>
                        </a:lnTo>
                        <a:lnTo>
                          <a:pt x="3" y="446808"/>
                        </a:lnTo>
                        <a:lnTo>
                          <a:pt x="4" y="446808"/>
                        </a:lnTo>
                        <a:lnTo>
                          <a:pt x="4" y="176666"/>
                        </a:lnTo>
                        <a:lnTo>
                          <a:pt x="0" y="176647"/>
                        </a:lnTo>
                        <a:lnTo>
                          <a:pt x="13882" y="107889"/>
                        </a:lnTo>
                        <a:cubicBezTo>
                          <a:pt x="40698" y="44488"/>
                          <a:pt x="103477" y="1"/>
                          <a:pt x="176646" y="1"/>
                        </a:cubicBezTo>
                        <a:lnTo>
                          <a:pt x="455897" y="1"/>
                        </a:lnTo>
                        <a:close/>
                      </a:path>
                    </a:pathLst>
                  </a:custGeom>
                  <a:solidFill>
                    <a:srgbClr val="01A89B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lIns="457200" rIns="365760" rtlCol="0" anchor="t"/>
                  <a:lstStyle/>
                  <a:p>
                    <a:r>
                      <a:rPr lang="en-US" sz="20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onstantia" pitchFamily="18" charset="0"/>
                      </a:rPr>
                      <a:t>2010s</a:t>
                    </a:r>
                    <a:endParaRPr lang="en-US" sz="2000" b="1" dirty="0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Constantia" pitchFamily="18" charset="0"/>
                    </a:endParaRPr>
                  </a:p>
                </p:txBody>
              </p:sp>
            </p:grpSp>
          </p:grpSp>
          <p:grpSp>
            <p:nvGrpSpPr>
              <p:cNvPr id="21" name="Group 20"/>
              <p:cNvGrpSpPr/>
              <p:nvPr/>
            </p:nvGrpSpPr>
            <p:grpSpPr>
              <a:xfrm>
                <a:off x="1411967" y="1991241"/>
                <a:ext cx="3606765" cy="1243512"/>
                <a:chOff x="1411967" y="1859279"/>
                <a:chExt cx="3606765" cy="1371600"/>
              </a:xfrm>
            </p:grpSpPr>
            <p:sp>
              <p:nvSpPr>
                <p:cNvPr id="22" name="Notched Right Arrow 21"/>
                <p:cNvSpPr/>
                <p:nvPr/>
              </p:nvSpPr>
              <p:spPr>
                <a:xfrm rot="16200000">
                  <a:off x="3886199" y="2404801"/>
                  <a:ext cx="1371600" cy="280555"/>
                </a:xfrm>
                <a:prstGeom prst="notchedRightArrow">
                  <a:avLst>
                    <a:gd name="adj1" fmla="val 100000"/>
                    <a:gd name="adj2" fmla="val 74138"/>
                  </a:avLst>
                </a:prstGeom>
                <a:solidFill>
                  <a:srgbClr val="E03848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36576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US" sz="2000" b="1">
                    <a:latin typeface="Constantia" pitchFamily="18" charset="0"/>
                  </a:endParaRPr>
                </a:p>
              </p:txBody>
            </p:sp>
            <p:grpSp>
              <p:nvGrpSpPr>
                <p:cNvPr id="23" name="Group 82"/>
                <p:cNvGrpSpPr/>
                <p:nvPr/>
              </p:nvGrpSpPr>
              <p:grpSpPr>
                <a:xfrm flipH="1">
                  <a:off x="1411967" y="2328001"/>
                  <a:ext cx="3606765" cy="762782"/>
                  <a:chOff x="282607" y="5065564"/>
                  <a:chExt cx="3604251" cy="1129153"/>
                </a:xfrm>
              </p:grpSpPr>
              <p:sp>
                <p:nvSpPr>
                  <p:cNvPr id="25" name="Freeform 24"/>
                  <p:cNvSpPr/>
                  <p:nvPr/>
                </p:nvSpPr>
                <p:spPr>
                  <a:xfrm>
                    <a:off x="282609" y="5689020"/>
                    <a:ext cx="298780" cy="505697"/>
                  </a:xfrm>
                  <a:custGeom>
                    <a:avLst/>
                    <a:gdLst>
                      <a:gd name="connsiteX0" fmla="*/ 0 w 592282"/>
                      <a:gd name="connsiteY0" fmla="*/ 176645 h 353292"/>
                      <a:gd name="connsiteX1" fmla="*/ 0 w 592282"/>
                      <a:gd name="connsiteY1" fmla="*/ 176646 h 353292"/>
                      <a:gd name="connsiteX2" fmla="*/ 0 w 592282"/>
                      <a:gd name="connsiteY2" fmla="*/ 176646 h 353292"/>
                      <a:gd name="connsiteX3" fmla="*/ 176646 w 592282"/>
                      <a:gd name="connsiteY3" fmla="*/ 0 h 353292"/>
                      <a:gd name="connsiteX4" fmla="*/ 592282 w 592282"/>
                      <a:gd name="connsiteY4" fmla="*/ 0 h 353292"/>
                      <a:gd name="connsiteX5" fmla="*/ 592282 w 592282"/>
                      <a:gd name="connsiteY5" fmla="*/ 353292 h 353292"/>
                      <a:gd name="connsiteX6" fmla="*/ 176646 w 592282"/>
                      <a:gd name="connsiteY6" fmla="*/ 353291 h 353292"/>
                      <a:gd name="connsiteX7" fmla="*/ 13882 w 592282"/>
                      <a:gd name="connsiteY7" fmla="*/ 245404 h 353292"/>
                      <a:gd name="connsiteX8" fmla="*/ 0 w 592282"/>
                      <a:gd name="connsiteY8" fmla="*/ 176646 h 353292"/>
                      <a:gd name="connsiteX9" fmla="*/ 13882 w 592282"/>
                      <a:gd name="connsiteY9" fmla="*/ 107888 h 353292"/>
                      <a:gd name="connsiteX10" fmla="*/ 176646 w 592282"/>
                      <a:gd name="connsiteY10" fmla="*/ 0 h 3532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92282" h="353292">
                        <a:moveTo>
                          <a:pt x="0" y="176645"/>
                        </a:moveTo>
                        <a:lnTo>
                          <a:pt x="0" y="176646"/>
                        </a:lnTo>
                        <a:lnTo>
                          <a:pt x="0" y="176646"/>
                        </a:lnTo>
                        <a:close/>
                        <a:moveTo>
                          <a:pt x="176646" y="0"/>
                        </a:moveTo>
                        <a:lnTo>
                          <a:pt x="592282" y="0"/>
                        </a:lnTo>
                        <a:lnTo>
                          <a:pt x="592282" y="353292"/>
                        </a:lnTo>
                        <a:lnTo>
                          <a:pt x="176646" y="353291"/>
                        </a:lnTo>
                        <a:cubicBezTo>
                          <a:pt x="103477" y="353291"/>
                          <a:pt x="40698" y="308805"/>
                          <a:pt x="13882" y="245404"/>
                        </a:cubicBezTo>
                        <a:lnTo>
                          <a:pt x="0" y="176646"/>
                        </a:lnTo>
                        <a:lnTo>
                          <a:pt x="13882" y="107888"/>
                        </a:lnTo>
                        <a:cubicBezTo>
                          <a:pt x="40698" y="44487"/>
                          <a:pt x="103477" y="0"/>
                          <a:pt x="176646" y="0"/>
                        </a:cubicBezTo>
                        <a:close/>
                      </a:path>
                    </a:pathLst>
                  </a:custGeom>
                  <a:solidFill>
                    <a:srgbClr val="71111A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>
                      <a:latin typeface="Constantia" pitchFamily="18" charset="0"/>
                    </a:endParaRPr>
                  </a:p>
                </p:txBody>
              </p:sp>
              <p:sp>
                <p:nvSpPr>
                  <p:cNvPr id="24" name="Freeform 23"/>
                  <p:cNvSpPr/>
                  <p:nvPr/>
                </p:nvSpPr>
                <p:spPr>
                  <a:xfrm>
                    <a:off x="282607" y="5065564"/>
                    <a:ext cx="3604251" cy="988627"/>
                  </a:xfrm>
                  <a:custGeom>
                    <a:avLst/>
                    <a:gdLst>
                      <a:gd name="connsiteX0" fmla="*/ 455897 w 4166758"/>
                      <a:gd name="connsiteY0" fmla="*/ 0 h 800099"/>
                      <a:gd name="connsiteX1" fmla="*/ 3855031 w 4166758"/>
                      <a:gd name="connsiteY1" fmla="*/ 0 h 800099"/>
                      <a:gd name="connsiteX2" fmla="*/ 4166758 w 4166758"/>
                      <a:gd name="connsiteY2" fmla="*/ 311727 h 800099"/>
                      <a:gd name="connsiteX3" fmla="*/ 3855031 w 4166758"/>
                      <a:gd name="connsiteY3" fmla="*/ 623454 h 800099"/>
                      <a:gd name="connsiteX4" fmla="*/ 1517075 w 4166758"/>
                      <a:gd name="connsiteY4" fmla="*/ 623454 h 800099"/>
                      <a:gd name="connsiteX5" fmla="*/ 1517075 w 4166758"/>
                      <a:gd name="connsiteY5" fmla="*/ 623449 h 800099"/>
                      <a:gd name="connsiteX6" fmla="*/ 592284 w 4166758"/>
                      <a:gd name="connsiteY6" fmla="*/ 623449 h 800099"/>
                      <a:gd name="connsiteX7" fmla="*/ 592284 w 4166758"/>
                      <a:gd name="connsiteY7" fmla="*/ 623454 h 800099"/>
                      <a:gd name="connsiteX8" fmla="*/ 176649 w 4166758"/>
                      <a:gd name="connsiteY8" fmla="*/ 623454 h 800099"/>
                      <a:gd name="connsiteX9" fmla="*/ 13885 w 4166758"/>
                      <a:gd name="connsiteY9" fmla="*/ 731342 h 800099"/>
                      <a:gd name="connsiteX10" fmla="*/ 3 w 4166758"/>
                      <a:gd name="connsiteY10" fmla="*/ 800099 h 800099"/>
                      <a:gd name="connsiteX11" fmla="*/ 3 w 4166758"/>
                      <a:gd name="connsiteY11" fmla="*/ 800099 h 800099"/>
                      <a:gd name="connsiteX12" fmla="*/ 3 w 4166758"/>
                      <a:gd name="connsiteY12" fmla="*/ 446808 h 800099"/>
                      <a:gd name="connsiteX13" fmla="*/ 4 w 4166758"/>
                      <a:gd name="connsiteY13" fmla="*/ 446808 h 800099"/>
                      <a:gd name="connsiteX14" fmla="*/ 4 w 4166758"/>
                      <a:gd name="connsiteY14" fmla="*/ 176666 h 800099"/>
                      <a:gd name="connsiteX15" fmla="*/ 0 w 4166758"/>
                      <a:gd name="connsiteY15" fmla="*/ 176647 h 800099"/>
                      <a:gd name="connsiteX16" fmla="*/ 13882 w 4166758"/>
                      <a:gd name="connsiteY16" fmla="*/ 107889 h 800099"/>
                      <a:gd name="connsiteX17" fmla="*/ 176646 w 4166758"/>
                      <a:gd name="connsiteY17" fmla="*/ 1 h 800099"/>
                      <a:gd name="connsiteX18" fmla="*/ 455897 w 4166758"/>
                      <a:gd name="connsiteY18" fmla="*/ 1 h 8000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4166758" h="800099">
                        <a:moveTo>
                          <a:pt x="455897" y="0"/>
                        </a:moveTo>
                        <a:lnTo>
                          <a:pt x="3855031" y="0"/>
                        </a:lnTo>
                        <a:lnTo>
                          <a:pt x="4166758" y="311727"/>
                        </a:lnTo>
                        <a:lnTo>
                          <a:pt x="3855031" y="623454"/>
                        </a:lnTo>
                        <a:lnTo>
                          <a:pt x="1517075" y="623454"/>
                        </a:lnTo>
                        <a:lnTo>
                          <a:pt x="1517075" y="623449"/>
                        </a:lnTo>
                        <a:lnTo>
                          <a:pt x="592284" y="623449"/>
                        </a:lnTo>
                        <a:lnTo>
                          <a:pt x="592284" y="623454"/>
                        </a:lnTo>
                        <a:lnTo>
                          <a:pt x="176649" y="623454"/>
                        </a:lnTo>
                        <a:cubicBezTo>
                          <a:pt x="103480" y="623454"/>
                          <a:pt x="40701" y="667941"/>
                          <a:pt x="13885" y="731342"/>
                        </a:cubicBezTo>
                        <a:lnTo>
                          <a:pt x="3" y="800099"/>
                        </a:lnTo>
                        <a:lnTo>
                          <a:pt x="3" y="800099"/>
                        </a:lnTo>
                        <a:lnTo>
                          <a:pt x="3" y="446808"/>
                        </a:lnTo>
                        <a:lnTo>
                          <a:pt x="4" y="446808"/>
                        </a:lnTo>
                        <a:lnTo>
                          <a:pt x="4" y="176666"/>
                        </a:lnTo>
                        <a:lnTo>
                          <a:pt x="0" y="176647"/>
                        </a:lnTo>
                        <a:lnTo>
                          <a:pt x="13882" y="107889"/>
                        </a:lnTo>
                        <a:cubicBezTo>
                          <a:pt x="40698" y="44488"/>
                          <a:pt x="103477" y="1"/>
                          <a:pt x="176646" y="1"/>
                        </a:cubicBezTo>
                        <a:lnTo>
                          <a:pt x="455897" y="1"/>
                        </a:lnTo>
                        <a:close/>
                      </a:path>
                    </a:pathLst>
                  </a:custGeom>
                  <a:solidFill>
                    <a:srgbClr val="BE1D2C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lIns="365760" rIns="457200" rtlCol="0" anchor="t"/>
                  <a:lstStyle/>
                  <a:p>
                    <a:pPr algn="r"/>
                    <a:r>
                      <a:rPr lang="en-US" sz="20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onstantia" pitchFamily="18" charset="0"/>
                      </a:rPr>
                      <a:t>2000s</a:t>
                    </a:r>
                    <a:endParaRPr lang="en-US" sz="2000" b="1" dirty="0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Constantia" pitchFamily="18" charset="0"/>
                    </a:endParaRPr>
                  </a:p>
                </p:txBody>
              </p:sp>
            </p:grpSp>
          </p:grpSp>
          <p:grpSp>
            <p:nvGrpSpPr>
              <p:cNvPr id="26" name="Group 25"/>
              <p:cNvGrpSpPr/>
              <p:nvPr/>
            </p:nvGrpSpPr>
            <p:grpSpPr>
              <a:xfrm>
                <a:off x="4121764" y="3125230"/>
                <a:ext cx="3604251" cy="1243512"/>
                <a:chOff x="4121764" y="319088"/>
                <a:chExt cx="3604251" cy="1371600"/>
              </a:xfrm>
            </p:grpSpPr>
            <p:sp>
              <p:nvSpPr>
                <p:cNvPr id="27" name="Notched Right Arrow 26"/>
                <p:cNvSpPr/>
                <p:nvPr/>
              </p:nvSpPr>
              <p:spPr>
                <a:xfrm rot="16200000">
                  <a:off x="3886201" y="864610"/>
                  <a:ext cx="1371600" cy="280555"/>
                </a:xfrm>
                <a:prstGeom prst="notchedRightArrow">
                  <a:avLst>
                    <a:gd name="adj1" fmla="val 100000"/>
                    <a:gd name="adj2" fmla="val 74138"/>
                  </a:avLst>
                </a:prstGeom>
                <a:solidFill>
                  <a:srgbClr val="65C3E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27432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r"/>
                  <a:endParaRPr lang="en-US" sz="2000" b="1">
                    <a:latin typeface="Constantia" pitchFamily="18" charset="0"/>
                  </a:endParaRPr>
                </a:p>
              </p:txBody>
            </p:sp>
            <p:grpSp>
              <p:nvGrpSpPr>
                <p:cNvPr id="28" name="Group 78"/>
                <p:cNvGrpSpPr/>
                <p:nvPr/>
              </p:nvGrpSpPr>
              <p:grpSpPr>
                <a:xfrm>
                  <a:off x="4121764" y="704741"/>
                  <a:ext cx="3604251" cy="767500"/>
                  <a:chOff x="279899" y="5065564"/>
                  <a:chExt cx="3604251" cy="1136137"/>
                </a:xfrm>
              </p:grpSpPr>
              <p:sp>
                <p:nvSpPr>
                  <p:cNvPr id="29" name="Freeform 28"/>
                  <p:cNvSpPr/>
                  <p:nvPr/>
                </p:nvSpPr>
                <p:spPr>
                  <a:xfrm>
                    <a:off x="279900" y="5689014"/>
                    <a:ext cx="312382" cy="512687"/>
                  </a:xfrm>
                  <a:custGeom>
                    <a:avLst/>
                    <a:gdLst>
                      <a:gd name="connsiteX0" fmla="*/ 0 w 592282"/>
                      <a:gd name="connsiteY0" fmla="*/ 176645 h 353292"/>
                      <a:gd name="connsiteX1" fmla="*/ 0 w 592282"/>
                      <a:gd name="connsiteY1" fmla="*/ 176646 h 353292"/>
                      <a:gd name="connsiteX2" fmla="*/ 0 w 592282"/>
                      <a:gd name="connsiteY2" fmla="*/ 176646 h 353292"/>
                      <a:gd name="connsiteX3" fmla="*/ 176646 w 592282"/>
                      <a:gd name="connsiteY3" fmla="*/ 0 h 353292"/>
                      <a:gd name="connsiteX4" fmla="*/ 592282 w 592282"/>
                      <a:gd name="connsiteY4" fmla="*/ 0 h 353292"/>
                      <a:gd name="connsiteX5" fmla="*/ 592282 w 592282"/>
                      <a:gd name="connsiteY5" fmla="*/ 353292 h 353292"/>
                      <a:gd name="connsiteX6" fmla="*/ 176646 w 592282"/>
                      <a:gd name="connsiteY6" fmla="*/ 353291 h 353292"/>
                      <a:gd name="connsiteX7" fmla="*/ 13882 w 592282"/>
                      <a:gd name="connsiteY7" fmla="*/ 245404 h 353292"/>
                      <a:gd name="connsiteX8" fmla="*/ 0 w 592282"/>
                      <a:gd name="connsiteY8" fmla="*/ 176646 h 353292"/>
                      <a:gd name="connsiteX9" fmla="*/ 13882 w 592282"/>
                      <a:gd name="connsiteY9" fmla="*/ 107888 h 353292"/>
                      <a:gd name="connsiteX10" fmla="*/ 176646 w 592282"/>
                      <a:gd name="connsiteY10" fmla="*/ 0 h 3532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92282" h="353292">
                        <a:moveTo>
                          <a:pt x="0" y="176645"/>
                        </a:moveTo>
                        <a:lnTo>
                          <a:pt x="0" y="176646"/>
                        </a:lnTo>
                        <a:lnTo>
                          <a:pt x="0" y="176646"/>
                        </a:lnTo>
                        <a:close/>
                        <a:moveTo>
                          <a:pt x="176646" y="0"/>
                        </a:moveTo>
                        <a:lnTo>
                          <a:pt x="592282" y="0"/>
                        </a:lnTo>
                        <a:lnTo>
                          <a:pt x="592282" y="353292"/>
                        </a:lnTo>
                        <a:lnTo>
                          <a:pt x="176646" y="353291"/>
                        </a:lnTo>
                        <a:cubicBezTo>
                          <a:pt x="103477" y="353291"/>
                          <a:pt x="40698" y="308805"/>
                          <a:pt x="13882" y="245404"/>
                        </a:cubicBezTo>
                        <a:lnTo>
                          <a:pt x="0" y="176646"/>
                        </a:lnTo>
                        <a:lnTo>
                          <a:pt x="13882" y="107888"/>
                        </a:lnTo>
                        <a:cubicBezTo>
                          <a:pt x="40698" y="44487"/>
                          <a:pt x="103477" y="0"/>
                          <a:pt x="176646" y="0"/>
                        </a:cubicBezTo>
                        <a:close/>
                      </a:path>
                    </a:pathLst>
                  </a:custGeom>
                  <a:solidFill>
                    <a:srgbClr val="14688A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>
                      <a:latin typeface="Constantia" pitchFamily="18" charset="0"/>
                    </a:endParaRPr>
                  </a:p>
                </p:txBody>
              </p:sp>
              <p:sp>
                <p:nvSpPr>
                  <p:cNvPr id="30" name="Freeform 29"/>
                  <p:cNvSpPr/>
                  <p:nvPr/>
                </p:nvSpPr>
                <p:spPr>
                  <a:xfrm>
                    <a:off x="279899" y="5065564"/>
                    <a:ext cx="3604251" cy="988626"/>
                  </a:xfrm>
                  <a:custGeom>
                    <a:avLst/>
                    <a:gdLst>
                      <a:gd name="connsiteX0" fmla="*/ 455897 w 4166758"/>
                      <a:gd name="connsiteY0" fmla="*/ 0 h 800099"/>
                      <a:gd name="connsiteX1" fmla="*/ 3855031 w 4166758"/>
                      <a:gd name="connsiteY1" fmla="*/ 0 h 800099"/>
                      <a:gd name="connsiteX2" fmla="*/ 4166758 w 4166758"/>
                      <a:gd name="connsiteY2" fmla="*/ 311727 h 800099"/>
                      <a:gd name="connsiteX3" fmla="*/ 3855031 w 4166758"/>
                      <a:gd name="connsiteY3" fmla="*/ 623454 h 800099"/>
                      <a:gd name="connsiteX4" fmla="*/ 1517075 w 4166758"/>
                      <a:gd name="connsiteY4" fmla="*/ 623454 h 800099"/>
                      <a:gd name="connsiteX5" fmla="*/ 1517075 w 4166758"/>
                      <a:gd name="connsiteY5" fmla="*/ 623449 h 800099"/>
                      <a:gd name="connsiteX6" fmla="*/ 592284 w 4166758"/>
                      <a:gd name="connsiteY6" fmla="*/ 623449 h 800099"/>
                      <a:gd name="connsiteX7" fmla="*/ 592284 w 4166758"/>
                      <a:gd name="connsiteY7" fmla="*/ 623454 h 800099"/>
                      <a:gd name="connsiteX8" fmla="*/ 176649 w 4166758"/>
                      <a:gd name="connsiteY8" fmla="*/ 623454 h 800099"/>
                      <a:gd name="connsiteX9" fmla="*/ 13885 w 4166758"/>
                      <a:gd name="connsiteY9" fmla="*/ 731342 h 800099"/>
                      <a:gd name="connsiteX10" fmla="*/ 3 w 4166758"/>
                      <a:gd name="connsiteY10" fmla="*/ 800099 h 800099"/>
                      <a:gd name="connsiteX11" fmla="*/ 3 w 4166758"/>
                      <a:gd name="connsiteY11" fmla="*/ 800099 h 800099"/>
                      <a:gd name="connsiteX12" fmla="*/ 3 w 4166758"/>
                      <a:gd name="connsiteY12" fmla="*/ 446808 h 800099"/>
                      <a:gd name="connsiteX13" fmla="*/ 4 w 4166758"/>
                      <a:gd name="connsiteY13" fmla="*/ 446808 h 800099"/>
                      <a:gd name="connsiteX14" fmla="*/ 4 w 4166758"/>
                      <a:gd name="connsiteY14" fmla="*/ 176666 h 800099"/>
                      <a:gd name="connsiteX15" fmla="*/ 0 w 4166758"/>
                      <a:gd name="connsiteY15" fmla="*/ 176647 h 800099"/>
                      <a:gd name="connsiteX16" fmla="*/ 13882 w 4166758"/>
                      <a:gd name="connsiteY16" fmla="*/ 107889 h 800099"/>
                      <a:gd name="connsiteX17" fmla="*/ 176646 w 4166758"/>
                      <a:gd name="connsiteY17" fmla="*/ 1 h 800099"/>
                      <a:gd name="connsiteX18" fmla="*/ 455897 w 4166758"/>
                      <a:gd name="connsiteY18" fmla="*/ 1 h 8000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4166758" h="800099">
                        <a:moveTo>
                          <a:pt x="455897" y="0"/>
                        </a:moveTo>
                        <a:lnTo>
                          <a:pt x="3855031" y="0"/>
                        </a:lnTo>
                        <a:lnTo>
                          <a:pt x="4166758" y="311727"/>
                        </a:lnTo>
                        <a:lnTo>
                          <a:pt x="3855031" y="623454"/>
                        </a:lnTo>
                        <a:lnTo>
                          <a:pt x="1517075" y="623454"/>
                        </a:lnTo>
                        <a:lnTo>
                          <a:pt x="1517075" y="623449"/>
                        </a:lnTo>
                        <a:lnTo>
                          <a:pt x="592284" y="623449"/>
                        </a:lnTo>
                        <a:lnTo>
                          <a:pt x="592284" y="623454"/>
                        </a:lnTo>
                        <a:lnTo>
                          <a:pt x="176649" y="623454"/>
                        </a:lnTo>
                        <a:cubicBezTo>
                          <a:pt x="103480" y="623454"/>
                          <a:pt x="40701" y="667941"/>
                          <a:pt x="13885" y="731342"/>
                        </a:cubicBezTo>
                        <a:lnTo>
                          <a:pt x="3" y="800099"/>
                        </a:lnTo>
                        <a:lnTo>
                          <a:pt x="3" y="800099"/>
                        </a:lnTo>
                        <a:lnTo>
                          <a:pt x="3" y="446808"/>
                        </a:lnTo>
                        <a:lnTo>
                          <a:pt x="4" y="446808"/>
                        </a:lnTo>
                        <a:lnTo>
                          <a:pt x="4" y="176666"/>
                        </a:lnTo>
                        <a:lnTo>
                          <a:pt x="0" y="176647"/>
                        </a:lnTo>
                        <a:lnTo>
                          <a:pt x="13882" y="107889"/>
                        </a:lnTo>
                        <a:cubicBezTo>
                          <a:pt x="40698" y="44488"/>
                          <a:pt x="103477" y="1"/>
                          <a:pt x="176646" y="1"/>
                        </a:cubicBezTo>
                        <a:lnTo>
                          <a:pt x="455897" y="1"/>
                        </a:lnTo>
                        <a:close/>
                      </a:path>
                    </a:pathLst>
                  </a:custGeom>
                  <a:solidFill>
                    <a:srgbClr val="27A9E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lIns="457200" rIns="274320" rtlCol="0" anchor="t"/>
                  <a:lstStyle/>
                  <a:p>
                    <a:r>
                      <a:rPr lang="en-US" sz="20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onstantia" pitchFamily="18" charset="0"/>
                      </a:rPr>
                      <a:t>1990s</a:t>
                    </a:r>
                    <a:endParaRPr lang="en-US" sz="2000" b="1" dirty="0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Constantia" pitchFamily="18" charset="0"/>
                    </a:endParaRPr>
                  </a:p>
                </p:txBody>
              </p:sp>
            </p:grpSp>
          </p:grpSp>
          <p:grpSp>
            <p:nvGrpSpPr>
              <p:cNvPr id="31" name="Group 30"/>
              <p:cNvGrpSpPr/>
              <p:nvPr/>
            </p:nvGrpSpPr>
            <p:grpSpPr>
              <a:xfrm>
                <a:off x="1411967" y="4259220"/>
                <a:ext cx="3606765" cy="1243512"/>
                <a:chOff x="1411967" y="1859279"/>
                <a:chExt cx="3606765" cy="1371600"/>
              </a:xfrm>
            </p:grpSpPr>
            <p:sp>
              <p:nvSpPr>
                <p:cNvPr id="32" name="Notched Right Arrow 31"/>
                <p:cNvSpPr/>
                <p:nvPr/>
              </p:nvSpPr>
              <p:spPr>
                <a:xfrm rot="16200000">
                  <a:off x="3886199" y="2404801"/>
                  <a:ext cx="1371600" cy="280555"/>
                </a:xfrm>
                <a:prstGeom prst="notchedRightArrow">
                  <a:avLst>
                    <a:gd name="adj1" fmla="val 100000"/>
                    <a:gd name="adj2" fmla="val 74138"/>
                  </a:avLst>
                </a:prstGeom>
                <a:solidFill>
                  <a:srgbClr val="7A7A9E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27432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US" sz="2000" b="1">
                    <a:latin typeface="Constantia" pitchFamily="18" charset="0"/>
                  </a:endParaRPr>
                </a:p>
              </p:txBody>
            </p:sp>
            <p:grpSp>
              <p:nvGrpSpPr>
                <p:cNvPr id="33" name="Group 74"/>
                <p:cNvGrpSpPr/>
                <p:nvPr/>
              </p:nvGrpSpPr>
              <p:grpSpPr>
                <a:xfrm flipH="1">
                  <a:off x="1411967" y="2327996"/>
                  <a:ext cx="3606765" cy="710556"/>
                  <a:chOff x="282607" y="5065562"/>
                  <a:chExt cx="3604251" cy="1051843"/>
                </a:xfrm>
              </p:grpSpPr>
              <p:sp>
                <p:nvSpPr>
                  <p:cNvPr id="35" name="Freeform 34"/>
                  <p:cNvSpPr/>
                  <p:nvPr/>
                </p:nvSpPr>
                <p:spPr>
                  <a:xfrm>
                    <a:off x="282609" y="5815256"/>
                    <a:ext cx="298780" cy="302149"/>
                  </a:xfrm>
                  <a:custGeom>
                    <a:avLst/>
                    <a:gdLst>
                      <a:gd name="connsiteX0" fmla="*/ 0 w 592282"/>
                      <a:gd name="connsiteY0" fmla="*/ 176645 h 353292"/>
                      <a:gd name="connsiteX1" fmla="*/ 0 w 592282"/>
                      <a:gd name="connsiteY1" fmla="*/ 176646 h 353292"/>
                      <a:gd name="connsiteX2" fmla="*/ 0 w 592282"/>
                      <a:gd name="connsiteY2" fmla="*/ 176646 h 353292"/>
                      <a:gd name="connsiteX3" fmla="*/ 176646 w 592282"/>
                      <a:gd name="connsiteY3" fmla="*/ 0 h 353292"/>
                      <a:gd name="connsiteX4" fmla="*/ 592282 w 592282"/>
                      <a:gd name="connsiteY4" fmla="*/ 0 h 353292"/>
                      <a:gd name="connsiteX5" fmla="*/ 592282 w 592282"/>
                      <a:gd name="connsiteY5" fmla="*/ 353292 h 353292"/>
                      <a:gd name="connsiteX6" fmla="*/ 176646 w 592282"/>
                      <a:gd name="connsiteY6" fmla="*/ 353291 h 353292"/>
                      <a:gd name="connsiteX7" fmla="*/ 13882 w 592282"/>
                      <a:gd name="connsiteY7" fmla="*/ 245404 h 353292"/>
                      <a:gd name="connsiteX8" fmla="*/ 0 w 592282"/>
                      <a:gd name="connsiteY8" fmla="*/ 176646 h 353292"/>
                      <a:gd name="connsiteX9" fmla="*/ 13882 w 592282"/>
                      <a:gd name="connsiteY9" fmla="*/ 107888 h 353292"/>
                      <a:gd name="connsiteX10" fmla="*/ 176646 w 592282"/>
                      <a:gd name="connsiteY10" fmla="*/ 0 h 3532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92282" h="353292">
                        <a:moveTo>
                          <a:pt x="0" y="176645"/>
                        </a:moveTo>
                        <a:lnTo>
                          <a:pt x="0" y="176646"/>
                        </a:lnTo>
                        <a:lnTo>
                          <a:pt x="0" y="176646"/>
                        </a:lnTo>
                        <a:close/>
                        <a:moveTo>
                          <a:pt x="176646" y="0"/>
                        </a:moveTo>
                        <a:lnTo>
                          <a:pt x="592282" y="0"/>
                        </a:lnTo>
                        <a:lnTo>
                          <a:pt x="592282" y="353292"/>
                        </a:lnTo>
                        <a:lnTo>
                          <a:pt x="176646" y="353291"/>
                        </a:lnTo>
                        <a:cubicBezTo>
                          <a:pt x="103477" y="353291"/>
                          <a:pt x="40698" y="308805"/>
                          <a:pt x="13882" y="245404"/>
                        </a:cubicBezTo>
                        <a:lnTo>
                          <a:pt x="0" y="176646"/>
                        </a:lnTo>
                        <a:lnTo>
                          <a:pt x="13882" y="107888"/>
                        </a:lnTo>
                        <a:cubicBezTo>
                          <a:pt x="40698" y="44487"/>
                          <a:pt x="103477" y="0"/>
                          <a:pt x="176646" y="0"/>
                        </a:cubicBezTo>
                        <a:close/>
                      </a:path>
                    </a:pathLst>
                  </a:custGeom>
                  <a:solidFill>
                    <a:srgbClr val="37374B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>
                      <a:latin typeface="Constantia" pitchFamily="18" charset="0"/>
                    </a:endParaRPr>
                  </a:p>
                </p:txBody>
              </p:sp>
              <p:sp>
                <p:nvSpPr>
                  <p:cNvPr id="34" name="Freeform 33"/>
                  <p:cNvSpPr/>
                  <p:nvPr/>
                </p:nvSpPr>
                <p:spPr>
                  <a:xfrm>
                    <a:off x="282607" y="5065562"/>
                    <a:ext cx="3604251" cy="988626"/>
                  </a:xfrm>
                  <a:custGeom>
                    <a:avLst/>
                    <a:gdLst>
                      <a:gd name="connsiteX0" fmla="*/ 455897 w 4166758"/>
                      <a:gd name="connsiteY0" fmla="*/ 0 h 800099"/>
                      <a:gd name="connsiteX1" fmla="*/ 3855031 w 4166758"/>
                      <a:gd name="connsiteY1" fmla="*/ 0 h 800099"/>
                      <a:gd name="connsiteX2" fmla="*/ 4166758 w 4166758"/>
                      <a:gd name="connsiteY2" fmla="*/ 311727 h 800099"/>
                      <a:gd name="connsiteX3" fmla="*/ 3855031 w 4166758"/>
                      <a:gd name="connsiteY3" fmla="*/ 623454 h 800099"/>
                      <a:gd name="connsiteX4" fmla="*/ 1517075 w 4166758"/>
                      <a:gd name="connsiteY4" fmla="*/ 623454 h 800099"/>
                      <a:gd name="connsiteX5" fmla="*/ 1517075 w 4166758"/>
                      <a:gd name="connsiteY5" fmla="*/ 623449 h 800099"/>
                      <a:gd name="connsiteX6" fmla="*/ 592284 w 4166758"/>
                      <a:gd name="connsiteY6" fmla="*/ 623449 h 800099"/>
                      <a:gd name="connsiteX7" fmla="*/ 592284 w 4166758"/>
                      <a:gd name="connsiteY7" fmla="*/ 623454 h 800099"/>
                      <a:gd name="connsiteX8" fmla="*/ 176649 w 4166758"/>
                      <a:gd name="connsiteY8" fmla="*/ 623454 h 800099"/>
                      <a:gd name="connsiteX9" fmla="*/ 13885 w 4166758"/>
                      <a:gd name="connsiteY9" fmla="*/ 731342 h 800099"/>
                      <a:gd name="connsiteX10" fmla="*/ 3 w 4166758"/>
                      <a:gd name="connsiteY10" fmla="*/ 800099 h 800099"/>
                      <a:gd name="connsiteX11" fmla="*/ 3 w 4166758"/>
                      <a:gd name="connsiteY11" fmla="*/ 800099 h 800099"/>
                      <a:gd name="connsiteX12" fmla="*/ 3 w 4166758"/>
                      <a:gd name="connsiteY12" fmla="*/ 446808 h 800099"/>
                      <a:gd name="connsiteX13" fmla="*/ 4 w 4166758"/>
                      <a:gd name="connsiteY13" fmla="*/ 446808 h 800099"/>
                      <a:gd name="connsiteX14" fmla="*/ 4 w 4166758"/>
                      <a:gd name="connsiteY14" fmla="*/ 176666 h 800099"/>
                      <a:gd name="connsiteX15" fmla="*/ 0 w 4166758"/>
                      <a:gd name="connsiteY15" fmla="*/ 176647 h 800099"/>
                      <a:gd name="connsiteX16" fmla="*/ 13882 w 4166758"/>
                      <a:gd name="connsiteY16" fmla="*/ 107889 h 800099"/>
                      <a:gd name="connsiteX17" fmla="*/ 176646 w 4166758"/>
                      <a:gd name="connsiteY17" fmla="*/ 1 h 800099"/>
                      <a:gd name="connsiteX18" fmla="*/ 455897 w 4166758"/>
                      <a:gd name="connsiteY18" fmla="*/ 1 h 8000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4166758" h="800099">
                        <a:moveTo>
                          <a:pt x="455897" y="0"/>
                        </a:moveTo>
                        <a:lnTo>
                          <a:pt x="3855031" y="0"/>
                        </a:lnTo>
                        <a:lnTo>
                          <a:pt x="4166758" y="311727"/>
                        </a:lnTo>
                        <a:lnTo>
                          <a:pt x="3855031" y="623454"/>
                        </a:lnTo>
                        <a:lnTo>
                          <a:pt x="1517075" y="623454"/>
                        </a:lnTo>
                        <a:lnTo>
                          <a:pt x="1517075" y="623449"/>
                        </a:lnTo>
                        <a:lnTo>
                          <a:pt x="592284" y="623449"/>
                        </a:lnTo>
                        <a:lnTo>
                          <a:pt x="592284" y="623454"/>
                        </a:lnTo>
                        <a:lnTo>
                          <a:pt x="176649" y="623454"/>
                        </a:lnTo>
                        <a:cubicBezTo>
                          <a:pt x="103480" y="623454"/>
                          <a:pt x="40701" y="667941"/>
                          <a:pt x="13885" y="731342"/>
                        </a:cubicBezTo>
                        <a:lnTo>
                          <a:pt x="3" y="800099"/>
                        </a:lnTo>
                        <a:lnTo>
                          <a:pt x="3" y="800099"/>
                        </a:lnTo>
                        <a:lnTo>
                          <a:pt x="3" y="446808"/>
                        </a:lnTo>
                        <a:lnTo>
                          <a:pt x="4" y="446808"/>
                        </a:lnTo>
                        <a:lnTo>
                          <a:pt x="4" y="176666"/>
                        </a:lnTo>
                        <a:lnTo>
                          <a:pt x="0" y="176647"/>
                        </a:lnTo>
                        <a:lnTo>
                          <a:pt x="13882" y="107889"/>
                        </a:lnTo>
                        <a:cubicBezTo>
                          <a:pt x="40698" y="44488"/>
                          <a:pt x="103477" y="1"/>
                          <a:pt x="176646" y="1"/>
                        </a:cubicBezTo>
                        <a:lnTo>
                          <a:pt x="455897" y="1"/>
                        </a:lnTo>
                        <a:close/>
                      </a:path>
                    </a:pathLst>
                  </a:custGeom>
                  <a:solidFill>
                    <a:srgbClr val="5A5A7B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lIns="274320" rIns="457200" rtlCol="0" anchor="t"/>
                  <a:lstStyle/>
                  <a:p>
                    <a:pPr algn="r"/>
                    <a:r>
                      <a:rPr lang="en-US" sz="20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onstantia" pitchFamily="18" charset="0"/>
                      </a:rPr>
                      <a:t>1980s</a:t>
                    </a:r>
                    <a:endParaRPr lang="en-US" sz="2000" b="1" dirty="0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Constantia" pitchFamily="18" charset="0"/>
                    </a:endParaRPr>
                  </a:p>
                </p:txBody>
              </p:sp>
            </p:grpSp>
          </p:grpSp>
          <p:grpSp>
            <p:nvGrpSpPr>
              <p:cNvPr id="36" name="Group 35"/>
              <p:cNvGrpSpPr/>
              <p:nvPr/>
            </p:nvGrpSpPr>
            <p:grpSpPr>
              <a:xfrm>
                <a:off x="4121764" y="5393210"/>
                <a:ext cx="3604251" cy="1243512"/>
                <a:chOff x="4121764" y="319088"/>
                <a:chExt cx="3604251" cy="1371600"/>
              </a:xfrm>
            </p:grpSpPr>
            <p:sp>
              <p:nvSpPr>
                <p:cNvPr id="37" name="Notched Right Arrow 36"/>
                <p:cNvSpPr/>
                <p:nvPr/>
              </p:nvSpPr>
              <p:spPr>
                <a:xfrm rot="16200000">
                  <a:off x="3886201" y="864610"/>
                  <a:ext cx="1371600" cy="280555"/>
                </a:xfrm>
                <a:prstGeom prst="notchedRightArrow">
                  <a:avLst>
                    <a:gd name="adj1" fmla="val 100000"/>
                    <a:gd name="adj2" fmla="val 74138"/>
                  </a:avLst>
                </a:prstGeom>
                <a:solidFill>
                  <a:srgbClr val="FCCA8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27432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r"/>
                  <a:endParaRPr lang="en-US" sz="2000" b="1">
                    <a:latin typeface="Constantia" pitchFamily="18" charset="0"/>
                  </a:endParaRPr>
                </a:p>
              </p:txBody>
            </p:sp>
            <p:grpSp>
              <p:nvGrpSpPr>
                <p:cNvPr id="38" name="Group 70"/>
                <p:cNvGrpSpPr/>
                <p:nvPr/>
              </p:nvGrpSpPr>
              <p:grpSpPr>
                <a:xfrm>
                  <a:off x="4121764" y="704740"/>
                  <a:ext cx="3604251" cy="767503"/>
                  <a:chOff x="279899" y="5065570"/>
                  <a:chExt cx="3604251" cy="1136143"/>
                </a:xfrm>
              </p:grpSpPr>
              <p:sp>
                <p:nvSpPr>
                  <p:cNvPr id="39" name="Freeform 38"/>
                  <p:cNvSpPr/>
                  <p:nvPr/>
                </p:nvSpPr>
                <p:spPr>
                  <a:xfrm>
                    <a:off x="279900" y="5689025"/>
                    <a:ext cx="312382" cy="512688"/>
                  </a:xfrm>
                  <a:custGeom>
                    <a:avLst/>
                    <a:gdLst>
                      <a:gd name="connsiteX0" fmla="*/ 0 w 592282"/>
                      <a:gd name="connsiteY0" fmla="*/ 176645 h 353292"/>
                      <a:gd name="connsiteX1" fmla="*/ 0 w 592282"/>
                      <a:gd name="connsiteY1" fmla="*/ 176646 h 353292"/>
                      <a:gd name="connsiteX2" fmla="*/ 0 w 592282"/>
                      <a:gd name="connsiteY2" fmla="*/ 176646 h 353292"/>
                      <a:gd name="connsiteX3" fmla="*/ 176646 w 592282"/>
                      <a:gd name="connsiteY3" fmla="*/ 0 h 353292"/>
                      <a:gd name="connsiteX4" fmla="*/ 592282 w 592282"/>
                      <a:gd name="connsiteY4" fmla="*/ 0 h 353292"/>
                      <a:gd name="connsiteX5" fmla="*/ 592282 w 592282"/>
                      <a:gd name="connsiteY5" fmla="*/ 353292 h 353292"/>
                      <a:gd name="connsiteX6" fmla="*/ 176646 w 592282"/>
                      <a:gd name="connsiteY6" fmla="*/ 353291 h 353292"/>
                      <a:gd name="connsiteX7" fmla="*/ 13882 w 592282"/>
                      <a:gd name="connsiteY7" fmla="*/ 245404 h 353292"/>
                      <a:gd name="connsiteX8" fmla="*/ 0 w 592282"/>
                      <a:gd name="connsiteY8" fmla="*/ 176646 h 353292"/>
                      <a:gd name="connsiteX9" fmla="*/ 13882 w 592282"/>
                      <a:gd name="connsiteY9" fmla="*/ 107888 h 353292"/>
                      <a:gd name="connsiteX10" fmla="*/ 176646 w 592282"/>
                      <a:gd name="connsiteY10" fmla="*/ 0 h 35329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592282" h="353292">
                        <a:moveTo>
                          <a:pt x="0" y="176645"/>
                        </a:moveTo>
                        <a:lnTo>
                          <a:pt x="0" y="176646"/>
                        </a:lnTo>
                        <a:lnTo>
                          <a:pt x="0" y="176646"/>
                        </a:lnTo>
                        <a:close/>
                        <a:moveTo>
                          <a:pt x="176646" y="0"/>
                        </a:moveTo>
                        <a:lnTo>
                          <a:pt x="592282" y="0"/>
                        </a:lnTo>
                        <a:lnTo>
                          <a:pt x="592282" y="353292"/>
                        </a:lnTo>
                        <a:lnTo>
                          <a:pt x="176646" y="353291"/>
                        </a:lnTo>
                        <a:cubicBezTo>
                          <a:pt x="103477" y="353291"/>
                          <a:pt x="40698" y="308805"/>
                          <a:pt x="13882" y="245404"/>
                        </a:cubicBezTo>
                        <a:lnTo>
                          <a:pt x="0" y="176646"/>
                        </a:lnTo>
                        <a:lnTo>
                          <a:pt x="13882" y="107888"/>
                        </a:lnTo>
                        <a:cubicBezTo>
                          <a:pt x="40698" y="44487"/>
                          <a:pt x="103477" y="0"/>
                          <a:pt x="176646" y="0"/>
                        </a:cubicBezTo>
                        <a:close/>
                      </a:path>
                    </a:pathLst>
                  </a:custGeom>
                  <a:solidFill>
                    <a:srgbClr val="B86F0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>
                      <a:latin typeface="Constantia" pitchFamily="18" charset="0"/>
                    </a:endParaRPr>
                  </a:p>
                </p:txBody>
              </p:sp>
              <p:sp>
                <p:nvSpPr>
                  <p:cNvPr id="40" name="Freeform 39"/>
                  <p:cNvSpPr/>
                  <p:nvPr/>
                </p:nvSpPr>
                <p:spPr>
                  <a:xfrm>
                    <a:off x="279899" y="5065570"/>
                    <a:ext cx="3604251" cy="1030508"/>
                  </a:xfrm>
                  <a:custGeom>
                    <a:avLst/>
                    <a:gdLst>
                      <a:gd name="connsiteX0" fmla="*/ 455897 w 4166758"/>
                      <a:gd name="connsiteY0" fmla="*/ 0 h 800099"/>
                      <a:gd name="connsiteX1" fmla="*/ 3855031 w 4166758"/>
                      <a:gd name="connsiteY1" fmla="*/ 0 h 800099"/>
                      <a:gd name="connsiteX2" fmla="*/ 4166758 w 4166758"/>
                      <a:gd name="connsiteY2" fmla="*/ 311727 h 800099"/>
                      <a:gd name="connsiteX3" fmla="*/ 3855031 w 4166758"/>
                      <a:gd name="connsiteY3" fmla="*/ 623454 h 800099"/>
                      <a:gd name="connsiteX4" fmla="*/ 1517075 w 4166758"/>
                      <a:gd name="connsiteY4" fmla="*/ 623454 h 800099"/>
                      <a:gd name="connsiteX5" fmla="*/ 1517075 w 4166758"/>
                      <a:gd name="connsiteY5" fmla="*/ 623449 h 800099"/>
                      <a:gd name="connsiteX6" fmla="*/ 592284 w 4166758"/>
                      <a:gd name="connsiteY6" fmla="*/ 623449 h 800099"/>
                      <a:gd name="connsiteX7" fmla="*/ 592284 w 4166758"/>
                      <a:gd name="connsiteY7" fmla="*/ 623454 h 800099"/>
                      <a:gd name="connsiteX8" fmla="*/ 176649 w 4166758"/>
                      <a:gd name="connsiteY8" fmla="*/ 623454 h 800099"/>
                      <a:gd name="connsiteX9" fmla="*/ 13885 w 4166758"/>
                      <a:gd name="connsiteY9" fmla="*/ 731342 h 800099"/>
                      <a:gd name="connsiteX10" fmla="*/ 3 w 4166758"/>
                      <a:gd name="connsiteY10" fmla="*/ 800099 h 800099"/>
                      <a:gd name="connsiteX11" fmla="*/ 3 w 4166758"/>
                      <a:gd name="connsiteY11" fmla="*/ 800099 h 800099"/>
                      <a:gd name="connsiteX12" fmla="*/ 3 w 4166758"/>
                      <a:gd name="connsiteY12" fmla="*/ 446808 h 800099"/>
                      <a:gd name="connsiteX13" fmla="*/ 4 w 4166758"/>
                      <a:gd name="connsiteY13" fmla="*/ 446808 h 800099"/>
                      <a:gd name="connsiteX14" fmla="*/ 4 w 4166758"/>
                      <a:gd name="connsiteY14" fmla="*/ 176666 h 800099"/>
                      <a:gd name="connsiteX15" fmla="*/ 0 w 4166758"/>
                      <a:gd name="connsiteY15" fmla="*/ 176647 h 800099"/>
                      <a:gd name="connsiteX16" fmla="*/ 13882 w 4166758"/>
                      <a:gd name="connsiteY16" fmla="*/ 107889 h 800099"/>
                      <a:gd name="connsiteX17" fmla="*/ 176646 w 4166758"/>
                      <a:gd name="connsiteY17" fmla="*/ 1 h 800099"/>
                      <a:gd name="connsiteX18" fmla="*/ 455897 w 4166758"/>
                      <a:gd name="connsiteY18" fmla="*/ 1 h 8000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4166758" h="800099">
                        <a:moveTo>
                          <a:pt x="455897" y="0"/>
                        </a:moveTo>
                        <a:lnTo>
                          <a:pt x="3855031" y="0"/>
                        </a:lnTo>
                        <a:lnTo>
                          <a:pt x="4166758" y="311727"/>
                        </a:lnTo>
                        <a:lnTo>
                          <a:pt x="3855031" y="623454"/>
                        </a:lnTo>
                        <a:lnTo>
                          <a:pt x="1517075" y="623454"/>
                        </a:lnTo>
                        <a:lnTo>
                          <a:pt x="1517075" y="623449"/>
                        </a:lnTo>
                        <a:lnTo>
                          <a:pt x="592284" y="623449"/>
                        </a:lnTo>
                        <a:lnTo>
                          <a:pt x="592284" y="623454"/>
                        </a:lnTo>
                        <a:lnTo>
                          <a:pt x="176649" y="623454"/>
                        </a:lnTo>
                        <a:cubicBezTo>
                          <a:pt x="103480" y="623454"/>
                          <a:pt x="40701" y="667941"/>
                          <a:pt x="13885" y="731342"/>
                        </a:cubicBezTo>
                        <a:lnTo>
                          <a:pt x="3" y="800099"/>
                        </a:lnTo>
                        <a:lnTo>
                          <a:pt x="3" y="800099"/>
                        </a:lnTo>
                        <a:lnTo>
                          <a:pt x="3" y="446808"/>
                        </a:lnTo>
                        <a:lnTo>
                          <a:pt x="4" y="446808"/>
                        </a:lnTo>
                        <a:lnTo>
                          <a:pt x="4" y="176666"/>
                        </a:lnTo>
                        <a:lnTo>
                          <a:pt x="0" y="176647"/>
                        </a:lnTo>
                        <a:lnTo>
                          <a:pt x="13882" y="107889"/>
                        </a:lnTo>
                        <a:cubicBezTo>
                          <a:pt x="40698" y="44488"/>
                          <a:pt x="103477" y="1"/>
                          <a:pt x="176646" y="1"/>
                        </a:cubicBezTo>
                        <a:lnTo>
                          <a:pt x="455897" y="1"/>
                        </a:lnTo>
                        <a:close/>
                      </a:path>
                    </a:pathLst>
                  </a:custGeom>
                  <a:solidFill>
                    <a:srgbClr val="FBAF4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lIns="457200" rIns="274320" rtlCol="0" anchor="t"/>
                  <a:lstStyle/>
                  <a:p>
                    <a:r>
                      <a:rPr lang="en-US" sz="2000" b="1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1970s</a:t>
                    </a:r>
                    <a:endParaRPr lang="en-US" sz="2000" b="1" dirty="0">
                      <a:solidFill>
                        <a:srgbClr val="000000"/>
                      </a:solidFill>
                      <a:latin typeface="Constantia" pitchFamily="18" charset="0"/>
                    </a:endParaRPr>
                  </a:p>
                </p:txBody>
              </p:sp>
            </p:grpSp>
          </p:grpSp>
          <p:sp>
            <p:nvSpPr>
              <p:cNvPr id="45" name="Rectangle 44"/>
              <p:cNvSpPr/>
              <p:nvPr/>
            </p:nvSpPr>
            <p:spPr>
              <a:xfrm>
                <a:off x="1012278" y="5235839"/>
                <a:ext cx="3288880" cy="151356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182880" indent="-182880">
                  <a:buClr>
                    <a:srgbClr val="CC6600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sz="1500" b="1" dirty="0" smtClean="0">
                    <a:solidFill>
                      <a:srgbClr val="000000"/>
                    </a:solidFill>
                    <a:latin typeface="Constantia" pitchFamily="18" charset="0"/>
                  </a:rPr>
                  <a:t>Market differentiator: </a:t>
                </a:r>
                <a:r>
                  <a:rPr lang="en-US" sz="1500" dirty="0" smtClean="0">
                    <a:solidFill>
                      <a:srgbClr val="000000"/>
                    </a:solidFill>
                    <a:latin typeface="Constantia" pitchFamily="18" charset="0"/>
                  </a:rPr>
                  <a:t>Cost &amp;                  inventory protection</a:t>
                </a:r>
              </a:p>
              <a:p>
                <a:pPr marL="182880" indent="-182880">
                  <a:buClr>
                    <a:srgbClr val="CC6600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sz="1500" b="1" dirty="0" smtClean="0">
                    <a:solidFill>
                      <a:srgbClr val="000000"/>
                    </a:solidFill>
                    <a:latin typeface="Constantia" pitchFamily="18" charset="0"/>
                  </a:rPr>
                  <a:t>Process option: </a:t>
                </a:r>
                <a:r>
                  <a:rPr lang="en-US" sz="1500" dirty="0" smtClean="0">
                    <a:solidFill>
                      <a:srgbClr val="000000"/>
                    </a:solidFill>
                    <a:latin typeface="Constantia" pitchFamily="18" charset="0"/>
                  </a:rPr>
                  <a:t>Make-to-stock</a:t>
                </a:r>
              </a:p>
              <a:p>
                <a:pPr marL="182880" indent="-182880">
                  <a:buClr>
                    <a:srgbClr val="CC6600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sz="1500" b="1" dirty="0" smtClean="0">
                    <a:solidFill>
                      <a:srgbClr val="000000"/>
                    </a:solidFill>
                    <a:latin typeface="Constantia" pitchFamily="18" charset="0"/>
                  </a:rPr>
                  <a:t>Materials release: </a:t>
                </a:r>
                <a:r>
                  <a:rPr lang="en-US" sz="1500" dirty="0" smtClean="0">
                    <a:solidFill>
                      <a:srgbClr val="000000"/>
                    </a:solidFill>
                    <a:latin typeface="Constantia" pitchFamily="18" charset="0"/>
                  </a:rPr>
                  <a:t>Push</a:t>
                </a:r>
                <a:r>
                  <a:rPr lang="en-US" sz="1500" b="1" dirty="0" smtClean="0">
                    <a:solidFill>
                      <a:srgbClr val="000000"/>
                    </a:solidFill>
                    <a:latin typeface="Constantia" pitchFamily="18" charset="0"/>
                  </a:rPr>
                  <a:t> </a:t>
                </a:r>
              </a:p>
              <a:p>
                <a:pPr marL="182880" indent="-182880">
                  <a:buClr>
                    <a:srgbClr val="CC6600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sz="1500" b="1" dirty="0" smtClean="0">
                    <a:solidFill>
                      <a:srgbClr val="000000"/>
                    </a:solidFill>
                    <a:latin typeface="Constantia" pitchFamily="18" charset="0"/>
                  </a:rPr>
                  <a:t>Performance focus: </a:t>
                </a:r>
                <a:r>
                  <a:rPr lang="en-US" sz="1500" dirty="0" smtClean="0">
                    <a:solidFill>
                      <a:srgbClr val="000000"/>
                    </a:solidFill>
                    <a:latin typeface="Constantia" pitchFamily="18" charset="0"/>
                  </a:rPr>
                  <a:t>Production throughput</a:t>
                </a:r>
                <a:endParaRPr lang="en-US" sz="1500" b="1" dirty="0" smtClean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  <p:sp>
            <p:nvSpPr>
              <p:cNvPr id="46" name="Left Brace 45"/>
              <p:cNvSpPr/>
              <p:nvPr/>
            </p:nvSpPr>
            <p:spPr>
              <a:xfrm>
                <a:off x="5138328" y="4310578"/>
                <a:ext cx="152895" cy="1402587"/>
              </a:xfrm>
              <a:prstGeom prst="leftBrace">
                <a:avLst/>
              </a:prstGeom>
              <a:ln w="38100">
                <a:solidFill>
                  <a:srgbClr val="37374B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Constantia" pitchFamily="18" charset="0"/>
                </a:endParaRPr>
              </a:p>
            </p:txBody>
          </p:sp>
          <p:sp>
            <p:nvSpPr>
              <p:cNvPr id="47" name="Left Brace 46"/>
              <p:cNvSpPr/>
              <p:nvPr/>
            </p:nvSpPr>
            <p:spPr>
              <a:xfrm>
                <a:off x="5138328" y="2042598"/>
                <a:ext cx="152895" cy="1402587"/>
              </a:xfrm>
              <a:prstGeom prst="leftBrace">
                <a:avLst/>
              </a:prstGeom>
              <a:ln w="38100">
                <a:solidFill>
                  <a:srgbClr val="71111A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Constantia" pitchFamily="18" charset="0"/>
                </a:endParaRPr>
              </a:p>
            </p:txBody>
          </p:sp>
          <p:sp>
            <p:nvSpPr>
              <p:cNvPr id="48" name="Left Brace 47"/>
              <p:cNvSpPr/>
              <p:nvPr/>
            </p:nvSpPr>
            <p:spPr>
              <a:xfrm rot="10800000">
                <a:off x="3776985" y="809278"/>
                <a:ext cx="152895" cy="1402587"/>
              </a:xfrm>
              <a:prstGeom prst="leftBrace">
                <a:avLst/>
              </a:prstGeom>
              <a:ln w="38100">
                <a:solidFill>
                  <a:srgbClr val="0167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Constantia" pitchFamily="18" charset="0"/>
                </a:endParaRPr>
              </a:p>
            </p:txBody>
          </p:sp>
          <p:sp>
            <p:nvSpPr>
              <p:cNvPr id="49" name="Left Brace 48"/>
              <p:cNvSpPr/>
              <p:nvPr/>
            </p:nvSpPr>
            <p:spPr>
              <a:xfrm rot="10800000">
                <a:off x="3822777" y="3029090"/>
                <a:ext cx="152895" cy="1402587"/>
              </a:xfrm>
              <a:prstGeom prst="leftBrace">
                <a:avLst/>
              </a:prstGeom>
              <a:ln w="38100">
                <a:solidFill>
                  <a:srgbClr val="14688A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Constantia" pitchFamily="18" charset="0"/>
                </a:endParaRPr>
              </a:p>
            </p:txBody>
          </p:sp>
          <p:sp>
            <p:nvSpPr>
              <p:cNvPr id="50" name="Left Brace 49"/>
              <p:cNvSpPr/>
              <p:nvPr/>
            </p:nvSpPr>
            <p:spPr>
              <a:xfrm rot="10800000">
                <a:off x="3822776" y="5328365"/>
                <a:ext cx="152895" cy="1402587"/>
              </a:xfrm>
              <a:prstGeom prst="leftBrace">
                <a:avLst/>
              </a:prstGeom>
              <a:ln w="38100">
                <a:solidFill>
                  <a:srgbClr val="B86F0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Constantia" pitchFamily="18" charset="0"/>
                </a:endParaRPr>
              </a:p>
            </p:txBody>
          </p:sp>
          <p:sp>
            <p:nvSpPr>
              <p:cNvPr id="51" name="TextBox 50"/>
              <p:cNvSpPr txBox="1"/>
              <p:nvPr/>
            </p:nvSpPr>
            <p:spPr>
              <a:xfrm>
                <a:off x="5377519" y="1164690"/>
                <a:ext cx="1977202" cy="448463"/>
              </a:xfrm>
              <a:prstGeom prst="rect">
                <a:avLst/>
              </a:prstGeom>
              <a:noFill/>
            </p:spPr>
            <p:txBody>
              <a:bodyPr wrap="square" rtlCol="0" anchor="b">
                <a:spAutoFit/>
              </a:bodyPr>
              <a:lstStyle/>
              <a:p>
                <a:r>
                  <a:rPr lang="en-US" b="1" dirty="0" smtClean="0">
                    <a:solidFill>
                      <a:schemeClr val="bg1"/>
                    </a:solidFill>
                    <a:latin typeface="Constantia" pitchFamily="18" charset="0"/>
                  </a:rPr>
                  <a:t>Smart Manufacturing</a:t>
                </a:r>
                <a:endParaRPr lang="en-US" b="1" dirty="0">
                  <a:solidFill>
                    <a:schemeClr val="bg1"/>
                  </a:solidFill>
                  <a:latin typeface="Constantia" pitchFamily="18" charset="0"/>
                </a:endParaRPr>
              </a:p>
            </p:txBody>
          </p:sp>
          <p:sp>
            <p:nvSpPr>
              <p:cNvPr id="52" name="TextBox 51"/>
              <p:cNvSpPr txBox="1"/>
              <p:nvPr/>
            </p:nvSpPr>
            <p:spPr>
              <a:xfrm>
                <a:off x="1610256" y="2460056"/>
                <a:ext cx="2220188" cy="4484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b="1" dirty="0" smtClean="0">
                    <a:solidFill>
                      <a:schemeClr val="bg1"/>
                    </a:solidFill>
                    <a:latin typeface="Constantia" pitchFamily="18" charset="0"/>
                  </a:rPr>
                  <a:t>Adaptive Manufacturing</a:t>
                </a:r>
                <a:endParaRPr lang="en-US" b="1" dirty="0">
                  <a:solidFill>
                    <a:schemeClr val="bg1"/>
                  </a:solidFill>
                  <a:latin typeface="Constantia" pitchFamily="18" charset="0"/>
                </a:endParaRPr>
              </a:p>
            </p:txBody>
          </p:sp>
          <p:sp>
            <p:nvSpPr>
              <p:cNvPr id="53" name="TextBox 52"/>
              <p:cNvSpPr txBox="1"/>
              <p:nvPr/>
            </p:nvSpPr>
            <p:spPr>
              <a:xfrm>
                <a:off x="1670054" y="4680683"/>
                <a:ext cx="2307734" cy="4484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b="1" dirty="0" smtClean="0">
                    <a:solidFill>
                      <a:schemeClr val="bg1"/>
                    </a:solidFill>
                    <a:latin typeface="Constantia" pitchFamily="18" charset="0"/>
                  </a:rPr>
                  <a:t>Lean Manufacturing</a:t>
                </a:r>
                <a:endParaRPr lang="en-US" b="1" dirty="0">
                  <a:solidFill>
                    <a:schemeClr val="bg1"/>
                  </a:solidFill>
                  <a:latin typeface="Constantia" pitchFamily="18" charset="0"/>
                </a:endParaRPr>
              </a:p>
            </p:txBody>
          </p:sp>
          <p:sp>
            <p:nvSpPr>
              <p:cNvPr id="54" name="TextBox 53"/>
              <p:cNvSpPr txBox="1"/>
              <p:nvPr/>
            </p:nvSpPr>
            <p:spPr>
              <a:xfrm>
                <a:off x="5317721" y="3477843"/>
                <a:ext cx="2147026" cy="4484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b="1" dirty="0" smtClean="0">
                    <a:solidFill>
                      <a:schemeClr val="bg1"/>
                    </a:solidFill>
                    <a:latin typeface="Constantia" pitchFamily="18" charset="0"/>
                  </a:rPr>
                  <a:t>Flexible Manufacturing</a:t>
                </a:r>
                <a:endParaRPr lang="en-US" b="1" dirty="0">
                  <a:solidFill>
                    <a:schemeClr val="bg1"/>
                  </a:solidFill>
                  <a:latin typeface="Constantia" pitchFamily="18" charset="0"/>
                </a:endParaRPr>
              </a:p>
            </p:txBody>
          </p:sp>
          <p:sp>
            <p:nvSpPr>
              <p:cNvPr id="55" name="TextBox 54"/>
              <p:cNvSpPr txBox="1"/>
              <p:nvPr/>
            </p:nvSpPr>
            <p:spPr>
              <a:xfrm>
                <a:off x="5616710" y="5790996"/>
                <a:ext cx="1689026" cy="4484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b="1" dirty="0" smtClean="0">
                    <a:solidFill>
                      <a:srgbClr val="000000"/>
                    </a:solidFill>
                    <a:latin typeface="Constantia" pitchFamily="18" charset="0"/>
                  </a:rPr>
                  <a:t>Mass Production</a:t>
                </a:r>
              </a:p>
            </p:txBody>
          </p:sp>
        </p:grpSp>
        <p:sp>
          <p:nvSpPr>
            <p:cNvPr id="57" name="Rectangle 56"/>
            <p:cNvSpPr/>
            <p:nvPr/>
          </p:nvSpPr>
          <p:spPr>
            <a:xfrm>
              <a:off x="5486400" y="4191000"/>
              <a:ext cx="3657600" cy="124649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82880" indent="-182880">
                <a:buClr>
                  <a:srgbClr val="604A7B"/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Market differentiator: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 Quality &amp; waste reduction</a:t>
              </a:r>
            </a:p>
            <a:p>
              <a:pPr marL="182880" indent="-182880">
                <a:buClr>
                  <a:srgbClr val="604A7B"/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Process option: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Assemble-to-order</a:t>
              </a:r>
            </a:p>
            <a:p>
              <a:pPr marL="182880" indent="-182880">
                <a:buClr>
                  <a:srgbClr val="604A7B"/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Materials release: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Pull</a:t>
              </a:r>
              <a:endParaRPr lang="en-US" sz="1500" b="1" dirty="0" smtClean="0">
                <a:solidFill>
                  <a:srgbClr val="000000"/>
                </a:solidFill>
                <a:latin typeface="Constantia" pitchFamily="18" charset="0"/>
              </a:endParaRPr>
            </a:p>
            <a:p>
              <a:pPr marL="182880" indent="-182880">
                <a:buClr>
                  <a:srgbClr val="604A7B"/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Performance focus: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Cost management</a:t>
              </a:r>
              <a:endParaRPr lang="en-US" sz="1500" b="1" dirty="0" smtClean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58" name="Rectangle 57"/>
            <p:cNvSpPr/>
            <p:nvPr/>
          </p:nvSpPr>
          <p:spPr>
            <a:xfrm>
              <a:off x="0" y="3124200"/>
              <a:ext cx="4176584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82880" indent="-182880">
                <a:buClr>
                  <a:schemeClr val="accent6">
                    <a:lumMod val="60000"/>
                    <a:lumOff val="40000"/>
                  </a:schemeClr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Market differentiator: 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Availability                    &amp; leverage resources</a:t>
              </a:r>
            </a:p>
            <a:p>
              <a:pPr marL="182880" indent="-182880">
                <a:buClr>
                  <a:schemeClr val="accent6">
                    <a:lumMod val="60000"/>
                    <a:lumOff val="40000"/>
                  </a:schemeClr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Process option: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Build-to-order &amp;              engineer-to-order</a:t>
              </a:r>
            </a:p>
            <a:p>
              <a:pPr marL="182880" indent="-182880">
                <a:buClr>
                  <a:schemeClr val="accent6">
                    <a:lumMod val="60000"/>
                    <a:lumOff val="40000"/>
                  </a:schemeClr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Materials release: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Pull</a:t>
              </a: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 </a:t>
              </a:r>
            </a:p>
            <a:p>
              <a:pPr marL="182880" indent="-182880">
                <a:buClr>
                  <a:schemeClr val="accent6">
                    <a:lumMod val="60000"/>
                    <a:lumOff val="40000"/>
                  </a:schemeClr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Performance focus: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Segment market share</a:t>
              </a:r>
              <a:endParaRPr lang="en-US" sz="1500" b="1" dirty="0" smtClean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59" name="Rectangle 58"/>
            <p:cNvSpPr/>
            <p:nvPr/>
          </p:nvSpPr>
          <p:spPr>
            <a:xfrm>
              <a:off x="5486400" y="2133600"/>
              <a:ext cx="3657600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82880" indent="-182880">
                <a:buClr>
                  <a:srgbClr val="990033"/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Market differentiator: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 Velocity &amp; real-time execution</a:t>
              </a:r>
            </a:p>
            <a:p>
              <a:pPr marL="182880" indent="-182880">
                <a:buClr>
                  <a:srgbClr val="990033"/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Process option: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Hybrids </a:t>
              </a:r>
            </a:p>
            <a:p>
              <a:pPr marL="182880" indent="-182880">
                <a:buClr>
                  <a:srgbClr val="990033"/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Materials release: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Pull</a:t>
              </a:r>
              <a:endParaRPr lang="en-US" sz="1500" b="1" dirty="0" smtClean="0">
                <a:solidFill>
                  <a:srgbClr val="000000"/>
                </a:solidFill>
                <a:latin typeface="Constantia" pitchFamily="18" charset="0"/>
              </a:endParaRPr>
            </a:p>
            <a:p>
              <a:pPr marL="182880" indent="-182880">
                <a:buClr>
                  <a:srgbClr val="990033"/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Performance focus: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Customer satisfaction</a:t>
              </a:r>
              <a:endParaRPr lang="en-US" sz="1500" b="1" dirty="0" smtClean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60" name="Rectangle 59"/>
            <p:cNvSpPr/>
            <p:nvPr/>
          </p:nvSpPr>
          <p:spPr>
            <a:xfrm>
              <a:off x="0" y="1219200"/>
              <a:ext cx="3962400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82880" indent="-182880">
                <a:buClr>
                  <a:srgbClr val="00B050"/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Market differentiator:                               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Sensors + Analytics &amp; Real-time optimization</a:t>
              </a:r>
            </a:p>
            <a:p>
              <a:pPr marL="182880" indent="-182880">
                <a:buClr>
                  <a:srgbClr val="00B050"/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Process option: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Extreme customization</a:t>
              </a:r>
            </a:p>
            <a:p>
              <a:pPr marL="182880" indent="-182880">
                <a:buClr>
                  <a:srgbClr val="00B050"/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Materials release: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Pull</a:t>
              </a: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 </a:t>
              </a:r>
            </a:p>
            <a:p>
              <a:pPr marL="182880" indent="-182880">
                <a:buClr>
                  <a:srgbClr val="00B050"/>
                </a:buClr>
                <a:buSzPct val="80000"/>
                <a:buFont typeface="Wingdings 2" pitchFamily="18" charset="2"/>
                <a:buChar char="Ù"/>
              </a:pPr>
              <a:r>
                <a:rPr lang="en-US" sz="1500" b="1" dirty="0" smtClean="0">
                  <a:solidFill>
                    <a:srgbClr val="000000"/>
                  </a:solidFill>
                  <a:latin typeface="Constantia" pitchFamily="18" charset="0"/>
                </a:rPr>
                <a:t>Performance focus: </a:t>
              </a:r>
              <a:r>
                <a:rPr lang="en-US" sz="1500" dirty="0" smtClean="0">
                  <a:solidFill>
                    <a:srgbClr val="000000"/>
                  </a:solidFill>
                  <a:latin typeface="Constantia" pitchFamily="18" charset="0"/>
                </a:rPr>
                <a:t>Infinite flexibility</a:t>
              </a:r>
              <a:endParaRPr lang="en-US" sz="1500" b="1" dirty="0" smtClean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Operations Strategy and Planning </a:t>
            </a:r>
            <a:r>
              <a:rPr lang="en-US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Production Strategy Challenges</a:t>
            </a:r>
            <a:endParaRPr lang="en-US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13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55" name="Group 54"/>
          <p:cNvGrpSpPr/>
          <p:nvPr/>
        </p:nvGrpSpPr>
        <p:grpSpPr>
          <a:xfrm>
            <a:off x="0" y="1371600"/>
            <a:ext cx="9144000" cy="4953000"/>
            <a:chOff x="0" y="1219200"/>
            <a:chExt cx="9144000" cy="4953000"/>
          </a:xfrm>
        </p:grpSpPr>
        <p:sp>
          <p:nvSpPr>
            <p:cNvPr id="23" name="TextBox 22"/>
            <p:cNvSpPr txBox="1"/>
            <p:nvPr/>
          </p:nvSpPr>
          <p:spPr bwMode="auto">
            <a:xfrm>
              <a:off x="0" y="3429000"/>
              <a:ext cx="1371600" cy="23083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82880" indent="-18288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sz="1600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Limitation on producer’s responsive-</a:t>
              </a:r>
              <a:r>
                <a:rPr lang="en-US" altLang="ko-KR" sz="1600" dirty="0" err="1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ness</a:t>
              </a:r>
              <a:endParaRPr lang="en-US" altLang="ko-KR" sz="1600" dirty="0" smtClean="0">
                <a:solidFill>
                  <a:srgbClr val="000000"/>
                </a:solidFill>
                <a:latin typeface="Constantia" pitchFamily="18" charset="0"/>
                <a:cs typeface="Arial" pitchFamily="34" charset="0"/>
              </a:endParaRPr>
            </a:p>
            <a:p>
              <a:pPr marL="182880" indent="-18288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sz="1600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Potential for the bullwhip effect</a:t>
              </a:r>
              <a:endParaRPr kumimoji="0" lang="en-US" altLang="ko-KR" sz="1600" dirty="0">
                <a:solidFill>
                  <a:srgbClr val="000000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grpSp>
          <p:nvGrpSpPr>
            <p:cNvPr id="47" name="Group 46"/>
            <p:cNvGrpSpPr/>
            <p:nvPr/>
          </p:nvGrpSpPr>
          <p:grpSpPr>
            <a:xfrm>
              <a:off x="1143000" y="1219200"/>
              <a:ext cx="8001000" cy="4953000"/>
              <a:chOff x="1143000" y="1219200"/>
              <a:chExt cx="8001000" cy="4953000"/>
            </a:xfrm>
          </p:grpSpPr>
          <p:sp>
            <p:nvSpPr>
              <p:cNvPr id="18" name="평행 사변형 17"/>
              <p:cNvSpPr/>
              <p:nvPr/>
            </p:nvSpPr>
            <p:spPr>
              <a:xfrm>
                <a:off x="1143000" y="5356987"/>
                <a:ext cx="8001000" cy="129413"/>
              </a:xfrm>
              <a:prstGeom prst="parallelogram">
                <a:avLst>
                  <a:gd name="adj" fmla="val 106088"/>
                </a:avLst>
              </a:prstGeom>
              <a:gradFill>
                <a:gsLst>
                  <a:gs pos="0">
                    <a:schemeClr val="bg1">
                      <a:alpha val="80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16200000" scaled="0"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balanced" dir="t">
                  <a:rot lat="0" lon="0" rev="11400000"/>
                </a:lightRig>
              </a:scene3d>
              <a:sp3d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8" name="직사각형 5"/>
              <p:cNvSpPr/>
              <p:nvPr/>
            </p:nvSpPr>
            <p:spPr>
              <a:xfrm>
                <a:off x="2819400" y="4941031"/>
                <a:ext cx="5959355" cy="383128"/>
              </a:xfrm>
              <a:prstGeom prst="rect">
                <a:avLst/>
              </a:prstGeom>
              <a:gradFill>
                <a:gsLst>
                  <a:gs pos="0">
                    <a:schemeClr val="bg1">
                      <a:lumMod val="50000"/>
                    </a:schemeClr>
                  </a:gs>
                  <a:gs pos="80000">
                    <a:schemeClr val="bg1">
                      <a:lumMod val="75000"/>
                    </a:schemeClr>
                  </a:gs>
                  <a:gs pos="100000">
                    <a:schemeClr val="bg1">
                      <a:lumMod val="85000"/>
                    </a:schemeClr>
                  </a:gs>
                </a:gsLst>
                <a:lin ang="16200000" scaled="0"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balanced" dir="t">
                  <a:rot lat="0" lon="0" rev="11400000"/>
                </a:lightRig>
              </a:scene3d>
              <a:sp3d extrusionH="8890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7" name="직사각형 4"/>
              <p:cNvSpPr/>
              <p:nvPr/>
            </p:nvSpPr>
            <p:spPr>
              <a:xfrm>
                <a:off x="1143000" y="5497504"/>
                <a:ext cx="7635753" cy="383127"/>
              </a:xfrm>
              <a:prstGeom prst="rect">
                <a:avLst/>
              </a:prstGeom>
              <a:gradFill>
                <a:gsLst>
                  <a:gs pos="0">
                    <a:schemeClr val="bg1">
                      <a:lumMod val="50000"/>
                    </a:schemeClr>
                  </a:gs>
                  <a:gs pos="80000">
                    <a:schemeClr val="bg1">
                      <a:lumMod val="75000"/>
                    </a:schemeClr>
                  </a:gs>
                  <a:gs pos="100000">
                    <a:schemeClr val="bg1">
                      <a:lumMod val="85000"/>
                    </a:schemeClr>
                  </a:gs>
                </a:gsLst>
                <a:lin ang="16200000" scaled="0"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balanced" dir="t">
                  <a:rot lat="0" lon="0" rev="11400000"/>
                </a:lightRig>
              </a:scene3d>
              <a:sp3d extrusionH="8890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9" name="직사각형 6"/>
              <p:cNvSpPr/>
              <p:nvPr/>
            </p:nvSpPr>
            <p:spPr>
              <a:xfrm>
                <a:off x="4430989" y="4384482"/>
                <a:ext cx="4347764" cy="383128"/>
              </a:xfrm>
              <a:prstGeom prst="rect">
                <a:avLst/>
              </a:prstGeom>
              <a:gradFill>
                <a:gsLst>
                  <a:gs pos="0">
                    <a:schemeClr val="bg1">
                      <a:lumMod val="50000"/>
                    </a:schemeClr>
                  </a:gs>
                  <a:gs pos="80000">
                    <a:schemeClr val="bg1">
                      <a:lumMod val="75000"/>
                    </a:schemeClr>
                  </a:gs>
                  <a:gs pos="100000">
                    <a:schemeClr val="bg1">
                      <a:lumMod val="85000"/>
                    </a:schemeClr>
                  </a:gs>
                </a:gsLst>
                <a:lin ang="16200000" scaled="0"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balanced" dir="t">
                  <a:rot lat="0" lon="0" rev="11400000"/>
                </a:lightRig>
              </a:scene3d>
              <a:sp3d extrusionH="8890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0" name="직사각형 7"/>
              <p:cNvSpPr/>
              <p:nvPr/>
            </p:nvSpPr>
            <p:spPr>
              <a:xfrm>
                <a:off x="5880244" y="3825511"/>
                <a:ext cx="2898509" cy="383127"/>
              </a:xfrm>
              <a:prstGeom prst="rect">
                <a:avLst/>
              </a:prstGeom>
              <a:gradFill>
                <a:gsLst>
                  <a:gs pos="0">
                    <a:schemeClr val="accent1">
                      <a:shade val="51000"/>
                      <a:satMod val="130000"/>
                    </a:schemeClr>
                  </a:gs>
                  <a:gs pos="80000">
                    <a:schemeClr val="accent1">
                      <a:shade val="93000"/>
                      <a:satMod val="130000"/>
                    </a:schemeClr>
                  </a:gs>
                  <a:gs pos="100000">
                    <a:schemeClr val="accent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balanced" dir="t">
                  <a:rot lat="0" lon="0" rev="11400000"/>
                </a:lightRig>
              </a:scene3d>
              <a:sp3d extrusionH="8890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1" name="직사각형 8"/>
              <p:cNvSpPr/>
              <p:nvPr/>
            </p:nvSpPr>
            <p:spPr>
              <a:xfrm>
                <a:off x="6934200" y="3047999"/>
                <a:ext cx="1844553" cy="610481"/>
              </a:xfrm>
              <a:prstGeom prst="rect">
                <a:avLst/>
              </a:prstGeom>
              <a:gradFill>
                <a:gsLst>
                  <a:gs pos="0">
                    <a:schemeClr val="accent1">
                      <a:shade val="51000"/>
                      <a:satMod val="130000"/>
                    </a:schemeClr>
                  </a:gs>
                  <a:gs pos="80000">
                    <a:schemeClr val="accent1">
                      <a:shade val="93000"/>
                      <a:satMod val="130000"/>
                    </a:schemeClr>
                  </a:gs>
                  <a:gs pos="100000">
                    <a:schemeClr val="accent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balanced" dir="t">
                  <a:rot lat="0" lon="0" rev="11400000"/>
                </a:lightRig>
              </a:scene3d>
              <a:sp3d extrusionH="8890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3" name="직사각형 10"/>
              <p:cNvSpPr/>
              <p:nvPr/>
            </p:nvSpPr>
            <p:spPr>
              <a:xfrm>
                <a:off x="1143000" y="5893409"/>
                <a:ext cx="7635753" cy="278791"/>
              </a:xfrm>
              <a:prstGeom prst="rect">
                <a:avLst/>
              </a:prstGeom>
              <a:gradFill flip="none" rotWithShape="1">
                <a:gsLst>
                  <a:gs pos="0">
                    <a:schemeClr val="tx1">
                      <a:alpha val="50000"/>
                    </a:schemeClr>
                  </a:gs>
                  <a:gs pos="100000">
                    <a:schemeClr val="tx1">
                      <a:alpha val="0"/>
                    </a:schemeClr>
                  </a:gs>
                </a:gsLst>
                <a:lin ang="5400000" scaled="1"/>
                <a:tileRect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threePt" dir="t"/>
              </a:scene3d>
              <a:sp3d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4" name="직사각형 11"/>
              <p:cNvSpPr/>
              <p:nvPr/>
            </p:nvSpPr>
            <p:spPr>
              <a:xfrm>
                <a:off x="2819400" y="5336937"/>
                <a:ext cx="5959353" cy="225664"/>
              </a:xfrm>
              <a:prstGeom prst="rect">
                <a:avLst/>
              </a:prstGeom>
              <a:gradFill flip="none" rotWithShape="1">
                <a:gsLst>
                  <a:gs pos="0">
                    <a:schemeClr val="tx1">
                      <a:alpha val="50000"/>
                    </a:schemeClr>
                  </a:gs>
                  <a:gs pos="100000">
                    <a:schemeClr val="tx1">
                      <a:alpha val="0"/>
                    </a:schemeClr>
                  </a:gs>
                </a:gsLst>
                <a:lin ang="5400000" scaled="1"/>
                <a:tileRect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threePt" dir="t"/>
              </a:scene3d>
              <a:sp3d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5" name="직사각형 12"/>
              <p:cNvSpPr/>
              <p:nvPr/>
            </p:nvSpPr>
            <p:spPr>
              <a:xfrm>
                <a:off x="4430989" y="4780388"/>
                <a:ext cx="4347764" cy="278793"/>
              </a:xfrm>
              <a:prstGeom prst="rect">
                <a:avLst/>
              </a:prstGeom>
              <a:gradFill flip="none" rotWithShape="1">
                <a:gsLst>
                  <a:gs pos="0">
                    <a:schemeClr val="tx1">
                      <a:alpha val="50000"/>
                    </a:schemeClr>
                  </a:gs>
                  <a:gs pos="100000">
                    <a:schemeClr val="tx1">
                      <a:alpha val="0"/>
                    </a:schemeClr>
                  </a:gs>
                </a:gsLst>
                <a:lin ang="5400000" scaled="1"/>
                <a:tileRect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threePt" dir="t"/>
              </a:scene3d>
              <a:sp3d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6" name="직사각형 13"/>
              <p:cNvSpPr/>
              <p:nvPr/>
            </p:nvSpPr>
            <p:spPr>
              <a:xfrm>
                <a:off x="5880243" y="4221417"/>
                <a:ext cx="2898510" cy="278791"/>
              </a:xfrm>
              <a:prstGeom prst="rect">
                <a:avLst/>
              </a:prstGeom>
              <a:gradFill flip="none" rotWithShape="1">
                <a:gsLst>
                  <a:gs pos="0">
                    <a:schemeClr val="tx1">
                      <a:alpha val="50000"/>
                    </a:schemeClr>
                  </a:gs>
                  <a:gs pos="100000">
                    <a:schemeClr val="tx1">
                      <a:alpha val="0"/>
                    </a:schemeClr>
                  </a:gs>
                </a:gsLst>
                <a:lin ang="5400000" scaled="1"/>
                <a:tileRect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threePt" dir="t"/>
              </a:scene3d>
              <a:sp3d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7" name="직사각형 14"/>
              <p:cNvSpPr/>
              <p:nvPr/>
            </p:nvSpPr>
            <p:spPr>
              <a:xfrm>
                <a:off x="6934200" y="3671258"/>
                <a:ext cx="1844553" cy="291142"/>
              </a:xfrm>
              <a:prstGeom prst="rect">
                <a:avLst/>
              </a:prstGeom>
              <a:gradFill flip="none" rotWithShape="1">
                <a:gsLst>
                  <a:gs pos="0">
                    <a:schemeClr val="tx1">
                      <a:alpha val="50000"/>
                    </a:schemeClr>
                  </a:gs>
                  <a:gs pos="100000">
                    <a:schemeClr val="tx1">
                      <a:alpha val="0"/>
                    </a:schemeClr>
                  </a:gs>
                </a:gsLst>
                <a:lin ang="5400000" scaled="1"/>
                <a:tileRect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threePt" dir="t"/>
              </a:scene3d>
              <a:sp3d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9" name="평행 사변형 23"/>
              <p:cNvSpPr/>
              <p:nvPr/>
            </p:nvSpPr>
            <p:spPr>
              <a:xfrm>
                <a:off x="2955113" y="4796418"/>
                <a:ext cx="6115560" cy="139590"/>
              </a:xfrm>
              <a:prstGeom prst="parallelogram">
                <a:avLst>
                  <a:gd name="adj" fmla="val 106088"/>
                </a:avLst>
              </a:prstGeom>
              <a:gradFill>
                <a:gsLst>
                  <a:gs pos="0">
                    <a:schemeClr val="bg1">
                      <a:alpha val="80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16200000" scaled="0"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balanced" dir="t">
                  <a:rot lat="0" lon="0" rev="11400000"/>
                </a:lightRig>
              </a:scene3d>
              <a:sp3d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0" name="평행 사변형 24"/>
              <p:cNvSpPr/>
              <p:nvPr/>
            </p:nvSpPr>
            <p:spPr>
              <a:xfrm>
                <a:off x="4439847" y="4235848"/>
                <a:ext cx="4608204" cy="139590"/>
              </a:xfrm>
              <a:prstGeom prst="parallelogram">
                <a:avLst>
                  <a:gd name="adj" fmla="val 106088"/>
                </a:avLst>
              </a:prstGeom>
              <a:gradFill>
                <a:gsLst>
                  <a:gs pos="0">
                    <a:schemeClr val="bg1">
                      <a:alpha val="80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16200000" scaled="0"/>
              </a:gradFill>
              <a:ln>
                <a:noFill/>
              </a:ln>
              <a:scene3d>
                <a:camera prst="obliqueTopRight">
                  <a:rot lat="0" lon="0" rev="0"/>
                </a:camera>
                <a:lightRig rig="balanced" dir="t">
                  <a:rot lat="0" lon="0" rev="11400000"/>
                </a:lightRig>
              </a:scene3d>
              <a:sp3d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dirty="0">
                  <a:latin typeface="Arial" pitchFamily="34" charset="0"/>
                  <a:cs typeface="Arial" pitchFamily="34" charset="0"/>
                </a:endParaRPr>
              </a:p>
            </p:txBody>
          </p:sp>
          <p:cxnSp>
            <p:nvCxnSpPr>
              <p:cNvPr id="24" name="직선 연결선 31"/>
              <p:cNvCxnSpPr/>
              <p:nvPr/>
            </p:nvCxnSpPr>
            <p:spPr>
              <a:xfrm>
                <a:off x="1219200" y="4724400"/>
                <a:ext cx="304800" cy="609600"/>
              </a:xfrm>
              <a:prstGeom prst="line">
                <a:avLst/>
              </a:prstGeom>
              <a:ln w="38100">
                <a:solidFill>
                  <a:srgbClr val="993366"/>
                </a:solidFill>
                <a:prstDash val="sysDot"/>
                <a:headEnd type="oval" w="lg" len="lg"/>
                <a:tailEnd type="oval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xtBox 26"/>
              <p:cNvSpPr txBox="1"/>
              <p:nvPr/>
            </p:nvSpPr>
            <p:spPr bwMode="auto">
              <a:xfrm>
                <a:off x="1295400" y="1219200"/>
                <a:ext cx="1791807" cy="32932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82880" indent="-18288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  <a:defRPr/>
                </a:pPr>
                <a:r>
                  <a:rPr lang="en-US" altLang="ko-KR" sz="1600" dirty="0" smtClean="0">
                    <a:solidFill>
                      <a:srgbClr val="000000"/>
                    </a:solidFill>
                    <a:latin typeface="Constantia" pitchFamily="18" charset="0"/>
                    <a:cs typeface="Arial" pitchFamily="34" charset="0"/>
                  </a:rPr>
                  <a:t>Difficult to achieve economies of scale</a:t>
                </a:r>
              </a:p>
              <a:p>
                <a:pPr marL="182880" indent="-18288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  <a:defRPr/>
                </a:pPr>
                <a:r>
                  <a:rPr lang="en-US" altLang="ko-KR" sz="1600" dirty="0" smtClean="0">
                    <a:solidFill>
                      <a:srgbClr val="000000"/>
                    </a:solidFill>
                    <a:latin typeface="Constantia" pitchFamily="18" charset="0"/>
                    <a:cs typeface="Arial" pitchFamily="34" charset="0"/>
                  </a:rPr>
                  <a:t>Require technological capabilities to achieve the supply chain visibility and synchronization</a:t>
                </a:r>
              </a:p>
              <a:p>
                <a:pPr marL="182880" indent="-18288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  <a:defRPr/>
                </a:pPr>
                <a:r>
                  <a:rPr lang="en-US" altLang="ko-KR" sz="1600" dirty="0" smtClean="0">
                    <a:solidFill>
                      <a:srgbClr val="000000"/>
                    </a:solidFill>
                    <a:latin typeface="Constantia" pitchFamily="18" charset="0"/>
                    <a:cs typeface="Arial" pitchFamily="34" charset="0"/>
                  </a:rPr>
                  <a:t>Increased risk of disruption</a:t>
                </a:r>
                <a:endParaRPr kumimoji="0" lang="en-US" altLang="ko-KR" sz="1600" dirty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endParaRPr>
              </a:p>
            </p:txBody>
          </p:sp>
          <p:cxnSp>
            <p:nvCxnSpPr>
              <p:cNvPr id="28" name="직선 연결선 39"/>
              <p:cNvCxnSpPr/>
              <p:nvPr/>
            </p:nvCxnSpPr>
            <p:spPr>
              <a:xfrm>
                <a:off x="2895600" y="4267200"/>
                <a:ext cx="304800" cy="577431"/>
              </a:xfrm>
              <a:prstGeom prst="line">
                <a:avLst/>
              </a:prstGeom>
              <a:ln w="38100">
                <a:solidFill>
                  <a:srgbClr val="993366"/>
                </a:solidFill>
                <a:prstDash val="sysDot"/>
                <a:headEnd type="oval" w="lg" len="lg"/>
                <a:tailEnd type="oval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직선 연결선 44"/>
              <p:cNvCxnSpPr/>
              <p:nvPr/>
            </p:nvCxnSpPr>
            <p:spPr>
              <a:xfrm>
                <a:off x="4572000" y="3505200"/>
                <a:ext cx="381000" cy="685800"/>
              </a:xfrm>
              <a:prstGeom prst="line">
                <a:avLst/>
              </a:prstGeom>
              <a:ln w="38100">
                <a:solidFill>
                  <a:srgbClr val="993366"/>
                </a:solidFill>
                <a:prstDash val="sysDot"/>
                <a:headEnd type="oval" w="lg" len="lg"/>
                <a:tailEnd type="oval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TextBox 40"/>
              <p:cNvSpPr txBox="1"/>
              <p:nvPr/>
            </p:nvSpPr>
            <p:spPr>
              <a:xfrm>
                <a:off x="7010400" y="3048000"/>
                <a:ext cx="186929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ko-KR" b="1" dirty="0" smtClean="0">
                    <a:solidFill>
                      <a:srgbClr val="000000"/>
                    </a:solidFill>
                    <a:latin typeface="Constantia" pitchFamily="18" charset="0"/>
                    <a:cs typeface="Arial" pitchFamily="34" charset="0"/>
                  </a:rPr>
                  <a:t>Smart Manufacturing</a:t>
                </a:r>
              </a:p>
            </p:txBody>
          </p:sp>
          <p:sp>
            <p:nvSpPr>
              <p:cNvPr id="42" name="TextBox 41"/>
              <p:cNvSpPr txBox="1"/>
              <p:nvPr/>
            </p:nvSpPr>
            <p:spPr>
              <a:xfrm>
                <a:off x="1574922" y="5520748"/>
                <a:ext cx="23612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ko-KR" b="1" dirty="0" smtClean="0">
                    <a:solidFill>
                      <a:srgbClr val="000000"/>
                    </a:solidFill>
                    <a:latin typeface="Constantia" pitchFamily="18" charset="0"/>
                    <a:cs typeface="Arial" pitchFamily="34" charset="0"/>
                  </a:rPr>
                  <a:t>Mass Production</a:t>
                </a:r>
                <a:endParaRPr lang="ko-KR" altLang="en-US" b="1" dirty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43" name="TextBox 42"/>
              <p:cNvSpPr txBox="1"/>
              <p:nvPr/>
            </p:nvSpPr>
            <p:spPr>
              <a:xfrm>
                <a:off x="3020843" y="4964585"/>
                <a:ext cx="429435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ko-KR" b="1" dirty="0" smtClean="0">
                    <a:solidFill>
                      <a:srgbClr val="000000"/>
                    </a:solidFill>
                    <a:latin typeface="Constantia" pitchFamily="18" charset="0"/>
                    <a:cs typeface="Arial" pitchFamily="34" charset="0"/>
                  </a:rPr>
                  <a:t>Lean Manufacturing</a:t>
                </a:r>
              </a:p>
            </p:txBody>
          </p:sp>
          <p:sp>
            <p:nvSpPr>
              <p:cNvPr id="44" name="TextBox 43"/>
              <p:cNvSpPr txBox="1"/>
              <p:nvPr/>
            </p:nvSpPr>
            <p:spPr>
              <a:xfrm>
                <a:off x="4466763" y="4408422"/>
                <a:ext cx="406763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ko-KR" b="1" dirty="0" smtClean="0">
                    <a:solidFill>
                      <a:srgbClr val="000000"/>
                    </a:solidFill>
                    <a:latin typeface="Constantia" pitchFamily="18" charset="0"/>
                    <a:cs typeface="Arial" pitchFamily="34" charset="0"/>
                  </a:rPr>
                  <a:t>Flexible Manufacturing</a:t>
                </a:r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5912683" y="3852259"/>
                <a:ext cx="285031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ko-KR" b="1" dirty="0" smtClean="0">
                    <a:solidFill>
                      <a:srgbClr val="000000"/>
                    </a:solidFill>
                    <a:latin typeface="Constantia" pitchFamily="18" charset="0"/>
                    <a:cs typeface="Arial" pitchFamily="34" charset="0"/>
                  </a:rPr>
                  <a:t>Adaptive Manufacturing</a:t>
                </a:r>
              </a:p>
            </p:txBody>
          </p:sp>
        </p:grpSp>
        <p:sp>
          <p:nvSpPr>
            <p:cNvPr id="48" name="TextBox 47"/>
            <p:cNvSpPr txBox="1"/>
            <p:nvPr/>
          </p:nvSpPr>
          <p:spPr bwMode="auto">
            <a:xfrm>
              <a:off x="3124200" y="1752600"/>
              <a:ext cx="1524000" cy="280076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82880" indent="-18288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sz="1600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High capital investment</a:t>
              </a:r>
            </a:p>
            <a:p>
              <a:pPr marL="182880" indent="-18288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sz="1600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System complexity</a:t>
              </a:r>
            </a:p>
            <a:p>
              <a:pPr marL="182880" indent="-18288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sz="1600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Require skilled technician</a:t>
              </a:r>
            </a:p>
            <a:p>
              <a:pPr marL="182880" indent="-18288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sz="1600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Require disciplined &amp; high level of planning</a:t>
              </a:r>
              <a:endParaRPr kumimoji="0" lang="en-US" altLang="ko-KR" sz="1600" dirty="0">
                <a:solidFill>
                  <a:srgbClr val="000000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49" name="TextBox 48"/>
            <p:cNvSpPr txBox="1"/>
            <p:nvPr/>
          </p:nvSpPr>
          <p:spPr bwMode="auto">
            <a:xfrm>
              <a:off x="4572000" y="1981200"/>
              <a:ext cx="1447800" cy="181588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82880" indent="-18288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sz="1600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Require seamless transfer of knowledge and real-time information</a:t>
              </a:r>
              <a:endParaRPr kumimoji="0" lang="en-US" altLang="ko-KR" sz="1600" dirty="0">
                <a:solidFill>
                  <a:srgbClr val="000000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50" name="TextBox 49"/>
            <p:cNvSpPr txBox="1"/>
            <p:nvPr/>
          </p:nvSpPr>
          <p:spPr bwMode="auto">
            <a:xfrm>
              <a:off x="6019800" y="1219200"/>
              <a:ext cx="2590800" cy="15696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82880" indent="-18288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sz="1600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Require capabilities of a network with messaging standards</a:t>
              </a:r>
            </a:p>
            <a:p>
              <a:pPr marL="182880" indent="-18288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sz="1600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Require analytical toolkit</a:t>
              </a:r>
            </a:p>
            <a:p>
              <a:pPr marL="182880" indent="-182880">
                <a:buClr>
                  <a:schemeClr val="accent6"/>
                </a:buClr>
                <a:buSzPct val="80000"/>
                <a:buFont typeface="Wingdings 2" pitchFamily="18" charset="2"/>
                <a:buChar char="Ù"/>
                <a:defRPr/>
              </a:pPr>
              <a:r>
                <a:rPr lang="en-US" altLang="ko-KR" sz="1600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Require flexible automation</a:t>
              </a:r>
              <a:endParaRPr kumimoji="0" lang="en-US" altLang="ko-KR" sz="1600" dirty="0">
                <a:solidFill>
                  <a:srgbClr val="000000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cxnSp>
          <p:nvCxnSpPr>
            <p:cNvPr id="36" name="직선 연결선 49"/>
            <p:cNvCxnSpPr/>
            <p:nvPr/>
          </p:nvCxnSpPr>
          <p:spPr>
            <a:xfrm>
              <a:off x="5943600" y="3124202"/>
              <a:ext cx="304800" cy="533398"/>
            </a:xfrm>
            <a:prstGeom prst="line">
              <a:avLst/>
            </a:prstGeom>
            <a:ln w="38100">
              <a:solidFill>
                <a:srgbClr val="993366"/>
              </a:solidFill>
              <a:prstDash val="sysDot"/>
              <a:headEnd type="oval" w="lg" len="lg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직선 연결선 55"/>
            <p:cNvCxnSpPr/>
            <p:nvPr/>
          </p:nvCxnSpPr>
          <p:spPr>
            <a:xfrm>
              <a:off x="8001000" y="2362200"/>
              <a:ext cx="304800" cy="577429"/>
            </a:xfrm>
            <a:prstGeom prst="line">
              <a:avLst/>
            </a:prstGeom>
            <a:ln w="38100">
              <a:solidFill>
                <a:srgbClr val="993366"/>
              </a:solidFill>
              <a:prstDash val="sysDot"/>
              <a:headEnd type="oval" w="lg" len="lg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Operations Strategy and Planning  </a:t>
            </a:r>
            <a:r>
              <a:rPr lang="en-US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Production Planning</a:t>
            </a:r>
            <a:endParaRPr lang="en-US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105400" y="6096000"/>
            <a:ext cx="4038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 smtClean="0">
                <a:solidFill>
                  <a:srgbClr val="000000"/>
                </a:solidFill>
                <a:latin typeface="Constantia" pitchFamily="18" charset="0"/>
              </a:rPr>
              <a:t>Source: Figure 6-4</a:t>
            </a:r>
            <a:endParaRPr lang="en-US" sz="1400" dirty="0">
              <a:solidFill>
                <a:srgbClr val="000000"/>
              </a:solidFill>
              <a:latin typeface="Constantia" pitchFamily="18" charset="0"/>
            </a:endParaRPr>
          </a:p>
        </p:txBody>
      </p:sp>
      <p:grpSp>
        <p:nvGrpSpPr>
          <p:cNvPr id="66" name="Group 65"/>
          <p:cNvGrpSpPr/>
          <p:nvPr/>
        </p:nvGrpSpPr>
        <p:grpSpPr>
          <a:xfrm>
            <a:off x="304800" y="1447800"/>
            <a:ext cx="8610600" cy="4495800"/>
            <a:chOff x="304800" y="1447800"/>
            <a:chExt cx="8610600" cy="4495800"/>
          </a:xfrm>
        </p:grpSpPr>
        <p:grpSp>
          <p:nvGrpSpPr>
            <p:cNvPr id="28" name="Group 27"/>
            <p:cNvGrpSpPr/>
            <p:nvPr/>
          </p:nvGrpSpPr>
          <p:grpSpPr>
            <a:xfrm>
              <a:off x="304800" y="1447800"/>
              <a:ext cx="2733523" cy="4495800"/>
              <a:chOff x="744" y="0"/>
              <a:chExt cx="1934765" cy="4064000"/>
            </a:xfrm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</p:grpSpPr>
          <p:sp>
            <p:nvSpPr>
              <p:cNvPr id="62" name="Rounded Rectangle 61"/>
              <p:cNvSpPr/>
              <p:nvPr/>
            </p:nvSpPr>
            <p:spPr>
              <a:xfrm>
                <a:off x="744" y="0"/>
                <a:ext cx="1934765" cy="4064000"/>
              </a:xfrm>
              <a:prstGeom prst="roundRect">
                <a:avLst>
                  <a:gd name="adj" fmla="val 10000"/>
                </a:avLst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hemeClr val="dk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63" name="Rounded Rectangle 4"/>
              <p:cNvSpPr/>
              <p:nvPr/>
            </p:nvSpPr>
            <p:spPr>
              <a:xfrm>
                <a:off x="744" y="0"/>
                <a:ext cx="1934765" cy="513582"/>
              </a:xfrm>
              <a:prstGeom prst="rect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25730" tIns="125730" rIns="125730" bIns="125730" numCol="1" spcCol="1270" anchor="ctr" anchorCtr="0">
                <a:noAutofit/>
              </a:bodyPr>
              <a:lstStyle/>
              <a:p>
                <a:pPr lvl="0" algn="ctr" defTabSz="14668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altLang="en-US" sz="2200" b="1" kern="1200" dirty="0" smtClean="0">
                    <a:latin typeface="Constantia" pitchFamily="18" charset="0"/>
                  </a:rPr>
                  <a:t>Planning Horizon                  </a:t>
                </a:r>
                <a:endParaRPr lang="en-US" sz="2200" b="1" kern="1200" dirty="0">
                  <a:latin typeface="Constantia" pitchFamily="18" charset="0"/>
                </a:endParaRPr>
              </a:p>
            </p:txBody>
          </p:sp>
        </p:grpSp>
        <p:grpSp>
          <p:nvGrpSpPr>
            <p:cNvPr id="29" name="Group 28"/>
            <p:cNvGrpSpPr/>
            <p:nvPr/>
          </p:nvGrpSpPr>
          <p:grpSpPr>
            <a:xfrm>
              <a:off x="457200" y="2015951"/>
              <a:ext cx="2471662" cy="1222434"/>
              <a:chOff x="194220" y="1219547"/>
              <a:chExt cx="1547812" cy="798413"/>
            </a:xfrm>
            <a:solidFill>
              <a:schemeClr val="accent6"/>
            </a:solidFill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</p:grpSpPr>
          <p:sp>
            <p:nvSpPr>
              <p:cNvPr id="60" name="Rounded Rectangle 59"/>
              <p:cNvSpPr/>
              <p:nvPr/>
            </p:nvSpPr>
            <p:spPr>
              <a:xfrm>
                <a:off x="194220" y="1219547"/>
                <a:ext cx="1547812" cy="798413"/>
              </a:xfrm>
              <a:prstGeom prst="roundRect">
                <a:avLst>
                  <a:gd name="adj" fmla="val 10000"/>
                </a:avLst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61" name="Rounded Rectangle 6"/>
              <p:cNvSpPr/>
              <p:nvPr/>
            </p:nvSpPr>
            <p:spPr>
              <a:xfrm>
                <a:off x="217605" y="1242932"/>
                <a:ext cx="1501042" cy="751643"/>
              </a:xfrm>
              <a:prstGeom prst="rect">
                <a:avLst/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22860" tIns="17145" rIns="22860" bIns="17145" numCol="1" spcCol="1270" anchor="ctr" anchorCtr="0">
                <a:noAutofit/>
              </a:bodyPr>
              <a:lstStyle/>
              <a:p>
                <a:pPr lvl="0" defTabSz="4000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altLang="en-US" b="1" kern="1200" dirty="0" smtClean="0">
                    <a:solidFill>
                      <a:schemeClr val="bg1"/>
                    </a:solidFill>
                    <a:latin typeface="Constantia" pitchFamily="18" charset="0"/>
                  </a:rPr>
                  <a:t>Long Range (</a:t>
                </a:r>
                <a:r>
                  <a:rPr lang="en-US" b="1" kern="1200" dirty="0" smtClean="0">
                    <a:solidFill>
                      <a:schemeClr val="bg1"/>
                    </a:solidFill>
                    <a:latin typeface="Constantia" pitchFamily="18" charset="0"/>
                  </a:rPr>
                  <a:t>1 year or more)</a:t>
                </a:r>
                <a:r>
                  <a:rPr lang="en-US" altLang="en-US" b="1" kern="1200" dirty="0" smtClean="0">
                    <a:solidFill>
                      <a:schemeClr val="bg1"/>
                    </a:solidFill>
                    <a:latin typeface="Constantia" pitchFamily="18" charset="0"/>
                  </a:rPr>
                  <a:t>: </a:t>
                </a:r>
                <a:r>
                  <a:rPr lang="en-US" altLang="en-US" kern="1200" dirty="0" smtClean="0">
                    <a:solidFill>
                      <a:schemeClr val="bg1"/>
                    </a:solidFill>
                    <a:latin typeface="Constantia" pitchFamily="18" charset="0"/>
                  </a:rPr>
                  <a:t>Product Groups/families</a:t>
                </a:r>
                <a:endParaRPr lang="en-US" kern="1200" dirty="0">
                  <a:solidFill>
                    <a:schemeClr val="bg1"/>
                  </a:solidFill>
                  <a:latin typeface="Constantia" pitchFamily="18" charset="0"/>
                </a:endParaRPr>
              </a:p>
            </p:txBody>
          </p:sp>
        </p:grpSp>
        <p:grpSp>
          <p:nvGrpSpPr>
            <p:cNvPr id="30" name="Group 29"/>
            <p:cNvGrpSpPr/>
            <p:nvPr/>
          </p:nvGrpSpPr>
          <p:grpSpPr>
            <a:xfrm>
              <a:off x="457200" y="3275763"/>
              <a:ext cx="2471662" cy="1185705"/>
              <a:chOff x="194220" y="2140793"/>
              <a:chExt cx="1547812" cy="798413"/>
            </a:xfrm>
            <a:solidFill>
              <a:schemeClr val="accent6"/>
            </a:solidFill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</p:grpSpPr>
          <p:sp>
            <p:nvSpPr>
              <p:cNvPr id="58" name="Rounded Rectangle 57"/>
              <p:cNvSpPr/>
              <p:nvPr/>
            </p:nvSpPr>
            <p:spPr>
              <a:xfrm>
                <a:off x="194220" y="2140793"/>
                <a:ext cx="1547812" cy="798413"/>
              </a:xfrm>
              <a:prstGeom prst="roundRect">
                <a:avLst>
                  <a:gd name="adj" fmla="val 10000"/>
                </a:avLst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alpha val="90000"/>
                  <a:hueOff val="0"/>
                  <a:satOff val="0"/>
                  <a:lumOff val="0"/>
                  <a:alphaOff val="-5000"/>
                </a:schemeClr>
              </a:fillRef>
              <a:effectRef idx="0">
                <a:schemeClr val="accent2">
                  <a:alpha val="90000"/>
                  <a:hueOff val="0"/>
                  <a:satOff val="0"/>
                  <a:lumOff val="0"/>
                  <a:alphaOff val="-500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9" name="Rounded Rectangle 8"/>
              <p:cNvSpPr/>
              <p:nvPr/>
            </p:nvSpPr>
            <p:spPr>
              <a:xfrm>
                <a:off x="217605" y="2164177"/>
                <a:ext cx="1501042" cy="751643"/>
              </a:xfrm>
              <a:prstGeom prst="rect">
                <a:avLst/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22860" tIns="17145" rIns="22860" bIns="17145" numCol="1" spcCol="1270" anchor="ctr" anchorCtr="0">
                <a:noAutofit/>
              </a:bodyPr>
              <a:lstStyle/>
              <a:p>
                <a:pPr lvl="0" defTabSz="4000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altLang="en-US" b="1" kern="1200" dirty="0" smtClean="0">
                    <a:solidFill>
                      <a:schemeClr val="bg1"/>
                    </a:solidFill>
                    <a:latin typeface="Constantia" pitchFamily="18" charset="0"/>
                  </a:rPr>
                  <a:t>Medium Range </a:t>
                </a:r>
                <a:r>
                  <a:rPr lang="en-US" b="1" kern="1200" dirty="0" smtClean="0">
                    <a:solidFill>
                      <a:schemeClr val="bg1"/>
                    </a:solidFill>
                    <a:latin typeface="Constantia" pitchFamily="18" charset="0"/>
                  </a:rPr>
                  <a:t>(6 –18 months)</a:t>
                </a:r>
                <a:r>
                  <a:rPr lang="en-US" altLang="en-US" b="1" kern="1200" dirty="0" smtClean="0">
                    <a:solidFill>
                      <a:schemeClr val="bg1"/>
                    </a:solidFill>
                    <a:latin typeface="Constantia" pitchFamily="18" charset="0"/>
                  </a:rPr>
                  <a:t>: </a:t>
                </a:r>
                <a:r>
                  <a:rPr lang="en-US" altLang="en-US" kern="1200" dirty="0" smtClean="0">
                    <a:solidFill>
                      <a:schemeClr val="bg1"/>
                    </a:solidFill>
                    <a:latin typeface="Constantia" pitchFamily="18" charset="0"/>
                  </a:rPr>
                  <a:t>End items</a:t>
                </a:r>
                <a:endParaRPr lang="en-US" kern="1200" dirty="0">
                  <a:solidFill>
                    <a:schemeClr val="bg1"/>
                  </a:solidFill>
                  <a:latin typeface="Constantia" pitchFamily="18" charset="0"/>
                </a:endParaRPr>
              </a:p>
            </p:txBody>
          </p:sp>
        </p:grpSp>
        <p:grpSp>
          <p:nvGrpSpPr>
            <p:cNvPr id="31" name="Group 30"/>
            <p:cNvGrpSpPr/>
            <p:nvPr/>
          </p:nvGrpSpPr>
          <p:grpSpPr>
            <a:xfrm>
              <a:off x="457200" y="4535575"/>
              <a:ext cx="2471662" cy="1259812"/>
              <a:chOff x="194220" y="3062039"/>
              <a:chExt cx="1547812" cy="798413"/>
            </a:xfrm>
            <a:solidFill>
              <a:schemeClr val="accent6"/>
            </a:solidFill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</p:grpSpPr>
          <p:sp>
            <p:nvSpPr>
              <p:cNvPr id="56" name="Rounded Rectangle 55"/>
              <p:cNvSpPr/>
              <p:nvPr/>
            </p:nvSpPr>
            <p:spPr>
              <a:xfrm>
                <a:off x="194220" y="3062039"/>
                <a:ext cx="1547812" cy="798413"/>
              </a:xfrm>
              <a:prstGeom prst="roundRect">
                <a:avLst>
                  <a:gd name="adj" fmla="val 10000"/>
                </a:avLst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alpha val="90000"/>
                  <a:hueOff val="0"/>
                  <a:satOff val="0"/>
                  <a:lumOff val="0"/>
                  <a:alphaOff val="-10000"/>
                </a:schemeClr>
              </a:fillRef>
              <a:effectRef idx="0">
                <a:schemeClr val="accent2">
                  <a:alpha val="90000"/>
                  <a:hueOff val="0"/>
                  <a:satOff val="0"/>
                  <a:lumOff val="0"/>
                  <a:alphaOff val="-1000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7" name="Rounded Rectangle 10"/>
              <p:cNvSpPr/>
              <p:nvPr/>
            </p:nvSpPr>
            <p:spPr>
              <a:xfrm>
                <a:off x="217605" y="3085423"/>
                <a:ext cx="1501042" cy="751643"/>
              </a:xfrm>
              <a:prstGeom prst="rect">
                <a:avLst/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22860" tIns="17145" rIns="22860" bIns="17145" numCol="1" spcCol="1270" anchor="ctr" anchorCtr="0">
                <a:noAutofit/>
              </a:bodyPr>
              <a:lstStyle/>
              <a:p>
                <a:pPr lvl="0" defTabSz="4000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altLang="en-US" b="1" kern="1200" dirty="0" smtClean="0">
                    <a:solidFill>
                      <a:schemeClr val="bg1"/>
                    </a:solidFill>
                    <a:latin typeface="Constantia" pitchFamily="18" charset="0"/>
                  </a:rPr>
                  <a:t>Short Range (few days–few weeks: </a:t>
                </a:r>
                <a:r>
                  <a:rPr lang="en-US" altLang="en-US" kern="1200" dirty="0" smtClean="0">
                    <a:solidFill>
                      <a:schemeClr val="bg1"/>
                    </a:solidFill>
                    <a:latin typeface="Constantia" pitchFamily="18" charset="0"/>
                  </a:rPr>
                  <a:t>Components/ subassemblies</a:t>
                </a:r>
                <a:endParaRPr lang="en-US" kern="1200" dirty="0">
                  <a:solidFill>
                    <a:schemeClr val="bg1"/>
                  </a:solidFill>
                  <a:latin typeface="Constantia" pitchFamily="18" charset="0"/>
                </a:endParaRPr>
              </a:p>
            </p:txBody>
          </p:sp>
        </p:grpSp>
        <p:grpSp>
          <p:nvGrpSpPr>
            <p:cNvPr id="32" name="Group 31"/>
            <p:cNvGrpSpPr/>
            <p:nvPr/>
          </p:nvGrpSpPr>
          <p:grpSpPr>
            <a:xfrm>
              <a:off x="3243338" y="1447800"/>
              <a:ext cx="2733523" cy="4495800"/>
              <a:chOff x="2080617" y="0"/>
              <a:chExt cx="1934765" cy="4064000"/>
            </a:xfrm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</p:grpSpPr>
          <p:sp>
            <p:nvSpPr>
              <p:cNvPr id="54" name="Rounded Rectangle 53"/>
              <p:cNvSpPr/>
              <p:nvPr/>
            </p:nvSpPr>
            <p:spPr>
              <a:xfrm>
                <a:off x="2080617" y="0"/>
                <a:ext cx="1934765" cy="4064000"/>
              </a:xfrm>
              <a:prstGeom prst="roundRect">
                <a:avLst>
                  <a:gd name="adj" fmla="val 10000"/>
                </a:avLst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hemeClr val="dk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55" name="Rounded Rectangle 12"/>
              <p:cNvSpPr/>
              <p:nvPr/>
            </p:nvSpPr>
            <p:spPr>
              <a:xfrm>
                <a:off x="2080617" y="0"/>
                <a:ext cx="1934765" cy="513582"/>
              </a:xfrm>
              <a:prstGeom prst="rect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25730" tIns="125730" rIns="125730" bIns="125730" numCol="1" spcCol="1270" anchor="ctr" anchorCtr="0">
                <a:noAutofit/>
              </a:bodyPr>
              <a:lstStyle/>
              <a:p>
                <a:pPr lvl="0" algn="ctr" defTabSz="14668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altLang="en-US" sz="2200" b="1" kern="1200" dirty="0" smtClean="0">
                    <a:latin typeface="Constantia" pitchFamily="18" charset="0"/>
                  </a:rPr>
                  <a:t>Capacity Plan</a:t>
                </a:r>
                <a:endParaRPr lang="en-US" sz="2200" b="1" kern="1200" dirty="0">
                  <a:latin typeface="Constantia" pitchFamily="18" charset="0"/>
                </a:endParaRPr>
              </a:p>
            </p:txBody>
          </p:sp>
        </p:grpSp>
        <p:grpSp>
          <p:nvGrpSpPr>
            <p:cNvPr id="33" name="Group 32"/>
            <p:cNvGrpSpPr/>
            <p:nvPr/>
          </p:nvGrpSpPr>
          <p:grpSpPr>
            <a:xfrm>
              <a:off x="3395738" y="2015951"/>
              <a:ext cx="2471662" cy="1222434"/>
              <a:chOff x="2274093" y="1219547"/>
              <a:chExt cx="1547812" cy="798413"/>
            </a:xfrm>
            <a:solidFill>
              <a:schemeClr val="accent5">
                <a:lumMod val="75000"/>
              </a:schemeClr>
            </a:solidFill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</p:grpSpPr>
          <p:sp>
            <p:nvSpPr>
              <p:cNvPr id="52" name="Rounded Rectangle 51"/>
              <p:cNvSpPr/>
              <p:nvPr/>
            </p:nvSpPr>
            <p:spPr>
              <a:xfrm>
                <a:off x="2274093" y="1219547"/>
                <a:ext cx="1547812" cy="798413"/>
              </a:xfrm>
              <a:prstGeom prst="roundRect">
                <a:avLst>
                  <a:gd name="adj" fmla="val 10000"/>
                </a:avLst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alpha val="90000"/>
                  <a:hueOff val="0"/>
                  <a:satOff val="0"/>
                  <a:lumOff val="0"/>
                  <a:alphaOff val="-15000"/>
                </a:schemeClr>
              </a:fillRef>
              <a:effectRef idx="0">
                <a:schemeClr val="accent2">
                  <a:alpha val="90000"/>
                  <a:hueOff val="0"/>
                  <a:satOff val="0"/>
                  <a:lumOff val="0"/>
                  <a:alphaOff val="-1500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3" name="Rounded Rectangle 14"/>
              <p:cNvSpPr/>
              <p:nvPr/>
            </p:nvSpPr>
            <p:spPr>
              <a:xfrm>
                <a:off x="2297478" y="1242932"/>
                <a:ext cx="1501042" cy="751643"/>
              </a:xfrm>
              <a:prstGeom prst="rect">
                <a:avLst/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22860" tIns="17145" rIns="22860" bIns="17145" numCol="1" spcCol="1270" anchor="ctr" anchorCtr="0">
                <a:noAutofit/>
              </a:bodyPr>
              <a:lstStyle/>
              <a:p>
                <a:pPr lvl="0" algn="ctr" defTabSz="4000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altLang="en-US" kern="1200" dirty="0" smtClean="0">
                    <a:solidFill>
                      <a:srgbClr val="000000"/>
                    </a:solidFill>
                    <a:latin typeface="Constantia" pitchFamily="18" charset="0"/>
                  </a:rPr>
                  <a:t>Resource Requirements Planning</a:t>
                </a:r>
                <a:endParaRPr lang="en-US" kern="1200" dirty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  <p:grpSp>
          <p:nvGrpSpPr>
            <p:cNvPr id="34" name="Group 33"/>
            <p:cNvGrpSpPr/>
            <p:nvPr/>
          </p:nvGrpSpPr>
          <p:grpSpPr>
            <a:xfrm>
              <a:off x="3395738" y="3275763"/>
              <a:ext cx="2471662" cy="1185705"/>
              <a:chOff x="2274093" y="2140793"/>
              <a:chExt cx="1547812" cy="798413"/>
            </a:xfrm>
            <a:solidFill>
              <a:schemeClr val="accent5">
                <a:lumMod val="75000"/>
              </a:schemeClr>
            </a:solidFill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</p:grpSpPr>
          <p:sp>
            <p:nvSpPr>
              <p:cNvPr id="50" name="Rounded Rectangle 49"/>
              <p:cNvSpPr/>
              <p:nvPr/>
            </p:nvSpPr>
            <p:spPr>
              <a:xfrm>
                <a:off x="2274093" y="2140793"/>
                <a:ext cx="1547812" cy="798413"/>
              </a:xfrm>
              <a:prstGeom prst="roundRect">
                <a:avLst>
                  <a:gd name="adj" fmla="val 10000"/>
                </a:avLst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alpha val="90000"/>
                  <a:hueOff val="0"/>
                  <a:satOff val="0"/>
                  <a:lumOff val="0"/>
                  <a:alphaOff val="-20000"/>
                </a:schemeClr>
              </a:fillRef>
              <a:effectRef idx="0">
                <a:schemeClr val="accent2">
                  <a:alpha val="90000"/>
                  <a:hueOff val="0"/>
                  <a:satOff val="0"/>
                  <a:lumOff val="0"/>
                  <a:alphaOff val="-2000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1" name="Rounded Rectangle 16"/>
              <p:cNvSpPr/>
              <p:nvPr/>
            </p:nvSpPr>
            <p:spPr>
              <a:xfrm>
                <a:off x="2297478" y="2164177"/>
                <a:ext cx="1501042" cy="751643"/>
              </a:xfrm>
              <a:prstGeom prst="rect">
                <a:avLst/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22860" tIns="17145" rIns="22860" bIns="17145" numCol="1" spcCol="1270" anchor="ctr" anchorCtr="0">
                <a:noAutofit/>
              </a:bodyPr>
              <a:lstStyle/>
              <a:p>
                <a:pPr lvl="0" algn="ctr" defTabSz="4000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altLang="en-US" kern="1200" dirty="0" smtClean="0">
                    <a:solidFill>
                      <a:srgbClr val="000000"/>
                    </a:solidFill>
                    <a:latin typeface="Constantia" pitchFamily="18" charset="0"/>
                  </a:rPr>
                  <a:t>Rough-cut Capacity Planning</a:t>
                </a:r>
                <a:endParaRPr lang="en-US" kern="1200" dirty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  <p:grpSp>
          <p:nvGrpSpPr>
            <p:cNvPr id="35" name="Group 34"/>
            <p:cNvGrpSpPr/>
            <p:nvPr/>
          </p:nvGrpSpPr>
          <p:grpSpPr>
            <a:xfrm>
              <a:off x="3395738" y="4535575"/>
              <a:ext cx="2471662" cy="1259812"/>
              <a:chOff x="2274093" y="3062039"/>
              <a:chExt cx="1547812" cy="798413"/>
            </a:xfrm>
            <a:solidFill>
              <a:schemeClr val="accent5">
                <a:lumMod val="75000"/>
              </a:schemeClr>
            </a:solidFill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</p:grpSpPr>
          <p:sp>
            <p:nvSpPr>
              <p:cNvPr id="48" name="Rounded Rectangle 47"/>
              <p:cNvSpPr/>
              <p:nvPr/>
            </p:nvSpPr>
            <p:spPr>
              <a:xfrm>
                <a:off x="2274093" y="3062039"/>
                <a:ext cx="1547812" cy="798413"/>
              </a:xfrm>
              <a:prstGeom prst="roundRect">
                <a:avLst>
                  <a:gd name="adj" fmla="val 10000"/>
                </a:avLst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alpha val="90000"/>
                  <a:hueOff val="0"/>
                  <a:satOff val="0"/>
                  <a:lumOff val="0"/>
                  <a:alphaOff val="-25000"/>
                </a:schemeClr>
              </a:fillRef>
              <a:effectRef idx="0">
                <a:schemeClr val="accent2">
                  <a:alpha val="90000"/>
                  <a:hueOff val="0"/>
                  <a:satOff val="0"/>
                  <a:lumOff val="0"/>
                  <a:alphaOff val="-2500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9" name="Rounded Rectangle 18"/>
              <p:cNvSpPr/>
              <p:nvPr/>
            </p:nvSpPr>
            <p:spPr>
              <a:xfrm>
                <a:off x="2297478" y="3085423"/>
                <a:ext cx="1501042" cy="751643"/>
              </a:xfrm>
              <a:prstGeom prst="rect">
                <a:avLst/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22860" tIns="17145" rIns="22860" bIns="17145" numCol="1" spcCol="1270" anchor="ctr" anchorCtr="0">
                <a:noAutofit/>
              </a:bodyPr>
              <a:lstStyle/>
              <a:p>
                <a:pPr lvl="0" algn="ctr" defTabSz="4000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altLang="en-US" kern="1200" dirty="0" smtClean="0">
                    <a:solidFill>
                      <a:srgbClr val="000000"/>
                    </a:solidFill>
                    <a:latin typeface="Constantia" pitchFamily="18" charset="0"/>
                  </a:rPr>
                  <a:t>Capacity Requirements Planning</a:t>
                </a:r>
                <a:endParaRPr lang="en-US" kern="1200" dirty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  <p:grpSp>
          <p:nvGrpSpPr>
            <p:cNvPr id="36" name="Group 35"/>
            <p:cNvGrpSpPr/>
            <p:nvPr/>
          </p:nvGrpSpPr>
          <p:grpSpPr>
            <a:xfrm>
              <a:off x="6181877" y="1447800"/>
              <a:ext cx="2733523" cy="4495800"/>
              <a:chOff x="4160490" y="0"/>
              <a:chExt cx="1934765" cy="4064000"/>
            </a:xfrm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</p:grpSpPr>
          <p:sp>
            <p:nvSpPr>
              <p:cNvPr id="46" name="Rounded Rectangle 45"/>
              <p:cNvSpPr/>
              <p:nvPr/>
            </p:nvSpPr>
            <p:spPr>
              <a:xfrm>
                <a:off x="4160490" y="0"/>
                <a:ext cx="1934765" cy="4064000"/>
              </a:xfrm>
              <a:prstGeom prst="roundRect">
                <a:avLst>
                  <a:gd name="adj" fmla="val 10000"/>
                </a:avLst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hemeClr val="dk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47" name="Rounded Rectangle 20"/>
              <p:cNvSpPr/>
              <p:nvPr/>
            </p:nvSpPr>
            <p:spPr>
              <a:xfrm>
                <a:off x="4160490" y="0"/>
                <a:ext cx="1934765" cy="580571"/>
              </a:xfrm>
              <a:prstGeom prst="rect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25730" tIns="125730" rIns="125730" bIns="125730" numCol="1" spcCol="1270" anchor="ctr" anchorCtr="0">
                <a:noAutofit/>
              </a:bodyPr>
              <a:lstStyle/>
              <a:p>
                <a:pPr lvl="0" algn="ctr" defTabSz="14668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altLang="en-US" sz="2200" b="1" kern="1200" dirty="0" smtClean="0">
                    <a:latin typeface="Constantia" pitchFamily="18" charset="0"/>
                  </a:rPr>
                  <a:t>Materials Plan</a:t>
                </a:r>
                <a:endParaRPr lang="en-US" sz="2200" b="1" kern="1200" dirty="0">
                  <a:latin typeface="Constantia" pitchFamily="18" charset="0"/>
                </a:endParaRPr>
              </a:p>
            </p:txBody>
          </p:sp>
        </p:grpSp>
        <p:grpSp>
          <p:nvGrpSpPr>
            <p:cNvPr id="37" name="Group 36"/>
            <p:cNvGrpSpPr/>
            <p:nvPr/>
          </p:nvGrpSpPr>
          <p:grpSpPr>
            <a:xfrm>
              <a:off x="6334276" y="2015951"/>
              <a:ext cx="2471662" cy="1222434"/>
              <a:chOff x="4353966" y="1219547"/>
              <a:chExt cx="1547812" cy="798413"/>
            </a:xfrm>
            <a:solidFill>
              <a:schemeClr val="accent5">
                <a:lumMod val="90000"/>
              </a:schemeClr>
            </a:solidFill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</p:grpSpPr>
          <p:sp>
            <p:nvSpPr>
              <p:cNvPr id="44" name="Rounded Rectangle 43"/>
              <p:cNvSpPr/>
              <p:nvPr/>
            </p:nvSpPr>
            <p:spPr>
              <a:xfrm>
                <a:off x="4353966" y="1219547"/>
                <a:ext cx="1547812" cy="798413"/>
              </a:xfrm>
              <a:prstGeom prst="roundRect">
                <a:avLst>
                  <a:gd name="adj" fmla="val 10000"/>
                </a:avLst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alpha val="90000"/>
                  <a:hueOff val="0"/>
                  <a:satOff val="0"/>
                  <a:lumOff val="0"/>
                  <a:alphaOff val="-30000"/>
                </a:schemeClr>
              </a:fillRef>
              <a:effectRef idx="0">
                <a:schemeClr val="accent2">
                  <a:alpha val="90000"/>
                  <a:hueOff val="0"/>
                  <a:satOff val="0"/>
                  <a:lumOff val="0"/>
                  <a:alphaOff val="-3000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5" name="Rounded Rectangle 22"/>
              <p:cNvSpPr/>
              <p:nvPr/>
            </p:nvSpPr>
            <p:spPr>
              <a:xfrm>
                <a:off x="4377351" y="1242932"/>
                <a:ext cx="1501042" cy="751643"/>
              </a:xfrm>
              <a:prstGeom prst="rect">
                <a:avLst/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22860" tIns="17145" rIns="22860" bIns="17145" numCol="1" spcCol="1270" anchor="ctr" anchorCtr="0">
                <a:noAutofit/>
              </a:bodyPr>
              <a:lstStyle/>
              <a:p>
                <a:pPr lvl="0" algn="ctr" defTabSz="4000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altLang="en-US" kern="1200" dirty="0" smtClean="0">
                    <a:solidFill>
                      <a:srgbClr val="000000"/>
                    </a:solidFill>
                    <a:latin typeface="Constantia" pitchFamily="18" charset="0"/>
                  </a:rPr>
                  <a:t>Aggregate Production Planning</a:t>
                </a:r>
                <a:endParaRPr lang="en-US" kern="1200" dirty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  <p:grpSp>
          <p:nvGrpSpPr>
            <p:cNvPr id="38" name="Group 37"/>
            <p:cNvGrpSpPr/>
            <p:nvPr/>
          </p:nvGrpSpPr>
          <p:grpSpPr>
            <a:xfrm>
              <a:off x="6334276" y="3275762"/>
              <a:ext cx="2471662" cy="1185705"/>
              <a:chOff x="4353966" y="2140792"/>
              <a:chExt cx="1547812" cy="798413"/>
            </a:xfrm>
            <a:solidFill>
              <a:schemeClr val="accent5">
                <a:lumMod val="90000"/>
              </a:schemeClr>
            </a:solidFill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</p:grpSpPr>
          <p:sp>
            <p:nvSpPr>
              <p:cNvPr id="42" name="Rounded Rectangle 41"/>
              <p:cNvSpPr/>
              <p:nvPr/>
            </p:nvSpPr>
            <p:spPr>
              <a:xfrm>
                <a:off x="4353966" y="2140792"/>
                <a:ext cx="1547812" cy="798413"/>
              </a:xfrm>
              <a:prstGeom prst="roundRect">
                <a:avLst>
                  <a:gd name="adj" fmla="val 10000"/>
                </a:avLst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alpha val="90000"/>
                  <a:hueOff val="0"/>
                  <a:satOff val="0"/>
                  <a:lumOff val="0"/>
                  <a:alphaOff val="-35000"/>
                </a:schemeClr>
              </a:fillRef>
              <a:effectRef idx="0">
                <a:schemeClr val="accent2">
                  <a:alpha val="90000"/>
                  <a:hueOff val="0"/>
                  <a:satOff val="0"/>
                  <a:lumOff val="0"/>
                  <a:alphaOff val="-3500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3" name="Rounded Rectangle 24"/>
              <p:cNvSpPr/>
              <p:nvPr/>
            </p:nvSpPr>
            <p:spPr>
              <a:xfrm>
                <a:off x="4377351" y="2164178"/>
                <a:ext cx="1501042" cy="751643"/>
              </a:xfrm>
              <a:prstGeom prst="rect">
                <a:avLst/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22860" tIns="17145" rIns="22860" bIns="17145" numCol="1" spcCol="1270" anchor="ctr" anchorCtr="0">
                <a:noAutofit/>
              </a:bodyPr>
              <a:lstStyle/>
              <a:p>
                <a:pPr lvl="0" algn="ctr" defTabSz="4000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altLang="en-US" kern="1200" dirty="0" smtClean="0">
                    <a:solidFill>
                      <a:srgbClr val="000000"/>
                    </a:solidFill>
                    <a:latin typeface="Constantia" pitchFamily="18" charset="0"/>
                  </a:rPr>
                  <a:t>Master Production Scheduling (MPS)</a:t>
                </a:r>
                <a:endParaRPr lang="en-US" kern="1200" dirty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  <p:grpSp>
          <p:nvGrpSpPr>
            <p:cNvPr id="39" name="Group 38"/>
            <p:cNvGrpSpPr/>
            <p:nvPr/>
          </p:nvGrpSpPr>
          <p:grpSpPr>
            <a:xfrm>
              <a:off x="6334276" y="4535575"/>
              <a:ext cx="2471662" cy="1259812"/>
              <a:chOff x="4353966" y="3062039"/>
              <a:chExt cx="1547812" cy="798413"/>
            </a:xfrm>
            <a:solidFill>
              <a:schemeClr val="accent5">
                <a:lumMod val="90000"/>
              </a:schemeClr>
            </a:solidFill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</p:grpSpPr>
          <p:sp>
            <p:nvSpPr>
              <p:cNvPr id="40" name="Rounded Rectangle 39"/>
              <p:cNvSpPr/>
              <p:nvPr/>
            </p:nvSpPr>
            <p:spPr>
              <a:xfrm>
                <a:off x="4353966" y="3062039"/>
                <a:ext cx="1547812" cy="798413"/>
              </a:xfrm>
              <a:prstGeom prst="roundRect">
                <a:avLst>
                  <a:gd name="adj" fmla="val 10000"/>
                </a:avLst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alpha val="90000"/>
                  <a:hueOff val="0"/>
                  <a:satOff val="0"/>
                  <a:lumOff val="0"/>
                  <a:alphaOff val="-40000"/>
                </a:schemeClr>
              </a:fillRef>
              <a:effectRef idx="0">
                <a:schemeClr val="accent2">
                  <a:alpha val="90000"/>
                  <a:hueOff val="0"/>
                  <a:satOff val="0"/>
                  <a:lumOff val="0"/>
                  <a:alphaOff val="-4000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1" name="Rounded Rectangle 26"/>
              <p:cNvSpPr/>
              <p:nvPr/>
            </p:nvSpPr>
            <p:spPr>
              <a:xfrm>
                <a:off x="4377351" y="3085423"/>
                <a:ext cx="1501042" cy="751643"/>
              </a:xfrm>
              <a:prstGeom prst="rect">
                <a:avLst/>
              </a:prstGeom>
              <a:grp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22860" tIns="17145" rIns="22860" bIns="17145" numCol="1" spcCol="1270" anchor="ctr" anchorCtr="0">
                <a:noAutofit/>
              </a:bodyPr>
              <a:lstStyle/>
              <a:p>
                <a:pPr lvl="0" algn="ctr" defTabSz="4000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altLang="en-US" kern="1200" dirty="0" smtClean="0">
                    <a:solidFill>
                      <a:srgbClr val="000000"/>
                    </a:solidFill>
                    <a:latin typeface="Constantia" pitchFamily="18" charset="0"/>
                  </a:rPr>
                  <a:t>Material Requirements Planning (MRP)</a:t>
                </a:r>
                <a:endParaRPr lang="en-US" kern="1200" dirty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709739"/>
            <a:ext cx="6986588" cy="2328861"/>
          </a:xfrm>
        </p:spPr>
        <p:txBody>
          <a:bodyPr anchor="ctr"/>
          <a:lstStyle/>
          <a:p>
            <a:r>
              <a:rPr lang="en-US" sz="5400" dirty="0" smtClean="0"/>
              <a:t>Production Execution Decisions</a:t>
            </a:r>
            <a:endParaRPr lang="en-US" sz="5400" dirty="0"/>
          </a:p>
        </p:txBody>
      </p:sp>
      <p:grpSp>
        <p:nvGrpSpPr>
          <p:cNvPr id="16" name="Group 15"/>
          <p:cNvGrpSpPr/>
          <p:nvPr/>
        </p:nvGrpSpPr>
        <p:grpSpPr>
          <a:xfrm>
            <a:off x="1066800" y="4038600"/>
            <a:ext cx="8077200" cy="2057400"/>
            <a:chOff x="1066800" y="4038600"/>
            <a:chExt cx="8077200" cy="2057400"/>
          </a:xfrm>
        </p:grpSpPr>
        <p:pic>
          <p:nvPicPr>
            <p:cNvPr id="13" name="Picture 12" descr="Untitled.pn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267200" y="4046100"/>
              <a:ext cx="1412450" cy="1273430"/>
            </a:xfrm>
            <a:prstGeom prst="rect">
              <a:avLst/>
            </a:prstGeom>
          </p:spPr>
        </p:pic>
        <p:pic>
          <p:nvPicPr>
            <p:cNvPr id="12" name="Picture 11" descr="Untitled.pn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345592" y="4038600"/>
              <a:ext cx="1889944" cy="1409021"/>
            </a:xfrm>
            <a:prstGeom prst="ellipse">
              <a:avLst/>
            </a:prstGeom>
          </p:spPr>
        </p:pic>
        <p:grpSp>
          <p:nvGrpSpPr>
            <p:cNvPr id="4" name="Group 3"/>
            <p:cNvGrpSpPr/>
            <p:nvPr/>
          </p:nvGrpSpPr>
          <p:grpSpPr>
            <a:xfrm>
              <a:off x="1066800" y="5257800"/>
              <a:ext cx="8077200" cy="838200"/>
              <a:chOff x="1066800" y="5257800"/>
              <a:chExt cx="8077200" cy="838200"/>
            </a:xfrm>
          </p:grpSpPr>
          <p:sp>
            <p:nvSpPr>
              <p:cNvPr id="8" name="Rectangle 7"/>
              <p:cNvSpPr/>
              <p:nvPr/>
            </p:nvSpPr>
            <p:spPr bwMode="auto">
              <a:xfrm>
                <a:off x="1066800" y="5257800"/>
                <a:ext cx="2514600" cy="8382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sz="2000" b="1" dirty="0" smtClean="0">
                    <a:solidFill>
                      <a:srgbClr val="000000"/>
                    </a:solidFill>
                    <a:latin typeface="Constantia" pitchFamily="18" charset="0"/>
                  </a:rPr>
                  <a:t>Assembly Processes</a:t>
                </a:r>
                <a:endParaRPr kumimoji="0" lang="en-US" sz="2000" b="1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onstantia" pitchFamily="18" charset="0"/>
                </a:endParaRPr>
              </a:p>
            </p:txBody>
          </p:sp>
          <p:sp>
            <p:nvSpPr>
              <p:cNvPr id="9" name="Rectangle 8"/>
              <p:cNvSpPr/>
              <p:nvPr/>
            </p:nvSpPr>
            <p:spPr bwMode="auto">
              <a:xfrm>
                <a:off x="3810000" y="5257800"/>
                <a:ext cx="2438400" cy="8382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sz="2000" b="1" dirty="0" smtClean="0">
                    <a:solidFill>
                      <a:srgbClr val="000000"/>
                    </a:solidFill>
                    <a:latin typeface="Constantia" pitchFamily="18" charset="0"/>
                  </a:rPr>
                  <a:t>Production Process Layout</a:t>
                </a:r>
                <a:endParaRPr kumimoji="0" lang="en-US" sz="2000" b="1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onstantia" pitchFamily="18" charset="0"/>
                </a:endParaRPr>
              </a:p>
            </p:txBody>
          </p:sp>
          <p:sp>
            <p:nvSpPr>
              <p:cNvPr id="10" name="Rectangle 9"/>
              <p:cNvSpPr/>
              <p:nvPr/>
            </p:nvSpPr>
            <p:spPr bwMode="auto">
              <a:xfrm>
                <a:off x="5943600" y="5257800"/>
                <a:ext cx="3200400" cy="8382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sz="2000" b="1" dirty="0" smtClean="0">
                    <a:solidFill>
                      <a:srgbClr val="000000"/>
                    </a:solidFill>
                    <a:latin typeface="Constantia" pitchFamily="18" charset="0"/>
                  </a:rPr>
                  <a:t>Packaging</a:t>
                </a:r>
                <a:endParaRPr kumimoji="0" lang="en-US" sz="2000" b="1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onstantia" pitchFamily="18" charset="0"/>
                </a:endParaRPr>
              </a:p>
            </p:txBody>
          </p:sp>
        </p:grpSp>
        <p:pic>
          <p:nvPicPr>
            <p:cNvPr id="9218" name="Picture 2" descr="http://www.retirejob.com/OLD/variety_demo/images/home_icon/packaging-icon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705600" y="4114800"/>
              <a:ext cx="1447800" cy="14478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Production Execution Decisions</a:t>
            </a:r>
            <a:br>
              <a:rPr lang="en-US" sz="3600" dirty="0" smtClean="0"/>
            </a:br>
            <a:r>
              <a:rPr lang="en-US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Assembly Processes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38" name="Group 37"/>
          <p:cNvGrpSpPr/>
          <p:nvPr/>
        </p:nvGrpSpPr>
        <p:grpSpPr>
          <a:xfrm>
            <a:off x="381000" y="1524000"/>
            <a:ext cx="8596311" cy="4278298"/>
            <a:chOff x="381000" y="1418197"/>
            <a:chExt cx="8596311" cy="4278298"/>
          </a:xfrm>
        </p:grpSpPr>
        <p:sp>
          <p:nvSpPr>
            <p:cNvPr id="8" name="Straight Connector 3"/>
            <p:cNvSpPr/>
            <p:nvPr/>
          </p:nvSpPr>
          <p:spPr>
            <a:xfrm>
              <a:off x="6096000" y="3962400"/>
              <a:ext cx="2881311" cy="50146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310602"/>
                  </a:lnTo>
                  <a:lnTo>
                    <a:pt x="1915417" y="310602"/>
                  </a:lnTo>
                  <a:lnTo>
                    <a:pt x="1915417" y="455782"/>
                  </a:lnTo>
                </a:path>
              </a:pathLst>
            </a:custGeom>
            <a:noFill/>
            <a:ln w="38100">
              <a:solidFill>
                <a:schemeClr val="accent6"/>
              </a:solidFill>
            </a:ln>
          </p:spPr>
          <p:style>
            <a:lnRef idx="2">
              <a:schemeClr val="accent2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2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Straight Connector 4"/>
            <p:cNvSpPr/>
            <p:nvPr/>
          </p:nvSpPr>
          <p:spPr>
            <a:xfrm>
              <a:off x="5486400" y="3962400"/>
              <a:ext cx="137551" cy="50146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45720" y="0"/>
                  </a:moveTo>
                  <a:lnTo>
                    <a:pt x="45720" y="455782"/>
                  </a:lnTo>
                </a:path>
              </a:pathLst>
            </a:custGeom>
            <a:noFill/>
            <a:ln w="38100">
              <a:solidFill>
                <a:schemeClr val="accent6"/>
              </a:solidFill>
            </a:ln>
          </p:spPr>
          <p:style>
            <a:lnRef idx="2">
              <a:schemeClr val="accent2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2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Straight Connector 5"/>
            <p:cNvSpPr/>
            <p:nvPr/>
          </p:nvSpPr>
          <p:spPr>
            <a:xfrm>
              <a:off x="3048000" y="3962400"/>
              <a:ext cx="2881311" cy="50146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1915417" y="0"/>
                  </a:moveTo>
                  <a:lnTo>
                    <a:pt x="1915417" y="310602"/>
                  </a:lnTo>
                  <a:lnTo>
                    <a:pt x="0" y="310602"/>
                  </a:lnTo>
                  <a:lnTo>
                    <a:pt x="0" y="455782"/>
                  </a:lnTo>
                </a:path>
              </a:pathLst>
            </a:custGeom>
            <a:noFill/>
            <a:ln w="38100">
              <a:solidFill>
                <a:schemeClr val="accent6"/>
              </a:solidFill>
            </a:ln>
          </p:spPr>
          <p:style>
            <a:lnRef idx="2">
              <a:schemeClr val="accent2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2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1" name="Straight Connector 6"/>
            <p:cNvSpPr/>
            <p:nvPr/>
          </p:nvSpPr>
          <p:spPr>
            <a:xfrm>
              <a:off x="3886200" y="2362200"/>
              <a:ext cx="1440655" cy="50146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310602"/>
                  </a:lnTo>
                  <a:lnTo>
                    <a:pt x="957708" y="310602"/>
                  </a:lnTo>
                  <a:lnTo>
                    <a:pt x="957708" y="455782"/>
                  </a:lnTo>
                </a:path>
              </a:pathLst>
            </a:custGeom>
            <a:noFill/>
            <a:ln w="38100">
              <a:solidFill>
                <a:schemeClr val="accent6"/>
              </a:solidFill>
            </a:ln>
          </p:spPr>
          <p:style>
            <a:lnRef idx="2">
              <a:schemeClr val="accent2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2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r>
                <a:rPr lang="en-US" dirty="0" smtClean="0"/>
                <a:t> </a:t>
              </a:r>
              <a:endParaRPr lang="en-US" dirty="0"/>
            </a:p>
          </p:txBody>
        </p:sp>
        <p:sp>
          <p:nvSpPr>
            <p:cNvPr id="12" name="Straight Connector 7"/>
            <p:cNvSpPr/>
            <p:nvPr/>
          </p:nvSpPr>
          <p:spPr>
            <a:xfrm>
              <a:off x="2445544" y="2362200"/>
              <a:ext cx="1440655" cy="50146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957708" y="0"/>
                  </a:moveTo>
                  <a:lnTo>
                    <a:pt x="957708" y="310602"/>
                  </a:lnTo>
                  <a:lnTo>
                    <a:pt x="0" y="310602"/>
                  </a:lnTo>
                  <a:lnTo>
                    <a:pt x="0" y="455782"/>
                  </a:lnTo>
                </a:path>
              </a:pathLst>
            </a:custGeom>
            <a:noFill/>
            <a:ln w="38100">
              <a:solidFill>
                <a:schemeClr val="accent6"/>
              </a:solidFill>
            </a:ln>
          </p:spPr>
          <p:style>
            <a:lnRef idx="2">
              <a:schemeClr val="accent2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2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Rounded Rectangle 12"/>
            <p:cNvSpPr/>
            <p:nvPr/>
          </p:nvSpPr>
          <p:spPr>
            <a:xfrm>
              <a:off x="1600200" y="1418197"/>
              <a:ext cx="4081462" cy="797031"/>
            </a:xfrm>
            <a:prstGeom prst="roundRect">
              <a:avLst>
                <a:gd name="adj" fmla="val 10000"/>
              </a:avLst>
            </a:prstGeom>
            <a:solidFill>
              <a:schemeClr val="accent6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grpSp>
          <p:nvGrpSpPr>
            <p:cNvPr id="14" name="Group 13"/>
            <p:cNvGrpSpPr/>
            <p:nvPr/>
          </p:nvGrpSpPr>
          <p:grpSpPr>
            <a:xfrm>
              <a:off x="1862138" y="1600200"/>
              <a:ext cx="4081462" cy="782411"/>
              <a:chOff x="1393775" y="166208"/>
              <a:chExt cx="1567160" cy="711132"/>
            </a:xfrm>
          </p:grpSpPr>
          <p:sp>
            <p:nvSpPr>
              <p:cNvPr id="35" name="Rounded Rectangle 34"/>
              <p:cNvSpPr/>
              <p:nvPr/>
            </p:nvSpPr>
            <p:spPr>
              <a:xfrm>
                <a:off x="1393775" y="166208"/>
                <a:ext cx="1567160" cy="711131"/>
              </a:xfrm>
              <a:prstGeom prst="roundRect">
                <a:avLst>
                  <a:gd name="adj" fmla="val 10000"/>
                </a:avLst>
              </a:prstGeom>
            </p:spPr>
            <p:style>
              <a:lnRef idx="2">
                <a:schemeClr val="accent2">
                  <a:shade val="8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36" name="Rounded Rectangle 10"/>
              <p:cNvSpPr/>
              <p:nvPr/>
            </p:nvSpPr>
            <p:spPr>
              <a:xfrm>
                <a:off x="1422922" y="195355"/>
                <a:ext cx="1508866" cy="681985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68580" tIns="68580" rIns="68580" bIns="6858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2400" b="1" kern="1200" dirty="0" smtClean="0">
                    <a:solidFill>
                      <a:srgbClr val="000000"/>
                    </a:solidFill>
                    <a:latin typeface="Constantia" pitchFamily="18" charset="0"/>
                  </a:rPr>
                  <a:t>Assembly Processes</a:t>
                </a:r>
                <a:endParaRPr lang="en-US" sz="2400" b="1" kern="1200" dirty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  <p:sp>
          <p:nvSpPr>
            <p:cNvPr id="15" name="Rounded Rectangle 14"/>
            <p:cNvSpPr/>
            <p:nvPr/>
          </p:nvSpPr>
          <p:spPr>
            <a:xfrm>
              <a:off x="381000" y="2819400"/>
              <a:ext cx="2952750" cy="938651"/>
            </a:xfrm>
            <a:prstGeom prst="roundRect">
              <a:avLst>
                <a:gd name="adj" fmla="val 10000"/>
              </a:avLst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8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grpSp>
          <p:nvGrpSpPr>
            <p:cNvPr id="16" name="Group 15"/>
            <p:cNvGrpSpPr/>
            <p:nvPr/>
          </p:nvGrpSpPr>
          <p:grpSpPr>
            <a:xfrm>
              <a:off x="642938" y="3001402"/>
              <a:ext cx="2952750" cy="938651"/>
              <a:chOff x="436066" y="1617137"/>
              <a:chExt cx="1567160" cy="995146"/>
            </a:xfrm>
          </p:grpSpPr>
          <p:sp>
            <p:nvSpPr>
              <p:cNvPr id="33" name="Rounded Rectangle 32"/>
              <p:cNvSpPr/>
              <p:nvPr/>
            </p:nvSpPr>
            <p:spPr>
              <a:xfrm>
                <a:off x="436066" y="1617137"/>
                <a:ext cx="1567160" cy="99514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2">
                <a:schemeClr val="accent2">
                  <a:tint val="9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34" name="Rounded Rectangle 13"/>
              <p:cNvSpPr/>
              <p:nvPr/>
            </p:nvSpPr>
            <p:spPr>
              <a:xfrm>
                <a:off x="465213" y="1646284"/>
                <a:ext cx="1508866" cy="936852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68580" tIns="68580" rIns="68580" bIns="6858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2000" b="1" kern="1200" dirty="0" smtClean="0">
                    <a:solidFill>
                      <a:srgbClr val="000000"/>
                    </a:solidFill>
                    <a:latin typeface="Constantia" pitchFamily="18" charset="0"/>
                  </a:rPr>
                  <a:t>Make-to-Stock (MTS)</a:t>
                </a:r>
                <a:endParaRPr lang="en-US" sz="2000" b="1" kern="1200" dirty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  <p:sp>
          <p:nvSpPr>
            <p:cNvPr id="17" name="Rounded Rectangle 16"/>
            <p:cNvSpPr/>
            <p:nvPr/>
          </p:nvSpPr>
          <p:spPr>
            <a:xfrm>
              <a:off x="4114800" y="2819400"/>
              <a:ext cx="2952750" cy="938651"/>
            </a:xfrm>
            <a:prstGeom prst="roundRect">
              <a:avLst>
                <a:gd name="adj" fmla="val 10000"/>
              </a:avLst>
            </a:prstGeom>
            <a:solidFill>
              <a:srgbClr val="FF9933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8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grpSp>
          <p:nvGrpSpPr>
            <p:cNvPr id="18" name="Group 17"/>
            <p:cNvGrpSpPr/>
            <p:nvPr/>
          </p:nvGrpSpPr>
          <p:grpSpPr>
            <a:xfrm>
              <a:off x="4376737" y="3001402"/>
              <a:ext cx="2952750" cy="938651"/>
              <a:chOff x="2351484" y="1617137"/>
              <a:chExt cx="1567160" cy="995146"/>
            </a:xfrm>
          </p:grpSpPr>
          <p:sp>
            <p:nvSpPr>
              <p:cNvPr id="31" name="Rounded Rectangle 30"/>
              <p:cNvSpPr/>
              <p:nvPr/>
            </p:nvSpPr>
            <p:spPr>
              <a:xfrm>
                <a:off x="2351484" y="1617137"/>
                <a:ext cx="1567160" cy="99514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2">
                <a:schemeClr val="accent2">
                  <a:tint val="9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32" name="Rounded Rectangle 16"/>
              <p:cNvSpPr/>
              <p:nvPr/>
            </p:nvSpPr>
            <p:spPr>
              <a:xfrm>
                <a:off x="2380631" y="1646284"/>
                <a:ext cx="1508866" cy="936852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68580" tIns="68580" rIns="68580" bIns="6858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2000" b="1" kern="1200" dirty="0" smtClean="0">
                    <a:solidFill>
                      <a:srgbClr val="000000"/>
                    </a:solidFill>
                    <a:latin typeface="Constantia" pitchFamily="18" charset="0"/>
                  </a:rPr>
                  <a:t>Make-to-Order (MTO) </a:t>
                </a:r>
                <a:endParaRPr lang="en-US" sz="2000" b="1" kern="1200" dirty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  <p:sp>
          <p:nvSpPr>
            <p:cNvPr id="19" name="Rounded Rectangle 18"/>
            <p:cNvSpPr/>
            <p:nvPr/>
          </p:nvSpPr>
          <p:spPr>
            <a:xfrm>
              <a:off x="2438400" y="4419600"/>
              <a:ext cx="1824037" cy="1094892"/>
            </a:xfrm>
            <a:prstGeom prst="roundRect">
              <a:avLst>
                <a:gd name="adj" fmla="val 10000"/>
              </a:avLst>
            </a:prstGeom>
            <a:solidFill>
              <a:srgbClr val="FF9933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99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99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grpSp>
          <p:nvGrpSpPr>
            <p:cNvPr id="20" name="Group 19"/>
            <p:cNvGrpSpPr/>
            <p:nvPr/>
          </p:nvGrpSpPr>
          <p:grpSpPr>
            <a:xfrm>
              <a:off x="2590800" y="4601603"/>
              <a:ext cx="1524001" cy="1094892"/>
              <a:chOff x="341954" y="3068066"/>
              <a:chExt cx="1309378" cy="995146"/>
            </a:xfrm>
          </p:grpSpPr>
          <p:sp>
            <p:nvSpPr>
              <p:cNvPr id="29" name="Rounded Rectangle 28"/>
              <p:cNvSpPr/>
              <p:nvPr/>
            </p:nvSpPr>
            <p:spPr>
              <a:xfrm>
                <a:off x="341954" y="3068066"/>
                <a:ext cx="1309378" cy="99514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2">
                <a:schemeClr val="accent2">
                  <a:tint val="7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30" name="Rounded Rectangle 19"/>
              <p:cNvSpPr/>
              <p:nvPr/>
            </p:nvSpPr>
            <p:spPr>
              <a:xfrm>
                <a:off x="407424" y="3097213"/>
                <a:ext cx="1243908" cy="936852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68580" tIns="68580" rIns="68580" bIns="6858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1800" b="1" kern="1200" dirty="0" smtClean="0">
                    <a:solidFill>
                      <a:srgbClr val="000000"/>
                    </a:solidFill>
                    <a:latin typeface="Constantia" pitchFamily="18" charset="0"/>
                  </a:rPr>
                  <a:t>Assemble-to-Order (ATO)</a:t>
                </a:r>
                <a:endParaRPr lang="en-US" sz="1800" b="1" kern="1200" dirty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  <p:sp>
          <p:nvSpPr>
            <p:cNvPr id="21" name="Rounded Rectangle 20"/>
            <p:cNvSpPr/>
            <p:nvPr/>
          </p:nvSpPr>
          <p:spPr>
            <a:xfrm>
              <a:off x="4648200" y="4419600"/>
              <a:ext cx="1824037" cy="1094892"/>
            </a:xfrm>
            <a:prstGeom prst="roundRect">
              <a:avLst>
                <a:gd name="adj" fmla="val 10000"/>
              </a:avLst>
            </a:prstGeom>
            <a:solidFill>
              <a:srgbClr val="FF9933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99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99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grpSp>
          <p:nvGrpSpPr>
            <p:cNvPr id="22" name="Group 21"/>
            <p:cNvGrpSpPr/>
            <p:nvPr/>
          </p:nvGrpSpPr>
          <p:grpSpPr>
            <a:xfrm>
              <a:off x="4814887" y="4572000"/>
              <a:ext cx="1524000" cy="1094892"/>
              <a:chOff x="2282108" y="3068066"/>
              <a:chExt cx="1558604" cy="995146"/>
            </a:xfrm>
          </p:grpSpPr>
          <p:sp>
            <p:nvSpPr>
              <p:cNvPr id="27" name="Rounded Rectangle 26"/>
              <p:cNvSpPr/>
              <p:nvPr/>
            </p:nvSpPr>
            <p:spPr>
              <a:xfrm>
                <a:off x="2282108" y="3068066"/>
                <a:ext cx="1558604" cy="99514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2">
                <a:schemeClr val="accent2">
                  <a:tint val="7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28" name="Rounded Rectangle 22"/>
              <p:cNvSpPr/>
              <p:nvPr/>
            </p:nvSpPr>
            <p:spPr>
              <a:xfrm>
                <a:off x="2360038" y="3110418"/>
                <a:ext cx="1402744" cy="936852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68580" tIns="68580" rIns="68580" bIns="6858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1800" b="1" kern="1200" dirty="0" smtClean="0">
                    <a:solidFill>
                      <a:srgbClr val="000000"/>
                    </a:solidFill>
                    <a:latin typeface="Constantia" pitchFamily="18" charset="0"/>
                  </a:rPr>
                  <a:t>Build-to-Order (BTO)</a:t>
                </a:r>
                <a:endParaRPr lang="en-US" sz="1800" b="1" kern="1200" dirty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  <p:sp>
          <p:nvSpPr>
            <p:cNvPr id="23" name="Rounded Rectangle 22"/>
            <p:cNvSpPr/>
            <p:nvPr/>
          </p:nvSpPr>
          <p:spPr>
            <a:xfrm>
              <a:off x="6858000" y="4419600"/>
              <a:ext cx="1824037" cy="1094892"/>
            </a:xfrm>
            <a:prstGeom prst="roundRect">
              <a:avLst>
                <a:gd name="adj" fmla="val 10000"/>
              </a:avLst>
            </a:prstGeom>
            <a:solidFill>
              <a:srgbClr val="FF9933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99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99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grpSp>
          <p:nvGrpSpPr>
            <p:cNvPr id="24" name="Group 23"/>
            <p:cNvGrpSpPr/>
            <p:nvPr/>
          </p:nvGrpSpPr>
          <p:grpSpPr>
            <a:xfrm>
              <a:off x="7038972" y="4601603"/>
              <a:ext cx="1524000" cy="1094892"/>
              <a:chOff x="4341527" y="3068066"/>
              <a:chExt cx="1492534" cy="995146"/>
            </a:xfrm>
          </p:grpSpPr>
          <p:sp>
            <p:nvSpPr>
              <p:cNvPr id="25" name="Rounded Rectangle 24"/>
              <p:cNvSpPr/>
              <p:nvPr/>
            </p:nvSpPr>
            <p:spPr>
              <a:xfrm>
                <a:off x="4341527" y="3068066"/>
                <a:ext cx="1492534" cy="99514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2">
                <a:schemeClr val="accent2">
                  <a:tint val="7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26" name="Rounded Rectangle 25"/>
              <p:cNvSpPr/>
              <p:nvPr/>
            </p:nvSpPr>
            <p:spPr>
              <a:xfrm>
                <a:off x="4416157" y="3097213"/>
                <a:ext cx="1343281" cy="936852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68580" tIns="68580" rIns="68580" bIns="6858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1800" b="1" kern="1200" dirty="0" smtClean="0">
                    <a:solidFill>
                      <a:srgbClr val="000000"/>
                    </a:solidFill>
                    <a:latin typeface="Constantia" pitchFamily="18" charset="0"/>
                  </a:rPr>
                  <a:t>Engineer-to-Order (ETO)</a:t>
                </a:r>
                <a:endParaRPr lang="en-US" sz="1800" b="1" kern="1200" dirty="0">
                  <a:solidFill>
                    <a:srgbClr val="000000"/>
                  </a:solidFill>
                  <a:latin typeface="Constantia" pitchFamily="18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Production Execution Decisions </a:t>
            </a:r>
            <a:br>
              <a:rPr lang="en-US" sz="3600" dirty="0" smtClean="0"/>
            </a:b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Comparison of Make-to-Order (MTO) Options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17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0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  <a:cs typeface="Arial" pitchFamily="34" charset="0"/>
              </a:rPr>
              <a:t>Table 14.2 Comparison of Make-to-Order (MTO) Options</a:t>
            </a: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876800" y="6096000"/>
            <a:ext cx="4038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 smtClean="0">
                <a:solidFill>
                  <a:srgbClr val="000000"/>
                </a:solidFill>
                <a:latin typeface="Constantia" pitchFamily="18" charset="0"/>
              </a:rPr>
              <a:t>Source: Table 6-2</a:t>
            </a:r>
            <a:endParaRPr lang="en-US" sz="1400" dirty="0">
              <a:solidFill>
                <a:srgbClr val="000000"/>
              </a:solidFill>
              <a:latin typeface="Constantia" pitchFamily="18" charset="0"/>
            </a:endParaRPr>
          </a:p>
        </p:txBody>
      </p:sp>
      <p:grpSp>
        <p:nvGrpSpPr>
          <p:cNvPr id="39" name="Group 38"/>
          <p:cNvGrpSpPr/>
          <p:nvPr/>
        </p:nvGrpSpPr>
        <p:grpSpPr>
          <a:xfrm>
            <a:off x="152400" y="1371600"/>
            <a:ext cx="8839199" cy="4724400"/>
            <a:chOff x="152400" y="1371600"/>
            <a:chExt cx="8839199" cy="4724400"/>
          </a:xfrm>
        </p:grpSpPr>
        <p:grpSp>
          <p:nvGrpSpPr>
            <p:cNvPr id="36" name="Group 35"/>
            <p:cNvGrpSpPr/>
            <p:nvPr/>
          </p:nvGrpSpPr>
          <p:grpSpPr>
            <a:xfrm>
              <a:off x="152400" y="1371600"/>
              <a:ext cx="8839199" cy="4724400"/>
              <a:chOff x="228600" y="1143000"/>
              <a:chExt cx="8762999" cy="5204849"/>
            </a:xfrm>
          </p:grpSpPr>
          <p:sp>
            <p:nvSpPr>
              <p:cNvPr id="32" name="Rectangle 31"/>
              <p:cNvSpPr/>
              <p:nvPr/>
            </p:nvSpPr>
            <p:spPr bwMode="auto">
              <a:xfrm>
                <a:off x="2514600" y="1143000"/>
                <a:ext cx="2133600" cy="5204849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  <a:extLst>
                <a:ext uri="{91240B29-F687-4F45-9708-019B960494DF}">
                  <a14:hiddenLine xmlns:a14="http://schemas.microsoft.com/office/drawing/2010/main"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10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1" name="Rectangle 30"/>
              <p:cNvSpPr/>
              <p:nvPr/>
            </p:nvSpPr>
            <p:spPr bwMode="auto">
              <a:xfrm>
                <a:off x="228600" y="1143000"/>
                <a:ext cx="2286000" cy="5204849"/>
              </a:xfrm>
              <a:prstGeom prst="rect">
                <a:avLst/>
              </a:prstGeom>
              <a:solidFill>
                <a:schemeClr val="accent3">
                  <a:lumMod val="85000"/>
                </a:schemeClr>
              </a:solidFill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  <a:extLst>
                <a:ext uri="{91240B29-F687-4F45-9708-019B960494DF}">
                  <a14:hiddenLine xmlns:a14="http://schemas.microsoft.com/office/drawing/2010/main"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10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3" name="Rectangle 32"/>
              <p:cNvSpPr/>
              <p:nvPr/>
            </p:nvSpPr>
            <p:spPr bwMode="auto">
              <a:xfrm>
                <a:off x="4648200" y="1143000"/>
                <a:ext cx="2133600" cy="5204849"/>
              </a:xfrm>
              <a:prstGeom prst="rect">
                <a:avLst/>
              </a:prstGeom>
              <a:solidFill>
                <a:schemeClr val="accent3">
                  <a:lumMod val="85000"/>
                </a:schemeClr>
              </a:solidFill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  <a:extLst>
                <a:ext uri="{91240B29-F687-4F45-9708-019B960494DF}">
                  <a14:hiddenLine xmlns:a14="http://schemas.microsoft.com/office/drawing/2010/main"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10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4" name="Rectangle 33"/>
              <p:cNvSpPr/>
              <p:nvPr/>
            </p:nvSpPr>
            <p:spPr bwMode="auto">
              <a:xfrm>
                <a:off x="6781800" y="1143000"/>
                <a:ext cx="2209799" cy="5204849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  <a:extLst>
                <a:ext uri="{91240B29-F687-4F45-9708-019B960494DF}">
                  <a14:hiddenLine xmlns:a14="http://schemas.microsoft.com/office/drawing/2010/main"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10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5" name="Left-Right Arrow 34"/>
              <p:cNvSpPr/>
              <p:nvPr/>
            </p:nvSpPr>
            <p:spPr bwMode="auto">
              <a:xfrm>
                <a:off x="381000" y="1226949"/>
                <a:ext cx="8458200" cy="1259237"/>
              </a:xfrm>
              <a:prstGeom prst="leftRightArrow">
                <a:avLst/>
              </a:prstGeom>
              <a:solidFill>
                <a:schemeClr val="accent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1000" b="1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2872609" y="1646695"/>
                <a:ext cx="1295400" cy="5086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ko-KR" sz="2400" b="1" dirty="0" smtClean="0">
                    <a:solidFill>
                      <a:srgbClr val="000000"/>
                    </a:solidFill>
                    <a:latin typeface="Constantia" pitchFamily="18" charset="0"/>
                    <a:cs typeface="Arial" pitchFamily="34" charset="0"/>
                  </a:rPr>
                  <a:t>ATO</a:t>
                </a:r>
                <a:endParaRPr lang="ko-KR" altLang="en-US" sz="2400" b="1" dirty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endParaRPr>
              </a:p>
            </p:txBody>
          </p:sp>
          <p:sp>
            <p:nvSpPr>
              <p:cNvPr id="26" name="도넛 93"/>
              <p:cNvSpPr/>
              <p:nvPr/>
            </p:nvSpPr>
            <p:spPr>
              <a:xfrm>
                <a:off x="4912272" y="1478797"/>
                <a:ext cx="1600200" cy="755543"/>
              </a:xfrm>
              <a:prstGeom prst="donut">
                <a:avLst>
                  <a:gd name="adj" fmla="val 12407"/>
                </a:avLst>
              </a:prstGeom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2700000" scaled="1"/>
                <a:tileRect/>
              </a:gradFill>
              <a:ln w="127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threePt" dir="t"/>
              </a:scene3d>
              <a:sp3d>
                <a:bevelT w="133350" h="25400" prst="coolSlant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7" name="도넛 96"/>
              <p:cNvSpPr/>
              <p:nvPr/>
            </p:nvSpPr>
            <p:spPr>
              <a:xfrm>
                <a:off x="6858000" y="1478797"/>
                <a:ext cx="1600200" cy="755542"/>
              </a:xfrm>
              <a:prstGeom prst="donut">
                <a:avLst>
                  <a:gd name="adj" fmla="val 12407"/>
                </a:avLst>
              </a:prstGeom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2700000" scaled="1"/>
                <a:tileRect/>
              </a:gradFill>
              <a:ln w="127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threePt" dir="t"/>
              </a:scene3d>
              <a:sp3d>
                <a:bevelT w="133350" h="25400" prst="coolSlant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25" name="도넛 89"/>
              <p:cNvSpPr/>
              <p:nvPr/>
            </p:nvSpPr>
            <p:spPr>
              <a:xfrm>
                <a:off x="2721522" y="1478797"/>
                <a:ext cx="1600200" cy="755543"/>
              </a:xfrm>
              <a:prstGeom prst="donut">
                <a:avLst>
                  <a:gd name="adj" fmla="val 12407"/>
                </a:avLst>
              </a:prstGeom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2700000" scaled="1"/>
                <a:tileRect/>
              </a:gradFill>
              <a:ln w="127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threePt" dir="t"/>
              </a:scene3d>
              <a:sp3d>
                <a:bevelT w="133350" h="25400" prst="coolSlant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Text Box 10"/>
              <p:cNvSpPr txBox="1">
                <a:spLocks noChangeArrowheads="1"/>
              </p:cNvSpPr>
              <p:nvPr/>
            </p:nvSpPr>
            <p:spPr bwMode="auto">
              <a:xfrm>
                <a:off x="247651" y="2486188"/>
                <a:ext cx="2286000" cy="284823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lvl1pPr marL="173038" indent="-173038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rgbClr val="000000"/>
                    </a:solidFill>
                    <a:latin typeface="Constantia" pitchFamily="18" charset="0"/>
                  </a:rPr>
                  <a:t>Level of customization</a:t>
                </a:r>
              </a:p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rgbClr val="000000"/>
                    </a:solidFill>
                    <a:latin typeface="Constantia" pitchFamily="18" charset="0"/>
                  </a:rPr>
                  <a:t>Cost of finished goods</a:t>
                </a:r>
              </a:p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rgbClr val="000000"/>
                    </a:solidFill>
                    <a:latin typeface="Constantia" pitchFamily="18" charset="0"/>
                  </a:rPr>
                  <a:t>Order fulfillment speed</a:t>
                </a:r>
              </a:p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rgbClr val="000000"/>
                    </a:solidFill>
                    <a:latin typeface="Constantia" pitchFamily="18" charset="0"/>
                  </a:rPr>
                  <a:t>Process complexity</a:t>
                </a:r>
              </a:p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rgbClr val="000000"/>
                    </a:solidFill>
                    <a:latin typeface="Constantia" pitchFamily="18" charset="0"/>
                  </a:rPr>
                  <a:t>Example products</a:t>
                </a:r>
              </a:p>
            </p:txBody>
          </p:sp>
          <p:sp>
            <p:nvSpPr>
              <p:cNvPr id="18" name="Text Box 10"/>
              <p:cNvSpPr txBox="1">
                <a:spLocks noChangeArrowheads="1"/>
              </p:cNvSpPr>
              <p:nvPr/>
            </p:nvSpPr>
            <p:spPr bwMode="auto">
              <a:xfrm>
                <a:off x="4667250" y="2486187"/>
                <a:ext cx="2057400" cy="34585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lvl1pPr marL="173038" indent="-173038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rgbClr val="000000"/>
                    </a:solidFill>
                    <a:latin typeface="Constantia" pitchFamily="18" charset="0"/>
                  </a:rPr>
                  <a:t>Moderate</a:t>
                </a:r>
              </a:p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endParaRPr lang="en-US" altLang="en-US" dirty="0" smtClean="0">
                  <a:solidFill>
                    <a:srgbClr val="000000"/>
                  </a:solidFill>
                  <a:latin typeface="Constantia" pitchFamily="18" charset="0"/>
                </a:endParaRPr>
              </a:p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rgbClr val="000000"/>
                    </a:solidFill>
                    <a:latin typeface="Constantia" pitchFamily="18" charset="0"/>
                  </a:rPr>
                  <a:t>High</a:t>
                </a:r>
              </a:p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endParaRPr lang="en-US" altLang="en-US" dirty="0" smtClean="0">
                  <a:solidFill>
                    <a:srgbClr val="000000"/>
                  </a:solidFill>
                  <a:latin typeface="Constantia" pitchFamily="18" charset="0"/>
                </a:endParaRPr>
              </a:p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rgbClr val="000000"/>
                    </a:solidFill>
                    <a:latin typeface="Constantia" pitchFamily="18" charset="0"/>
                  </a:rPr>
                  <a:t>Weeks–months</a:t>
                </a:r>
              </a:p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endParaRPr lang="en-US" altLang="en-US" dirty="0" smtClean="0">
                  <a:solidFill>
                    <a:srgbClr val="000000"/>
                  </a:solidFill>
                  <a:latin typeface="Constantia" pitchFamily="18" charset="0"/>
                </a:endParaRPr>
              </a:p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rgbClr val="000000"/>
                    </a:solidFill>
                    <a:latin typeface="Constantia" pitchFamily="18" charset="0"/>
                  </a:rPr>
                  <a:t>High</a:t>
                </a:r>
              </a:p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endParaRPr lang="en-US" altLang="en-US" dirty="0" smtClean="0">
                  <a:solidFill>
                    <a:srgbClr val="000000"/>
                  </a:solidFill>
                  <a:latin typeface="Constantia" pitchFamily="18" charset="0"/>
                </a:endParaRPr>
              </a:p>
              <a:p>
                <a:pPr marL="274320" indent="-274320"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rgbClr val="000000"/>
                    </a:solidFill>
                    <a:latin typeface="Constantia" pitchFamily="18" charset="0"/>
                  </a:rPr>
                  <a:t>Computer servers, Private jets</a:t>
                </a:r>
              </a:p>
            </p:txBody>
          </p:sp>
          <p:sp>
            <p:nvSpPr>
              <p:cNvPr id="19" name="Text Box 10"/>
              <p:cNvSpPr txBox="1">
                <a:spLocks noChangeArrowheads="1"/>
              </p:cNvSpPr>
              <p:nvPr/>
            </p:nvSpPr>
            <p:spPr bwMode="auto">
              <a:xfrm>
                <a:off x="2609850" y="2486188"/>
                <a:ext cx="1905000" cy="345857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lvl1pPr marL="173038" indent="-173038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chemeClr val="bg1"/>
                    </a:solidFill>
                    <a:latin typeface="Constantia" pitchFamily="18" charset="0"/>
                  </a:rPr>
                  <a:t>Limited</a:t>
                </a: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endParaRPr lang="en-US" altLang="en-US" dirty="0" smtClean="0">
                  <a:solidFill>
                    <a:schemeClr val="bg1"/>
                  </a:solidFill>
                  <a:latin typeface="Constantia" pitchFamily="18" charset="0"/>
                </a:endParaRP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chemeClr val="bg1"/>
                    </a:solidFill>
                    <a:latin typeface="Constantia" pitchFamily="18" charset="0"/>
                  </a:rPr>
                  <a:t>Moderate</a:t>
                </a: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endParaRPr lang="en-US" altLang="en-US" dirty="0" smtClean="0">
                  <a:solidFill>
                    <a:schemeClr val="bg1"/>
                  </a:solidFill>
                  <a:latin typeface="Constantia" pitchFamily="18" charset="0"/>
                </a:endParaRP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chemeClr val="bg1"/>
                    </a:solidFill>
                    <a:latin typeface="Constantia" pitchFamily="18" charset="0"/>
                  </a:rPr>
                  <a:t>Days–weeks</a:t>
                </a: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endParaRPr lang="en-US" altLang="en-US" dirty="0" smtClean="0">
                  <a:solidFill>
                    <a:schemeClr val="bg1"/>
                  </a:solidFill>
                  <a:latin typeface="Constantia" pitchFamily="18" charset="0"/>
                </a:endParaRP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chemeClr val="bg1"/>
                    </a:solidFill>
                    <a:latin typeface="Constantia" pitchFamily="18" charset="0"/>
                  </a:rPr>
                  <a:t>Moderate</a:t>
                </a: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endParaRPr lang="en-US" altLang="en-US" dirty="0" smtClean="0">
                  <a:solidFill>
                    <a:schemeClr val="bg1"/>
                  </a:solidFill>
                  <a:latin typeface="Constantia" pitchFamily="18" charset="0"/>
                </a:endParaRP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chemeClr val="bg1"/>
                    </a:solidFill>
                    <a:latin typeface="Constantia" pitchFamily="18" charset="0"/>
                  </a:rPr>
                  <a:t>Personal computers Automobiles</a:t>
                </a:r>
              </a:p>
            </p:txBody>
          </p:sp>
          <p:sp>
            <p:nvSpPr>
              <p:cNvPr id="20" name="Text Box 10"/>
              <p:cNvSpPr txBox="1">
                <a:spLocks noChangeArrowheads="1"/>
              </p:cNvSpPr>
              <p:nvPr/>
            </p:nvSpPr>
            <p:spPr bwMode="auto">
              <a:xfrm>
                <a:off x="6800850" y="2486187"/>
                <a:ext cx="2133600" cy="3763743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marL="173038" indent="-173038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chemeClr val="bg1"/>
                    </a:solidFill>
                    <a:latin typeface="Constantia" pitchFamily="18" charset="0"/>
                  </a:rPr>
                  <a:t>Total</a:t>
                </a: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endParaRPr lang="en-US" altLang="en-US" dirty="0" smtClean="0">
                  <a:solidFill>
                    <a:schemeClr val="bg1"/>
                  </a:solidFill>
                  <a:latin typeface="Constantia" pitchFamily="18" charset="0"/>
                </a:endParaRP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chemeClr val="bg1"/>
                    </a:solidFill>
                    <a:latin typeface="Constantia" pitchFamily="18" charset="0"/>
                  </a:rPr>
                  <a:t>Very high</a:t>
                </a: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endParaRPr lang="en-US" altLang="en-US" dirty="0" smtClean="0">
                  <a:solidFill>
                    <a:schemeClr val="bg1"/>
                  </a:solidFill>
                  <a:latin typeface="Constantia" pitchFamily="18" charset="0"/>
                </a:endParaRP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chemeClr val="bg1"/>
                    </a:solidFill>
                    <a:latin typeface="Constantia" pitchFamily="18" charset="0"/>
                  </a:rPr>
                  <a:t>Months–years</a:t>
                </a: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endParaRPr lang="en-US" altLang="en-US" dirty="0" smtClean="0">
                  <a:solidFill>
                    <a:schemeClr val="bg1"/>
                  </a:solidFill>
                  <a:latin typeface="Constantia" pitchFamily="18" charset="0"/>
                </a:endParaRP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chemeClr val="bg1"/>
                    </a:solidFill>
                    <a:latin typeface="Constantia" pitchFamily="18" charset="0"/>
                  </a:rPr>
                  <a:t>Extreme</a:t>
                </a: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endParaRPr lang="en-US" altLang="en-US" dirty="0" smtClean="0">
                  <a:solidFill>
                    <a:schemeClr val="bg1"/>
                  </a:solidFill>
                  <a:latin typeface="Constantia" pitchFamily="18" charset="0"/>
                </a:endParaRPr>
              </a:p>
              <a:p>
                <a:pPr marL="274320" indent="-274320">
                  <a:buClr>
                    <a:schemeClr val="bg1">
                      <a:lumMod val="85000"/>
                    </a:scheme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altLang="en-US" dirty="0" smtClean="0">
                    <a:solidFill>
                      <a:schemeClr val="bg1"/>
                    </a:solidFill>
                    <a:latin typeface="Constantia" pitchFamily="18" charset="0"/>
                  </a:rPr>
                  <a:t>Stadium, </a:t>
                </a:r>
                <a:r>
                  <a:rPr lang="en-US" altLang="en-US" dirty="0" err="1" smtClean="0">
                    <a:solidFill>
                      <a:schemeClr val="bg1"/>
                    </a:solidFill>
                    <a:latin typeface="Constantia" pitchFamily="18" charset="0"/>
                  </a:rPr>
                  <a:t>JumboTron</a:t>
                </a:r>
                <a:r>
                  <a:rPr lang="en-US" altLang="en-US" dirty="0" smtClean="0">
                    <a:solidFill>
                      <a:schemeClr val="bg1"/>
                    </a:solidFill>
                    <a:latin typeface="Constantia" pitchFamily="18" charset="0"/>
                  </a:rPr>
                  <a:t> , Nuclear  power plant</a:t>
                </a:r>
              </a:p>
            </p:txBody>
          </p:sp>
        </p:grpSp>
        <p:sp>
          <p:nvSpPr>
            <p:cNvPr id="37" name="TextBox 36"/>
            <p:cNvSpPr txBox="1"/>
            <p:nvPr/>
          </p:nvSpPr>
          <p:spPr>
            <a:xfrm>
              <a:off x="5029200" y="1828800"/>
              <a:ext cx="12954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2400" b="1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BTO</a:t>
              </a:r>
              <a:endParaRPr lang="ko-KR" altLang="en-US" sz="2400" b="1" dirty="0">
                <a:solidFill>
                  <a:srgbClr val="000000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7010400" y="1828800"/>
              <a:ext cx="12954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2400" b="1" dirty="0" smtClean="0">
                  <a:solidFill>
                    <a:srgbClr val="000000"/>
                  </a:solidFill>
                  <a:latin typeface="Constantia" pitchFamily="18" charset="0"/>
                  <a:cs typeface="Arial" pitchFamily="34" charset="0"/>
                </a:rPr>
                <a:t>ETO</a:t>
              </a:r>
              <a:endParaRPr lang="ko-KR" altLang="en-US" sz="2400" b="1" dirty="0">
                <a:solidFill>
                  <a:srgbClr val="000000"/>
                </a:solidFill>
                <a:latin typeface="Constantia" pitchFamily="18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Production Execution Decisions </a:t>
            </a:r>
            <a:r>
              <a:rPr lang="en-US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Production Process Layout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18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107" name="Group 106"/>
          <p:cNvGrpSpPr/>
          <p:nvPr/>
        </p:nvGrpSpPr>
        <p:grpSpPr>
          <a:xfrm>
            <a:off x="152400" y="1371600"/>
            <a:ext cx="8762999" cy="5054516"/>
            <a:chOff x="152400" y="1371600"/>
            <a:chExt cx="8762999" cy="5054516"/>
          </a:xfrm>
        </p:grpSpPr>
        <p:sp>
          <p:nvSpPr>
            <p:cNvPr id="78" name="Rectangle 77"/>
            <p:cNvSpPr/>
            <p:nvPr/>
          </p:nvSpPr>
          <p:spPr>
            <a:xfrm>
              <a:off x="228600" y="1371600"/>
              <a:ext cx="8686799" cy="1371600"/>
            </a:xfrm>
            <a:prstGeom prst="rect">
              <a:avLst/>
            </a:prstGeom>
            <a:solidFill>
              <a:srgbClr val="8064A2">
                <a:lumMod val="75000"/>
              </a:srgb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algn="ctr"/>
              <a:r>
                <a:rPr lang="en-US" sz="2000" b="1" kern="0" dirty="0" smtClean="0">
                  <a:solidFill>
                    <a:sysClr val="window" lastClr="FFFFFF"/>
                  </a:solidFill>
                  <a:latin typeface="Constantia" pitchFamily="18" charset="0"/>
                </a:rPr>
                <a:t>Production process layout involves the arrangement of machines, storage areas, and other resources within the four walls of a manufacturing or an assembly facility. The layout is influenced by a number of factors.</a:t>
              </a:r>
            </a:p>
          </p:txBody>
        </p:sp>
        <p:grpSp>
          <p:nvGrpSpPr>
            <p:cNvPr id="79" name="Group 14"/>
            <p:cNvGrpSpPr/>
            <p:nvPr/>
          </p:nvGrpSpPr>
          <p:grpSpPr>
            <a:xfrm>
              <a:off x="3810003" y="2895600"/>
              <a:ext cx="5029197" cy="457201"/>
              <a:chOff x="5129898" y="1462302"/>
              <a:chExt cx="3464846" cy="1104508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5129898" y="1462302"/>
                <a:ext cx="16567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99" name="Rectangle 98"/>
              <p:cNvSpPr/>
              <p:nvPr/>
            </p:nvSpPr>
            <p:spPr>
              <a:xfrm>
                <a:off x="5444882" y="1600365"/>
                <a:ext cx="3149862" cy="966445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</a:pPr>
                <a:r>
                  <a:rPr lang="en-US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The production strategy and assembly process employed</a:t>
                </a:r>
                <a:endParaRPr kumimoji="0" lang="en-US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>
                      <a:hueOff val="0"/>
                      <a:satOff val="0"/>
                      <a:lumOff val="0"/>
                      <a:alphaOff val="0"/>
                    </a:sysClr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endParaRPr>
              </a:p>
            </p:txBody>
          </p:sp>
        </p:grpSp>
        <p:grpSp>
          <p:nvGrpSpPr>
            <p:cNvPr id="80" name="Group 14"/>
            <p:cNvGrpSpPr/>
            <p:nvPr/>
          </p:nvGrpSpPr>
          <p:grpSpPr>
            <a:xfrm>
              <a:off x="3810002" y="3581400"/>
              <a:ext cx="5029198" cy="342899"/>
              <a:chOff x="5129898" y="1462302"/>
              <a:chExt cx="3464847" cy="1104508"/>
            </a:xfrm>
          </p:grpSpPr>
          <p:sp>
            <p:nvSpPr>
              <p:cNvPr id="96" name="Rectangle 95"/>
              <p:cNvSpPr/>
              <p:nvPr/>
            </p:nvSpPr>
            <p:spPr>
              <a:xfrm>
                <a:off x="5129898" y="1462302"/>
                <a:ext cx="16567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97" name="Rectangle 96"/>
              <p:cNvSpPr/>
              <p:nvPr/>
            </p:nvSpPr>
            <p:spPr>
              <a:xfrm>
                <a:off x="5444883" y="1462305"/>
                <a:ext cx="3149862" cy="920426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</a:pPr>
                <a:r>
                  <a:rPr lang="en-US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Product characteristics (weight, fragility, size) </a:t>
                </a:r>
              </a:p>
            </p:txBody>
          </p:sp>
        </p:grpSp>
        <p:grpSp>
          <p:nvGrpSpPr>
            <p:cNvPr id="81" name="Group 14"/>
            <p:cNvGrpSpPr/>
            <p:nvPr/>
          </p:nvGrpSpPr>
          <p:grpSpPr>
            <a:xfrm>
              <a:off x="3810003" y="4038600"/>
              <a:ext cx="5029197" cy="342900"/>
              <a:chOff x="5129898" y="1462302"/>
              <a:chExt cx="3464846" cy="1104508"/>
            </a:xfrm>
          </p:grpSpPr>
          <p:sp>
            <p:nvSpPr>
              <p:cNvPr id="94" name="Rectangle 93"/>
              <p:cNvSpPr/>
              <p:nvPr/>
            </p:nvSpPr>
            <p:spPr>
              <a:xfrm>
                <a:off x="5129898" y="1462302"/>
                <a:ext cx="16567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95" name="Rectangle 94"/>
              <p:cNvSpPr/>
              <p:nvPr/>
            </p:nvSpPr>
            <p:spPr>
              <a:xfrm>
                <a:off x="5444882" y="1462302"/>
                <a:ext cx="31498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</a:pPr>
                <a:r>
                  <a:rPr lang="en-US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Demand characteristics (volume &amp; variability) </a:t>
                </a:r>
              </a:p>
            </p:txBody>
          </p:sp>
        </p:grpSp>
        <p:grpSp>
          <p:nvGrpSpPr>
            <p:cNvPr id="82" name="Group 14"/>
            <p:cNvGrpSpPr/>
            <p:nvPr/>
          </p:nvGrpSpPr>
          <p:grpSpPr>
            <a:xfrm>
              <a:off x="3810003" y="4572000"/>
              <a:ext cx="5029197" cy="400049"/>
              <a:chOff x="5129898" y="1462302"/>
              <a:chExt cx="3464846" cy="1104508"/>
            </a:xfrm>
          </p:grpSpPr>
          <p:sp>
            <p:nvSpPr>
              <p:cNvPr id="92" name="Rectangle 91"/>
              <p:cNvSpPr/>
              <p:nvPr/>
            </p:nvSpPr>
            <p:spPr>
              <a:xfrm>
                <a:off x="5129898" y="1462302"/>
                <a:ext cx="16567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93" name="Rectangle 92"/>
              <p:cNvSpPr/>
              <p:nvPr/>
            </p:nvSpPr>
            <p:spPr>
              <a:xfrm>
                <a:off x="5444882" y="1462302"/>
                <a:ext cx="31498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</a:pPr>
                <a:r>
                  <a:rPr lang="en-US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Service commitments</a:t>
                </a:r>
              </a:p>
            </p:txBody>
          </p:sp>
        </p:grpSp>
        <p:grpSp>
          <p:nvGrpSpPr>
            <p:cNvPr id="83" name="Group 14"/>
            <p:cNvGrpSpPr/>
            <p:nvPr/>
          </p:nvGrpSpPr>
          <p:grpSpPr>
            <a:xfrm>
              <a:off x="3810003" y="5105400"/>
              <a:ext cx="5029197" cy="400049"/>
              <a:chOff x="5129898" y="1462302"/>
              <a:chExt cx="3464846" cy="1104508"/>
            </a:xfrm>
          </p:grpSpPr>
          <p:sp>
            <p:nvSpPr>
              <p:cNvPr id="90" name="Rectangle 89"/>
              <p:cNvSpPr/>
              <p:nvPr/>
            </p:nvSpPr>
            <p:spPr>
              <a:xfrm>
                <a:off x="5129898" y="1462302"/>
                <a:ext cx="16567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91" name="Rectangle 90"/>
              <p:cNvSpPr/>
              <p:nvPr/>
            </p:nvSpPr>
            <p:spPr>
              <a:xfrm>
                <a:off x="5444882" y="1462302"/>
                <a:ext cx="31498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</a:pPr>
                <a:r>
                  <a:rPr lang="en-US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Production mixes</a:t>
                </a:r>
              </a:p>
            </p:txBody>
          </p:sp>
        </p:grpSp>
        <p:pic>
          <p:nvPicPr>
            <p:cNvPr id="84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81400" y="2895600"/>
              <a:ext cx="533400" cy="466725"/>
            </a:xfrm>
            <a:prstGeom prst="rect">
              <a:avLst/>
            </a:prstGeom>
            <a:noFill/>
          </p:spPr>
        </p:pic>
        <p:pic>
          <p:nvPicPr>
            <p:cNvPr id="85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81400" y="3467100"/>
              <a:ext cx="533400" cy="466725"/>
            </a:xfrm>
            <a:prstGeom prst="rect">
              <a:avLst/>
            </a:prstGeom>
            <a:noFill/>
          </p:spPr>
        </p:pic>
        <p:pic>
          <p:nvPicPr>
            <p:cNvPr id="86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81400" y="4000499"/>
              <a:ext cx="533400" cy="466725"/>
            </a:xfrm>
            <a:prstGeom prst="rect">
              <a:avLst/>
            </a:prstGeom>
            <a:noFill/>
          </p:spPr>
        </p:pic>
        <p:pic>
          <p:nvPicPr>
            <p:cNvPr id="87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81400" y="4514851"/>
              <a:ext cx="533400" cy="466725"/>
            </a:xfrm>
            <a:prstGeom prst="rect">
              <a:avLst/>
            </a:prstGeom>
            <a:noFill/>
          </p:spPr>
        </p:pic>
        <p:pic>
          <p:nvPicPr>
            <p:cNvPr id="88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81400" y="5048251"/>
              <a:ext cx="533400" cy="466725"/>
            </a:xfrm>
            <a:prstGeom prst="rect">
              <a:avLst/>
            </a:prstGeom>
            <a:noFill/>
          </p:spPr>
        </p:pic>
        <p:grpSp>
          <p:nvGrpSpPr>
            <p:cNvPr id="100" name="Group 14"/>
            <p:cNvGrpSpPr/>
            <p:nvPr/>
          </p:nvGrpSpPr>
          <p:grpSpPr>
            <a:xfrm>
              <a:off x="3810003" y="5638800"/>
              <a:ext cx="5029197" cy="400049"/>
              <a:chOff x="5129898" y="1462302"/>
              <a:chExt cx="3464846" cy="1104508"/>
            </a:xfrm>
          </p:grpSpPr>
          <p:sp>
            <p:nvSpPr>
              <p:cNvPr id="101" name="Rectangle 100"/>
              <p:cNvSpPr/>
              <p:nvPr/>
            </p:nvSpPr>
            <p:spPr>
              <a:xfrm>
                <a:off x="5129898" y="1462302"/>
                <a:ext cx="16567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102" name="Rectangle 101"/>
              <p:cNvSpPr/>
              <p:nvPr/>
            </p:nvSpPr>
            <p:spPr>
              <a:xfrm>
                <a:off x="5444882" y="1462302"/>
                <a:ext cx="31498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</a:pPr>
                <a:r>
                  <a:rPr lang="en-US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Facility costs</a:t>
                </a:r>
                <a:endParaRPr kumimoji="0" lang="en-US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>
                      <a:hueOff val="0"/>
                      <a:satOff val="0"/>
                      <a:lumOff val="0"/>
                      <a:alphaOff val="0"/>
                    </a:sysClr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endParaRPr>
              </a:p>
            </p:txBody>
          </p:sp>
        </p:grpSp>
        <p:pic>
          <p:nvPicPr>
            <p:cNvPr id="103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81400" y="5581651"/>
              <a:ext cx="533400" cy="466725"/>
            </a:xfrm>
            <a:prstGeom prst="rect">
              <a:avLst/>
            </a:prstGeom>
            <a:noFill/>
          </p:spPr>
        </p:pic>
        <p:pic>
          <p:nvPicPr>
            <p:cNvPr id="104" name="Picture 103" descr="welcome_page-1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2400" y="2737607"/>
              <a:ext cx="3352800" cy="3199002"/>
            </a:xfrm>
            <a:prstGeom prst="rect">
              <a:avLst/>
            </a:prstGeom>
          </p:spPr>
        </p:pic>
        <p:sp>
          <p:nvSpPr>
            <p:cNvPr id="106" name="TextBox 105"/>
            <p:cNvSpPr txBox="1"/>
            <p:nvPr/>
          </p:nvSpPr>
          <p:spPr>
            <a:xfrm>
              <a:off x="152400" y="6172200"/>
              <a:ext cx="3200400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/>
              <a:r>
                <a:rPr kumimoji="0" lang="en-US" sz="105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>
                      <a:lumMod val="50000"/>
                      <a:lumOff val="50000"/>
                    </a:sysClr>
                  </a:solidFill>
                  <a:effectLst/>
                  <a:uLnTx/>
                  <a:uFillTx/>
                  <a:latin typeface="Rockwell" pitchFamily="18" charset="0"/>
                </a:rPr>
                <a:t>Images courtesy </a:t>
              </a:r>
              <a:r>
                <a:rPr lang="en-US" sz="1050" kern="0" dirty="0" smtClean="0">
                  <a:solidFill>
                    <a:sysClr val="windowText" lastClr="000000">
                      <a:lumMod val="50000"/>
                      <a:lumOff val="50000"/>
                    </a:sysClr>
                  </a:solidFill>
                  <a:latin typeface="Rockwell" pitchFamily="18" charset="0"/>
                </a:rPr>
                <a:t>of University of </a:t>
              </a:r>
              <a:r>
                <a:rPr lang="en-US" sz="1050" kern="0" dirty="0" err="1" smtClean="0">
                  <a:solidFill>
                    <a:sysClr val="windowText" lastClr="000000">
                      <a:lumMod val="50000"/>
                      <a:lumOff val="50000"/>
                    </a:sysClr>
                  </a:solidFill>
                  <a:latin typeface="Rockwell" pitchFamily="18" charset="0"/>
                </a:rPr>
                <a:t>Twente</a:t>
              </a:r>
              <a:endParaRPr kumimoji="0" lang="en-US" sz="105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50000"/>
                    <a:lumOff val="50000"/>
                  </a:sysClr>
                </a:solidFill>
                <a:effectLst/>
                <a:uLnTx/>
                <a:uFillTx/>
                <a:latin typeface="Rockwell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Up-Down Arrow 53"/>
          <p:cNvSpPr/>
          <p:nvPr/>
        </p:nvSpPr>
        <p:spPr bwMode="auto">
          <a:xfrm>
            <a:off x="990600" y="2819400"/>
            <a:ext cx="304800" cy="2438400"/>
          </a:xfrm>
          <a:prstGeom prst="upDownArrow">
            <a:avLst>
              <a:gd name="adj1" fmla="val 50000"/>
              <a:gd name="adj2" fmla="val 73333"/>
            </a:avLst>
          </a:prstGeom>
          <a:solidFill>
            <a:srgbClr val="993366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0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Production Execution Decisions </a:t>
            </a:r>
            <a:r>
              <a:rPr lang="en-US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Production Process Layout </a:t>
            </a:r>
            <a:r>
              <a:rPr lang="en-US" sz="2800" i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(continued)</a:t>
            </a:r>
            <a:endParaRPr lang="en-US" sz="2800" i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228600" y="1295401"/>
            <a:ext cx="87630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200" b="1" dirty="0" smtClean="0">
                <a:solidFill>
                  <a:schemeClr val="accent6">
                    <a:lumMod val="75000"/>
                  </a:schemeClr>
                </a:solidFill>
                <a:latin typeface="Constantia" pitchFamily="18" charset="0"/>
              </a:rPr>
              <a:t>Production process layouts generally fit into a spectrum of work flow that moves from projects to continuous processes.</a:t>
            </a:r>
            <a:endParaRPr lang="en-US" sz="2200" b="1" dirty="0">
              <a:solidFill>
                <a:schemeClr val="accent6">
                  <a:lumMod val="75000"/>
                </a:schemeClr>
              </a:solidFill>
              <a:latin typeface="Constantia" pitchFamily="18" charset="0"/>
            </a:endParaRPr>
          </a:p>
        </p:txBody>
      </p:sp>
      <p:grpSp>
        <p:nvGrpSpPr>
          <p:cNvPr id="34" name="Group 33"/>
          <p:cNvGrpSpPr/>
          <p:nvPr/>
        </p:nvGrpSpPr>
        <p:grpSpPr>
          <a:xfrm>
            <a:off x="0" y="2133600"/>
            <a:ext cx="8686800" cy="4076747"/>
            <a:chOff x="0" y="848637"/>
            <a:chExt cx="8686800" cy="5653395"/>
          </a:xfrm>
        </p:grpSpPr>
        <p:sp>
          <p:nvSpPr>
            <p:cNvPr id="35" name="Oval 27"/>
            <p:cNvSpPr>
              <a:spLocks noChangeArrowheads="1"/>
            </p:cNvSpPr>
            <p:nvPr/>
          </p:nvSpPr>
          <p:spPr bwMode="auto">
            <a:xfrm>
              <a:off x="3810000" y="2328013"/>
              <a:ext cx="2895600" cy="1981200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 w="9525">
              <a:noFill/>
              <a:round/>
              <a:headEnd/>
              <a:tailEnd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  <a:extLst/>
          </p:spPr>
          <p:txBody>
            <a:bodyPr wrap="none" anchor="ctr"/>
            <a:lstStyle/>
            <a:p>
              <a:pPr algn="ctr">
                <a:defRPr/>
              </a:pPr>
              <a:r>
                <a:rPr lang="en-US" altLang="en-US" b="1" dirty="0">
                  <a:solidFill>
                    <a:srgbClr val="000000"/>
                  </a:solidFill>
                  <a:latin typeface="Constantia" pitchFamily="18" charset="0"/>
                </a:rPr>
                <a:t>MANUFACTURING</a:t>
              </a:r>
              <a:br>
                <a:rPr lang="en-US" altLang="en-US" b="1" dirty="0">
                  <a:solidFill>
                    <a:srgbClr val="000000"/>
                  </a:solidFill>
                  <a:latin typeface="Constantia" pitchFamily="18" charset="0"/>
                </a:rPr>
              </a:br>
              <a:r>
                <a:rPr lang="en-US" altLang="en-US" b="1" dirty="0">
                  <a:solidFill>
                    <a:srgbClr val="000000"/>
                  </a:solidFill>
                  <a:latin typeface="Constantia" pitchFamily="18" charset="0"/>
                </a:rPr>
                <a:t>CELL</a:t>
              </a:r>
            </a:p>
          </p:txBody>
        </p:sp>
        <p:sp>
          <p:nvSpPr>
            <p:cNvPr id="36" name="Line 3"/>
            <p:cNvSpPr>
              <a:spLocks noChangeShapeType="1"/>
            </p:cNvSpPr>
            <p:nvPr/>
          </p:nvSpPr>
          <p:spPr bwMode="auto">
            <a:xfrm>
              <a:off x="1600200" y="1371599"/>
              <a:ext cx="0" cy="4191000"/>
            </a:xfrm>
            <a:prstGeom prst="line">
              <a:avLst/>
            </a:prstGeom>
            <a:noFill/>
            <a:ln w="635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US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37" name="Line 4"/>
            <p:cNvSpPr>
              <a:spLocks noChangeShapeType="1"/>
            </p:cNvSpPr>
            <p:nvPr/>
          </p:nvSpPr>
          <p:spPr bwMode="auto">
            <a:xfrm flipV="1">
              <a:off x="1600200" y="5558423"/>
              <a:ext cx="7010400" cy="4176"/>
            </a:xfrm>
            <a:prstGeom prst="line">
              <a:avLst/>
            </a:prstGeom>
            <a:noFill/>
            <a:ln w="635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US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38" name="Text Box 5"/>
            <p:cNvSpPr txBox="1">
              <a:spLocks noChangeArrowheads="1"/>
            </p:cNvSpPr>
            <p:nvPr/>
          </p:nvSpPr>
          <p:spPr bwMode="auto">
            <a:xfrm rot="10800000">
              <a:off x="304800" y="2124204"/>
              <a:ext cx="738664" cy="23829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vert="eaVert" wrap="none">
              <a:spAutoFit/>
            </a:bodyPr>
            <a:lstStyle/>
            <a:p>
              <a:pPr algn="ctr"/>
              <a:r>
                <a:rPr lang="en-US" altLang="en-US" b="1" dirty="0">
                  <a:solidFill>
                    <a:srgbClr val="000000"/>
                  </a:solidFill>
                  <a:latin typeface="Constantia" pitchFamily="18" charset="0"/>
                </a:rPr>
                <a:t>Product </a:t>
              </a:r>
            </a:p>
            <a:p>
              <a:pPr algn="ctr"/>
              <a:r>
                <a:rPr lang="en-US" altLang="en-US" b="1" dirty="0">
                  <a:solidFill>
                    <a:srgbClr val="000000"/>
                  </a:solidFill>
                  <a:latin typeface="Constantia" pitchFamily="18" charset="0"/>
                </a:rPr>
                <a:t>Standardization</a:t>
              </a:r>
            </a:p>
          </p:txBody>
        </p:sp>
        <p:sp>
          <p:nvSpPr>
            <p:cNvPr id="39" name="Text Box 6"/>
            <p:cNvSpPr txBox="1">
              <a:spLocks noChangeArrowheads="1"/>
            </p:cNvSpPr>
            <p:nvPr/>
          </p:nvSpPr>
          <p:spPr bwMode="auto">
            <a:xfrm>
              <a:off x="4038600" y="6026454"/>
              <a:ext cx="1932580" cy="4755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altLang="en-US" b="1" dirty="0">
                  <a:solidFill>
                    <a:srgbClr val="000000"/>
                  </a:solidFill>
                  <a:latin typeface="Constantia" pitchFamily="18" charset="0"/>
                </a:rPr>
                <a:t>Product Volume</a:t>
              </a:r>
            </a:p>
          </p:txBody>
        </p:sp>
        <p:sp>
          <p:nvSpPr>
            <p:cNvPr id="40" name="Text Box 8"/>
            <p:cNvSpPr txBox="1">
              <a:spLocks noChangeArrowheads="1"/>
            </p:cNvSpPr>
            <p:nvPr/>
          </p:nvSpPr>
          <p:spPr bwMode="auto">
            <a:xfrm>
              <a:off x="152400" y="5165942"/>
              <a:ext cx="1371600" cy="8322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r"/>
              <a:r>
                <a:rPr lang="en-US" alt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High: </a:t>
              </a:r>
            </a:p>
            <a:p>
              <a:pPr algn="r"/>
              <a:r>
                <a:rPr lang="en-US" altLang="en-US" dirty="0" smtClean="0">
                  <a:solidFill>
                    <a:srgbClr val="000000"/>
                  </a:solidFill>
                  <a:latin typeface="Constantia" pitchFamily="18" charset="0"/>
                </a:rPr>
                <a:t>Commodity</a:t>
              </a:r>
              <a:endParaRPr lang="en-US" altLang="en-US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41" name="Text Box 9"/>
            <p:cNvSpPr txBox="1">
              <a:spLocks noChangeArrowheads="1"/>
            </p:cNvSpPr>
            <p:nvPr/>
          </p:nvSpPr>
          <p:spPr bwMode="auto">
            <a:xfrm>
              <a:off x="0" y="848637"/>
              <a:ext cx="1524000" cy="812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r"/>
              <a:r>
                <a:rPr lang="en-US" alt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Low: </a:t>
              </a:r>
            </a:p>
            <a:p>
              <a:pPr algn="r"/>
              <a:r>
                <a:rPr lang="en-US" altLang="en-US" sz="1700" dirty="0" smtClean="0">
                  <a:solidFill>
                    <a:srgbClr val="000000"/>
                  </a:solidFill>
                  <a:latin typeface="Constantia" pitchFamily="18" charset="0"/>
                </a:rPr>
                <a:t>One of a </a:t>
              </a:r>
              <a:r>
                <a:rPr lang="en-US" altLang="en-US" sz="1700" dirty="0">
                  <a:solidFill>
                    <a:srgbClr val="000000"/>
                  </a:solidFill>
                  <a:latin typeface="Constantia" pitchFamily="18" charset="0"/>
                </a:rPr>
                <a:t>Kind</a:t>
              </a:r>
            </a:p>
          </p:txBody>
        </p:sp>
        <p:sp>
          <p:nvSpPr>
            <p:cNvPr id="42" name="Text Box 10"/>
            <p:cNvSpPr txBox="1">
              <a:spLocks noChangeArrowheads="1"/>
            </p:cNvSpPr>
            <p:nvPr/>
          </p:nvSpPr>
          <p:spPr bwMode="auto">
            <a:xfrm>
              <a:off x="7848600" y="5656545"/>
              <a:ext cx="724237" cy="4755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altLang="en-US" b="1" dirty="0">
                  <a:solidFill>
                    <a:srgbClr val="000000"/>
                  </a:solidFill>
                  <a:latin typeface="Constantia" pitchFamily="18" charset="0"/>
                </a:rPr>
                <a:t>High</a:t>
              </a:r>
            </a:p>
          </p:txBody>
        </p:sp>
        <p:sp>
          <p:nvSpPr>
            <p:cNvPr id="45" name="Text Box 22"/>
            <p:cNvSpPr txBox="1">
              <a:spLocks noChangeArrowheads="1"/>
            </p:cNvSpPr>
            <p:nvPr/>
          </p:nvSpPr>
          <p:spPr bwMode="auto">
            <a:xfrm>
              <a:off x="1676400" y="5629275"/>
              <a:ext cx="630109" cy="4755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altLang="en-US" b="1" dirty="0">
                  <a:solidFill>
                    <a:srgbClr val="000000"/>
                  </a:solidFill>
                  <a:latin typeface="Constantia" pitchFamily="18" charset="0"/>
                </a:rPr>
                <a:t>Low</a:t>
              </a:r>
            </a:p>
          </p:txBody>
        </p:sp>
        <p:sp>
          <p:nvSpPr>
            <p:cNvPr id="48" name="Oval 26"/>
            <p:cNvSpPr>
              <a:spLocks noChangeArrowheads="1"/>
            </p:cNvSpPr>
            <p:nvPr/>
          </p:nvSpPr>
          <p:spPr bwMode="auto">
            <a:xfrm>
              <a:off x="2590800" y="2116674"/>
              <a:ext cx="1905000" cy="914399"/>
            </a:xfrm>
            <a:prstGeom prst="ellipse">
              <a:avLst/>
            </a:prstGeom>
            <a:solidFill>
              <a:schemeClr val="accent5">
                <a:lumMod val="50000"/>
              </a:schemeClr>
            </a:solidFill>
            <a:ln w="9525">
              <a:noFill/>
              <a:round/>
              <a:headEnd/>
              <a:tailEnd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  <a:extLst/>
          </p:spPr>
          <p:txBody>
            <a:bodyPr wrap="none" anchor="ctr"/>
            <a:lstStyle/>
            <a:p>
              <a:pPr algn="ctr">
                <a:defRPr/>
              </a:pPr>
              <a:r>
                <a:rPr lang="en-US" altLang="en-US" b="1" dirty="0">
                  <a:solidFill>
                    <a:schemeClr val="bg1"/>
                  </a:solidFill>
                  <a:latin typeface="Constantia" pitchFamily="18" charset="0"/>
                </a:rPr>
                <a:t>WORKCENTER</a:t>
              </a:r>
            </a:p>
          </p:txBody>
        </p:sp>
        <p:sp>
          <p:nvSpPr>
            <p:cNvPr id="49" name="Oval 28"/>
            <p:cNvSpPr>
              <a:spLocks noChangeArrowheads="1"/>
            </p:cNvSpPr>
            <p:nvPr/>
          </p:nvSpPr>
          <p:spPr bwMode="auto">
            <a:xfrm>
              <a:off x="5257800" y="3596050"/>
              <a:ext cx="2133600" cy="1143000"/>
            </a:xfrm>
            <a:prstGeom prst="ellipse">
              <a:avLst/>
            </a:prstGeom>
            <a:solidFill>
              <a:schemeClr val="tx2">
                <a:lumMod val="40000"/>
                <a:lumOff val="60000"/>
              </a:schemeClr>
            </a:solidFill>
            <a:ln w="9525">
              <a:noFill/>
              <a:round/>
              <a:headEnd/>
              <a:tailEnd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  <a:extLst/>
          </p:spPr>
          <p:txBody>
            <a:bodyPr wrap="none" anchor="ctr"/>
            <a:lstStyle/>
            <a:p>
              <a:pPr algn="ctr">
                <a:defRPr/>
              </a:pPr>
              <a:r>
                <a:rPr lang="en-US" altLang="en-US" b="1">
                  <a:solidFill>
                    <a:srgbClr val="000000"/>
                  </a:solidFill>
                  <a:latin typeface="Constantia" pitchFamily="18" charset="0"/>
                </a:rPr>
                <a:t>ASSEMBLY </a:t>
              </a:r>
              <a:br>
                <a:rPr lang="en-US" altLang="en-US" b="1">
                  <a:solidFill>
                    <a:srgbClr val="000000"/>
                  </a:solidFill>
                  <a:latin typeface="Constantia" pitchFamily="18" charset="0"/>
                </a:rPr>
              </a:br>
              <a:r>
                <a:rPr lang="en-US" altLang="en-US" b="1">
                  <a:solidFill>
                    <a:srgbClr val="000000"/>
                  </a:solidFill>
                  <a:latin typeface="Constantia" pitchFamily="18" charset="0"/>
                </a:rPr>
                <a:t>LINE</a:t>
              </a:r>
            </a:p>
          </p:txBody>
        </p:sp>
        <p:sp>
          <p:nvSpPr>
            <p:cNvPr id="50" name="Oval 29"/>
            <p:cNvSpPr>
              <a:spLocks noChangeArrowheads="1"/>
            </p:cNvSpPr>
            <p:nvPr/>
          </p:nvSpPr>
          <p:spPr bwMode="auto">
            <a:xfrm>
              <a:off x="6705600" y="4124398"/>
              <a:ext cx="1981200" cy="1143000"/>
            </a:xfrm>
            <a:prstGeom prst="ellipse">
              <a:avLst/>
            </a:prstGeom>
            <a:solidFill>
              <a:schemeClr val="accent6"/>
            </a:solidFill>
            <a:ln w="9525">
              <a:noFill/>
              <a:round/>
              <a:headEnd/>
              <a:tailEnd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  <a:extLst/>
          </p:spPr>
          <p:txBody>
            <a:bodyPr wrap="none" anchor="ctr"/>
            <a:lstStyle/>
            <a:p>
              <a:pPr algn="ctr">
                <a:defRPr/>
              </a:pPr>
              <a:r>
                <a:rPr lang="en-US" altLang="en-US" b="1" dirty="0">
                  <a:solidFill>
                    <a:schemeClr val="bg1"/>
                  </a:solidFill>
                  <a:latin typeface="Constantia" pitchFamily="18" charset="0"/>
                </a:rPr>
                <a:t>CONTINUOUS</a:t>
              </a:r>
              <a:br>
                <a:rPr lang="en-US" altLang="en-US" b="1" dirty="0">
                  <a:solidFill>
                    <a:schemeClr val="bg1"/>
                  </a:solidFill>
                  <a:latin typeface="Constantia" pitchFamily="18" charset="0"/>
                </a:rPr>
              </a:br>
              <a:r>
                <a:rPr lang="en-US" altLang="en-US" b="1" dirty="0">
                  <a:solidFill>
                    <a:schemeClr val="bg1"/>
                  </a:solidFill>
                  <a:latin typeface="Constantia" pitchFamily="18" charset="0"/>
                </a:rPr>
                <a:t>PROCESS</a:t>
              </a:r>
            </a:p>
          </p:txBody>
        </p:sp>
        <p:sp>
          <p:nvSpPr>
            <p:cNvPr id="51" name="Oval 25"/>
            <p:cNvSpPr>
              <a:spLocks noChangeArrowheads="1"/>
            </p:cNvSpPr>
            <p:nvPr/>
          </p:nvSpPr>
          <p:spPr bwMode="auto">
            <a:xfrm>
              <a:off x="1828800" y="1482655"/>
              <a:ext cx="1676400" cy="838199"/>
            </a:xfrm>
            <a:prstGeom prst="ellipse">
              <a:avLst/>
            </a:prstGeom>
            <a:solidFill>
              <a:schemeClr val="accent5">
                <a:lumMod val="90000"/>
              </a:schemeClr>
            </a:solidFill>
            <a:ln w="9525">
              <a:noFill/>
              <a:round/>
              <a:headEnd/>
              <a:tailEnd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  <a:extLst/>
          </p:spPr>
          <p:txBody>
            <a:bodyPr wrap="none" anchor="ctr"/>
            <a:lstStyle/>
            <a:p>
              <a:pPr algn="ctr">
                <a:defRPr/>
              </a:pPr>
              <a:r>
                <a:rPr lang="en-US" altLang="en-US" b="1">
                  <a:solidFill>
                    <a:srgbClr val="000000"/>
                  </a:solidFill>
                  <a:latin typeface="Constantia" pitchFamily="18" charset="0"/>
                </a:rPr>
                <a:t>PROJECT</a:t>
              </a:r>
            </a:p>
          </p:txBody>
        </p:sp>
      </p:grpSp>
      <p:sp>
        <p:nvSpPr>
          <p:cNvPr id="58" name="Left-Right Arrow 57"/>
          <p:cNvSpPr/>
          <p:nvPr/>
        </p:nvSpPr>
        <p:spPr bwMode="auto">
          <a:xfrm>
            <a:off x="2286000" y="5638800"/>
            <a:ext cx="5562600" cy="304800"/>
          </a:xfrm>
          <a:prstGeom prst="leftRightArrow">
            <a:avLst/>
          </a:prstGeom>
          <a:solidFill>
            <a:srgbClr val="993366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0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Production Execution Decisions </a:t>
            </a:r>
            <a:r>
              <a:rPr lang="en-US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Packaging 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36" name="Group 35"/>
          <p:cNvGrpSpPr/>
          <p:nvPr/>
        </p:nvGrpSpPr>
        <p:grpSpPr>
          <a:xfrm>
            <a:off x="0" y="1371600"/>
            <a:ext cx="8991600" cy="5054516"/>
            <a:chOff x="0" y="1371600"/>
            <a:chExt cx="8991600" cy="5054516"/>
          </a:xfrm>
        </p:grpSpPr>
        <p:pic>
          <p:nvPicPr>
            <p:cNvPr id="35" name="Picture 34" descr="Packaging-1.jp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3048000"/>
              <a:ext cx="2819400" cy="266700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8" name="Rectangle 7"/>
            <p:cNvSpPr/>
            <p:nvPr/>
          </p:nvSpPr>
          <p:spPr>
            <a:xfrm>
              <a:off x="228600" y="1371600"/>
              <a:ext cx="8686799" cy="1371600"/>
            </a:xfrm>
            <a:prstGeom prst="rect">
              <a:avLst/>
            </a:prstGeom>
            <a:solidFill>
              <a:srgbClr val="8064A2">
                <a:lumMod val="75000"/>
              </a:srgbClr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algn="ctr"/>
              <a:r>
                <a:rPr lang="en-US" sz="2000" b="1" kern="0" dirty="0" smtClean="0">
                  <a:solidFill>
                    <a:sysClr val="window" lastClr="FFFFFF"/>
                  </a:solidFill>
                  <a:latin typeface="Constantia" pitchFamily="18" charset="0"/>
                </a:rPr>
                <a:t>Well-designed packaging can: (1) Facilitate efficient handling and shipping of the finished goods; (2) Improve labor and facility efficiency (space &amp; equipment utilization); and (3) Provide another level of product differentiation sought by the customer.</a:t>
              </a:r>
            </a:p>
          </p:txBody>
        </p:sp>
        <p:grpSp>
          <p:nvGrpSpPr>
            <p:cNvPr id="9" name="Group 14"/>
            <p:cNvGrpSpPr/>
            <p:nvPr/>
          </p:nvGrpSpPr>
          <p:grpSpPr>
            <a:xfrm>
              <a:off x="3200400" y="2895600"/>
              <a:ext cx="4800599" cy="228600"/>
              <a:chOff x="5129897" y="1462302"/>
              <a:chExt cx="3464848" cy="1104508"/>
            </a:xfrm>
          </p:grpSpPr>
          <p:sp>
            <p:nvSpPr>
              <p:cNvPr id="33" name="Rectangle 32"/>
              <p:cNvSpPr/>
              <p:nvPr/>
            </p:nvSpPr>
            <p:spPr>
              <a:xfrm>
                <a:off x="5129898" y="1462302"/>
                <a:ext cx="16567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34" name="Rectangle 33"/>
              <p:cNvSpPr/>
              <p:nvPr/>
            </p:nvSpPr>
            <p:spPr>
              <a:xfrm>
                <a:off x="5129897" y="1600365"/>
                <a:ext cx="3464848" cy="966445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</a:pPr>
                <a:r>
                  <a:rPr lang="en-US" sz="2000" b="1" u="sng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Key Considerations:</a:t>
                </a:r>
              </a:p>
            </p:txBody>
          </p:sp>
        </p:grpSp>
        <p:grpSp>
          <p:nvGrpSpPr>
            <p:cNvPr id="10" name="Group 14"/>
            <p:cNvGrpSpPr/>
            <p:nvPr/>
          </p:nvGrpSpPr>
          <p:grpSpPr>
            <a:xfrm>
              <a:off x="2971799" y="3448048"/>
              <a:ext cx="6019801" cy="342899"/>
              <a:chOff x="5129898" y="1462302"/>
              <a:chExt cx="3464847" cy="1104508"/>
            </a:xfrm>
          </p:grpSpPr>
          <p:sp>
            <p:nvSpPr>
              <p:cNvPr id="31" name="Rectangle 30"/>
              <p:cNvSpPr/>
              <p:nvPr/>
            </p:nvSpPr>
            <p:spPr>
              <a:xfrm>
                <a:off x="5129898" y="1462302"/>
                <a:ext cx="16567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32" name="Rectangle 31"/>
              <p:cNvSpPr/>
              <p:nvPr/>
            </p:nvSpPr>
            <p:spPr>
              <a:xfrm>
                <a:off x="5444883" y="1462305"/>
                <a:ext cx="3149862" cy="920426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</a:pPr>
                <a:r>
                  <a:rPr lang="en-US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Ease of handling (materials handling &amp; transportation)</a:t>
                </a:r>
              </a:p>
            </p:txBody>
          </p:sp>
        </p:grpSp>
        <p:grpSp>
          <p:nvGrpSpPr>
            <p:cNvPr id="11" name="Group 14"/>
            <p:cNvGrpSpPr/>
            <p:nvPr/>
          </p:nvGrpSpPr>
          <p:grpSpPr>
            <a:xfrm>
              <a:off x="2971800" y="3886200"/>
              <a:ext cx="6019800" cy="342900"/>
              <a:chOff x="5129898" y="1462302"/>
              <a:chExt cx="3464846" cy="1104508"/>
            </a:xfrm>
          </p:grpSpPr>
          <p:sp>
            <p:nvSpPr>
              <p:cNvPr id="29" name="Rectangle 28"/>
              <p:cNvSpPr/>
              <p:nvPr/>
            </p:nvSpPr>
            <p:spPr>
              <a:xfrm>
                <a:off x="5129898" y="1462302"/>
                <a:ext cx="16567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30" name="Rectangle 29"/>
              <p:cNvSpPr/>
              <p:nvPr/>
            </p:nvSpPr>
            <p:spPr>
              <a:xfrm>
                <a:off x="5444882" y="1462302"/>
                <a:ext cx="31498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</a:pPr>
                <a:r>
                  <a:rPr lang="en-US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Protection of goods in the package</a:t>
                </a:r>
              </a:p>
            </p:txBody>
          </p:sp>
        </p:grpSp>
        <p:grpSp>
          <p:nvGrpSpPr>
            <p:cNvPr id="12" name="Group 14"/>
            <p:cNvGrpSpPr/>
            <p:nvPr/>
          </p:nvGrpSpPr>
          <p:grpSpPr>
            <a:xfrm>
              <a:off x="2971800" y="4419600"/>
              <a:ext cx="6019800" cy="400049"/>
              <a:chOff x="5129898" y="1462302"/>
              <a:chExt cx="3464846" cy="1104508"/>
            </a:xfrm>
          </p:grpSpPr>
          <p:sp>
            <p:nvSpPr>
              <p:cNvPr id="27" name="Rectangle 26"/>
              <p:cNvSpPr/>
              <p:nvPr/>
            </p:nvSpPr>
            <p:spPr>
              <a:xfrm>
                <a:off x="5129898" y="1462302"/>
                <a:ext cx="16567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28" name="Rectangle 27"/>
              <p:cNvSpPr/>
              <p:nvPr/>
            </p:nvSpPr>
            <p:spPr>
              <a:xfrm>
                <a:off x="5444882" y="1462302"/>
                <a:ext cx="31498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</a:pPr>
                <a:r>
                  <a:rPr lang="en-US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Compatibility with customers’ materials-handling equipment</a:t>
                </a:r>
              </a:p>
            </p:txBody>
          </p:sp>
        </p:grpSp>
        <p:grpSp>
          <p:nvGrpSpPr>
            <p:cNvPr id="13" name="Group 14"/>
            <p:cNvGrpSpPr/>
            <p:nvPr/>
          </p:nvGrpSpPr>
          <p:grpSpPr>
            <a:xfrm>
              <a:off x="2971800" y="5029200"/>
              <a:ext cx="6019800" cy="400049"/>
              <a:chOff x="5129898" y="1462302"/>
              <a:chExt cx="3464846" cy="1104508"/>
            </a:xfrm>
          </p:grpSpPr>
          <p:sp>
            <p:nvSpPr>
              <p:cNvPr id="25" name="Rectangle 24"/>
              <p:cNvSpPr/>
              <p:nvPr/>
            </p:nvSpPr>
            <p:spPr>
              <a:xfrm>
                <a:off x="5129898" y="1462302"/>
                <a:ext cx="16567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26" name="Rectangle 25"/>
              <p:cNvSpPr/>
              <p:nvPr/>
            </p:nvSpPr>
            <p:spPr>
              <a:xfrm>
                <a:off x="5444882" y="1462302"/>
                <a:ext cx="31498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</a:pPr>
                <a:r>
                  <a:rPr lang="en-US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Information provision to production &amp; logistics personnel</a:t>
                </a:r>
              </a:p>
            </p:txBody>
          </p:sp>
        </p:grpSp>
        <p:pic>
          <p:nvPicPr>
            <p:cNvPr id="15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819401" y="3276601"/>
              <a:ext cx="533400" cy="466725"/>
            </a:xfrm>
            <a:prstGeom prst="rect">
              <a:avLst/>
            </a:prstGeom>
            <a:noFill/>
          </p:spPr>
        </p:pic>
        <p:pic>
          <p:nvPicPr>
            <p:cNvPr id="16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819400" y="3810000"/>
              <a:ext cx="533400" cy="466725"/>
            </a:xfrm>
            <a:prstGeom prst="rect">
              <a:avLst/>
            </a:prstGeom>
            <a:noFill/>
          </p:spPr>
        </p:pic>
        <p:pic>
          <p:nvPicPr>
            <p:cNvPr id="17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819400" y="4400552"/>
              <a:ext cx="533400" cy="466725"/>
            </a:xfrm>
            <a:prstGeom prst="rect">
              <a:avLst/>
            </a:prstGeom>
            <a:noFill/>
          </p:spPr>
        </p:pic>
        <p:pic>
          <p:nvPicPr>
            <p:cNvPr id="18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819400" y="5010152"/>
              <a:ext cx="533400" cy="466725"/>
            </a:xfrm>
            <a:prstGeom prst="rect">
              <a:avLst/>
            </a:prstGeom>
            <a:noFill/>
          </p:spPr>
        </p:pic>
        <p:grpSp>
          <p:nvGrpSpPr>
            <p:cNvPr id="19" name="Group 14"/>
            <p:cNvGrpSpPr/>
            <p:nvPr/>
          </p:nvGrpSpPr>
          <p:grpSpPr>
            <a:xfrm>
              <a:off x="2971800" y="5638800"/>
              <a:ext cx="6019800" cy="400049"/>
              <a:chOff x="5129898" y="1462302"/>
              <a:chExt cx="3464846" cy="1104508"/>
            </a:xfrm>
          </p:grpSpPr>
          <p:sp>
            <p:nvSpPr>
              <p:cNvPr id="23" name="Rectangle 22"/>
              <p:cNvSpPr/>
              <p:nvPr/>
            </p:nvSpPr>
            <p:spPr>
              <a:xfrm>
                <a:off x="5129898" y="1462302"/>
                <a:ext cx="16567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24" name="Rectangle 23"/>
              <p:cNvSpPr/>
              <p:nvPr/>
            </p:nvSpPr>
            <p:spPr>
              <a:xfrm>
                <a:off x="5444882" y="1462302"/>
                <a:ext cx="3149862" cy="110450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</a:pPr>
                <a:r>
                  <a:rPr lang="en-US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Sustainability </a:t>
                </a:r>
              </a:p>
            </p:txBody>
          </p:sp>
        </p:grpSp>
        <p:pic>
          <p:nvPicPr>
            <p:cNvPr id="20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819400" y="5543552"/>
              <a:ext cx="533400" cy="466725"/>
            </a:xfrm>
            <a:prstGeom prst="rect">
              <a:avLst/>
            </a:prstGeom>
            <a:noFill/>
          </p:spPr>
        </p:pic>
        <p:sp>
          <p:nvSpPr>
            <p:cNvPr id="22" name="TextBox 21"/>
            <p:cNvSpPr txBox="1"/>
            <p:nvPr/>
          </p:nvSpPr>
          <p:spPr>
            <a:xfrm>
              <a:off x="152400" y="6172200"/>
              <a:ext cx="3200400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/>
              <a:r>
                <a:rPr kumimoji="0" lang="en-US" sz="105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>
                      <a:lumMod val="50000"/>
                      <a:lumOff val="50000"/>
                    </a:sysClr>
                  </a:solidFill>
                  <a:effectLst/>
                  <a:uLnTx/>
                  <a:uFillTx/>
                  <a:latin typeface="Rockwell" pitchFamily="18" charset="0"/>
                </a:rPr>
                <a:t>Images courtesy </a:t>
              </a:r>
              <a:r>
                <a:rPr lang="en-US" sz="1050" kern="0" dirty="0" smtClean="0">
                  <a:solidFill>
                    <a:sysClr val="windowText" lastClr="000000">
                      <a:lumMod val="50000"/>
                      <a:lumOff val="50000"/>
                    </a:sysClr>
                  </a:solidFill>
                  <a:latin typeface="Rockwell" pitchFamily="18" charset="0"/>
                </a:rPr>
                <a:t>of Trending Packaging</a:t>
              </a:r>
              <a:endParaRPr kumimoji="0" lang="en-US" sz="105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50000"/>
                    <a:lumOff val="50000"/>
                  </a:sysClr>
                </a:solidFill>
                <a:effectLst/>
                <a:uLnTx/>
                <a:uFillTx/>
                <a:latin typeface="Rockwell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sz="5700" dirty="0" smtClean="0"/>
              <a:t>Production Metrics</a:t>
            </a:r>
            <a:endParaRPr lang="en-US" sz="5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r>
              <a:rPr lang="en-US" dirty="0" smtClean="0"/>
              <a:t>Establishing Production Metrics</a:t>
            </a:r>
            <a:endParaRPr lang="en-US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22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4953000" y="2286000"/>
            <a:ext cx="3810000" cy="4038600"/>
          </a:xfrm>
        </p:spPr>
        <p:txBody>
          <a:bodyPr/>
          <a:lstStyle/>
          <a:p>
            <a:pPr>
              <a:buClr>
                <a:srgbClr val="CC3300"/>
              </a:buClr>
            </a:pPr>
            <a:r>
              <a:rPr lang="en-US" sz="2200" dirty="0" smtClean="0"/>
              <a:t>Using KPIs that are too narrow.</a:t>
            </a:r>
          </a:p>
          <a:p>
            <a:pPr>
              <a:buClr>
                <a:srgbClr val="CC3300"/>
              </a:buClr>
            </a:pPr>
            <a:r>
              <a:rPr lang="en-US" sz="2200" dirty="0" smtClean="0"/>
              <a:t>Encouraging wrong outcomes. </a:t>
            </a:r>
          </a:p>
          <a:p>
            <a:pPr>
              <a:buClr>
                <a:srgbClr val="CC3300"/>
              </a:buClr>
            </a:pPr>
            <a:r>
              <a:rPr lang="en-US" sz="2200" dirty="0" smtClean="0"/>
              <a:t>Focusing on issues that are not key priorities. 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152400" y="1143000"/>
            <a:ext cx="8839200" cy="5105400"/>
            <a:chOff x="0" y="1066800"/>
            <a:chExt cx="8839200" cy="5181600"/>
          </a:xfrm>
        </p:grpSpPr>
        <p:sp>
          <p:nvSpPr>
            <p:cNvPr id="9" name="Title 1"/>
            <p:cNvSpPr txBox="1">
              <a:spLocks/>
            </p:cNvSpPr>
            <p:nvPr/>
          </p:nvSpPr>
          <p:spPr bwMode="auto">
            <a:xfrm>
              <a:off x="228600" y="1295400"/>
              <a:ext cx="4114800" cy="685800"/>
            </a:xfrm>
            <a:prstGeom prst="rect">
              <a:avLst/>
            </a:prstGeom>
            <a:solidFill>
              <a:srgbClr val="00B05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19800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onstantia" pitchFamily="18" charset="0"/>
                  <a:ea typeface="+mj-ea"/>
                  <a:cs typeface="+mj-cs"/>
                </a:rPr>
                <a:t>           </a:t>
              </a:r>
              <a:r>
                <a:rPr kumimoji="0" lang="en-US" sz="2400" b="1" i="0" u="none" strike="noStrike" kern="1200" cap="none" spc="0" normalizeH="0" noProof="0" dirty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onstantia" pitchFamily="18" charset="0"/>
                  <a:ea typeface="+mj-ea"/>
                  <a:cs typeface="+mj-cs"/>
                </a:rPr>
                <a:t> </a:t>
              </a:r>
              <a:r>
                <a:rPr kumimoji="0" lang="en-US" sz="2400" b="1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onstantia" pitchFamily="18" charset="0"/>
                  <a:ea typeface="+mj-ea"/>
                  <a:cs typeface="+mj-cs"/>
                </a:rPr>
                <a:t>Use Golden Metrics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onstantia" pitchFamily="18" charset="0"/>
                <a:ea typeface="+mj-ea"/>
                <a:cs typeface="+mj-cs"/>
              </a:endParaRPr>
            </a:p>
          </p:txBody>
        </p:sp>
        <p:sp>
          <p:nvSpPr>
            <p:cNvPr id="10" name="Title 1"/>
            <p:cNvSpPr txBox="1">
              <a:spLocks/>
            </p:cNvSpPr>
            <p:nvPr/>
          </p:nvSpPr>
          <p:spPr bwMode="auto">
            <a:xfrm>
              <a:off x="4572000" y="1295400"/>
              <a:ext cx="4267200" cy="685800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19800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onstantia" pitchFamily="18" charset="0"/>
                  <a:ea typeface="+mj-ea"/>
                  <a:cs typeface="+mj-cs"/>
                </a:rPr>
                <a:t>   Avoid Mistakes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onstantia" pitchFamily="18" charset="0"/>
                <a:ea typeface="+mj-ea"/>
                <a:cs typeface="+mj-cs"/>
              </a:endParaRPr>
            </a:p>
          </p:txBody>
        </p:sp>
        <p:pic>
          <p:nvPicPr>
            <p:cNvPr id="1028" name="Picture 4" descr="http://www.fxprofitboom.com/images/IconsLandVistaElementsIconsDemo-PNG-256x256-ErrorCircle.png-256x256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24362" y="1066800"/>
              <a:ext cx="1214438" cy="1143000"/>
            </a:xfrm>
            <a:prstGeom prst="rect">
              <a:avLst/>
            </a:prstGeom>
            <a:noFill/>
          </p:spPr>
        </p:pic>
        <p:pic>
          <p:nvPicPr>
            <p:cNvPr id="1030" name="Picture 6" descr="http://2.bp.blogspot.com/-5EYKJbIYe4I/T-G83Z9GoEI/AAAAAAAACAk/ozIy5uOSAc4/s1600/aceptar%5b1%5d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066800"/>
              <a:ext cx="1219200" cy="1219200"/>
            </a:xfrm>
            <a:prstGeom prst="rect">
              <a:avLst/>
            </a:prstGeom>
            <a:noFill/>
          </p:spPr>
        </p:pic>
        <p:sp>
          <p:nvSpPr>
            <p:cNvPr id="16" name="Content Placeholder 2"/>
            <p:cNvSpPr txBox="1">
              <a:spLocks/>
            </p:cNvSpPr>
            <p:nvPr/>
          </p:nvSpPr>
          <p:spPr>
            <a:xfrm>
              <a:off x="457200" y="2286000"/>
              <a:ext cx="3962400" cy="3962400"/>
            </a:xfrm>
            <a:prstGeom prst="rect">
              <a:avLst/>
            </a:prstGeom>
          </p:spPr>
          <p:txBody>
            <a:bodyPr>
              <a:noAutofit/>
            </a:bodyPr>
            <a:lstStyle/>
            <a:p>
              <a:pPr marL="285750" indent="-285750" eaLnBrk="0" fontAlgn="base" hangingPunct="0">
                <a:spcAft>
                  <a:spcPts val="1000"/>
                </a:spcAft>
                <a:buClr>
                  <a:srgbClr val="009644"/>
                </a:buClr>
                <a:buSzPct val="80000"/>
                <a:buFont typeface="Wingdings 2" pitchFamily="18" charset="2"/>
                <a:buChar char="Ù"/>
              </a:pPr>
              <a:r>
                <a:rPr lang="en-US" sz="2200" dirty="0" smtClean="0">
                  <a:solidFill>
                    <a:srgbClr val="000000"/>
                  </a:solidFill>
                  <a:latin typeface="Constantia" pitchFamily="18" charset="0"/>
                </a:rPr>
                <a:t>Total </a:t>
              </a:r>
              <a:r>
                <a:rPr kumimoji="0" lang="en-US" sz="22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rPr>
                <a:t>cost</a:t>
              </a:r>
              <a:r>
                <a:rPr kumimoji="0" lang="en-US" sz="2200" b="0" i="0" u="none" strike="noStrike" kern="1200" cap="none" spc="0" normalizeH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rPr>
                <a:t> </a:t>
              </a:r>
              <a:r>
                <a:rPr kumimoji="0" lang="en-US" sz="22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rPr>
                <a:t>on a cash basis</a:t>
              </a:r>
            </a:p>
            <a:p>
              <a:pPr marL="285750" indent="-285750" eaLnBrk="0" fontAlgn="base" hangingPunct="0">
                <a:spcAft>
                  <a:spcPts val="1000"/>
                </a:spcAft>
                <a:buClr>
                  <a:srgbClr val="009644"/>
                </a:buClr>
                <a:buSzPct val="80000"/>
                <a:buFont typeface="Wingdings 2" pitchFamily="18" charset="2"/>
                <a:buChar char="Ù"/>
              </a:pPr>
              <a:r>
                <a:rPr lang="en-US" sz="2200" dirty="0" smtClean="0">
                  <a:solidFill>
                    <a:srgbClr val="000000"/>
                  </a:solidFill>
                  <a:latin typeface="Constantia" pitchFamily="18" charset="0"/>
                </a:rPr>
                <a:t>Total </a:t>
              </a:r>
              <a:r>
                <a:rPr kumimoji="0" lang="en-US" sz="22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rPr>
                <a:t>cycle time</a:t>
              </a:r>
            </a:p>
            <a:p>
              <a:pPr marL="285750" indent="-285750" eaLnBrk="0" fontAlgn="base" hangingPunct="0">
                <a:spcAft>
                  <a:spcPts val="1000"/>
                </a:spcAft>
                <a:buClr>
                  <a:srgbClr val="009644"/>
                </a:buClr>
                <a:buSzPct val="80000"/>
                <a:buFont typeface="Wingdings 2" pitchFamily="18" charset="2"/>
                <a:buChar char="Ù"/>
              </a:pPr>
              <a:r>
                <a:rPr lang="en-US" sz="2200" dirty="0" smtClean="0">
                  <a:solidFill>
                    <a:srgbClr val="000000"/>
                  </a:solidFill>
                  <a:latin typeface="Constantia" pitchFamily="18" charset="0"/>
                </a:rPr>
                <a:t>D</a:t>
              </a:r>
              <a:r>
                <a:rPr kumimoji="0" lang="en-US" sz="2200" b="0" i="0" u="none" strike="noStrike" kern="1200" cap="none" spc="0" normalizeH="0" baseline="0" noProof="0" dirty="0" err="1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rPr>
                <a:t>elivery</a:t>
              </a:r>
              <a:r>
                <a:rPr kumimoji="0" lang="en-US" sz="22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rPr>
                <a:t> performance</a:t>
              </a:r>
            </a:p>
            <a:p>
              <a:pPr marL="285750" indent="-285750" eaLnBrk="0" fontAlgn="base" hangingPunct="0">
                <a:spcAft>
                  <a:spcPts val="1000"/>
                </a:spcAft>
                <a:buClr>
                  <a:srgbClr val="009644"/>
                </a:buClr>
                <a:buSzPct val="80000"/>
                <a:buFont typeface="Wingdings 2" pitchFamily="18" charset="2"/>
                <a:buChar char="Ù"/>
              </a:pPr>
              <a:r>
                <a:rPr kumimoji="0" lang="en-US" sz="22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rPr>
                <a:t>Quality</a:t>
              </a:r>
              <a:r>
                <a:rPr kumimoji="0" lang="en-US" sz="2200" b="0" i="0" u="none" strike="noStrike" kern="1200" cap="none" spc="0" normalizeH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rPr>
                <a:t> </a:t>
              </a:r>
              <a:r>
                <a:rPr kumimoji="0" lang="en-US" sz="22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rPr>
                <a:t>from the perspective of the customer</a:t>
              </a:r>
            </a:p>
            <a:p>
              <a:pPr marL="285750" indent="-285750" eaLnBrk="0" fontAlgn="base" hangingPunct="0">
                <a:spcAft>
                  <a:spcPts val="1000"/>
                </a:spcAft>
                <a:buClr>
                  <a:srgbClr val="009644"/>
                </a:buClr>
                <a:buSzPct val="80000"/>
                <a:buFont typeface="Wingdings 2" pitchFamily="18" charset="2"/>
                <a:buChar char="Ù"/>
              </a:pPr>
              <a:r>
                <a:rPr lang="en-US" sz="2200" dirty="0" smtClean="0">
                  <a:solidFill>
                    <a:srgbClr val="000000"/>
                  </a:solidFill>
                  <a:latin typeface="Constantia" pitchFamily="18" charset="0"/>
                </a:rPr>
                <a:t>S</a:t>
              </a:r>
              <a:r>
                <a:rPr kumimoji="0" lang="en-US" sz="2200" b="0" i="0" u="none" strike="noStrike" kern="1200" cap="none" spc="0" normalizeH="0" baseline="0" noProof="0" dirty="0" err="1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rPr>
                <a:t>afety</a:t>
              </a:r>
              <a:r>
                <a:rPr kumimoji="0" lang="en-US" sz="2200" b="0" i="0" u="none" strike="noStrike" kern="1200" cap="none" spc="0" normalizeH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rPr>
                <a:t> in terms of </a:t>
              </a:r>
              <a:r>
                <a:rPr kumimoji="0" lang="en-US" sz="22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onstantia" pitchFamily="18" charset="0"/>
                  <a:ea typeface="+mn-ea"/>
                  <a:cs typeface="+mn-cs"/>
                </a:rPr>
                <a:t>frequency, severity, and cost (financial impact)</a:t>
              </a:r>
            </a:p>
            <a:p>
              <a:pPr marL="342900" marR="0" lvl="0" indent="-342900" algn="l" defTabSz="914400" rtl="0" eaLnBrk="0" fontAlgn="base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Clr>
                  <a:schemeClr val="accent2">
                    <a:lumMod val="75000"/>
                  </a:schemeClr>
                </a:buClr>
                <a:buSzPct val="80000"/>
                <a:buFont typeface="Wingdings 2" pitchFamily="18" charset="2"/>
                <a:buChar char="Ù"/>
                <a:tabLst/>
                <a:defRPr/>
              </a:pPr>
              <a:endPara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nstantia" pitchFamily="18" charset="0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Summary</a:t>
            </a:r>
            <a:endParaRPr lang="en-US" sz="4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371600" y="1905000"/>
            <a:ext cx="7467600" cy="4419599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sz="1800" dirty="0" smtClean="0"/>
              <a:t>Process functionality can create a competitive advantage such as: low cost, high quality, fast delivery speed, high delivery reliability, ability to cope with demand change, and the flexibility to offer variety. </a:t>
            </a:r>
          </a:p>
          <a:p>
            <a:pPr>
              <a:spcAft>
                <a:spcPts val="600"/>
              </a:spcAft>
            </a:pPr>
            <a:r>
              <a:rPr lang="en-US" sz="1800" dirty="0" smtClean="0"/>
              <a:t>Production strategies have advanced from forecast-driven mass production to demand-driven, lean, flexible, adaptive, and smart manufacturing approaches.</a:t>
            </a:r>
          </a:p>
          <a:p>
            <a:pPr lvl="0">
              <a:spcAft>
                <a:spcPts val="600"/>
              </a:spcAft>
            </a:pPr>
            <a:r>
              <a:rPr lang="en-US" sz="1800" dirty="0" smtClean="0"/>
              <a:t>Most manufacturers use a combination of make-to-stock and make-to-order  (including assemble-to-order, build-to-order, and engineer-to-order) production methods to satisfy demand for their products.  </a:t>
            </a:r>
          </a:p>
          <a:p>
            <a:pPr lvl="0">
              <a:spcAft>
                <a:spcPts val="600"/>
              </a:spcAft>
            </a:pPr>
            <a:r>
              <a:rPr lang="en-US" sz="1800" dirty="0" smtClean="0"/>
              <a:t>Tradeoffs made regarding production are: volume vs. variety, responsiveness vs. efficiency, in-house vs. outsource, and production costs vs. other supply chain costs and services.</a:t>
            </a:r>
          </a:p>
          <a:p>
            <a:pPr lvl="0">
              <a:spcAft>
                <a:spcPts val="600"/>
              </a:spcAft>
            </a:pPr>
            <a:r>
              <a:rPr lang="en-US" sz="1800" dirty="0" smtClean="0"/>
              <a:t>Critical production KPIs address total cost, total cycle time, delivery performance, quality, and safety.</a:t>
            </a:r>
          </a:p>
          <a:p>
            <a:pPr lvl="0">
              <a:spcAft>
                <a:spcPts val="600"/>
              </a:spcAft>
            </a:pPr>
            <a:endParaRPr lang="en-US" sz="1800" dirty="0" smtClean="0"/>
          </a:p>
          <a:p>
            <a:pPr>
              <a:spcAft>
                <a:spcPts val="600"/>
              </a:spcAft>
            </a:pPr>
            <a:endParaRPr lang="en-US" sz="1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/>
              <a:pPr/>
              <a:t>23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183883"/>
      </a:dk1>
      <a:lt1>
        <a:srgbClr val="FFFFFF"/>
      </a:lt1>
      <a:dk2>
        <a:srgbClr val="183883"/>
      </a:dk2>
      <a:lt2>
        <a:srgbClr val="808080"/>
      </a:lt2>
      <a:accent1>
        <a:srgbClr val="D4E3F7"/>
      </a:accent1>
      <a:accent2>
        <a:srgbClr val="0067AF"/>
      </a:accent2>
      <a:accent3>
        <a:srgbClr val="FFFFFF"/>
      </a:accent3>
      <a:accent4>
        <a:srgbClr val="132E6F"/>
      </a:accent4>
      <a:accent5>
        <a:srgbClr val="E6EFFA"/>
      </a:accent5>
      <a:accent6>
        <a:srgbClr val="005D9E"/>
      </a:accent6>
      <a:hlink>
        <a:srgbClr val="365B91"/>
      </a:hlink>
      <a:folHlink>
        <a:srgbClr val="0099AF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fr-FR" altLang="en-US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fr-FR" altLang="en-US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183883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183883"/>
        </a:dk1>
        <a:lt1>
          <a:srgbClr val="FFFFFF"/>
        </a:lt1>
        <a:dk2>
          <a:srgbClr val="000000"/>
        </a:dk2>
        <a:lt2>
          <a:srgbClr val="808080"/>
        </a:lt2>
        <a:accent1>
          <a:srgbClr val="D4E3F7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5">
        <a:dk1>
          <a:srgbClr val="183883"/>
        </a:dk1>
        <a:lt1>
          <a:srgbClr val="FFFFFF"/>
        </a:lt1>
        <a:dk2>
          <a:srgbClr val="183883"/>
        </a:dk2>
        <a:lt2>
          <a:srgbClr val="808080"/>
        </a:lt2>
        <a:accent1>
          <a:srgbClr val="D4E3F7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6">
        <a:dk1>
          <a:srgbClr val="183883"/>
        </a:dk1>
        <a:lt1>
          <a:srgbClr val="FFFFFF"/>
        </a:lt1>
        <a:dk2>
          <a:srgbClr val="183883"/>
        </a:dk2>
        <a:lt2>
          <a:srgbClr val="808080"/>
        </a:lt2>
        <a:accent1>
          <a:srgbClr val="D4E3F7"/>
        </a:accent1>
        <a:accent2>
          <a:srgbClr val="0067AF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005D9E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Default Design">
  <a:themeElements>
    <a:clrScheme name="">
      <a:dk1>
        <a:srgbClr val="183883"/>
      </a:dk1>
      <a:lt1>
        <a:srgbClr val="FFFFFF"/>
      </a:lt1>
      <a:dk2>
        <a:srgbClr val="183883"/>
      </a:dk2>
      <a:lt2>
        <a:srgbClr val="808080"/>
      </a:lt2>
      <a:accent1>
        <a:srgbClr val="D4E3F7"/>
      </a:accent1>
      <a:accent2>
        <a:srgbClr val="0067AF"/>
      </a:accent2>
      <a:accent3>
        <a:srgbClr val="FFFFFF"/>
      </a:accent3>
      <a:accent4>
        <a:srgbClr val="132E6F"/>
      </a:accent4>
      <a:accent5>
        <a:srgbClr val="E6EFFA"/>
      </a:accent5>
      <a:accent6>
        <a:srgbClr val="005D9E"/>
      </a:accent6>
      <a:hlink>
        <a:srgbClr val="365B91"/>
      </a:hlink>
      <a:folHlink>
        <a:srgbClr val="0099AF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fr-FR" altLang="en-US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fr-FR" altLang="en-US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183883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183883"/>
        </a:dk1>
        <a:lt1>
          <a:srgbClr val="FFFFFF"/>
        </a:lt1>
        <a:dk2>
          <a:srgbClr val="000000"/>
        </a:dk2>
        <a:lt2>
          <a:srgbClr val="808080"/>
        </a:lt2>
        <a:accent1>
          <a:srgbClr val="D4E3F7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5">
        <a:dk1>
          <a:srgbClr val="183883"/>
        </a:dk1>
        <a:lt1>
          <a:srgbClr val="FFFFFF"/>
        </a:lt1>
        <a:dk2>
          <a:srgbClr val="183883"/>
        </a:dk2>
        <a:lt2>
          <a:srgbClr val="808080"/>
        </a:lt2>
        <a:accent1>
          <a:srgbClr val="D4E3F7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6">
        <a:dk1>
          <a:srgbClr val="183883"/>
        </a:dk1>
        <a:lt1>
          <a:srgbClr val="FFFFFF"/>
        </a:lt1>
        <a:dk2>
          <a:srgbClr val="183883"/>
        </a:dk2>
        <a:lt2>
          <a:srgbClr val="808080"/>
        </a:lt2>
        <a:accent1>
          <a:srgbClr val="D4E3F7"/>
        </a:accent1>
        <a:accent2>
          <a:srgbClr val="0067AF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005D9E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11855</TotalTime>
  <Words>1871</Words>
  <Application>Microsoft Office PowerPoint</Application>
  <PresentationFormat>On-screen Show (4:3)</PresentationFormat>
  <Paragraphs>309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맑은 고딕</vt:lpstr>
      <vt:lpstr>Arial</vt:lpstr>
      <vt:lpstr>Calibri</vt:lpstr>
      <vt:lpstr>Constantia</vt:lpstr>
      <vt:lpstr>Rockwell</vt:lpstr>
      <vt:lpstr>Webdings</vt:lpstr>
      <vt:lpstr>Wingdings 2</vt:lpstr>
      <vt:lpstr>Default Design</vt:lpstr>
      <vt:lpstr>1_Default Design</vt:lpstr>
      <vt:lpstr>CHAPTER 6 </vt:lpstr>
      <vt:lpstr>Discussion Outline</vt:lpstr>
      <vt:lpstr>Role of Production Operations in SCM </vt:lpstr>
      <vt:lpstr>Role of Production Operations in SCM  Production Process Functionality</vt:lpstr>
      <vt:lpstr>Production Tradeoffs</vt:lpstr>
      <vt:lpstr>Production Tradeoffs Volume vs. Variety in Production Process Decisions</vt:lpstr>
      <vt:lpstr>Production Tradeoffs Responsiveness vs. Efficiency in Production Facility Decisions</vt:lpstr>
      <vt:lpstr>Production Tradeoffs  Production Costs vs. Other Supply Chain Costs</vt:lpstr>
      <vt:lpstr>Production Tradeoffs In-house (Make) vs. Outsource (Buy)</vt:lpstr>
      <vt:lpstr>Production Challenges</vt:lpstr>
      <vt:lpstr>Operations Strategy and Planning</vt:lpstr>
      <vt:lpstr>Operations Strategy and Planning Evolution of Production Strategies</vt:lpstr>
      <vt:lpstr>Operations Strategy and Planning Production Strategy Challenges</vt:lpstr>
      <vt:lpstr>Operations Strategy and Planning  Production Planning</vt:lpstr>
      <vt:lpstr>Production Execution Decisions</vt:lpstr>
      <vt:lpstr>Production Execution Decisions Assembly Processes</vt:lpstr>
      <vt:lpstr>Production Execution Decisions  Comparison of Make-to-Order (MTO) Options</vt:lpstr>
      <vt:lpstr>Production Execution Decisions Production Process Layout</vt:lpstr>
      <vt:lpstr>Production Execution Decisions Production Process Layout (continued)</vt:lpstr>
      <vt:lpstr>Production Execution Decisions Packaging </vt:lpstr>
      <vt:lpstr>Production Metrics</vt:lpstr>
      <vt:lpstr>Establishing Production Metrics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Supply Chain Textbook 10e</dc:title>
  <dc:creator>Coyle et al.</dc:creator>
  <cp:lastModifiedBy>Irina Neaga</cp:lastModifiedBy>
  <cp:revision>3488</cp:revision>
  <dcterms:created xsi:type="dcterms:W3CDTF">2015-03-04T01:48:45Z</dcterms:created>
  <dcterms:modified xsi:type="dcterms:W3CDTF">2019-02-04T21:06:30Z</dcterms:modified>
</cp:coreProperties>
</file>