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4"/>
  </p:sldMasterIdLst>
  <p:sldIdLst>
    <p:sldId id="256" r:id="rId5"/>
  </p:sldIdLst>
  <p:sldSz cx="9601200" cy="12801600" type="A3"/>
  <p:notesSz cx="6858000" cy="9144000"/>
  <p:defaultTextStyle>
    <a:defPPr>
      <a:defRPr lang="en-US"/>
    </a:defPPr>
    <a:lvl1pPr marL="0" algn="l" defTabSz="360045" rtl="0" eaLnBrk="1" latinLnBrk="0" hangingPunct="1">
      <a:defRPr sz="1418" kern="1200">
        <a:solidFill>
          <a:schemeClr val="tx1"/>
        </a:solidFill>
        <a:latin typeface="+mn-lt"/>
        <a:ea typeface="+mn-ea"/>
        <a:cs typeface="+mn-cs"/>
      </a:defRPr>
    </a:lvl1pPr>
    <a:lvl2pPr marL="360045" algn="l" defTabSz="360045" rtl="0" eaLnBrk="1" latinLnBrk="0" hangingPunct="1">
      <a:defRPr sz="1418" kern="1200">
        <a:solidFill>
          <a:schemeClr val="tx1"/>
        </a:solidFill>
        <a:latin typeface="+mn-lt"/>
        <a:ea typeface="+mn-ea"/>
        <a:cs typeface="+mn-cs"/>
      </a:defRPr>
    </a:lvl2pPr>
    <a:lvl3pPr marL="720090" algn="l" defTabSz="360045" rtl="0" eaLnBrk="1" latinLnBrk="0" hangingPunct="1">
      <a:defRPr sz="1418" kern="1200">
        <a:solidFill>
          <a:schemeClr val="tx1"/>
        </a:solidFill>
        <a:latin typeface="+mn-lt"/>
        <a:ea typeface="+mn-ea"/>
        <a:cs typeface="+mn-cs"/>
      </a:defRPr>
    </a:lvl3pPr>
    <a:lvl4pPr marL="1080135" algn="l" defTabSz="360045" rtl="0" eaLnBrk="1" latinLnBrk="0" hangingPunct="1">
      <a:defRPr sz="1418" kern="1200">
        <a:solidFill>
          <a:schemeClr val="tx1"/>
        </a:solidFill>
        <a:latin typeface="+mn-lt"/>
        <a:ea typeface="+mn-ea"/>
        <a:cs typeface="+mn-cs"/>
      </a:defRPr>
    </a:lvl4pPr>
    <a:lvl5pPr marL="1440180" algn="l" defTabSz="360045" rtl="0" eaLnBrk="1" latinLnBrk="0" hangingPunct="1">
      <a:defRPr sz="1418" kern="1200">
        <a:solidFill>
          <a:schemeClr val="tx1"/>
        </a:solidFill>
        <a:latin typeface="+mn-lt"/>
        <a:ea typeface="+mn-ea"/>
        <a:cs typeface="+mn-cs"/>
      </a:defRPr>
    </a:lvl5pPr>
    <a:lvl6pPr marL="1800225" algn="l" defTabSz="360045" rtl="0" eaLnBrk="1" latinLnBrk="0" hangingPunct="1">
      <a:defRPr sz="1418" kern="1200">
        <a:solidFill>
          <a:schemeClr val="tx1"/>
        </a:solidFill>
        <a:latin typeface="+mn-lt"/>
        <a:ea typeface="+mn-ea"/>
        <a:cs typeface="+mn-cs"/>
      </a:defRPr>
    </a:lvl6pPr>
    <a:lvl7pPr marL="2160270" algn="l" defTabSz="360045" rtl="0" eaLnBrk="1" latinLnBrk="0" hangingPunct="1">
      <a:defRPr sz="1418" kern="1200">
        <a:solidFill>
          <a:schemeClr val="tx1"/>
        </a:solidFill>
        <a:latin typeface="+mn-lt"/>
        <a:ea typeface="+mn-ea"/>
        <a:cs typeface="+mn-cs"/>
      </a:defRPr>
    </a:lvl7pPr>
    <a:lvl8pPr marL="2520315" algn="l" defTabSz="360045" rtl="0" eaLnBrk="1" latinLnBrk="0" hangingPunct="1">
      <a:defRPr sz="1418" kern="1200">
        <a:solidFill>
          <a:schemeClr val="tx1"/>
        </a:solidFill>
        <a:latin typeface="+mn-lt"/>
        <a:ea typeface="+mn-ea"/>
        <a:cs typeface="+mn-cs"/>
      </a:defRPr>
    </a:lvl8pPr>
    <a:lvl9pPr marL="2880360" algn="l" defTabSz="360045" rtl="0" eaLnBrk="1" latinLnBrk="0" hangingPunct="1">
      <a:defRPr sz="1418"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292E"/>
    <a:srgbClr val="C33B3B"/>
    <a:srgbClr val="D37D7C"/>
    <a:srgbClr val="F2D9B0"/>
    <a:srgbClr val="CFBF9D"/>
    <a:srgbClr val="CEAA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DF7FC5-3AD1-4172-AC57-669080B036B0}" v="301" dt="2018-12-19T19:01:05.952"/>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31" autoAdjust="0"/>
  </p:normalViewPr>
  <p:slideViewPr>
    <p:cSldViewPr snapToGrid="0">
      <p:cViewPr varScale="1">
        <p:scale>
          <a:sx n="37" d="100"/>
          <a:sy n="37" d="100"/>
        </p:scale>
        <p:origin x="23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660083" y="681335"/>
            <a:ext cx="8281035" cy="2474059"/>
          </a:xfrm>
          <a:prstGeom prst="rect">
            <a:avLst/>
          </a:prstGeom>
        </p:spPr>
        <p:txBody>
          <a:bodyPr/>
          <a:lstStyle>
            <a:lvl1pPr>
              <a:defRPr baseline="0"/>
            </a:lvl1pPr>
          </a:lstStyle>
          <a:p>
            <a:r>
              <a:rPr lang="en-US"/>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961BD8-6614-4D8A-9A6F-E5F963382F71}"/>
              </a:ext>
            </a:extLst>
          </p:cNvPr>
          <p:cNvSpPr/>
          <p:nvPr userDrawn="1"/>
        </p:nvSpPr>
        <p:spPr>
          <a:xfrm>
            <a:off x="305845" y="265193"/>
            <a:ext cx="8989511" cy="1166898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960096"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24" indent="-240024" algn="l" defTabSz="960096"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72" indent="-240024" algn="l" defTabSz="960096"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20" indent="-240024" algn="l" defTabSz="960096"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168"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16"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264"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12"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360"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408"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096" rtl="0" eaLnBrk="1" latinLnBrk="0" hangingPunct="1">
        <a:defRPr sz="1890" kern="1200">
          <a:solidFill>
            <a:schemeClr val="tx1"/>
          </a:solidFill>
          <a:latin typeface="+mn-lt"/>
          <a:ea typeface="+mn-ea"/>
          <a:cs typeface="+mn-cs"/>
        </a:defRPr>
      </a:lvl1pPr>
      <a:lvl2pPr marL="480048" algn="l" defTabSz="960096" rtl="0" eaLnBrk="1" latinLnBrk="0" hangingPunct="1">
        <a:defRPr sz="1890" kern="1200">
          <a:solidFill>
            <a:schemeClr val="tx1"/>
          </a:solidFill>
          <a:latin typeface="+mn-lt"/>
          <a:ea typeface="+mn-ea"/>
          <a:cs typeface="+mn-cs"/>
        </a:defRPr>
      </a:lvl2pPr>
      <a:lvl3pPr marL="960096" algn="l" defTabSz="960096" rtl="0" eaLnBrk="1" latinLnBrk="0" hangingPunct="1">
        <a:defRPr sz="1890" kern="1200">
          <a:solidFill>
            <a:schemeClr val="tx1"/>
          </a:solidFill>
          <a:latin typeface="+mn-lt"/>
          <a:ea typeface="+mn-ea"/>
          <a:cs typeface="+mn-cs"/>
        </a:defRPr>
      </a:lvl3pPr>
      <a:lvl4pPr marL="1440144" algn="l" defTabSz="960096" rtl="0" eaLnBrk="1" latinLnBrk="0" hangingPunct="1">
        <a:defRPr sz="1890" kern="1200">
          <a:solidFill>
            <a:schemeClr val="tx1"/>
          </a:solidFill>
          <a:latin typeface="+mn-lt"/>
          <a:ea typeface="+mn-ea"/>
          <a:cs typeface="+mn-cs"/>
        </a:defRPr>
      </a:lvl4pPr>
      <a:lvl5pPr marL="1920192" algn="l" defTabSz="960096" rtl="0" eaLnBrk="1" latinLnBrk="0" hangingPunct="1">
        <a:defRPr sz="1890" kern="1200">
          <a:solidFill>
            <a:schemeClr val="tx1"/>
          </a:solidFill>
          <a:latin typeface="+mn-lt"/>
          <a:ea typeface="+mn-ea"/>
          <a:cs typeface="+mn-cs"/>
        </a:defRPr>
      </a:lvl5pPr>
      <a:lvl6pPr marL="2400240" algn="l" defTabSz="960096" rtl="0" eaLnBrk="1" latinLnBrk="0" hangingPunct="1">
        <a:defRPr sz="1890" kern="1200">
          <a:solidFill>
            <a:schemeClr val="tx1"/>
          </a:solidFill>
          <a:latin typeface="+mn-lt"/>
          <a:ea typeface="+mn-ea"/>
          <a:cs typeface="+mn-cs"/>
        </a:defRPr>
      </a:lvl6pPr>
      <a:lvl7pPr marL="2880288" algn="l" defTabSz="960096" rtl="0" eaLnBrk="1" latinLnBrk="0" hangingPunct="1">
        <a:defRPr sz="1890" kern="1200">
          <a:solidFill>
            <a:schemeClr val="tx1"/>
          </a:solidFill>
          <a:latin typeface="+mn-lt"/>
          <a:ea typeface="+mn-ea"/>
          <a:cs typeface="+mn-cs"/>
        </a:defRPr>
      </a:lvl7pPr>
      <a:lvl8pPr marL="3360336" algn="l" defTabSz="960096" rtl="0" eaLnBrk="1" latinLnBrk="0" hangingPunct="1">
        <a:defRPr sz="1890" kern="1200">
          <a:solidFill>
            <a:schemeClr val="tx1"/>
          </a:solidFill>
          <a:latin typeface="+mn-lt"/>
          <a:ea typeface="+mn-ea"/>
          <a:cs typeface="+mn-cs"/>
        </a:defRPr>
      </a:lvl8pPr>
      <a:lvl9pPr marL="3840384" algn="l" defTabSz="960096"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11.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B90D037-0168-46AB-B1E1-CE2DDA174E32}"/>
              </a:ext>
            </a:extLst>
          </p:cNvPr>
          <p:cNvPicPr>
            <a:picLocks noChangeAspect="1"/>
          </p:cNvPicPr>
          <p:nvPr/>
        </p:nvPicPr>
        <p:blipFill>
          <a:blip r:embed="rId2"/>
          <a:stretch>
            <a:fillRect/>
          </a:stretch>
        </p:blipFill>
        <p:spPr>
          <a:xfrm>
            <a:off x="5752793" y="236340"/>
            <a:ext cx="1328553" cy="1328553"/>
          </a:xfrm>
          <a:prstGeom prst="rect">
            <a:avLst/>
          </a:prstGeom>
        </p:spPr>
      </p:pic>
      <p:sp>
        <p:nvSpPr>
          <p:cNvPr id="5" name="Rectangle: Rounded Corners 4">
            <a:extLst>
              <a:ext uri="{FF2B5EF4-FFF2-40B4-BE49-F238E27FC236}">
                <a16:creationId xmlns:a16="http://schemas.microsoft.com/office/drawing/2014/main" id="{5D34EBBA-EF64-4B43-9485-B29C120A6DEE}"/>
              </a:ext>
            </a:extLst>
          </p:cNvPr>
          <p:cNvSpPr/>
          <p:nvPr/>
        </p:nvSpPr>
        <p:spPr>
          <a:xfrm>
            <a:off x="716039" y="5856148"/>
            <a:ext cx="3593784" cy="2640124"/>
          </a:xfrm>
          <a:prstGeom prst="round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1" name="Group 120" descr="Pencil Tip">
            <a:extLst>
              <a:ext uri="{FF2B5EF4-FFF2-40B4-BE49-F238E27FC236}">
                <a16:creationId xmlns:a16="http://schemas.microsoft.com/office/drawing/2014/main" id="{8096D734-9A18-4CDD-8E63-5B1E0374F1A6}"/>
              </a:ext>
            </a:extLst>
          </p:cNvPr>
          <p:cNvGrpSpPr/>
          <p:nvPr/>
        </p:nvGrpSpPr>
        <p:grpSpPr>
          <a:xfrm>
            <a:off x="4377137" y="567733"/>
            <a:ext cx="853211" cy="682173"/>
            <a:chOff x="5558269" y="2683246"/>
            <a:chExt cx="1083443" cy="866251"/>
          </a:xfrm>
        </p:grpSpPr>
        <p:sp>
          <p:nvSpPr>
            <p:cNvPr id="27" name="Arrow: Down 26">
              <a:extLst>
                <a:ext uri="{FF2B5EF4-FFF2-40B4-BE49-F238E27FC236}">
                  <a16:creationId xmlns:a16="http://schemas.microsoft.com/office/drawing/2014/main" id="{B860C96A-5919-427D-ACDC-5B4ABDC6E4B8}"/>
                </a:ext>
              </a:extLst>
            </p:cNvPr>
            <p:cNvSpPr/>
            <p:nvPr/>
          </p:nvSpPr>
          <p:spPr>
            <a:xfrm rot="10800000" flipH="1">
              <a:off x="5558269" y="2683247"/>
              <a:ext cx="1083443" cy="866250"/>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123" name="Freeform: Shape 122">
              <a:extLst>
                <a:ext uri="{FF2B5EF4-FFF2-40B4-BE49-F238E27FC236}">
                  <a16:creationId xmlns:a16="http://schemas.microsoft.com/office/drawing/2014/main" id="{20A2F263-68FD-41AC-9E8F-145F5952DFEA}"/>
                </a:ext>
              </a:extLst>
            </p:cNvPr>
            <p:cNvSpPr/>
            <p:nvPr/>
          </p:nvSpPr>
          <p:spPr>
            <a:xfrm>
              <a:off x="5948483" y="2683246"/>
              <a:ext cx="303016" cy="17498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a:endParaRPr lang="en-ZA" sz="1117"/>
            </a:p>
          </p:txBody>
        </p:sp>
      </p:grpSp>
      <p:grpSp>
        <p:nvGrpSpPr>
          <p:cNvPr id="34" name="Group 33" descr="Pencil Section">
            <a:extLst>
              <a:ext uri="{FF2B5EF4-FFF2-40B4-BE49-F238E27FC236}">
                <a16:creationId xmlns:a16="http://schemas.microsoft.com/office/drawing/2014/main" id="{8C5CFB96-05C7-4060-B6EA-87F284A06808}"/>
              </a:ext>
            </a:extLst>
          </p:cNvPr>
          <p:cNvGrpSpPr/>
          <p:nvPr/>
        </p:nvGrpSpPr>
        <p:grpSpPr>
          <a:xfrm rot="10800000" flipH="1">
            <a:off x="4378359" y="967381"/>
            <a:ext cx="851991" cy="4681932"/>
            <a:chOff x="720000" y="5200650"/>
            <a:chExt cx="1440000" cy="3600000"/>
          </a:xfrm>
        </p:grpSpPr>
        <p:sp>
          <p:nvSpPr>
            <p:cNvPr id="22" name="Arrow: Down 21">
              <a:extLst>
                <a:ext uri="{FF2B5EF4-FFF2-40B4-BE49-F238E27FC236}">
                  <a16:creationId xmlns:a16="http://schemas.microsoft.com/office/drawing/2014/main" id="{539DCB09-D489-4AEF-A57A-4276E752CEA5}"/>
                </a:ext>
              </a:extLst>
            </p:cNvPr>
            <p:cNvSpPr/>
            <p:nvPr/>
          </p:nvSpPr>
          <p:spPr>
            <a:xfrm>
              <a:off x="720000" y="5200650"/>
              <a:ext cx="360000" cy="3600000"/>
            </a:xfrm>
            <a:prstGeom prst="downArrow">
              <a:avLst>
                <a:gd name="adj1" fmla="val 100000"/>
                <a:gd name="adj2" fmla="val 5000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24" name="Arrow: Down 23">
              <a:extLst>
                <a:ext uri="{FF2B5EF4-FFF2-40B4-BE49-F238E27FC236}">
                  <a16:creationId xmlns:a16="http://schemas.microsoft.com/office/drawing/2014/main" id="{B6433480-891A-4EB9-865B-9B1BBD57D290}"/>
                </a:ext>
              </a:extLst>
            </p:cNvPr>
            <p:cNvSpPr/>
            <p:nvPr/>
          </p:nvSpPr>
          <p:spPr>
            <a:xfrm>
              <a:off x="1080000" y="5200650"/>
              <a:ext cx="360000" cy="3600000"/>
            </a:xfrm>
            <a:prstGeom prst="downArrow">
              <a:avLst>
                <a:gd name="adj1" fmla="val 10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25" name="Arrow: Down 24">
              <a:extLst>
                <a:ext uri="{FF2B5EF4-FFF2-40B4-BE49-F238E27FC236}">
                  <a16:creationId xmlns:a16="http://schemas.microsoft.com/office/drawing/2014/main" id="{B446CB75-8164-4D77-8F31-A19689A43099}"/>
                </a:ext>
              </a:extLst>
            </p:cNvPr>
            <p:cNvSpPr/>
            <p:nvPr/>
          </p:nvSpPr>
          <p:spPr>
            <a:xfrm>
              <a:off x="1440000" y="5200650"/>
              <a:ext cx="360000" cy="3600000"/>
            </a:xfrm>
            <a:prstGeom prst="downArrow">
              <a:avLst>
                <a:gd name="adj1" fmla="val 100000"/>
                <a:gd name="adj2" fmla="val 50000"/>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26" name="Arrow: Down 25">
              <a:extLst>
                <a:ext uri="{FF2B5EF4-FFF2-40B4-BE49-F238E27FC236}">
                  <a16:creationId xmlns:a16="http://schemas.microsoft.com/office/drawing/2014/main" id="{AB2BEF8A-0269-4173-AA05-AB31BEADFAC1}"/>
                </a:ext>
              </a:extLst>
            </p:cNvPr>
            <p:cNvSpPr/>
            <p:nvPr/>
          </p:nvSpPr>
          <p:spPr>
            <a:xfrm>
              <a:off x="1800000" y="5200650"/>
              <a:ext cx="360000" cy="3600000"/>
            </a:xfrm>
            <a:prstGeom prst="downArrow">
              <a:avLst>
                <a:gd name="adj1" fmla="val 10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grpSp>
      <p:grpSp>
        <p:nvGrpSpPr>
          <p:cNvPr id="54" name="Group 53" descr="Pencil Section">
            <a:extLst>
              <a:ext uri="{FF2B5EF4-FFF2-40B4-BE49-F238E27FC236}">
                <a16:creationId xmlns:a16="http://schemas.microsoft.com/office/drawing/2014/main" id="{5DCE6B97-B14E-4696-83E1-484FD5CE661D}"/>
              </a:ext>
            </a:extLst>
          </p:cNvPr>
          <p:cNvGrpSpPr/>
          <p:nvPr/>
        </p:nvGrpSpPr>
        <p:grpSpPr>
          <a:xfrm rot="10800000" flipH="1">
            <a:off x="4378358" y="4759027"/>
            <a:ext cx="851987" cy="3268536"/>
            <a:chOff x="720001" y="5200650"/>
            <a:chExt cx="1439999" cy="3600000"/>
          </a:xfrm>
          <a:solidFill>
            <a:schemeClr val="accent2"/>
          </a:solidFill>
        </p:grpSpPr>
        <p:sp>
          <p:nvSpPr>
            <p:cNvPr id="55" name="Arrow: Down 54">
              <a:extLst>
                <a:ext uri="{FF2B5EF4-FFF2-40B4-BE49-F238E27FC236}">
                  <a16:creationId xmlns:a16="http://schemas.microsoft.com/office/drawing/2014/main" id="{3720879D-EA4C-48EC-BA7A-92D1722ED1A0}"/>
                </a:ext>
              </a:extLst>
            </p:cNvPr>
            <p:cNvSpPr/>
            <p:nvPr/>
          </p:nvSpPr>
          <p:spPr>
            <a:xfrm>
              <a:off x="720001" y="5200650"/>
              <a:ext cx="360000" cy="3600000"/>
            </a:xfrm>
            <a:prstGeom prst="downArrow">
              <a:avLst>
                <a:gd name="adj1" fmla="val 100000"/>
                <a:gd name="adj2" fmla="val 50000"/>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56" name="Arrow: Down 55">
              <a:extLst>
                <a:ext uri="{FF2B5EF4-FFF2-40B4-BE49-F238E27FC236}">
                  <a16:creationId xmlns:a16="http://schemas.microsoft.com/office/drawing/2014/main" id="{4807F6A6-6CF1-4185-8B9E-3A7DBC1DC9EF}"/>
                </a:ext>
              </a:extLst>
            </p:cNvPr>
            <p:cNvSpPr/>
            <p:nvPr/>
          </p:nvSpPr>
          <p:spPr>
            <a:xfrm>
              <a:off x="1080001" y="5200650"/>
              <a:ext cx="360000" cy="3600000"/>
            </a:xfrm>
            <a:prstGeom prst="downArrow">
              <a:avLst>
                <a:gd name="adj1" fmla="val 10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57" name="Arrow: Down 56">
              <a:extLst>
                <a:ext uri="{FF2B5EF4-FFF2-40B4-BE49-F238E27FC236}">
                  <a16:creationId xmlns:a16="http://schemas.microsoft.com/office/drawing/2014/main" id="{91463D4C-E169-4CD7-9CF1-C735695BB472}"/>
                </a:ext>
              </a:extLst>
            </p:cNvPr>
            <p:cNvSpPr/>
            <p:nvPr/>
          </p:nvSpPr>
          <p:spPr>
            <a:xfrm>
              <a:off x="1440001" y="5200650"/>
              <a:ext cx="360000" cy="3600000"/>
            </a:xfrm>
            <a:prstGeom prst="down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58" name="Arrow: Down 57">
              <a:extLst>
                <a:ext uri="{FF2B5EF4-FFF2-40B4-BE49-F238E27FC236}">
                  <a16:creationId xmlns:a16="http://schemas.microsoft.com/office/drawing/2014/main" id="{FC0AA29E-FA9E-4076-B620-02F17C95AB09}"/>
                </a:ext>
              </a:extLst>
            </p:cNvPr>
            <p:cNvSpPr/>
            <p:nvPr/>
          </p:nvSpPr>
          <p:spPr>
            <a:xfrm>
              <a:off x="1800000" y="5200650"/>
              <a:ext cx="360000" cy="3600000"/>
            </a:xfrm>
            <a:prstGeom prst="downArrow">
              <a:avLst>
                <a:gd name="adj1" fmla="val 10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grpSp>
      <p:grpSp>
        <p:nvGrpSpPr>
          <p:cNvPr id="61" name="Group 60" descr="Pencil Section">
            <a:extLst>
              <a:ext uri="{FF2B5EF4-FFF2-40B4-BE49-F238E27FC236}">
                <a16:creationId xmlns:a16="http://schemas.microsoft.com/office/drawing/2014/main" id="{FA67B8CC-BADB-480B-99C6-F0315E487428}"/>
              </a:ext>
            </a:extLst>
          </p:cNvPr>
          <p:cNvGrpSpPr/>
          <p:nvPr/>
        </p:nvGrpSpPr>
        <p:grpSpPr>
          <a:xfrm rot="10800000" flipH="1">
            <a:off x="4378360" y="7883819"/>
            <a:ext cx="851989" cy="2806520"/>
            <a:chOff x="720001" y="5200650"/>
            <a:chExt cx="1439999" cy="3600000"/>
          </a:xfrm>
          <a:solidFill>
            <a:schemeClr val="accent2"/>
          </a:solidFill>
        </p:grpSpPr>
        <p:sp>
          <p:nvSpPr>
            <p:cNvPr id="62" name="Arrow: Down 61">
              <a:extLst>
                <a:ext uri="{FF2B5EF4-FFF2-40B4-BE49-F238E27FC236}">
                  <a16:creationId xmlns:a16="http://schemas.microsoft.com/office/drawing/2014/main" id="{687F0286-720F-48E5-B93C-F7339BD4878D}"/>
                </a:ext>
              </a:extLst>
            </p:cNvPr>
            <p:cNvSpPr/>
            <p:nvPr/>
          </p:nvSpPr>
          <p:spPr>
            <a:xfrm>
              <a:off x="720001" y="5200650"/>
              <a:ext cx="360000" cy="3600000"/>
            </a:xfrm>
            <a:prstGeom prst="downArrow">
              <a:avLst>
                <a:gd name="adj1" fmla="val 100000"/>
                <a:gd name="adj2" fmla="val 50000"/>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63" name="Arrow: Down 62">
              <a:extLst>
                <a:ext uri="{FF2B5EF4-FFF2-40B4-BE49-F238E27FC236}">
                  <a16:creationId xmlns:a16="http://schemas.microsoft.com/office/drawing/2014/main" id="{337DFB87-CFFE-49F4-B7B0-319AF30FC696}"/>
                </a:ext>
              </a:extLst>
            </p:cNvPr>
            <p:cNvSpPr/>
            <p:nvPr/>
          </p:nvSpPr>
          <p:spPr>
            <a:xfrm>
              <a:off x="1080001" y="5200650"/>
              <a:ext cx="360000" cy="3600000"/>
            </a:xfrm>
            <a:prstGeom prst="downArrow">
              <a:avLst>
                <a:gd name="adj1" fmla="val 100000"/>
                <a:gd name="adj2"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64" name="Arrow: Down 63">
              <a:extLst>
                <a:ext uri="{FF2B5EF4-FFF2-40B4-BE49-F238E27FC236}">
                  <a16:creationId xmlns:a16="http://schemas.microsoft.com/office/drawing/2014/main" id="{994ECC7C-6411-4822-923E-7327528677DD}"/>
                </a:ext>
              </a:extLst>
            </p:cNvPr>
            <p:cNvSpPr/>
            <p:nvPr/>
          </p:nvSpPr>
          <p:spPr>
            <a:xfrm>
              <a:off x="1440001" y="5200650"/>
              <a:ext cx="360000" cy="3600000"/>
            </a:xfrm>
            <a:prstGeom prst="down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65" name="Arrow: Down 64">
              <a:extLst>
                <a:ext uri="{FF2B5EF4-FFF2-40B4-BE49-F238E27FC236}">
                  <a16:creationId xmlns:a16="http://schemas.microsoft.com/office/drawing/2014/main" id="{38DF508B-21CB-4DAC-988D-D192B1CF236C}"/>
                </a:ext>
              </a:extLst>
            </p:cNvPr>
            <p:cNvSpPr/>
            <p:nvPr/>
          </p:nvSpPr>
          <p:spPr>
            <a:xfrm>
              <a:off x="1800000" y="5200650"/>
              <a:ext cx="360000" cy="3600000"/>
            </a:xfrm>
            <a:prstGeom prst="downArrow">
              <a:avLst>
                <a:gd name="adj1" fmla="val 100000"/>
                <a:gd name="adj2"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grpSp>
      <p:grpSp>
        <p:nvGrpSpPr>
          <p:cNvPr id="49" name="Group 48" descr="Pencil Eraser">
            <a:extLst>
              <a:ext uri="{FF2B5EF4-FFF2-40B4-BE49-F238E27FC236}">
                <a16:creationId xmlns:a16="http://schemas.microsoft.com/office/drawing/2014/main" id="{C1260421-D92C-4E2E-88CD-E4D9C935FEA5}"/>
              </a:ext>
            </a:extLst>
          </p:cNvPr>
          <p:cNvGrpSpPr/>
          <p:nvPr/>
        </p:nvGrpSpPr>
        <p:grpSpPr>
          <a:xfrm>
            <a:off x="4377141" y="10690346"/>
            <a:ext cx="853212" cy="680023"/>
            <a:chOff x="5554279" y="11106366"/>
            <a:chExt cx="1083443" cy="863521"/>
          </a:xfrm>
        </p:grpSpPr>
        <p:sp>
          <p:nvSpPr>
            <p:cNvPr id="28" name="Rectangle 27">
              <a:extLst>
                <a:ext uri="{FF2B5EF4-FFF2-40B4-BE49-F238E27FC236}">
                  <a16:creationId xmlns:a16="http://schemas.microsoft.com/office/drawing/2014/main" id="{5839231F-8AA0-47CC-9B7B-82EAF40A3A8D}"/>
                </a:ext>
              </a:extLst>
            </p:cNvPr>
            <p:cNvSpPr/>
            <p:nvPr/>
          </p:nvSpPr>
          <p:spPr>
            <a:xfrm rot="10800000" flipH="1">
              <a:off x="5554280" y="11106366"/>
              <a:ext cx="1083442" cy="484241"/>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29" name="Rectangle: Top Corners Rounded 28">
              <a:extLst>
                <a:ext uri="{FF2B5EF4-FFF2-40B4-BE49-F238E27FC236}">
                  <a16:creationId xmlns:a16="http://schemas.microsoft.com/office/drawing/2014/main" id="{3D1EA64C-5006-4013-9C14-9A1F00DE6C98}"/>
                </a:ext>
              </a:extLst>
            </p:cNvPr>
            <p:cNvSpPr/>
            <p:nvPr/>
          </p:nvSpPr>
          <p:spPr>
            <a:xfrm rot="10800000" flipH="1">
              <a:off x="5554279" y="11590606"/>
              <a:ext cx="1083442" cy="379281"/>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31" name="Rectangle 30">
              <a:extLst>
                <a:ext uri="{FF2B5EF4-FFF2-40B4-BE49-F238E27FC236}">
                  <a16:creationId xmlns:a16="http://schemas.microsoft.com/office/drawing/2014/main" id="{9563BB47-CEF7-454E-BF04-B9383994F31A}"/>
                </a:ext>
              </a:extLst>
            </p:cNvPr>
            <p:cNvSpPr/>
            <p:nvPr/>
          </p:nvSpPr>
          <p:spPr>
            <a:xfrm rot="10800000" flipH="1">
              <a:off x="5554279" y="11501012"/>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32" name="Rectangle 31">
              <a:extLst>
                <a:ext uri="{FF2B5EF4-FFF2-40B4-BE49-F238E27FC236}">
                  <a16:creationId xmlns:a16="http://schemas.microsoft.com/office/drawing/2014/main" id="{72BFC936-E991-4F9F-8385-770D4414AA4B}"/>
                </a:ext>
              </a:extLst>
            </p:cNvPr>
            <p:cNvSpPr/>
            <p:nvPr/>
          </p:nvSpPr>
          <p:spPr>
            <a:xfrm rot="10800000" flipH="1">
              <a:off x="5554279" y="11420788"/>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33" name="Rectangle 32">
              <a:extLst>
                <a:ext uri="{FF2B5EF4-FFF2-40B4-BE49-F238E27FC236}">
                  <a16:creationId xmlns:a16="http://schemas.microsoft.com/office/drawing/2014/main" id="{4BDA4819-792D-4D2C-B416-C6FB5733E3F2}"/>
                </a:ext>
              </a:extLst>
            </p:cNvPr>
            <p:cNvSpPr/>
            <p:nvPr/>
          </p:nvSpPr>
          <p:spPr>
            <a:xfrm rot="10800000" flipH="1">
              <a:off x="5554279" y="11340564"/>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grpSp>
      <p:grpSp>
        <p:nvGrpSpPr>
          <p:cNvPr id="1034" name="Group 1033" title="Section Title">
            <a:extLst>
              <a:ext uri="{FF2B5EF4-FFF2-40B4-BE49-F238E27FC236}">
                <a16:creationId xmlns:a16="http://schemas.microsoft.com/office/drawing/2014/main" id="{20434B85-96ED-49B6-9A09-5BF47EF578EA}"/>
              </a:ext>
            </a:extLst>
          </p:cNvPr>
          <p:cNvGrpSpPr/>
          <p:nvPr/>
        </p:nvGrpSpPr>
        <p:grpSpPr>
          <a:xfrm>
            <a:off x="4299361" y="1459867"/>
            <a:ext cx="3324264" cy="879397"/>
            <a:chOff x="5431608" y="4234169"/>
            <a:chExt cx="4221287" cy="1116695"/>
          </a:xfrm>
        </p:grpSpPr>
        <p:sp>
          <p:nvSpPr>
            <p:cNvPr id="105" name="Rectangle 104">
              <a:extLst>
                <a:ext uri="{FF2B5EF4-FFF2-40B4-BE49-F238E27FC236}">
                  <a16:creationId xmlns:a16="http://schemas.microsoft.com/office/drawing/2014/main" id="{4706127D-A2D7-44C8-9AF6-2705A19F487B}"/>
                </a:ext>
              </a:extLst>
            </p:cNvPr>
            <p:cNvSpPr/>
            <p:nvPr/>
          </p:nvSpPr>
          <p:spPr>
            <a:xfrm rot="16200000">
              <a:off x="7971542" y="3805037"/>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91" name="Freeform: Shape 90">
              <a:extLst>
                <a:ext uri="{FF2B5EF4-FFF2-40B4-BE49-F238E27FC236}">
                  <a16:creationId xmlns:a16="http://schemas.microsoft.com/office/drawing/2014/main" id="{C3D83180-0EA1-4C3E-A2CB-0156B818A52D}"/>
                </a:ext>
              </a:extLst>
            </p:cNvPr>
            <p:cNvSpPr/>
            <p:nvPr/>
          </p:nvSpPr>
          <p:spPr>
            <a:xfrm rot="16200000">
              <a:off x="5384583" y="5119448"/>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a:endParaRPr lang="en-ZA" sz="1117"/>
            </a:p>
          </p:txBody>
        </p:sp>
        <p:sp>
          <p:nvSpPr>
            <p:cNvPr id="42" name="Rectangle 41">
              <a:extLst>
                <a:ext uri="{FF2B5EF4-FFF2-40B4-BE49-F238E27FC236}">
                  <a16:creationId xmlns:a16="http://schemas.microsoft.com/office/drawing/2014/main" id="{1384250D-16D1-4C6E-9289-B0F638D91617}"/>
                </a:ext>
              </a:extLst>
            </p:cNvPr>
            <p:cNvSpPr/>
            <p:nvPr/>
          </p:nvSpPr>
          <p:spPr>
            <a:xfrm>
              <a:off x="5558271" y="5099224"/>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39" name="Rectangle: Top Corners Rounded 38">
              <a:extLst>
                <a:ext uri="{FF2B5EF4-FFF2-40B4-BE49-F238E27FC236}">
                  <a16:creationId xmlns:a16="http://schemas.microsoft.com/office/drawing/2014/main" id="{403C72BC-017E-4889-86F3-EE29B4D8167C}"/>
                </a:ext>
              </a:extLst>
            </p:cNvPr>
            <p:cNvSpPr/>
            <p:nvPr/>
          </p:nvSpPr>
          <p:spPr>
            <a:xfrm rot="16200000">
              <a:off x="7092252" y="2573525"/>
              <a:ext cx="900000" cy="4221287"/>
            </a:xfrm>
            <a:prstGeom prst="round2SameRect">
              <a:avLst>
                <a:gd name="adj1" fmla="val 7001"/>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104" name="TextBox 103">
              <a:extLst>
                <a:ext uri="{FF2B5EF4-FFF2-40B4-BE49-F238E27FC236}">
                  <a16:creationId xmlns:a16="http://schemas.microsoft.com/office/drawing/2014/main" id="{EDD96DC5-58F2-4DBD-8B2D-5E2C271130E4}"/>
                </a:ext>
              </a:extLst>
            </p:cNvPr>
            <p:cNvSpPr txBox="1"/>
            <p:nvPr/>
          </p:nvSpPr>
          <p:spPr>
            <a:xfrm>
              <a:off x="6372940" y="4324167"/>
              <a:ext cx="3188090" cy="720000"/>
            </a:xfrm>
            <a:prstGeom prst="rect">
              <a:avLst/>
            </a:prstGeom>
            <a:gradFill>
              <a:gsLst>
                <a:gs pos="0">
                  <a:schemeClr val="tx1"/>
                </a:gs>
                <a:gs pos="100000">
                  <a:schemeClr val="tx1"/>
                </a:gs>
              </a:gsLst>
              <a:lin ang="0" scaled="1"/>
            </a:gradFill>
          </p:spPr>
          <p:txBody>
            <a:bodyPr wrap="square" lIns="113400" tIns="0" rIns="113400" bIns="0" rtlCol="0" anchor="ctr">
              <a:noAutofit/>
            </a:bodyPr>
            <a:lstStyle/>
            <a:p>
              <a:r>
                <a:rPr lang="en-ZA" sz="1117" noProof="1">
                  <a:solidFill>
                    <a:schemeClr val="bg1"/>
                  </a:solidFill>
                  <a:latin typeface="+mj-lt"/>
                </a:rPr>
                <a:t>What is cross-curricular teaching and learning?</a:t>
              </a:r>
            </a:p>
          </p:txBody>
        </p:sp>
      </p:grpSp>
      <p:grpSp>
        <p:nvGrpSpPr>
          <p:cNvPr id="1038" name="Group 1037" descr="Icon Device&#10;">
            <a:extLst>
              <a:ext uri="{FF2B5EF4-FFF2-40B4-BE49-F238E27FC236}">
                <a16:creationId xmlns:a16="http://schemas.microsoft.com/office/drawing/2014/main" id="{E9D88B68-15C1-4E2A-9B7E-58D9787E6AEF}"/>
              </a:ext>
            </a:extLst>
          </p:cNvPr>
          <p:cNvGrpSpPr/>
          <p:nvPr/>
        </p:nvGrpSpPr>
        <p:grpSpPr>
          <a:xfrm>
            <a:off x="4435587" y="1579311"/>
            <a:ext cx="512125" cy="466603"/>
            <a:chOff x="5576267" y="4387912"/>
            <a:chExt cx="650318" cy="592512"/>
          </a:xfrm>
        </p:grpSpPr>
        <p:pic>
          <p:nvPicPr>
            <p:cNvPr id="138" name="Graphic 137" descr="Icon Placeholder">
              <a:extLst>
                <a:ext uri="{FF2B5EF4-FFF2-40B4-BE49-F238E27FC236}">
                  <a16:creationId xmlns:a16="http://schemas.microsoft.com/office/drawing/2014/main" id="{AD30BB2A-552E-417C-A91F-6A4633B7C1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76267" y="4387912"/>
              <a:ext cx="650318" cy="592512"/>
            </a:xfrm>
            <a:prstGeom prst="rect">
              <a:avLst/>
            </a:prstGeom>
            <a:effectLst/>
          </p:spPr>
        </p:pic>
        <p:pic>
          <p:nvPicPr>
            <p:cNvPr id="125" name="Graphic 124" descr="Books" title="Placeholder Icon">
              <a:extLst>
                <a:ext uri="{FF2B5EF4-FFF2-40B4-BE49-F238E27FC236}">
                  <a16:creationId xmlns:a16="http://schemas.microsoft.com/office/drawing/2014/main" id="{5B2CBC3C-ADFD-46E9-8879-B44F4DC95197}"/>
                </a:ext>
              </a:extLst>
            </p:cNvPr>
            <p:cNvPicPr>
              <a:picLocks noChangeAspect="1"/>
            </p:cNvPicPr>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5707529" y="4490271"/>
              <a:ext cx="387795" cy="387795"/>
            </a:xfrm>
            <a:prstGeom prst="rect">
              <a:avLst/>
            </a:prstGeom>
          </p:spPr>
        </p:pic>
      </p:grpSp>
      <p:grpSp>
        <p:nvGrpSpPr>
          <p:cNvPr id="1033" name="Group 1032" title="Section Title">
            <a:extLst>
              <a:ext uri="{FF2B5EF4-FFF2-40B4-BE49-F238E27FC236}">
                <a16:creationId xmlns:a16="http://schemas.microsoft.com/office/drawing/2014/main" id="{168FEE9B-244F-461A-8768-B88D8905D1A7}"/>
              </a:ext>
            </a:extLst>
          </p:cNvPr>
          <p:cNvGrpSpPr/>
          <p:nvPr/>
        </p:nvGrpSpPr>
        <p:grpSpPr>
          <a:xfrm>
            <a:off x="1501206" y="5102328"/>
            <a:ext cx="3786120" cy="909554"/>
            <a:chOff x="2555774" y="7217866"/>
            <a:chExt cx="4221287" cy="1154989"/>
          </a:xfrm>
        </p:grpSpPr>
        <p:sp>
          <p:nvSpPr>
            <p:cNvPr id="153" name="Rectangle 152">
              <a:extLst>
                <a:ext uri="{FF2B5EF4-FFF2-40B4-BE49-F238E27FC236}">
                  <a16:creationId xmlns:a16="http://schemas.microsoft.com/office/drawing/2014/main" id="{7FC0EEE8-C40B-4479-B5D1-582225DFE69B}"/>
                </a:ext>
              </a:extLst>
            </p:cNvPr>
            <p:cNvSpPr/>
            <p:nvPr/>
          </p:nvSpPr>
          <p:spPr>
            <a:xfrm rot="5400000" flipH="1">
              <a:off x="4055267" y="6827028"/>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154" name="Freeform: Shape 153">
              <a:extLst>
                <a:ext uri="{FF2B5EF4-FFF2-40B4-BE49-F238E27FC236}">
                  <a16:creationId xmlns:a16="http://schemas.microsoft.com/office/drawing/2014/main" id="{EF809C40-37D7-4C01-99D6-448B60F76186}"/>
                </a:ext>
              </a:extLst>
            </p:cNvPr>
            <p:cNvSpPr/>
            <p:nvPr/>
          </p:nvSpPr>
          <p:spPr>
            <a:xfrm rot="5400000" flipH="1">
              <a:off x="6600995" y="8177084"/>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a:endParaRPr lang="en-ZA" sz="1117"/>
            </a:p>
          </p:txBody>
        </p:sp>
        <p:sp>
          <p:nvSpPr>
            <p:cNvPr id="155" name="Rectangle 154">
              <a:extLst>
                <a:ext uri="{FF2B5EF4-FFF2-40B4-BE49-F238E27FC236}">
                  <a16:creationId xmlns:a16="http://schemas.microsoft.com/office/drawing/2014/main" id="{09A90CE3-0D00-4B6C-AD0A-81A141B5BCC6}"/>
                </a:ext>
              </a:extLst>
            </p:cNvPr>
            <p:cNvSpPr/>
            <p:nvPr/>
          </p:nvSpPr>
          <p:spPr>
            <a:xfrm flipH="1">
              <a:off x="5589893" y="8121316"/>
              <a:ext cx="1083444"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156" name="Rectangle: Top Corners Rounded 155">
              <a:extLst>
                <a:ext uri="{FF2B5EF4-FFF2-40B4-BE49-F238E27FC236}">
                  <a16:creationId xmlns:a16="http://schemas.microsoft.com/office/drawing/2014/main" id="{BA4B72FA-1E94-4508-9187-5AFBF6572020}"/>
                </a:ext>
              </a:extLst>
            </p:cNvPr>
            <p:cNvSpPr/>
            <p:nvPr/>
          </p:nvSpPr>
          <p:spPr>
            <a:xfrm rot="5400000" flipH="1">
              <a:off x="4216418" y="5557222"/>
              <a:ext cx="900000" cy="4221287"/>
            </a:xfrm>
            <a:prstGeom prst="round2SameRect">
              <a:avLst>
                <a:gd name="adj1" fmla="val 7001"/>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157" name="TextBox 156">
              <a:extLst>
                <a:ext uri="{FF2B5EF4-FFF2-40B4-BE49-F238E27FC236}">
                  <a16:creationId xmlns:a16="http://schemas.microsoft.com/office/drawing/2014/main" id="{1DE0CE38-8A60-4088-BAD5-266B36DC80E3}"/>
                </a:ext>
              </a:extLst>
            </p:cNvPr>
            <p:cNvSpPr txBox="1"/>
            <p:nvPr/>
          </p:nvSpPr>
          <p:spPr>
            <a:xfrm flipH="1">
              <a:off x="2620919" y="7312164"/>
              <a:ext cx="3188090" cy="720000"/>
            </a:xfrm>
            <a:prstGeom prst="rect">
              <a:avLst/>
            </a:prstGeom>
            <a:gradFill>
              <a:gsLst>
                <a:gs pos="0">
                  <a:schemeClr val="tx1"/>
                </a:gs>
                <a:gs pos="100000">
                  <a:schemeClr val="tx1"/>
                </a:gs>
              </a:gsLst>
              <a:lin ang="0" scaled="1"/>
            </a:gradFill>
          </p:spPr>
          <p:txBody>
            <a:bodyPr wrap="square" lIns="113400" tIns="0" rIns="113400" bIns="0" rtlCol="0" anchor="ctr">
              <a:noAutofit/>
            </a:bodyPr>
            <a:lstStyle/>
            <a:p>
              <a:r>
                <a:rPr lang="en-ZA" sz="2205" noProof="1">
                  <a:solidFill>
                    <a:schemeClr val="bg1"/>
                  </a:solidFill>
                  <a:latin typeface="+mj-lt"/>
                </a:rPr>
                <a:t>Thematic Approach</a:t>
              </a:r>
            </a:p>
          </p:txBody>
        </p:sp>
      </p:grpSp>
      <p:grpSp>
        <p:nvGrpSpPr>
          <p:cNvPr id="1039" name="Group 1038" descr="Icon Device&#10;">
            <a:extLst>
              <a:ext uri="{FF2B5EF4-FFF2-40B4-BE49-F238E27FC236}">
                <a16:creationId xmlns:a16="http://schemas.microsoft.com/office/drawing/2014/main" id="{1B8285A2-D191-40C1-AC32-23BB73D18BBF}"/>
              </a:ext>
            </a:extLst>
          </p:cNvPr>
          <p:cNvGrpSpPr/>
          <p:nvPr/>
        </p:nvGrpSpPr>
        <p:grpSpPr>
          <a:xfrm>
            <a:off x="4574886" y="5246174"/>
            <a:ext cx="512125" cy="466603"/>
            <a:chOff x="5976846" y="8200917"/>
            <a:chExt cx="650318" cy="592512"/>
          </a:xfrm>
        </p:grpSpPr>
        <p:pic>
          <p:nvPicPr>
            <p:cNvPr id="158" name="Graphic 157" descr="Icon Placeholder">
              <a:extLst>
                <a:ext uri="{FF2B5EF4-FFF2-40B4-BE49-F238E27FC236}">
                  <a16:creationId xmlns:a16="http://schemas.microsoft.com/office/drawing/2014/main" id="{DADDA273-680D-4592-93B4-355FF1630F4C}"/>
                </a:ext>
              </a:extLst>
            </p:cNvPr>
            <p:cNvPicPr>
              <a:picLocks noChangeAspect="1"/>
            </p:cNvPicPr>
            <p:nvPr/>
          </p:nvPicPr>
          <p:blipFill>
            <a:blip r:embed="rId3">
              <a:extLst>
                <a:ext uri="{96DAC541-7B7A-43D3-8B79-37D633B846F1}">
                  <asvg:svgBlip xmlns:asvg="http://schemas.microsoft.com/office/drawing/2016/SVG/main" r:embed="rId7"/>
                </a:ext>
              </a:extLst>
            </a:blip>
            <a:stretch>
              <a:fillRect/>
            </a:stretch>
          </p:blipFill>
          <p:spPr>
            <a:xfrm flipH="1">
              <a:off x="5976846" y="8200917"/>
              <a:ext cx="650318" cy="592512"/>
            </a:xfrm>
            <a:prstGeom prst="rect">
              <a:avLst/>
            </a:prstGeom>
            <a:effectLst/>
          </p:spPr>
        </p:pic>
        <p:pic>
          <p:nvPicPr>
            <p:cNvPr id="127" name="Graphic 126" descr="Planet" title="Placeholder Icon">
              <a:extLst>
                <a:ext uri="{FF2B5EF4-FFF2-40B4-BE49-F238E27FC236}">
                  <a16:creationId xmlns:a16="http://schemas.microsoft.com/office/drawing/2014/main" id="{20F469E7-012C-4E5D-BD85-673A06611608}"/>
                </a:ext>
              </a:extLst>
            </p:cNvPr>
            <p:cNvPicPr>
              <a:picLocks noChangeAspect="1"/>
            </p:cNvPicPr>
            <p:nvPr/>
          </p:nvPicPr>
          <p:blipFill>
            <a:blip r:embed="rId8">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6096561" y="8299898"/>
              <a:ext cx="426575" cy="426575"/>
            </a:xfrm>
            <a:prstGeom prst="rect">
              <a:avLst/>
            </a:prstGeom>
          </p:spPr>
        </p:pic>
      </p:grpSp>
      <p:grpSp>
        <p:nvGrpSpPr>
          <p:cNvPr id="1035" name="Group 1034" title="Section Title">
            <a:extLst>
              <a:ext uri="{FF2B5EF4-FFF2-40B4-BE49-F238E27FC236}">
                <a16:creationId xmlns:a16="http://schemas.microsoft.com/office/drawing/2014/main" id="{EB2C580B-236F-45CA-8920-1901BDEAF5B4}"/>
              </a:ext>
            </a:extLst>
          </p:cNvPr>
          <p:cNvGrpSpPr/>
          <p:nvPr/>
        </p:nvGrpSpPr>
        <p:grpSpPr>
          <a:xfrm>
            <a:off x="4277162" y="8418410"/>
            <a:ext cx="4562038" cy="876582"/>
            <a:chOff x="5431608" y="10407788"/>
            <a:chExt cx="4221287" cy="1113120"/>
          </a:xfrm>
        </p:grpSpPr>
        <p:sp>
          <p:nvSpPr>
            <p:cNvPr id="161" name="Rectangle 160">
              <a:extLst>
                <a:ext uri="{FF2B5EF4-FFF2-40B4-BE49-F238E27FC236}">
                  <a16:creationId xmlns:a16="http://schemas.microsoft.com/office/drawing/2014/main" id="{BE55A04B-A7FC-4930-A1B2-3B8FBD8640B7}"/>
                </a:ext>
              </a:extLst>
            </p:cNvPr>
            <p:cNvSpPr/>
            <p:nvPr/>
          </p:nvSpPr>
          <p:spPr>
            <a:xfrm rot="16200000">
              <a:off x="7971543" y="9975081"/>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162" name="Freeform: Shape 161">
              <a:extLst>
                <a:ext uri="{FF2B5EF4-FFF2-40B4-BE49-F238E27FC236}">
                  <a16:creationId xmlns:a16="http://schemas.microsoft.com/office/drawing/2014/main" id="{BD30972C-56EC-4588-B6E1-FCDC1B421F7D}"/>
                </a:ext>
              </a:extLst>
            </p:cNvPr>
            <p:cNvSpPr/>
            <p:nvPr/>
          </p:nvSpPr>
          <p:spPr>
            <a:xfrm rot="16200000">
              <a:off x="5384583" y="11293067"/>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a:endParaRPr lang="en-ZA" sz="1117"/>
            </a:p>
          </p:txBody>
        </p:sp>
        <p:sp>
          <p:nvSpPr>
            <p:cNvPr id="163" name="Rectangle 162">
              <a:extLst>
                <a:ext uri="{FF2B5EF4-FFF2-40B4-BE49-F238E27FC236}">
                  <a16:creationId xmlns:a16="http://schemas.microsoft.com/office/drawing/2014/main" id="{B5050D27-39E9-4351-B28E-1BCADF437609}"/>
                </a:ext>
              </a:extLst>
            </p:cNvPr>
            <p:cNvSpPr/>
            <p:nvPr/>
          </p:nvSpPr>
          <p:spPr>
            <a:xfrm>
              <a:off x="5558271" y="11272843"/>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164" name="Rectangle: Top Corners Rounded 163">
              <a:extLst>
                <a:ext uri="{FF2B5EF4-FFF2-40B4-BE49-F238E27FC236}">
                  <a16:creationId xmlns:a16="http://schemas.microsoft.com/office/drawing/2014/main" id="{AAB78025-1E0E-4C11-83DD-689AD1797AC9}"/>
                </a:ext>
              </a:extLst>
            </p:cNvPr>
            <p:cNvSpPr/>
            <p:nvPr/>
          </p:nvSpPr>
          <p:spPr>
            <a:xfrm rot="16200000">
              <a:off x="7092252" y="8747144"/>
              <a:ext cx="900000" cy="4221287"/>
            </a:xfrm>
            <a:prstGeom prst="round2SameRect">
              <a:avLst>
                <a:gd name="adj1" fmla="val 7001"/>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165" name="TextBox 164">
              <a:extLst>
                <a:ext uri="{FF2B5EF4-FFF2-40B4-BE49-F238E27FC236}">
                  <a16:creationId xmlns:a16="http://schemas.microsoft.com/office/drawing/2014/main" id="{1371BFB5-B11A-4FD2-BE25-9FA6D714FD30}"/>
                </a:ext>
              </a:extLst>
            </p:cNvPr>
            <p:cNvSpPr txBox="1"/>
            <p:nvPr/>
          </p:nvSpPr>
          <p:spPr>
            <a:xfrm>
              <a:off x="6372940" y="10497786"/>
              <a:ext cx="3188090" cy="720000"/>
            </a:xfrm>
            <a:prstGeom prst="rect">
              <a:avLst/>
            </a:prstGeom>
            <a:gradFill>
              <a:gsLst>
                <a:gs pos="0">
                  <a:schemeClr val="tx1"/>
                </a:gs>
                <a:gs pos="100000">
                  <a:schemeClr val="tx1"/>
                </a:gs>
              </a:gsLst>
              <a:lin ang="0" scaled="1"/>
            </a:gradFill>
          </p:spPr>
          <p:txBody>
            <a:bodyPr wrap="square" lIns="113400" tIns="0" rIns="113400" bIns="0" rtlCol="0" anchor="ctr">
              <a:noAutofit/>
            </a:bodyPr>
            <a:lstStyle/>
            <a:p>
              <a:r>
                <a:rPr lang="en-ZA" sz="1890" dirty="0">
                  <a:solidFill>
                    <a:schemeClr val="bg1"/>
                  </a:solidFill>
                  <a:latin typeface="+mj-lt"/>
                </a:rPr>
                <a:t>Multi-Disciplinary Approach</a:t>
              </a:r>
              <a:endParaRPr lang="en-ZA" sz="1890" noProof="1">
                <a:solidFill>
                  <a:schemeClr val="bg1"/>
                </a:solidFill>
                <a:latin typeface="+mj-lt"/>
              </a:endParaRPr>
            </a:p>
          </p:txBody>
        </p:sp>
      </p:grpSp>
      <p:grpSp>
        <p:nvGrpSpPr>
          <p:cNvPr id="1040" name="Group 1039" descr="Icon Device&#10;">
            <a:extLst>
              <a:ext uri="{FF2B5EF4-FFF2-40B4-BE49-F238E27FC236}">
                <a16:creationId xmlns:a16="http://schemas.microsoft.com/office/drawing/2014/main" id="{5F5BB508-29D3-40CD-A55F-CB23B9500E9F}"/>
              </a:ext>
            </a:extLst>
          </p:cNvPr>
          <p:cNvGrpSpPr/>
          <p:nvPr/>
        </p:nvGrpSpPr>
        <p:grpSpPr>
          <a:xfrm>
            <a:off x="4436276" y="8569118"/>
            <a:ext cx="512125" cy="466603"/>
            <a:chOff x="5576267" y="10561531"/>
            <a:chExt cx="650318" cy="592512"/>
          </a:xfrm>
        </p:grpSpPr>
        <p:pic>
          <p:nvPicPr>
            <p:cNvPr id="166" name="Graphic 165" descr="Icon Placeholder">
              <a:extLst>
                <a:ext uri="{FF2B5EF4-FFF2-40B4-BE49-F238E27FC236}">
                  <a16:creationId xmlns:a16="http://schemas.microsoft.com/office/drawing/2014/main" id="{6387EF5A-8FDA-494F-8CAF-A60AA419DB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76267" y="10561531"/>
              <a:ext cx="650318" cy="592512"/>
            </a:xfrm>
            <a:prstGeom prst="rect">
              <a:avLst/>
            </a:prstGeom>
            <a:effectLst/>
          </p:spPr>
        </p:pic>
        <p:pic>
          <p:nvPicPr>
            <p:cNvPr id="1025" name="Graphic 1024" descr="Flask" title="Placeholder Icon">
              <a:extLst>
                <a:ext uri="{FF2B5EF4-FFF2-40B4-BE49-F238E27FC236}">
                  <a16:creationId xmlns:a16="http://schemas.microsoft.com/office/drawing/2014/main" id="{E5E3B15D-2648-414C-941F-C36777102E7F}"/>
                </a:ext>
              </a:extLst>
            </p:cNvPr>
            <p:cNvPicPr>
              <a:picLocks noChangeAspect="1"/>
            </p:cNvPicPr>
            <p:nvPr/>
          </p:nvPicPr>
          <p:blipFill>
            <a:blip r:embed="rId10">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5681628" y="10642119"/>
              <a:ext cx="426575" cy="426575"/>
            </a:xfrm>
            <a:prstGeom prst="rect">
              <a:avLst/>
            </a:prstGeom>
          </p:spPr>
        </p:pic>
      </p:grpSp>
      <p:sp>
        <p:nvSpPr>
          <p:cNvPr id="195" name="TextBox 194">
            <a:extLst>
              <a:ext uri="{FF2B5EF4-FFF2-40B4-BE49-F238E27FC236}">
                <a16:creationId xmlns:a16="http://schemas.microsoft.com/office/drawing/2014/main" id="{B52B03A8-C706-4D1C-B84D-C2CF3E66F5F5}"/>
              </a:ext>
            </a:extLst>
          </p:cNvPr>
          <p:cNvSpPr txBox="1"/>
          <p:nvPr/>
        </p:nvSpPr>
        <p:spPr>
          <a:xfrm>
            <a:off x="610877" y="4432136"/>
            <a:ext cx="2429990" cy="394752"/>
          </a:xfrm>
          <a:prstGeom prst="rect">
            <a:avLst/>
          </a:prstGeom>
          <a:noFill/>
        </p:spPr>
        <p:txBody>
          <a:bodyPr wrap="square" lIns="0" tIns="0" rIns="0" bIns="0" rtlCol="0">
            <a:noAutofit/>
          </a:bodyPr>
          <a:lstStyle/>
          <a:p>
            <a:r>
              <a:rPr lang="en-ZA" sz="2520" b="1" spc="-118" dirty="0">
                <a:solidFill>
                  <a:schemeClr val="tx1">
                    <a:lumMod val="85000"/>
                    <a:lumOff val="15000"/>
                  </a:schemeClr>
                </a:solidFill>
              </a:rPr>
              <a:t>Education </a:t>
            </a:r>
            <a:r>
              <a:rPr lang="en-ZA" sz="2520" b="1" i="1" spc="-118" dirty="0">
                <a:solidFill>
                  <a:schemeClr val="tx1">
                    <a:lumMod val="85000"/>
                    <a:lumOff val="15000"/>
                  </a:schemeClr>
                </a:solidFill>
              </a:rPr>
              <a:t>Lorem</a:t>
            </a:r>
            <a:endParaRPr lang="en-ZA" sz="2520" b="1" spc="-118" noProof="1">
              <a:solidFill>
                <a:schemeClr val="tx1">
                  <a:lumMod val="85000"/>
                  <a:lumOff val="15000"/>
                </a:schemeClr>
              </a:solidFill>
            </a:endParaRPr>
          </a:p>
        </p:txBody>
      </p:sp>
      <p:grpSp>
        <p:nvGrpSpPr>
          <p:cNvPr id="9" name="Group 8" descr="Header Graphic">
            <a:extLst>
              <a:ext uri="{FF2B5EF4-FFF2-40B4-BE49-F238E27FC236}">
                <a16:creationId xmlns:a16="http://schemas.microsoft.com/office/drawing/2014/main" id="{181D94F2-1E93-4B71-A78B-37D4B024053C}"/>
              </a:ext>
            </a:extLst>
          </p:cNvPr>
          <p:cNvGrpSpPr/>
          <p:nvPr/>
        </p:nvGrpSpPr>
        <p:grpSpPr>
          <a:xfrm>
            <a:off x="-23586" y="3214205"/>
            <a:ext cx="5449626" cy="1994339"/>
            <a:chOff x="-7974" y="5532749"/>
            <a:chExt cx="6920162" cy="1847158"/>
          </a:xfrm>
        </p:grpSpPr>
        <p:sp>
          <p:nvSpPr>
            <p:cNvPr id="190" name="Isosceles Triangle 189">
              <a:extLst>
                <a:ext uri="{FF2B5EF4-FFF2-40B4-BE49-F238E27FC236}">
                  <a16:creationId xmlns:a16="http://schemas.microsoft.com/office/drawing/2014/main" id="{F3581DBC-9696-4462-B3C5-767EE02860DC}"/>
                </a:ext>
              </a:extLst>
            </p:cNvPr>
            <p:cNvSpPr/>
            <p:nvPr/>
          </p:nvSpPr>
          <p:spPr>
            <a:xfrm rot="5400000">
              <a:off x="6655238" y="7058004"/>
              <a:ext cx="243424" cy="270475"/>
            </a:xfrm>
            <a:prstGeom prst="triangle">
              <a:avLst>
                <a:gd name="adj" fmla="val 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a:endParaRPr lang="en-ZA" sz="1117"/>
            </a:p>
          </p:txBody>
        </p:sp>
        <p:sp>
          <p:nvSpPr>
            <p:cNvPr id="191" name="Rectangle 190">
              <a:extLst>
                <a:ext uri="{FF2B5EF4-FFF2-40B4-BE49-F238E27FC236}">
                  <a16:creationId xmlns:a16="http://schemas.microsoft.com/office/drawing/2014/main" id="{C72ABDA0-C156-472C-B9ED-6805DC489C86}"/>
                </a:ext>
              </a:extLst>
            </p:cNvPr>
            <p:cNvSpPr/>
            <p:nvPr/>
          </p:nvSpPr>
          <p:spPr>
            <a:xfrm>
              <a:off x="1" y="5532749"/>
              <a:ext cx="6912187" cy="154396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sp>
          <p:nvSpPr>
            <p:cNvPr id="196" name="Rectangle 195">
              <a:extLst>
                <a:ext uri="{FF2B5EF4-FFF2-40B4-BE49-F238E27FC236}">
                  <a16:creationId xmlns:a16="http://schemas.microsoft.com/office/drawing/2014/main" id="{0D300D7F-079C-4116-A792-BD36BA3AEDE4}"/>
                </a:ext>
              </a:extLst>
            </p:cNvPr>
            <p:cNvSpPr/>
            <p:nvPr/>
          </p:nvSpPr>
          <p:spPr>
            <a:xfrm rot="16200000">
              <a:off x="2446803" y="4268442"/>
              <a:ext cx="656688" cy="5566241"/>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dirty="0"/>
            </a:p>
          </p:txBody>
        </p:sp>
        <p:sp>
          <p:nvSpPr>
            <p:cNvPr id="197" name="Rectangle 196">
              <a:extLst>
                <a:ext uri="{FF2B5EF4-FFF2-40B4-BE49-F238E27FC236}">
                  <a16:creationId xmlns:a16="http://schemas.microsoft.com/office/drawing/2014/main" id="{8D1A8F03-661A-46F2-BBC9-78FA1AE202DB}"/>
                </a:ext>
              </a:extLst>
            </p:cNvPr>
            <p:cNvSpPr/>
            <p:nvPr/>
          </p:nvSpPr>
          <p:spPr>
            <a:xfrm>
              <a:off x="5558268" y="7077117"/>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sz="1117"/>
            </a:p>
          </p:txBody>
        </p:sp>
      </p:grpSp>
      <p:sp>
        <p:nvSpPr>
          <p:cNvPr id="194" name="TextBox 193">
            <a:extLst>
              <a:ext uri="{FF2B5EF4-FFF2-40B4-BE49-F238E27FC236}">
                <a16:creationId xmlns:a16="http://schemas.microsoft.com/office/drawing/2014/main" id="{DB4B2506-C8BD-467C-A8A9-4B23C0D3552E}"/>
              </a:ext>
            </a:extLst>
          </p:cNvPr>
          <p:cNvSpPr txBox="1"/>
          <p:nvPr/>
        </p:nvSpPr>
        <p:spPr>
          <a:xfrm>
            <a:off x="-137273" y="3687540"/>
            <a:ext cx="5443346" cy="1071487"/>
          </a:xfrm>
          <a:prstGeom prst="rect">
            <a:avLst/>
          </a:prstGeom>
          <a:noFill/>
        </p:spPr>
        <p:txBody>
          <a:bodyPr wrap="square" lIns="0" tIns="0" rIns="0" bIns="0" rtlCol="0">
            <a:noAutofit/>
          </a:bodyPr>
          <a:lstStyle/>
          <a:p>
            <a:pPr algn="r"/>
            <a:r>
              <a:rPr lang="en-ZA" sz="3780" b="1" spc="-236" noProof="1">
                <a:solidFill>
                  <a:schemeClr val="tx1">
                    <a:lumMod val="85000"/>
                    <a:lumOff val="15000"/>
                  </a:schemeClr>
                </a:solidFill>
              </a:rPr>
              <a:t>Cross</a:t>
            </a:r>
            <a:r>
              <a:rPr lang="en-ZA" sz="3780" b="1" i="1" spc="-236" noProof="1">
                <a:solidFill>
                  <a:schemeClr val="tx1">
                    <a:lumMod val="85000"/>
                    <a:lumOff val="15000"/>
                  </a:schemeClr>
                </a:solidFill>
              </a:rPr>
              <a:t>-</a:t>
            </a:r>
            <a:r>
              <a:rPr lang="en-ZA" sz="3780" b="1" spc="-236" noProof="1">
                <a:solidFill>
                  <a:schemeClr val="tx1">
                    <a:lumMod val="85000"/>
                    <a:lumOff val="15000"/>
                  </a:schemeClr>
                </a:solidFill>
              </a:rPr>
              <a:t>Curricular Teaching – Incorporating the LNF and DCF. </a:t>
            </a:r>
          </a:p>
        </p:txBody>
      </p:sp>
      <p:sp>
        <p:nvSpPr>
          <p:cNvPr id="8" name="Title 7" hidden="1">
            <a:extLst>
              <a:ext uri="{FF2B5EF4-FFF2-40B4-BE49-F238E27FC236}">
                <a16:creationId xmlns:a16="http://schemas.microsoft.com/office/drawing/2014/main" id="{E836A675-CF30-4322-9910-D0876ADF4F0B}"/>
              </a:ext>
            </a:extLst>
          </p:cNvPr>
          <p:cNvSpPr>
            <a:spLocks noGrp="1"/>
          </p:cNvSpPr>
          <p:nvPr>
            <p:ph type="title"/>
          </p:nvPr>
        </p:nvSpPr>
        <p:spPr/>
        <p:txBody>
          <a:bodyPr/>
          <a:lstStyle/>
          <a:p>
            <a:r>
              <a:rPr lang="en-US" dirty="0"/>
              <a:t>Education Infographic</a:t>
            </a:r>
          </a:p>
        </p:txBody>
      </p:sp>
      <p:sp>
        <p:nvSpPr>
          <p:cNvPr id="12" name="TextBox 11">
            <a:extLst>
              <a:ext uri="{FF2B5EF4-FFF2-40B4-BE49-F238E27FC236}">
                <a16:creationId xmlns:a16="http://schemas.microsoft.com/office/drawing/2014/main" id="{424AEEE5-34BA-4A70-AF40-4F84816C17E5}"/>
              </a:ext>
            </a:extLst>
          </p:cNvPr>
          <p:cNvSpPr txBox="1"/>
          <p:nvPr/>
        </p:nvSpPr>
        <p:spPr>
          <a:xfrm>
            <a:off x="380032" y="231573"/>
            <a:ext cx="3908766" cy="2862322"/>
          </a:xfrm>
          <a:prstGeom prst="rect">
            <a:avLst/>
          </a:prstGeom>
          <a:noFill/>
          <a:ln>
            <a:solidFill>
              <a:srgbClr val="FF0000"/>
            </a:solidFill>
          </a:ln>
        </p:spPr>
        <p:txBody>
          <a:bodyPr wrap="square" rtlCol="0">
            <a:spAutoFit/>
          </a:bodyPr>
          <a:lstStyle/>
          <a:p>
            <a:r>
              <a:rPr lang="en-GB" sz="1200" dirty="0">
                <a:ln w="0"/>
                <a:effectLst>
                  <a:outerShdw blurRad="38100" dist="19050" dir="2700000" algn="tl" rotWithShape="0">
                    <a:schemeClr val="dk1">
                      <a:alpha val="40000"/>
                    </a:schemeClr>
                  </a:outerShdw>
                </a:effectLst>
              </a:rPr>
              <a:t>Cross-curricular teaching and learning is defined by Barnes (2015; 62.) as the moment in a child’s learning in which ‘the skills, knowledge and attitudes of a number of different disciplines are applied to a single theme, problem, idea or experience.’ Such an approach provides children with opportunities to explore and develop a range of skills from a variety of Areas of Learning/subject areas within one learning experience. Within the new curriculum reform; ‘Successful Futures’, Donaldson (2015) emphasises the importance of the Literacy and Numeracy Framework and Digital Competency Framework becoming cross-curricular responsibilities for us as teachers. Barnes (2015) suggests 8 different approaches and strategies that can be used throughout our classrooms to develop effective cross-curricular teaching pedagogies</a:t>
            </a:r>
            <a:r>
              <a:rPr lang="en-GB" sz="1200" dirty="0"/>
              <a:t>. </a:t>
            </a:r>
          </a:p>
        </p:txBody>
      </p:sp>
      <p:sp>
        <p:nvSpPr>
          <p:cNvPr id="14" name="TextBox 13">
            <a:extLst>
              <a:ext uri="{FF2B5EF4-FFF2-40B4-BE49-F238E27FC236}">
                <a16:creationId xmlns:a16="http://schemas.microsoft.com/office/drawing/2014/main" id="{B28C684B-E074-43BA-8F27-2EA960596F55}"/>
              </a:ext>
            </a:extLst>
          </p:cNvPr>
          <p:cNvSpPr txBox="1"/>
          <p:nvPr/>
        </p:nvSpPr>
        <p:spPr>
          <a:xfrm>
            <a:off x="5476587" y="3414538"/>
            <a:ext cx="3737673" cy="4909036"/>
          </a:xfrm>
          <a:prstGeom prst="rect">
            <a:avLst/>
          </a:prstGeom>
          <a:noFill/>
          <a:ln>
            <a:solidFill>
              <a:srgbClr val="FFFF00"/>
            </a:solidFill>
          </a:ln>
        </p:spPr>
        <p:txBody>
          <a:bodyPr wrap="square" rtlCol="0">
            <a:spAutoFit/>
          </a:bodyPr>
          <a:lstStyle/>
          <a:p>
            <a:r>
              <a:rPr lang="en-GB" sz="1100" b="1" u="sng" dirty="0"/>
              <a:t>How could the thematic approach be used to develop the LNF and DCF?</a:t>
            </a:r>
          </a:p>
          <a:p>
            <a:r>
              <a:rPr lang="en-GB" sz="900" dirty="0"/>
              <a:t>For example, in a Foundation Phase Year 1 classroom, a theme of ‘Fairytales’ could be used to encourage cross-curricular learning. Through the use of a theme that has a large content base, different fairytales can be used based on the children’s interests. </a:t>
            </a:r>
          </a:p>
          <a:p>
            <a:endParaRPr lang="en-GB" sz="900" dirty="0"/>
          </a:p>
          <a:p>
            <a:r>
              <a:rPr lang="en-GB" sz="1600" dirty="0"/>
              <a:t>Literacy</a:t>
            </a:r>
            <a:r>
              <a:rPr lang="en-GB" sz="900" dirty="0"/>
              <a:t> can be developed through a task asking the children to write their own fairytale. Writing their own fairytale presents children with the opportunity to structure their writing with a ‘beginning, middle and end’ whilst also encouraging the use of adjectives within their writing. The children can be given the opportunity to talk through their story ideas with those around them, explaining their choice of characters and settings, whilst also giving opinions and suggestions on other children's ideas.</a:t>
            </a:r>
          </a:p>
          <a:p>
            <a:endParaRPr lang="en-GB" sz="900" dirty="0"/>
          </a:p>
          <a:p>
            <a:r>
              <a:rPr lang="en-GB" sz="1600" dirty="0"/>
              <a:t>Digital competency </a:t>
            </a:r>
            <a:r>
              <a:rPr lang="en-GB" sz="900" dirty="0"/>
              <a:t>can be used in a variety of different ways when looking at fairytales. For example, the children could use Virtual Reality goggles to explore a medieval castle that could be seen within a fairytale. They could also use an iPad to create their own virtual storybook, making use of pictures and typing skills.</a:t>
            </a:r>
          </a:p>
          <a:p>
            <a:endParaRPr lang="en-GB" sz="900" dirty="0"/>
          </a:p>
          <a:p>
            <a:r>
              <a:rPr lang="en-GB" sz="1600" dirty="0"/>
              <a:t>Numeracy</a:t>
            </a:r>
            <a:r>
              <a:rPr lang="en-GB" sz="900" dirty="0"/>
              <a:t> can be incorporated using fairytales as contexts. With a focus on measuring, the children can undertake a variety of tasks to help storybook characters. For example, the children can be asked to measure the height of Rapunzel’s tower, and measure her hair at different lengths, to discover how long her hair must be for the prince to rescue her. This encourages numerical reasoning and problem solving skills to be developed within the classroom.</a:t>
            </a:r>
          </a:p>
          <a:p>
            <a:endParaRPr lang="en-GB" sz="900" dirty="0"/>
          </a:p>
          <a:p>
            <a:r>
              <a:rPr lang="en-GB" sz="900" dirty="0"/>
              <a:t>The use of a theme such as fairytales creates meaningful and engaging contexts for children, and presents a variety of opportunities for them to engage with the LNF and DCF skills throughout their theme focus.</a:t>
            </a:r>
          </a:p>
        </p:txBody>
      </p:sp>
      <p:sp>
        <p:nvSpPr>
          <p:cNvPr id="15" name="TextBox 14">
            <a:extLst>
              <a:ext uri="{FF2B5EF4-FFF2-40B4-BE49-F238E27FC236}">
                <a16:creationId xmlns:a16="http://schemas.microsoft.com/office/drawing/2014/main" id="{BD3D52C3-9F73-43B1-A1CD-A9410B4D4DC8}"/>
              </a:ext>
            </a:extLst>
          </p:cNvPr>
          <p:cNvSpPr txBox="1"/>
          <p:nvPr/>
        </p:nvSpPr>
        <p:spPr>
          <a:xfrm rot="16200000">
            <a:off x="-1373743" y="5992321"/>
            <a:ext cx="3728909" cy="400110"/>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rPr>
              <a:t>Skills Developed</a:t>
            </a:r>
            <a:r>
              <a:rPr lang="en-GB" sz="2000" dirty="0"/>
              <a:t>:</a:t>
            </a:r>
          </a:p>
        </p:txBody>
      </p:sp>
      <p:sp>
        <p:nvSpPr>
          <p:cNvPr id="129" name="TextBox 128">
            <a:extLst>
              <a:ext uri="{FF2B5EF4-FFF2-40B4-BE49-F238E27FC236}">
                <a16:creationId xmlns:a16="http://schemas.microsoft.com/office/drawing/2014/main" id="{BC3058F1-93EE-4C38-8A41-614C7CDE82C2}"/>
              </a:ext>
            </a:extLst>
          </p:cNvPr>
          <p:cNvSpPr txBox="1"/>
          <p:nvPr/>
        </p:nvSpPr>
        <p:spPr>
          <a:xfrm rot="16200000">
            <a:off x="3705002" y="10246468"/>
            <a:ext cx="3728909" cy="400110"/>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rPr>
              <a:t>Skills Developed</a:t>
            </a:r>
            <a:r>
              <a:rPr lang="en-GB" sz="2000" dirty="0"/>
              <a:t>:</a:t>
            </a:r>
          </a:p>
        </p:txBody>
      </p:sp>
      <p:pic>
        <p:nvPicPr>
          <p:cNvPr id="21" name="Picture 20">
            <a:extLst>
              <a:ext uri="{FF2B5EF4-FFF2-40B4-BE49-F238E27FC236}">
                <a16:creationId xmlns:a16="http://schemas.microsoft.com/office/drawing/2014/main" id="{363E8B66-7CB5-4F60-A4AA-9E04C4F21EA5}"/>
              </a:ext>
            </a:extLst>
          </p:cNvPr>
          <p:cNvPicPr>
            <a:picLocks noChangeAspect="1"/>
          </p:cNvPicPr>
          <p:nvPr/>
        </p:nvPicPr>
        <p:blipFill>
          <a:blip r:embed="rId12"/>
          <a:stretch>
            <a:fillRect/>
          </a:stretch>
        </p:blipFill>
        <p:spPr>
          <a:xfrm>
            <a:off x="7742308" y="362993"/>
            <a:ext cx="1428376" cy="2033820"/>
          </a:xfrm>
          <a:prstGeom prst="rect">
            <a:avLst/>
          </a:prstGeom>
        </p:spPr>
      </p:pic>
      <p:sp>
        <p:nvSpPr>
          <p:cNvPr id="76" name="TextBox 75">
            <a:extLst>
              <a:ext uri="{FF2B5EF4-FFF2-40B4-BE49-F238E27FC236}">
                <a16:creationId xmlns:a16="http://schemas.microsoft.com/office/drawing/2014/main" id="{0F55978C-89AC-426A-8913-A195D98DDD43}"/>
              </a:ext>
            </a:extLst>
          </p:cNvPr>
          <p:cNvSpPr txBox="1"/>
          <p:nvPr/>
        </p:nvSpPr>
        <p:spPr>
          <a:xfrm>
            <a:off x="467520" y="8582069"/>
            <a:ext cx="3737673" cy="3939540"/>
          </a:xfrm>
          <a:prstGeom prst="rect">
            <a:avLst/>
          </a:prstGeom>
          <a:noFill/>
          <a:ln>
            <a:solidFill>
              <a:srgbClr val="00B050"/>
            </a:solidFill>
          </a:ln>
        </p:spPr>
        <p:txBody>
          <a:bodyPr wrap="square" rtlCol="0">
            <a:spAutoFit/>
          </a:bodyPr>
          <a:lstStyle/>
          <a:p>
            <a:r>
              <a:rPr lang="en-GB" sz="1100" b="1" u="sng" dirty="0"/>
              <a:t>How could the multi-disciplinary approach be used to develop the LNF and DCF?</a:t>
            </a:r>
          </a:p>
          <a:p>
            <a:r>
              <a:rPr lang="en-GB" sz="900" dirty="0"/>
              <a:t>The multi-disciplinary approach can be used in a variety of ways, and is also effective when used after a school trip or learning experience. For example, a trip to Folly Farm, learning about different animals and their habitats could be used as a powerful personal experience to develop a class of Year 1 pupils skills in literacy, numeracy and digital competency.</a:t>
            </a:r>
          </a:p>
          <a:p>
            <a:r>
              <a:rPr lang="en-GB" sz="1600" dirty="0"/>
              <a:t>Literacy </a:t>
            </a:r>
            <a:r>
              <a:rPr lang="en-GB" sz="900" dirty="0"/>
              <a:t>skills could be developed as a part of a focus on developing children’s use of connectives and ordering words within their writing, as they write a ‘journey map’ of where they went and what they saw within Folly Farm. The children's oracy skills can be developed through encouraging the children to retell what they have learnt and seen as a class before beginning their written task.</a:t>
            </a:r>
            <a:br>
              <a:rPr lang="en-GB" sz="900" dirty="0"/>
            </a:br>
            <a:r>
              <a:rPr lang="en-GB" sz="1600" dirty="0"/>
              <a:t>Digital competency </a:t>
            </a:r>
            <a:r>
              <a:rPr lang="en-GB" sz="900" dirty="0"/>
              <a:t>can be developed by planning for children to work in groups to send an email to an animal keeper within Folly Farm, to ask further questions about an animal of each child's choice. This develops their skills as it helps them to begin to understand how technology can be used to communicate and connect with other people.</a:t>
            </a:r>
          </a:p>
          <a:p>
            <a:r>
              <a:rPr lang="en-GB" sz="1600" dirty="0"/>
              <a:t>Numeracy </a:t>
            </a:r>
            <a:r>
              <a:rPr lang="en-GB" sz="900" dirty="0"/>
              <a:t>could be developed as children can look at describing position, direction and movement The pupils could be asked to</a:t>
            </a:r>
          </a:p>
          <a:p>
            <a:r>
              <a:rPr lang="en-GB" sz="900" dirty="0"/>
              <a:t> plan a route around a zoo to see 5 animals of their choice, drawing</a:t>
            </a:r>
          </a:p>
          <a:p>
            <a:r>
              <a:rPr lang="en-GB" sz="900" dirty="0"/>
              <a:t> the journey on a map, using mathematical vocabulary to describe</a:t>
            </a:r>
          </a:p>
          <a:p>
            <a:r>
              <a:rPr lang="en-GB" sz="900" dirty="0"/>
              <a:t> the journey, to develop their skills further. Then, the children could </a:t>
            </a:r>
          </a:p>
          <a:p>
            <a:r>
              <a:rPr lang="en-GB" sz="900"/>
              <a:t>be given </a:t>
            </a:r>
            <a:r>
              <a:rPr lang="en-GB" sz="900" dirty="0"/>
              <a:t>the opportunity to use robots to track their journey on a</a:t>
            </a:r>
          </a:p>
          <a:p>
            <a:r>
              <a:rPr lang="en-GB" sz="900" dirty="0"/>
              <a:t> map.</a:t>
            </a:r>
          </a:p>
        </p:txBody>
      </p:sp>
      <p:sp>
        <p:nvSpPr>
          <p:cNvPr id="2" name="TextBox 1">
            <a:extLst>
              <a:ext uri="{FF2B5EF4-FFF2-40B4-BE49-F238E27FC236}">
                <a16:creationId xmlns:a16="http://schemas.microsoft.com/office/drawing/2014/main" id="{AEB20AC5-668B-451C-BC87-FB27D4311EF0}"/>
              </a:ext>
            </a:extLst>
          </p:cNvPr>
          <p:cNvSpPr txBox="1"/>
          <p:nvPr/>
        </p:nvSpPr>
        <p:spPr>
          <a:xfrm>
            <a:off x="5476587" y="2431475"/>
            <a:ext cx="3592790" cy="938719"/>
          </a:xfrm>
          <a:prstGeom prst="rect">
            <a:avLst/>
          </a:prstGeom>
          <a:noFill/>
          <a:ln>
            <a:solidFill>
              <a:srgbClr val="FFFF00"/>
            </a:solidFill>
          </a:ln>
        </p:spPr>
        <p:txBody>
          <a:bodyPr wrap="square" rtlCol="0">
            <a:spAutoFit/>
          </a:bodyPr>
          <a:lstStyle/>
          <a:p>
            <a:r>
              <a:rPr lang="en-GB" sz="1100" b="1" u="sng" dirty="0"/>
              <a:t>What is the thematic approach to cross-curricular learning?</a:t>
            </a:r>
          </a:p>
          <a:p>
            <a:r>
              <a:rPr lang="en-GB" sz="1100" b="1" dirty="0"/>
              <a:t>A thematic approach to cross-curricular teaching uses ‘ a theme to generate exploration through the eyes of several different subjects.’ (Barnes 2015; 69.)</a:t>
            </a:r>
          </a:p>
        </p:txBody>
      </p:sp>
      <p:sp>
        <p:nvSpPr>
          <p:cNvPr id="3" name="TextBox 2">
            <a:extLst>
              <a:ext uri="{FF2B5EF4-FFF2-40B4-BE49-F238E27FC236}">
                <a16:creationId xmlns:a16="http://schemas.microsoft.com/office/drawing/2014/main" id="{59F162FF-AA16-437B-9BE8-088211E385AF}"/>
              </a:ext>
            </a:extLst>
          </p:cNvPr>
          <p:cNvSpPr txBox="1"/>
          <p:nvPr/>
        </p:nvSpPr>
        <p:spPr>
          <a:xfrm>
            <a:off x="5338083" y="9277030"/>
            <a:ext cx="3938783" cy="769441"/>
          </a:xfrm>
          <a:prstGeom prst="rect">
            <a:avLst/>
          </a:prstGeom>
          <a:noFill/>
          <a:ln>
            <a:solidFill>
              <a:srgbClr val="00B050"/>
            </a:solidFill>
          </a:ln>
        </p:spPr>
        <p:txBody>
          <a:bodyPr wrap="square" rtlCol="0">
            <a:spAutoFit/>
          </a:bodyPr>
          <a:lstStyle/>
          <a:p>
            <a:r>
              <a:rPr lang="en-GB" sz="1100" b="1" u="sng" dirty="0"/>
              <a:t>What is the multi-disciplinary approach?</a:t>
            </a:r>
          </a:p>
          <a:p>
            <a:r>
              <a:rPr lang="en-GB" sz="1100" b="1" dirty="0"/>
              <a:t>The multi-disciplinary approach aims to use ‘a single experience or theme to develop higher levels of understanding and performance in two or more disciplines.’ (Barnes, 2015: 70.)</a:t>
            </a:r>
          </a:p>
        </p:txBody>
      </p:sp>
      <p:sp>
        <p:nvSpPr>
          <p:cNvPr id="4" name="TextBox 3">
            <a:extLst>
              <a:ext uri="{FF2B5EF4-FFF2-40B4-BE49-F238E27FC236}">
                <a16:creationId xmlns:a16="http://schemas.microsoft.com/office/drawing/2014/main" id="{04701C18-E9F2-40E1-930B-E1E2D8BB9D91}"/>
              </a:ext>
            </a:extLst>
          </p:cNvPr>
          <p:cNvSpPr txBox="1"/>
          <p:nvPr/>
        </p:nvSpPr>
        <p:spPr>
          <a:xfrm>
            <a:off x="824291" y="7030012"/>
            <a:ext cx="3660566" cy="784830"/>
          </a:xfrm>
          <a:prstGeom prst="rect">
            <a:avLst/>
          </a:prstGeom>
          <a:noFill/>
        </p:spPr>
        <p:txBody>
          <a:bodyPr wrap="square" rtlCol="0">
            <a:spAutoFit/>
          </a:bodyPr>
          <a:lstStyle/>
          <a:p>
            <a:r>
              <a:rPr lang="en-GB" sz="900" b="1" dirty="0">
                <a:ln w="0"/>
                <a:effectLst>
                  <a:outerShdw blurRad="38100" dist="19050" dir="2700000" algn="tl" rotWithShape="0">
                    <a:schemeClr val="dk1">
                      <a:alpha val="40000"/>
                    </a:schemeClr>
                  </a:outerShdw>
                </a:effectLst>
              </a:rPr>
              <a:t>Digital Competency:</a:t>
            </a:r>
          </a:p>
          <a:p>
            <a:r>
              <a:rPr lang="en-GB" sz="900" b="1" dirty="0">
                <a:ln w="0"/>
                <a:effectLst>
                  <a:outerShdw blurRad="38100" dist="19050" dir="2700000" algn="tl" rotWithShape="0">
                    <a:schemeClr val="dk1">
                      <a:alpha val="40000"/>
                    </a:schemeClr>
                  </a:outerShdw>
                </a:effectLst>
              </a:rPr>
              <a:t>‘Use digital devices within a controlled environment, time and</a:t>
            </a:r>
          </a:p>
          <a:p>
            <a:r>
              <a:rPr lang="en-GB" sz="900" b="1" dirty="0">
                <a:ln w="0"/>
                <a:effectLst>
                  <a:outerShdw blurRad="38100" dist="19050" dir="2700000" algn="tl" rotWithShape="0">
                    <a:schemeClr val="dk1">
                      <a:alpha val="40000"/>
                    </a:schemeClr>
                  </a:outerShdw>
                </a:effectLst>
              </a:rPr>
              <a:t> context.’</a:t>
            </a:r>
          </a:p>
          <a:p>
            <a:r>
              <a:rPr lang="en-GB" sz="900" b="1" dirty="0">
                <a:ln w="0"/>
                <a:effectLst>
                  <a:outerShdw blurRad="38100" dist="19050" dir="2700000" algn="tl" rotWithShape="0">
                    <a:schemeClr val="dk1">
                      <a:alpha val="40000"/>
                    </a:schemeClr>
                  </a:outerShdw>
                </a:effectLst>
              </a:rPr>
              <a:t>‘Select appropriate software to complete given tasks in order to use text, image sound, animation and video.</a:t>
            </a:r>
          </a:p>
        </p:txBody>
      </p:sp>
      <p:sp>
        <p:nvSpPr>
          <p:cNvPr id="72" name="TextBox 71">
            <a:extLst>
              <a:ext uri="{FF2B5EF4-FFF2-40B4-BE49-F238E27FC236}">
                <a16:creationId xmlns:a16="http://schemas.microsoft.com/office/drawing/2014/main" id="{B5E2D050-0FB2-479A-B0F5-5894DDE810D7}"/>
              </a:ext>
            </a:extLst>
          </p:cNvPr>
          <p:cNvSpPr txBox="1"/>
          <p:nvPr/>
        </p:nvSpPr>
        <p:spPr>
          <a:xfrm>
            <a:off x="836160" y="5890351"/>
            <a:ext cx="3660566" cy="1338828"/>
          </a:xfrm>
          <a:prstGeom prst="rect">
            <a:avLst/>
          </a:prstGeom>
          <a:noFill/>
        </p:spPr>
        <p:txBody>
          <a:bodyPr wrap="square" rtlCol="0">
            <a:spAutoFit/>
          </a:bodyPr>
          <a:lstStyle/>
          <a:p>
            <a:r>
              <a:rPr lang="en-GB" sz="900" b="1" dirty="0">
                <a:ln w="0"/>
                <a:effectLst>
                  <a:outerShdw blurRad="38100" dist="19050" dir="2700000" algn="tl" rotWithShape="0">
                    <a:schemeClr val="dk1">
                      <a:alpha val="40000"/>
                    </a:schemeClr>
                  </a:outerShdw>
                </a:effectLst>
              </a:rPr>
              <a:t>Literacy:</a:t>
            </a:r>
          </a:p>
          <a:p>
            <a:r>
              <a:rPr lang="en-GB" sz="900" b="1" dirty="0">
                <a:ln w="0"/>
                <a:effectLst>
                  <a:outerShdw blurRad="38100" dist="19050" dir="2700000" algn="tl" rotWithShape="0">
                    <a:schemeClr val="dk1">
                      <a:alpha val="40000"/>
                    </a:schemeClr>
                  </a:outerShdw>
                </a:effectLst>
              </a:rPr>
              <a:t>‘Talk about things they have made or done, explaining the process.’</a:t>
            </a:r>
          </a:p>
          <a:p>
            <a:r>
              <a:rPr lang="en-GB" sz="900" b="1" dirty="0">
                <a:ln w="0"/>
                <a:effectLst>
                  <a:outerShdw blurRad="38100" dist="19050" dir="2700000" algn="tl" rotWithShape="0">
                    <a:schemeClr val="dk1">
                      <a:alpha val="40000"/>
                    </a:schemeClr>
                  </a:outerShdw>
                </a:effectLst>
              </a:rPr>
              <a:t>‘Listen to others with growing attention, usually responding appropriately.’ </a:t>
            </a:r>
          </a:p>
          <a:p>
            <a:r>
              <a:rPr lang="en-GB" sz="900" b="1" dirty="0">
                <a:ln w="0"/>
                <a:effectLst>
                  <a:outerShdw blurRad="38100" dist="19050" dir="2700000" algn="tl" rotWithShape="0">
                    <a:schemeClr val="dk1">
                      <a:alpha val="40000"/>
                    </a:schemeClr>
                  </a:outerShdw>
                </a:effectLst>
              </a:rPr>
              <a:t>‘Communicate purposefully in writing.’</a:t>
            </a:r>
          </a:p>
          <a:p>
            <a:r>
              <a:rPr lang="en-GB" sz="900" b="1" dirty="0">
                <a:ln w="0"/>
                <a:effectLst>
                  <a:outerShdw blurRad="38100" dist="19050" dir="2700000" algn="tl" rotWithShape="0">
                    <a:schemeClr val="dk1">
                      <a:alpha val="40000"/>
                    </a:schemeClr>
                  </a:outerShdw>
                </a:effectLst>
              </a:rPr>
              <a:t>‘Talk about what they are going to write.’</a:t>
            </a:r>
          </a:p>
          <a:p>
            <a:r>
              <a:rPr lang="en-GB" sz="900" b="1" dirty="0">
                <a:ln w="0"/>
                <a:effectLst>
                  <a:outerShdw blurRad="38100" dist="19050" dir="2700000" algn="tl" rotWithShape="0">
                    <a:schemeClr val="dk1">
                      <a:alpha val="40000"/>
                    </a:schemeClr>
                  </a:outerShdw>
                </a:effectLst>
              </a:rPr>
              <a:t>‘Develop the use of a storyline within imaginative writing.’</a:t>
            </a:r>
          </a:p>
          <a:p>
            <a:r>
              <a:rPr lang="en-GB" sz="900" b="1" dirty="0">
                <a:ln w="0"/>
                <a:effectLst>
                  <a:outerShdw blurRad="38100" dist="19050" dir="2700000" algn="tl" rotWithShape="0">
                    <a:schemeClr val="dk1">
                      <a:alpha val="40000"/>
                    </a:schemeClr>
                  </a:outerShdw>
                </a:effectLst>
              </a:rPr>
              <a:t>‘Use specific words which relate to the topic of their writing.’</a:t>
            </a:r>
          </a:p>
          <a:p>
            <a:endParaRPr lang="en-GB" sz="900" b="1" dirty="0">
              <a:ln w="0"/>
              <a:effectLst>
                <a:outerShdw blurRad="38100" dist="19050" dir="2700000" algn="tl" rotWithShape="0">
                  <a:schemeClr val="dk1">
                    <a:alpha val="40000"/>
                  </a:schemeClr>
                </a:outerShdw>
              </a:effectLst>
            </a:endParaRPr>
          </a:p>
        </p:txBody>
      </p:sp>
      <p:sp>
        <p:nvSpPr>
          <p:cNvPr id="74" name="TextBox 73">
            <a:extLst>
              <a:ext uri="{FF2B5EF4-FFF2-40B4-BE49-F238E27FC236}">
                <a16:creationId xmlns:a16="http://schemas.microsoft.com/office/drawing/2014/main" id="{06BEE5E1-2563-43B5-ACF1-1B511C4B1C52}"/>
              </a:ext>
            </a:extLst>
          </p:cNvPr>
          <p:cNvSpPr txBox="1"/>
          <p:nvPr/>
        </p:nvSpPr>
        <p:spPr>
          <a:xfrm>
            <a:off x="819495" y="7726973"/>
            <a:ext cx="3660566" cy="784830"/>
          </a:xfrm>
          <a:prstGeom prst="rect">
            <a:avLst/>
          </a:prstGeom>
          <a:noFill/>
        </p:spPr>
        <p:txBody>
          <a:bodyPr wrap="square" rtlCol="0">
            <a:spAutoFit/>
          </a:bodyPr>
          <a:lstStyle/>
          <a:p>
            <a:r>
              <a:rPr lang="en-GB" sz="900" b="1" dirty="0">
                <a:ln w="0"/>
                <a:effectLst>
                  <a:outerShdw blurRad="38100" dist="19050" dir="2700000" algn="tl" rotWithShape="0">
                    <a:schemeClr val="dk1">
                      <a:alpha val="40000"/>
                    </a:schemeClr>
                  </a:outerShdw>
                </a:effectLst>
              </a:rPr>
              <a:t>Numeracy:</a:t>
            </a:r>
          </a:p>
          <a:p>
            <a:r>
              <a:rPr lang="en-GB" sz="900" b="1" dirty="0">
                <a:ln w="0"/>
                <a:effectLst>
                  <a:outerShdw blurRad="38100" dist="19050" dir="2700000" algn="tl" rotWithShape="0">
                    <a:schemeClr val="dk1">
                      <a:alpha val="40000"/>
                    </a:schemeClr>
                  </a:outerShdw>
                </a:effectLst>
              </a:rPr>
              <a:t>‘Transfer mathematical skills to play and classroom activities.’</a:t>
            </a:r>
          </a:p>
          <a:p>
            <a:r>
              <a:rPr lang="en-GB" sz="900" b="1" dirty="0">
                <a:ln w="0"/>
                <a:effectLst>
                  <a:outerShdw blurRad="38100" dist="19050" dir="2700000" algn="tl" rotWithShape="0">
                    <a:schemeClr val="dk1">
                      <a:alpha val="40000"/>
                    </a:schemeClr>
                  </a:outerShdw>
                </a:effectLst>
              </a:rPr>
              <a:t>‘Use non-standard units to measure length, height and distance.’</a:t>
            </a:r>
          </a:p>
          <a:p>
            <a:r>
              <a:rPr lang="en-GB" sz="900" b="1" dirty="0">
                <a:ln w="0"/>
                <a:effectLst>
                  <a:outerShdw blurRad="38100" dist="19050" dir="2700000" algn="tl" rotWithShape="0">
                    <a:schemeClr val="dk1">
                      <a:alpha val="40000"/>
                    </a:schemeClr>
                  </a:outerShdw>
                </a:effectLst>
              </a:rPr>
              <a:t>‘Children should be given the opportunity to take part in tasks and </a:t>
            </a:r>
          </a:p>
          <a:p>
            <a:r>
              <a:rPr lang="en-GB" sz="900" b="1" dirty="0">
                <a:ln w="0"/>
                <a:effectLst>
                  <a:outerShdw blurRad="38100" dist="19050" dir="2700000" algn="tl" rotWithShape="0">
                    <a:schemeClr val="dk1">
                      <a:alpha val="40000"/>
                    </a:schemeClr>
                  </a:outerShdw>
                </a:effectLst>
              </a:rPr>
              <a:t>     challenges that encourage problem solving and discussion.’</a:t>
            </a:r>
          </a:p>
        </p:txBody>
      </p:sp>
      <p:sp>
        <p:nvSpPr>
          <p:cNvPr id="6" name="Rectangle: Rounded Corners 5">
            <a:extLst>
              <a:ext uri="{FF2B5EF4-FFF2-40B4-BE49-F238E27FC236}">
                <a16:creationId xmlns:a16="http://schemas.microsoft.com/office/drawing/2014/main" id="{7DDB128F-B7C8-4A76-88F1-04B4806489B5}"/>
              </a:ext>
            </a:extLst>
          </p:cNvPr>
          <p:cNvSpPr/>
          <p:nvPr/>
        </p:nvSpPr>
        <p:spPr>
          <a:xfrm>
            <a:off x="5795396" y="10095768"/>
            <a:ext cx="3511772" cy="2505821"/>
          </a:xfrm>
          <a:prstGeom prst="round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TextBox 76">
            <a:extLst>
              <a:ext uri="{FF2B5EF4-FFF2-40B4-BE49-F238E27FC236}">
                <a16:creationId xmlns:a16="http://schemas.microsoft.com/office/drawing/2014/main" id="{1543AEDD-C821-40A2-8474-72D8F832A7E2}"/>
              </a:ext>
            </a:extLst>
          </p:cNvPr>
          <p:cNvSpPr txBox="1"/>
          <p:nvPr/>
        </p:nvSpPr>
        <p:spPr>
          <a:xfrm>
            <a:off x="5886141" y="10196341"/>
            <a:ext cx="3421027" cy="2585323"/>
          </a:xfrm>
          <a:prstGeom prst="rect">
            <a:avLst/>
          </a:prstGeom>
          <a:noFill/>
        </p:spPr>
        <p:txBody>
          <a:bodyPr wrap="square" rtlCol="0">
            <a:spAutoFit/>
          </a:bodyPr>
          <a:lstStyle/>
          <a:p>
            <a:r>
              <a:rPr lang="en-GB" sz="900" b="1" dirty="0">
                <a:ln w="0"/>
                <a:effectLst>
                  <a:outerShdw blurRad="38100" dist="19050" dir="2700000" algn="tl" rotWithShape="0">
                    <a:schemeClr val="dk1">
                      <a:alpha val="40000"/>
                    </a:schemeClr>
                  </a:outerShdw>
                </a:effectLst>
              </a:rPr>
              <a:t>Literacy:</a:t>
            </a:r>
          </a:p>
          <a:p>
            <a:r>
              <a:rPr lang="en-GB" sz="900" b="1" dirty="0">
                <a:ln w="0"/>
                <a:effectLst>
                  <a:outerShdw blurRad="38100" dist="19050" dir="2700000" algn="tl" rotWithShape="0">
                    <a:schemeClr val="dk1">
                      <a:alpha val="40000"/>
                    </a:schemeClr>
                  </a:outerShdw>
                </a:effectLst>
              </a:rPr>
              <a:t>‘Begin to use connectives to expand a point.’</a:t>
            </a:r>
          </a:p>
          <a:p>
            <a:r>
              <a:rPr lang="en-GB" sz="900" b="1" dirty="0">
                <a:ln w="0"/>
                <a:effectLst>
                  <a:outerShdw blurRad="38100" dist="19050" dir="2700000" algn="tl" rotWithShape="0">
                    <a:schemeClr val="dk1">
                      <a:alpha val="40000"/>
                    </a:schemeClr>
                  </a:outerShdw>
                </a:effectLst>
              </a:rPr>
              <a:t>‘Use some ordering words, e.g. first, then, next.’</a:t>
            </a:r>
          </a:p>
          <a:p>
            <a:r>
              <a:rPr lang="en-GB" sz="900" b="1" dirty="0">
                <a:ln w="0"/>
                <a:effectLst>
                  <a:outerShdw blurRad="38100" dist="19050" dir="2700000" algn="tl" rotWithShape="0">
                    <a:schemeClr val="dk1">
                      <a:alpha val="40000"/>
                    </a:schemeClr>
                  </a:outerShdw>
                </a:effectLst>
              </a:rPr>
              <a:t>‘Retell narratives or information that they have heard using simple connectives.’</a:t>
            </a:r>
          </a:p>
          <a:p>
            <a:r>
              <a:rPr lang="en-GB" sz="900" b="1" dirty="0">
                <a:ln w="0"/>
                <a:effectLst>
                  <a:outerShdw blurRad="38100" dist="19050" dir="2700000" algn="tl" rotWithShape="0">
                    <a:schemeClr val="dk1">
                      <a:alpha val="40000"/>
                    </a:schemeClr>
                  </a:outerShdw>
                </a:effectLst>
              </a:rPr>
              <a:t>‘Include some detail and some relevant vocabulary to extend their ideas or accounts.’</a:t>
            </a:r>
          </a:p>
          <a:p>
            <a:r>
              <a:rPr lang="en-GB" sz="900" b="1" dirty="0">
                <a:ln w="0"/>
                <a:effectLst>
                  <a:outerShdw blurRad="38100" dist="19050" dir="2700000" algn="tl" rotWithShape="0">
                    <a:schemeClr val="dk1">
                      <a:alpha val="40000"/>
                    </a:schemeClr>
                  </a:outerShdw>
                </a:effectLst>
              </a:rPr>
              <a:t>Digital Competency:</a:t>
            </a:r>
          </a:p>
          <a:p>
            <a:r>
              <a:rPr lang="en-GB" sz="900" b="1" dirty="0">
                <a:ln w="0"/>
                <a:effectLst>
                  <a:outerShdw blurRad="38100" dist="19050" dir="2700000" algn="tl" rotWithShape="0">
                    <a:schemeClr val="dk1">
                      <a:alpha val="40000"/>
                    </a:schemeClr>
                  </a:outerShdw>
                </a:effectLst>
              </a:rPr>
              <a:t>‘Simple explain that digital technology can be used to communicate and  connect with others locally and globally.’</a:t>
            </a:r>
          </a:p>
          <a:p>
            <a:r>
              <a:rPr lang="en-GB" sz="900" b="1" dirty="0">
                <a:ln w="0"/>
                <a:effectLst>
                  <a:outerShdw blurRad="38100" dist="19050" dir="2700000" algn="tl" rotWithShape="0">
                    <a:schemeClr val="dk1">
                      <a:alpha val="40000"/>
                    </a:schemeClr>
                  </a:outerShdw>
                </a:effectLst>
              </a:rPr>
              <a:t>‘Contribute to a whole-class or group online communication in one or more languages. E.g. email.’</a:t>
            </a:r>
          </a:p>
          <a:p>
            <a:r>
              <a:rPr lang="en-GB" sz="900" b="1" dirty="0">
                <a:ln w="0"/>
                <a:effectLst>
                  <a:outerShdw blurRad="38100" dist="19050" dir="2700000" algn="tl" rotWithShape="0">
                    <a:schemeClr val="dk1">
                      <a:alpha val="40000"/>
                    </a:schemeClr>
                  </a:outerShdw>
                </a:effectLst>
              </a:rPr>
              <a:t>Numeracy:</a:t>
            </a:r>
          </a:p>
          <a:p>
            <a:r>
              <a:rPr lang="en-GB" sz="900" b="1" dirty="0">
                <a:ln w="0"/>
                <a:effectLst>
                  <a:outerShdw blurRad="38100" dist="19050" dir="2700000" algn="tl" rotWithShape="0">
                    <a:schemeClr val="dk1">
                      <a:alpha val="40000"/>
                    </a:schemeClr>
                  </a:outerShdw>
                </a:effectLst>
              </a:rPr>
              <a:t>‘Describe position, direction and movement.’</a:t>
            </a:r>
          </a:p>
          <a:p>
            <a:r>
              <a:rPr lang="en-GB" sz="900" b="1" dirty="0">
                <a:ln w="0"/>
                <a:effectLst>
                  <a:outerShdw blurRad="38100" dist="19050" dir="2700000" algn="tl" rotWithShape="0">
                    <a:schemeClr val="dk1">
                      <a:alpha val="40000"/>
                    </a:schemeClr>
                  </a:outerShdw>
                </a:effectLst>
              </a:rPr>
              <a:t>‘Use mathematical vocabulary to describe position, direction and movement.’</a:t>
            </a:r>
          </a:p>
          <a:p>
            <a:r>
              <a:rPr lang="en-GB" sz="900" b="1" dirty="0">
                <a:ln w="0"/>
                <a:effectLst>
                  <a:outerShdw blurRad="38100" dist="19050" dir="2700000" algn="tl" rotWithShape="0">
                    <a:schemeClr val="dk1">
                      <a:alpha val="40000"/>
                    </a:schemeClr>
                  </a:outerShdw>
                </a:effectLst>
              </a:rPr>
              <a:t>    ‘Transfer mathematical skills to play and classroom activities.’</a:t>
            </a:r>
          </a:p>
          <a:p>
            <a:endParaRPr lang="en-GB" sz="900" b="1" dirty="0">
              <a:ln w="0"/>
              <a:effectLst>
                <a:outerShdw blurRad="38100" dist="19050" dir="2700000" algn="tl" rotWithShape="0">
                  <a:schemeClr val="dk1">
                    <a:alpha val="40000"/>
                  </a:schemeClr>
                </a:outerShdw>
              </a:effectLst>
            </a:endParaRPr>
          </a:p>
        </p:txBody>
      </p:sp>
      <p:pic>
        <p:nvPicPr>
          <p:cNvPr id="7" name="Picture 6">
            <a:extLst>
              <a:ext uri="{FF2B5EF4-FFF2-40B4-BE49-F238E27FC236}">
                <a16:creationId xmlns:a16="http://schemas.microsoft.com/office/drawing/2014/main" id="{939FF1AC-4FF0-4F8A-836C-FE1333A021E5}"/>
              </a:ext>
            </a:extLst>
          </p:cNvPr>
          <p:cNvPicPr>
            <a:picLocks noChangeAspect="1"/>
          </p:cNvPicPr>
          <p:nvPr/>
        </p:nvPicPr>
        <p:blipFill>
          <a:blip r:embed="rId13"/>
          <a:stretch>
            <a:fillRect/>
          </a:stretch>
        </p:blipFill>
        <p:spPr>
          <a:xfrm>
            <a:off x="3783343" y="11664431"/>
            <a:ext cx="1590204" cy="1059100"/>
          </a:xfrm>
          <a:prstGeom prst="rect">
            <a:avLst/>
          </a:prstGeom>
        </p:spPr>
      </p:pic>
    </p:spTree>
    <p:extLst>
      <p:ext uri="{BB962C8B-B14F-4D97-AF65-F5344CB8AC3E}">
        <p14:creationId xmlns:p14="http://schemas.microsoft.com/office/powerpoint/2010/main" val="2964606735"/>
      </p:ext>
    </p:extLst>
  </p:cSld>
  <p:clrMapOvr>
    <a:masterClrMapping/>
  </p:clrMapOvr>
</p:sld>
</file>

<file path=ppt/theme/theme1.xml><?xml version="1.0" encoding="utf-8"?>
<a:theme xmlns:a="http://schemas.openxmlformats.org/drawingml/2006/main" name="Office Theme">
  <a:themeElements>
    <a:clrScheme name="Shannon Smith">
      <a:dk1>
        <a:sysClr val="windowText" lastClr="000000"/>
      </a:dk1>
      <a:lt1>
        <a:sysClr val="window" lastClr="FFFFFF"/>
      </a:lt1>
      <a:dk2>
        <a:srgbClr val="262626"/>
      </a:dk2>
      <a:lt2>
        <a:srgbClr val="E7E6E6"/>
      </a:lt2>
      <a:accent1>
        <a:srgbClr val="FF0030"/>
      </a:accent1>
      <a:accent2>
        <a:srgbClr val="F06463"/>
      </a:accent2>
      <a:accent3>
        <a:srgbClr val="F3EF22"/>
      </a:accent3>
      <a:accent4>
        <a:srgbClr val="2A744A"/>
      </a:accent4>
      <a:accent5>
        <a:srgbClr val="FF0030"/>
      </a:accent5>
      <a:accent6>
        <a:srgbClr val="F3EF22"/>
      </a:accent6>
      <a:hlink>
        <a:srgbClr val="FF0030"/>
      </a:hlink>
      <a:folHlink>
        <a:srgbClr val="FF0030"/>
      </a:folHlink>
    </a:clrScheme>
    <a:fontScheme name="Custom 2">
      <a:majorFont>
        <a:latin typeface="Comic Sans MS"/>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ducation Infographics_SB - v3" id="{3E8D3FB6-F957-47CE-99E6-3796E132C875}" vid="{53060A07-A1D3-4986-BE79-00713947BD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88CD06-47A0-4A2A-B2D6-E5B98F032CB9}">
  <ds:schemaRefs>
    <ds:schemaRef ds:uri="http://schemas.microsoft.com/office/2006/metadata/properties"/>
    <ds:schemaRef ds:uri="http://www.w3.org/2000/xmlns/"/>
    <ds:schemaRef ds:uri="http://schemas.microsoft.com/sharepoint/v3"/>
    <ds:schemaRef ds:uri="http://www.w3.org/2001/XMLSchema-instance"/>
  </ds:schemaRefs>
</ds:datastoreItem>
</file>

<file path=customXml/itemProps2.xml><?xml version="1.0" encoding="utf-8"?>
<ds:datastoreItem xmlns:ds="http://schemas.openxmlformats.org/officeDocument/2006/customXml" ds:itemID="{D68CD0A2-0674-486F-BC07-7608785B7000}">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s>
</ds:datastoreItem>
</file>

<file path=customXml/itemProps3.xml><?xml version="1.0" encoding="utf-8"?>
<ds:datastoreItem xmlns:ds="http://schemas.openxmlformats.org/officeDocument/2006/customXml" ds:itemID="{14F17082-AEE0-4D90-B68C-323072BE8D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Education infographics poster</Template>
  <TotalTime>0</TotalTime>
  <Words>243</Words>
  <Application>Microsoft Office PowerPoint</Application>
  <PresentationFormat>A3 Paper (297x420 mm)</PresentationFormat>
  <Paragraphs>16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Education Infographic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Infographic</dc:title>
  <dc:creator/>
  <cp:lastModifiedBy>Naomi Rolfe (1404827)</cp:lastModifiedBy>
  <cp:revision>9</cp:revision>
  <dcterms:created xsi:type="dcterms:W3CDTF">2018-12-11T20:54:42Z</dcterms:created>
  <dcterms:modified xsi:type="dcterms:W3CDTF">2018-12-19T23:00:28Z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