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8" r:id="rId3"/>
    <p:sldId id="262" r:id="rId4"/>
    <p:sldId id="263" r:id="rId5"/>
    <p:sldId id="264" r:id="rId6"/>
    <p:sldId id="268" r:id="rId7"/>
    <p:sldId id="259" r:id="rId8"/>
    <p:sldId id="267" r:id="rId9"/>
    <p:sldId id="257" r:id="rId10"/>
    <p:sldId id="260" r:id="rId11"/>
    <p:sldId id="266" r:id="rId12"/>
    <p:sldId id="261" r:id="rId13"/>
    <p:sldId id="269" r:id="rId14"/>
    <p:sldId id="270" r:id="rId15"/>
    <p:sldId id="271"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1038"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5151EE-31AA-2E41-854A-CAD134E49C5F}" type="datetimeFigureOut">
              <a:rPr lang="en-US" smtClean="0"/>
              <a:pPr/>
              <a:t>2/15/2012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213897-D6D8-0E42-B957-7A81939AA7D7}" type="slidenum">
              <a:rPr lang="en-US" smtClean="0"/>
              <a:pPr/>
              <a:t>‹#›</a:t>
            </a:fld>
            <a:endParaRPr lang="en-US"/>
          </a:p>
        </p:txBody>
      </p:sp>
    </p:spTree>
    <p:extLst>
      <p:ext uri="{BB962C8B-B14F-4D97-AF65-F5344CB8AC3E}">
        <p14:creationId xmlns:p14="http://schemas.microsoft.com/office/powerpoint/2010/main" xmlns="" val="156759032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Pastorlalists</a:t>
            </a:r>
            <a:r>
              <a:rPr lang="en-US" dirty="0" smtClean="0"/>
              <a:t> – threat and counter threat</a:t>
            </a:r>
            <a:r>
              <a:rPr lang="en-US" baseline="0" dirty="0" smtClean="0"/>
              <a:t> creating a seesaw of reciprocal raiding.</a:t>
            </a:r>
            <a:endParaRPr lang="en-US" dirty="0"/>
          </a:p>
        </p:txBody>
      </p:sp>
      <p:sp>
        <p:nvSpPr>
          <p:cNvPr id="4" name="Slide Number Placeholder 3"/>
          <p:cNvSpPr>
            <a:spLocks noGrp="1"/>
          </p:cNvSpPr>
          <p:nvPr>
            <p:ph type="sldNum" sz="quarter" idx="10"/>
          </p:nvPr>
        </p:nvSpPr>
        <p:spPr/>
        <p:txBody>
          <a:bodyPr/>
          <a:lstStyle/>
          <a:p>
            <a:fld id="{0C213897-D6D8-0E42-B957-7A81939AA7D7}" type="slidenum">
              <a:rPr lang="en-US" smtClean="0"/>
              <a:pPr/>
              <a:t>5</a:t>
            </a:fld>
            <a:endParaRPr lang="en-US"/>
          </a:p>
        </p:txBody>
      </p:sp>
    </p:spTree>
    <p:extLst>
      <p:ext uri="{BB962C8B-B14F-4D97-AF65-F5344CB8AC3E}">
        <p14:creationId xmlns:p14="http://schemas.microsoft.com/office/powerpoint/2010/main" xmlns="" val="11256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After Lee’s work with the !Kung he</a:t>
            </a:r>
            <a:r>
              <a:rPr lang="en-US" baseline="0" dirty="0" smtClean="0"/>
              <a:t> gave them a cow. He chose a rather large healthy cow to share with the group as an act of gratitude. On seeing the cow they ridiculed it, claiming it was scrawny and not worth anything. Clearly the cow was not scrawny but the !Kung used this device to belittle the giver so that they cannot grow in status.</a:t>
            </a:r>
            <a:endParaRPr lang="en-US" dirty="0"/>
          </a:p>
        </p:txBody>
      </p:sp>
      <p:sp>
        <p:nvSpPr>
          <p:cNvPr id="4" name="Slide Number Placeholder 3"/>
          <p:cNvSpPr>
            <a:spLocks noGrp="1"/>
          </p:cNvSpPr>
          <p:nvPr>
            <p:ph type="sldNum" sz="quarter" idx="10"/>
          </p:nvPr>
        </p:nvSpPr>
        <p:spPr/>
        <p:txBody>
          <a:bodyPr/>
          <a:lstStyle/>
          <a:p>
            <a:fld id="{0C213897-D6D8-0E42-B957-7A81939AA7D7}" type="slidenum">
              <a:rPr lang="en-US" smtClean="0"/>
              <a:pPr/>
              <a:t>7</a:t>
            </a:fld>
            <a:endParaRPr lang="en-US"/>
          </a:p>
        </p:txBody>
      </p:sp>
    </p:spTree>
    <p:extLst>
      <p:ext uri="{BB962C8B-B14F-4D97-AF65-F5344CB8AC3E}">
        <p14:creationId xmlns:p14="http://schemas.microsoft.com/office/powerpoint/2010/main" xmlns="" val="4271856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3F9A274-79E8-D249-A297-282CBF30D4DB}" type="datetimeFigureOut">
              <a:rPr lang="en-US" smtClean="0"/>
              <a:pPr/>
              <a:t>2/15/2012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3F9A274-79E8-D249-A297-282CBF30D4DB}" type="datetimeFigureOut">
              <a:rPr lang="en-US" smtClean="0"/>
              <a:pPr/>
              <a:t>2/15/2012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3F9A274-79E8-D249-A297-282CBF30D4DB}" type="datetimeFigureOut">
              <a:rPr lang="en-US" smtClean="0"/>
              <a:pPr/>
              <a:t>2/15/2012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3F9A274-79E8-D249-A297-282CBF30D4DB}" type="datetimeFigureOut">
              <a:rPr lang="en-US" smtClean="0"/>
              <a:pPr/>
              <a:t>2/15/2012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3F9A274-79E8-D249-A297-282CBF30D4DB}" type="datetimeFigureOut">
              <a:rPr lang="en-US" smtClean="0"/>
              <a:pPr/>
              <a:t>2/15/2012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3F9A274-79E8-D249-A297-282CBF30D4DB}" type="datetimeFigureOut">
              <a:rPr lang="en-US" smtClean="0"/>
              <a:pPr/>
              <a:t>2/15/2012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F9A274-79E8-D249-A297-282CBF30D4DB}" type="datetimeFigureOut">
              <a:rPr lang="en-US" smtClean="0"/>
              <a:pPr/>
              <a:t>2/15/2012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F9A274-79E8-D249-A297-282CBF30D4DB}" type="datetimeFigureOut">
              <a:rPr lang="en-US" smtClean="0"/>
              <a:pPr/>
              <a:t>2/15/2012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F9A274-79E8-D249-A297-282CBF30D4DB}" type="datetimeFigureOut">
              <a:rPr lang="en-US" smtClean="0"/>
              <a:pPr/>
              <a:t>2/15/2012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3F9A274-79E8-D249-A297-282CBF30D4DB}" type="datetimeFigureOut">
              <a:rPr lang="en-US" smtClean="0"/>
              <a:pPr/>
              <a:t>2/15/2012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3F9A274-79E8-D249-A297-282CBF30D4DB}" type="datetimeFigureOut">
              <a:rPr lang="en-US" smtClean="0"/>
              <a:pPr/>
              <a:t>2/15/2012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F9A274-79E8-D249-A297-282CBF30D4DB}" type="datetimeFigureOut">
              <a:rPr lang="en-US" smtClean="0"/>
              <a:pPr/>
              <a:t>2/15/2012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58FA06-97AF-C94B-AFC2-BF5303706435}"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56360" y="1290998"/>
            <a:ext cx="5042887" cy="3787228"/>
          </a:xfrm>
          <a:prstGeom prst="rect">
            <a:avLst/>
          </a:prstGeom>
        </p:spPr>
      </p:pic>
      <p:sp>
        <p:nvSpPr>
          <p:cNvPr id="2" name="Title 1"/>
          <p:cNvSpPr>
            <a:spLocks noGrp="1"/>
          </p:cNvSpPr>
          <p:nvPr>
            <p:ph type="ctrTitle"/>
          </p:nvPr>
        </p:nvSpPr>
        <p:spPr>
          <a:xfrm>
            <a:off x="897484" y="134821"/>
            <a:ext cx="7772400" cy="1470025"/>
          </a:xfrm>
        </p:spPr>
        <p:txBody>
          <a:bodyPr/>
          <a:lstStyle/>
          <a:p>
            <a:r>
              <a:rPr lang="en-US" dirty="0" smtClean="0"/>
              <a:t>Politics </a:t>
            </a:r>
            <a:endParaRPr lang="en-US" dirty="0"/>
          </a:p>
        </p:txBody>
      </p:sp>
      <p:sp>
        <p:nvSpPr>
          <p:cNvPr id="3" name="Subtitle 2"/>
          <p:cNvSpPr>
            <a:spLocks noGrp="1"/>
          </p:cNvSpPr>
          <p:nvPr>
            <p:ph type="subTitle" idx="1"/>
          </p:nvPr>
        </p:nvSpPr>
        <p:spPr>
          <a:xfrm>
            <a:off x="1371600" y="5078226"/>
            <a:ext cx="6400800" cy="1752600"/>
          </a:xfrm>
        </p:spPr>
        <p:txBody>
          <a:bodyPr/>
          <a:lstStyle/>
          <a:p>
            <a:r>
              <a:rPr lang="en-US" dirty="0" smtClean="0"/>
              <a:t>Different types of society and their control mechanisms</a:t>
            </a:r>
            <a:endParaRPr lang="en-US" dirty="0"/>
          </a:p>
        </p:txBody>
      </p:sp>
    </p:spTree>
    <p:extLst>
      <p:ext uri="{BB962C8B-B14F-4D97-AF65-F5344CB8AC3E}">
        <p14:creationId xmlns:p14="http://schemas.microsoft.com/office/powerpoint/2010/main" xmlns="" val="41061280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Today’s class</a:t>
            </a:r>
            <a:endParaRPr lang="en-US" dirty="0"/>
          </a:p>
        </p:txBody>
      </p:sp>
      <p:sp>
        <p:nvSpPr>
          <p:cNvPr id="3" name="Content Placeholder 2"/>
          <p:cNvSpPr>
            <a:spLocks noGrp="1"/>
          </p:cNvSpPr>
          <p:nvPr>
            <p:ph sz="half" idx="1"/>
          </p:nvPr>
        </p:nvSpPr>
        <p:spPr/>
        <p:txBody>
          <a:bodyPr/>
          <a:lstStyle/>
          <a:p>
            <a:r>
              <a:rPr lang="en-US" dirty="0" smtClean="0"/>
              <a:t>Control? What? Why?</a:t>
            </a:r>
          </a:p>
          <a:p>
            <a:r>
              <a:rPr lang="en-US" dirty="0" smtClean="0"/>
              <a:t>Are we naturally aggressive</a:t>
            </a:r>
          </a:p>
          <a:p>
            <a:pPr lvl="1"/>
            <a:r>
              <a:rPr lang="en-US" dirty="0" err="1" smtClean="0"/>
              <a:t>Zimbardo</a:t>
            </a:r>
            <a:endParaRPr lang="en-US" dirty="0" smtClean="0"/>
          </a:p>
          <a:p>
            <a:pPr lvl="1"/>
            <a:r>
              <a:rPr lang="en-US" dirty="0" err="1" smtClean="0"/>
              <a:t>Milgram</a:t>
            </a:r>
            <a:endParaRPr lang="en-US" dirty="0" smtClean="0"/>
          </a:p>
          <a:p>
            <a:r>
              <a:rPr lang="en-US" dirty="0" smtClean="0"/>
              <a:t>Society types and control mechanisms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a:xfrm>
            <a:off x="4648200" y="1615318"/>
            <a:ext cx="4038600" cy="4525963"/>
          </a:xfrm>
        </p:spPr>
      </p:pic>
    </p:spTree>
    <p:extLst>
      <p:ext uri="{BB962C8B-B14F-4D97-AF65-F5344CB8AC3E}">
        <p14:creationId xmlns:p14="http://schemas.microsoft.com/office/powerpoint/2010/main" xmlns="" val="14353705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Control? What? Why?</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Control = rules</a:t>
            </a:r>
          </a:p>
          <a:p>
            <a:r>
              <a:rPr lang="en-US" dirty="0" smtClean="0"/>
              <a:t>Codes of </a:t>
            </a:r>
            <a:r>
              <a:rPr lang="en-US" dirty="0" err="1" smtClean="0"/>
              <a:t>behaviour</a:t>
            </a:r>
            <a:endParaRPr lang="en-US" dirty="0" smtClean="0"/>
          </a:p>
          <a:p>
            <a:r>
              <a:rPr lang="en-US" dirty="0" smtClean="0"/>
              <a:t>Expectations  </a:t>
            </a:r>
          </a:p>
          <a:p>
            <a:endParaRPr lang="en-US" dirty="0"/>
          </a:p>
          <a:p>
            <a:r>
              <a:rPr lang="en-US" dirty="0" smtClean="0"/>
              <a:t>Living in groups</a:t>
            </a:r>
          </a:p>
          <a:p>
            <a:pPr lvl="1"/>
            <a:r>
              <a:rPr lang="en-US" dirty="0" smtClean="0"/>
              <a:t>Group size, family bonds</a:t>
            </a:r>
          </a:p>
          <a:p>
            <a:r>
              <a:rPr lang="en-US" dirty="0" smtClean="0"/>
              <a:t>Property</a:t>
            </a:r>
          </a:p>
          <a:p>
            <a:r>
              <a:rPr lang="en-US" dirty="0" smtClean="0"/>
              <a:t>Protection</a:t>
            </a:r>
          </a:p>
          <a:p>
            <a:r>
              <a:rPr lang="en-US" dirty="0" smtClean="0"/>
              <a:t>Competition </a:t>
            </a:r>
          </a:p>
          <a:p>
            <a:r>
              <a:rPr lang="en-US" dirty="0" smtClean="0"/>
              <a:t>Aggression  </a:t>
            </a:r>
          </a:p>
          <a:p>
            <a:endParaRPr lang="en-US" dirty="0"/>
          </a:p>
        </p:txBody>
      </p:sp>
      <p:sp>
        <p:nvSpPr>
          <p:cNvPr id="8" name="Content Placeholder 7"/>
          <p:cNvSpPr>
            <a:spLocks noGrp="1"/>
          </p:cNvSpPr>
          <p:nvPr>
            <p:ph sz="half" idx="2"/>
          </p:nvPr>
        </p:nvSpPr>
        <p:spPr/>
        <p:txBody>
          <a:bodyPr/>
          <a:lstStyle/>
          <a:p>
            <a:endParaRPr lang="en-US" dirty="0"/>
          </a:p>
        </p:txBody>
      </p:sp>
      <p:pic>
        <p:nvPicPr>
          <p:cNvPr id="10" name="Picture 9"/>
          <p:cNvPicPr>
            <a:picLocks noChangeAspect="1"/>
          </p:cNvPicPr>
          <p:nvPr/>
        </p:nvPicPr>
        <p:blipFill>
          <a:blip r:embed="rId2"/>
          <a:stretch>
            <a:fillRect/>
          </a:stretch>
        </p:blipFill>
        <p:spPr>
          <a:xfrm>
            <a:off x="4541160" y="1312954"/>
            <a:ext cx="4191000" cy="5069384"/>
          </a:xfrm>
          <a:prstGeom prst="rect">
            <a:avLst/>
          </a:prstGeom>
        </p:spPr>
      </p:pic>
    </p:spTree>
    <p:extLst>
      <p:ext uri="{BB962C8B-B14F-4D97-AF65-F5344CB8AC3E}">
        <p14:creationId xmlns:p14="http://schemas.microsoft.com/office/powerpoint/2010/main" xmlns="" val="23864172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humans innately aggressive?</a:t>
            </a:r>
            <a:endParaRPr lang="en-US" dirty="0"/>
          </a:p>
        </p:txBody>
      </p:sp>
      <p:sp>
        <p:nvSpPr>
          <p:cNvPr id="3" name="Content Placeholder 2"/>
          <p:cNvSpPr>
            <a:spLocks noGrp="1"/>
          </p:cNvSpPr>
          <p:nvPr>
            <p:ph sz="half" idx="1"/>
          </p:nvPr>
        </p:nvSpPr>
        <p:spPr/>
        <p:txBody>
          <a:bodyPr>
            <a:normAutofit fontScale="92500"/>
          </a:bodyPr>
          <a:lstStyle/>
          <a:p>
            <a:r>
              <a:rPr lang="en-US" dirty="0" smtClean="0"/>
              <a:t>Smith’s ideas claim competitiveness</a:t>
            </a:r>
          </a:p>
          <a:p>
            <a:r>
              <a:rPr lang="en-US" dirty="0" err="1"/>
              <a:t>Milgram</a:t>
            </a:r>
            <a:r>
              <a:rPr lang="en-US" dirty="0"/>
              <a:t>, 1970s</a:t>
            </a:r>
          </a:p>
          <a:p>
            <a:r>
              <a:rPr lang="en-US" dirty="0" err="1" smtClean="0"/>
              <a:t>Zimbardo’s</a:t>
            </a:r>
            <a:r>
              <a:rPr lang="en-US" dirty="0" smtClean="0"/>
              <a:t> work on authority (1970s, Stanford </a:t>
            </a:r>
            <a:r>
              <a:rPr lang="en-US" dirty="0" err="1" smtClean="0"/>
              <a:t>Uni</a:t>
            </a:r>
            <a:r>
              <a:rPr lang="en-US" dirty="0" smtClean="0"/>
              <a:t>) and ‘evil’ (2010)</a:t>
            </a:r>
          </a:p>
          <a:p>
            <a:r>
              <a:rPr lang="en-US" dirty="0" smtClean="0"/>
              <a:t>Aggression is ‘an option’, but only seems necessary in times of threat</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a:prstGeom prst="rect">
            <a:avLst/>
          </a:prstGeom>
        </p:spPr>
      </p:pic>
    </p:spTree>
    <p:extLst>
      <p:ext uri="{BB962C8B-B14F-4D97-AF65-F5344CB8AC3E}">
        <p14:creationId xmlns:p14="http://schemas.microsoft.com/office/powerpoint/2010/main" xmlns="" val="30750612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Ethnographic record</a:t>
            </a:r>
            <a:endParaRPr lang="en-US" dirty="0"/>
          </a:p>
        </p:txBody>
      </p:sp>
      <p:sp>
        <p:nvSpPr>
          <p:cNvPr id="3" name="Content Placeholder 2"/>
          <p:cNvSpPr>
            <a:spLocks noGrp="1"/>
          </p:cNvSpPr>
          <p:nvPr>
            <p:ph sz="half" idx="1"/>
          </p:nvPr>
        </p:nvSpPr>
        <p:spPr/>
        <p:txBody>
          <a:bodyPr>
            <a:normAutofit/>
          </a:bodyPr>
          <a:lstStyle/>
          <a:p>
            <a:r>
              <a:rPr lang="en-US" dirty="0" smtClean="0"/>
              <a:t>Peaceful societies</a:t>
            </a:r>
          </a:p>
          <a:p>
            <a:pPr lvl="1"/>
            <a:r>
              <a:rPr lang="en-US" dirty="0" err="1" smtClean="0"/>
              <a:t>Chewong</a:t>
            </a:r>
            <a:r>
              <a:rPr lang="en-US" dirty="0" smtClean="0"/>
              <a:t>, </a:t>
            </a:r>
            <a:r>
              <a:rPr lang="en-US" dirty="0" err="1" smtClean="0"/>
              <a:t>Mbuti</a:t>
            </a:r>
            <a:endParaRPr lang="en-US" dirty="0" smtClean="0"/>
          </a:p>
          <a:p>
            <a:r>
              <a:rPr lang="en-US" dirty="0" smtClean="0"/>
              <a:t>Extremely violent small scale societies</a:t>
            </a:r>
          </a:p>
          <a:p>
            <a:pPr lvl="1"/>
            <a:r>
              <a:rPr lang="en-US" dirty="0" smtClean="0"/>
              <a:t>Forest dwellers:</a:t>
            </a:r>
          </a:p>
          <a:p>
            <a:pPr lvl="2"/>
            <a:r>
              <a:rPr lang="en-US" dirty="0" err="1" smtClean="0"/>
              <a:t>Jivaro</a:t>
            </a:r>
            <a:r>
              <a:rPr lang="en-US" dirty="0" smtClean="0"/>
              <a:t>, </a:t>
            </a:r>
            <a:r>
              <a:rPr lang="en-US" dirty="0" err="1" smtClean="0"/>
              <a:t>Nagas</a:t>
            </a:r>
            <a:r>
              <a:rPr lang="en-US" dirty="0" smtClean="0"/>
              <a:t>, </a:t>
            </a:r>
            <a:r>
              <a:rPr lang="en-US" dirty="0" err="1" smtClean="0"/>
              <a:t>Tsembaga</a:t>
            </a:r>
            <a:r>
              <a:rPr lang="en-US" dirty="0" smtClean="0"/>
              <a:t>, </a:t>
            </a:r>
            <a:r>
              <a:rPr lang="en-US" dirty="0" err="1" smtClean="0"/>
              <a:t>Yanomami</a:t>
            </a:r>
            <a:r>
              <a:rPr lang="en-US" dirty="0" smtClean="0"/>
              <a:t>? </a:t>
            </a:r>
            <a:r>
              <a:rPr lang="en-US" sz="800" dirty="0" smtClean="0"/>
              <a:t>(enemies, sickness, property including women)</a:t>
            </a:r>
          </a:p>
          <a:p>
            <a:pPr lvl="1"/>
            <a:r>
              <a:rPr lang="en-US" dirty="0" smtClean="0"/>
              <a:t>Pastoralists </a:t>
            </a:r>
          </a:p>
          <a:p>
            <a:pPr lvl="2"/>
            <a:r>
              <a:rPr lang="en-US" dirty="0" err="1" smtClean="0"/>
              <a:t>Nuer</a:t>
            </a:r>
            <a:r>
              <a:rPr lang="en-US" dirty="0" smtClean="0"/>
              <a:t> - feuding/raiding </a:t>
            </a:r>
            <a:r>
              <a:rPr lang="en-US" sz="1200" dirty="0" smtClean="0"/>
              <a:t>(animals)</a:t>
            </a:r>
            <a:endParaRPr lang="en-US" sz="1200" dirty="0"/>
          </a:p>
        </p:txBody>
      </p:sp>
      <p:pic>
        <p:nvPicPr>
          <p:cNvPr id="7" name="Content Placeholder 6"/>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a:prstGeom prst="rect">
            <a:avLst/>
          </a:prstGeom>
        </p:spPr>
      </p:pic>
    </p:spTree>
    <p:extLst>
      <p:ext uri="{BB962C8B-B14F-4D97-AF65-F5344CB8AC3E}">
        <p14:creationId xmlns:p14="http://schemas.microsoft.com/office/powerpoint/2010/main" xmlns="" val="2459377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Nagas</a:t>
            </a:r>
            <a:r>
              <a:rPr lang="en-US" dirty="0" smtClean="0"/>
              <a:t> (N. </a:t>
            </a:r>
            <a:r>
              <a:rPr lang="en-US" dirty="0"/>
              <a:t>E</a:t>
            </a:r>
            <a:r>
              <a:rPr lang="en-US" dirty="0" smtClean="0"/>
              <a:t> India) and </a:t>
            </a:r>
            <a:br>
              <a:rPr lang="en-US" dirty="0" smtClean="0"/>
            </a:br>
            <a:r>
              <a:rPr lang="en-US" dirty="0" err="1" smtClean="0"/>
              <a:t>Jivaro</a:t>
            </a:r>
            <a:r>
              <a:rPr lang="en-US" dirty="0" smtClean="0"/>
              <a:t>, </a:t>
            </a:r>
            <a:r>
              <a:rPr lang="en-US" dirty="0" err="1" smtClean="0"/>
              <a:t>Equador</a:t>
            </a:r>
            <a:r>
              <a:rPr lang="en-US" dirty="0" smtClean="0"/>
              <a:t>/Peru/Brazil</a:t>
            </a:r>
            <a:endParaRPr lang="en-US" dirty="0"/>
          </a:p>
        </p:txBody>
      </p:sp>
      <p:pic>
        <p:nvPicPr>
          <p:cNvPr id="9" name="Content Placeholder 8"/>
          <p:cNvPicPr>
            <a:picLocks noGrp="1" noChangeAspect="1"/>
          </p:cNvPicPr>
          <p:nvPr>
            <p:ph sz="half" idx="1"/>
          </p:nvPr>
        </p:nvPicPr>
        <p:blipFill>
          <a:blip r:embed="rId2" cstate="screen">
            <a:extLst>
              <a:ext uri="{28A0092B-C50C-407E-A947-70E740481C1C}">
                <a14:useLocalDpi xmlns:a14="http://schemas.microsoft.com/office/drawing/2010/main" xmlns=""/>
              </a:ext>
            </a:extLst>
          </a:blip>
          <a:srcRect/>
          <a:stretch>
            <a:fillRect/>
          </a:stretch>
        </p:blipFill>
        <p:spPr/>
      </p:pic>
      <p:pic>
        <p:nvPicPr>
          <p:cNvPr id="10" name="Content Placeholder 9"/>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733501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Gatherers who hunt</a:t>
            </a:r>
            <a:endParaRPr lang="en-US" dirty="0"/>
          </a:p>
        </p:txBody>
      </p:sp>
      <p:sp>
        <p:nvSpPr>
          <p:cNvPr id="3" name="Content Placeholder 2"/>
          <p:cNvSpPr>
            <a:spLocks noGrp="1"/>
          </p:cNvSpPr>
          <p:nvPr>
            <p:ph sz="half" idx="1"/>
          </p:nvPr>
        </p:nvSpPr>
        <p:spPr/>
        <p:txBody>
          <a:bodyPr/>
          <a:lstStyle/>
          <a:p>
            <a:r>
              <a:rPr lang="en-US" dirty="0" smtClean="0"/>
              <a:t>Tradition</a:t>
            </a:r>
          </a:p>
          <a:p>
            <a:r>
              <a:rPr lang="en-US" dirty="0" smtClean="0"/>
              <a:t>Discussion</a:t>
            </a:r>
          </a:p>
          <a:p>
            <a:r>
              <a:rPr lang="en-US" dirty="0" smtClean="0"/>
              <a:t>Consensus </a:t>
            </a:r>
          </a:p>
          <a:p>
            <a:r>
              <a:rPr lang="en-US" dirty="0" smtClean="0"/>
              <a:t>Ostracism </a:t>
            </a:r>
          </a:p>
          <a:p>
            <a:endParaRPr lang="en-US" dirty="0"/>
          </a:p>
          <a:p>
            <a:r>
              <a:rPr lang="en-US" dirty="0" smtClean="0"/>
              <a:t>Lee’s cow gift story – belittle to keep humble</a:t>
            </a:r>
          </a:p>
          <a:p>
            <a:r>
              <a:rPr lang="en-US" dirty="0" smtClean="0"/>
              <a:t>(San !Kung)</a:t>
            </a:r>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9172685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Pastoralists and horticulturalists </a:t>
            </a:r>
            <a:endParaRPr lang="en-US" dirty="0"/>
          </a:p>
        </p:txBody>
      </p:sp>
      <p:sp>
        <p:nvSpPr>
          <p:cNvPr id="3" name="Content Placeholder 2"/>
          <p:cNvSpPr>
            <a:spLocks noGrp="1"/>
          </p:cNvSpPr>
          <p:nvPr>
            <p:ph sz="half" idx="1"/>
          </p:nvPr>
        </p:nvSpPr>
        <p:spPr/>
        <p:txBody>
          <a:bodyPr/>
          <a:lstStyle/>
          <a:p>
            <a:r>
              <a:rPr lang="en-US" dirty="0" smtClean="0"/>
              <a:t>Traditions </a:t>
            </a:r>
          </a:p>
          <a:p>
            <a:r>
              <a:rPr lang="en-US" dirty="0" smtClean="0"/>
              <a:t>Accusations of witchcraft (arbitration)</a:t>
            </a:r>
          </a:p>
          <a:p>
            <a:r>
              <a:rPr lang="en-US" dirty="0" smtClean="0"/>
              <a:t>Exchange </a:t>
            </a:r>
          </a:p>
          <a:p>
            <a:r>
              <a:rPr lang="en-US" dirty="0" smtClean="0"/>
              <a:t>Punishment </a:t>
            </a:r>
          </a:p>
          <a:p>
            <a:r>
              <a:rPr lang="en-US" dirty="0" smtClean="0"/>
              <a:t>Status and roles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5326869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Pastoralists: </a:t>
            </a:r>
            <a:r>
              <a:rPr lang="en-US" dirty="0" err="1" smtClean="0"/>
              <a:t>Nuer</a:t>
            </a:r>
            <a:endParaRPr lang="en-US" dirty="0"/>
          </a:p>
        </p:txBody>
      </p:sp>
      <p:sp>
        <p:nvSpPr>
          <p:cNvPr id="15" name="Content Placeholder 14"/>
          <p:cNvSpPr>
            <a:spLocks noGrp="1"/>
          </p:cNvSpPr>
          <p:nvPr>
            <p:ph sz="half" idx="1"/>
          </p:nvPr>
        </p:nvSpPr>
        <p:spPr/>
        <p:txBody>
          <a:bodyPr>
            <a:normAutofit fontScale="77500" lnSpcReduction="20000"/>
          </a:bodyPr>
          <a:lstStyle/>
          <a:p>
            <a:r>
              <a:rPr lang="en-US" dirty="0" smtClean="0"/>
              <a:t>No leaders</a:t>
            </a:r>
          </a:p>
          <a:p>
            <a:r>
              <a:rPr lang="en-US" dirty="0" smtClean="0"/>
              <a:t>Alliances – </a:t>
            </a:r>
            <a:r>
              <a:rPr lang="en-US" dirty="0" err="1" smtClean="0"/>
              <a:t>segmentary</a:t>
            </a:r>
            <a:r>
              <a:rPr lang="en-US" dirty="0" smtClean="0"/>
              <a:t> lineage system</a:t>
            </a:r>
          </a:p>
          <a:p>
            <a:r>
              <a:rPr lang="en-US" dirty="0" smtClean="0"/>
              <a:t>Leopard skin priests</a:t>
            </a:r>
          </a:p>
          <a:p>
            <a:endParaRPr lang="en-US" dirty="0"/>
          </a:p>
          <a:p>
            <a:endParaRPr lang="en-US" dirty="0" smtClean="0"/>
          </a:p>
          <a:p>
            <a:endParaRPr lang="en-US" dirty="0"/>
          </a:p>
          <a:p>
            <a:endParaRPr lang="en-US" dirty="0" smtClean="0"/>
          </a:p>
          <a:p>
            <a:endParaRPr lang="en-US" dirty="0"/>
          </a:p>
          <a:p>
            <a:endParaRPr lang="en-US" dirty="0" smtClean="0"/>
          </a:p>
          <a:p>
            <a:endParaRPr lang="en-US" dirty="0"/>
          </a:p>
          <a:p>
            <a:pPr marL="0" indent="0">
              <a:buNone/>
            </a:pPr>
            <a:r>
              <a:rPr lang="en-US" dirty="0" smtClean="0"/>
              <a:t>(and </a:t>
            </a:r>
            <a:r>
              <a:rPr lang="en-US" dirty="0" err="1" smtClean="0"/>
              <a:t>Tiv</a:t>
            </a:r>
            <a:r>
              <a:rPr lang="en-US" dirty="0" smtClean="0"/>
              <a:t>, W. Africa</a:t>
            </a:r>
          </a:p>
          <a:p>
            <a:pPr marL="0" indent="0">
              <a:buNone/>
            </a:pPr>
            <a:r>
              <a:rPr lang="en-US" dirty="0" smtClean="0"/>
              <a:t>Bohannon)</a:t>
            </a:r>
            <a:endParaRPr lang="en-US" dirty="0"/>
          </a:p>
        </p:txBody>
      </p:sp>
      <p:pic>
        <p:nvPicPr>
          <p:cNvPr id="17" name="Picture 16"/>
          <p:cNvPicPr>
            <a:picLocks noChangeAspect="1"/>
          </p:cNvPicPr>
          <p:nvPr/>
        </p:nvPicPr>
        <p:blipFill>
          <a:blip r:embed="rId2"/>
          <a:stretch>
            <a:fillRect/>
          </a:stretch>
        </p:blipFill>
        <p:spPr>
          <a:xfrm>
            <a:off x="3250864" y="1600200"/>
            <a:ext cx="5624501" cy="4525963"/>
          </a:xfrm>
          <a:prstGeom prst="rect">
            <a:avLst/>
          </a:prstGeom>
        </p:spPr>
      </p:pic>
    </p:spTree>
    <p:extLst>
      <p:ext uri="{BB962C8B-B14F-4D97-AF65-F5344CB8AC3E}">
        <p14:creationId xmlns:p14="http://schemas.microsoft.com/office/powerpoint/2010/main" xmlns="" val="29508160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Horticulturalists- </a:t>
            </a:r>
            <a:br>
              <a:rPr lang="en-US" dirty="0" smtClean="0"/>
            </a:br>
            <a:r>
              <a:rPr lang="en-US" dirty="0" err="1" smtClean="0"/>
              <a:t>Tsembaga</a:t>
            </a:r>
            <a:r>
              <a:rPr lang="en-US" dirty="0" smtClean="0"/>
              <a:t>, PN Guinea</a:t>
            </a:r>
            <a:endParaRPr lang="en-US" dirty="0"/>
          </a:p>
        </p:txBody>
      </p:sp>
      <p:sp>
        <p:nvSpPr>
          <p:cNvPr id="7" name="Content Placeholder 6"/>
          <p:cNvSpPr>
            <a:spLocks noGrp="1"/>
          </p:cNvSpPr>
          <p:nvPr>
            <p:ph sz="half" idx="1"/>
          </p:nvPr>
        </p:nvSpPr>
        <p:spPr>
          <a:xfrm>
            <a:off x="275756" y="1600200"/>
            <a:ext cx="4038600" cy="4885514"/>
          </a:xfrm>
        </p:spPr>
        <p:txBody>
          <a:bodyPr>
            <a:normAutofit fontScale="25000" lnSpcReduction="20000"/>
          </a:bodyPr>
          <a:lstStyle/>
          <a:p>
            <a:r>
              <a:rPr lang="en-US" sz="8000" dirty="0" smtClean="0"/>
              <a:t>Pigs represent power</a:t>
            </a:r>
          </a:p>
          <a:p>
            <a:pPr lvl="2"/>
            <a:r>
              <a:rPr lang="en-US" sz="8000" dirty="0" smtClean="0"/>
              <a:t>Pigs eat yams, women grow yams</a:t>
            </a:r>
          </a:p>
          <a:p>
            <a:pPr lvl="2"/>
            <a:r>
              <a:rPr lang="en-US" sz="8000" dirty="0" smtClean="0"/>
              <a:t>Power =pigs and wives</a:t>
            </a:r>
          </a:p>
          <a:p>
            <a:pPr lvl="2"/>
            <a:endParaRPr lang="en-US" sz="8000" dirty="0" smtClean="0"/>
          </a:p>
          <a:p>
            <a:r>
              <a:rPr lang="en-US" sz="8000" dirty="0" smtClean="0"/>
              <a:t>Endogamous polygamy problems</a:t>
            </a:r>
          </a:p>
          <a:p>
            <a:pPr lvl="2"/>
            <a:r>
              <a:rPr lang="en-US" sz="8000" dirty="0" smtClean="0"/>
              <a:t> too many men</a:t>
            </a:r>
          </a:p>
          <a:p>
            <a:pPr lvl="2"/>
            <a:r>
              <a:rPr lang="en-US" sz="8000" dirty="0" smtClean="0"/>
              <a:t>too many pigs to feed</a:t>
            </a:r>
          </a:p>
          <a:p>
            <a:pPr lvl="2"/>
            <a:endParaRPr lang="en-US" sz="8000" dirty="0" smtClean="0"/>
          </a:p>
          <a:p>
            <a:r>
              <a:rPr lang="en-US" sz="8000" dirty="0" smtClean="0"/>
              <a:t>Solution – steal land = war</a:t>
            </a:r>
          </a:p>
          <a:p>
            <a:pPr lvl="1"/>
            <a:r>
              <a:rPr lang="en-US" sz="7600" dirty="0" smtClean="0"/>
              <a:t>Men die = less men, M/F ratio alters</a:t>
            </a:r>
          </a:p>
          <a:p>
            <a:r>
              <a:rPr lang="en-US" sz="8000" dirty="0" smtClean="0"/>
              <a:t>War finishes and the resultant celebration feast reduces the porcine population</a:t>
            </a:r>
          </a:p>
          <a:p>
            <a:r>
              <a:rPr lang="en-US" sz="8000" dirty="0" smtClean="0"/>
              <a:t>And off we go again…</a:t>
            </a:r>
            <a:endParaRPr lang="en-US" sz="8000" dirty="0"/>
          </a:p>
          <a:p>
            <a:endParaRPr lang="en-US" dirty="0" smtClean="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a:xfrm>
            <a:off x="4754043" y="1600200"/>
            <a:ext cx="4038600" cy="4525963"/>
          </a:xfrm>
        </p:spPr>
      </p:pic>
    </p:spTree>
    <p:extLst>
      <p:ext uri="{BB962C8B-B14F-4D97-AF65-F5344CB8AC3E}">
        <p14:creationId xmlns:p14="http://schemas.microsoft.com/office/powerpoint/2010/main" xmlns="" val="38987697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Yanomami</a:t>
            </a:r>
            <a:r>
              <a:rPr lang="en-US" dirty="0" smtClean="0"/>
              <a:t> –</a:t>
            </a:r>
            <a:br>
              <a:rPr lang="en-US" dirty="0" smtClean="0"/>
            </a:br>
            <a:r>
              <a:rPr lang="en-US" dirty="0" smtClean="0"/>
              <a:t>infamous for their ‘violence’</a:t>
            </a:r>
            <a:endParaRPr lang="en-US" dirty="0"/>
          </a:p>
        </p:txBody>
      </p:sp>
      <p:sp>
        <p:nvSpPr>
          <p:cNvPr id="3" name="Content Placeholder 2"/>
          <p:cNvSpPr>
            <a:spLocks noGrp="1"/>
          </p:cNvSpPr>
          <p:nvPr>
            <p:ph sz="half" idx="1"/>
          </p:nvPr>
        </p:nvSpPr>
        <p:spPr/>
        <p:txBody>
          <a:bodyPr/>
          <a:lstStyle/>
          <a:p>
            <a:r>
              <a:rPr lang="en-US" dirty="0" smtClean="0"/>
              <a:t>Alliances and coalitions</a:t>
            </a:r>
          </a:p>
          <a:p>
            <a:r>
              <a:rPr lang="en-US" dirty="0" smtClean="0"/>
              <a:t>Headman settles disputes or conflict ensues </a:t>
            </a:r>
          </a:p>
          <a:p>
            <a:r>
              <a:rPr lang="en-US" dirty="0" smtClean="0"/>
              <a:t>Attack for profit including taking women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0190182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Industrial societies’ legal system </a:t>
            </a:r>
            <a:endParaRPr lang="en-US" dirty="0"/>
          </a:p>
        </p:txBody>
      </p:sp>
      <p:sp>
        <p:nvSpPr>
          <p:cNvPr id="3" name="Content Placeholder 2"/>
          <p:cNvSpPr>
            <a:spLocks noGrp="1"/>
          </p:cNvSpPr>
          <p:nvPr>
            <p:ph sz="half" idx="1"/>
          </p:nvPr>
        </p:nvSpPr>
        <p:spPr/>
        <p:txBody>
          <a:bodyPr/>
          <a:lstStyle/>
          <a:p>
            <a:r>
              <a:rPr lang="en-US" dirty="0" smtClean="0"/>
              <a:t>Contractual relationship</a:t>
            </a:r>
          </a:p>
          <a:p>
            <a:r>
              <a:rPr lang="en-US" dirty="0" smtClean="0"/>
              <a:t>State v individual</a:t>
            </a:r>
          </a:p>
          <a:p>
            <a:r>
              <a:rPr lang="en-US" dirty="0" smtClean="0"/>
              <a:t>Buffer = jury</a:t>
            </a:r>
          </a:p>
          <a:p>
            <a:r>
              <a:rPr lang="en-US" dirty="0" smtClean="0"/>
              <a:t>Based on notion that humans are reasonable</a:t>
            </a:r>
          </a:p>
          <a:p>
            <a:r>
              <a:rPr lang="en-US" dirty="0" smtClean="0"/>
              <a:t>Everyone has rights</a:t>
            </a:r>
          </a:p>
          <a:p>
            <a:r>
              <a:rPr lang="en-US" dirty="0" smtClean="0"/>
              <a:t>Innocent until guilty</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4940518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Religion as control</a:t>
            </a:r>
            <a:endParaRPr lang="en-US" dirty="0"/>
          </a:p>
        </p:txBody>
      </p:sp>
      <p:sp>
        <p:nvSpPr>
          <p:cNvPr id="3" name="Content Placeholder 2"/>
          <p:cNvSpPr>
            <a:spLocks noGrp="1"/>
          </p:cNvSpPr>
          <p:nvPr>
            <p:ph sz="half" idx="1"/>
          </p:nvPr>
        </p:nvSpPr>
        <p:spPr/>
        <p:txBody>
          <a:bodyPr/>
          <a:lstStyle/>
          <a:p>
            <a:r>
              <a:rPr lang="en-US" dirty="0" smtClean="0"/>
              <a:t>‘Opium of the people’ Marx</a:t>
            </a:r>
          </a:p>
          <a:p>
            <a:r>
              <a:rPr lang="en-US" dirty="0" smtClean="0"/>
              <a:t>Protestant work ethic</a:t>
            </a:r>
          </a:p>
          <a:p>
            <a:r>
              <a:rPr lang="en-US" dirty="0" smtClean="0"/>
              <a:t>Shamanic activities</a:t>
            </a:r>
          </a:p>
          <a:p>
            <a:endParaRPr lang="en-US" dirty="0"/>
          </a:p>
        </p:txBody>
      </p:sp>
      <p:pic>
        <p:nvPicPr>
          <p:cNvPr id="7" name="Content Placeholder 6"/>
          <p:cNvPicPr>
            <a:picLocks noGrp="1" noChangeAspect="1"/>
          </p:cNvPicPr>
          <p:nvPr>
            <p:ph sz="half" idx="2"/>
          </p:nvPr>
        </p:nvPicPr>
        <p:blipFill>
          <a:blip r:embed="rId2"/>
          <a:srcRect t="529" b="529"/>
          <a:stretch>
            <a:fillRect/>
          </a:stretch>
        </p:blipFill>
        <p:spPr>
          <a:xfrm>
            <a:off x="4648200" y="1269284"/>
            <a:ext cx="4038600" cy="5354637"/>
          </a:xfrm>
        </p:spPr>
      </p:pic>
    </p:spTree>
    <p:extLst>
      <p:ext uri="{BB962C8B-B14F-4D97-AF65-F5344CB8AC3E}">
        <p14:creationId xmlns:p14="http://schemas.microsoft.com/office/powerpoint/2010/main" xmlns="" val="3637678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Foucault, M. </a:t>
            </a:r>
            <a:br>
              <a:rPr lang="en-US" dirty="0" smtClean="0"/>
            </a:br>
            <a:r>
              <a:rPr lang="en-US" sz="3200" dirty="0" smtClean="0"/>
              <a:t>1975. </a:t>
            </a:r>
            <a:r>
              <a:rPr lang="en-US" sz="3200" i="1" dirty="0" smtClean="0"/>
              <a:t>Discipline and Punish: the birth of the prison </a:t>
            </a:r>
            <a:endParaRPr lang="en-US" sz="3200" i="1" dirty="0"/>
          </a:p>
        </p:txBody>
      </p:sp>
      <p:sp>
        <p:nvSpPr>
          <p:cNvPr id="3" name="Content Placeholder 2"/>
          <p:cNvSpPr>
            <a:spLocks noGrp="1"/>
          </p:cNvSpPr>
          <p:nvPr>
            <p:ph sz="half" idx="1"/>
          </p:nvPr>
        </p:nvSpPr>
        <p:spPr/>
        <p:txBody>
          <a:bodyPr>
            <a:normAutofit lnSpcReduction="10000"/>
          </a:bodyPr>
          <a:lstStyle/>
          <a:p>
            <a:r>
              <a:rPr lang="en-US" dirty="0" smtClean="0"/>
              <a:t>Poststructuralist commentary on modern prison systems</a:t>
            </a:r>
          </a:p>
          <a:p>
            <a:r>
              <a:rPr lang="en-US" dirty="0" smtClean="0"/>
              <a:t>Claims ‘power-over’ historically constructed by rhetoric/discourse for benefit of controllers</a:t>
            </a:r>
          </a:p>
          <a:p>
            <a:r>
              <a:rPr lang="en-US" dirty="0" smtClean="0"/>
              <a:t>(</a:t>
            </a:r>
            <a:r>
              <a:rPr lang="en-US" i="1" dirty="0" smtClean="0"/>
              <a:t>Archaeology of Knowledge, </a:t>
            </a:r>
            <a:r>
              <a:rPr lang="en-US" dirty="0" smtClean="0"/>
              <a:t>1972)</a:t>
            </a:r>
            <a:endParaRPr lang="en-US" dirty="0"/>
          </a:p>
        </p:txBody>
      </p:sp>
      <p:pic>
        <p:nvPicPr>
          <p:cNvPr id="5" name="Content Placeholder 4"/>
          <p:cNvPicPr>
            <a:picLocks noGrp="1" noChangeAspect="1"/>
          </p:cNvPicPr>
          <p:nvPr>
            <p:ph sz="half" idx="2"/>
          </p:nvPr>
        </p:nvPicPr>
        <p:blipFill>
          <a:blip r:embed="rId2"/>
          <a:srcRect l="1727" r="1727"/>
          <a:stretch>
            <a:fillRect/>
          </a:stretch>
        </p:blipFill>
        <p:spPr/>
      </p:pic>
    </p:spTree>
    <p:extLst>
      <p:ext uri="{BB962C8B-B14F-4D97-AF65-F5344CB8AC3E}">
        <p14:creationId xmlns:p14="http://schemas.microsoft.com/office/powerpoint/2010/main" xmlns="" val="1311558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summary</a:t>
            </a:r>
            <a:endParaRPr lang="en-US" dirty="0"/>
          </a:p>
        </p:txBody>
      </p:sp>
      <p:sp>
        <p:nvSpPr>
          <p:cNvPr id="3" name="Content Placeholder 2"/>
          <p:cNvSpPr>
            <a:spLocks noGrp="1"/>
          </p:cNvSpPr>
          <p:nvPr>
            <p:ph sz="half" idx="1"/>
          </p:nvPr>
        </p:nvSpPr>
        <p:spPr/>
        <p:txBody>
          <a:bodyPr/>
          <a:lstStyle/>
          <a:p>
            <a:r>
              <a:rPr lang="en-US" dirty="0" smtClean="0"/>
              <a:t>All types of society have some form of control</a:t>
            </a:r>
          </a:p>
          <a:p>
            <a:r>
              <a:rPr lang="en-US" dirty="0" smtClean="0"/>
              <a:t>Control is deemed necessary for a variety of reasons:</a:t>
            </a:r>
          </a:p>
          <a:p>
            <a:pPr lvl="1"/>
            <a:r>
              <a:rPr lang="en-US" dirty="0" smtClean="0"/>
              <a:t>Property </a:t>
            </a:r>
          </a:p>
          <a:p>
            <a:pPr lvl="1"/>
            <a:r>
              <a:rPr lang="en-US" dirty="0" smtClean="0"/>
              <a:t>Aggression </a:t>
            </a:r>
            <a:endParaRPr lang="en-US" dirty="0"/>
          </a:p>
        </p:txBody>
      </p:sp>
      <p:pic>
        <p:nvPicPr>
          <p:cNvPr id="5" name="Content Placeholder 4"/>
          <p:cNvPicPr>
            <a:picLocks noGrp="1" noChangeAspect="1"/>
          </p:cNvPicPr>
          <p:nvPr>
            <p:ph sz="half" idx="2"/>
          </p:nvPr>
        </p:nvPicPr>
        <p:blipFill>
          <a:blip r:embed="rId2"/>
          <a:srcRect l="20256" r="20256"/>
          <a:stretch>
            <a:fillRect/>
          </a:stretch>
        </p:blipFill>
        <p:spPr/>
      </p:pic>
    </p:spTree>
    <p:extLst>
      <p:ext uri="{BB962C8B-B14F-4D97-AF65-F5344CB8AC3E}">
        <p14:creationId xmlns:p14="http://schemas.microsoft.com/office/powerpoint/2010/main" xmlns="" val="3476259476"/>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6409</TotalTime>
  <Words>459</Words>
  <Application>Microsoft Office PowerPoint</Application>
  <PresentationFormat>On-screen Show (4:3)</PresentationFormat>
  <Paragraphs>101</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Black</vt:lpstr>
      <vt:lpstr>Politics </vt:lpstr>
      <vt:lpstr>Today’s class</vt:lpstr>
      <vt:lpstr>Control? What? Why?</vt:lpstr>
      <vt:lpstr>Are humans innately aggressive?</vt:lpstr>
      <vt:lpstr>Ethnographic record</vt:lpstr>
      <vt:lpstr>Nagas (N. E India) and  Jivaro, Equador/Peru/Brazil</vt:lpstr>
      <vt:lpstr>Gatherers who hunt</vt:lpstr>
      <vt:lpstr>Pastoralists and horticulturalists </vt:lpstr>
      <vt:lpstr>Pastoralists: Nuer</vt:lpstr>
      <vt:lpstr>Horticulturalists-  Tsembaga, PN Guinea</vt:lpstr>
      <vt:lpstr>Yanomami – infamous for their ‘violence’</vt:lpstr>
      <vt:lpstr>Industrial societies’ legal system </vt:lpstr>
      <vt:lpstr>Religion as control</vt:lpstr>
      <vt:lpstr>Foucault, M.  1975. Discipline and Punish: the birth of the prison </vt:lpstr>
      <vt:lpstr>In summary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Politics </dc:title>
  <dc:creator>Luci Attala</dc:creator>
  <cp:lastModifiedBy>sa025</cp:lastModifiedBy>
  <cp:revision>26</cp:revision>
  <dcterms:created xsi:type="dcterms:W3CDTF">2012-02-06T11:02:14Z</dcterms:created>
  <dcterms:modified xsi:type="dcterms:W3CDTF">2012-02-15T13:12:43Z</dcterms:modified>
</cp:coreProperties>
</file>