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9"/>
  </p:notesMasterIdLst>
  <p:handoutMasterIdLst>
    <p:handoutMasterId r:id="rId20"/>
  </p:handoutMasterIdLst>
  <p:sldIdLst>
    <p:sldId id="277" r:id="rId2"/>
    <p:sldId id="274" r:id="rId3"/>
    <p:sldId id="257" r:id="rId4"/>
    <p:sldId id="258" r:id="rId5"/>
    <p:sldId id="259" r:id="rId6"/>
    <p:sldId id="260" r:id="rId7"/>
    <p:sldId id="261" r:id="rId8"/>
    <p:sldId id="262" r:id="rId9"/>
    <p:sldId id="275" r:id="rId10"/>
    <p:sldId id="263" r:id="rId11"/>
    <p:sldId id="264" r:id="rId12"/>
    <p:sldId id="276" r:id="rId13"/>
    <p:sldId id="265" r:id="rId14"/>
    <p:sldId id="266" r:id="rId15"/>
    <p:sldId id="267" r:id="rId16"/>
    <p:sldId id="268" r:id="rId17"/>
    <p:sldId id="269" r:id="rId1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55" autoAdjust="0"/>
    <p:restoredTop sz="93433" autoAdjust="0"/>
  </p:normalViewPr>
  <p:slideViewPr>
    <p:cSldViewPr>
      <p:cViewPr>
        <p:scale>
          <a:sx n="60" d="100"/>
          <a:sy n="60" d="100"/>
        </p:scale>
        <p:origin x="1378" y="1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7">
            <a:extLst>
              <a:ext uri="{FF2B5EF4-FFF2-40B4-BE49-F238E27FC236}">
                <a16:creationId xmlns:a16="http://schemas.microsoft.com/office/drawing/2014/main" id="{3C1113B3-BBF9-4E95-A3FF-319BA43166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475CE6A-9595-48AF-B4D4-084A79016BB7}" type="slidenum">
              <a:rPr lang="en-GB" altLang="en-US" sz="1200"/>
              <a:pPr eaLnBrk="1" hangingPunct="1"/>
              <a:t>2</a:t>
            </a:fld>
            <a:endParaRPr lang="en-GB" altLang="en-US" sz="1200"/>
          </a:p>
        </p:txBody>
      </p:sp>
      <p:sp>
        <p:nvSpPr>
          <p:cNvPr id="21507" name="Rectangle 2">
            <a:extLst>
              <a:ext uri="{FF2B5EF4-FFF2-40B4-BE49-F238E27FC236}">
                <a16:creationId xmlns:a16="http://schemas.microsoft.com/office/drawing/2014/main" id="{736CF033-1E8B-46B5-B760-FF9DA89664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8" name="Rectangle 3">
            <a:extLst>
              <a:ext uri="{FF2B5EF4-FFF2-40B4-BE49-F238E27FC236}">
                <a16:creationId xmlns:a16="http://schemas.microsoft.com/office/drawing/2014/main" id="{060DA73D-2AFA-4DDE-9A6C-5B7ED073E8A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21/02/2021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LCBB6002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International Financial Management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Mathematical tools for finance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>
            <a:extLst>
              <a:ext uri="{FF2B5EF4-FFF2-40B4-BE49-F238E27FC236}">
                <a16:creationId xmlns:a16="http://schemas.microsoft.com/office/drawing/2014/main" id="{AB8F9C4A-2A68-47DC-BFCD-7D63209393FD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143000" y="1066800"/>
            <a:ext cx="6858000" cy="1470025"/>
          </a:xfrm>
        </p:spPr>
        <p:txBody>
          <a:bodyPr/>
          <a:lstStyle/>
          <a:p>
            <a:r>
              <a:rPr lang="en-GB" altLang="en-US" b="1" dirty="0">
                <a:solidFill>
                  <a:schemeClr val="bg1"/>
                </a:solidFill>
              </a:rPr>
              <a:t>Lecture 3</a:t>
            </a:r>
          </a:p>
        </p:txBody>
      </p:sp>
      <p:sp>
        <p:nvSpPr>
          <p:cNvPr id="4099" name="Rectangle 5">
            <a:extLst>
              <a:ext uri="{FF2B5EF4-FFF2-40B4-BE49-F238E27FC236}">
                <a16:creationId xmlns:a16="http://schemas.microsoft.com/office/drawing/2014/main" id="{FD07E62B-D09B-4D73-92F3-C8343451B53A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371600" y="2933700"/>
            <a:ext cx="6400800" cy="65087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/>
          <a:lstStyle/>
          <a:p>
            <a:r>
              <a:rPr lang="en-GB" altLang="en-US" dirty="0"/>
              <a:t>Mathematical tools for finance</a:t>
            </a:r>
          </a:p>
          <a:p>
            <a:endParaRPr lang="en-GB" altLang="en-US" dirty="0"/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28344907-6885-433F-AD7B-09C36D8AEC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9625" y="522288"/>
            <a:ext cx="75247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Mathematical tools for finance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3B2F9A92-E936-4130-90CE-56BA2CA10A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1319" y="692696"/>
            <a:ext cx="8361362" cy="43608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284163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185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dirty="0"/>
              <a:t>Simple interest</a:t>
            </a:r>
          </a:p>
          <a:p>
            <a:pPr eaLnBrk="1" hangingPunct="1">
              <a:spcBef>
                <a:spcPct val="60000"/>
              </a:spcBef>
            </a:pPr>
            <a:r>
              <a:rPr lang="en-US" altLang="en-US" sz="2200" dirty="0"/>
              <a:t>	A sum of £10 is deposited in a bank account that 		 	 					pays 12 per cent per annum. At the end of year 1, the 						investor has £11.20 in the account.</a:t>
            </a:r>
          </a:p>
          <a:p>
            <a:pPr eaLnBrk="1" hangingPunct="1">
              <a:spcBef>
                <a:spcPct val="60000"/>
              </a:spcBef>
            </a:pPr>
            <a:r>
              <a:rPr lang="en-US" altLang="en-US" sz="2200" dirty="0"/>
              <a:t>		</a:t>
            </a:r>
            <a:r>
              <a:rPr lang="en-US" altLang="en-US" sz="2200" i="1" dirty="0"/>
              <a:t>F</a:t>
            </a:r>
            <a:r>
              <a:rPr lang="en-US" altLang="en-US" sz="2200" dirty="0"/>
              <a:t> = </a:t>
            </a:r>
            <a:r>
              <a:rPr lang="en-US" altLang="en-US" sz="2200" i="1" dirty="0"/>
              <a:t>P</a:t>
            </a:r>
            <a:r>
              <a:rPr lang="en-US" altLang="en-US" sz="2200" dirty="0"/>
              <a:t>(1 + </a:t>
            </a:r>
            <a:r>
              <a:rPr lang="en-US" altLang="en-US" sz="2200" i="1" dirty="0" err="1"/>
              <a:t>i</a:t>
            </a:r>
            <a:r>
              <a:rPr lang="en-US" altLang="en-US" sz="2200" dirty="0"/>
              <a:t>)																			   				11.20 = 10(1 + 0.12)																		where </a:t>
            </a:r>
            <a:r>
              <a:rPr lang="en-US" altLang="en-US" sz="2200" i="1" dirty="0"/>
              <a:t>F</a:t>
            </a:r>
            <a:r>
              <a:rPr lang="en-US" altLang="en-US" sz="2200" dirty="0"/>
              <a:t> = Future value, </a:t>
            </a:r>
            <a:r>
              <a:rPr lang="en-US" altLang="en-US" sz="2200" i="1" dirty="0"/>
              <a:t>P</a:t>
            </a:r>
            <a:r>
              <a:rPr lang="en-US" altLang="en-US" sz="2200" dirty="0"/>
              <a:t> = Present value, </a:t>
            </a:r>
            <a:r>
              <a:rPr lang="en-US" altLang="en-US" sz="2200" i="1" dirty="0" err="1"/>
              <a:t>i</a:t>
            </a:r>
            <a:r>
              <a:rPr lang="en-US" altLang="en-US" sz="2200" dirty="0"/>
              <a:t> = Interest rate. 				At the end of five years:																		</a:t>
            </a:r>
            <a:r>
              <a:rPr lang="en-US" altLang="en-US" sz="2200" i="1" dirty="0"/>
              <a:t>F</a:t>
            </a:r>
            <a:r>
              <a:rPr lang="en-US" altLang="en-US" sz="2200" dirty="0"/>
              <a:t> = </a:t>
            </a:r>
            <a:r>
              <a:rPr lang="en-US" altLang="en-US" sz="2200" i="1" dirty="0"/>
              <a:t>P</a:t>
            </a:r>
            <a:r>
              <a:rPr lang="en-US" altLang="en-US" sz="2200" dirty="0"/>
              <a:t>(1 + </a:t>
            </a:r>
            <a:r>
              <a:rPr lang="en-US" altLang="en-US" sz="2200" i="1" dirty="0"/>
              <a:t>in</a:t>
            </a:r>
            <a:r>
              <a:rPr lang="en-US" altLang="en-US" sz="2200" dirty="0"/>
              <a:t>) 																					where </a:t>
            </a:r>
            <a:r>
              <a:rPr lang="en-US" altLang="en-US" sz="2200" i="1" dirty="0"/>
              <a:t>n</a:t>
            </a:r>
            <a:r>
              <a:rPr lang="en-US" altLang="en-US" sz="2200" dirty="0"/>
              <a:t> = number of years. 													 				16 = 10(1 + 0.12 </a:t>
            </a:r>
            <a:r>
              <a:rPr lang="en-US" alt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en-US" sz="2200" dirty="0"/>
              <a:t> 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7">
            <a:extLst>
              <a:ext uri="{FF2B5EF4-FFF2-40B4-BE49-F238E27FC236}">
                <a16:creationId xmlns:a16="http://schemas.microsoft.com/office/drawing/2014/main" id="{1E9042B7-2891-4304-89DD-81D564F379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088" y="558800"/>
            <a:ext cx="6981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 dirty="0">
                <a:solidFill>
                  <a:schemeClr val="bg1"/>
                </a:solidFill>
              </a:rPr>
              <a:t>Compound interest</a:t>
            </a:r>
          </a:p>
        </p:txBody>
      </p:sp>
      <p:sp>
        <p:nvSpPr>
          <p:cNvPr id="5124" name="Rectangle 8">
            <a:extLst>
              <a:ext uri="{FF2B5EF4-FFF2-40B4-BE49-F238E27FC236}">
                <a16:creationId xmlns:a16="http://schemas.microsoft.com/office/drawing/2014/main" id="{233BBBF5-0493-422B-81BB-FAB1FB9AE1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552" y="908720"/>
            <a:ext cx="7607300" cy="202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350" indent="3175" defTabSz="304800">
              <a:spcBef>
                <a:spcPct val="60000"/>
              </a:spcBef>
              <a:tabLst>
                <a:tab pos="185738" algn="l"/>
              </a:tabLst>
              <a:defRPr/>
            </a:pPr>
            <a:r>
              <a:rPr lang="en-US" sz="2000" dirty="0">
                <a:latin typeface="Arial" charset="0"/>
                <a:cs typeface="Arial" charset="0"/>
              </a:rPr>
              <a:t>An investment of £10, an interest rate of 12 per cent. In one year the capital will grow by 12 per cent to £11.20. At the end of two </a:t>
            </a:r>
            <a:br>
              <a:rPr lang="en-US" sz="2000" dirty="0">
                <a:latin typeface="Arial" charset="0"/>
                <a:cs typeface="Arial" charset="0"/>
              </a:rPr>
            </a:br>
            <a:r>
              <a:rPr lang="en-US" sz="2000" dirty="0">
                <a:latin typeface="Arial" charset="0"/>
                <a:cs typeface="Arial" charset="0"/>
              </a:rPr>
              <a:t>years:</a:t>
            </a:r>
          </a:p>
          <a:p>
            <a:pPr marL="6350" indent="284163" defTabSz="304800">
              <a:spcBef>
                <a:spcPct val="60000"/>
              </a:spcBef>
              <a:tabLst>
                <a:tab pos="185738" algn="l"/>
              </a:tabLst>
              <a:defRPr/>
            </a:pPr>
            <a:r>
              <a:rPr lang="en-US" sz="2000" i="1" dirty="0">
                <a:latin typeface="Arial" charset="0"/>
                <a:cs typeface="Arial" charset="0"/>
              </a:rPr>
              <a:t>F</a:t>
            </a:r>
            <a:r>
              <a:rPr lang="en-US" sz="2000" dirty="0">
                <a:latin typeface="Arial" charset="0"/>
                <a:cs typeface="Arial" charset="0"/>
              </a:rPr>
              <a:t> = </a:t>
            </a:r>
            <a:r>
              <a:rPr lang="en-US" sz="2000" i="1" dirty="0">
                <a:latin typeface="Arial" charset="0"/>
                <a:cs typeface="Arial" charset="0"/>
              </a:rPr>
              <a:t>P</a:t>
            </a:r>
            <a:r>
              <a:rPr lang="en-US" sz="2000" dirty="0">
                <a:latin typeface="Arial" charset="0"/>
                <a:cs typeface="Arial" charset="0"/>
              </a:rPr>
              <a:t>(1 +</a:t>
            </a:r>
            <a:r>
              <a:rPr lang="en-US" sz="2000" i="1" dirty="0">
                <a:latin typeface="Arial" charset="0"/>
                <a:cs typeface="Arial" charset="0"/>
              </a:rPr>
              <a:t> </a:t>
            </a:r>
            <a:r>
              <a:rPr lang="en-US" sz="2000" i="1" dirty="0" err="1">
                <a:latin typeface="Arial" charset="0"/>
                <a:cs typeface="Arial" charset="0"/>
              </a:rPr>
              <a:t>i</a:t>
            </a:r>
            <a:r>
              <a:rPr lang="en-US" sz="2000" dirty="0">
                <a:latin typeface="Arial" charset="0"/>
                <a:cs typeface="Arial" charset="0"/>
              </a:rPr>
              <a:t>) (1 + </a:t>
            </a:r>
            <a:r>
              <a:rPr lang="en-US" sz="2000" i="1" dirty="0" err="1">
                <a:latin typeface="Arial" charset="0"/>
                <a:cs typeface="Arial" charset="0"/>
              </a:rPr>
              <a:t>i</a:t>
            </a:r>
            <a:r>
              <a:rPr lang="en-US" sz="2000" dirty="0">
                <a:latin typeface="Arial" charset="0"/>
                <a:cs typeface="Arial" charset="0"/>
              </a:rPr>
              <a:t>)        </a:t>
            </a:r>
            <a:r>
              <a:rPr lang="en-US" sz="2000" i="1" dirty="0">
                <a:latin typeface="Arial" charset="0"/>
                <a:cs typeface="Arial" charset="0"/>
              </a:rPr>
              <a:t>F</a:t>
            </a:r>
            <a:r>
              <a:rPr lang="en-US" sz="2000" dirty="0">
                <a:latin typeface="Arial" charset="0"/>
                <a:cs typeface="Arial" charset="0"/>
              </a:rPr>
              <a:t> = 11.20 (1 + </a:t>
            </a:r>
            <a:r>
              <a:rPr lang="en-US" sz="2000" i="1" dirty="0" err="1">
                <a:latin typeface="Arial" charset="0"/>
                <a:cs typeface="Arial" charset="0"/>
              </a:rPr>
              <a:t>i</a:t>
            </a:r>
            <a:r>
              <a:rPr lang="en-US" sz="2000" dirty="0">
                <a:latin typeface="Arial" charset="0"/>
                <a:cs typeface="Arial" charset="0"/>
              </a:rPr>
              <a:t>)           </a:t>
            </a:r>
            <a:r>
              <a:rPr lang="en-US" sz="2000" i="1" dirty="0">
                <a:latin typeface="Arial" charset="0"/>
                <a:cs typeface="Arial" charset="0"/>
              </a:rPr>
              <a:t>F</a:t>
            </a:r>
            <a:r>
              <a:rPr lang="en-US" sz="2000" dirty="0">
                <a:latin typeface="Arial" charset="0"/>
                <a:cs typeface="Arial" charset="0"/>
              </a:rPr>
              <a:t> = 12.54</a:t>
            </a:r>
          </a:p>
          <a:p>
            <a:pPr marL="6350" indent="284163" defTabSz="304800">
              <a:spcBef>
                <a:spcPct val="60000"/>
              </a:spcBef>
              <a:tabLst>
                <a:tab pos="185738" algn="l"/>
              </a:tabLst>
              <a:defRPr/>
            </a:pPr>
            <a:r>
              <a:rPr lang="en-US" sz="2000" dirty="0">
                <a:latin typeface="Arial" charset="0"/>
                <a:cs typeface="Arial" charset="0"/>
              </a:rPr>
              <a:t>Alternatively, </a:t>
            </a:r>
            <a:r>
              <a:rPr lang="en-US" sz="2000" i="1" dirty="0">
                <a:latin typeface="Arial" charset="0"/>
                <a:cs typeface="Arial" charset="0"/>
              </a:rPr>
              <a:t>F</a:t>
            </a:r>
            <a:r>
              <a:rPr lang="en-US" sz="2000" dirty="0">
                <a:latin typeface="Arial" charset="0"/>
                <a:cs typeface="Arial" charset="0"/>
              </a:rPr>
              <a:t> = </a:t>
            </a:r>
            <a:r>
              <a:rPr lang="en-US" sz="2000" i="1" dirty="0">
                <a:latin typeface="Arial" charset="0"/>
                <a:cs typeface="Arial" charset="0"/>
              </a:rPr>
              <a:t>P</a:t>
            </a:r>
            <a:r>
              <a:rPr lang="en-US" sz="2000" dirty="0">
                <a:latin typeface="Arial" charset="0"/>
                <a:cs typeface="Arial" charset="0"/>
              </a:rPr>
              <a:t>(1 + </a:t>
            </a:r>
            <a:r>
              <a:rPr lang="en-US" sz="2000" i="1" dirty="0" err="1">
                <a:latin typeface="Arial" charset="0"/>
                <a:cs typeface="Arial" charset="0"/>
              </a:rPr>
              <a:t>i</a:t>
            </a:r>
            <a:r>
              <a:rPr lang="en-US" sz="2000" dirty="0">
                <a:latin typeface="Arial" charset="0"/>
                <a:cs typeface="Arial" charset="0"/>
              </a:rPr>
              <a:t>)</a:t>
            </a:r>
            <a:r>
              <a:rPr lang="en-US" sz="2000" baseline="30000" dirty="0">
                <a:latin typeface="Arial" charset="0"/>
                <a:cs typeface="Arial" charset="0"/>
              </a:rPr>
              <a:t>2</a:t>
            </a:r>
          </a:p>
        </p:txBody>
      </p:sp>
      <p:sp>
        <p:nvSpPr>
          <p:cNvPr id="6148" name="Rectangle 10">
            <a:extLst>
              <a:ext uri="{FF2B5EF4-FFF2-40B4-BE49-F238E27FC236}">
                <a16:creationId xmlns:a16="http://schemas.microsoft.com/office/drawing/2014/main" id="{2364429F-C1C6-4021-8B32-E6235DD770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600" y="3310981"/>
            <a:ext cx="6591300" cy="1784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dirty="0"/>
              <a:t>	£10 </a:t>
            </a:r>
            <a:r>
              <a:rPr lang="en-US" alt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en-US" sz="2000" dirty="0"/>
              <a:t> 1.2544 = £12.544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000" dirty="0"/>
              <a:t>Over five years the result is: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000" dirty="0"/>
              <a:t>	</a:t>
            </a:r>
            <a:r>
              <a:rPr lang="en-US" altLang="en-US" sz="2000" i="1" dirty="0"/>
              <a:t>F</a:t>
            </a:r>
            <a:r>
              <a:rPr lang="en-US" altLang="en-US" sz="2000" dirty="0"/>
              <a:t> = </a:t>
            </a:r>
            <a:r>
              <a:rPr lang="en-US" altLang="en-US" sz="2000" i="1" dirty="0"/>
              <a:t>P</a:t>
            </a:r>
            <a:r>
              <a:rPr lang="en-US" altLang="en-US" sz="2000" dirty="0"/>
              <a:t> (1 + </a:t>
            </a:r>
            <a:r>
              <a:rPr lang="en-US" altLang="en-US" sz="2000" i="1" dirty="0" err="1"/>
              <a:t>i</a:t>
            </a:r>
            <a:r>
              <a:rPr lang="en-US" altLang="en-US" sz="2000" dirty="0"/>
              <a:t>)</a:t>
            </a:r>
            <a:r>
              <a:rPr lang="en-US" altLang="en-US" sz="2000" i="1" baseline="30000" dirty="0"/>
              <a:t>n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000" dirty="0"/>
              <a:t>	17.62 = 10 (1 + 0.12)</a:t>
            </a:r>
            <a:r>
              <a:rPr lang="en-US" altLang="en-US" sz="2000" baseline="30000" dirty="0"/>
              <a:t>5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 Box 1029">
            <a:extLst>
              <a:ext uri="{FF2B5EF4-FFF2-40B4-BE49-F238E27FC236}">
                <a16:creationId xmlns:a16="http://schemas.microsoft.com/office/drawing/2014/main" id="{432D4638-7918-4E89-9A37-DDC945C112E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24719" y="4869160"/>
            <a:ext cx="7294562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dirty="0"/>
              <a:t>Exhibit 2.20</a:t>
            </a:r>
            <a:r>
              <a:rPr lang="en-GB" altLang="en-US" sz="1800" dirty="0"/>
              <a:t>  The future value of £1</a:t>
            </a:r>
          </a:p>
        </p:txBody>
      </p:sp>
      <p:sp>
        <p:nvSpPr>
          <p:cNvPr id="7171" name="Rectangle 1033">
            <a:extLst>
              <a:ext uri="{FF2B5EF4-FFF2-40B4-BE49-F238E27FC236}">
                <a16:creationId xmlns:a16="http://schemas.microsoft.com/office/drawing/2014/main" id="{3F5B8933-738D-44DA-B330-C3EA08A796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088" y="558800"/>
            <a:ext cx="6981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GB" altLang="en-US" sz="3400" b="1">
                <a:solidFill>
                  <a:schemeClr val="bg1"/>
                </a:solidFill>
              </a:rPr>
              <a:t>The future value of £1</a:t>
            </a:r>
            <a:endParaRPr lang="en-US" altLang="en-US" sz="3400" b="1">
              <a:solidFill>
                <a:schemeClr val="bg1"/>
              </a:solidFill>
            </a:endParaRPr>
          </a:p>
        </p:txBody>
      </p:sp>
      <p:pic>
        <p:nvPicPr>
          <p:cNvPr id="7172" name="Picture 1034" descr="EXHIBIT-2">
            <a:extLst>
              <a:ext uri="{FF2B5EF4-FFF2-40B4-BE49-F238E27FC236}">
                <a16:creationId xmlns:a16="http://schemas.microsoft.com/office/drawing/2014/main" id="{BD72FC0F-6C39-407C-983E-1B336AE8C7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1989138"/>
            <a:ext cx="7151687" cy="2160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4">
            <a:extLst>
              <a:ext uri="{FF2B5EF4-FFF2-40B4-BE49-F238E27FC236}">
                <a16:creationId xmlns:a16="http://schemas.microsoft.com/office/drawing/2014/main" id="{BC3BB4B0-C7C0-4031-A980-03B032C5E6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088" y="549275"/>
            <a:ext cx="6981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Present values</a:t>
            </a:r>
          </a:p>
        </p:txBody>
      </p:sp>
      <p:sp>
        <p:nvSpPr>
          <p:cNvPr id="7172" name="Rectangle 5">
            <a:extLst>
              <a:ext uri="{FF2B5EF4-FFF2-40B4-BE49-F238E27FC236}">
                <a16:creationId xmlns:a16="http://schemas.microsoft.com/office/drawing/2014/main" id="{152D9AC0-BD1F-4069-8C36-E2B2898303D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576" y="864394"/>
            <a:ext cx="7580312" cy="4014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6350" indent="284163" defTabSz="304800"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1800" dirty="0">
                <a:latin typeface="+mj-lt"/>
                <a:cs typeface="Arial" charset="0"/>
              </a:rPr>
              <a:t>Receipt of £17.62 in five years’ time, what is the present value?</a:t>
            </a:r>
          </a:p>
          <a:p>
            <a:pPr marL="6350" indent="284163" defTabSz="304800"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1800" dirty="0">
                <a:latin typeface="+mj-lt"/>
                <a:cs typeface="Arial" charset="0"/>
              </a:rPr>
              <a:t>Rearrangement of the compound formula:</a:t>
            </a:r>
          </a:p>
          <a:p>
            <a:pPr marL="6350" indent="284163" defTabSz="304800">
              <a:spcBef>
                <a:spcPct val="60000"/>
              </a:spcBef>
              <a:tabLst>
                <a:tab pos="185738" algn="l"/>
              </a:tabLst>
              <a:defRPr/>
            </a:pPr>
            <a:r>
              <a:rPr lang="en-US" sz="1800" i="1" dirty="0">
                <a:latin typeface="+mj-lt"/>
                <a:cs typeface="Arial" charset="0"/>
              </a:rPr>
              <a:t>P</a:t>
            </a:r>
            <a:r>
              <a:rPr lang="en-US" sz="1800" dirty="0">
                <a:latin typeface="+mj-lt"/>
                <a:cs typeface="Arial" charset="0"/>
              </a:rPr>
              <a:t> = ––––––– or </a:t>
            </a:r>
            <a:r>
              <a:rPr lang="en-US" sz="1800" i="1" dirty="0">
                <a:latin typeface="+mj-lt"/>
                <a:cs typeface="Arial" charset="0"/>
              </a:rPr>
              <a:t>P</a:t>
            </a:r>
            <a:r>
              <a:rPr lang="en-US" sz="1800" dirty="0">
                <a:latin typeface="+mj-lt"/>
                <a:cs typeface="Arial" charset="0"/>
              </a:rPr>
              <a:t> = </a:t>
            </a:r>
            <a:r>
              <a:rPr lang="en-US" sz="1800" i="1" dirty="0">
                <a:latin typeface="+mj-lt"/>
                <a:cs typeface="Arial" charset="0"/>
              </a:rPr>
              <a:t>F</a:t>
            </a:r>
            <a:r>
              <a:rPr lang="en-US" sz="1800" dirty="0">
                <a:latin typeface="+mj-lt"/>
                <a:cs typeface="Arial" charset="0"/>
              </a:rPr>
              <a:t> × –––––––</a:t>
            </a:r>
          </a:p>
          <a:p>
            <a:pPr marL="6350" indent="284163" defTabSz="304800">
              <a:spcBef>
                <a:spcPct val="60000"/>
              </a:spcBef>
              <a:tabLst>
                <a:tab pos="185738" algn="l"/>
              </a:tabLst>
              <a:defRPr/>
            </a:pPr>
            <a:endParaRPr lang="en-US" sz="1800" dirty="0">
              <a:latin typeface="+mj-lt"/>
              <a:cs typeface="Arial" charset="0"/>
            </a:endParaRPr>
          </a:p>
          <a:p>
            <a:pPr marL="6350" indent="284163" defTabSz="304800"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endParaRPr lang="en-US" sz="1800" dirty="0">
              <a:latin typeface="+mj-lt"/>
              <a:cs typeface="Arial" charset="0"/>
            </a:endParaRPr>
          </a:p>
          <a:p>
            <a:pPr marL="6350" indent="284163" defTabSz="304800">
              <a:spcBef>
                <a:spcPct val="60000"/>
              </a:spcBef>
              <a:buFontTx/>
              <a:buChar char="•"/>
              <a:tabLst>
                <a:tab pos="185738" algn="l"/>
              </a:tabLst>
              <a:defRPr/>
            </a:pPr>
            <a:r>
              <a:rPr lang="en-US" sz="1800" dirty="0">
                <a:latin typeface="+mj-lt"/>
                <a:cs typeface="Arial" charset="0"/>
              </a:rPr>
              <a:t>Alternatively, discount factors may be used:</a:t>
            </a:r>
          </a:p>
          <a:p>
            <a:pPr marL="314325" indent="-23813" defTabSz="304800">
              <a:spcBef>
                <a:spcPct val="60000"/>
              </a:spcBef>
              <a:tabLst>
                <a:tab pos="185738" algn="l"/>
              </a:tabLst>
              <a:defRPr/>
            </a:pPr>
            <a:r>
              <a:rPr lang="en-US" sz="1800" dirty="0">
                <a:latin typeface="Arial" charset="0"/>
                <a:cs typeface="Arial" charset="0"/>
              </a:rPr>
              <a:t>The factor needed to discount £1 receivable in five years when the discount rate is 12 per cent is 0.5674. Therefore the present value of £17.62 is:</a:t>
            </a:r>
            <a:r>
              <a:rPr lang="en-US" sz="1800" dirty="0">
                <a:latin typeface="+mj-lt"/>
                <a:cs typeface="Arial" charset="0"/>
              </a:rPr>
              <a:t> </a:t>
            </a:r>
          </a:p>
        </p:txBody>
      </p:sp>
      <p:grpSp>
        <p:nvGrpSpPr>
          <p:cNvPr id="8196" name="Group 13">
            <a:extLst>
              <a:ext uri="{FF2B5EF4-FFF2-40B4-BE49-F238E27FC236}">
                <a16:creationId xmlns:a16="http://schemas.microsoft.com/office/drawing/2014/main" id="{DB80AD4E-5D22-4161-BFE0-1CE208E85E48}"/>
              </a:ext>
            </a:extLst>
          </p:cNvPr>
          <p:cNvGrpSpPr>
            <a:grpSpLocks/>
          </p:cNvGrpSpPr>
          <p:nvPr/>
        </p:nvGrpSpPr>
        <p:grpSpPr bwMode="auto">
          <a:xfrm>
            <a:off x="1404291" y="1618115"/>
            <a:ext cx="865188" cy="746125"/>
            <a:chOff x="1463504" y="3152486"/>
            <a:chExt cx="865188" cy="746125"/>
          </a:xfrm>
        </p:grpSpPr>
        <p:sp>
          <p:nvSpPr>
            <p:cNvPr id="7173" name="Rectangle 6">
              <a:extLst>
                <a:ext uri="{FF2B5EF4-FFF2-40B4-BE49-F238E27FC236}">
                  <a16:creationId xmlns:a16="http://schemas.microsoft.com/office/drawing/2014/main" id="{823FB0DF-28C1-408D-8BFB-81158F03B8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463504" y="3528724"/>
              <a:ext cx="865188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1800" dirty="0">
                  <a:latin typeface="+mj-lt"/>
                  <a:cs typeface="Arial" charset="0"/>
                </a:rPr>
                <a:t>(1 + </a:t>
              </a:r>
              <a:r>
                <a:rPr lang="en-US" sz="1800" i="1" dirty="0" err="1">
                  <a:latin typeface="+mj-lt"/>
                  <a:cs typeface="Arial" charset="0"/>
                </a:rPr>
                <a:t>i</a:t>
              </a:r>
              <a:r>
                <a:rPr lang="en-US" sz="1800" dirty="0">
                  <a:latin typeface="+mj-lt"/>
                  <a:cs typeface="Arial" charset="0"/>
                </a:rPr>
                <a:t>)</a:t>
              </a:r>
              <a:r>
                <a:rPr lang="en-US" sz="1800" i="1" baseline="30000" dirty="0">
                  <a:latin typeface="+mj-lt"/>
                  <a:cs typeface="Arial" charset="0"/>
                </a:rPr>
                <a:t>n</a:t>
              </a:r>
            </a:p>
          </p:txBody>
        </p:sp>
        <p:sp>
          <p:nvSpPr>
            <p:cNvPr id="7175" name="Rectangle 8">
              <a:extLst>
                <a:ext uri="{FF2B5EF4-FFF2-40B4-BE49-F238E27FC236}">
                  <a16:creationId xmlns:a16="http://schemas.microsoft.com/office/drawing/2014/main" id="{11B5D5EF-9009-4C01-81CF-2F87E2FB46C0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0692" y="3152486"/>
              <a:ext cx="325437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1800" i="1" dirty="0">
                  <a:latin typeface="+mj-lt"/>
                  <a:cs typeface="Arial" charset="0"/>
                </a:rPr>
                <a:t>F</a:t>
              </a:r>
              <a:endParaRPr lang="en-US" sz="1800" i="1" baseline="30000" dirty="0">
                <a:latin typeface="+mj-lt"/>
                <a:cs typeface="Arial" charset="0"/>
              </a:endParaRPr>
            </a:p>
          </p:txBody>
        </p:sp>
      </p:grpSp>
      <p:grpSp>
        <p:nvGrpSpPr>
          <p:cNvPr id="8197" name="Group 14">
            <a:extLst>
              <a:ext uri="{FF2B5EF4-FFF2-40B4-BE49-F238E27FC236}">
                <a16:creationId xmlns:a16="http://schemas.microsoft.com/office/drawing/2014/main" id="{701A65F5-FC1A-41B4-8B47-F371BEA13A81}"/>
              </a:ext>
            </a:extLst>
          </p:cNvPr>
          <p:cNvGrpSpPr>
            <a:grpSpLocks/>
          </p:cNvGrpSpPr>
          <p:nvPr/>
        </p:nvGrpSpPr>
        <p:grpSpPr bwMode="auto">
          <a:xfrm>
            <a:off x="3421542" y="1606208"/>
            <a:ext cx="865188" cy="768350"/>
            <a:chOff x="4035254" y="3130261"/>
            <a:chExt cx="865188" cy="768350"/>
          </a:xfrm>
        </p:grpSpPr>
        <p:sp>
          <p:nvSpPr>
            <p:cNvPr id="7174" name="Rectangle 7">
              <a:extLst>
                <a:ext uri="{FF2B5EF4-FFF2-40B4-BE49-F238E27FC236}">
                  <a16:creationId xmlns:a16="http://schemas.microsoft.com/office/drawing/2014/main" id="{4EA8B65E-E587-4A37-B6D3-15C7C80681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35254" y="3528724"/>
              <a:ext cx="865188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1800">
                  <a:latin typeface="+mj-lt"/>
                  <a:cs typeface="Arial" charset="0"/>
                </a:rPr>
                <a:t>(1 + </a:t>
              </a:r>
              <a:r>
                <a:rPr lang="en-US" sz="1800" i="1">
                  <a:latin typeface="+mj-lt"/>
                  <a:cs typeface="Arial" charset="0"/>
                </a:rPr>
                <a:t>i</a:t>
              </a:r>
              <a:r>
                <a:rPr lang="en-US" sz="1800">
                  <a:latin typeface="+mj-lt"/>
                  <a:cs typeface="Arial" charset="0"/>
                </a:rPr>
                <a:t>)</a:t>
              </a:r>
              <a:r>
                <a:rPr lang="en-US" sz="1800" i="1" baseline="30000">
                  <a:latin typeface="+mj-lt"/>
                  <a:cs typeface="Arial" charset="0"/>
                </a:rPr>
                <a:t>n</a:t>
              </a:r>
            </a:p>
          </p:txBody>
        </p:sp>
        <p:sp>
          <p:nvSpPr>
            <p:cNvPr id="7176" name="Rectangle 9">
              <a:extLst>
                <a:ext uri="{FF2B5EF4-FFF2-40B4-BE49-F238E27FC236}">
                  <a16:creationId xmlns:a16="http://schemas.microsoft.com/office/drawing/2014/main" id="{C7D309C0-46F1-4F5B-A74E-6F7D878872D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11479" y="3130261"/>
              <a:ext cx="312738" cy="3698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1800" dirty="0">
                  <a:latin typeface="+mj-lt"/>
                  <a:cs typeface="Arial" charset="0"/>
                </a:rPr>
                <a:t>1</a:t>
              </a:r>
              <a:endParaRPr lang="en-US" sz="1800" baseline="30000" dirty="0">
                <a:latin typeface="+mj-lt"/>
                <a:cs typeface="Arial" charset="0"/>
              </a:endParaRPr>
            </a:p>
          </p:txBody>
        </p:sp>
      </p:grpSp>
      <p:sp>
        <p:nvSpPr>
          <p:cNvPr id="7177" name="Rectangle 10">
            <a:extLst>
              <a:ext uri="{FF2B5EF4-FFF2-40B4-BE49-F238E27FC236}">
                <a16:creationId xmlns:a16="http://schemas.microsoft.com/office/drawing/2014/main" id="{8454109C-FC9B-4D3F-B4A8-4A056914BC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600" y="2519356"/>
            <a:ext cx="22701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en-US" sz="1800" dirty="0">
                <a:latin typeface="+mj-lt"/>
                <a:cs typeface="Arial" charset="0"/>
              </a:rPr>
              <a:t>10 = ––––––––––</a:t>
            </a:r>
          </a:p>
        </p:txBody>
      </p:sp>
      <p:grpSp>
        <p:nvGrpSpPr>
          <p:cNvPr id="8199" name="Group 15">
            <a:extLst>
              <a:ext uri="{FF2B5EF4-FFF2-40B4-BE49-F238E27FC236}">
                <a16:creationId xmlns:a16="http://schemas.microsoft.com/office/drawing/2014/main" id="{9718D62C-4297-4C94-9E0B-A0D229DA1A06}"/>
              </a:ext>
            </a:extLst>
          </p:cNvPr>
          <p:cNvGrpSpPr>
            <a:grpSpLocks/>
          </p:cNvGrpSpPr>
          <p:nvPr/>
        </p:nvGrpSpPr>
        <p:grpSpPr bwMode="auto">
          <a:xfrm>
            <a:off x="1581861" y="2309805"/>
            <a:ext cx="1263650" cy="788987"/>
            <a:chOff x="1782591" y="3462908"/>
            <a:chExt cx="1263650" cy="788988"/>
          </a:xfrm>
        </p:grpSpPr>
        <p:sp>
          <p:nvSpPr>
            <p:cNvPr id="7178" name="Rectangle 11">
              <a:extLst>
                <a:ext uri="{FF2B5EF4-FFF2-40B4-BE49-F238E27FC236}">
                  <a16:creationId xmlns:a16="http://schemas.microsoft.com/office/drawing/2014/main" id="{1766057D-750D-4A6F-9C0D-07BBFFFE95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033416" y="3462908"/>
              <a:ext cx="762000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1800" dirty="0">
                  <a:latin typeface="+mj-lt"/>
                  <a:cs typeface="Arial" charset="0"/>
                </a:rPr>
                <a:t>17.62</a:t>
              </a:r>
            </a:p>
          </p:txBody>
        </p:sp>
        <p:sp>
          <p:nvSpPr>
            <p:cNvPr id="7179" name="Rectangle 13">
              <a:extLst>
                <a:ext uri="{FF2B5EF4-FFF2-40B4-BE49-F238E27FC236}">
                  <a16:creationId xmlns:a16="http://schemas.microsoft.com/office/drawing/2014/main" id="{02EFE114-FCC5-463B-96BD-E010E6A51F1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82591" y="3882009"/>
              <a:ext cx="1263650" cy="36988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pPr>
                <a:defRPr/>
              </a:pPr>
              <a:r>
                <a:rPr lang="en-US" sz="1800" dirty="0">
                  <a:latin typeface="+mj-lt"/>
                  <a:cs typeface="Arial" charset="0"/>
                </a:rPr>
                <a:t>(1 + 0.12)</a:t>
              </a:r>
              <a:r>
                <a:rPr lang="en-US" sz="1800" baseline="30000" dirty="0">
                  <a:latin typeface="+mj-lt"/>
                  <a:cs typeface="Arial" charset="0"/>
                </a:rPr>
                <a:t>5</a:t>
              </a:r>
            </a:p>
          </p:txBody>
        </p:sp>
      </p:grpSp>
      <p:sp>
        <p:nvSpPr>
          <p:cNvPr id="7181" name="Rectangle 16">
            <a:extLst>
              <a:ext uri="{FF2B5EF4-FFF2-40B4-BE49-F238E27FC236}">
                <a16:creationId xmlns:a16="http://schemas.microsoft.com/office/drawing/2014/main" id="{95E3D79A-99A4-48B9-B637-55FD98196B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45142" y="4684559"/>
            <a:ext cx="250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defRPr/>
            </a:pPr>
            <a:r>
              <a:rPr lang="en-US" sz="1800">
                <a:latin typeface="+mj-lt"/>
                <a:cs typeface="Arial" charset="0"/>
              </a:rPr>
              <a:t>0.5674 </a:t>
            </a:r>
            <a:r>
              <a:rPr lang="en-US" sz="1800">
                <a:latin typeface="+mj-lt"/>
                <a:cs typeface="Times New Roman" pitchFamily="18" charset="0"/>
              </a:rPr>
              <a:t>×</a:t>
            </a:r>
            <a:r>
              <a:rPr lang="en-US" sz="1800">
                <a:latin typeface="+mj-lt"/>
                <a:cs typeface="Arial" charset="0"/>
              </a:rPr>
              <a:t> £17.62 = £10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 Box 7">
            <a:extLst>
              <a:ext uri="{FF2B5EF4-FFF2-40B4-BE49-F238E27FC236}">
                <a16:creationId xmlns:a16="http://schemas.microsoft.com/office/drawing/2014/main" id="{BB5B0F0F-3EF3-4077-9A50-C5612763E5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76" y="4904905"/>
            <a:ext cx="72739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dirty="0"/>
              <a:t>Exhibit 2.21  </a:t>
            </a:r>
            <a:r>
              <a:rPr lang="en-GB" altLang="en-US" sz="1800" dirty="0"/>
              <a:t>The present value of £1</a:t>
            </a:r>
          </a:p>
        </p:txBody>
      </p:sp>
      <p:pic>
        <p:nvPicPr>
          <p:cNvPr id="9219" name="Picture 8" descr="exh-2-25">
            <a:extLst>
              <a:ext uri="{FF2B5EF4-FFF2-40B4-BE49-F238E27FC236}">
                <a16:creationId xmlns:a16="http://schemas.microsoft.com/office/drawing/2014/main" id="{2CDB8763-C13B-44AA-9C16-F54604E4235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3775" y="1965325"/>
            <a:ext cx="7156450" cy="24717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0" name="Rectangle 9">
            <a:extLst>
              <a:ext uri="{FF2B5EF4-FFF2-40B4-BE49-F238E27FC236}">
                <a16:creationId xmlns:a16="http://schemas.microsoft.com/office/drawing/2014/main" id="{CFE1C8C9-D134-452A-81C7-F0DAE90D2D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57400" y="481013"/>
            <a:ext cx="5029200" cy="615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3400" b="1">
                <a:solidFill>
                  <a:schemeClr val="bg1"/>
                </a:solidFill>
              </a:rPr>
              <a:t>The present value of £1</a:t>
            </a:r>
            <a:endParaRPr lang="en-US" altLang="en-US" sz="3400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1CC0EDE6-2B43-43B5-92EF-3F2859A001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088" y="542925"/>
            <a:ext cx="6981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Determining the rate of interest</a:t>
            </a:r>
          </a:p>
        </p:txBody>
      </p:sp>
      <p:sp>
        <p:nvSpPr>
          <p:cNvPr id="10243" name="Rectangle 9">
            <a:extLst>
              <a:ext uri="{FF2B5EF4-FFF2-40B4-BE49-F238E27FC236}">
                <a16:creationId xmlns:a16="http://schemas.microsoft.com/office/drawing/2014/main" id="{090281BD-E3CA-484F-AD82-76B44E5C67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238" y="2060575"/>
            <a:ext cx="7646987" cy="380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6350" indent="336550" defTabSz="304800" eaLnBrk="0" hangingPunct="0"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304800" eaLnBrk="0" hangingPunct="0"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304800" eaLnBrk="0" hangingPunct="0"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304800" eaLnBrk="0" hangingPunct="0"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304800" eaLnBrk="0" hangingPunct="0"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304800" eaLnBrk="0" fontAlgn="base" hangingPunct="0">
              <a:spcBef>
                <a:spcPct val="0"/>
              </a:spcBef>
              <a:spcAft>
                <a:spcPct val="0"/>
              </a:spcAft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60000"/>
              </a:spcBef>
              <a:buFontTx/>
              <a:buChar char="•"/>
            </a:pPr>
            <a:r>
              <a:rPr lang="en-US" altLang="en-US" sz="2200"/>
              <a:t>To be able to calculate </a:t>
            </a:r>
            <a:r>
              <a:rPr lang="en-US" altLang="en-US" sz="2200" i="1"/>
              <a:t>i</a:t>
            </a:r>
            <a:r>
              <a:rPr lang="en-US" altLang="en-US" sz="2200"/>
              <a:t> it is necessary to rearrange the 				compounding formula. Since:</a:t>
            </a:r>
          </a:p>
        </p:txBody>
      </p:sp>
      <p:sp>
        <p:nvSpPr>
          <p:cNvPr id="10244" name="Rectangle 10">
            <a:extLst>
              <a:ext uri="{FF2B5EF4-FFF2-40B4-BE49-F238E27FC236}">
                <a16:creationId xmlns:a16="http://schemas.microsoft.com/office/drawing/2014/main" id="{277DD342-2ADD-4948-9E9E-DB1E708121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3613" y="2841625"/>
            <a:ext cx="5237162" cy="1446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200" dirty="0"/>
              <a:t>	</a:t>
            </a:r>
            <a:r>
              <a:rPr lang="en-US" altLang="en-US" sz="2200" i="1" dirty="0"/>
              <a:t>F</a:t>
            </a:r>
            <a:r>
              <a:rPr lang="en-US" altLang="en-US" sz="2200" dirty="0"/>
              <a:t> = </a:t>
            </a:r>
            <a:r>
              <a:rPr lang="en-US" altLang="en-US" sz="2200" i="1" dirty="0"/>
              <a:t>P</a:t>
            </a:r>
            <a:r>
              <a:rPr lang="en-US" altLang="en-US" sz="2200" dirty="0"/>
              <a:t>(1 + </a:t>
            </a:r>
            <a:r>
              <a:rPr lang="en-US" altLang="en-US" sz="2200" i="1" dirty="0" err="1"/>
              <a:t>i</a:t>
            </a:r>
            <a:r>
              <a:rPr lang="en-US" altLang="en-US" sz="2200" dirty="0"/>
              <a:t>)</a:t>
            </a:r>
            <a:r>
              <a:rPr lang="en-US" altLang="en-US" sz="2200" i="1" baseline="30000" dirty="0"/>
              <a:t>n</a:t>
            </a:r>
            <a:r>
              <a:rPr lang="en-US" altLang="en-US" sz="2200" baseline="30000" dirty="0"/>
              <a:t>		                                                                                           </a:t>
            </a:r>
            <a:br>
              <a:rPr lang="en-US" altLang="en-US" sz="2200" baseline="30000" dirty="0"/>
            </a:br>
            <a:r>
              <a:rPr lang="en-US" altLang="en-US" sz="2200" dirty="0"/>
              <a:t>first, divide both sides by </a:t>
            </a:r>
            <a:r>
              <a:rPr lang="en-US" altLang="en-US" sz="2200" i="1" dirty="0"/>
              <a:t>P</a:t>
            </a:r>
            <a:r>
              <a:rPr lang="en-US" altLang="en-US" sz="2200" dirty="0"/>
              <a:t>: 		</a:t>
            </a:r>
            <a:br>
              <a:rPr lang="en-US" altLang="en-US" sz="2200" dirty="0"/>
            </a:br>
            <a:r>
              <a:rPr lang="en-US" altLang="en-US" sz="2200" dirty="0"/>
              <a:t>	</a:t>
            </a:r>
            <a:r>
              <a:rPr lang="en-US" altLang="en-US" sz="2200" i="1" dirty="0"/>
              <a:t>F</a:t>
            </a:r>
            <a:r>
              <a:rPr lang="en-US" altLang="en-US" sz="2200" dirty="0"/>
              <a:t>/</a:t>
            </a:r>
            <a:r>
              <a:rPr lang="en-US" altLang="en-US" sz="2200" i="1" dirty="0"/>
              <a:t>P</a:t>
            </a:r>
            <a:r>
              <a:rPr lang="en-US" altLang="en-US" sz="2200" dirty="0"/>
              <a:t> = (1 + </a:t>
            </a:r>
            <a:r>
              <a:rPr lang="en-US" altLang="en-US" sz="2200" i="1" dirty="0" err="1"/>
              <a:t>i</a:t>
            </a:r>
            <a:r>
              <a:rPr lang="en-US" altLang="en-US" sz="2200" dirty="0"/>
              <a:t>)</a:t>
            </a:r>
            <a:r>
              <a:rPr lang="en-US" altLang="en-US" sz="2200" i="1" baseline="30000" dirty="0"/>
              <a:t>n </a:t>
            </a:r>
          </a:p>
          <a:p>
            <a:pPr eaLnBrk="1" hangingPunct="1"/>
            <a:r>
              <a:rPr lang="en-US" altLang="en-US" sz="2200" dirty="0"/>
              <a:t>(The </a:t>
            </a:r>
            <a:r>
              <a:rPr lang="en-US" altLang="en-US" sz="2200" i="1" dirty="0"/>
              <a:t>P</a:t>
            </a:r>
            <a:r>
              <a:rPr lang="en-US" altLang="en-US" sz="2200" dirty="0"/>
              <a:t>s on the right side cancel out)</a:t>
            </a:r>
          </a:p>
        </p:txBody>
      </p:sp>
      <p:sp>
        <p:nvSpPr>
          <p:cNvPr id="10245" name="Rectangle 12">
            <a:extLst>
              <a:ext uri="{FF2B5EF4-FFF2-40B4-BE49-F238E27FC236}">
                <a16:creationId xmlns:a16="http://schemas.microsoft.com/office/drawing/2014/main" id="{B4B18507-0B20-4E2C-A1B2-8372161A0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4050" y="4305300"/>
            <a:ext cx="7696200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290513" eaLnBrk="0" hangingPunct="0">
              <a:tabLst>
                <a:tab pos="290513" algn="l"/>
                <a:tab pos="314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90513" algn="l"/>
                <a:tab pos="314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90513" algn="l"/>
                <a:tab pos="314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90513" algn="l"/>
                <a:tab pos="314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90513" algn="l"/>
                <a:tab pos="314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  <a:tab pos="314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  <a:tab pos="314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  <a:tab pos="314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  <a:tab pos="314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200"/>
              <a:t>	Take the root to the power </a:t>
            </a:r>
            <a:r>
              <a:rPr lang="en-US" altLang="en-US" sz="2200" i="1"/>
              <a:t>n</a:t>
            </a:r>
            <a:r>
              <a:rPr lang="en-US" altLang="en-US" sz="2200"/>
              <a:t> of both sides and subtract 1 from each side:</a:t>
            </a:r>
          </a:p>
        </p:txBody>
      </p:sp>
      <p:grpSp>
        <p:nvGrpSpPr>
          <p:cNvPr id="10246" name="Group 24">
            <a:extLst>
              <a:ext uri="{FF2B5EF4-FFF2-40B4-BE49-F238E27FC236}">
                <a16:creationId xmlns:a16="http://schemas.microsoft.com/office/drawing/2014/main" id="{CB6CDB65-8EA1-49BC-B7E7-0302FE003582}"/>
              </a:ext>
            </a:extLst>
          </p:cNvPr>
          <p:cNvGrpSpPr>
            <a:grpSpLocks/>
          </p:cNvGrpSpPr>
          <p:nvPr/>
        </p:nvGrpSpPr>
        <p:grpSpPr bwMode="auto">
          <a:xfrm>
            <a:off x="958850" y="5157788"/>
            <a:ext cx="4618038" cy="430212"/>
            <a:chOff x="958679" y="5157193"/>
            <a:chExt cx="4618256" cy="430887"/>
          </a:xfrm>
        </p:grpSpPr>
        <p:sp>
          <p:nvSpPr>
            <p:cNvPr id="10247" name="Rectangle 14">
              <a:extLst>
                <a:ext uri="{FF2B5EF4-FFF2-40B4-BE49-F238E27FC236}">
                  <a16:creationId xmlns:a16="http://schemas.microsoft.com/office/drawing/2014/main" id="{AD1D52FE-55ED-428C-96AE-F07A8637D5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8679" y="5171644"/>
              <a:ext cx="4528136" cy="3922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200" i="1"/>
                <a:t>i</a:t>
              </a:r>
              <a:r>
                <a:rPr lang="en-US" altLang="en-US" sz="2200"/>
                <a:t> =</a:t>
              </a:r>
            </a:p>
          </p:txBody>
        </p:sp>
        <p:sp>
          <p:nvSpPr>
            <p:cNvPr id="10248" name="Rectangle 15">
              <a:extLst>
                <a:ext uri="{FF2B5EF4-FFF2-40B4-BE49-F238E27FC236}">
                  <a16:creationId xmlns:a16="http://schemas.microsoft.com/office/drawing/2014/main" id="{092F5A3E-B548-4922-B27E-0109229822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95513" y="5157193"/>
              <a:ext cx="3981422" cy="430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200">
                  <a:latin typeface="Symbol" panose="05050102010706020507" pitchFamily="18" charset="2"/>
                </a:rPr>
                <a:t> [</a:t>
              </a:r>
              <a:r>
                <a:rPr lang="en-US" altLang="en-US" sz="2200" i="1"/>
                <a:t>F</a:t>
              </a:r>
              <a:r>
                <a:rPr lang="en-US" altLang="en-US" sz="2200"/>
                <a:t>/</a:t>
              </a:r>
              <a:r>
                <a:rPr lang="en-US" altLang="en-US" sz="2200" i="1"/>
                <a:t>P</a:t>
              </a:r>
              <a:r>
                <a:rPr lang="en-US" altLang="en-US" sz="2200"/>
                <a:t>] – 1 or </a:t>
              </a:r>
              <a:r>
                <a:rPr lang="en-US" altLang="en-US" sz="2200" i="1"/>
                <a:t>i</a:t>
              </a:r>
              <a:r>
                <a:rPr lang="en-US" altLang="en-US" sz="2200"/>
                <a:t> = [</a:t>
              </a:r>
              <a:r>
                <a:rPr lang="en-US" altLang="en-US" sz="2200" i="1"/>
                <a:t>F</a:t>
              </a:r>
              <a:r>
                <a:rPr lang="en-US" altLang="en-US" sz="2200"/>
                <a:t>/</a:t>
              </a:r>
              <a:r>
                <a:rPr lang="en-US" altLang="en-US" sz="2200" i="1"/>
                <a:t>P</a:t>
              </a:r>
              <a:r>
                <a:rPr lang="en-US" altLang="en-US" sz="2200"/>
                <a:t>]</a:t>
              </a:r>
              <a:r>
                <a:rPr lang="en-US" altLang="en-US" sz="2200" baseline="30000"/>
                <a:t>1/</a:t>
              </a:r>
              <a:r>
                <a:rPr lang="en-US" altLang="en-US" sz="2200" i="1" baseline="30000"/>
                <a:t>n</a:t>
              </a:r>
              <a:r>
                <a:rPr lang="en-US" altLang="en-US" sz="2200" baseline="30000"/>
                <a:t>  </a:t>
              </a:r>
              <a:r>
                <a:rPr lang="en-US" altLang="en-US" sz="2200"/>
                <a:t>– 1</a:t>
              </a:r>
            </a:p>
          </p:txBody>
        </p:sp>
        <p:sp>
          <p:nvSpPr>
            <p:cNvPr id="10249" name="Rectangle 17">
              <a:extLst>
                <a:ext uri="{FF2B5EF4-FFF2-40B4-BE49-F238E27FC236}">
                  <a16:creationId xmlns:a16="http://schemas.microsoft.com/office/drawing/2014/main" id="{70B9171E-C23E-402E-9D95-5CA3886ABAF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59203" y="5157193"/>
              <a:ext cx="2042671" cy="39222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200">
                  <a:latin typeface="Symbol" panose="05050102010706020507" pitchFamily="18" charset="2"/>
                </a:rPr>
                <a:t>Ö</a:t>
              </a:r>
            </a:p>
          </p:txBody>
        </p:sp>
        <p:grpSp>
          <p:nvGrpSpPr>
            <p:cNvPr id="10250" name="Group 23">
              <a:extLst>
                <a:ext uri="{FF2B5EF4-FFF2-40B4-BE49-F238E27FC236}">
                  <a16:creationId xmlns:a16="http://schemas.microsoft.com/office/drawing/2014/main" id="{7B0FB7BF-CF3C-4A7D-A440-B0DECF4B110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361200" y="5158637"/>
              <a:ext cx="1013551" cy="289499"/>
              <a:chOff x="1361200" y="5158637"/>
              <a:chExt cx="1013551" cy="289499"/>
            </a:xfrm>
          </p:grpSpPr>
          <p:sp>
            <p:nvSpPr>
              <p:cNvPr id="10251" name="Line 16">
                <a:extLst>
                  <a:ext uri="{FF2B5EF4-FFF2-40B4-BE49-F238E27FC236}">
                    <a16:creationId xmlns:a16="http://schemas.microsoft.com/office/drawing/2014/main" id="{89365267-5992-4098-8F65-7888BC2B0F8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1597735" y="5225110"/>
                <a:ext cx="777016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0252" name="Rectangle 18">
                <a:extLst>
                  <a:ext uri="{FF2B5EF4-FFF2-40B4-BE49-F238E27FC236}">
                    <a16:creationId xmlns:a16="http://schemas.microsoft.com/office/drawing/2014/main" id="{0FC860E9-508D-4345-A2E5-A74A8440AAC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61200" y="5158637"/>
                <a:ext cx="364397" cy="28949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1pPr>
                <a:lvl2pPr marL="742950" indent="-28575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2pPr>
                <a:lvl3pPr marL="11430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3pPr>
                <a:lvl4pPr marL="16002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4pPr>
                <a:lvl5pPr marL="2057400" indent="-228600" eaLnBrk="0" hangingPunct="0"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cs typeface="Arial" panose="020B0604020202020204" pitchFamily="34" charset="0"/>
                  </a:defRPr>
                </a:lvl9pPr>
              </a:lstStyle>
              <a:p>
                <a:pPr eaLnBrk="1" hangingPunct="1"/>
                <a:r>
                  <a:rPr lang="en-US" altLang="en-US" sz="2200" i="1" baseline="30000"/>
                  <a:t>n</a:t>
                </a:r>
              </a:p>
            </p:txBody>
          </p:sp>
        </p:grpSp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7">
            <a:extLst>
              <a:ext uri="{FF2B5EF4-FFF2-40B4-BE49-F238E27FC236}">
                <a16:creationId xmlns:a16="http://schemas.microsoft.com/office/drawing/2014/main" id="{B1BE400C-C32B-4376-A08F-6A2CD0CE4E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088" y="571500"/>
            <a:ext cx="6981825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Determining the rate of interest (Continued)</a:t>
            </a:r>
          </a:p>
        </p:txBody>
      </p:sp>
      <p:sp>
        <p:nvSpPr>
          <p:cNvPr id="11267" name="Rectangle 21">
            <a:extLst>
              <a:ext uri="{FF2B5EF4-FFF2-40B4-BE49-F238E27FC236}">
                <a16:creationId xmlns:a16="http://schemas.microsoft.com/office/drawing/2014/main" id="{3B1A6D8E-6D61-4853-9FC1-62BE1E46272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9763" y="2246313"/>
            <a:ext cx="7694612" cy="769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290513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200"/>
              <a:t>Five-year investment requiring an outlay of £10 and 	having a future value of £17.62, the rate of return is:</a:t>
            </a:r>
          </a:p>
        </p:txBody>
      </p:sp>
      <p:sp>
        <p:nvSpPr>
          <p:cNvPr id="11268" name="Rectangle 22">
            <a:extLst>
              <a:ext uri="{FF2B5EF4-FFF2-40B4-BE49-F238E27FC236}">
                <a16:creationId xmlns:a16="http://schemas.microsoft.com/office/drawing/2014/main" id="{91A09B8A-E793-4577-A2EE-5123D8D5896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5038" y="2894013"/>
            <a:ext cx="3429000" cy="938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en-US" altLang="en-US" sz="2200"/>
          </a:p>
          <a:p>
            <a:pPr eaLnBrk="1" hangingPunct="1">
              <a:spcBef>
                <a:spcPct val="50000"/>
              </a:spcBef>
            </a:pPr>
            <a:r>
              <a:rPr lang="en-US" altLang="en-US" sz="2200" i="1"/>
              <a:t>i</a:t>
            </a:r>
            <a:r>
              <a:rPr lang="en-US" altLang="en-US" sz="2200"/>
              <a:t> =     –––––– </a:t>
            </a:r>
            <a:r>
              <a:rPr lang="en-US" altLang="en-US" sz="2200">
                <a:latin typeface="Times New Roman" panose="02020603050405020304" pitchFamily="18" charset="0"/>
                <a:cs typeface="Times New Roman" panose="02020603050405020304" pitchFamily="18" charset="0"/>
              </a:rPr>
              <a:t>−</a:t>
            </a:r>
            <a:r>
              <a:rPr lang="en-US" altLang="en-US" sz="2200"/>
              <a:t> 1 </a:t>
            </a:r>
            <a:r>
              <a:rPr lang="en-US" altLang="en-US" sz="2200" i="1"/>
              <a:t>i</a:t>
            </a:r>
            <a:r>
              <a:rPr lang="en-US" altLang="en-US" sz="2200"/>
              <a:t> = 12%</a:t>
            </a:r>
          </a:p>
        </p:txBody>
      </p:sp>
      <p:sp>
        <p:nvSpPr>
          <p:cNvPr id="11269" name="Line 24">
            <a:extLst>
              <a:ext uri="{FF2B5EF4-FFF2-40B4-BE49-F238E27FC236}">
                <a16:creationId xmlns:a16="http://schemas.microsoft.com/office/drawing/2014/main" id="{54D0CA49-A2BC-411D-8330-9821F69AECB8}"/>
              </a:ext>
            </a:extLst>
          </p:cNvPr>
          <p:cNvSpPr>
            <a:spLocks noChangeShapeType="1"/>
          </p:cNvSpPr>
          <p:nvPr/>
        </p:nvSpPr>
        <p:spPr bwMode="auto">
          <a:xfrm>
            <a:off x="1682750" y="3257550"/>
            <a:ext cx="774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11270" name="Rectangle 25">
            <a:extLst>
              <a:ext uri="{FF2B5EF4-FFF2-40B4-BE49-F238E27FC236}">
                <a16:creationId xmlns:a16="http://schemas.microsoft.com/office/drawing/2014/main" id="{CC0EF036-E6AD-4399-B588-26967A44C5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39863" y="3195638"/>
            <a:ext cx="1619250" cy="430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200">
                <a:latin typeface="Symbol" panose="05050102010706020507" pitchFamily="18" charset="2"/>
              </a:rPr>
              <a:t>Ö</a:t>
            </a:r>
          </a:p>
        </p:txBody>
      </p:sp>
      <p:sp>
        <p:nvSpPr>
          <p:cNvPr id="11271" name="Rectangle 27">
            <a:extLst>
              <a:ext uri="{FF2B5EF4-FFF2-40B4-BE49-F238E27FC236}">
                <a16:creationId xmlns:a16="http://schemas.microsoft.com/office/drawing/2014/main" id="{8E799C15-A517-4106-BDAC-F37AB03F6A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1638" y="3200400"/>
            <a:ext cx="892175" cy="430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200"/>
              <a:t>17.62</a:t>
            </a:r>
          </a:p>
        </p:txBody>
      </p:sp>
      <p:sp>
        <p:nvSpPr>
          <p:cNvPr id="11272" name="Rectangle 29">
            <a:extLst>
              <a:ext uri="{FF2B5EF4-FFF2-40B4-BE49-F238E27FC236}">
                <a16:creationId xmlns:a16="http://schemas.microsoft.com/office/drawing/2014/main" id="{E519E926-DA07-4985-A5DA-98022DEF5E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8488" y="3614738"/>
            <a:ext cx="498475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200"/>
              <a:t>10</a:t>
            </a:r>
          </a:p>
        </p:txBody>
      </p:sp>
      <p:sp>
        <p:nvSpPr>
          <p:cNvPr id="11273" name="Rectangle 31">
            <a:extLst>
              <a:ext uri="{FF2B5EF4-FFF2-40B4-BE49-F238E27FC236}">
                <a16:creationId xmlns:a16="http://schemas.microsoft.com/office/drawing/2014/main" id="{3A424627-1347-4FB5-B4DA-A11109AEFA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1388" y="4117975"/>
            <a:ext cx="4138612" cy="43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200" i="1"/>
              <a:t>i</a:t>
            </a:r>
            <a:r>
              <a:rPr lang="en-US" altLang="en-US" sz="2200"/>
              <a:t> = [17.62/10]</a:t>
            </a:r>
            <a:r>
              <a:rPr lang="en-US" altLang="en-US" sz="2200" baseline="30000"/>
              <a:t>1/5</a:t>
            </a:r>
            <a:r>
              <a:rPr lang="en-US" altLang="en-US" sz="2200"/>
              <a:t> </a:t>
            </a:r>
            <a:r>
              <a:rPr lang="en-US" altLang="en-US" sz="2200">
                <a:latin typeface="Times New Roman" panose="02020603050405020304" pitchFamily="18" charset="0"/>
                <a:cs typeface="Times New Roman" panose="02020603050405020304" pitchFamily="18" charset="0"/>
              </a:rPr>
              <a:t>−</a:t>
            </a:r>
            <a:r>
              <a:rPr lang="en-US" altLang="en-US" sz="2200"/>
              <a:t> 1 </a:t>
            </a:r>
            <a:r>
              <a:rPr lang="en-US" altLang="en-US" sz="2200" i="1"/>
              <a:t>i</a:t>
            </a:r>
            <a:r>
              <a:rPr lang="en-US" altLang="en-US" sz="2200"/>
              <a:t> = 12%</a:t>
            </a:r>
          </a:p>
        </p:txBody>
      </p:sp>
      <p:sp>
        <p:nvSpPr>
          <p:cNvPr id="11274" name="Rectangle 32">
            <a:extLst>
              <a:ext uri="{FF2B5EF4-FFF2-40B4-BE49-F238E27FC236}">
                <a16:creationId xmlns:a16="http://schemas.microsoft.com/office/drawing/2014/main" id="{03D7AAFD-D78E-481F-9C03-8E24A2BB80A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1138" y="3208338"/>
            <a:ext cx="252412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400" baseline="30000"/>
              <a:t>5</a:t>
            </a:r>
          </a:p>
        </p:txBody>
      </p:sp>
      <p:grpSp>
        <p:nvGrpSpPr>
          <p:cNvPr id="11275" name="Group 21">
            <a:extLst>
              <a:ext uri="{FF2B5EF4-FFF2-40B4-BE49-F238E27FC236}">
                <a16:creationId xmlns:a16="http://schemas.microsoft.com/office/drawing/2014/main" id="{1D533096-14D1-40A4-960D-0312B832A4C5}"/>
              </a:ext>
            </a:extLst>
          </p:cNvPr>
          <p:cNvGrpSpPr>
            <a:grpSpLocks/>
          </p:cNvGrpSpPr>
          <p:nvPr/>
        </p:nvGrpSpPr>
        <p:grpSpPr bwMode="auto">
          <a:xfrm>
            <a:off x="965200" y="4724400"/>
            <a:ext cx="5367338" cy="431800"/>
            <a:chOff x="965250" y="4942329"/>
            <a:chExt cx="5367337" cy="430887"/>
          </a:xfrm>
        </p:grpSpPr>
        <p:sp>
          <p:nvSpPr>
            <p:cNvPr id="11276" name="Rectangle 33">
              <a:extLst>
                <a:ext uri="{FF2B5EF4-FFF2-40B4-BE49-F238E27FC236}">
                  <a16:creationId xmlns:a16="http://schemas.microsoft.com/office/drawing/2014/main" id="{1890FD29-9552-4A98-ACFF-8815FB0AD0E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65250" y="4942329"/>
              <a:ext cx="5367337" cy="4308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200" i="1"/>
                <a:t>i </a:t>
              </a:r>
              <a:r>
                <a:rPr lang="en-US" altLang="en-US" sz="2200"/>
                <a:t>=</a:t>
              </a:r>
              <a:r>
                <a:rPr lang="en-US" altLang="en-US" sz="2200">
                  <a:latin typeface="Symbol" panose="05050102010706020507" pitchFamily="18" charset="2"/>
                </a:rPr>
                <a:t> Ö </a:t>
              </a:r>
              <a:r>
                <a:rPr lang="en-US" altLang="en-US" sz="2200"/>
                <a:t>£10,000/£8,000 </a:t>
              </a:r>
              <a:r>
                <a:rPr lang="en-US" altLang="en-US" sz="2200">
                  <a:latin typeface="Times New Roman" panose="02020603050405020304" pitchFamily="18" charset="0"/>
                  <a:cs typeface="Times New Roman" panose="02020603050405020304" pitchFamily="18" charset="0"/>
                </a:rPr>
                <a:t>−</a:t>
              </a:r>
              <a:r>
                <a:rPr lang="en-US" altLang="en-US" sz="2200"/>
                <a:t> 1 = 0.046</a:t>
              </a:r>
            </a:p>
          </p:txBody>
        </p:sp>
        <p:sp>
          <p:nvSpPr>
            <p:cNvPr id="11277" name="Line 36">
              <a:extLst>
                <a:ext uri="{FF2B5EF4-FFF2-40B4-BE49-F238E27FC236}">
                  <a16:creationId xmlns:a16="http://schemas.microsoft.com/office/drawing/2014/main" id="{FB9043D0-CA13-49D1-9C3E-79C2C873083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73043" y="5001067"/>
              <a:ext cx="200835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1278" name="Rectangle 37">
              <a:extLst>
                <a:ext uri="{FF2B5EF4-FFF2-40B4-BE49-F238E27FC236}">
                  <a16:creationId xmlns:a16="http://schemas.microsoft.com/office/drawing/2014/main" id="{77764DE0-F907-4A6E-933D-30A6DE576C5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367680" y="4948172"/>
              <a:ext cx="251992" cy="23596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400" baseline="30000"/>
                <a:t>5</a:t>
              </a:r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5">
            <a:extLst>
              <a:ext uri="{FF2B5EF4-FFF2-40B4-BE49-F238E27FC236}">
                <a16:creationId xmlns:a16="http://schemas.microsoft.com/office/drawing/2014/main" id="{4A2592CB-B6DD-4E4A-8C62-99848F9FB7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088" y="552450"/>
            <a:ext cx="69834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The investment period</a:t>
            </a:r>
          </a:p>
        </p:txBody>
      </p:sp>
      <p:sp>
        <p:nvSpPr>
          <p:cNvPr id="12291" name="Rectangle 6">
            <a:extLst>
              <a:ext uri="{FF2B5EF4-FFF2-40B4-BE49-F238E27FC236}">
                <a16:creationId xmlns:a16="http://schemas.microsoft.com/office/drawing/2014/main" id="{74531B2B-3A53-4051-AD84-08F330D8BC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6788" y="1039813"/>
            <a:ext cx="7696200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 i="1" dirty="0"/>
              <a:t>F</a:t>
            </a:r>
            <a:r>
              <a:rPr lang="en-US" altLang="en-US" sz="2000" dirty="0"/>
              <a:t> = </a:t>
            </a:r>
            <a:r>
              <a:rPr lang="en-US" altLang="en-US" sz="2000" i="1" dirty="0"/>
              <a:t>P</a:t>
            </a:r>
            <a:r>
              <a:rPr lang="en-US" altLang="en-US" sz="2000" dirty="0"/>
              <a:t>(1 + </a:t>
            </a:r>
            <a:r>
              <a:rPr lang="en-US" altLang="en-US" sz="2000" i="1" dirty="0" err="1"/>
              <a:t>i</a:t>
            </a:r>
            <a:r>
              <a:rPr lang="en-US" altLang="en-US" sz="2000" dirty="0"/>
              <a:t>)</a:t>
            </a:r>
            <a:r>
              <a:rPr lang="en-US" altLang="en-US" sz="2000" i="1" baseline="30000" dirty="0"/>
              <a:t>n</a:t>
            </a:r>
          </a:p>
          <a:p>
            <a:pPr eaLnBrk="1" hangingPunct="1">
              <a:spcBef>
                <a:spcPct val="50000"/>
              </a:spcBef>
            </a:pPr>
            <a:r>
              <a:rPr lang="en-US" altLang="en-US" sz="2000" i="1" dirty="0"/>
              <a:t>F</a:t>
            </a:r>
            <a:r>
              <a:rPr lang="en-US" altLang="en-US" sz="2000" dirty="0"/>
              <a:t>/</a:t>
            </a:r>
            <a:r>
              <a:rPr lang="en-US" altLang="en-US" sz="2000" i="1" dirty="0"/>
              <a:t>P</a:t>
            </a:r>
            <a:r>
              <a:rPr lang="en-US" altLang="en-US" sz="2000" dirty="0"/>
              <a:t> = (1 + </a:t>
            </a:r>
            <a:r>
              <a:rPr lang="en-US" altLang="en-US" sz="2000" i="1" dirty="0" err="1"/>
              <a:t>i</a:t>
            </a:r>
            <a:r>
              <a:rPr lang="en-US" altLang="en-US" sz="2000" dirty="0"/>
              <a:t>)</a:t>
            </a:r>
            <a:r>
              <a:rPr lang="en-US" altLang="en-US" sz="2000" i="1" baseline="30000" dirty="0"/>
              <a:t>n</a:t>
            </a:r>
            <a:endParaRPr lang="en-US" altLang="en-US" sz="2000" i="1" dirty="0"/>
          </a:p>
          <a:p>
            <a:pPr eaLnBrk="1" hangingPunct="1">
              <a:spcBef>
                <a:spcPct val="50000"/>
              </a:spcBef>
            </a:pPr>
            <a:r>
              <a:rPr lang="en-US" altLang="en-US" sz="2000" dirty="0"/>
              <a:t>log(</a:t>
            </a:r>
            <a:r>
              <a:rPr lang="en-US" altLang="en-US" sz="2000" i="1" dirty="0"/>
              <a:t>F</a:t>
            </a:r>
            <a:r>
              <a:rPr lang="en-US" altLang="en-US" sz="2000" dirty="0"/>
              <a:t>/</a:t>
            </a:r>
            <a:r>
              <a:rPr lang="en-US" altLang="en-US" sz="2000" i="1" dirty="0"/>
              <a:t>P</a:t>
            </a:r>
            <a:r>
              <a:rPr lang="en-US" altLang="en-US" sz="2000" dirty="0"/>
              <a:t>) = log(1 + </a:t>
            </a:r>
            <a:r>
              <a:rPr lang="en-US" altLang="en-US" sz="2000" i="1" dirty="0" err="1"/>
              <a:t>i</a:t>
            </a:r>
            <a:r>
              <a:rPr lang="en-US" altLang="en-US" sz="2000" dirty="0"/>
              <a:t>)</a:t>
            </a:r>
            <a:r>
              <a:rPr lang="en-US" altLang="en-US" sz="2000" i="1" baseline="30000" dirty="0"/>
              <a:t>n</a:t>
            </a:r>
          </a:p>
        </p:txBody>
      </p:sp>
      <p:sp>
        <p:nvSpPr>
          <p:cNvPr id="12292" name="Rectangle 7">
            <a:extLst>
              <a:ext uri="{FF2B5EF4-FFF2-40B4-BE49-F238E27FC236}">
                <a16:creationId xmlns:a16="http://schemas.microsoft.com/office/drawing/2014/main" id="{09F2FD82-CE46-4557-92E3-9F68C3A9D73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552" y="2363788"/>
            <a:ext cx="7710487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4572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 dirty="0"/>
              <a:t> </a:t>
            </a:r>
          </a:p>
          <a:p>
            <a:r>
              <a:rPr lang="en-US" altLang="en-US" sz="2000" dirty="0"/>
              <a:t>	    log(</a:t>
            </a:r>
            <a:r>
              <a:rPr lang="en-US" altLang="en-US" sz="2000" i="1" dirty="0"/>
              <a:t>F</a:t>
            </a:r>
            <a:r>
              <a:rPr lang="en-US" altLang="en-US" sz="2000" dirty="0"/>
              <a:t>/</a:t>
            </a:r>
            <a:r>
              <a:rPr lang="en-US" altLang="en-US" sz="2000" i="1" dirty="0"/>
              <a:t>P</a:t>
            </a:r>
            <a:r>
              <a:rPr lang="en-US" altLang="en-US" sz="2000" dirty="0"/>
              <a:t>)</a:t>
            </a:r>
          </a:p>
          <a:p>
            <a:r>
              <a:rPr lang="en-US" altLang="en-US" sz="2000" i="1" dirty="0"/>
              <a:t>n</a:t>
            </a:r>
            <a:r>
              <a:rPr lang="en-US" altLang="en-US" sz="2000" dirty="0"/>
              <a:t> =   ––––––––			                                                   	    log(1 + </a:t>
            </a:r>
            <a:r>
              <a:rPr lang="en-US" altLang="en-US" sz="2000" i="1" dirty="0" err="1"/>
              <a:t>i</a:t>
            </a:r>
            <a:r>
              <a:rPr lang="en-US" altLang="en-US" sz="2000" dirty="0"/>
              <a:t>)</a:t>
            </a:r>
          </a:p>
        </p:txBody>
      </p:sp>
      <p:sp>
        <p:nvSpPr>
          <p:cNvPr id="12293" name="Rectangle 9">
            <a:extLst>
              <a:ext uri="{FF2B5EF4-FFF2-40B4-BE49-F238E27FC236}">
                <a16:creationId xmlns:a16="http://schemas.microsoft.com/office/drawing/2014/main" id="{787F37A2-09EA-4B18-9B81-6E4313E0B6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1037" y="3786188"/>
            <a:ext cx="77819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290513" eaLnBrk="0" hangingPunct="0"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33337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en-US" altLang="en-US" sz="2000" dirty="0"/>
              <a:t>	How many years does it take for £10 to grow to £17.62 when the 	interest rate is 12 per cent?</a:t>
            </a:r>
          </a:p>
        </p:txBody>
      </p:sp>
      <p:sp>
        <p:nvSpPr>
          <p:cNvPr id="12294" name="Rectangle 10">
            <a:extLst>
              <a:ext uri="{FF2B5EF4-FFF2-40B4-BE49-F238E27FC236}">
                <a16:creationId xmlns:a16="http://schemas.microsoft.com/office/drawing/2014/main" id="{9ECEED86-29E5-4396-A84B-C5B97F9AB2C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6788" y="4525851"/>
            <a:ext cx="7696200" cy="101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tabLst>
                <a:tab pos="482600" algn="l"/>
                <a:tab pos="566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482600" algn="l"/>
                <a:tab pos="566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482600" algn="l"/>
                <a:tab pos="566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482600" algn="l"/>
                <a:tab pos="566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482600" algn="l"/>
                <a:tab pos="566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82600" algn="l"/>
                <a:tab pos="566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82600" algn="l"/>
                <a:tab pos="566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82600" algn="l"/>
                <a:tab pos="566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482600" algn="l"/>
                <a:tab pos="566738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000"/>
              <a:t>	 log(17.62/10)	                                                          </a:t>
            </a:r>
            <a:br>
              <a:rPr lang="en-US" altLang="en-US" sz="2000"/>
            </a:br>
            <a:r>
              <a:rPr lang="en-US" altLang="en-US" sz="2000" i="1"/>
              <a:t>n</a:t>
            </a:r>
            <a:r>
              <a:rPr lang="en-US" altLang="en-US" sz="2000"/>
              <a:t> = –––––––––––––  Therefore, </a:t>
            </a:r>
            <a:r>
              <a:rPr lang="en-US" altLang="en-US" sz="2000" i="1"/>
              <a:t>n</a:t>
            </a:r>
            <a:r>
              <a:rPr lang="en-US" altLang="en-US" sz="2000"/>
              <a:t> = 5 years	             			 log(1 + 0.12)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5">
            <a:extLst>
              <a:ext uri="{FF2B5EF4-FFF2-40B4-BE49-F238E27FC236}">
                <a16:creationId xmlns:a16="http://schemas.microsoft.com/office/drawing/2014/main" id="{0FE2B99F-DC28-4A35-96BF-0A3790A61C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088" y="552450"/>
            <a:ext cx="6981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Annuities</a:t>
            </a:r>
          </a:p>
        </p:txBody>
      </p:sp>
      <p:sp>
        <p:nvSpPr>
          <p:cNvPr id="13315" name="Rectangle 6">
            <a:extLst>
              <a:ext uri="{FF2B5EF4-FFF2-40B4-BE49-F238E27FC236}">
                <a16:creationId xmlns:a16="http://schemas.microsoft.com/office/drawing/2014/main" id="{E79A5E61-B90D-441F-BD48-C00C1E5DB9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52463" y="1989138"/>
            <a:ext cx="805815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290513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£10 per year for five years, interest rate is 12 per cent:</a:t>
            </a:r>
          </a:p>
        </p:txBody>
      </p:sp>
      <p:sp>
        <p:nvSpPr>
          <p:cNvPr id="13316" name="Rectangle 8">
            <a:extLst>
              <a:ext uri="{FF2B5EF4-FFF2-40B4-BE49-F238E27FC236}">
                <a16:creationId xmlns:a16="http://schemas.microsoft.com/office/drawing/2014/main" id="{DDBDD656-8FA3-4EBB-98CD-FEDF0C44DE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31913" y="2989263"/>
            <a:ext cx="6858000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893763" eaLnBrk="0" hangingPunct="0">
              <a:tabLst>
                <a:tab pos="661988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893763" eaLnBrk="0" hangingPunct="0">
              <a:tabLst>
                <a:tab pos="661988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893763" eaLnBrk="0" hangingPunct="0">
              <a:tabLst>
                <a:tab pos="661988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893763" eaLnBrk="0" hangingPunct="0">
              <a:tabLst>
                <a:tab pos="661988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893763" eaLnBrk="0" hangingPunct="0">
              <a:tabLst>
                <a:tab pos="661988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661988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661988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661988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893763" eaLnBrk="0" fontAlgn="base" hangingPunct="0">
              <a:spcBef>
                <a:spcPct val="0"/>
              </a:spcBef>
              <a:spcAft>
                <a:spcPct val="0"/>
              </a:spcAft>
              <a:tabLst>
                <a:tab pos="661988" algn="l"/>
                <a:tab pos="17113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800"/>
              <a:t>	    </a:t>
            </a:r>
            <a:r>
              <a:rPr lang="en-US" altLang="en-US" sz="1800" i="1"/>
              <a:t>A	  A 	   A 	     A 	       A</a:t>
            </a:r>
            <a:r>
              <a:rPr lang="en-US" altLang="en-US" sz="1800"/>
              <a:t>                                </a:t>
            </a:r>
            <a:r>
              <a:rPr lang="en-US" altLang="en-US" sz="1800" i="1"/>
              <a:t>P</a:t>
            </a:r>
            <a:r>
              <a:rPr lang="en-US" altLang="en-US" sz="1800" i="1" baseline="-25000"/>
              <a:t>an</a:t>
            </a:r>
            <a:r>
              <a:rPr lang="en-US" altLang="en-US" sz="1800"/>
              <a:t> = 	––––– + –––––– + –––––– + –––––– + ––––––     	                                                                                          	(1 + </a:t>
            </a:r>
            <a:r>
              <a:rPr lang="en-US" altLang="en-US" sz="1800" i="1"/>
              <a:t>i</a:t>
            </a:r>
            <a:r>
              <a:rPr lang="en-US" altLang="en-US" sz="1800"/>
              <a:t>)     (1 + </a:t>
            </a:r>
            <a:r>
              <a:rPr lang="en-US" altLang="en-US" sz="1800" i="1"/>
              <a:t>i</a:t>
            </a:r>
            <a:r>
              <a:rPr lang="en-US" altLang="en-US" sz="1800"/>
              <a:t>)</a:t>
            </a:r>
            <a:r>
              <a:rPr lang="en-US" altLang="en-US" sz="1800" baseline="30000"/>
              <a:t>2</a:t>
            </a:r>
            <a:r>
              <a:rPr lang="en-US" altLang="en-US" sz="1800"/>
              <a:t>     (1 + </a:t>
            </a:r>
            <a:r>
              <a:rPr lang="en-US" altLang="en-US" sz="1800" i="1"/>
              <a:t>i</a:t>
            </a:r>
            <a:r>
              <a:rPr lang="en-US" altLang="en-US" sz="1800"/>
              <a:t>)</a:t>
            </a:r>
            <a:r>
              <a:rPr lang="en-US" altLang="en-US" sz="1800" baseline="30000"/>
              <a:t>3</a:t>
            </a:r>
            <a:r>
              <a:rPr lang="en-US" altLang="en-US" sz="1800"/>
              <a:t>     (1 + </a:t>
            </a:r>
            <a:r>
              <a:rPr lang="en-US" altLang="en-US" sz="1800" i="1"/>
              <a:t>i</a:t>
            </a:r>
            <a:r>
              <a:rPr lang="en-US" altLang="en-US" sz="1800"/>
              <a:t>)</a:t>
            </a:r>
            <a:r>
              <a:rPr lang="en-US" altLang="en-US" sz="1800" baseline="30000"/>
              <a:t>4</a:t>
            </a:r>
            <a:r>
              <a:rPr lang="en-US" altLang="en-US" sz="1800"/>
              <a:t>      (1 + </a:t>
            </a:r>
            <a:r>
              <a:rPr lang="en-US" altLang="en-US" sz="1800" i="1"/>
              <a:t>i</a:t>
            </a:r>
            <a:r>
              <a:rPr lang="en-US" altLang="en-US" sz="1800"/>
              <a:t>)</a:t>
            </a:r>
            <a:r>
              <a:rPr lang="en-US" altLang="en-US" sz="1800" baseline="30000"/>
              <a:t>5</a:t>
            </a:r>
          </a:p>
        </p:txBody>
      </p:sp>
      <p:sp>
        <p:nvSpPr>
          <p:cNvPr id="13317" name="Rectangle 9">
            <a:extLst>
              <a:ext uri="{FF2B5EF4-FFF2-40B4-BE49-F238E27FC236}">
                <a16:creationId xmlns:a16="http://schemas.microsoft.com/office/drawing/2014/main" id="{0FCE3300-F652-4E10-879A-665FEFDE83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966788" y="4076700"/>
            <a:ext cx="721518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where </a:t>
            </a:r>
            <a:r>
              <a:rPr lang="en-US" altLang="en-US" i="1"/>
              <a:t>A</a:t>
            </a:r>
            <a:r>
              <a:rPr lang="en-US" altLang="en-US"/>
              <a:t> = the periodic receipt.</a:t>
            </a:r>
          </a:p>
        </p:txBody>
      </p:sp>
      <p:sp>
        <p:nvSpPr>
          <p:cNvPr id="13318" name="Rectangle 10">
            <a:extLst>
              <a:ext uri="{FF2B5EF4-FFF2-40B4-BE49-F238E27FC236}">
                <a16:creationId xmlns:a16="http://schemas.microsoft.com/office/drawing/2014/main" id="{CB377263-C1A3-45F3-925C-1ACD35EAE0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60488" y="4683125"/>
            <a:ext cx="7010400" cy="91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tabLst>
                <a:tab pos="7588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7588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7588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7588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7588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588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588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588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758825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1800"/>
              <a:t>	 	1 0 	 1 0 	  1 0 	    1 0           1 0                                                            </a:t>
            </a:r>
            <a:r>
              <a:rPr lang="en-US" altLang="en-US" sz="1800" i="1"/>
              <a:t>P</a:t>
            </a:r>
            <a:r>
              <a:rPr lang="en-US" altLang="en-US" sz="1800" baseline="-25000"/>
              <a:t>10,5</a:t>
            </a:r>
            <a:r>
              <a:rPr lang="en-US" altLang="en-US" sz="1800"/>
              <a:t> =  ––––– + –––––– + –––––– + –––––– + –––––– = £36.05                   	(1.12)      (1.12)</a:t>
            </a:r>
            <a:r>
              <a:rPr lang="en-US" altLang="en-US" sz="1800" baseline="30000"/>
              <a:t>2</a:t>
            </a:r>
            <a:r>
              <a:rPr lang="en-US" altLang="en-US" sz="1800"/>
              <a:t>     (1.12)</a:t>
            </a:r>
            <a:r>
              <a:rPr lang="en-US" altLang="en-US" sz="1800" baseline="30000"/>
              <a:t>3</a:t>
            </a:r>
            <a:r>
              <a:rPr lang="en-US" altLang="en-US" sz="1800"/>
              <a:t>      (1.12)</a:t>
            </a:r>
            <a:r>
              <a:rPr lang="en-US" altLang="en-US" sz="1800" baseline="30000"/>
              <a:t>4</a:t>
            </a:r>
            <a:r>
              <a:rPr lang="en-US" altLang="en-US" sz="1800"/>
              <a:t>     (1.12)</a:t>
            </a:r>
            <a:r>
              <a:rPr lang="en-US" altLang="en-US" sz="1800" baseline="30000"/>
              <a:t>5</a:t>
            </a:r>
          </a:p>
        </p:txBody>
      </p:sp>
      <p:sp>
        <p:nvSpPr>
          <p:cNvPr id="13319" name="Rectangle 11">
            <a:extLst>
              <a:ext uri="{FF2B5EF4-FFF2-40B4-BE49-F238E27FC236}">
                <a16:creationId xmlns:a16="http://schemas.microsoft.com/office/drawing/2014/main" id="{1FF11321-1DD0-4C68-BB71-F18AD9CA30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938" y="2441575"/>
            <a:ext cx="41148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0797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/>
              <a:t>Method 1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5">
            <a:extLst>
              <a:ext uri="{FF2B5EF4-FFF2-40B4-BE49-F238E27FC236}">
                <a16:creationId xmlns:a16="http://schemas.microsoft.com/office/drawing/2014/main" id="{B4E656BC-5D9E-4987-A1CA-BDA46D9E69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088" y="542925"/>
            <a:ext cx="6981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Annuities (Continued)</a:t>
            </a:r>
          </a:p>
        </p:txBody>
      </p:sp>
      <p:sp>
        <p:nvSpPr>
          <p:cNvPr id="14339" name="Rectangle 12">
            <a:extLst>
              <a:ext uri="{FF2B5EF4-FFF2-40B4-BE49-F238E27FC236}">
                <a16:creationId xmlns:a16="http://schemas.microsoft.com/office/drawing/2014/main" id="{9434C4A9-C724-490F-8660-2DB55806170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938" y="1989138"/>
            <a:ext cx="41148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290513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2800"/>
              <a:t>Method 2</a:t>
            </a:r>
          </a:p>
        </p:txBody>
      </p:sp>
      <p:sp>
        <p:nvSpPr>
          <p:cNvPr id="14340" name="Rectangle 13">
            <a:extLst>
              <a:ext uri="{FF2B5EF4-FFF2-40B4-BE49-F238E27FC236}">
                <a16:creationId xmlns:a16="http://schemas.microsoft.com/office/drawing/2014/main" id="{E8DF79EB-9E4F-4883-9B64-7ED6DD9451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981075" y="2576513"/>
            <a:ext cx="769620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619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–"/>
            </a:pPr>
            <a:r>
              <a:rPr lang="en-US" altLang="en-US" sz="2600"/>
              <a:t>Using the derived formula:</a:t>
            </a:r>
          </a:p>
        </p:txBody>
      </p:sp>
      <p:sp>
        <p:nvSpPr>
          <p:cNvPr id="14341" name="Rectangle 16">
            <a:extLst>
              <a:ext uri="{FF2B5EF4-FFF2-40B4-BE49-F238E27FC236}">
                <a16:creationId xmlns:a16="http://schemas.microsoft.com/office/drawing/2014/main" id="{E473ADC8-3C86-4AD1-A3E1-A230C7EE398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66900" y="3165475"/>
            <a:ext cx="548640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/>
              <a:t>           1 − 1/(1 + </a:t>
            </a:r>
            <a:r>
              <a:rPr lang="en-US" altLang="en-US" i="1"/>
              <a:t>i</a:t>
            </a:r>
            <a:r>
              <a:rPr lang="en-US" altLang="en-US"/>
              <a:t>)</a:t>
            </a:r>
            <a:r>
              <a:rPr lang="en-US" altLang="en-US" i="1" baseline="30000"/>
              <a:t>n</a:t>
            </a:r>
            <a:r>
              <a:rPr lang="en-US" altLang="en-US"/>
              <a:t>                                                                                                    </a:t>
            </a:r>
            <a:r>
              <a:rPr lang="en-US" altLang="en-US" i="1"/>
              <a:t>P</a:t>
            </a:r>
            <a:r>
              <a:rPr lang="en-US" altLang="en-US" i="1" baseline="-25000"/>
              <a:t>an</a:t>
            </a:r>
            <a:r>
              <a:rPr lang="en-US" altLang="en-US"/>
              <a:t> = ––––––––––– </a:t>
            </a: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en-US"/>
              <a:t> </a:t>
            </a:r>
            <a:r>
              <a:rPr lang="en-US" altLang="en-US" i="1"/>
              <a:t>A</a:t>
            </a:r>
            <a:r>
              <a:rPr lang="en-US" altLang="en-US"/>
              <a:t>			         </a:t>
            </a:r>
            <a:r>
              <a:rPr lang="en-US" altLang="en-US" i="1"/>
              <a:t>i</a:t>
            </a:r>
          </a:p>
        </p:txBody>
      </p:sp>
      <p:sp>
        <p:nvSpPr>
          <p:cNvPr id="14342" name="Rectangle 17">
            <a:extLst>
              <a:ext uri="{FF2B5EF4-FFF2-40B4-BE49-F238E27FC236}">
                <a16:creationId xmlns:a16="http://schemas.microsoft.com/office/drawing/2014/main" id="{25B05C12-3C54-4B53-9A91-875EF20242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55775" y="4581525"/>
            <a:ext cx="60642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/>
              <a:t>           1 − 1/(1 + 0.12)</a:t>
            </a:r>
            <a:r>
              <a:rPr lang="en-US" altLang="en-US" baseline="30000"/>
              <a:t>5</a:t>
            </a:r>
            <a:r>
              <a:rPr lang="en-US" altLang="en-US"/>
              <a:t>                                                                                                    </a:t>
            </a:r>
            <a:r>
              <a:rPr lang="en-US" altLang="en-US" i="1"/>
              <a:t>P</a:t>
            </a:r>
            <a:r>
              <a:rPr lang="en-US" altLang="en-US" baseline="-25000"/>
              <a:t>10,5</a:t>
            </a:r>
            <a:r>
              <a:rPr lang="en-US" altLang="en-US"/>
              <a:t> = ––––––––––– </a:t>
            </a: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en-US"/>
              <a:t>  10 = £36.05               	        0.12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>
            <a:extLst>
              <a:ext uri="{FF2B5EF4-FFF2-40B4-BE49-F238E27FC236}">
                <a16:creationId xmlns:a16="http://schemas.microsoft.com/office/drawing/2014/main" id="{B2886D73-2681-4CD0-8C1A-279BE6801C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088" y="542925"/>
            <a:ext cx="69818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Annuities (Continued)</a:t>
            </a:r>
          </a:p>
        </p:txBody>
      </p:sp>
      <p:sp>
        <p:nvSpPr>
          <p:cNvPr id="15363" name="Rectangle 7">
            <a:extLst>
              <a:ext uri="{FF2B5EF4-FFF2-40B4-BE49-F238E27FC236}">
                <a16:creationId xmlns:a16="http://schemas.microsoft.com/office/drawing/2014/main" id="{CE3C66F4-B407-4C47-98D1-849F40D6A4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560" y="1212205"/>
            <a:ext cx="41148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238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2000" dirty="0"/>
              <a:t>Method 3</a:t>
            </a:r>
          </a:p>
        </p:txBody>
      </p:sp>
      <p:sp>
        <p:nvSpPr>
          <p:cNvPr id="13316" name="Rectangle 8">
            <a:extLst>
              <a:ext uri="{FF2B5EF4-FFF2-40B4-BE49-F238E27FC236}">
                <a16:creationId xmlns:a16="http://schemas.microsoft.com/office/drawing/2014/main" id="{2C05CD1C-0DE0-4978-B308-0508BADB92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1387" y="1824335"/>
            <a:ext cx="7696200" cy="1785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indent="361950">
              <a:buFontTx/>
              <a:buChar char="–"/>
              <a:defRPr/>
            </a:pPr>
            <a:r>
              <a:rPr lang="en-US" sz="1800" dirty="0">
                <a:latin typeface="Arial" charset="0"/>
                <a:cs typeface="Arial" charset="0"/>
              </a:rPr>
              <a:t>Use the ‘present value of an annuity’ table</a:t>
            </a:r>
          </a:p>
          <a:p>
            <a:pPr indent="361950">
              <a:defRPr/>
            </a:pPr>
            <a:endParaRPr lang="en-US" sz="1800" dirty="0">
              <a:latin typeface="Arial" charset="0"/>
              <a:cs typeface="Arial" charset="0"/>
            </a:endParaRPr>
          </a:p>
          <a:p>
            <a:pPr indent="361950">
              <a:buFontTx/>
              <a:buChar char="–"/>
              <a:defRPr/>
            </a:pPr>
            <a:r>
              <a:rPr lang="en-US" sz="1800" dirty="0">
                <a:latin typeface="Arial" charset="0"/>
                <a:cs typeface="Arial" charset="0"/>
              </a:rPr>
              <a:t>This refers to the present value of five annual receipts of £1</a:t>
            </a:r>
          </a:p>
          <a:p>
            <a:pPr indent="361950">
              <a:buFontTx/>
              <a:buChar char="–"/>
              <a:defRPr/>
            </a:pPr>
            <a:endParaRPr lang="en-US" sz="1800" dirty="0">
              <a:latin typeface="Arial" charset="0"/>
              <a:cs typeface="Arial" charset="0"/>
            </a:endParaRPr>
          </a:p>
          <a:p>
            <a:pPr indent="361950">
              <a:buFontTx/>
              <a:buChar char="–"/>
              <a:defRPr/>
            </a:pPr>
            <a:r>
              <a:rPr lang="en-US" sz="1800" dirty="0">
                <a:latin typeface="Arial" charset="0"/>
                <a:cs typeface="Arial" charset="0"/>
              </a:rPr>
              <a:t>3.605 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×</a:t>
            </a:r>
            <a:r>
              <a:rPr lang="en-US" sz="1800" dirty="0">
                <a:latin typeface="Arial" charset="0"/>
                <a:cs typeface="Arial" charset="0"/>
              </a:rPr>
              <a:t> £10 = £36.05.</a:t>
            </a:r>
          </a:p>
          <a:p>
            <a:pPr indent="290513">
              <a:buFontTx/>
              <a:buChar char="–"/>
              <a:defRPr/>
            </a:pPr>
            <a:endParaRPr lang="en-US" sz="2000" dirty="0">
              <a:latin typeface="Arial" charset="0"/>
              <a:cs typeface="Arial" charset="0"/>
            </a:endParaRPr>
          </a:p>
        </p:txBody>
      </p:sp>
      <p:sp>
        <p:nvSpPr>
          <p:cNvPr id="15365" name="Text Box 11">
            <a:extLst>
              <a:ext uri="{FF2B5EF4-FFF2-40B4-BE49-F238E27FC236}">
                <a16:creationId xmlns:a16="http://schemas.microsoft.com/office/drawing/2014/main" id="{2465D62A-D977-47B3-BD76-53F9F96FEBA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0744" y="5353050"/>
            <a:ext cx="7402512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1200" dirty="0"/>
              <a:t>Exhibit 2.22  </a:t>
            </a:r>
            <a:r>
              <a:rPr lang="en-GB" altLang="en-US" sz="1800" dirty="0"/>
              <a:t>The present value of an annuity of £1 per annum</a:t>
            </a:r>
          </a:p>
        </p:txBody>
      </p:sp>
      <p:pic>
        <p:nvPicPr>
          <p:cNvPr id="15366" name="Picture 15" descr="EXHIBIT-2">
            <a:extLst>
              <a:ext uri="{FF2B5EF4-FFF2-40B4-BE49-F238E27FC236}">
                <a16:creationId xmlns:a16="http://schemas.microsoft.com/office/drawing/2014/main" id="{2FBD85AA-EB48-4653-9B0E-E49C3474B1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757" y="3212976"/>
            <a:ext cx="7121525" cy="1908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>
            <a:extLst>
              <a:ext uri="{FF2B5EF4-FFF2-40B4-BE49-F238E27FC236}">
                <a16:creationId xmlns:a16="http://schemas.microsoft.com/office/drawing/2014/main" id="{DCCAF234-AE39-4D67-97E0-1C47580679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1088" y="552450"/>
            <a:ext cx="698341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Perpetuities</a:t>
            </a:r>
          </a:p>
        </p:txBody>
      </p:sp>
      <p:sp>
        <p:nvSpPr>
          <p:cNvPr id="16387" name="TextBox 14">
            <a:extLst>
              <a:ext uri="{FF2B5EF4-FFF2-40B4-BE49-F238E27FC236}">
                <a16:creationId xmlns:a16="http://schemas.microsoft.com/office/drawing/2014/main" id="{53C82AD5-5C60-4664-AEAC-A0E5187930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77925" y="4330700"/>
            <a:ext cx="4070350" cy="492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600" i="1"/>
              <a:t>  P   =		 = </a:t>
            </a:r>
            <a:r>
              <a:rPr lang="en-US" altLang="en-US" sz="2600"/>
              <a:t>£83.33</a:t>
            </a:r>
            <a:r>
              <a:rPr lang="en-US" altLang="en-US" sz="2600" i="1"/>
              <a:t> </a:t>
            </a:r>
          </a:p>
        </p:txBody>
      </p:sp>
      <p:sp>
        <p:nvSpPr>
          <p:cNvPr id="16388" name="TextBox 16">
            <a:extLst>
              <a:ext uri="{FF2B5EF4-FFF2-40B4-BE49-F238E27FC236}">
                <a16:creationId xmlns:a16="http://schemas.microsoft.com/office/drawing/2014/main" id="{B4AD0CEE-90DF-4002-9B48-95DC8B39A1F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06513" y="1778000"/>
            <a:ext cx="4445000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600" i="1"/>
              <a:t> </a:t>
            </a:r>
          </a:p>
          <a:p>
            <a:pPr eaLnBrk="1" hangingPunct="1"/>
            <a:r>
              <a:rPr lang="en-US" altLang="en-US" sz="2600" i="1"/>
              <a:t> 	</a:t>
            </a:r>
          </a:p>
          <a:p>
            <a:pPr eaLnBrk="1" hangingPunct="1"/>
            <a:r>
              <a:rPr lang="en-US" altLang="en-US" sz="2600" i="1"/>
              <a:t>P   =    </a:t>
            </a:r>
            <a:br>
              <a:rPr lang="en-US" altLang="en-US" sz="2600" i="1"/>
            </a:br>
            <a:r>
              <a:rPr lang="en-US" altLang="en-US" sz="2600" i="1"/>
              <a:t>	</a:t>
            </a:r>
          </a:p>
        </p:txBody>
      </p:sp>
      <p:grpSp>
        <p:nvGrpSpPr>
          <p:cNvPr id="16389" name="Group 19">
            <a:extLst>
              <a:ext uri="{FF2B5EF4-FFF2-40B4-BE49-F238E27FC236}">
                <a16:creationId xmlns:a16="http://schemas.microsoft.com/office/drawing/2014/main" id="{B1BC1671-0683-43F5-9542-1B6A9FB5810E}"/>
              </a:ext>
            </a:extLst>
          </p:cNvPr>
          <p:cNvGrpSpPr>
            <a:grpSpLocks/>
          </p:cNvGrpSpPr>
          <p:nvPr/>
        </p:nvGrpSpPr>
        <p:grpSpPr bwMode="auto">
          <a:xfrm>
            <a:off x="2271713" y="2332038"/>
            <a:ext cx="566737" cy="990600"/>
            <a:chOff x="2272420" y="2294046"/>
            <a:chExt cx="565992" cy="990385"/>
          </a:xfrm>
        </p:grpSpPr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C767AA2A-E8C9-42B2-BCDE-585C00C65BE7}"/>
                </a:ext>
              </a:extLst>
            </p:cNvPr>
            <p:cNvCxnSpPr/>
            <p:nvPr/>
          </p:nvCxnSpPr>
          <p:spPr>
            <a:xfrm>
              <a:off x="2272420" y="2776541"/>
              <a:ext cx="516845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395" name="TextBox 16">
              <a:extLst>
                <a:ext uri="{FF2B5EF4-FFF2-40B4-BE49-F238E27FC236}">
                  <a16:creationId xmlns:a16="http://schemas.microsoft.com/office/drawing/2014/main" id="{01331D9E-C854-4ED2-A676-E5E3B4837B0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25179" y="2294046"/>
              <a:ext cx="486074" cy="4924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600" i="1"/>
                <a:t>A</a:t>
              </a:r>
            </a:p>
          </p:txBody>
        </p:sp>
        <p:sp>
          <p:nvSpPr>
            <p:cNvPr id="16396" name="TextBox 16">
              <a:extLst>
                <a:ext uri="{FF2B5EF4-FFF2-40B4-BE49-F238E27FC236}">
                  <a16:creationId xmlns:a16="http://schemas.microsoft.com/office/drawing/2014/main" id="{EDDB67CC-8AA7-49A3-B448-1AB4FA24E01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52338" y="2791988"/>
              <a:ext cx="486074" cy="4924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600" i="1"/>
                <a:t>i</a:t>
              </a:r>
            </a:p>
          </p:txBody>
        </p:sp>
      </p:grpSp>
      <p:grpSp>
        <p:nvGrpSpPr>
          <p:cNvPr id="16390" name="Group 31">
            <a:extLst>
              <a:ext uri="{FF2B5EF4-FFF2-40B4-BE49-F238E27FC236}">
                <a16:creationId xmlns:a16="http://schemas.microsoft.com/office/drawing/2014/main" id="{D0A86C60-E18A-4EE0-A297-B805FA8BA0BA}"/>
              </a:ext>
            </a:extLst>
          </p:cNvPr>
          <p:cNvGrpSpPr>
            <a:grpSpLocks/>
          </p:cNvGrpSpPr>
          <p:nvPr/>
        </p:nvGrpSpPr>
        <p:grpSpPr bwMode="auto">
          <a:xfrm>
            <a:off x="2252663" y="4110038"/>
            <a:ext cx="868362" cy="990600"/>
            <a:chOff x="2325960" y="5399385"/>
            <a:chExt cx="868090" cy="990385"/>
          </a:xfrm>
        </p:grpSpPr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A2F2A43B-545B-4E84-96F4-CCA0FAF23F17}"/>
                </a:ext>
              </a:extLst>
            </p:cNvPr>
            <p:cNvCxnSpPr/>
            <p:nvPr/>
          </p:nvCxnSpPr>
          <p:spPr>
            <a:xfrm>
              <a:off x="2386266" y="5881880"/>
              <a:ext cx="747478" cy="0"/>
            </a:xfrm>
            <a:prstGeom prst="line">
              <a:avLst/>
            </a:prstGeom>
            <a:ln w="254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6392" name="TextBox 16">
              <a:extLst>
                <a:ext uri="{FF2B5EF4-FFF2-40B4-BE49-F238E27FC236}">
                  <a16:creationId xmlns:a16="http://schemas.microsoft.com/office/drawing/2014/main" id="{7BFDBC4B-EA6B-4087-AB0C-2216B42BDE9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410666" y="5399385"/>
              <a:ext cx="698678" cy="4924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600"/>
                <a:t>10</a:t>
              </a:r>
            </a:p>
          </p:txBody>
        </p:sp>
        <p:sp>
          <p:nvSpPr>
            <p:cNvPr id="16393" name="TextBox 16">
              <a:extLst>
                <a:ext uri="{FF2B5EF4-FFF2-40B4-BE49-F238E27FC236}">
                  <a16:creationId xmlns:a16="http://schemas.microsoft.com/office/drawing/2014/main" id="{2233B571-C937-4279-B189-E6193A5424E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325960" y="5897327"/>
              <a:ext cx="868090" cy="49244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2600"/>
                <a:t>0.12</a:t>
              </a:r>
            </a:p>
          </p:txBody>
        </p:sp>
      </p:grp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4">
            <a:extLst>
              <a:ext uri="{FF2B5EF4-FFF2-40B4-BE49-F238E27FC236}">
                <a16:creationId xmlns:a16="http://schemas.microsoft.com/office/drawing/2014/main" id="{C89AF767-46CF-4273-B630-918FD9D3650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8238" y="528638"/>
            <a:ext cx="6867525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Discounting semi-annually, </a:t>
            </a:r>
            <a:br>
              <a:rPr lang="en-US" altLang="en-US" sz="3400" b="1">
                <a:solidFill>
                  <a:schemeClr val="bg1"/>
                </a:solidFill>
              </a:rPr>
            </a:br>
            <a:r>
              <a:rPr lang="en-US" altLang="en-US" sz="3400" b="1">
                <a:solidFill>
                  <a:schemeClr val="bg1"/>
                </a:solidFill>
              </a:rPr>
              <a:t>monthly and daily </a:t>
            </a:r>
          </a:p>
        </p:txBody>
      </p:sp>
      <p:sp>
        <p:nvSpPr>
          <p:cNvPr id="17411" name="Rectangle 6">
            <a:extLst>
              <a:ext uri="{FF2B5EF4-FFF2-40B4-BE49-F238E27FC236}">
                <a16:creationId xmlns:a16="http://schemas.microsoft.com/office/drawing/2014/main" id="{F4A4B488-FF1C-40DD-BF72-938327E38E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0412" y="571500"/>
            <a:ext cx="78613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238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2000" dirty="0"/>
              <a:t>£10 in a bank account earning 12 per cent per annum</a:t>
            </a:r>
          </a:p>
        </p:txBody>
      </p:sp>
      <p:sp>
        <p:nvSpPr>
          <p:cNvPr id="17412" name="Rectangle 7">
            <a:extLst>
              <a:ext uri="{FF2B5EF4-FFF2-40B4-BE49-F238E27FC236}">
                <a16:creationId xmlns:a16="http://schemas.microsoft.com/office/drawing/2014/main" id="{7B5F676E-10B8-44D6-AAAA-BD43F7E306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3975" y="1148061"/>
            <a:ext cx="23860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800" dirty="0"/>
              <a:t>10(1 + 0.12) = £11.20</a:t>
            </a:r>
          </a:p>
        </p:txBody>
      </p:sp>
      <p:sp>
        <p:nvSpPr>
          <p:cNvPr id="17413" name="Rectangle 9">
            <a:extLst>
              <a:ext uri="{FF2B5EF4-FFF2-40B4-BE49-F238E27FC236}">
                <a16:creationId xmlns:a16="http://schemas.microsoft.com/office/drawing/2014/main" id="{B1BE39A5-5884-4E59-A38C-B87DF84618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15616" y="2297808"/>
            <a:ext cx="60674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800" dirty="0"/>
              <a:t>10(1 + [0.12/2])(1 + [0.12/2]) = 10(1 + [0.12/2])</a:t>
            </a:r>
            <a:r>
              <a:rPr lang="en-US" altLang="en-US" sz="1800" baseline="30000" dirty="0"/>
              <a:t>2</a:t>
            </a:r>
            <a:r>
              <a:rPr lang="en-US" altLang="en-US" sz="1800" dirty="0"/>
              <a:t> = £11.236</a:t>
            </a:r>
          </a:p>
        </p:txBody>
      </p:sp>
      <p:sp>
        <p:nvSpPr>
          <p:cNvPr id="17414" name="Rectangle 11">
            <a:extLst>
              <a:ext uri="{FF2B5EF4-FFF2-40B4-BE49-F238E27FC236}">
                <a16:creationId xmlns:a16="http://schemas.microsoft.com/office/drawing/2014/main" id="{14ABC33A-F94C-4E3F-A297-CC3AD4ECCB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8175" y="2941241"/>
            <a:ext cx="78613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238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2000" dirty="0"/>
              <a:t>If the interest is compounded quarterly:</a:t>
            </a:r>
          </a:p>
        </p:txBody>
      </p:sp>
      <p:sp>
        <p:nvSpPr>
          <p:cNvPr id="17415" name="Rectangle 12">
            <a:extLst>
              <a:ext uri="{FF2B5EF4-FFF2-40B4-BE49-F238E27FC236}">
                <a16:creationId xmlns:a16="http://schemas.microsoft.com/office/drawing/2014/main" id="{9B07E321-C2CC-4E17-8638-9A069C93E5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1293" y="3839222"/>
            <a:ext cx="78613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238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2000" dirty="0"/>
              <a:t>Daily compounding:</a:t>
            </a:r>
          </a:p>
        </p:txBody>
      </p:sp>
      <p:sp>
        <p:nvSpPr>
          <p:cNvPr id="17416" name="Rectangle 13">
            <a:extLst>
              <a:ext uri="{FF2B5EF4-FFF2-40B4-BE49-F238E27FC236}">
                <a16:creationId xmlns:a16="http://schemas.microsoft.com/office/drawing/2014/main" id="{C27EF737-C53E-43BF-BBDD-A69D1B5046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29543" y="3401905"/>
            <a:ext cx="2919413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800" dirty="0"/>
              <a:t>10(1 + [0.12/4])</a:t>
            </a:r>
            <a:r>
              <a:rPr lang="en-US" altLang="en-US" sz="1800" baseline="30000" dirty="0"/>
              <a:t>4</a:t>
            </a:r>
            <a:r>
              <a:rPr lang="en-US" altLang="en-US" sz="1800" dirty="0"/>
              <a:t> = £11.255</a:t>
            </a:r>
          </a:p>
        </p:txBody>
      </p:sp>
      <p:sp>
        <p:nvSpPr>
          <p:cNvPr id="17417" name="Rectangle 14">
            <a:extLst>
              <a:ext uri="{FF2B5EF4-FFF2-40B4-BE49-F238E27FC236}">
                <a16:creationId xmlns:a16="http://schemas.microsoft.com/office/drawing/2014/main" id="{906255AC-D8CB-4525-8C9B-CB0A05BAB1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98609" y="4250891"/>
            <a:ext cx="3475038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800" dirty="0"/>
              <a:t>10(1 + [0.12/365])</a:t>
            </a:r>
            <a:r>
              <a:rPr lang="en-US" altLang="en-US" sz="1800" baseline="30000" dirty="0"/>
              <a:t>365</a:t>
            </a:r>
            <a:r>
              <a:rPr lang="en-US" altLang="en-US" sz="1800" dirty="0"/>
              <a:t> = £11.2747</a:t>
            </a:r>
          </a:p>
        </p:txBody>
      </p:sp>
      <p:sp>
        <p:nvSpPr>
          <p:cNvPr id="17418" name="Rectangle 15">
            <a:extLst>
              <a:ext uri="{FF2B5EF4-FFF2-40B4-BE49-F238E27FC236}">
                <a16:creationId xmlns:a16="http://schemas.microsoft.com/office/drawing/2014/main" id="{1561C3CC-CCDB-43FA-92D2-8636FFA476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3734" y="4633148"/>
            <a:ext cx="810577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23850" eaLnBrk="0" hangingPunct="0">
              <a:tabLst>
                <a:tab pos="2667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667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667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667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667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66700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2000" dirty="0"/>
              <a:t>£10 is deposited that compounds interest quarterly and                	 the nominal return per year is 12 per cent. After 8 years:</a:t>
            </a:r>
          </a:p>
        </p:txBody>
      </p:sp>
      <p:sp>
        <p:nvSpPr>
          <p:cNvPr id="17419" name="Rectangle 16">
            <a:extLst>
              <a:ext uri="{FF2B5EF4-FFF2-40B4-BE49-F238E27FC236}">
                <a16:creationId xmlns:a16="http://schemas.microsoft.com/office/drawing/2014/main" id="{AA9D6368-2F4B-4338-AF4C-65DB4FC1D6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82412" y="5310982"/>
            <a:ext cx="31305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800" dirty="0"/>
              <a:t>10(1 + [0.12/4])</a:t>
            </a:r>
            <a:r>
              <a:rPr lang="en-US" altLang="en-US" sz="1800" baseline="30000" dirty="0"/>
              <a:t>4 </a:t>
            </a:r>
            <a:r>
              <a:rPr lang="en-US" altLang="en-US" sz="1800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en-US" sz="1800" baseline="30000" dirty="0"/>
              <a:t> 8</a:t>
            </a:r>
            <a:r>
              <a:rPr lang="en-US" altLang="en-US" sz="1800" dirty="0"/>
              <a:t> = £25.75.</a:t>
            </a:r>
          </a:p>
        </p:txBody>
      </p:sp>
      <p:sp>
        <p:nvSpPr>
          <p:cNvPr id="17420" name="Rectangle 19">
            <a:extLst>
              <a:ext uri="{FF2B5EF4-FFF2-40B4-BE49-F238E27FC236}">
                <a16:creationId xmlns:a16="http://schemas.microsoft.com/office/drawing/2014/main" id="{3744DCE9-BD47-4506-B7BB-FBF5DB06B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3875" y="1759744"/>
            <a:ext cx="78613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238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2000" dirty="0"/>
              <a:t>If the interest is compounded semi-annually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4">
            <a:extLst>
              <a:ext uri="{FF2B5EF4-FFF2-40B4-BE49-F238E27FC236}">
                <a16:creationId xmlns:a16="http://schemas.microsoft.com/office/drawing/2014/main" id="{29E1C63D-2477-4E81-AA69-54C83A0F75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8800" y="493713"/>
            <a:ext cx="80264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Continuous compounding</a:t>
            </a:r>
          </a:p>
        </p:txBody>
      </p:sp>
      <p:sp>
        <p:nvSpPr>
          <p:cNvPr id="18435" name="Rectangle 5">
            <a:extLst>
              <a:ext uri="{FF2B5EF4-FFF2-40B4-BE49-F238E27FC236}">
                <a16:creationId xmlns:a16="http://schemas.microsoft.com/office/drawing/2014/main" id="{ED9C7387-2E53-468B-AB20-B8E8744453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2938" y="2212975"/>
            <a:ext cx="7672387" cy="2462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290513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2200"/>
              <a:t>When the number of compounding periods approaches              	infinity the future value is found by </a:t>
            </a:r>
            <a:r>
              <a:rPr lang="en-US" altLang="en-US" sz="2200" i="1"/>
              <a:t>F </a:t>
            </a:r>
            <a:r>
              <a:rPr lang="en-US" altLang="en-US" sz="2200"/>
              <a:t>=</a:t>
            </a:r>
            <a:r>
              <a:rPr lang="en-US" altLang="en-US" sz="2200" i="1"/>
              <a:t> Pe</a:t>
            </a:r>
            <a:r>
              <a:rPr lang="en-US" altLang="en-US" sz="2200" i="1" baseline="30000"/>
              <a:t>in</a:t>
            </a:r>
            <a:r>
              <a:rPr lang="en-US" altLang="en-US" sz="2200"/>
              <a:t> where </a:t>
            </a:r>
            <a:r>
              <a:rPr lang="en-US" altLang="en-US" sz="2200" i="1"/>
              <a:t>e</a:t>
            </a:r>
            <a:r>
              <a:rPr lang="en-US" altLang="en-US" sz="2200"/>
              <a:t> is the 	value of the exponential function. This is set as 2.71828.</a:t>
            </a:r>
          </a:p>
          <a:p>
            <a:pPr eaLnBrk="1" hangingPunct="1">
              <a:buFontTx/>
              <a:buChar char="•"/>
            </a:pPr>
            <a:endParaRPr lang="en-US" altLang="en-US" sz="2200"/>
          </a:p>
          <a:p>
            <a:pPr eaLnBrk="1" hangingPunct="1">
              <a:buFontTx/>
              <a:buChar char="•"/>
            </a:pPr>
            <a:r>
              <a:rPr lang="en-US" altLang="en-US" sz="2200"/>
              <a:t>The future value of £10 deposited in a bank paying 12 per 	cent nominal compounded continuously after eight years 	is:</a:t>
            </a:r>
          </a:p>
        </p:txBody>
      </p:sp>
      <p:sp>
        <p:nvSpPr>
          <p:cNvPr id="18436" name="Rectangle 6">
            <a:extLst>
              <a:ext uri="{FF2B5EF4-FFF2-40B4-BE49-F238E27FC236}">
                <a16:creationId xmlns:a16="http://schemas.microsoft.com/office/drawing/2014/main" id="{17F968BF-D990-4D71-9DA3-34F8E7B28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19213" y="4743450"/>
            <a:ext cx="3375025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000"/>
              <a:t>10 </a:t>
            </a:r>
            <a:r>
              <a:rPr lang="en-US" alt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en-US" sz="2000"/>
              <a:t> 2.71828</a:t>
            </a:r>
            <a:r>
              <a:rPr lang="en-US" altLang="en-US" sz="2000" baseline="30000"/>
              <a:t>0.12 </a:t>
            </a:r>
            <a:r>
              <a:rPr lang="en-US" altLang="en-US" sz="2000" baseline="30000">
                <a:latin typeface="Times New Roman" panose="02020603050405020304" pitchFamily="18" charset="0"/>
                <a:cs typeface="Times New Roman" panose="02020603050405020304" pitchFamily="18" charset="0"/>
              </a:rPr>
              <a:t>×</a:t>
            </a:r>
            <a:r>
              <a:rPr lang="en-US" altLang="en-US" sz="2000" baseline="30000"/>
              <a:t> 8</a:t>
            </a:r>
            <a:r>
              <a:rPr lang="en-US" altLang="en-US" sz="2000"/>
              <a:t> = £26.12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4">
            <a:extLst>
              <a:ext uri="{FF2B5EF4-FFF2-40B4-BE49-F238E27FC236}">
                <a16:creationId xmlns:a16="http://schemas.microsoft.com/office/drawing/2014/main" id="{BA642E11-0460-460B-8D71-1C5B899846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3975" y="490538"/>
            <a:ext cx="6496050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 sz="3400" b="1">
                <a:solidFill>
                  <a:schemeClr val="bg1"/>
                </a:solidFill>
              </a:rPr>
              <a:t>Converting monthly and daily rates to annual rates</a:t>
            </a:r>
          </a:p>
        </p:txBody>
      </p:sp>
      <p:sp>
        <p:nvSpPr>
          <p:cNvPr id="19459" name="Rectangle 5">
            <a:extLst>
              <a:ext uri="{FF2B5EF4-FFF2-40B4-BE49-F238E27FC236}">
                <a16:creationId xmlns:a16="http://schemas.microsoft.com/office/drawing/2014/main" id="{B4EDF07B-C46F-4903-A5BA-89C7ED7E80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4813" y="1047852"/>
            <a:ext cx="7605713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175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800" dirty="0"/>
              <a:t>Annual Percentage Rate (APR)</a:t>
            </a:r>
          </a:p>
          <a:p>
            <a:pPr eaLnBrk="1" hangingPunct="1">
              <a:buFontTx/>
              <a:buChar char="•"/>
            </a:pPr>
            <a:r>
              <a:rPr lang="en-US" altLang="en-US" sz="1800" dirty="0"/>
              <a:t>Effective Annual Rate (EAR)</a:t>
            </a:r>
          </a:p>
          <a:p>
            <a:pPr eaLnBrk="1" hangingPunct="1">
              <a:buFontTx/>
              <a:buChar char="•"/>
            </a:pPr>
            <a:r>
              <a:rPr lang="en-US" altLang="en-US" sz="1800" dirty="0"/>
              <a:t>If </a:t>
            </a:r>
            <a:r>
              <a:rPr lang="en-US" altLang="en-US" sz="1800" i="1" dirty="0"/>
              <a:t>m</a:t>
            </a:r>
            <a:r>
              <a:rPr lang="en-US" altLang="en-US" sz="1800" dirty="0"/>
              <a:t> is the monthly interest or discount rate, then over 12 months:</a:t>
            </a:r>
          </a:p>
        </p:txBody>
      </p:sp>
      <p:sp>
        <p:nvSpPr>
          <p:cNvPr id="19460" name="Rectangle 7">
            <a:extLst>
              <a:ext uri="{FF2B5EF4-FFF2-40B4-BE49-F238E27FC236}">
                <a16:creationId xmlns:a16="http://schemas.microsoft.com/office/drawing/2014/main" id="{A4B4F53D-1D24-49F4-905E-6C8DD437DB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22293" y="2145475"/>
            <a:ext cx="1624012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(1 + </a:t>
            </a:r>
            <a:r>
              <a:rPr lang="en-US" altLang="en-US" sz="1600" i="1"/>
              <a:t>m</a:t>
            </a:r>
            <a:r>
              <a:rPr lang="en-US" altLang="en-US" sz="1600"/>
              <a:t>)</a:t>
            </a:r>
            <a:r>
              <a:rPr lang="en-US" altLang="en-US" sz="1600" baseline="30000"/>
              <a:t>12</a:t>
            </a:r>
            <a:r>
              <a:rPr lang="en-US" altLang="en-US" sz="1600"/>
              <a:t> = 1 + </a:t>
            </a:r>
            <a:r>
              <a:rPr lang="en-US" altLang="en-US" sz="1600" i="1"/>
              <a:t>i</a:t>
            </a:r>
          </a:p>
        </p:txBody>
      </p:sp>
      <p:sp>
        <p:nvSpPr>
          <p:cNvPr id="19461" name="Rectangle 8">
            <a:extLst>
              <a:ext uri="{FF2B5EF4-FFF2-40B4-BE49-F238E27FC236}">
                <a16:creationId xmlns:a16="http://schemas.microsoft.com/office/drawing/2014/main" id="{11850CA1-3F02-4E4D-881D-BC2BC08742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29062" y="2165362"/>
            <a:ext cx="1619250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 i="1" dirty="0" err="1"/>
              <a:t>i</a:t>
            </a:r>
            <a:r>
              <a:rPr lang="en-US" altLang="en-US" sz="1600" dirty="0"/>
              <a:t> = (1 + </a:t>
            </a:r>
            <a:r>
              <a:rPr lang="en-US" altLang="en-US" sz="1600" i="1" dirty="0"/>
              <a:t>m</a:t>
            </a:r>
            <a:r>
              <a:rPr lang="en-US" altLang="en-US" sz="1600" dirty="0"/>
              <a:t>)</a:t>
            </a:r>
            <a:r>
              <a:rPr lang="en-US" altLang="en-US" sz="1600" baseline="30000" dirty="0"/>
              <a:t>12</a:t>
            </a:r>
            <a:r>
              <a:rPr lang="en-US" altLang="en-US" sz="1600" dirty="0"/>
              <a:t> 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−</a:t>
            </a:r>
            <a:r>
              <a:rPr lang="en-US" altLang="en-US" sz="1600" dirty="0"/>
              <a:t> 1</a:t>
            </a:r>
          </a:p>
        </p:txBody>
      </p:sp>
      <p:sp>
        <p:nvSpPr>
          <p:cNvPr id="19462" name="Rectangle 10">
            <a:extLst>
              <a:ext uri="{FF2B5EF4-FFF2-40B4-BE49-F238E27FC236}">
                <a16:creationId xmlns:a16="http://schemas.microsoft.com/office/drawing/2014/main" id="{748A0304-7822-4688-9FC8-C225B817F6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7866" y="2711976"/>
            <a:ext cx="77501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175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800"/>
              <a:t>A credit card company charges 1.5 per cent per month, the APR is:</a:t>
            </a:r>
          </a:p>
        </p:txBody>
      </p:sp>
      <p:sp>
        <p:nvSpPr>
          <p:cNvPr id="19463" name="Rectangle 11">
            <a:extLst>
              <a:ext uri="{FF2B5EF4-FFF2-40B4-BE49-F238E27FC236}">
                <a16:creationId xmlns:a16="http://schemas.microsoft.com/office/drawing/2014/main" id="{88F665E1-4151-40DE-9B77-7BC9A0D1CE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97328" y="3203575"/>
            <a:ext cx="6191250" cy="338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 i="1" dirty="0" err="1"/>
              <a:t>i</a:t>
            </a:r>
            <a:r>
              <a:rPr lang="en-US" altLang="en-US" sz="1600" dirty="0"/>
              <a:t> = (1+ 0.015)</a:t>
            </a:r>
            <a:r>
              <a:rPr lang="en-US" altLang="en-US" sz="1600" baseline="30000" dirty="0"/>
              <a:t>12</a:t>
            </a:r>
            <a:r>
              <a:rPr lang="en-US" altLang="en-US" sz="1600" dirty="0"/>
              <a:t> 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−</a:t>
            </a:r>
            <a:r>
              <a:rPr lang="en-US" altLang="en-US" sz="1600" dirty="0"/>
              <a:t> 1 = 19.56% </a:t>
            </a:r>
          </a:p>
        </p:txBody>
      </p:sp>
      <p:sp>
        <p:nvSpPr>
          <p:cNvPr id="19464" name="Rectangle 12">
            <a:extLst>
              <a:ext uri="{FF2B5EF4-FFF2-40B4-BE49-F238E27FC236}">
                <a16:creationId xmlns:a16="http://schemas.microsoft.com/office/drawing/2014/main" id="{7BBB33C3-AD3C-44DC-B79D-9515EFA1F6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1064" y="3631815"/>
            <a:ext cx="8201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175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800" dirty="0"/>
              <a:t>Finding the monthly rate when you are given the APR:</a:t>
            </a:r>
          </a:p>
        </p:txBody>
      </p:sp>
      <p:grpSp>
        <p:nvGrpSpPr>
          <p:cNvPr id="19465" name="Group 16">
            <a:extLst>
              <a:ext uri="{FF2B5EF4-FFF2-40B4-BE49-F238E27FC236}">
                <a16:creationId xmlns:a16="http://schemas.microsoft.com/office/drawing/2014/main" id="{B9E97781-A3A1-45D4-B3A6-4BA7DADD78E9}"/>
              </a:ext>
            </a:extLst>
          </p:cNvPr>
          <p:cNvGrpSpPr>
            <a:grpSpLocks/>
          </p:cNvGrpSpPr>
          <p:nvPr/>
        </p:nvGrpSpPr>
        <p:grpSpPr bwMode="auto">
          <a:xfrm>
            <a:off x="1394489" y="4124812"/>
            <a:ext cx="7467600" cy="465942"/>
            <a:chOff x="1576966" y="4568467"/>
            <a:chExt cx="7467600" cy="465641"/>
          </a:xfrm>
        </p:grpSpPr>
        <p:sp>
          <p:nvSpPr>
            <p:cNvPr id="19469" name="Rectangle 14">
              <a:extLst>
                <a:ext uri="{FF2B5EF4-FFF2-40B4-BE49-F238E27FC236}">
                  <a16:creationId xmlns:a16="http://schemas.microsoft.com/office/drawing/2014/main" id="{45ABE752-F757-40B5-969F-5EE74D7AD43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76966" y="4568467"/>
              <a:ext cx="7467600" cy="3385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600" i="1" dirty="0"/>
                <a:t>m</a:t>
              </a:r>
              <a:r>
                <a:rPr lang="en-US" altLang="en-US" sz="1600" dirty="0"/>
                <a:t> = (1 + </a:t>
              </a:r>
              <a:r>
                <a:rPr lang="en-US" altLang="en-US" sz="1600" i="1" dirty="0" err="1"/>
                <a:t>i</a:t>
              </a:r>
              <a:r>
                <a:rPr lang="en-US" altLang="en-US" sz="1600" dirty="0"/>
                <a:t>) </a:t>
              </a:r>
              <a:r>
                <a:rPr lang="en-US" altLang="en-US" sz="1600" baseline="30000" dirty="0"/>
                <a:t>1/12</a:t>
              </a:r>
              <a:r>
                <a:rPr lang="en-US" altLang="en-US" sz="1600" dirty="0"/>
                <a:t> </a:t>
              </a:r>
              <a:r>
                <a:rPr lang="en-US" alt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−</a:t>
              </a:r>
              <a:r>
                <a:rPr lang="en-US" altLang="en-US" sz="1600" dirty="0"/>
                <a:t> 1 or </a:t>
              </a:r>
              <a:r>
                <a:rPr lang="en-US" altLang="en-US" sz="1600" i="1" dirty="0"/>
                <a:t>m</a:t>
              </a:r>
              <a:r>
                <a:rPr lang="en-US" altLang="en-US" sz="1600" dirty="0"/>
                <a:t> =     (1 + </a:t>
              </a:r>
              <a:r>
                <a:rPr lang="en-US" altLang="en-US" sz="1600" i="1" dirty="0" err="1"/>
                <a:t>i</a:t>
              </a:r>
              <a:r>
                <a:rPr lang="en-US" altLang="en-US" sz="1600" dirty="0"/>
                <a:t>) </a:t>
              </a:r>
              <a:r>
                <a:rPr lang="en-US" altLang="en-US" sz="16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−</a:t>
              </a:r>
              <a:r>
                <a:rPr lang="en-US" altLang="en-US" sz="1600" dirty="0"/>
                <a:t> 1  </a:t>
              </a:r>
            </a:p>
          </p:txBody>
        </p:sp>
        <p:sp>
          <p:nvSpPr>
            <p:cNvPr id="19470" name="Rectangle 15">
              <a:extLst>
                <a:ext uri="{FF2B5EF4-FFF2-40B4-BE49-F238E27FC236}">
                  <a16:creationId xmlns:a16="http://schemas.microsoft.com/office/drawing/2014/main" id="{C17A38BD-70CB-441A-BC40-1DB67332DD7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40040" y="4572443"/>
              <a:ext cx="1619250" cy="46166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dirty="0">
                  <a:latin typeface="Symbol" panose="05050102010706020507" pitchFamily="18" charset="2"/>
                </a:rPr>
                <a:t>Ö</a:t>
              </a:r>
            </a:p>
          </p:txBody>
        </p:sp>
        <p:sp>
          <p:nvSpPr>
            <p:cNvPr id="19471" name="Line 16">
              <a:extLst>
                <a:ext uri="{FF2B5EF4-FFF2-40B4-BE49-F238E27FC236}">
                  <a16:creationId xmlns:a16="http://schemas.microsoft.com/office/drawing/2014/main" id="{F9E3EC59-FF1F-47CB-954D-B4E32DAA1062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4178413" y="4616863"/>
              <a:ext cx="681037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472" name="Rectangle 20">
              <a:extLst>
                <a:ext uri="{FF2B5EF4-FFF2-40B4-BE49-F238E27FC236}">
                  <a16:creationId xmlns:a16="http://schemas.microsoft.com/office/drawing/2014/main" id="{6146F560-ADD8-435A-AA97-FF48958960C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86646" y="4609853"/>
              <a:ext cx="335348" cy="2564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US" altLang="en-US" sz="1600" baseline="30000" dirty="0"/>
                <a:t>12</a:t>
              </a:r>
            </a:p>
          </p:txBody>
        </p:sp>
      </p:grpSp>
      <p:sp>
        <p:nvSpPr>
          <p:cNvPr id="19466" name="Rectangle 22">
            <a:extLst>
              <a:ext uri="{FF2B5EF4-FFF2-40B4-BE49-F238E27FC236}">
                <a16:creationId xmlns:a16="http://schemas.microsoft.com/office/drawing/2014/main" id="{84634BAE-D61F-417A-AD2C-36E9E3A1FB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05541" y="4651241"/>
            <a:ext cx="7467600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 i="1" dirty="0"/>
              <a:t>m</a:t>
            </a:r>
            <a:r>
              <a:rPr lang="en-US" altLang="en-US" sz="1600" dirty="0"/>
              <a:t> = (1+ 0.1956)</a:t>
            </a:r>
            <a:r>
              <a:rPr lang="en-US" altLang="en-US" sz="1600" baseline="30000" dirty="0"/>
              <a:t>1/12</a:t>
            </a:r>
            <a:r>
              <a:rPr lang="en-US" altLang="en-US" sz="1600" dirty="0"/>
              <a:t> </a:t>
            </a:r>
            <a:r>
              <a:rPr lang="en-US" altLang="en-US" sz="1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−</a:t>
            </a:r>
            <a:r>
              <a:rPr lang="en-US" altLang="en-US" sz="1600" dirty="0"/>
              <a:t> 1 = 0.015 = 1.5%</a:t>
            </a:r>
          </a:p>
        </p:txBody>
      </p:sp>
      <p:sp>
        <p:nvSpPr>
          <p:cNvPr id="19467" name="Rectangle 27">
            <a:extLst>
              <a:ext uri="{FF2B5EF4-FFF2-40B4-BE49-F238E27FC236}">
                <a16:creationId xmlns:a16="http://schemas.microsoft.com/office/drawing/2014/main" id="{36833730-4CE5-4A85-9F9C-52210CE83C2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5576" y="5030324"/>
            <a:ext cx="82010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indent="3175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290513" algn="l"/>
              </a:tabLs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800" dirty="0"/>
              <a:t>Daily rate:</a:t>
            </a:r>
          </a:p>
        </p:txBody>
      </p:sp>
      <p:sp>
        <p:nvSpPr>
          <p:cNvPr id="19468" name="Rectangle 28">
            <a:extLst>
              <a:ext uri="{FF2B5EF4-FFF2-40B4-BE49-F238E27FC236}">
                <a16:creationId xmlns:a16="http://schemas.microsoft.com/office/drawing/2014/main" id="{13C20200-DC19-4382-88EF-C2B83468EF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8570" y="5308411"/>
            <a:ext cx="1641475" cy="3381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1600"/>
              <a:t>(1 + </a:t>
            </a:r>
            <a:r>
              <a:rPr lang="en-US" altLang="en-US" sz="1600" i="1"/>
              <a:t>d</a:t>
            </a:r>
            <a:r>
              <a:rPr lang="en-US" altLang="en-US" sz="1600"/>
              <a:t>)</a:t>
            </a:r>
            <a:r>
              <a:rPr lang="en-US" altLang="en-US" sz="1600" baseline="30000"/>
              <a:t>365</a:t>
            </a:r>
            <a:r>
              <a:rPr lang="en-US" altLang="en-US" sz="1600"/>
              <a:t> = 1 + </a:t>
            </a:r>
            <a:r>
              <a:rPr lang="en-US" altLang="en-US" sz="1600" i="1"/>
              <a:t>i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2166</TotalTime>
  <Words>1350</Words>
  <Application>Microsoft Office PowerPoint</Application>
  <PresentationFormat>On-screen Show (4:3)</PresentationFormat>
  <Paragraphs>129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Myriad Pro</vt:lpstr>
      <vt:lpstr>Symbol</vt:lpstr>
      <vt:lpstr>Times New Roman</vt:lpstr>
      <vt:lpstr>Verdana</vt:lpstr>
      <vt:lpstr>20140311PresentationUWTSDTemplate</vt:lpstr>
      <vt:lpstr>LCBB6002</vt:lpstr>
      <vt:lpstr>Lecture 3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Theodore</cp:lastModifiedBy>
  <cp:revision>126</cp:revision>
  <cp:lastPrinted>2018-07-09T15:27:01Z</cp:lastPrinted>
  <dcterms:created xsi:type="dcterms:W3CDTF">2002-10-07T19:43:58Z</dcterms:created>
  <dcterms:modified xsi:type="dcterms:W3CDTF">2021-02-21T17:23:00Z</dcterms:modified>
</cp:coreProperties>
</file>