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5.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4"/>
    <p:sldMasterId id="2147483648" r:id="rId5"/>
  </p:sldMasterIdLst>
  <p:notesMasterIdLst>
    <p:notesMasterId r:id="rId75"/>
  </p:notesMasterIdLst>
  <p:sldIdLst>
    <p:sldId id="256" r:id="rId6"/>
    <p:sldId id="257" r:id="rId7"/>
    <p:sldId id="578" r:id="rId8"/>
    <p:sldId id="580" r:id="rId9"/>
    <p:sldId id="597" r:id="rId10"/>
    <p:sldId id="591" r:id="rId11"/>
    <p:sldId id="553" r:id="rId12"/>
    <p:sldId id="552" r:id="rId13"/>
    <p:sldId id="551" r:id="rId14"/>
    <p:sldId id="500" r:id="rId15"/>
    <p:sldId id="530" r:id="rId16"/>
    <p:sldId id="259" r:id="rId17"/>
    <p:sldId id="258" r:id="rId18"/>
    <p:sldId id="573" r:id="rId19"/>
    <p:sldId id="598" r:id="rId20"/>
    <p:sldId id="495" r:id="rId21"/>
    <p:sldId id="497" r:id="rId22"/>
    <p:sldId id="533" r:id="rId23"/>
    <p:sldId id="576" r:id="rId24"/>
    <p:sldId id="532" r:id="rId25"/>
    <p:sldId id="531" r:id="rId26"/>
    <p:sldId id="574" r:id="rId27"/>
    <p:sldId id="489" r:id="rId28"/>
    <p:sldId id="577" r:id="rId29"/>
    <p:sldId id="592" r:id="rId30"/>
    <p:sldId id="575" r:id="rId31"/>
    <p:sldId id="487" r:id="rId32"/>
    <p:sldId id="537" r:id="rId33"/>
    <p:sldId id="538" r:id="rId34"/>
    <p:sldId id="539" r:id="rId35"/>
    <p:sldId id="566" r:id="rId36"/>
    <p:sldId id="542" r:id="rId37"/>
    <p:sldId id="544" r:id="rId38"/>
    <p:sldId id="541" r:id="rId39"/>
    <p:sldId id="536" r:id="rId40"/>
    <p:sldId id="547" r:id="rId41"/>
    <p:sldId id="545" r:id="rId42"/>
    <p:sldId id="488" r:id="rId43"/>
    <p:sldId id="554" r:id="rId44"/>
    <p:sldId id="555" r:id="rId45"/>
    <p:sldId id="504" r:id="rId46"/>
    <p:sldId id="505" r:id="rId47"/>
    <p:sldId id="503" r:id="rId48"/>
    <p:sldId id="499" r:id="rId49"/>
    <p:sldId id="593" r:id="rId50"/>
    <p:sldId id="595" r:id="rId51"/>
    <p:sldId id="596" r:id="rId52"/>
    <p:sldId id="486" r:id="rId53"/>
    <p:sldId id="556" r:id="rId54"/>
    <p:sldId id="557" r:id="rId55"/>
    <p:sldId id="558" r:id="rId56"/>
    <p:sldId id="560" r:id="rId57"/>
    <p:sldId id="561" r:id="rId58"/>
    <p:sldId id="571" r:id="rId59"/>
    <p:sldId id="570" r:id="rId60"/>
    <p:sldId id="572" r:id="rId61"/>
    <p:sldId id="261" r:id="rId62"/>
    <p:sldId id="599" r:id="rId63"/>
    <p:sldId id="600" r:id="rId64"/>
    <p:sldId id="581" r:id="rId65"/>
    <p:sldId id="582" r:id="rId66"/>
    <p:sldId id="583" r:id="rId67"/>
    <p:sldId id="584" r:id="rId68"/>
    <p:sldId id="585" r:id="rId69"/>
    <p:sldId id="586" r:id="rId70"/>
    <p:sldId id="587" r:id="rId71"/>
    <p:sldId id="588" r:id="rId72"/>
    <p:sldId id="589" r:id="rId73"/>
    <p:sldId id="590" r:id="rId7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mith Rachel" initials="SR" lastIdx="3" clrIdx="0">
    <p:extLst>
      <p:ext uri="{19B8F6BF-5375-455C-9EA6-DF929625EA0E}">
        <p15:presenceInfo xmlns:p15="http://schemas.microsoft.com/office/powerpoint/2012/main" userId="S-1-5-21-2290646128-2347037110-625282823-10499"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A321663-29AC-8B4D-F03F-3BD3ACBE010F}" v="31" dt="2025-10-13T07:33:13.018"/>
    <p1510:client id="{FBCBE08A-4039-E375-76B8-D520D443CDF6}" v="93" dt="2025-10-13T07:44:14.38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47" autoAdjust="0"/>
    <p:restoredTop sz="79808" autoAdjust="0"/>
  </p:normalViewPr>
  <p:slideViewPr>
    <p:cSldViewPr snapToGrid="0">
      <p:cViewPr varScale="1">
        <p:scale>
          <a:sx n="89" d="100"/>
          <a:sy n="89" d="100"/>
        </p:scale>
        <p:origin x="142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80" Type="http://schemas.openxmlformats.org/officeDocument/2006/relationships/tableStyles" Target="tableStyle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viewProps" Target="viewProps.xml"/><Relationship Id="rId8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commentAuthors" Target="commentAuthor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s>
</file>

<file path=ppt/diagrams/_rels/data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image" Target="../media/image11.svg"/><Relationship Id="rId4" Type="http://schemas.openxmlformats.org/officeDocument/2006/relationships/image" Target="../media/image14.svg"/></Relationships>
</file>

<file path=ppt/diagrams/_rels/data5.xml.rels><?xml version="1.0" encoding="UTF-8" standalone="yes"?>
<Relationships xmlns="http://schemas.openxmlformats.org/package/2006/relationships"><Relationship Id="rId1" Type="http://schemas.openxmlformats.org/officeDocument/2006/relationships/hyperlink" Target="https://www.youtube.com/watch?v=FB49AezFJxs&amp;feature=youtu.be" TargetMode="External"/></Relationships>
</file>

<file path=ppt/diagrams/_rels/drawing4.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svg"/><Relationship Id="rId1" Type="http://schemas.openxmlformats.org/officeDocument/2006/relationships/image" Target="../media/image11.svg"/><Relationship Id="rId4" Type="http://schemas.openxmlformats.org/officeDocument/2006/relationships/image" Target="../media/image14.svg"/></Relationships>
</file>

<file path=ppt/diagrams/_rels/drawing5.xml.rels><?xml version="1.0" encoding="UTF-8" standalone="yes"?>
<Relationships xmlns="http://schemas.openxmlformats.org/package/2006/relationships"><Relationship Id="rId1" Type="http://schemas.openxmlformats.org/officeDocument/2006/relationships/hyperlink" Target="https://www.youtube.com/watch?v=FB49AezFJxs&amp;feature=youtu.be" TargetMode="External"/></Relationships>
</file>

<file path=ppt/diagrams/colors1.xml><?xml version="1.0" encoding="utf-8"?>
<dgm:colorsDef xmlns:dgm="http://schemas.openxmlformats.org/drawingml/2006/diagram" xmlns:a="http://schemas.openxmlformats.org/drawingml/2006/main" uniqueId="urn:microsoft.com/office/officeart/2005/8/colors/colorful2#3">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1">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5#4">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2#3">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2#4">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5#6">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45A4CC-4931-4DCE-BB35-B75E03A98D10}" type="doc">
      <dgm:prSet loTypeId="urn:microsoft.com/office/officeart/2005/8/layout/process4" loCatId="process" qsTypeId="urn:microsoft.com/office/officeart/2005/8/quickstyle/simple1#8" qsCatId="simple" csTypeId="urn:microsoft.com/office/officeart/2005/8/colors/colorful2#3" csCatId="colorful"/>
      <dgm:spPr/>
      <dgm:t>
        <a:bodyPr/>
        <a:lstStyle/>
        <a:p>
          <a:endParaRPr lang="en-US"/>
        </a:p>
      </dgm:t>
    </dgm:pt>
    <dgm:pt modelId="{32939230-16A8-4050-9E75-C7B645F25A29}">
      <dgm:prSet/>
      <dgm:spPr/>
      <dgm:t>
        <a:bodyPr/>
        <a:lstStyle/>
        <a:p>
          <a:r>
            <a:rPr lang="en-GB"/>
            <a:t>Like physical health: everybody has it and we need to take care of it.</a:t>
          </a:r>
          <a:endParaRPr lang="en-US"/>
        </a:p>
      </dgm:t>
    </dgm:pt>
    <dgm:pt modelId="{E56EFF09-4CF2-447B-AF9E-8FCAA9542F8C}" type="parTrans" cxnId="{DA761D93-3C02-410D-84E6-FB3E5A59C6BE}">
      <dgm:prSet/>
      <dgm:spPr/>
      <dgm:t>
        <a:bodyPr/>
        <a:lstStyle/>
        <a:p>
          <a:endParaRPr lang="en-US"/>
        </a:p>
      </dgm:t>
    </dgm:pt>
    <dgm:pt modelId="{39947349-27E8-40F8-8D28-49AF395E535B}" type="sibTrans" cxnId="{DA761D93-3C02-410D-84E6-FB3E5A59C6BE}">
      <dgm:prSet/>
      <dgm:spPr/>
      <dgm:t>
        <a:bodyPr/>
        <a:lstStyle/>
        <a:p>
          <a:endParaRPr lang="en-US"/>
        </a:p>
      </dgm:t>
    </dgm:pt>
    <dgm:pt modelId="{C36EB10D-5E70-49D6-B07C-B1345BF5B591}">
      <dgm:prSet/>
      <dgm:spPr/>
      <dgm:t>
        <a:bodyPr/>
        <a:lstStyle/>
        <a:p>
          <a:r>
            <a:rPr lang="en-GB"/>
            <a:t>Good mental health means being able to think, feel and react in the ways that you need and want to live your life. </a:t>
          </a:r>
          <a:endParaRPr lang="en-US"/>
        </a:p>
      </dgm:t>
    </dgm:pt>
    <dgm:pt modelId="{FA5A2056-3A1C-42B8-BA1F-CA9BA378216B}" type="parTrans" cxnId="{F4578054-BE72-421F-AF0B-5E375C742AEB}">
      <dgm:prSet/>
      <dgm:spPr/>
      <dgm:t>
        <a:bodyPr/>
        <a:lstStyle/>
        <a:p>
          <a:endParaRPr lang="en-US"/>
        </a:p>
      </dgm:t>
    </dgm:pt>
    <dgm:pt modelId="{DF0E6F59-5218-48FF-87A0-F6F0AA0445A2}" type="sibTrans" cxnId="{F4578054-BE72-421F-AF0B-5E375C742AEB}">
      <dgm:prSet/>
      <dgm:spPr/>
      <dgm:t>
        <a:bodyPr/>
        <a:lstStyle/>
        <a:p>
          <a:endParaRPr lang="en-US"/>
        </a:p>
      </dgm:t>
    </dgm:pt>
    <dgm:pt modelId="{BBF54DCB-8F34-4917-ADF5-88A9CBD47B81}">
      <dgm:prSet/>
      <dgm:spPr/>
      <dgm:t>
        <a:bodyPr/>
        <a:lstStyle/>
        <a:p>
          <a:r>
            <a:rPr lang="en-GB"/>
            <a:t>Poor mental health makes your thinking, feeling or reacting become difficult, or even impossible. This can feel just as bad as a physical illness, or even worse.</a:t>
          </a:r>
          <a:endParaRPr lang="en-US"/>
        </a:p>
      </dgm:t>
    </dgm:pt>
    <dgm:pt modelId="{8A34A4A2-9490-44C8-B98E-C6D230FD41ED}" type="parTrans" cxnId="{86460E6D-980C-440D-BF94-5AEDCC639713}">
      <dgm:prSet/>
      <dgm:spPr/>
      <dgm:t>
        <a:bodyPr/>
        <a:lstStyle/>
        <a:p>
          <a:endParaRPr lang="en-US"/>
        </a:p>
      </dgm:t>
    </dgm:pt>
    <dgm:pt modelId="{3CF2D2E1-D05B-41DB-A638-4BDECF7C963A}" type="sibTrans" cxnId="{86460E6D-980C-440D-BF94-5AEDCC639713}">
      <dgm:prSet/>
      <dgm:spPr/>
      <dgm:t>
        <a:bodyPr/>
        <a:lstStyle/>
        <a:p>
          <a:endParaRPr lang="en-US"/>
        </a:p>
      </dgm:t>
    </dgm:pt>
    <dgm:pt modelId="{A593039A-AE1E-43D0-8C16-34BFB5963078}" type="pres">
      <dgm:prSet presAssocID="{5545A4CC-4931-4DCE-BB35-B75E03A98D10}" presName="Name0" presStyleCnt="0">
        <dgm:presLayoutVars>
          <dgm:dir/>
          <dgm:animLvl val="lvl"/>
          <dgm:resizeHandles val="exact"/>
        </dgm:presLayoutVars>
      </dgm:prSet>
      <dgm:spPr/>
    </dgm:pt>
    <dgm:pt modelId="{6D8E2D2A-3E7E-4C59-A304-2890814E5CC9}" type="pres">
      <dgm:prSet presAssocID="{BBF54DCB-8F34-4917-ADF5-88A9CBD47B81}" presName="boxAndChildren" presStyleCnt="0"/>
      <dgm:spPr/>
    </dgm:pt>
    <dgm:pt modelId="{6D756A3E-FE34-45D8-860A-ED7498F006C3}" type="pres">
      <dgm:prSet presAssocID="{BBF54DCB-8F34-4917-ADF5-88A9CBD47B81}" presName="parentTextBox" presStyleLbl="node1" presStyleIdx="0" presStyleCnt="3"/>
      <dgm:spPr/>
    </dgm:pt>
    <dgm:pt modelId="{35C5E83A-B885-4BE4-90BD-62B89F3C131C}" type="pres">
      <dgm:prSet presAssocID="{DF0E6F59-5218-48FF-87A0-F6F0AA0445A2}" presName="sp" presStyleCnt="0"/>
      <dgm:spPr/>
    </dgm:pt>
    <dgm:pt modelId="{BCDE68D2-08B9-40D3-8B70-6EE8E10565D3}" type="pres">
      <dgm:prSet presAssocID="{C36EB10D-5E70-49D6-B07C-B1345BF5B591}" presName="arrowAndChildren" presStyleCnt="0"/>
      <dgm:spPr/>
    </dgm:pt>
    <dgm:pt modelId="{705E69DD-879D-4E76-BBA0-32B606E034B0}" type="pres">
      <dgm:prSet presAssocID="{C36EB10D-5E70-49D6-B07C-B1345BF5B591}" presName="parentTextArrow" presStyleLbl="node1" presStyleIdx="1" presStyleCnt="3"/>
      <dgm:spPr/>
    </dgm:pt>
    <dgm:pt modelId="{D0786F0E-187E-470D-B8D7-4A80523C5BA6}" type="pres">
      <dgm:prSet presAssocID="{39947349-27E8-40F8-8D28-49AF395E535B}" presName="sp" presStyleCnt="0"/>
      <dgm:spPr/>
    </dgm:pt>
    <dgm:pt modelId="{E1B1AC63-DA19-4290-A652-5CC28BF2D395}" type="pres">
      <dgm:prSet presAssocID="{32939230-16A8-4050-9E75-C7B645F25A29}" presName="arrowAndChildren" presStyleCnt="0"/>
      <dgm:spPr/>
    </dgm:pt>
    <dgm:pt modelId="{7705206A-F1E8-452B-B730-34FADB87C1CE}" type="pres">
      <dgm:prSet presAssocID="{32939230-16A8-4050-9E75-C7B645F25A29}" presName="parentTextArrow" presStyleLbl="node1" presStyleIdx="2" presStyleCnt="3"/>
      <dgm:spPr/>
    </dgm:pt>
  </dgm:ptLst>
  <dgm:cxnLst>
    <dgm:cxn modelId="{5C4F5700-FBDE-4E56-A04E-91DAA4CB1C25}" type="presOf" srcId="{5545A4CC-4931-4DCE-BB35-B75E03A98D10}" destId="{A593039A-AE1E-43D0-8C16-34BFB5963078}" srcOrd="0" destOrd="0" presId="urn:microsoft.com/office/officeart/2005/8/layout/process4"/>
    <dgm:cxn modelId="{3F53490C-FBA6-48E7-A9AC-CAE5698DFAE7}" type="presOf" srcId="{32939230-16A8-4050-9E75-C7B645F25A29}" destId="{7705206A-F1E8-452B-B730-34FADB87C1CE}" srcOrd="0" destOrd="0" presId="urn:microsoft.com/office/officeart/2005/8/layout/process4"/>
    <dgm:cxn modelId="{86460E6D-980C-440D-BF94-5AEDCC639713}" srcId="{5545A4CC-4931-4DCE-BB35-B75E03A98D10}" destId="{BBF54DCB-8F34-4917-ADF5-88A9CBD47B81}" srcOrd="2" destOrd="0" parTransId="{8A34A4A2-9490-44C8-B98E-C6D230FD41ED}" sibTransId="{3CF2D2E1-D05B-41DB-A638-4BDECF7C963A}"/>
    <dgm:cxn modelId="{F4578054-BE72-421F-AF0B-5E375C742AEB}" srcId="{5545A4CC-4931-4DCE-BB35-B75E03A98D10}" destId="{C36EB10D-5E70-49D6-B07C-B1345BF5B591}" srcOrd="1" destOrd="0" parTransId="{FA5A2056-3A1C-42B8-BA1F-CA9BA378216B}" sibTransId="{DF0E6F59-5218-48FF-87A0-F6F0AA0445A2}"/>
    <dgm:cxn modelId="{DA761D93-3C02-410D-84E6-FB3E5A59C6BE}" srcId="{5545A4CC-4931-4DCE-BB35-B75E03A98D10}" destId="{32939230-16A8-4050-9E75-C7B645F25A29}" srcOrd="0" destOrd="0" parTransId="{E56EFF09-4CF2-447B-AF9E-8FCAA9542F8C}" sibTransId="{39947349-27E8-40F8-8D28-49AF395E535B}"/>
    <dgm:cxn modelId="{49C192BC-6D99-4A2F-8779-B2D7D6586FF2}" type="presOf" srcId="{BBF54DCB-8F34-4917-ADF5-88A9CBD47B81}" destId="{6D756A3E-FE34-45D8-860A-ED7498F006C3}" srcOrd="0" destOrd="0" presId="urn:microsoft.com/office/officeart/2005/8/layout/process4"/>
    <dgm:cxn modelId="{7AF139CE-79A4-4AD3-9F26-8630EE89990E}" type="presOf" srcId="{C36EB10D-5E70-49D6-B07C-B1345BF5B591}" destId="{705E69DD-879D-4E76-BBA0-32B606E034B0}" srcOrd="0" destOrd="0" presId="urn:microsoft.com/office/officeart/2005/8/layout/process4"/>
    <dgm:cxn modelId="{6FC28952-2E10-49D0-A55F-CB69EC5BE705}" type="presParOf" srcId="{A593039A-AE1E-43D0-8C16-34BFB5963078}" destId="{6D8E2D2A-3E7E-4C59-A304-2890814E5CC9}" srcOrd="0" destOrd="0" presId="urn:microsoft.com/office/officeart/2005/8/layout/process4"/>
    <dgm:cxn modelId="{20837E12-29D8-4464-B5DE-E88A56CE4DA0}" type="presParOf" srcId="{6D8E2D2A-3E7E-4C59-A304-2890814E5CC9}" destId="{6D756A3E-FE34-45D8-860A-ED7498F006C3}" srcOrd="0" destOrd="0" presId="urn:microsoft.com/office/officeart/2005/8/layout/process4"/>
    <dgm:cxn modelId="{985F3CCA-C429-4677-8500-D380610CD705}" type="presParOf" srcId="{A593039A-AE1E-43D0-8C16-34BFB5963078}" destId="{35C5E83A-B885-4BE4-90BD-62B89F3C131C}" srcOrd="1" destOrd="0" presId="urn:microsoft.com/office/officeart/2005/8/layout/process4"/>
    <dgm:cxn modelId="{B023601D-85E5-4FF6-823C-5793D7659A44}" type="presParOf" srcId="{A593039A-AE1E-43D0-8C16-34BFB5963078}" destId="{BCDE68D2-08B9-40D3-8B70-6EE8E10565D3}" srcOrd="2" destOrd="0" presId="urn:microsoft.com/office/officeart/2005/8/layout/process4"/>
    <dgm:cxn modelId="{A3957587-47E5-4C24-B989-2D08040FAA04}" type="presParOf" srcId="{BCDE68D2-08B9-40D3-8B70-6EE8E10565D3}" destId="{705E69DD-879D-4E76-BBA0-32B606E034B0}" srcOrd="0" destOrd="0" presId="urn:microsoft.com/office/officeart/2005/8/layout/process4"/>
    <dgm:cxn modelId="{A8639410-5151-41AA-9E66-2585D66395A2}" type="presParOf" srcId="{A593039A-AE1E-43D0-8C16-34BFB5963078}" destId="{D0786F0E-187E-470D-B8D7-4A80523C5BA6}" srcOrd="3" destOrd="0" presId="urn:microsoft.com/office/officeart/2005/8/layout/process4"/>
    <dgm:cxn modelId="{C9371EC1-3488-4D82-B268-9096256C54AB}" type="presParOf" srcId="{A593039A-AE1E-43D0-8C16-34BFB5963078}" destId="{E1B1AC63-DA19-4290-A652-5CC28BF2D395}" srcOrd="4" destOrd="0" presId="urn:microsoft.com/office/officeart/2005/8/layout/process4"/>
    <dgm:cxn modelId="{648DED43-5074-4E4B-900A-8E44FFA62CC4}" type="presParOf" srcId="{E1B1AC63-DA19-4290-A652-5CC28BF2D395}" destId="{7705206A-F1E8-452B-B730-34FADB87C1CE}"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491960CF-3619-4028-80E9-DFE83110E5C9}" type="doc">
      <dgm:prSet loTypeId="urn:microsoft.com/office/officeart/2005/8/layout/vProcess5" loCatId="process" qsTypeId="urn:microsoft.com/office/officeart/2005/8/quickstyle/simple4#3" qsCatId="simple" csTypeId="urn:microsoft.com/office/officeart/2005/8/colors/colorful2#4" csCatId="colorful" phldr="1"/>
      <dgm:spPr/>
      <dgm:t>
        <a:bodyPr/>
        <a:lstStyle/>
        <a:p>
          <a:endParaRPr lang="en-US"/>
        </a:p>
      </dgm:t>
    </dgm:pt>
    <dgm:pt modelId="{C688D1C9-EA60-406C-BBA4-A8771CA82448}">
      <dgm:prSet/>
      <dgm:spPr/>
      <dgm:t>
        <a:bodyPr/>
        <a:lstStyle/>
        <a:p>
          <a:r>
            <a:rPr lang="en-GB"/>
            <a:t>Emergency services can’t say ‘NO’</a:t>
          </a:r>
          <a:endParaRPr lang="en-US"/>
        </a:p>
      </dgm:t>
    </dgm:pt>
    <dgm:pt modelId="{805C4B50-7538-43B2-98CC-3C1433A2BCDC}" type="parTrans" cxnId="{8B1C1709-9B59-404F-B215-37DC44210C02}">
      <dgm:prSet/>
      <dgm:spPr/>
      <dgm:t>
        <a:bodyPr/>
        <a:lstStyle/>
        <a:p>
          <a:endParaRPr lang="en-US"/>
        </a:p>
      </dgm:t>
    </dgm:pt>
    <dgm:pt modelId="{9AC3E2D3-09DC-41DE-A8FE-572860DCD957}" type="sibTrans" cxnId="{8B1C1709-9B59-404F-B215-37DC44210C02}">
      <dgm:prSet/>
      <dgm:spPr/>
      <dgm:t>
        <a:bodyPr/>
        <a:lstStyle/>
        <a:p>
          <a:endParaRPr lang="en-US"/>
        </a:p>
      </dgm:t>
    </dgm:pt>
    <dgm:pt modelId="{59305CCA-B506-4B81-A0EC-FEF244B04CD6}">
      <dgm:prSet/>
      <dgm:spPr/>
      <dgm:t>
        <a:bodyPr/>
        <a:lstStyle/>
        <a:p>
          <a:r>
            <a:rPr lang="en-GB"/>
            <a:t>They are 24/7 service</a:t>
          </a:r>
          <a:endParaRPr lang="en-US"/>
        </a:p>
      </dgm:t>
    </dgm:pt>
    <dgm:pt modelId="{50B2A0EF-A4CF-4EBD-8CAA-AF841C30B8C5}" type="parTrans" cxnId="{BC4AE912-964C-4577-8C5F-89F1A8044538}">
      <dgm:prSet/>
      <dgm:spPr/>
      <dgm:t>
        <a:bodyPr/>
        <a:lstStyle/>
        <a:p>
          <a:endParaRPr lang="en-US"/>
        </a:p>
      </dgm:t>
    </dgm:pt>
    <dgm:pt modelId="{DF4678AA-D79E-42B0-8623-347895EF2379}" type="sibTrans" cxnId="{BC4AE912-964C-4577-8C5F-89F1A8044538}">
      <dgm:prSet/>
      <dgm:spPr/>
      <dgm:t>
        <a:bodyPr/>
        <a:lstStyle/>
        <a:p>
          <a:endParaRPr lang="en-US"/>
        </a:p>
      </dgm:t>
    </dgm:pt>
    <dgm:pt modelId="{12412BE2-4C3E-47FB-A422-97ED04E26BF9}">
      <dgm:prSet phldr="0"/>
      <dgm:spPr/>
      <dgm:t>
        <a:bodyPr/>
        <a:lstStyle/>
        <a:p>
          <a:pPr rtl="0"/>
          <a:r>
            <a:rPr lang="en-GB"/>
            <a:t>People don’t know how to </a:t>
          </a:r>
          <a:r>
            <a:rPr lang="en-GB">
              <a:latin typeface="Calibri Light" panose="020F0302020204030204"/>
            </a:rPr>
            <a:t>cope</a:t>
          </a:r>
          <a:endParaRPr lang="en-US">
            <a:latin typeface="Calibri Light" panose="020F0302020204030204"/>
          </a:endParaRPr>
        </a:p>
      </dgm:t>
    </dgm:pt>
    <dgm:pt modelId="{996F7191-8DA9-45D2-8DA7-9CC13471800B}" type="parTrans" cxnId="{DA1E65B6-BF5B-4880-8FF8-E52A137144CC}">
      <dgm:prSet/>
      <dgm:spPr/>
    </dgm:pt>
    <dgm:pt modelId="{135DFE7E-FBA8-4E5D-A52F-7931427398A4}" type="sibTrans" cxnId="{DA1E65B6-BF5B-4880-8FF8-E52A137144CC}">
      <dgm:prSet/>
      <dgm:spPr/>
      <dgm:t>
        <a:bodyPr/>
        <a:lstStyle/>
        <a:p>
          <a:endParaRPr lang="en-GB"/>
        </a:p>
      </dgm:t>
    </dgm:pt>
    <dgm:pt modelId="{8D8CA4AF-2317-4EC6-B794-1E32F09D132D}">
      <dgm:prSet phldr="0"/>
      <dgm:spPr/>
      <dgm:t>
        <a:bodyPr/>
        <a:lstStyle/>
        <a:p>
          <a:r>
            <a:rPr lang="en-GB">
              <a:latin typeface="Calibri Light" panose="020F0302020204030204"/>
            </a:rPr>
            <a:t>999</a:t>
          </a:r>
          <a:r>
            <a:rPr lang="en-GB"/>
            <a:t> it’s easy!</a:t>
          </a:r>
        </a:p>
      </dgm:t>
    </dgm:pt>
    <dgm:pt modelId="{4DD26499-8B6E-4805-9C1A-D997EF908596}" type="parTrans" cxnId="{7F910ECE-FF70-40A2-A943-69AF577432C8}">
      <dgm:prSet/>
      <dgm:spPr/>
    </dgm:pt>
    <dgm:pt modelId="{655EC12D-4A4B-481D-B0FB-D1946A1B987C}" type="sibTrans" cxnId="{7F910ECE-FF70-40A2-A943-69AF577432C8}">
      <dgm:prSet/>
      <dgm:spPr/>
      <dgm:t>
        <a:bodyPr/>
        <a:lstStyle/>
        <a:p>
          <a:endParaRPr lang="en-GB"/>
        </a:p>
      </dgm:t>
    </dgm:pt>
    <dgm:pt modelId="{510BF29A-2D3F-478C-80B9-FFA83BBC5420}" type="pres">
      <dgm:prSet presAssocID="{491960CF-3619-4028-80E9-DFE83110E5C9}" presName="outerComposite" presStyleCnt="0">
        <dgm:presLayoutVars>
          <dgm:chMax val="5"/>
          <dgm:dir/>
          <dgm:resizeHandles val="exact"/>
        </dgm:presLayoutVars>
      </dgm:prSet>
      <dgm:spPr/>
    </dgm:pt>
    <dgm:pt modelId="{9A5C3228-4BF5-49CC-A292-192516ECD48C}" type="pres">
      <dgm:prSet presAssocID="{491960CF-3619-4028-80E9-DFE83110E5C9}" presName="dummyMaxCanvas" presStyleCnt="0">
        <dgm:presLayoutVars/>
      </dgm:prSet>
      <dgm:spPr/>
    </dgm:pt>
    <dgm:pt modelId="{2F4E423A-8F88-42DF-B879-72311ADA5A7B}" type="pres">
      <dgm:prSet presAssocID="{491960CF-3619-4028-80E9-DFE83110E5C9}" presName="FourNodes_1" presStyleLbl="node1" presStyleIdx="0" presStyleCnt="4">
        <dgm:presLayoutVars>
          <dgm:bulletEnabled val="1"/>
        </dgm:presLayoutVars>
      </dgm:prSet>
      <dgm:spPr/>
    </dgm:pt>
    <dgm:pt modelId="{2DEA1FBF-3213-4D46-B2CC-DB4237F0BAC1}" type="pres">
      <dgm:prSet presAssocID="{491960CF-3619-4028-80E9-DFE83110E5C9}" presName="FourNodes_2" presStyleLbl="node1" presStyleIdx="1" presStyleCnt="4">
        <dgm:presLayoutVars>
          <dgm:bulletEnabled val="1"/>
        </dgm:presLayoutVars>
      </dgm:prSet>
      <dgm:spPr/>
    </dgm:pt>
    <dgm:pt modelId="{F97B8CE3-B7CB-4A68-9058-8812B83B3B51}" type="pres">
      <dgm:prSet presAssocID="{491960CF-3619-4028-80E9-DFE83110E5C9}" presName="FourNodes_3" presStyleLbl="node1" presStyleIdx="2" presStyleCnt="4">
        <dgm:presLayoutVars>
          <dgm:bulletEnabled val="1"/>
        </dgm:presLayoutVars>
      </dgm:prSet>
      <dgm:spPr/>
    </dgm:pt>
    <dgm:pt modelId="{F2DAE528-F988-46FC-9282-129EA41723BA}" type="pres">
      <dgm:prSet presAssocID="{491960CF-3619-4028-80E9-DFE83110E5C9}" presName="FourNodes_4" presStyleLbl="node1" presStyleIdx="3" presStyleCnt="4">
        <dgm:presLayoutVars>
          <dgm:bulletEnabled val="1"/>
        </dgm:presLayoutVars>
      </dgm:prSet>
      <dgm:spPr/>
    </dgm:pt>
    <dgm:pt modelId="{46F99A70-89E3-4F23-941C-5C1091F8E810}" type="pres">
      <dgm:prSet presAssocID="{491960CF-3619-4028-80E9-DFE83110E5C9}" presName="FourConn_1-2" presStyleLbl="fgAccFollowNode1" presStyleIdx="0" presStyleCnt="3">
        <dgm:presLayoutVars>
          <dgm:bulletEnabled val="1"/>
        </dgm:presLayoutVars>
      </dgm:prSet>
      <dgm:spPr/>
    </dgm:pt>
    <dgm:pt modelId="{3AE02459-2756-42A0-85BF-2D18854B5D7B}" type="pres">
      <dgm:prSet presAssocID="{491960CF-3619-4028-80E9-DFE83110E5C9}" presName="FourConn_2-3" presStyleLbl="fgAccFollowNode1" presStyleIdx="1" presStyleCnt="3">
        <dgm:presLayoutVars>
          <dgm:bulletEnabled val="1"/>
        </dgm:presLayoutVars>
      </dgm:prSet>
      <dgm:spPr/>
    </dgm:pt>
    <dgm:pt modelId="{0169261E-4D4C-48CE-AFBF-4A02E327EA54}" type="pres">
      <dgm:prSet presAssocID="{491960CF-3619-4028-80E9-DFE83110E5C9}" presName="FourConn_3-4" presStyleLbl="fgAccFollowNode1" presStyleIdx="2" presStyleCnt="3">
        <dgm:presLayoutVars>
          <dgm:bulletEnabled val="1"/>
        </dgm:presLayoutVars>
      </dgm:prSet>
      <dgm:spPr/>
    </dgm:pt>
    <dgm:pt modelId="{E6FCB2F9-3680-4271-A826-70BA5CA4F0BC}" type="pres">
      <dgm:prSet presAssocID="{491960CF-3619-4028-80E9-DFE83110E5C9}" presName="FourNodes_1_text" presStyleLbl="node1" presStyleIdx="3" presStyleCnt="4">
        <dgm:presLayoutVars>
          <dgm:bulletEnabled val="1"/>
        </dgm:presLayoutVars>
      </dgm:prSet>
      <dgm:spPr/>
    </dgm:pt>
    <dgm:pt modelId="{FBD1FFCF-5958-4DF4-9DA2-66766DFB232A}" type="pres">
      <dgm:prSet presAssocID="{491960CF-3619-4028-80E9-DFE83110E5C9}" presName="FourNodes_2_text" presStyleLbl="node1" presStyleIdx="3" presStyleCnt="4">
        <dgm:presLayoutVars>
          <dgm:bulletEnabled val="1"/>
        </dgm:presLayoutVars>
      </dgm:prSet>
      <dgm:spPr/>
    </dgm:pt>
    <dgm:pt modelId="{9899AFBF-AE4F-4818-95BE-471CC4BA3EAA}" type="pres">
      <dgm:prSet presAssocID="{491960CF-3619-4028-80E9-DFE83110E5C9}" presName="FourNodes_3_text" presStyleLbl="node1" presStyleIdx="3" presStyleCnt="4">
        <dgm:presLayoutVars>
          <dgm:bulletEnabled val="1"/>
        </dgm:presLayoutVars>
      </dgm:prSet>
      <dgm:spPr/>
    </dgm:pt>
    <dgm:pt modelId="{E3FD330C-C85F-4514-914A-F2A2EF5F2A94}" type="pres">
      <dgm:prSet presAssocID="{491960CF-3619-4028-80E9-DFE83110E5C9}" presName="FourNodes_4_text" presStyleLbl="node1" presStyleIdx="3" presStyleCnt="4">
        <dgm:presLayoutVars>
          <dgm:bulletEnabled val="1"/>
        </dgm:presLayoutVars>
      </dgm:prSet>
      <dgm:spPr/>
    </dgm:pt>
  </dgm:ptLst>
  <dgm:cxnLst>
    <dgm:cxn modelId="{8B1C1709-9B59-404F-B215-37DC44210C02}" srcId="{491960CF-3619-4028-80E9-DFE83110E5C9}" destId="{C688D1C9-EA60-406C-BBA4-A8771CA82448}" srcOrd="2" destOrd="0" parTransId="{805C4B50-7538-43B2-98CC-3C1433A2BCDC}" sibTransId="{9AC3E2D3-09DC-41DE-A8FE-572860DCD957}"/>
    <dgm:cxn modelId="{AF9A5709-EE6D-4A9F-A2E0-C92EF58B13C1}" type="presOf" srcId="{8D8CA4AF-2317-4EC6-B794-1E32F09D132D}" destId="{FBD1FFCF-5958-4DF4-9DA2-66766DFB232A}" srcOrd="1" destOrd="0" presId="urn:microsoft.com/office/officeart/2005/8/layout/vProcess5"/>
    <dgm:cxn modelId="{BC4AE912-964C-4577-8C5F-89F1A8044538}" srcId="{491960CF-3619-4028-80E9-DFE83110E5C9}" destId="{59305CCA-B506-4B81-A0EC-FEF244B04CD6}" srcOrd="3" destOrd="0" parTransId="{50B2A0EF-A4CF-4EBD-8CAA-AF841C30B8C5}" sibTransId="{DF4678AA-D79E-42B0-8623-347895EF2379}"/>
    <dgm:cxn modelId="{15D5AD23-C331-4F2D-B56E-DB1AF7CAD900}" type="presOf" srcId="{12412BE2-4C3E-47FB-A422-97ED04E26BF9}" destId="{E6FCB2F9-3680-4271-A826-70BA5CA4F0BC}" srcOrd="1" destOrd="0" presId="urn:microsoft.com/office/officeart/2005/8/layout/vProcess5"/>
    <dgm:cxn modelId="{BAA31133-8F78-4DC9-AC0E-2C470112745C}" type="presOf" srcId="{59305CCA-B506-4B81-A0EC-FEF244B04CD6}" destId="{E3FD330C-C85F-4514-914A-F2A2EF5F2A94}" srcOrd="1" destOrd="0" presId="urn:microsoft.com/office/officeart/2005/8/layout/vProcess5"/>
    <dgm:cxn modelId="{D7371D42-3270-4852-9ABC-126F7F89E4A5}" type="presOf" srcId="{8D8CA4AF-2317-4EC6-B794-1E32F09D132D}" destId="{2DEA1FBF-3213-4D46-B2CC-DB4237F0BAC1}" srcOrd="0" destOrd="0" presId="urn:microsoft.com/office/officeart/2005/8/layout/vProcess5"/>
    <dgm:cxn modelId="{F5924E44-3A73-499E-A260-D9C31AFE8FFE}" type="presOf" srcId="{491960CF-3619-4028-80E9-DFE83110E5C9}" destId="{510BF29A-2D3F-478C-80B9-FFA83BBC5420}" srcOrd="0" destOrd="0" presId="urn:microsoft.com/office/officeart/2005/8/layout/vProcess5"/>
    <dgm:cxn modelId="{00B0C45A-D99A-4851-A4F1-27A0C3B6FFC0}" type="presOf" srcId="{135DFE7E-FBA8-4E5D-A52F-7931427398A4}" destId="{46F99A70-89E3-4F23-941C-5C1091F8E810}" srcOrd="0" destOrd="0" presId="urn:microsoft.com/office/officeart/2005/8/layout/vProcess5"/>
    <dgm:cxn modelId="{48933399-7776-486D-A107-195B619E5321}" type="presOf" srcId="{9AC3E2D3-09DC-41DE-A8FE-572860DCD957}" destId="{0169261E-4D4C-48CE-AFBF-4A02E327EA54}" srcOrd="0" destOrd="0" presId="urn:microsoft.com/office/officeart/2005/8/layout/vProcess5"/>
    <dgm:cxn modelId="{FFDF589F-63ED-4663-A319-63A83B8A5F83}" type="presOf" srcId="{59305CCA-B506-4B81-A0EC-FEF244B04CD6}" destId="{F2DAE528-F988-46FC-9282-129EA41723BA}" srcOrd="0" destOrd="0" presId="urn:microsoft.com/office/officeart/2005/8/layout/vProcess5"/>
    <dgm:cxn modelId="{8221A7A8-79E0-44CD-A017-B1B2577613E4}" type="presOf" srcId="{655EC12D-4A4B-481D-B0FB-D1946A1B987C}" destId="{3AE02459-2756-42A0-85BF-2D18854B5D7B}" srcOrd="0" destOrd="0" presId="urn:microsoft.com/office/officeart/2005/8/layout/vProcess5"/>
    <dgm:cxn modelId="{3CB435B3-0B1F-4228-9ABD-B9CA5F2AF54C}" type="presOf" srcId="{C688D1C9-EA60-406C-BBA4-A8771CA82448}" destId="{9899AFBF-AE4F-4818-95BE-471CC4BA3EAA}" srcOrd="1" destOrd="0" presId="urn:microsoft.com/office/officeart/2005/8/layout/vProcess5"/>
    <dgm:cxn modelId="{DA1E65B6-BF5B-4880-8FF8-E52A137144CC}" srcId="{491960CF-3619-4028-80E9-DFE83110E5C9}" destId="{12412BE2-4C3E-47FB-A422-97ED04E26BF9}" srcOrd="0" destOrd="0" parTransId="{996F7191-8DA9-45D2-8DA7-9CC13471800B}" sibTransId="{135DFE7E-FBA8-4E5D-A52F-7931427398A4}"/>
    <dgm:cxn modelId="{B7F170C7-61B0-473F-9535-DFF12200ECCE}" type="presOf" srcId="{12412BE2-4C3E-47FB-A422-97ED04E26BF9}" destId="{2F4E423A-8F88-42DF-B879-72311ADA5A7B}" srcOrd="0" destOrd="0" presId="urn:microsoft.com/office/officeart/2005/8/layout/vProcess5"/>
    <dgm:cxn modelId="{C56FD0CB-7E65-4C0F-8E49-94180F8125E9}" type="presOf" srcId="{C688D1C9-EA60-406C-BBA4-A8771CA82448}" destId="{F97B8CE3-B7CB-4A68-9058-8812B83B3B51}" srcOrd="0" destOrd="0" presId="urn:microsoft.com/office/officeart/2005/8/layout/vProcess5"/>
    <dgm:cxn modelId="{7F910ECE-FF70-40A2-A943-69AF577432C8}" srcId="{491960CF-3619-4028-80E9-DFE83110E5C9}" destId="{8D8CA4AF-2317-4EC6-B794-1E32F09D132D}" srcOrd="1" destOrd="0" parTransId="{4DD26499-8B6E-4805-9C1A-D997EF908596}" sibTransId="{655EC12D-4A4B-481D-B0FB-D1946A1B987C}"/>
    <dgm:cxn modelId="{6C34EE05-6181-45DC-99F6-1B59844AA021}" type="presParOf" srcId="{510BF29A-2D3F-478C-80B9-FFA83BBC5420}" destId="{9A5C3228-4BF5-49CC-A292-192516ECD48C}" srcOrd="0" destOrd="0" presId="urn:microsoft.com/office/officeart/2005/8/layout/vProcess5"/>
    <dgm:cxn modelId="{496E797E-5AD3-4AD3-91E5-598A71C525FF}" type="presParOf" srcId="{510BF29A-2D3F-478C-80B9-FFA83BBC5420}" destId="{2F4E423A-8F88-42DF-B879-72311ADA5A7B}" srcOrd="1" destOrd="0" presId="urn:microsoft.com/office/officeart/2005/8/layout/vProcess5"/>
    <dgm:cxn modelId="{9C8666FA-129D-4DD7-9550-F00F6B443461}" type="presParOf" srcId="{510BF29A-2D3F-478C-80B9-FFA83BBC5420}" destId="{2DEA1FBF-3213-4D46-B2CC-DB4237F0BAC1}" srcOrd="2" destOrd="0" presId="urn:microsoft.com/office/officeart/2005/8/layout/vProcess5"/>
    <dgm:cxn modelId="{92852E9E-B6D7-4051-A522-6A276BBB9E5F}" type="presParOf" srcId="{510BF29A-2D3F-478C-80B9-FFA83BBC5420}" destId="{F97B8CE3-B7CB-4A68-9058-8812B83B3B51}" srcOrd="3" destOrd="0" presId="urn:microsoft.com/office/officeart/2005/8/layout/vProcess5"/>
    <dgm:cxn modelId="{23CFC769-F732-4A75-9E36-3662A4AFF05E}" type="presParOf" srcId="{510BF29A-2D3F-478C-80B9-FFA83BBC5420}" destId="{F2DAE528-F988-46FC-9282-129EA41723BA}" srcOrd="4" destOrd="0" presId="urn:microsoft.com/office/officeart/2005/8/layout/vProcess5"/>
    <dgm:cxn modelId="{ACE67D0C-8344-4F17-969D-39DD48B132B4}" type="presParOf" srcId="{510BF29A-2D3F-478C-80B9-FFA83BBC5420}" destId="{46F99A70-89E3-4F23-941C-5C1091F8E810}" srcOrd="5" destOrd="0" presId="urn:microsoft.com/office/officeart/2005/8/layout/vProcess5"/>
    <dgm:cxn modelId="{70157086-081A-4187-B4F2-09F427E6ECC9}" type="presParOf" srcId="{510BF29A-2D3F-478C-80B9-FFA83BBC5420}" destId="{3AE02459-2756-42A0-85BF-2D18854B5D7B}" srcOrd="6" destOrd="0" presId="urn:microsoft.com/office/officeart/2005/8/layout/vProcess5"/>
    <dgm:cxn modelId="{ACC23CE3-9C28-4897-88A6-C39E7715D748}" type="presParOf" srcId="{510BF29A-2D3F-478C-80B9-FFA83BBC5420}" destId="{0169261E-4D4C-48CE-AFBF-4A02E327EA54}" srcOrd="7" destOrd="0" presId="urn:microsoft.com/office/officeart/2005/8/layout/vProcess5"/>
    <dgm:cxn modelId="{316157EA-8F1E-4319-BDCC-34F6A3C65D3D}" type="presParOf" srcId="{510BF29A-2D3F-478C-80B9-FFA83BBC5420}" destId="{E6FCB2F9-3680-4271-A826-70BA5CA4F0BC}" srcOrd="8" destOrd="0" presId="urn:microsoft.com/office/officeart/2005/8/layout/vProcess5"/>
    <dgm:cxn modelId="{8D5450FA-D0F1-4993-93C7-1CE3E69EC420}" type="presParOf" srcId="{510BF29A-2D3F-478C-80B9-FFA83BBC5420}" destId="{FBD1FFCF-5958-4DF4-9DA2-66766DFB232A}" srcOrd="9" destOrd="0" presId="urn:microsoft.com/office/officeart/2005/8/layout/vProcess5"/>
    <dgm:cxn modelId="{7C5FB844-69D7-4B11-92D2-574118EE4A97}" type="presParOf" srcId="{510BF29A-2D3F-478C-80B9-FFA83BBC5420}" destId="{9899AFBF-AE4F-4818-95BE-471CC4BA3EAA}" srcOrd="10" destOrd="0" presId="urn:microsoft.com/office/officeart/2005/8/layout/vProcess5"/>
    <dgm:cxn modelId="{E799CBC4-4BAC-4F98-BEB4-A29C119D5B59}" type="presParOf" srcId="{510BF29A-2D3F-478C-80B9-FFA83BBC5420}" destId="{E3FD330C-C85F-4514-914A-F2A2EF5F2A94}" srcOrd="11"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C92C79A-EFAE-4709-83DE-AF620B539D12}" type="doc">
      <dgm:prSet loTypeId="urn:microsoft.com/office/officeart/2005/8/layout/vList5" loCatId="list" qsTypeId="urn:microsoft.com/office/officeart/2005/8/quickstyle/simple4#4" qsCatId="simple" csTypeId="urn:microsoft.com/office/officeart/2005/8/colors/accent3_2#1" csCatId="accent3"/>
      <dgm:spPr/>
      <dgm:t>
        <a:bodyPr/>
        <a:lstStyle/>
        <a:p>
          <a:endParaRPr lang="en-US"/>
        </a:p>
      </dgm:t>
    </dgm:pt>
    <dgm:pt modelId="{F51D039C-7D21-426C-93CB-AC82501E30B8}">
      <dgm:prSet/>
      <dgm:spPr/>
      <dgm:t>
        <a:bodyPr/>
        <a:lstStyle/>
        <a:p>
          <a:r>
            <a:rPr lang="en-GB" b="1"/>
            <a:t>How might you communicate with somebody experiencing Mental Health? </a:t>
          </a:r>
          <a:endParaRPr lang="en-US"/>
        </a:p>
      </dgm:t>
    </dgm:pt>
    <dgm:pt modelId="{13E5C4E7-7B36-41AA-A176-7EBEA0CA5644}" type="parTrans" cxnId="{0879256D-F878-47F6-8A6E-E8103BDF7FD7}">
      <dgm:prSet/>
      <dgm:spPr/>
      <dgm:t>
        <a:bodyPr/>
        <a:lstStyle/>
        <a:p>
          <a:endParaRPr lang="en-US"/>
        </a:p>
      </dgm:t>
    </dgm:pt>
    <dgm:pt modelId="{A967FD54-9AA6-4FA7-A79F-2A59C6BCE153}" type="sibTrans" cxnId="{0879256D-F878-47F6-8A6E-E8103BDF7FD7}">
      <dgm:prSet/>
      <dgm:spPr/>
      <dgm:t>
        <a:bodyPr/>
        <a:lstStyle/>
        <a:p>
          <a:endParaRPr lang="en-US"/>
        </a:p>
      </dgm:t>
    </dgm:pt>
    <dgm:pt modelId="{DE844E80-DEC1-43A2-B8DF-582EE61CF992}">
      <dgm:prSet/>
      <dgm:spPr/>
      <dgm:t>
        <a:bodyPr/>
        <a:lstStyle/>
        <a:p>
          <a:r>
            <a:rPr lang="en-GB"/>
            <a:t>What type of situations or incidents might the police have to attend where mental health is a consideration? </a:t>
          </a:r>
          <a:endParaRPr lang="en-US"/>
        </a:p>
      </dgm:t>
    </dgm:pt>
    <dgm:pt modelId="{C128A275-4D1A-421B-ADCD-3D8E3303DE41}" type="parTrans" cxnId="{544BD1E3-653D-4E49-8475-CF770EFC8C34}">
      <dgm:prSet/>
      <dgm:spPr/>
      <dgm:t>
        <a:bodyPr/>
        <a:lstStyle/>
        <a:p>
          <a:endParaRPr lang="en-US"/>
        </a:p>
      </dgm:t>
    </dgm:pt>
    <dgm:pt modelId="{4510C49D-B257-42E2-AE31-AE0513850237}" type="sibTrans" cxnId="{544BD1E3-653D-4E49-8475-CF770EFC8C34}">
      <dgm:prSet/>
      <dgm:spPr/>
      <dgm:t>
        <a:bodyPr/>
        <a:lstStyle/>
        <a:p>
          <a:endParaRPr lang="en-US"/>
        </a:p>
      </dgm:t>
    </dgm:pt>
    <dgm:pt modelId="{7F206306-7F7C-4E50-A503-C13EEFA26AE0}">
      <dgm:prSet/>
      <dgm:spPr/>
      <dgm:t>
        <a:bodyPr/>
        <a:lstStyle/>
        <a:p>
          <a:r>
            <a:rPr lang="en-GB"/>
            <a:t>What are the signs and behaviours of someone suffering a mental health episode? </a:t>
          </a:r>
          <a:endParaRPr lang="en-US"/>
        </a:p>
      </dgm:t>
    </dgm:pt>
    <dgm:pt modelId="{35EB7036-62CF-491A-B176-781A0F7EFF62}" type="parTrans" cxnId="{EC757C8C-F8E7-41AA-89CA-CB0CDDBE0DC7}">
      <dgm:prSet/>
      <dgm:spPr/>
      <dgm:t>
        <a:bodyPr/>
        <a:lstStyle/>
        <a:p>
          <a:endParaRPr lang="en-US"/>
        </a:p>
      </dgm:t>
    </dgm:pt>
    <dgm:pt modelId="{50E7ABE4-64DB-49ED-AABA-9ED8856BEC63}" type="sibTrans" cxnId="{EC757C8C-F8E7-41AA-89CA-CB0CDDBE0DC7}">
      <dgm:prSet/>
      <dgm:spPr/>
      <dgm:t>
        <a:bodyPr/>
        <a:lstStyle/>
        <a:p>
          <a:endParaRPr lang="en-US"/>
        </a:p>
      </dgm:t>
    </dgm:pt>
    <dgm:pt modelId="{582A7989-3BFB-462F-AF31-4FE33E00A662}">
      <dgm:prSet/>
      <dgm:spPr/>
      <dgm:t>
        <a:bodyPr/>
        <a:lstStyle/>
        <a:p>
          <a:r>
            <a:rPr lang="en-GB"/>
            <a:t>What initial support can we offer a person suffering from mental health? </a:t>
          </a:r>
          <a:endParaRPr lang="en-US"/>
        </a:p>
      </dgm:t>
    </dgm:pt>
    <dgm:pt modelId="{6DD3ED3F-256B-4A21-8360-45D355FF2947}" type="parTrans" cxnId="{7367C7D0-C702-4A64-ACE3-B6958EB78C18}">
      <dgm:prSet/>
      <dgm:spPr/>
      <dgm:t>
        <a:bodyPr/>
        <a:lstStyle/>
        <a:p>
          <a:endParaRPr lang="en-US"/>
        </a:p>
      </dgm:t>
    </dgm:pt>
    <dgm:pt modelId="{A4F61A8B-9BDA-4846-8712-6B264CD46654}" type="sibTrans" cxnId="{7367C7D0-C702-4A64-ACE3-B6958EB78C18}">
      <dgm:prSet/>
      <dgm:spPr/>
      <dgm:t>
        <a:bodyPr/>
        <a:lstStyle/>
        <a:p>
          <a:endParaRPr lang="en-US"/>
        </a:p>
      </dgm:t>
    </dgm:pt>
    <dgm:pt modelId="{60D49CED-68AA-40E2-A881-8238A5AA56F4}" type="pres">
      <dgm:prSet presAssocID="{6C92C79A-EFAE-4709-83DE-AF620B539D12}" presName="Name0" presStyleCnt="0">
        <dgm:presLayoutVars>
          <dgm:dir/>
          <dgm:animLvl val="lvl"/>
          <dgm:resizeHandles val="exact"/>
        </dgm:presLayoutVars>
      </dgm:prSet>
      <dgm:spPr/>
    </dgm:pt>
    <dgm:pt modelId="{1C05826E-503E-4DC4-8340-DB1341031E8C}" type="pres">
      <dgm:prSet presAssocID="{F51D039C-7D21-426C-93CB-AC82501E30B8}" presName="linNode" presStyleCnt="0"/>
      <dgm:spPr/>
    </dgm:pt>
    <dgm:pt modelId="{F2C625E0-E00D-40F3-8257-EF85B39E2F6E}" type="pres">
      <dgm:prSet presAssocID="{F51D039C-7D21-426C-93CB-AC82501E30B8}" presName="parentText" presStyleLbl="node1" presStyleIdx="0" presStyleCnt="1">
        <dgm:presLayoutVars>
          <dgm:chMax val="1"/>
          <dgm:bulletEnabled val="1"/>
        </dgm:presLayoutVars>
      </dgm:prSet>
      <dgm:spPr/>
    </dgm:pt>
    <dgm:pt modelId="{A81CEFF2-7023-4B66-8507-79DFF2703C12}" type="pres">
      <dgm:prSet presAssocID="{F51D039C-7D21-426C-93CB-AC82501E30B8}" presName="descendantText" presStyleLbl="alignAccFollowNode1" presStyleIdx="0" presStyleCnt="1">
        <dgm:presLayoutVars>
          <dgm:bulletEnabled val="1"/>
        </dgm:presLayoutVars>
      </dgm:prSet>
      <dgm:spPr/>
    </dgm:pt>
  </dgm:ptLst>
  <dgm:cxnLst>
    <dgm:cxn modelId="{8C87B11F-65D1-44B5-BDB5-4BC76809296E}" type="presOf" srcId="{DE844E80-DEC1-43A2-B8DF-582EE61CF992}" destId="{A81CEFF2-7023-4B66-8507-79DFF2703C12}" srcOrd="0" destOrd="0" presId="urn:microsoft.com/office/officeart/2005/8/layout/vList5"/>
    <dgm:cxn modelId="{6BA0135D-3000-41DC-AF5A-7EBC825405D2}" type="presOf" srcId="{F51D039C-7D21-426C-93CB-AC82501E30B8}" destId="{F2C625E0-E00D-40F3-8257-EF85B39E2F6E}" srcOrd="0" destOrd="0" presId="urn:microsoft.com/office/officeart/2005/8/layout/vList5"/>
    <dgm:cxn modelId="{839BD542-352A-4743-8908-BE0CFDC4AAB9}" type="presOf" srcId="{7F206306-7F7C-4E50-A503-C13EEFA26AE0}" destId="{A81CEFF2-7023-4B66-8507-79DFF2703C12}" srcOrd="0" destOrd="1" presId="urn:microsoft.com/office/officeart/2005/8/layout/vList5"/>
    <dgm:cxn modelId="{0879256D-F878-47F6-8A6E-E8103BDF7FD7}" srcId="{6C92C79A-EFAE-4709-83DE-AF620B539D12}" destId="{F51D039C-7D21-426C-93CB-AC82501E30B8}" srcOrd="0" destOrd="0" parTransId="{13E5C4E7-7B36-41AA-A176-7EBEA0CA5644}" sibTransId="{A967FD54-9AA6-4FA7-A79F-2A59C6BCE153}"/>
    <dgm:cxn modelId="{EC757C8C-F8E7-41AA-89CA-CB0CDDBE0DC7}" srcId="{F51D039C-7D21-426C-93CB-AC82501E30B8}" destId="{7F206306-7F7C-4E50-A503-C13EEFA26AE0}" srcOrd="1" destOrd="0" parTransId="{35EB7036-62CF-491A-B176-781A0F7EFF62}" sibTransId="{50E7ABE4-64DB-49ED-AABA-9ED8856BEC63}"/>
    <dgm:cxn modelId="{9B8928C0-62DB-4E69-930F-976CDF05C637}" type="presOf" srcId="{582A7989-3BFB-462F-AF31-4FE33E00A662}" destId="{A81CEFF2-7023-4B66-8507-79DFF2703C12}" srcOrd="0" destOrd="2" presId="urn:microsoft.com/office/officeart/2005/8/layout/vList5"/>
    <dgm:cxn modelId="{E61EC4C7-1971-4E38-BFCD-1A82AC76A53E}" type="presOf" srcId="{6C92C79A-EFAE-4709-83DE-AF620B539D12}" destId="{60D49CED-68AA-40E2-A881-8238A5AA56F4}" srcOrd="0" destOrd="0" presId="urn:microsoft.com/office/officeart/2005/8/layout/vList5"/>
    <dgm:cxn modelId="{7367C7D0-C702-4A64-ACE3-B6958EB78C18}" srcId="{F51D039C-7D21-426C-93CB-AC82501E30B8}" destId="{582A7989-3BFB-462F-AF31-4FE33E00A662}" srcOrd="2" destOrd="0" parTransId="{6DD3ED3F-256B-4A21-8360-45D355FF2947}" sibTransId="{A4F61A8B-9BDA-4846-8712-6B264CD46654}"/>
    <dgm:cxn modelId="{544BD1E3-653D-4E49-8475-CF770EFC8C34}" srcId="{F51D039C-7D21-426C-93CB-AC82501E30B8}" destId="{DE844E80-DEC1-43A2-B8DF-582EE61CF992}" srcOrd="0" destOrd="0" parTransId="{C128A275-4D1A-421B-ADCD-3D8E3303DE41}" sibTransId="{4510C49D-B257-42E2-AE31-AE0513850237}"/>
    <dgm:cxn modelId="{98E27AA5-05B7-486B-B5AD-7447804D61F5}" type="presParOf" srcId="{60D49CED-68AA-40E2-A881-8238A5AA56F4}" destId="{1C05826E-503E-4DC4-8340-DB1341031E8C}" srcOrd="0" destOrd="0" presId="urn:microsoft.com/office/officeart/2005/8/layout/vList5"/>
    <dgm:cxn modelId="{30D184CB-1886-4D4E-9D44-E258662E250D}" type="presParOf" srcId="{1C05826E-503E-4DC4-8340-DB1341031E8C}" destId="{F2C625E0-E00D-40F3-8257-EF85B39E2F6E}" srcOrd="0" destOrd="0" presId="urn:microsoft.com/office/officeart/2005/8/layout/vList5"/>
    <dgm:cxn modelId="{F9C6F220-A310-4832-9011-F7343A592104}" type="presParOf" srcId="{1C05826E-503E-4DC4-8340-DB1341031E8C}" destId="{A81CEFF2-7023-4B66-8507-79DFF2703C12}"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64CF88F-3E48-461C-A8A0-359A9B2CE61B}" type="doc">
      <dgm:prSet loTypeId="urn:microsoft.com/office/officeart/2018/2/layout/IconLabelList" loCatId="icon" qsTypeId="urn:microsoft.com/office/officeart/2005/8/quickstyle/simple1#9" qsCatId="simple" csTypeId="urn:microsoft.com/office/officeart/2018/5/colors/Iconchunking_neutralbg_accent1_2" csCatId="accent1" phldr="1"/>
      <dgm:spPr/>
      <dgm:t>
        <a:bodyPr/>
        <a:lstStyle/>
        <a:p>
          <a:endParaRPr lang="en-US"/>
        </a:p>
      </dgm:t>
    </dgm:pt>
    <dgm:pt modelId="{9BC1252B-7F5A-4853-BDCC-B044326A6C7D}">
      <dgm:prSet/>
      <dgm:spPr/>
      <dgm:t>
        <a:bodyPr/>
        <a:lstStyle/>
        <a:p>
          <a:r>
            <a:rPr lang="en-GB"/>
            <a:t>Experiencing hallucinations or delusional thoughts</a:t>
          </a:r>
          <a:endParaRPr lang="en-US"/>
        </a:p>
      </dgm:t>
    </dgm:pt>
    <dgm:pt modelId="{F8E717B2-E197-450B-8B89-7C8F04EF6773}" type="parTrans" cxnId="{3002656F-9DA9-4C65-947D-217286CF9C7E}">
      <dgm:prSet/>
      <dgm:spPr/>
      <dgm:t>
        <a:bodyPr/>
        <a:lstStyle/>
        <a:p>
          <a:endParaRPr lang="en-US"/>
        </a:p>
      </dgm:t>
    </dgm:pt>
    <dgm:pt modelId="{9D899CE1-5F44-4138-9888-654907606C03}" type="sibTrans" cxnId="{3002656F-9DA9-4C65-947D-217286CF9C7E}">
      <dgm:prSet/>
      <dgm:spPr/>
      <dgm:t>
        <a:bodyPr/>
        <a:lstStyle/>
        <a:p>
          <a:endParaRPr lang="en-US"/>
        </a:p>
      </dgm:t>
    </dgm:pt>
    <dgm:pt modelId="{5061F680-4661-4535-951B-09648514B489}">
      <dgm:prSet/>
      <dgm:spPr/>
      <dgm:t>
        <a:bodyPr/>
        <a:lstStyle/>
        <a:p>
          <a:r>
            <a:rPr lang="en-GB"/>
            <a:t>Disconnected and jumbled speech</a:t>
          </a:r>
          <a:endParaRPr lang="en-US"/>
        </a:p>
      </dgm:t>
    </dgm:pt>
    <dgm:pt modelId="{A343EE2F-88FD-45F9-92E6-1E99B7A4C351}" type="parTrans" cxnId="{22EC9AC3-B33E-4049-9965-6551ADC7473B}">
      <dgm:prSet/>
      <dgm:spPr/>
      <dgm:t>
        <a:bodyPr/>
        <a:lstStyle/>
        <a:p>
          <a:endParaRPr lang="en-US"/>
        </a:p>
      </dgm:t>
    </dgm:pt>
    <dgm:pt modelId="{98BA24DF-1F21-4D5A-ADE4-362FCCD8C157}" type="sibTrans" cxnId="{22EC9AC3-B33E-4049-9965-6551ADC7473B}">
      <dgm:prSet/>
      <dgm:spPr/>
      <dgm:t>
        <a:bodyPr/>
        <a:lstStyle/>
        <a:p>
          <a:endParaRPr lang="en-US"/>
        </a:p>
      </dgm:t>
    </dgm:pt>
    <dgm:pt modelId="{8F84D69C-8F16-431A-9010-950D6A03FC9A}">
      <dgm:prSet/>
      <dgm:spPr/>
      <dgm:t>
        <a:bodyPr/>
        <a:lstStyle/>
        <a:p>
          <a:r>
            <a:rPr lang="en-GB"/>
            <a:t>Memory issues exacerbated by stress and anxiety</a:t>
          </a:r>
          <a:endParaRPr lang="en-US"/>
        </a:p>
      </dgm:t>
    </dgm:pt>
    <dgm:pt modelId="{EC01CBB1-A8BB-4281-A2C8-1E15815A78FD}" type="parTrans" cxnId="{A411BDA2-FAED-4386-958C-E06457F778DC}">
      <dgm:prSet/>
      <dgm:spPr/>
      <dgm:t>
        <a:bodyPr/>
        <a:lstStyle/>
        <a:p>
          <a:endParaRPr lang="en-US"/>
        </a:p>
      </dgm:t>
    </dgm:pt>
    <dgm:pt modelId="{E6CC03D8-5DB2-4C09-9A7B-BA765A44DCE7}" type="sibTrans" cxnId="{A411BDA2-FAED-4386-958C-E06457F778DC}">
      <dgm:prSet/>
      <dgm:spPr/>
      <dgm:t>
        <a:bodyPr/>
        <a:lstStyle/>
        <a:p>
          <a:endParaRPr lang="en-US"/>
        </a:p>
      </dgm:t>
    </dgm:pt>
    <dgm:pt modelId="{E914EE72-D5AA-41DE-AD5F-52F21D2DE06A}">
      <dgm:prSet/>
      <dgm:spPr/>
      <dgm:t>
        <a:bodyPr/>
        <a:lstStyle/>
        <a:p>
          <a:r>
            <a:rPr lang="en-GB"/>
            <a:t>Side affects of medication – slowed thinking, slurred speech</a:t>
          </a:r>
          <a:endParaRPr lang="en-US"/>
        </a:p>
      </dgm:t>
    </dgm:pt>
    <dgm:pt modelId="{2EB739FE-1D49-4041-8C2E-9A5717CAE03B}" type="parTrans" cxnId="{559FBB16-19C7-4419-A2B3-611339740200}">
      <dgm:prSet/>
      <dgm:spPr/>
      <dgm:t>
        <a:bodyPr/>
        <a:lstStyle/>
        <a:p>
          <a:endParaRPr lang="en-US"/>
        </a:p>
      </dgm:t>
    </dgm:pt>
    <dgm:pt modelId="{41E10D19-AB93-475C-A02C-D9E7B8DCE13B}" type="sibTrans" cxnId="{559FBB16-19C7-4419-A2B3-611339740200}">
      <dgm:prSet/>
      <dgm:spPr/>
      <dgm:t>
        <a:bodyPr/>
        <a:lstStyle/>
        <a:p>
          <a:endParaRPr lang="en-US"/>
        </a:p>
      </dgm:t>
    </dgm:pt>
    <dgm:pt modelId="{F2BB9484-4F4B-42DF-86E8-F54311807E82}" type="pres">
      <dgm:prSet presAssocID="{D64CF88F-3E48-461C-A8A0-359A9B2CE61B}" presName="root" presStyleCnt="0">
        <dgm:presLayoutVars>
          <dgm:dir/>
          <dgm:resizeHandles val="exact"/>
        </dgm:presLayoutVars>
      </dgm:prSet>
      <dgm:spPr/>
    </dgm:pt>
    <dgm:pt modelId="{B4E2D5A4-7669-4FF2-A86F-A69DF6255B6D}" type="pres">
      <dgm:prSet presAssocID="{9BC1252B-7F5A-4853-BDCC-B044326A6C7D}" presName="compNode" presStyleCnt="0"/>
      <dgm:spPr/>
    </dgm:pt>
    <dgm:pt modelId="{C3B9699F-0E94-4149-BE11-C990DB87F165}" type="pres">
      <dgm:prSet presAssocID="{9BC1252B-7F5A-4853-BDCC-B044326A6C7D}"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Brain in head"/>
        </a:ext>
      </dgm:extLst>
    </dgm:pt>
    <dgm:pt modelId="{4D9A2C05-A671-4B6B-A0D0-B426E5B44C38}" type="pres">
      <dgm:prSet presAssocID="{9BC1252B-7F5A-4853-BDCC-B044326A6C7D}" presName="spaceRect" presStyleCnt="0"/>
      <dgm:spPr/>
    </dgm:pt>
    <dgm:pt modelId="{926C83DE-C517-4086-805F-9FD34352A55E}" type="pres">
      <dgm:prSet presAssocID="{9BC1252B-7F5A-4853-BDCC-B044326A6C7D}" presName="textRect" presStyleLbl="revTx" presStyleIdx="0" presStyleCnt="4">
        <dgm:presLayoutVars>
          <dgm:chMax val="1"/>
          <dgm:chPref val="1"/>
        </dgm:presLayoutVars>
      </dgm:prSet>
      <dgm:spPr/>
    </dgm:pt>
    <dgm:pt modelId="{7815884C-518C-4137-8AF3-0E72D0C727D3}" type="pres">
      <dgm:prSet presAssocID="{9D899CE1-5F44-4138-9888-654907606C03}" presName="sibTrans" presStyleCnt="0"/>
      <dgm:spPr/>
    </dgm:pt>
    <dgm:pt modelId="{FCF19404-291D-4C45-8F4F-D38952A417C7}" type="pres">
      <dgm:prSet presAssocID="{5061F680-4661-4535-951B-09648514B489}" presName="compNode" presStyleCnt="0"/>
      <dgm:spPr/>
    </dgm:pt>
    <dgm:pt modelId="{5E8671DE-3D6D-4AA0-8359-C7A38AEF9420}" type="pres">
      <dgm:prSet presAssocID="{5061F680-4661-4535-951B-09648514B489}"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Volume"/>
        </a:ext>
      </dgm:extLst>
    </dgm:pt>
    <dgm:pt modelId="{A44E5EC0-6836-40F4-B471-EFCAF71322C0}" type="pres">
      <dgm:prSet presAssocID="{5061F680-4661-4535-951B-09648514B489}" presName="spaceRect" presStyleCnt="0"/>
      <dgm:spPr/>
    </dgm:pt>
    <dgm:pt modelId="{7EEA2227-33FF-45F2-BD62-940C98AC9E01}" type="pres">
      <dgm:prSet presAssocID="{5061F680-4661-4535-951B-09648514B489}" presName="textRect" presStyleLbl="revTx" presStyleIdx="1" presStyleCnt="4">
        <dgm:presLayoutVars>
          <dgm:chMax val="1"/>
          <dgm:chPref val="1"/>
        </dgm:presLayoutVars>
      </dgm:prSet>
      <dgm:spPr/>
    </dgm:pt>
    <dgm:pt modelId="{60F7B782-82AD-418B-B6EC-2A089E6D77E1}" type="pres">
      <dgm:prSet presAssocID="{98BA24DF-1F21-4D5A-ADE4-362FCCD8C157}" presName="sibTrans" presStyleCnt="0"/>
      <dgm:spPr/>
    </dgm:pt>
    <dgm:pt modelId="{8BA121A4-A966-42AE-ABEF-412968661052}" type="pres">
      <dgm:prSet presAssocID="{8F84D69C-8F16-431A-9010-950D6A03FC9A}" presName="compNode" presStyleCnt="0"/>
      <dgm:spPr/>
    </dgm:pt>
    <dgm:pt modelId="{789CCFB6-F138-492C-9445-C301E2682B1A}" type="pres">
      <dgm:prSet presAssocID="{8F84D69C-8F16-431A-9010-950D6A03FC9A}"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rain"/>
        </a:ext>
      </dgm:extLst>
    </dgm:pt>
    <dgm:pt modelId="{2E54CB67-4C62-4F60-A801-ACDC56567C7D}" type="pres">
      <dgm:prSet presAssocID="{8F84D69C-8F16-431A-9010-950D6A03FC9A}" presName="spaceRect" presStyleCnt="0"/>
      <dgm:spPr/>
    </dgm:pt>
    <dgm:pt modelId="{F52F277F-B080-4DDA-979F-D9E6D4D702C5}" type="pres">
      <dgm:prSet presAssocID="{8F84D69C-8F16-431A-9010-950D6A03FC9A}" presName="textRect" presStyleLbl="revTx" presStyleIdx="2" presStyleCnt="4">
        <dgm:presLayoutVars>
          <dgm:chMax val="1"/>
          <dgm:chPref val="1"/>
        </dgm:presLayoutVars>
      </dgm:prSet>
      <dgm:spPr/>
    </dgm:pt>
    <dgm:pt modelId="{62A1C244-8DE0-4331-B818-277034EDDC5F}" type="pres">
      <dgm:prSet presAssocID="{E6CC03D8-5DB2-4C09-9A7B-BA765A44DCE7}" presName="sibTrans" presStyleCnt="0"/>
      <dgm:spPr/>
    </dgm:pt>
    <dgm:pt modelId="{C533576A-7D88-47FB-A928-8C87C925E88B}" type="pres">
      <dgm:prSet presAssocID="{E914EE72-D5AA-41DE-AD5F-52F21D2DE06A}" presName="compNode" presStyleCnt="0"/>
      <dgm:spPr/>
    </dgm:pt>
    <dgm:pt modelId="{999AA420-DB88-4643-951C-F7C5EAC81A6F}" type="pres">
      <dgm:prSet presAssocID="{E914EE72-D5AA-41DE-AD5F-52F21D2DE06A}"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Question mark"/>
        </a:ext>
      </dgm:extLst>
    </dgm:pt>
    <dgm:pt modelId="{347EABDB-6ECE-4E8F-8707-9C77DD147DBA}" type="pres">
      <dgm:prSet presAssocID="{E914EE72-D5AA-41DE-AD5F-52F21D2DE06A}" presName="spaceRect" presStyleCnt="0"/>
      <dgm:spPr/>
    </dgm:pt>
    <dgm:pt modelId="{6D0BC452-1A15-447E-A992-BA490952B489}" type="pres">
      <dgm:prSet presAssocID="{E914EE72-D5AA-41DE-AD5F-52F21D2DE06A}" presName="textRect" presStyleLbl="revTx" presStyleIdx="3" presStyleCnt="4">
        <dgm:presLayoutVars>
          <dgm:chMax val="1"/>
          <dgm:chPref val="1"/>
        </dgm:presLayoutVars>
      </dgm:prSet>
      <dgm:spPr/>
    </dgm:pt>
  </dgm:ptLst>
  <dgm:cxnLst>
    <dgm:cxn modelId="{FC8E2309-D37B-41ED-BD7D-F7999E609A3C}" type="presOf" srcId="{9BC1252B-7F5A-4853-BDCC-B044326A6C7D}" destId="{926C83DE-C517-4086-805F-9FD34352A55E}" srcOrd="0" destOrd="0" presId="urn:microsoft.com/office/officeart/2018/2/layout/IconLabelList"/>
    <dgm:cxn modelId="{559FBB16-19C7-4419-A2B3-611339740200}" srcId="{D64CF88F-3E48-461C-A8A0-359A9B2CE61B}" destId="{E914EE72-D5AA-41DE-AD5F-52F21D2DE06A}" srcOrd="3" destOrd="0" parTransId="{2EB739FE-1D49-4041-8C2E-9A5717CAE03B}" sibTransId="{41E10D19-AB93-475C-A02C-D9E7B8DCE13B}"/>
    <dgm:cxn modelId="{37E8C139-9E45-42FB-9D4B-0634260244DA}" type="presOf" srcId="{5061F680-4661-4535-951B-09648514B489}" destId="{7EEA2227-33FF-45F2-BD62-940C98AC9E01}" srcOrd="0" destOrd="0" presId="urn:microsoft.com/office/officeart/2018/2/layout/IconLabelList"/>
    <dgm:cxn modelId="{3002656F-9DA9-4C65-947D-217286CF9C7E}" srcId="{D64CF88F-3E48-461C-A8A0-359A9B2CE61B}" destId="{9BC1252B-7F5A-4853-BDCC-B044326A6C7D}" srcOrd="0" destOrd="0" parTransId="{F8E717B2-E197-450B-8B89-7C8F04EF6773}" sibTransId="{9D899CE1-5F44-4138-9888-654907606C03}"/>
    <dgm:cxn modelId="{A9F0B47C-0782-4C76-8621-1FE3C86A5174}" type="presOf" srcId="{E914EE72-D5AA-41DE-AD5F-52F21D2DE06A}" destId="{6D0BC452-1A15-447E-A992-BA490952B489}" srcOrd="0" destOrd="0" presId="urn:microsoft.com/office/officeart/2018/2/layout/IconLabelList"/>
    <dgm:cxn modelId="{A411BDA2-FAED-4386-958C-E06457F778DC}" srcId="{D64CF88F-3E48-461C-A8A0-359A9B2CE61B}" destId="{8F84D69C-8F16-431A-9010-950D6A03FC9A}" srcOrd="2" destOrd="0" parTransId="{EC01CBB1-A8BB-4281-A2C8-1E15815A78FD}" sibTransId="{E6CC03D8-5DB2-4C09-9A7B-BA765A44DCE7}"/>
    <dgm:cxn modelId="{2508E9AF-41DA-46AB-84B0-4BC7022EA242}" type="presOf" srcId="{8F84D69C-8F16-431A-9010-950D6A03FC9A}" destId="{F52F277F-B080-4DDA-979F-D9E6D4D702C5}" srcOrd="0" destOrd="0" presId="urn:microsoft.com/office/officeart/2018/2/layout/IconLabelList"/>
    <dgm:cxn modelId="{22EC9AC3-B33E-4049-9965-6551ADC7473B}" srcId="{D64CF88F-3E48-461C-A8A0-359A9B2CE61B}" destId="{5061F680-4661-4535-951B-09648514B489}" srcOrd="1" destOrd="0" parTransId="{A343EE2F-88FD-45F9-92E6-1E99B7A4C351}" sibTransId="{98BA24DF-1F21-4D5A-ADE4-362FCCD8C157}"/>
    <dgm:cxn modelId="{7A93C0EA-BA54-40E2-ABA0-A1D5D48245FC}" type="presOf" srcId="{D64CF88F-3E48-461C-A8A0-359A9B2CE61B}" destId="{F2BB9484-4F4B-42DF-86E8-F54311807E82}" srcOrd="0" destOrd="0" presId="urn:microsoft.com/office/officeart/2018/2/layout/IconLabelList"/>
    <dgm:cxn modelId="{6CFBDFF9-1838-4977-87FD-E717A8356793}" type="presParOf" srcId="{F2BB9484-4F4B-42DF-86E8-F54311807E82}" destId="{B4E2D5A4-7669-4FF2-A86F-A69DF6255B6D}" srcOrd="0" destOrd="0" presId="urn:microsoft.com/office/officeart/2018/2/layout/IconLabelList"/>
    <dgm:cxn modelId="{10E9BC87-5A83-47A8-857C-93567A753AFD}" type="presParOf" srcId="{B4E2D5A4-7669-4FF2-A86F-A69DF6255B6D}" destId="{C3B9699F-0E94-4149-BE11-C990DB87F165}" srcOrd="0" destOrd="0" presId="urn:microsoft.com/office/officeart/2018/2/layout/IconLabelList"/>
    <dgm:cxn modelId="{CA8CC075-DD24-40D5-849E-C9D86D9BA0EA}" type="presParOf" srcId="{B4E2D5A4-7669-4FF2-A86F-A69DF6255B6D}" destId="{4D9A2C05-A671-4B6B-A0D0-B426E5B44C38}" srcOrd="1" destOrd="0" presId="urn:microsoft.com/office/officeart/2018/2/layout/IconLabelList"/>
    <dgm:cxn modelId="{15A15F6B-CB3C-43D9-A74D-2E1A48BEFC4B}" type="presParOf" srcId="{B4E2D5A4-7669-4FF2-A86F-A69DF6255B6D}" destId="{926C83DE-C517-4086-805F-9FD34352A55E}" srcOrd="2" destOrd="0" presId="urn:microsoft.com/office/officeart/2018/2/layout/IconLabelList"/>
    <dgm:cxn modelId="{A0C1D1ED-D56E-4F6F-B141-1A808F9F03FA}" type="presParOf" srcId="{F2BB9484-4F4B-42DF-86E8-F54311807E82}" destId="{7815884C-518C-4137-8AF3-0E72D0C727D3}" srcOrd="1" destOrd="0" presId="urn:microsoft.com/office/officeart/2018/2/layout/IconLabelList"/>
    <dgm:cxn modelId="{18F6B644-10A7-4186-9D9F-73B445FA2262}" type="presParOf" srcId="{F2BB9484-4F4B-42DF-86E8-F54311807E82}" destId="{FCF19404-291D-4C45-8F4F-D38952A417C7}" srcOrd="2" destOrd="0" presId="urn:microsoft.com/office/officeart/2018/2/layout/IconLabelList"/>
    <dgm:cxn modelId="{9C3A40AC-989F-47EF-B60C-251BE6D7D853}" type="presParOf" srcId="{FCF19404-291D-4C45-8F4F-D38952A417C7}" destId="{5E8671DE-3D6D-4AA0-8359-C7A38AEF9420}" srcOrd="0" destOrd="0" presId="urn:microsoft.com/office/officeart/2018/2/layout/IconLabelList"/>
    <dgm:cxn modelId="{B6ABBD10-0198-4AC7-A0F4-828EF327CE97}" type="presParOf" srcId="{FCF19404-291D-4C45-8F4F-D38952A417C7}" destId="{A44E5EC0-6836-40F4-B471-EFCAF71322C0}" srcOrd="1" destOrd="0" presId="urn:microsoft.com/office/officeart/2018/2/layout/IconLabelList"/>
    <dgm:cxn modelId="{01ABEE12-FCEE-48B2-BE91-6306A4C2C1CC}" type="presParOf" srcId="{FCF19404-291D-4C45-8F4F-D38952A417C7}" destId="{7EEA2227-33FF-45F2-BD62-940C98AC9E01}" srcOrd="2" destOrd="0" presId="urn:microsoft.com/office/officeart/2018/2/layout/IconLabelList"/>
    <dgm:cxn modelId="{BC57DDC1-89D2-4B03-B725-0E9B6B819041}" type="presParOf" srcId="{F2BB9484-4F4B-42DF-86E8-F54311807E82}" destId="{60F7B782-82AD-418B-B6EC-2A089E6D77E1}" srcOrd="3" destOrd="0" presId="urn:microsoft.com/office/officeart/2018/2/layout/IconLabelList"/>
    <dgm:cxn modelId="{F7E35FC3-FEAF-4C31-8FF5-F79820074038}" type="presParOf" srcId="{F2BB9484-4F4B-42DF-86E8-F54311807E82}" destId="{8BA121A4-A966-42AE-ABEF-412968661052}" srcOrd="4" destOrd="0" presId="urn:microsoft.com/office/officeart/2018/2/layout/IconLabelList"/>
    <dgm:cxn modelId="{DDAC3EEC-8CC9-4248-845E-1C05D2E702E9}" type="presParOf" srcId="{8BA121A4-A966-42AE-ABEF-412968661052}" destId="{789CCFB6-F138-492C-9445-C301E2682B1A}" srcOrd="0" destOrd="0" presId="urn:microsoft.com/office/officeart/2018/2/layout/IconLabelList"/>
    <dgm:cxn modelId="{DD6F3872-C30B-412A-8859-5586CCE3A434}" type="presParOf" srcId="{8BA121A4-A966-42AE-ABEF-412968661052}" destId="{2E54CB67-4C62-4F60-A801-ACDC56567C7D}" srcOrd="1" destOrd="0" presId="urn:microsoft.com/office/officeart/2018/2/layout/IconLabelList"/>
    <dgm:cxn modelId="{3AA9D40A-1147-4B41-8B7C-EA62A0945E7D}" type="presParOf" srcId="{8BA121A4-A966-42AE-ABEF-412968661052}" destId="{F52F277F-B080-4DDA-979F-D9E6D4D702C5}" srcOrd="2" destOrd="0" presId="urn:microsoft.com/office/officeart/2018/2/layout/IconLabelList"/>
    <dgm:cxn modelId="{21EF4BCB-131D-4840-AE5C-9C9AAE5D0FB3}" type="presParOf" srcId="{F2BB9484-4F4B-42DF-86E8-F54311807E82}" destId="{62A1C244-8DE0-4331-B818-277034EDDC5F}" srcOrd="5" destOrd="0" presId="urn:microsoft.com/office/officeart/2018/2/layout/IconLabelList"/>
    <dgm:cxn modelId="{D97F1450-12E8-4228-86F9-E76AB26631E7}" type="presParOf" srcId="{F2BB9484-4F4B-42DF-86E8-F54311807E82}" destId="{C533576A-7D88-47FB-A928-8C87C925E88B}" srcOrd="6" destOrd="0" presId="urn:microsoft.com/office/officeart/2018/2/layout/IconLabelList"/>
    <dgm:cxn modelId="{0F8E2A6F-B3FA-4474-B0D8-0790DB5513B3}" type="presParOf" srcId="{C533576A-7D88-47FB-A928-8C87C925E88B}" destId="{999AA420-DB88-4643-951C-F7C5EAC81A6F}" srcOrd="0" destOrd="0" presId="urn:microsoft.com/office/officeart/2018/2/layout/IconLabelList"/>
    <dgm:cxn modelId="{8C9083F8-BF97-4D18-AC84-08107329A78E}" type="presParOf" srcId="{C533576A-7D88-47FB-A928-8C87C925E88B}" destId="{347EABDB-6ECE-4E8F-8707-9C77DD147DBA}" srcOrd="1" destOrd="0" presId="urn:microsoft.com/office/officeart/2018/2/layout/IconLabelList"/>
    <dgm:cxn modelId="{C761E42C-9573-49A5-825D-3D9FD74F2040}" type="presParOf" srcId="{C533576A-7D88-47FB-A928-8C87C925E88B}" destId="{6D0BC452-1A15-447E-A992-BA490952B489}"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AFDAAAA8-95C2-46B4-9578-A54C6C3B680C}" type="doc">
      <dgm:prSet loTypeId="urn:microsoft.com/office/officeart/2005/8/layout/vList2" loCatId="list" qsTypeId="urn:microsoft.com/office/officeart/2005/8/quickstyle/simple1#10" qsCatId="simple" csTypeId="urn:microsoft.com/office/officeart/2005/8/colors/colorful5#4" csCatId="colorful" phldr="1"/>
      <dgm:spPr/>
      <dgm:t>
        <a:bodyPr/>
        <a:lstStyle/>
        <a:p>
          <a:endParaRPr lang="en-US"/>
        </a:p>
      </dgm:t>
    </dgm:pt>
    <dgm:pt modelId="{BAC2615B-73DC-4259-B08F-73241EF28865}">
      <dgm:prSet/>
      <dgm:spPr/>
      <dgm:t>
        <a:bodyPr/>
        <a:lstStyle/>
        <a:p>
          <a:pPr rtl="0"/>
          <a:r>
            <a:rPr lang="en-GB" b="1"/>
            <a:t>Psychotic </a:t>
          </a:r>
          <a:r>
            <a:rPr lang="en-GB" b="1">
              <a:latin typeface="Calibri Light" panose="020F0302020204030204"/>
            </a:rPr>
            <a:t>disorders</a:t>
          </a:r>
          <a:r>
            <a:rPr lang="en-GB">
              <a:latin typeface="Calibri Light" panose="020F0302020204030204"/>
            </a:rPr>
            <a:t> - </a:t>
          </a:r>
          <a:r>
            <a:rPr lang="en-US"/>
            <a:t>schizophrenia Hallucinations [Hearing voices]</a:t>
          </a:r>
          <a:endParaRPr lang="en-US">
            <a:latin typeface="Calibri Light" panose="020F0302020204030204"/>
          </a:endParaRPr>
        </a:p>
      </dgm:t>
    </dgm:pt>
    <dgm:pt modelId="{4E1C2267-37A7-42A6-A884-98073FB386DE}" type="parTrans" cxnId="{B9D4379C-F1D9-45C2-A01B-DEEB42665F99}">
      <dgm:prSet/>
      <dgm:spPr/>
      <dgm:t>
        <a:bodyPr/>
        <a:lstStyle/>
        <a:p>
          <a:endParaRPr lang="en-US"/>
        </a:p>
      </dgm:t>
    </dgm:pt>
    <dgm:pt modelId="{F1CD6349-2F09-4E89-A29A-376ABDE5A540}" type="sibTrans" cxnId="{B9D4379C-F1D9-45C2-A01B-DEEB42665F99}">
      <dgm:prSet/>
      <dgm:spPr/>
      <dgm:t>
        <a:bodyPr/>
        <a:lstStyle/>
        <a:p>
          <a:endParaRPr lang="en-US"/>
        </a:p>
      </dgm:t>
    </dgm:pt>
    <dgm:pt modelId="{B01ECAD0-2A5B-4352-AABB-5F6F1C1AACA1}">
      <dgm:prSet/>
      <dgm:spPr/>
      <dgm:t>
        <a:bodyPr/>
        <a:lstStyle/>
        <a:p>
          <a:pPr rtl="0"/>
          <a:r>
            <a:rPr lang="en-GB"/>
            <a:t>Personality  disorders</a:t>
          </a:r>
          <a:r>
            <a:rPr lang="en-GB">
              <a:latin typeface="Calibri Light" panose="020F0302020204030204"/>
            </a:rPr>
            <a:t> - </a:t>
          </a:r>
          <a:r>
            <a:rPr lang="en-US"/>
            <a:t>deeply ingrained mal-adaptive patterns of behavior</a:t>
          </a:r>
        </a:p>
      </dgm:t>
    </dgm:pt>
    <dgm:pt modelId="{CA706640-CFAE-4A9C-B4D0-FB5D2126D194}" type="parTrans" cxnId="{4D1B69AD-7B80-4E81-9390-EB5ADEBCB755}">
      <dgm:prSet/>
      <dgm:spPr/>
      <dgm:t>
        <a:bodyPr/>
        <a:lstStyle/>
        <a:p>
          <a:endParaRPr lang="en-US"/>
        </a:p>
      </dgm:t>
    </dgm:pt>
    <dgm:pt modelId="{CCF9A04E-F017-4DC3-846E-9998FAD11961}" type="sibTrans" cxnId="{4D1B69AD-7B80-4E81-9390-EB5ADEBCB755}">
      <dgm:prSet/>
      <dgm:spPr/>
      <dgm:t>
        <a:bodyPr/>
        <a:lstStyle/>
        <a:p>
          <a:endParaRPr lang="en-US"/>
        </a:p>
      </dgm:t>
    </dgm:pt>
    <dgm:pt modelId="{6A26DD93-C717-494B-AF76-9642C51B6459}">
      <dgm:prSet/>
      <dgm:spPr/>
      <dgm:t>
        <a:bodyPr/>
        <a:lstStyle/>
        <a:p>
          <a:pPr algn="l" rtl="0"/>
          <a:r>
            <a:rPr lang="en-GB"/>
            <a:t>Anxiety disorders</a:t>
          </a:r>
          <a:r>
            <a:rPr lang="en-GB">
              <a:latin typeface="Calibri Light" panose="020F0302020204030204"/>
            </a:rPr>
            <a:t> -</a:t>
          </a:r>
          <a:r>
            <a:rPr lang="en-US">
              <a:latin typeface="Calibri Light" panose="020F0302020204030204"/>
            </a:rPr>
            <a:t>palpitations, Obsessive</a:t>
          </a:r>
          <a:r>
            <a:rPr lang="en-US"/>
            <a:t> Compulsive disorder</a:t>
          </a:r>
          <a:endParaRPr lang="en-US">
            <a:latin typeface="Calibri Light" panose="020F0302020204030204"/>
          </a:endParaRPr>
        </a:p>
      </dgm:t>
    </dgm:pt>
    <dgm:pt modelId="{AE2CF899-7EA1-4C14-A735-1FA0A966C390}" type="parTrans" cxnId="{636FDE49-6D98-4CDD-A70D-D0A9D365A5B8}">
      <dgm:prSet/>
      <dgm:spPr/>
      <dgm:t>
        <a:bodyPr/>
        <a:lstStyle/>
        <a:p>
          <a:endParaRPr lang="en-US"/>
        </a:p>
      </dgm:t>
    </dgm:pt>
    <dgm:pt modelId="{B1823D7F-B7B8-4618-A7A8-8B00EBB36C9B}" type="sibTrans" cxnId="{636FDE49-6D98-4CDD-A70D-D0A9D365A5B8}">
      <dgm:prSet/>
      <dgm:spPr/>
      <dgm:t>
        <a:bodyPr/>
        <a:lstStyle/>
        <a:p>
          <a:endParaRPr lang="en-US"/>
        </a:p>
      </dgm:t>
    </dgm:pt>
    <dgm:pt modelId="{22B085AB-1337-4E19-A11A-F3B7F6CF88B9}">
      <dgm:prSet phldr="0"/>
      <dgm:spPr/>
      <dgm:t>
        <a:bodyPr/>
        <a:lstStyle/>
        <a:p>
          <a:pPr rtl="0"/>
          <a:r>
            <a:rPr lang="en-GB" b="1" dirty="0">
              <a:latin typeface="Calibri Light" panose="020F0302020204030204"/>
            </a:rPr>
            <a:t>Mood disorders</a:t>
          </a:r>
          <a:r>
            <a:rPr lang="en-GB" dirty="0">
              <a:latin typeface="Calibri Light" panose="020F0302020204030204"/>
            </a:rPr>
            <a:t> - </a:t>
          </a:r>
          <a:r>
            <a:rPr lang="en-US" dirty="0"/>
            <a:t>Depression and bi polar</a:t>
          </a:r>
        </a:p>
      </dgm:t>
    </dgm:pt>
    <dgm:pt modelId="{03CDE7F1-673A-49A1-A4CA-4B0AC11EED2C}" type="parTrans" cxnId="{9D64D055-170B-4331-A456-AC2FD06B6A2C}">
      <dgm:prSet/>
      <dgm:spPr/>
    </dgm:pt>
    <dgm:pt modelId="{1E3725BB-6297-4D51-B78B-DC04FD0D2259}" type="sibTrans" cxnId="{9D64D055-170B-4331-A456-AC2FD06B6A2C}">
      <dgm:prSet/>
      <dgm:spPr/>
    </dgm:pt>
    <dgm:pt modelId="{2A6D5EF7-D5A5-42B4-A254-81BEB4845F1A}">
      <dgm:prSet phldr="0"/>
      <dgm:spPr/>
      <dgm:t>
        <a:bodyPr/>
        <a:lstStyle/>
        <a:p>
          <a:pPr algn="l" rtl="0">
            <a:lnSpc>
              <a:spcPct val="90000"/>
            </a:lnSpc>
          </a:pPr>
          <a:r>
            <a:rPr lang="en-GB">
              <a:latin typeface="Calibri"/>
              <a:cs typeface="Calibri"/>
              <a:hlinkClick xmlns:r="http://schemas.openxmlformats.org/officeDocument/2006/relationships" r:id="rId1"/>
            </a:rPr>
            <a:t>How to spot the signs of mental illness - YouTube</a:t>
          </a:r>
          <a:endParaRPr lang="en-GB"/>
        </a:p>
      </dgm:t>
    </dgm:pt>
    <dgm:pt modelId="{4250963B-5FE0-40BB-8D60-825F08AF52B5}" type="parTrans" cxnId="{AB7FF5AF-B49A-4807-9BE0-088980639D34}">
      <dgm:prSet/>
      <dgm:spPr/>
    </dgm:pt>
    <dgm:pt modelId="{F4572E07-9855-40A2-91C3-F5B573636037}" type="sibTrans" cxnId="{AB7FF5AF-B49A-4807-9BE0-088980639D34}">
      <dgm:prSet/>
      <dgm:spPr/>
    </dgm:pt>
    <dgm:pt modelId="{9A01F12F-C724-4EBE-BBD7-B604B1A0931F}" type="pres">
      <dgm:prSet presAssocID="{AFDAAAA8-95C2-46B4-9578-A54C6C3B680C}" presName="linear" presStyleCnt="0">
        <dgm:presLayoutVars>
          <dgm:animLvl val="lvl"/>
          <dgm:resizeHandles val="exact"/>
        </dgm:presLayoutVars>
      </dgm:prSet>
      <dgm:spPr/>
    </dgm:pt>
    <dgm:pt modelId="{31369D61-2FB7-45A2-A704-3E52B634B039}" type="pres">
      <dgm:prSet presAssocID="{BAC2615B-73DC-4259-B08F-73241EF28865}" presName="parentText" presStyleLbl="node1" presStyleIdx="0" presStyleCnt="5">
        <dgm:presLayoutVars>
          <dgm:chMax val="0"/>
          <dgm:bulletEnabled val="1"/>
        </dgm:presLayoutVars>
      </dgm:prSet>
      <dgm:spPr/>
    </dgm:pt>
    <dgm:pt modelId="{85AA793F-21CB-4099-A045-4E301E41E684}" type="pres">
      <dgm:prSet presAssocID="{F1CD6349-2F09-4E89-A29A-376ABDE5A540}" presName="spacer" presStyleCnt="0"/>
      <dgm:spPr/>
    </dgm:pt>
    <dgm:pt modelId="{A97D300F-2B5C-4671-8C29-6D480752546E}" type="pres">
      <dgm:prSet presAssocID="{22B085AB-1337-4E19-A11A-F3B7F6CF88B9}" presName="parentText" presStyleLbl="node1" presStyleIdx="1" presStyleCnt="5">
        <dgm:presLayoutVars>
          <dgm:chMax val="0"/>
          <dgm:bulletEnabled val="1"/>
        </dgm:presLayoutVars>
      </dgm:prSet>
      <dgm:spPr/>
    </dgm:pt>
    <dgm:pt modelId="{C64BF5D6-3F92-48C8-80A9-D69B9B5BE028}" type="pres">
      <dgm:prSet presAssocID="{1E3725BB-6297-4D51-B78B-DC04FD0D2259}" presName="spacer" presStyleCnt="0"/>
      <dgm:spPr/>
    </dgm:pt>
    <dgm:pt modelId="{605FB209-0131-4656-8AC1-0D1334B21E0C}" type="pres">
      <dgm:prSet presAssocID="{B01ECAD0-2A5B-4352-AABB-5F6F1C1AACA1}" presName="parentText" presStyleLbl="node1" presStyleIdx="2" presStyleCnt="5">
        <dgm:presLayoutVars>
          <dgm:chMax val="0"/>
          <dgm:bulletEnabled val="1"/>
        </dgm:presLayoutVars>
      </dgm:prSet>
      <dgm:spPr/>
    </dgm:pt>
    <dgm:pt modelId="{FE11886A-A2E3-4F37-913F-0A7DA1983A7E}" type="pres">
      <dgm:prSet presAssocID="{CCF9A04E-F017-4DC3-846E-9998FAD11961}" presName="spacer" presStyleCnt="0"/>
      <dgm:spPr/>
    </dgm:pt>
    <dgm:pt modelId="{6D986DB0-88AB-4C32-B431-D42D752ACD07}" type="pres">
      <dgm:prSet presAssocID="{6A26DD93-C717-494B-AF76-9642C51B6459}" presName="parentText" presStyleLbl="node1" presStyleIdx="3" presStyleCnt="5">
        <dgm:presLayoutVars>
          <dgm:chMax val="0"/>
          <dgm:bulletEnabled val="1"/>
        </dgm:presLayoutVars>
      </dgm:prSet>
      <dgm:spPr/>
    </dgm:pt>
    <dgm:pt modelId="{38792B36-5625-4BB2-A514-71AA57C7BBFA}" type="pres">
      <dgm:prSet presAssocID="{B1823D7F-B7B8-4618-A7A8-8B00EBB36C9B}" presName="spacer" presStyleCnt="0"/>
      <dgm:spPr/>
    </dgm:pt>
    <dgm:pt modelId="{D7584AA5-1C5F-4FFB-B04A-F170BB0D65F1}" type="pres">
      <dgm:prSet presAssocID="{2A6D5EF7-D5A5-42B4-A254-81BEB4845F1A}" presName="parentText" presStyleLbl="node1" presStyleIdx="4" presStyleCnt="5">
        <dgm:presLayoutVars>
          <dgm:chMax val="0"/>
          <dgm:bulletEnabled val="1"/>
        </dgm:presLayoutVars>
      </dgm:prSet>
      <dgm:spPr/>
    </dgm:pt>
  </dgm:ptLst>
  <dgm:cxnLst>
    <dgm:cxn modelId="{7B06742B-A675-4CC2-B07C-CD5A9654275B}" type="presOf" srcId="{B01ECAD0-2A5B-4352-AABB-5F6F1C1AACA1}" destId="{605FB209-0131-4656-8AC1-0D1334B21E0C}" srcOrd="0" destOrd="0" presId="urn:microsoft.com/office/officeart/2005/8/layout/vList2"/>
    <dgm:cxn modelId="{636FDE49-6D98-4CDD-A70D-D0A9D365A5B8}" srcId="{AFDAAAA8-95C2-46B4-9578-A54C6C3B680C}" destId="{6A26DD93-C717-494B-AF76-9642C51B6459}" srcOrd="3" destOrd="0" parTransId="{AE2CF899-7EA1-4C14-A735-1FA0A966C390}" sibTransId="{B1823D7F-B7B8-4618-A7A8-8B00EBB36C9B}"/>
    <dgm:cxn modelId="{9D64D055-170B-4331-A456-AC2FD06B6A2C}" srcId="{AFDAAAA8-95C2-46B4-9578-A54C6C3B680C}" destId="{22B085AB-1337-4E19-A11A-F3B7F6CF88B9}" srcOrd="1" destOrd="0" parTransId="{03CDE7F1-673A-49A1-A4CA-4B0AC11EED2C}" sibTransId="{1E3725BB-6297-4D51-B78B-DC04FD0D2259}"/>
    <dgm:cxn modelId="{A501B284-2C40-41DB-99E2-57DE3DC9ED06}" type="presOf" srcId="{AFDAAAA8-95C2-46B4-9578-A54C6C3B680C}" destId="{9A01F12F-C724-4EBE-BBD7-B604B1A0931F}" srcOrd="0" destOrd="0" presId="urn:microsoft.com/office/officeart/2005/8/layout/vList2"/>
    <dgm:cxn modelId="{18092785-6FBF-4782-AA00-5A81533E18FD}" type="presOf" srcId="{2A6D5EF7-D5A5-42B4-A254-81BEB4845F1A}" destId="{D7584AA5-1C5F-4FFB-B04A-F170BB0D65F1}" srcOrd="0" destOrd="0" presId="urn:microsoft.com/office/officeart/2005/8/layout/vList2"/>
    <dgm:cxn modelId="{B9D4379C-F1D9-45C2-A01B-DEEB42665F99}" srcId="{AFDAAAA8-95C2-46B4-9578-A54C6C3B680C}" destId="{BAC2615B-73DC-4259-B08F-73241EF28865}" srcOrd="0" destOrd="0" parTransId="{4E1C2267-37A7-42A6-A884-98073FB386DE}" sibTransId="{F1CD6349-2F09-4E89-A29A-376ABDE5A540}"/>
    <dgm:cxn modelId="{4D1B69AD-7B80-4E81-9390-EB5ADEBCB755}" srcId="{AFDAAAA8-95C2-46B4-9578-A54C6C3B680C}" destId="{B01ECAD0-2A5B-4352-AABB-5F6F1C1AACA1}" srcOrd="2" destOrd="0" parTransId="{CA706640-CFAE-4A9C-B4D0-FB5D2126D194}" sibTransId="{CCF9A04E-F017-4DC3-846E-9998FAD11961}"/>
    <dgm:cxn modelId="{AB7FF5AF-B49A-4807-9BE0-088980639D34}" srcId="{AFDAAAA8-95C2-46B4-9578-A54C6C3B680C}" destId="{2A6D5EF7-D5A5-42B4-A254-81BEB4845F1A}" srcOrd="4" destOrd="0" parTransId="{4250963B-5FE0-40BB-8D60-825F08AF52B5}" sibTransId="{F4572E07-9855-40A2-91C3-F5B573636037}"/>
    <dgm:cxn modelId="{D5166EB9-83EE-45C3-B496-260D510B49DF}" type="presOf" srcId="{BAC2615B-73DC-4259-B08F-73241EF28865}" destId="{31369D61-2FB7-45A2-A704-3E52B634B039}" srcOrd="0" destOrd="0" presId="urn:microsoft.com/office/officeart/2005/8/layout/vList2"/>
    <dgm:cxn modelId="{0B25FBE4-CC22-44BB-80E3-ED3761343F82}" type="presOf" srcId="{6A26DD93-C717-494B-AF76-9642C51B6459}" destId="{6D986DB0-88AB-4C32-B431-D42D752ACD07}" srcOrd="0" destOrd="0" presId="urn:microsoft.com/office/officeart/2005/8/layout/vList2"/>
    <dgm:cxn modelId="{4E47D2ED-305B-4740-83B0-97B4E2C70ED2}" type="presOf" srcId="{22B085AB-1337-4E19-A11A-F3B7F6CF88B9}" destId="{A97D300F-2B5C-4671-8C29-6D480752546E}" srcOrd="0" destOrd="0" presId="urn:microsoft.com/office/officeart/2005/8/layout/vList2"/>
    <dgm:cxn modelId="{8165D1D9-FD88-4A4D-92D9-EA60B2B78002}" type="presParOf" srcId="{9A01F12F-C724-4EBE-BBD7-B604B1A0931F}" destId="{31369D61-2FB7-45A2-A704-3E52B634B039}" srcOrd="0" destOrd="0" presId="urn:microsoft.com/office/officeart/2005/8/layout/vList2"/>
    <dgm:cxn modelId="{87F482BA-C5DF-4A95-8B6D-2B9DC734037E}" type="presParOf" srcId="{9A01F12F-C724-4EBE-BBD7-B604B1A0931F}" destId="{85AA793F-21CB-4099-A045-4E301E41E684}" srcOrd="1" destOrd="0" presId="urn:microsoft.com/office/officeart/2005/8/layout/vList2"/>
    <dgm:cxn modelId="{575CC5BD-782E-49EC-8017-9A367ED9720D}" type="presParOf" srcId="{9A01F12F-C724-4EBE-BBD7-B604B1A0931F}" destId="{A97D300F-2B5C-4671-8C29-6D480752546E}" srcOrd="2" destOrd="0" presId="urn:microsoft.com/office/officeart/2005/8/layout/vList2"/>
    <dgm:cxn modelId="{6C238237-1E45-4D47-B43A-6CB5C53612BD}" type="presParOf" srcId="{9A01F12F-C724-4EBE-BBD7-B604B1A0931F}" destId="{C64BF5D6-3F92-48C8-80A9-D69B9B5BE028}" srcOrd="3" destOrd="0" presId="urn:microsoft.com/office/officeart/2005/8/layout/vList2"/>
    <dgm:cxn modelId="{EA0F00D2-0C8D-4939-8844-5C3E5C9BF195}" type="presParOf" srcId="{9A01F12F-C724-4EBE-BBD7-B604B1A0931F}" destId="{605FB209-0131-4656-8AC1-0D1334B21E0C}" srcOrd="4" destOrd="0" presId="urn:microsoft.com/office/officeart/2005/8/layout/vList2"/>
    <dgm:cxn modelId="{D693AD1C-C6AB-4436-AE0B-FFE6C9638133}" type="presParOf" srcId="{9A01F12F-C724-4EBE-BBD7-B604B1A0931F}" destId="{FE11886A-A2E3-4F37-913F-0A7DA1983A7E}" srcOrd="5" destOrd="0" presId="urn:microsoft.com/office/officeart/2005/8/layout/vList2"/>
    <dgm:cxn modelId="{314A2ECC-D63F-4AD9-8337-CCBF342A7B7E}" type="presParOf" srcId="{9A01F12F-C724-4EBE-BBD7-B604B1A0931F}" destId="{6D986DB0-88AB-4C32-B431-D42D752ACD07}" srcOrd="6" destOrd="0" presId="urn:microsoft.com/office/officeart/2005/8/layout/vList2"/>
    <dgm:cxn modelId="{A087AAE4-EE31-4161-9C60-854C22FF981D}" type="presParOf" srcId="{9A01F12F-C724-4EBE-BBD7-B604B1A0931F}" destId="{38792B36-5625-4BB2-A514-71AA57C7BBFA}" srcOrd="7" destOrd="0" presId="urn:microsoft.com/office/officeart/2005/8/layout/vList2"/>
    <dgm:cxn modelId="{C388B59E-1BEC-4436-BEFA-40AF54124FA7}" type="presParOf" srcId="{9A01F12F-C724-4EBE-BBD7-B604B1A0931F}" destId="{D7584AA5-1C5F-4FFB-B04A-F170BB0D65F1}" srcOrd="8"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74D647C-648F-4D85-AB71-9A58DD5A028A}" type="doc">
      <dgm:prSet loTypeId="urn:microsoft.com/office/officeart/2005/8/layout/vList2" loCatId="list" qsTypeId="urn:microsoft.com/office/officeart/2005/8/quickstyle/simple4#5" qsCatId="simple" csTypeId="urn:microsoft.com/office/officeart/2005/8/colors/colorful5#5" csCatId="colorful"/>
      <dgm:spPr/>
      <dgm:t>
        <a:bodyPr/>
        <a:lstStyle/>
        <a:p>
          <a:endParaRPr lang="en-US"/>
        </a:p>
      </dgm:t>
    </dgm:pt>
    <dgm:pt modelId="{05B52BE3-2C2E-46AC-A9C5-266E5F4D690D}">
      <dgm:prSet/>
      <dgm:spPr/>
      <dgm:t>
        <a:bodyPr/>
        <a:lstStyle/>
        <a:p>
          <a:r>
            <a:rPr lang="en-GB"/>
            <a:t>Police Stations/Custody Suites are classified as a place of safety for S136 </a:t>
          </a:r>
          <a:endParaRPr lang="en-US"/>
        </a:p>
      </dgm:t>
    </dgm:pt>
    <dgm:pt modelId="{DA9242D2-99DE-4C0E-9CAF-B00A48A0EB21}" type="parTrans" cxnId="{191A8858-BC4E-4E8B-AD41-E4E456BC4D09}">
      <dgm:prSet/>
      <dgm:spPr/>
      <dgm:t>
        <a:bodyPr/>
        <a:lstStyle/>
        <a:p>
          <a:endParaRPr lang="en-US"/>
        </a:p>
      </dgm:t>
    </dgm:pt>
    <dgm:pt modelId="{B2DDD5B0-C77F-4B04-9C7A-34DD3A1C8099}" type="sibTrans" cxnId="{191A8858-BC4E-4E8B-AD41-E4E456BC4D09}">
      <dgm:prSet/>
      <dgm:spPr/>
      <dgm:t>
        <a:bodyPr/>
        <a:lstStyle/>
        <a:p>
          <a:endParaRPr lang="en-US"/>
        </a:p>
      </dgm:t>
    </dgm:pt>
    <dgm:pt modelId="{A22C358C-02CC-4F50-A805-3B16A337AF60}">
      <dgm:prSet/>
      <dgm:spPr/>
      <dgm:t>
        <a:bodyPr/>
        <a:lstStyle/>
        <a:p>
          <a:r>
            <a:rPr lang="en-GB"/>
            <a:t>However, they are a last resort and should only be used in certain situations. </a:t>
          </a:r>
          <a:endParaRPr lang="en-US"/>
        </a:p>
      </dgm:t>
    </dgm:pt>
    <dgm:pt modelId="{0C462DBD-8C24-464E-9770-FE81F0385B6C}" type="parTrans" cxnId="{AEAA7F69-4B51-4AA7-81C8-E16520131694}">
      <dgm:prSet/>
      <dgm:spPr/>
      <dgm:t>
        <a:bodyPr/>
        <a:lstStyle/>
        <a:p>
          <a:endParaRPr lang="en-US"/>
        </a:p>
      </dgm:t>
    </dgm:pt>
    <dgm:pt modelId="{79D86601-CF98-4B4A-838F-8DB7D1863910}" type="sibTrans" cxnId="{AEAA7F69-4B51-4AA7-81C8-E16520131694}">
      <dgm:prSet/>
      <dgm:spPr/>
      <dgm:t>
        <a:bodyPr/>
        <a:lstStyle/>
        <a:p>
          <a:endParaRPr lang="en-US"/>
        </a:p>
      </dgm:t>
    </dgm:pt>
    <dgm:pt modelId="{37C4030A-B836-4977-BCAE-A015599D7140}">
      <dgm:prSet/>
      <dgm:spPr/>
      <dgm:t>
        <a:bodyPr/>
        <a:lstStyle/>
        <a:p>
          <a:r>
            <a:rPr lang="en-GB"/>
            <a:t>i.e. If the prisoner is extremely violent and it’s not practical to take them to hospital</a:t>
          </a:r>
          <a:endParaRPr lang="en-US"/>
        </a:p>
      </dgm:t>
    </dgm:pt>
    <dgm:pt modelId="{BFA56BDF-BDF0-47C1-B713-E33BEE0B7569}" type="parTrans" cxnId="{B21EDD60-3E7D-44C9-BF76-3EEFF7194EBA}">
      <dgm:prSet/>
      <dgm:spPr/>
      <dgm:t>
        <a:bodyPr/>
        <a:lstStyle/>
        <a:p>
          <a:endParaRPr lang="en-US"/>
        </a:p>
      </dgm:t>
    </dgm:pt>
    <dgm:pt modelId="{380C6C16-914E-456E-9B0F-57683067658D}" type="sibTrans" cxnId="{B21EDD60-3E7D-44C9-BF76-3EEFF7194EBA}">
      <dgm:prSet/>
      <dgm:spPr/>
      <dgm:t>
        <a:bodyPr/>
        <a:lstStyle/>
        <a:p>
          <a:endParaRPr lang="en-US"/>
        </a:p>
      </dgm:t>
    </dgm:pt>
    <dgm:pt modelId="{0A6645DF-7D0A-404B-BF44-7227F9C9550C}" type="pres">
      <dgm:prSet presAssocID="{674D647C-648F-4D85-AB71-9A58DD5A028A}" presName="linear" presStyleCnt="0">
        <dgm:presLayoutVars>
          <dgm:animLvl val="lvl"/>
          <dgm:resizeHandles val="exact"/>
        </dgm:presLayoutVars>
      </dgm:prSet>
      <dgm:spPr/>
    </dgm:pt>
    <dgm:pt modelId="{763CA1C9-AF0E-4F86-AE48-D0F0AEBD3377}" type="pres">
      <dgm:prSet presAssocID="{05B52BE3-2C2E-46AC-A9C5-266E5F4D690D}" presName="parentText" presStyleLbl="node1" presStyleIdx="0" presStyleCnt="3">
        <dgm:presLayoutVars>
          <dgm:chMax val="0"/>
          <dgm:bulletEnabled val="1"/>
        </dgm:presLayoutVars>
      </dgm:prSet>
      <dgm:spPr/>
    </dgm:pt>
    <dgm:pt modelId="{4E6AE611-A4B6-45E2-9E8A-6CA9B15EFD1D}" type="pres">
      <dgm:prSet presAssocID="{B2DDD5B0-C77F-4B04-9C7A-34DD3A1C8099}" presName="spacer" presStyleCnt="0"/>
      <dgm:spPr/>
    </dgm:pt>
    <dgm:pt modelId="{BD932C9E-29B3-4387-B3B1-1835C7435230}" type="pres">
      <dgm:prSet presAssocID="{A22C358C-02CC-4F50-A805-3B16A337AF60}" presName="parentText" presStyleLbl="node1" presStyleIdx="1" presStyleCnt="3">
        <dgm:presLayoutVars>
          <dgm:chMax val="0"/>
          <dgm:bulletEnabled val="1"/>
        </dgm:presLayoutVars>
      </dgm:prSet>
      <dgm:spPr/>
    </dgm:pt>
    <dgm:pt modelId="{C9B1BCC1-4DC3-48A9-AF1B-D6F46C9F356D}" type="pres">
      <dgm:prSet presAssocID="{79D86601-CF98-4B4A-838F-8DB7D1863910}" presName="spacer" presStyleCnt="0"/>
      <dgm:spPr/>
    </dgm:pt>
    <dgm:pt modelId="{9441E9BD-6780-49DF-92ED-E2A56CF87B1B}" type="pres">
      <dgm:prSet presAssocID="{37C4030A-B836-4977-BCAE-A015599D7140}" presName="parentText" presStyleLbl="node1" presStyleIdx="2" presStyleCnt="3">
        <dgm:presLayoutVars>
          <dgm:chMax val="0"/>
          <dgm:bulletEnabled val="1"/>
        </dgm:presLayoutVars>
      </dgm:prSet>
      <dgm:spPr/>
    </dgm:pt>
  </dgm:ptLst>
  <dgm:cxnLst>
    <dgm:cxn modelId="{D5B79201-4313-4E8A-8888-3179BCE74CB2}" type="presOf" srcId="{05B52BE3-2C2E-46AC-A9C5-266E5F4D690D}" destId="{763CA1C9-AF0E-4F86-AE48-D0F0AEBD3377}" srcOrd="0" destOrd="0" presId="urn:microsoft.com/office/officeart/2005/8/layout/vList2"/>
    <dgm:cxn modelId="{0E37B804-7088-4DBC-BF8E-B9F723E7B796}" type="presOf" srcId="{37C4030A-B836-4977-BCAE-A015599D7140}" destId="{9441E9BD-6780-49DF-92ED-E2A56CF87B1B}" srcOrd="0" destOrd="0" presId="urn:microsoft.com/office/officeart/2005/8/layout/vList2"/>
    <dgm:cxn modelId="{E7596417-51DA-4699-9F18-77989F786841}" type="presOf" srcId="{A22C358C-02CC-4F50-A805-3B16A337AF60}" destId="{BD932C9E-29B3-4387-B3B1-1835C7435230}" srcOrd="0" destOrd="0" presId="urn:microsoft.com/office/officeart/2005/8/layout/vList2"/>
    <dgm:cxn modelId="{B21EDD60-3E7D-44C9-BF76-3EEFF7194EBA}" srcId="{674D647C-648F-4D85-AB71-9A58DD5A028A}" destId="{37C4030A-B836-4977-BCAE-A015599D7140}" srcOrd="2" destOrd="0" parTransId="{BFA56BDF-BDF0-47C1-B713-E33BEE0B7569}" sibTransId="{380C6C16-914E-456E-9B0F-57683067658D}"/>
    <dgm:cxn modelId="{AEAA7F69-4B51-4AA7-81C8-E16520131694}" srcId="{674D647C-648F-4D85-AB71-9A58DD5A028A}" destId="{A22C358C-02CC-4F50-A805-3B16A337AF60}" srcOrd="1" destOrd="0" parTransId="{0C462DBD-8C24-464E-9770-FE81F0385B6C}" sibTransId="{79D86601-CF98-4B4A-838F-8DB7D1863910}"/>
    <dgm:cxn modelId="{191A8858-BC4E-4E8B-AD41-E4E456BC4D09}" srcId="{674D647C-648F-4D85-AB71-9A58DD5A028A}" destId="{05B52BE3-2C2E-46AC-A9C5-266E5F4D690D}" srcOrd="0" destOrd="0" parTransId="{DA9242D2-99DE-4C0E-9CAF-B00A48A0EB21}" sibTransId="{B2DDD5B0-C77F-4B04-9C7A-34DD3A1C8099}"/>
    <dgm:cxn modelId="{6F4923C0-E5B7-4B8B-8219-1A6067E453E6}" type="presOf" srcId="{674D647C-648F-4D85-AB71-9A58DD5A028A}" destId="{0A6645DF-7D0A-404B-BF44-7227F9C9550C}" srcOrd="0" destOrd="0" presId="urn:microsoft.com/office/officeart/2005/8/layout/vList2"/>
    <dgm:cxn modelId="{7DC4E0B0-3C15-4740-B09F-C1B9DFD7FA6D}" type="presParOf" srcId="{0A6645DF-7D0A-404B-BF44-7227F9C9550C}" destId="{763CA1C9-AF0E-4F86-AE48-D0F0AEBD3377}" srcOrd="0" destOrd="0" presId="urn:microsoft.com/office/officeart/2005/8/layout/vList2"/>
    <dgm:cxn modelId="{A0036990-45C3-4DAD-9C36-5ABC0DD7B92A}" type="presParOf" srcId="{0A6645DF-7D0A-404B-BF44-7227F9C9550C}" destId="{4E6AE611-A4B6-45E2-9E8A-6CA9B15EFD1D}" srcOrd="1" destOrd="0" presId="urn:microsoft.com/office/officeart/2005/8/layout/vList2"/>
    <dgm:cxn modelId="{0421C3B5-E22A-4407-A30D-156609954A35}" type="presParOf" srcId="{0A6645DF-7D0A-404B-BF44-7227F9C9550C}" destId="{BD932C9E-29B3-4387-B3B1-1835C7435230}" srcOrd="2" destOrd="0" presId="urn:microsoft.com/office/officeart/2005/8/layout/vList2"/>
    <dgm:cxn modelId="{CEA53D91-0481-42FF-B1AD-6563EC0184E1}" type="presParOf" srcId="{0A6645DF-7D0A-404B-BF44-7227F9C9550C}" destId="{C9B1BCC1-4DC3-48A9-AF1B-D6F46C9F356D}" srcOrd="3" destOrd="0" presId="urn:microsoft.com/office/officeart/2005/8/layout/vList2"/>
    <dgm:cxn modelId="{5C5DF6C4-F702-445D-BF82-07CC9BBFDC85}" type="presParOf" srcId="{0A6645DF-7D0A-404B-BF44-7227F9C9550C}" destId="{9441E9BD-6780-49DF-92ED-E2A56CF87B1B}"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EDCC8B0-F02B-4BC3-A6C7-CBD9B4DDB7DE}" type="doc">
      <dgm:prSet loTypeId="urn:microsoft.com/office/officeart/2005/8/layout/default" loCatId="list" qsTypeId="urn:microsoft.com/office/officeart/2005/8/quickstyle/simple1#11" qsCatId="simple" csTypeId="urn:microsoft.com/office/officeart/2005/8/colors/accent2_2#3" csCatId="accent2" phldr="1"/>
      <dgm:spPr/>
      <dgm:t>
        <a:bodyPr/>
        <a:lstStyle/>
        <a:p>
          <a:endParaRPr lang="en-GB"/>
        </a:p>
      </dgm:t>
    </dgm:pt>
    <dgm:pt modelId="{A7623D68-B40D-464C-AF32-CBB08A27C8E3}">
      <dgm:prSet phldrT="[Text]"/>
      <dgm:spPr/>
      <dgm:t>
        <a:bodyPr/>
        <a:lstStyle/>
        <a:p>
          <a:r>
            <a:rPr lang="en-GB" altLang="en-US" b="1">
              <a:solidFill>
                <a:schemeClr val="tx1"/>
              </a:solidFill>
              <a:cs typeface="Arial" panose="020B0604020202020204" pitchFamily="34" charset="0"/>
            </a:rPr>
            <a:t>If they CANNOT understand information given to them about the decision to be made</a:t>
          </a:r>
          <a:endParaRPr lang="en-GB" b="1">
            <a:solidFill>
              <a:schemeClr val="tx1"/>
            </a:solidFill>
          </a:endParaRPr>
        </a:p>
      </dgm:t>
    </dgm:pt>
    <dgm:pt modelId="{8F96E45E-A44C-489C-B21A-DE44E6415BF7}" type="parTrans" cxnId="{40559088-1C4D-496A-A0A7-9708E4F43F9F}">
      <dgm:prSet/>
      <dgm:spPr/>
      <dgm:t>
        <a:bodyPr/>
        <a:lstStyle/>
        <a:p>
          <a:endParaRPr lang="en-GB"/>
        </a:p>
      </dgm:t>
    </dgm:pt>
    <dgm:pt modelId="{1665B538-720A-4D52-997F-BC410B078923}" type="sibTrans" cxnId="{40559088-1C4D-496A-A0A7-9708E4F43F9F}">
      <dgm:prSet/>
      <dgm:spPr/>
      <dgm:t>
        <a:bodyPr/>
        <a:lstStyle/>
        <a:p>
          <a:endParaRPr lang="en-GB"/>
        </a:p>
      </dgm:t>
    </dgm:pt>
    <dgm:pt modelId="{40E7256E-720D-4F4D-A4FD-8BED54A4DD4B}">
      <dgm:prSet/>
      <dgm:spPr/>
      <dgm:t>
        <a:bodyPr/>
        <a:lstStyle/>
        <a:p>
          <a:r>
            <a:rPr lang="en-GB" altLang="en-US" b="1">
              <a:solidFill>
                <a:schemeClr val="tx1"/>
              </a:solidFill>
              <a:cs typeface="Arial" panose="020B0604020202020204" pitchFamily="34" charset="0"/>
            </a:rPr>
            <a:t>If they CANNOT retain that information long enough to be able to make the decision</a:t>
          </a:r>
        </a:p>
      </dgm:t>
    </dgm:pt>
    <dgm:pt modelId="{CA521DDC-D4D1-4F20-8219-07D5654A610A}" type="parTrans" cxnId="{D3353DF5-2918-4A60-993D-50DC30BC90C3}">
      <dgm:prSet/>
      <dgm:spPr/>
      <dgm:t>
        <a:bodyPr/>
        <a:lstStyle/>
        <a:p>
          <a:endParaRPr lang="en-GB"/>
        </a:p>
      </dgm:t>
    </dgm:pt>
    <dgm:pt modelId="{4E5BD679-33C8-40A3-8F46-702198B93E10}" type="sibTrans" cxnId="{D3353DF5-2918-4A60-993D-50DC30BC90C3}">
      <dgm:prSet/>
      <dgm:spPr/>
      <dgm:t>
        <a:bodyPr/>
        <a:lstStyle/>
        <a:p>
          <a:endParaRPr lang="en-GB"/>
        </a:p>
      </dgm:t>
    </dgm:pt>
    <dgm:pt modelId="{E2576819-89A3-45C1-9684-B314BA592EA7}">
      <dgm:prSet/>
      <dgm:spPr/>
      <dgm:t>
        <a:bodyPr/>
        <a:lstStyle/>
        <a:p>
          <a:r>
            <a:rPr lang="en-GB" altLang="en-US" b="1">
              <a:solidFill>
                <a:schemeClr val="tx1"/>
              </a:solidFill>
              <a:cs typeface="Arial" panose="020B0604020202020204" pitchFamily="34" charset="0"/>
            </a:rPr>
            <a:t>If they CANNOT use or weigh up that information as part of the decision-making process</a:t>
          </a:r>
        </a:p>
      </dgm:t>
    </dgm:pt>
    <dgm:pt modelId="{C3570BDE-3CD1-49E9-9C0D-EDBC10345F5E}" type="parTrans" cxnId="{7EA9F412-97E6-4F4D-91FE-EE1731C552D7}">
      <dgm:prSet/>
      <dgm:spPr/>
      <dgm:t>
        <a:bodyPr/>
        <a:lstStyle/>
        <a:p>
          <a:endParaRPr lang="en-GB"/>
        </a:p>
      </dgm:t>
    </dgm:pt>
    <dgm:pt modelId="{4FEEB2EA-F7BF-4315-858D-2E2CDF48DA94}" type="sibTrans" cxnId="{7EA9F412-97E6-4F4D-91FE-EE1731C552D7}">
      <dgm:prSet/>
      <dgm:spPr/>
      <dgm:t>
        <a:bodyPr/>
        <a:lstStyle/>
        <a:p>
          <a:endParaRPr lang="en-GB"/>
        </a:p>
      </dgm:t>
    </dgm:pt>
    <dgm:pt modelId="{565A4381-8B46-4178-9EE6-609C9F321270}">
      <dgm:prSet/>
      <dgm:spPr/>
      <dgm:t>
        <a:bodyPr/>
        <a:lstStyle/>
        <a:p>
          <a:r>
            <a:rPr lang="en-GB" altLang="en-US" b="1">
              <a:solidFill>
                <a:schemeClr val="tx1"/>
              </a:solidFill>
              <a:cs typeface="Arial" panose="020B0604020202020204" pitchFamily="34" charset="0"/>
            </a:rPr>
            <a:t>If they CANNOT communicate information</a:t>
          </a:r>
        </a:p>
      </dgm:t>
    </dgm:pt>
    <dgm:pt modelId="{AEF48E51-3DD1-4550-AC2A-C41C05E09EC6}" type="parTrans" cxnId="{F75F9A8E-079B-46FA-BECC-872E44A651C9}">
      <dgm:prSet/>
      <dgm:spPr/>
      <dgm:t>
        <a:bodyPr/>
        <a:lstStyle/>
        <a:p>
          <a:endParaRPr lang="en-GB"/>
        </a:p>
      </dgm:t>
    </dgm:pt>
    <dgm:pt modelId="{7C8B246C-A7EF-45A4-A0DD-E77CEE09BD92}" type="sibTrans" cxnId="{F75F9A8E-079B-46FA-BECC-872E44A651C9}">
      <dgm:prSet/>
      <dgm:spPr/>
      <dgm:t>
        <a:bodyPr/>
        <a:lstStyle/>
        <a:p>
          <a:endParaRPr lang="en-GB"/>
        </a:p>
      </dgm:t>
    </dgm:pt>
    <dgm:pt modelId="{B7B685CC-ECAD-42A4-83A0-0B6A9CC0EA1B}" type="pres">
      <dgm:prSet presAssocID="{EEDCC8B0-F02B-4BC3-A6C7-CBD9B4DDB7DE}" presName="diagram" presStyleCnt="0">
        <dgm:presLayoutVars>
          <dgm:dir/>
          <dgm:resizeHandles val="exact"/>
        </dgm:presLayoutVars>
      </dgm:prSet>
      <dgm:spPr/>
    </dgm:pt>
    <dgm:pt modelId="{A944D458-34B3-4B62-A7D9-5BF842B32319}" type="pres">
      <dgm:prSet presAssocID="{A7623D68-B40D-464C-AF32-CBB08A27C8E3}" presName="node" presStyleLbl="node1" presStyleIdx="0" presStyleCnt="4">
        <dgm:presLayoutVars>
          <dgm:bulletEnabled val="1"/>
        </dgm:presLayoutVars>
      </dgm:prSet>
      <dgm:spPr/>
    </dgm:pt>
    <dgm:pt modelId="{0A3AE6CE-37FA-44B0-BDE0-1219687418C3}" type="pres">
      <dgm:prSet presAssocID="{1665B538-720A-4D52-997F-BC410B078923}" presName="sibTrans" presStyleCnt="0"/>
      <dgm:spPr/>
    </dgm:pt>
    <dgm:pt modelId="{ECF4253F-CCFA-4C32-8326-224A43AC17AE}" type="pres">
      <dgm:prSet presAssocID="{40E7256E-720D-4F4D-A4FD-8BED54A4DD4B}" presName="node" presStyleLbl="node1" presStyleIdx="1" presStyleCnt="4">
        <dgm:presLayoutVars>
          <dgm:bulletEnabled val="1"/>
        </dgm:presLayoutVars>
      </dgm:prSet>
      <dgm:spPr/>
    </dgm:pt>
    <dgm:pt modelId="{2CA3CE41-66B7-408B-93EF-50A720F0C16A}" type="pres">
      <dgm:prSet presAssocID="{4E5BD679-33C8-40A3-8F46-702198B93E10}" presName="sibTrans" presStyleCnt="0"/>
      <dgm:spPr/>
    </dgm:pt>
    <dgm:pt modelId="{29120235-E29E-43CA-9997-8D9E101E206C}" type="pres">
      <dgm:prSet presAssocID="{E2576819-89A3-45C1-9684-B314BA592EA7}" presName="node" presStyleLbl="node1" presStyleIdx="2" presStyleCnt="4" custLinFactX="-100000" custLinFactY="7130" custLinFactNeighborX="-121635" custLinFactNeighborY="100000">
        <dgm:presLayoutVars>
          <dgm:bulletEnabled val="1"/>
        </dgm:presLayoutVars>
      </dgm:prSet>
      <dgm:spPr/>
    </dgm:pt>
    <dgm:pt modelId="{A7701BA9-CE31-473D-80AE-712EA59239CC}" type="pres">
      <dgm:prSet presAssocID="{4FEEB2EA-F7BF-4315-858D-2E2CDF48DA94}" presName="sibTrans" presStyleCnt="0"/>
      <dgm:spPr/>
    </dgm:pt>
    <dgm:pt modelId="{D0C28732-917F-433C-AF45-36ACFF4B0CAF}" type="pres">
      <dgm:prSet presAssocID="{565A4381-8B46-4178-9EE6-609C9F321270}" presName="node" presStyleLbl="node1" presStyleIdx="3" presStyleCnt="4" custLinFactNeighborX="417" custLinFactNeighborY="-11826">
        <dgm:presLayoutVars>
          <dgm:bulletEnabled val="1"/>
        </dgm:presLayoutVars>
      </dgm:prSet>
      <dgm:spPr/>
    </dgm:pt>
  </dgm:ptLst>
  <dgm:cxnLst>
    <dgm:cxn modelId="{7EA9F412-97E6-4F4D-91FE-EE1731C552D7}" srcId="{EEDCC8B0-F02B-4BC3-A6C7-CBD9B4DDB7DE}" destId="{E2576819-89A3-45C1-9684-B314BA592EA7}" srcOrd="2" destOrd="0" parTransId="{C3570BDE-3CD1-49E9-9C0D-EDBC10345F5E}" sibTransId="{4FEEB2EA-F7BF-4315-858D-2E2CDF48DA94}"/>
    <dgm:cxn modelId="{20D30914-6789-417B-8C4D-441ED9110A86}" type="presOf" srcId="{40E7256E-720D-4F4D-A4FD-8BED54A4DD4B}" destId="{ECF4253F-CCFA-4C32-8326-224A43AC17AE}" srcOrd="0" destOrd="0" presId="urn:microsoft.com/office/officeart/2005/8/layout/default"/>
    <dgm:cxn modelId="{A378FF1F-AA81-41AD-8E55-8015DEAE844A}" type="presOf" srcId="{A7623D68-B40D-464C-AF32-CBB08A27C8E3}" destId="{A944D458-34B3-4B62-A7D9-5BF842B32319}" srcOrd="0" destOrd="0" presId="urn:microsoft.com/office/officeart/2005/8/layout/default"/>
    <dgm:cxn modelId="{61108023-25AC-4B32-9716-86018310E703}" type="presOf" srcId="{E2576819-89A3-45C1-9684-B314BA592EA7}" destId="{29120235-E29E-43CA-9997-8D9E101E206C}" srcOrd="0" destOrd="0" presId="urn:microsoft.com/office/officeart/2005/8/layout/default"/>
    <dgm:cxn modelId="{62B7717E-0047-4E58-A9CD-E43E8C40430D}" type="presOf" srcId="{565A4381-8B46-4178-9EE6-609C9F321270}" destId="{D0C28732-917F-433C-AF45-36ACFF4B0CAF}" srcOrd="0" destOrd="0" presId="urn:microsoft.com/office/officeart/2005/8/layout/default"/>
    <dgm:cxn modelId="{40559088-1C4D-496A-A0A7-9708E4F43F9F}" srcId="{EEDCC8B0-F02B-4BC3-A6C7-CBD9B4DDB7DE}" destId="{A7623D68-B40D-464C-AF32-CBB08A27C8E3}" srcOrd="0" destOrd="0" parTransId="{8F96E45E-A44C-489C-B21A-DE44E6415BF7}" sibTransId="{1665B538-720A-4D52-997F-BC410B078923}"/>
    <dgm:cxn modelId="{F75F9A8E-079B-46FA-BECC-872E44A651C9}" srcId="{EEDCC8B0-F02B-4BC3-A6C7-CBD9B4DDB7DE}" destId="{565A4381-8B46-4178-9EE6-609C9F321270}" srcOrd="3" destOrd="0" parTransId="{AEF48E51-3DD1-4550-AC2A-C41C05E09EC6}" sibTransId="{7C8B246C-A7EF-45A4-A0DD-E77CEE09BD92}"/>
    <dgm:cxn modelId="{BB13B0F0-1E21-49EF-9042-D4C2EF765D30}" type="presOf" srcId="{EEDCC8B0-F02B-4BC3-A6C7-CBD9B4DDB7DE}" destId="{B7B685CC-ECAD-42A4-83A0-0B6A9CC0EA1B}" srcOrd="0" destOrd="0" presId="urn:microsoft.com/office/officeart/2005/8/layout/default"/>
    <dgm:cxn modelId="{D3353DF5-2918-4A60-993D-50DC30BC90C3}" srcId="{EEDCC8B0-F02B-4BC3-A6C7-CBD9B4DDB7DE}" destId="{40E7256E-720D-4F4D-A4FD-8BED54A4DD4B}" srcOrd="1" destOrd="0" parTransId="{CA521DDC-D4D1-4F20-8219-07D5654A610A}" sibTransId="{4E5BD679-33C8-40A3-8F46-702198B93E10}"/>
    <dgm:cxn modelId="{5DCD6BF7-D4CF-471E-8617-094C0EDD753D}" type="presParOf" srcId="{B7B685CC-ECAD-42A4-83A0-0B6A9CC0EA1B}" destId="{A944D458-34B3-4B62-A7D9-5BF842B32319}" srcOrd="0" destOrd="0" presId="urn:microsoft.com/office/officeart/2005/8/layout/default"/>
    <dgm:cxn modelId="{C3BD6BC2-9F2D-4C62-9CCC-888B348148EC}" type="presParOf" srcId="{B7B685CC-ECAD-42A4-83A0-0B6A9CC0EA1B}" destId="{0A3AE6CE-37FA-44B0-BDE0-1219687418C3}" srcOrd="1" destOrd="0" presId="urn:microsoft.com/office/officeart/2005/8/layout/default"/>
    <dgm:cxn modelId="{D32814CE-5964-414C-9EAE-AD057B395EF3}" type="presParOf" srcId="{B7B685CC-ECAD-42A4-83A0-0B6A9CC0EA1B}" destId="{ECF4253F-CCFA-4C32-8326-224A43AC17AE}" srcOrd="2" destOrd="0" presId="urn:microsoft.com/office/officeart/2005/8/layout/default"/>
    <dgm:cxn modelId="{BDE0A08F-0B51-44D6-A092-D5C571F0337D}" type="presParOf" srcId="{B7B685CC-ECAD-42A4-83A0-0B6A9CC0EA1B}" destId="{2CA3CE41-66B7-408B-93EF-50A720F0C16A}" srcOrd="3" destOrd="0" presId="urn:microsoft.com/office/officeart/2005/8/layout/default"/>
    <dgm:cxn modelId="{C3690C04-51D1-44B3-85BA-FA66469E83ED}" type="presParOf" srcId="{B7B685CC-ECAD-42A4-83A0-0B6A9CC0EA1B}" destId="{29120235-E29E-43CA-9997-8D9E101E206C}" srcOrd="4" destOrd="0" presId="urn:microsoft.com/office/officeart/2005/8/layout/default"/>
    <dgm:cxn modelId="{E2E280F9-9D6A-48D1-8E90-A48371758102}" type="presParOf" srcId="{B7B685CC-ECAD-42A4-83A0-0B6A9CC0EA1B}" destId="{A7701BA9-CE31-473D-80AE-712EA59239CC}" srcOrd="5" destOrd="0" presId="urn:microsoft.com/office/officeart/2005/8/layout/default"/>
    <dgm:cxn modelId="{64C41797-626B-4CB9-BD27-42571C1877AB}" type="presParOf" srcId="{B7B685CC-ECAD-42A4-83A0-0B6A9CC0EA1B}" destId="{D0C28732-917F-433C-AF45-36ACFF4B0CAF}"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E96EDE72-859F-447D-85F4-CA1FF7A27092}" type="doc">
      <dgm:prSet loTypeId="urn:microsoft.com/office/officeart/2005/8/layout/process1" loCatId="process" qsTypeId="urn:microsoft.com/office/officeart/2005/8/quickstyle/simple1#12" qsCatId="simple" csTypeId="urn:microsoft.com/office/officeart/2005/8/colors/accent2_2#4" csCatId="accent2" phldr="1"/>
      <dgm:spPr/>
    </dgm:pt>
    <dgm:pt modelId="{39383BE0-8227-4EB6-99A2-B193D0419AAC}">
      <dgm:prSet phldrT="[Text]" custT="1"/>
      <dgm:spPr/>
      <dgm:t>
        <a:bodyPr/>
        <a:lstStyle/>
        <a:p>
          <a:r>
            <a:rPr lang="en-GB" sz="2800">
              <a:solidFill>
                <a:schemeClr val="tx1"/>
              </a:solidFill>
            </a:rPr>
            <a:t>Restraint in any position INCREASES RISK</a:t>
          </a:r>
        </a:p>
      </dgm:t>
    </dgm:pt>
    <dgm:pt modelId="{B006B2C6-0082-497F-A29B-EED07C0460D8}" type="parTrans" cxnId="{C168626E-3588-4CFC-AFB4-1B70ECCE29CF}">
      <dgm:prSet/>
      <dgm:spPr/>
      <dgm:t>
        <a:bodyPr/>
        <a:lstStyle/>
        <a:p>
          <a:endParaRPr lang="en-GB"/>
        </a:p>
      </dgm:t>
    </dgm:pt>
    <dgm:pt modelId="{9A066D06-D598-45F2-908B-A1847ED581DB}" type="sibTrans" cxnId="{C168626E-3588-4CFC-AFB4-1B70ECCE29CF}">
      <dgm:prSet/>
      <dgm:spPr/>
      <dgm:t>
        <a:bodyPr/>
        <a:lstStyle/>
        <a:p>
          <a:endParaRPr lang="en-GB"/>
        </a:p>
      </dgm:t>
    </dgm:pt>
    <dgm:pt modelId="{A0C02353-5476-49D8-87D8-DE9642082068}">
      <dgm:prSet phldrT="[Text]" custT="1"/>
      <dgm:spPr/>
      <dgm:t>
        <a:bodyPr/>
        <a:lstStyle/>
        <a:p>
          <a:r>
            <a:rPr lang="en-GB" sz="2800">
              <a:solidFill>
                <a:schemeClr val="tx1"/>
              </a:solidFill>
            </a:rPr>
            <a:t>Restraint of a person taking anti-psychotic drugs INCREASES THE RISK of Sudden Death Syndrome</a:t>
          </a:r>
        </a:p>
      </dgm:t>
    </dgm:pt>
    <dgm:pt modelId="{64D63F7E-3311-48F8-B7B0-35153C50C609}" type="parTrans" cxnId="{14389683-DE2A-47FB-B415-0A040E067C06}">
      <dgm:prSet/>
      <dgm:spPr/>
      <dgm:t>
        <a:bodyPr/>
        <a:lstStyle/>
        <a:p>
          <a:endParaRPr lang="en-GB"/>
        </a:p>
      </dgm:t>
    </dgm:pt>
    <dgm:pt modelId="{E74D2AD3-7A80-4BFE-A2C0-950355443E7A}" type="sibTrans" cxnId="{14389683-DE2A-47FB-B415-0A040E067C06}">
      <dgm:prSet/>
      <dgm:spPr/>
      <dgm:t>
        <a:bodyPr/>
        <a:lstStyle/>
        <a:p>
          <a:endParaRPr lang="en-GB"/>
        </a:p>
      </dgm:t>
    </dgm:pt>
    <dgm:pt modelId="{E5FD3B80-97B6-45DA-9BBC-F7426302FEDB}">
      <dgm:prSet phldrT="[Text]" custT="1"/>
      <dgm:spPr/>
      <dgm:t>
        <a:bodyPr/>
        <a:lstStyle/>
        <a:p>
          <a:r>
            <a:rPr lang="en-GB" sz="2800">
              <a:solidFill>
                <a:schemeClr val="tx1"/>
              </a:solidFill>
            </a:rPr>
            <a:t>Prolonged Restraint take to A&amp;E for medical check</a:t>
          </a:r>
        </a:p>
      </dgm:t>
    </dgm:pt>
    <dgm:pt modelId="{1D89A963-7B99-4026-AC61-77BBE865F031}" type="parTrans" cxnId="{9FA6D9BB-DB1F-43EC-96DB-FC4869D7225B}">
      <dgm:prSet/>
      <dgm:spPr/>
      <dgm:t>
        <a:bodyPr/>
        <a:lstStyle/>
        <a:p>
          <a:endParaRPr lang="en-GB"/>
        </a:p>
      </dgm:t>
    </dgm:pt>
    <dgm:pt modelId="{641CDC59-1EF4-4447-A5BD-B875B82179C9}" type="sibTrans" cxnId="{9FA6D9BB-DB1F-43EC-96DB-FC4869D7225B}">
      <dgm:prSet/>
      <dgm:spPr/>
      <dgm:t>
        <a:bodyPr/>
        <a:lstStyle/>
        <a:p>
          <a:endParaRPr lang="en-GB"/>
        </a:p>
      </dgm:t>
    </dgm:pt>
    <dgm:pt modelId="{5ED84606-3770-4965-B481-5D4EA5DA036B}" type="pres">
      <dgm:prSet presAssocID="{E96EDE72-859F-447D-85F4-CA1FF7A27092}" presName="Name0" presStyleCnt="0">
        <dgm:presLayoutVars>
          <dgm:dir/>
          <dgm:resizeHandles val="exact"/>
        </dgm:presLayoutVars>
      </dgm:prSet>
      <dgm:spPr/>
    </dgm:pt>
    <dgm:pt modelId="{2299A12B-21E4-405B-9DF3-89CFA2ABD8C7}" type="pres">
      <dgm:prSet presAssocID="{39383BE0-8227-4EB6-99A2-B193D0419AAC}" presName="node" presStyleLbl="node1" presStyleIdx="0" presStyleCnt="3">
        <dgm:presLayoutVars>
          <dgm:bulletEnabled val="1"/>
        </dgm:presLayoutVars>
      </dgm:prSet>
      <dgm:spPr/>
    </dgm:pt>
    <dgm:pt modelId="{3DC396CA-1105-466B-8D18-C27C58D172EE}" type="pres">
      <dgm:prSet presAssocID="{9A066D06-D598-45F2-908B-A1847ED581DB}" presName="sibTrans" presStyleLbl="sibTrans2D1" presStyleIdx="0" presStyleCnt="2"/>
      <dgm:spPr/>
    </dgm:pt>
    <dgm:pt modelId="{00EE7DC4-6097-4B40-BA66-72986E0893F5}" type="pres">
      <dgm:prSet presAssocID="{9A066D06-D598-45F2-908B-A1847ED581DB}" presName="connectorText" presStyleLbl="sibTrans2D1" presStyleIdx="0" presStyleCnt="2"/>
      <dgm:spPr/>
    </dgm:pt>
    <dgm:pt modelId="{875D909D-0AE2-43F2-B057-1551DF872D6D}" type="pres">
      <dgm:prSet presAssocID="{A0C02353-5476-49D8-87D8-DE9642082068}" presName="node" presStyleLbl="node1" presStyleIdx="1" presStyleCnt="3">
        <dgm:presLayoutVars>
          <dgm:bulletEnabled val="1"/>
        </dgm:presLayoutVars>
      </dgm:prSet>
      <dgm:spPr/>
    </dgm:pt>
    <dgm:pt modelId="{4D27D3A9-A71C-4FB3-B539-CC1B3B921466}" type="pres">
      <dgm:prSet presAssocID="{E74D2AD3-7A80-4BFE-A2C0-950355443E7A}" presName="sibTrans" presStyleLbl="sibTrans2D1" presStyleIdx="1" presStyleCnt="2"/>
      <dgm:spPr/>
    </dgm:pt>
    <dgm:pt modelId="{B3241F5F-904C-4B6E-B579-5D1B319E5CEE}" type="pres">
      <dgm:prSet presAssocID="{E74D2AD3-7A80-4BFE-A2C0-950355443E7A}" presName="connectorText" presStyleLbl="sibTrans2D1" presStyleIdx="1" presStyleCnt="2"/>
      <dgm:spPr/>
    </dgm:pt>
    <dgm:pt modelId="{A0C2E134-F289-44B1-8C1A-5768AF18C77A}" type="pres">
      <dgm:prSet presAssocID="{E5FD3B80-97B6-45DA-9BBC-F7426302FEDB}" presName="node" presStyleLbl="node1" presStyleIdx="2" presStyleCnt="3">
        <dgm:presLayoutVars>
          <dgm:bulletEnabled val="1"/>
        </dgm:presLayoutVars>
      </dgm:prSet>
      <dgm:spPr/>
    </dgm:pt>
  </dgm:ptLst>
  <dgm:cxnLst>
    <dgm:cxn modelId="{087F8707-FE58-42CD-8F0A-2365816A84F2}" type="presOf" srcId="{9A066D06-D598-45F2-908B-A1847ED581DB}" destId="{00EE7DC4-6097-4B40-BA66-72986E0893F5}" srcOrd="1" destOrd="0" presId="urn:microsoft.com/office/officeart/2005/8/layout/process1"/>
    <dgm:cxn modelId="{DCE79C1E-D99A-4FDB-8BD3-18D4A7A9C88D}" type="presOf" srcId="{E96EDE72-859F-447D-85F4-CA1FF7A27092}" destId="{5ED84606-3770-4965-B481-5D4EA5DA036B}" srcOrd="0" destOrd="0" presId="urn:microsoft.com/office/officeart/2005/8/layout/process1"/>
    <dgm:cxn modelId="{0409846A-9B3A-4291-A0F3-8593EC78D50C}" type="presOf" srcId="{E74D2AD3-7A80-4BFE-A2C0-950355443E7A}" destId="{B3241F5F-904C-4B6E-B579-5D1B319E5CEE}" srcOrd="1" destOrd="0" presId="urn:microsoft.com/office/officeart/2005/8/layout/process1"/>
    <dgm:cxn modelId="{C168626E-3588-4CFC-AFB4-1B70ECCE29CF}" srcId="{E96EDE72-859F-447D-85F4-CA1FF7A27092}" destId="{39383BE0-8227-4EB6-99A2-B193D0419AAC}" srcOrd="0" destOrd="0" parTransId="{B006B2C6-0082-497F-A29B-EED07C0460D8}" sibTransId="{9A066D06-D598-45F2-908B-A1847ED581DB}"/>
    <dgm:cxn modelId="{DCDE2252-1133-4241-9251-6D53A2B3C6AB}" type="presOf" srcId="{39383BE0-8227-4EB6-99A2-B193D0419AAC}" destId="{2299A12B-21E4-405B-9DF3-89CFA2ABD8C7}" srcOrd="0" destOrd="0" presId="urn:microsoft.com/office/officeart/2005/8/layout/process1"/>
    <dgm:cxn modelId="{37F6F57D-2D2E-4158-A6F7-22DB66F52085}" type="presOf" srcId="{E5FD3B80-97B6-45DA-9BBC-F7426302FEDB}" destId="{A0C2E134-F289-44B1-8C1A-5768AF18C77A}" srcOrd="0" destOrd="0" presId="urn:microsoft.com/office/officeart/2005/8/layout/process1"/>
    <dgm:cxn modelId="{14389683-DE2A-47FB-B415-0A040E067C06}" srcId="{E96EDE72-859F-447D-85F4-CA1FF7A27092}" destId="{A0C02353-5476-49D8-87D8-DE9642082068}" srcOrd="1" destOrd="0" parTransId="{64D63F7E-3311-48F8-B7B0-35153C50C609}" sibTransId="{E74D2AD3-7A80-4BFE-A2C0-950355443E7A}"/>
    <dgm:cxn modelId="{9FA6D9BB-DB1F-43EC-96DB-FC4869D7225B}" srcId="{E96EDE72-859F-447D-85F4-CA1FF7A27092}" destId="{E5FD3B80-97B6-45DA-9BBC-F7426302FEDB}" srcOrd="2" destOrd="0" parTransId="{1D89A963-7B99-4026-AC61-77BBE865F031}" sibTransId="{641CDC59-1EF4-4447-A5BD-B875B82179C9}"/>
    <dgm:cxn modelId="{F9AB57BC-3B21-4C89-8E3D-FA22B6F5DE1E}" type="presOf" srcId="{A0C02353-5476-49D8-87D8-DE9642082068}" destId="{875D909D-0AE2-43F2-B057-1551DF872D6D}" srcOrd="0" destOrd="0" presId="urn:microsoft.com/office/officeart/2005/8/layout/process1"/>
    <dgm:cxn modelId="{881BCEBC-47D6-473D-8BE9-A31D916F6F9C}" type="presOf" srcId="{E74D2AD3-7A80-4BFE-A2C0-950355443E7A}" destId="{4D27D3A9-A71C-4FB3-B539-CC1B3B921466}" srcOrd="0" destOrd="0" presId="urn:microsoft.com/office/officeart/2005/8/layout/process1"/>
    <dgm:cxn modelId="{489339F1-CC1B-4BF5-8B15-7C73DA4858B8}" type="presOf" srcId="{9A066D06-D598-45F2-908B-A1847ED581DB}" destId="{3DC396CA-1105-466B-8D18-C27C58D172EE}" srcOrd="0" destOrd="0" presId="urn:microsoft.com/office/officeart/2005/8/layout/process1"/>
    <dgm:cxn modelId="{DDD96DB4-3AA0-4D91-B11F-A69636200EFA}" type="presParOf" srcId="{5ED84606-3770-4965-B481-5D4EA5DA036B}" destId="{2299A12B-21E4-405B-9DF3-89CFA2ABD8C7}" srcOrd="0" destOrd="0" presId="urn:microsoft.com/office/officeart/2005/8/layout/process1"/>
    <dgm:cxn modelId="{0D7E3500-2674-416E-A8DA-B14F79F7718F}" type="presParOf" srcId="{5ED84606-3770-4965-B481-5D4EA5DA036B}" destId="{3DC396CA-1105-466B-8D18-C27C58D172EE}" srcOrd="1" destOrd="0" presId="urn:microsoft.com/office/officeart/2005/8/layout/process1"/>
    <dgm:cxn modelId="{08F9B24C-9F93-4BBD-B404-1AEF602A0644}" type="presParOf" srcId="{3DC396CA-1105-466B-8D18-C27C58D172EE}" destId="{00EE7DC4-6097-4B40-BA66-72986E0893F5}" srcOrd="0" destOrd="0" presId="urn:microsoft.com/office/officeart/2005/8/layout/process1"/>
    <dgm:cxn modelId="{64101770-797E-436A-BDC6-F793A699F963}" type="presParOf" srcId="{5ED84606-3770-4965-B481-5D4EA5DA036B}" destId="{875D909D-0AE2-43F2-B057-1551DF872D6D}" srcOrd="2" destOrd="0" presId="urn:microsoft.com/office/officeart/2005/8/layout/process1"/>
    <dgm:cxn modelId="{7FE0C952-26D4-4A21-BA76-90BE28CB5F3F}" type="presParOf" srcId="{5ED84606-3770-4965-B481-5D4EA5DA036B}" destId="{4D27D3A9-A71C-4FB3-B539-CC1B3B921466}" srcOrd="3" destOrd="0" presId="urn:microsoft.com/office/officeart/2005/8/layout/process1"/>
    <dgm:cxn modelId="{536F82B7-3A2B-4098-B150-E8FD2EBB9EEF}" type="presParOf" srcId="{4D27D3A9-A71C-4FB3-B539-CC1B3B921466}" destId="{B3241F5F-904C-4B6E-B579-5D1B319E5CEE}" srcOrd="0" destOrd="0" presId="urn:microsoft.com/office/officeart/2005/8/layout/process1"/>
    <dgm:cxn modelId="{B50B2A53-47C3-49A2-89F3-BC3C2FCD837E}" type="presParOf" srcId="{5ED84606-3770-4965-B481-5D4EA5DA036B}" destId="{A0C2E134-F289-44B1-8C1A-5768AF18C77A}"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C889BD8C-1A43-49FC-96B8-326ACBE19BD7}" type="doc">
      <dgm:prSet loTypeId="urn:microsoft.com/office/officeart/2005/8/layout/default" loCatId="list" qsTypeId="urn:microsoft.com/office/officeart/2005/8/quickstyle/simple1#13" qsCatId="simple" csTypeId="urn:microsoft.com/office/officeart/2005/8/colors/colorful5#6" csCatId="colorful"/>
      <dgm:spPr/>
      <dgm:t>
        <a:bodyPr/>
        <a:lstStyle/>
        <a:p>
          <a:endParaRPr lang="en-US"/>
        </a:p>
      </dgm:t>
    </dgm:pt>
    <dgm:pt modelId="{6C91F9CC-E552-45C1-8A80-F2E58844CB84}">
      <dgm:prSet custT="1"/>
      <dgm:spPr/>
      <dgm:t>
        <a:bodyPr/>
        <a:lstStyle/>
        <a:p>
          <a:r>
            <a:rPr lang="en-GB" sz="2100" dirty="0"/>
            <a:t>•</a:t>
          </a:r>
          <a:r>
            <a:rPr lang="en-GB" sz="2800" dirty="0">
              <a:solidFill>
                <a:schemeClr val="tx1"/>
              </a:solidFill>
            </a:rPr>
            <a:t>Cutting</a:t>
          </a:r>
          <a:endParaRPr lang="en-US" sz="2800" dirty="0">
            <a:solidFill>
              <a:schemeClr val="tx1"/>
            </a:solidFill>
          </a:endParaRPr>
        </a:p>
      </dgm:t>
    </dgm:pt>
    <dgm:pt modelId="{DF50752E-CD97-483A-831A-2908A04E701F}" type="parTrans" cxnId="{3495E6E1-C948-48CF-B7F0-763B6ECFE73D}">
      <dgm:prSet/>
      <dgm:spPr/>
      <dgm:t>
        <a:bodyPr/>
        <a:lstStyle/>
        <a:p>
          <a:endParaRPr lang="en-US"/>
        </a:p>
      </dgm:t>
    </dgm:pt>
    <dgm:pt modelId="{ACF09B9A-2783-4B14-B763-B90866A7F9DA}" type="sibTrans" cxnId="{3495E6E1-C948-48CF-B7F0-763B6ECFE73D}">
      <dgm:prSet/>
      <dgm:spPr/>
      <dgm:t>
        <a:bodyPr/>
        <a:lstStyle/>
        <a:p>
          <a:endParaRPr lang="en-US"/>
        </a:p>
      </dgm:t>
    </dgm:pt>
    <dgm:pt modelId="{872F717C-A50D-46A0-8488-94F0137BAB6E}">
      <dgm:prSet custT="1"/>
      <dgm:spPr/>
      <dgm:t>
        <a:bodyPr/>
        <a:lstStyle/>
        <a:p>
          <a:r>
            <a:rPr lang="en-GB" sz="1600" dirty="0"/>
            <a:t>•</a:t>
          </a:r>
          <a:r>
            <a:rPr lang="en-GB" sz="2400" dirty="0">
              <a:solidFill>
                <a:schemeClr val="tx1"/>
              </a:solidFill>
            </a:rPr>
            <a:t>Burning      </a:t>
          </a:r>
          <a:r>
            <a:rPr lang="en-GB" sz="2400" dirty="0"/>
            <a:t>     </a:t>
          </a:r>
          <a:r>
            <a:rPr lang="en-GB" sz="1600" dirty="0"/>
            <a:t>                </a:t>
          </a:r>
          <a:endParaRPr lang="en-US" sz="1600" dirty="0"/>
        </a:p>
      </dgm:t>
    </dgm:pt>
    <dgm:pt modelId="{C82632E5-DF55-446D-B223-4FB0C8076786}" type="parTrans" cxnId="{B209C6AA-DE3D-40CE-809A-41E346EE3589}">
      <dgm:prSet/>
      <dgm:spPr/>
      <dgm:t>
        <a:bodyPr/>
        <a:lstStyle/>
        <a:p>
          <a:endParaRPr lang="en-US"/>
        </a:p>
      </dgm:t>
    </dgm:pt>
    <dgm:pt modelId="{2A0767A9-A282-453F-B1F7-2E53E1637183}" type="sibTrans" cxnId="{B209C6AA-DE3D-40CE-809A-41E346EE3589}">
      <dgm:prSet/>
      <dgm:spPr/>
      <dgm:t>
        <a:bodyPr/>
        <a:lstStyle/>
        <a:p>
          <a:endParaRPr lang="en-US"/>
        </a:p>
      </dgm:t>
    </dgm:pt>
    <dgm:pt modelId="{DAB2D090-73E2-4DBB-9260-6C6CA563D8DF}">
      <dgm:prSet/>
      <dgm:spPr/>
      <dgm:t>
        <a:bodyPr/>
        <a:lstStyle/>
        <a:p>
          <a:r>
            <a:rPr lang="en-GB" dirty="0"/>
            <a:t>•</a:t>
          </a:r>
          <a:r>
            <a:rPr lang="en-GB" dirty="0">
              <a:solidFill>
                <a:schemeClr val="tx1"/>
              </a:solidFill>
            </a:rPr>
            <a:t>Ingesting poisons</a:t>
          </a:r>
          <a:endParaRPr lang="en-US" dirty="0">
            <a:solidFill>
              <a:schemeClr val="tx1"/>
            </a:solidFill>
          </a:endParaRPr>
        </a:p>
      </dgm:t>
    </dgm:pt>
    <dgm:pt modelId="{7CFA3677-684C-4A3A-B04C-74370A3ABD51}" type="parTrans" cxnId="{798521BD-D39E-41CC-8B87-44D565658A9B}">
      <dgm:prSet/>
      <dgm:spPr/>
      <dgm:t>
        <a:bodyPr/>
        <a:lstStyle/>
        <a:p>
          <a:endParaRPr lang="en-US"/>
        </a:p>
      </dgm:t>
    </dgm:pt>
    <dgm:pt modelId="{B0752280-091E-4881-89E1-F894F131C6D2}" type="sibTrans" cxnId="{798521BD-D39E-41CC-8B87-44D565658A9B}">
      <dgm:prSet/>
      <dgm:spPr/>
      <dgm:t>
        <a:bodyPr/>
        <a:lstStyle/>
        <a:p>
          <a:endParaRPr lang="en-US"/>
        </a:p>
      </dgm:t>
    </dgm:pt>
    <dgm:pt modelId="{855E3F5E-E338-422E-9B18-647D849FE776}">
      <dgm:prSet custT="1"/>
      <dgm:spPr/>
      <dgm:t>
        <a:bodyPr/>
        <a:lstStyle/>
        <a:p>
          <a:r>
            <a:rPr lang="en-GB" sz="2100" dirty="0"/>
            <a:t>•</a:t>
          </a:r>
          <a:r>
            <a:rPr lang="en-GB" sz="2400" dirty="0">
              <a:solidFill>
                <a:schemeClr val="tx1"/>
              </a:solidFill>
            </a:rPr>
            <a:t>Pulling hair out     </a:t>
          </a:r>
          <a:r>
            <a:rPr lang="en-GB" sz="2100" dirty="0"/>
            <a:t>           </a:t>
          </a:r>
          <a:endParaRPr lang="en-US" sz="2100" dirty="0"/>
        </a:p>
      </dgm:t>
    </dgm:pt>
    <dgm:pt modelId="{83692006-72C2-4556-ACF3-2C1B9E91A037}" type="parTrans" cxnId="{E709C07A-CA3F-4044-A0E4-779DC40F8955}">
      <dgm:prSet/>
      <dgm:spPr/>
      <dgm:t>
        <a:bodyPr/>
        <a:lstStyle/>
        <a:p>
          <a:endParaRPr lang="en-US"/>
        </a:p>
      </dgm:t>
    </dgm:pt>
    <dgm:pt modelId="{9A1E19A2-4868-433E-B78E-1B3F5C21EFF3}" type="sibTrans" cxnId="{E709C07A-CA3F-4044-A0E4-779DC40F8955}">
      <dgm:prSet/>
      <dgm:spPr/>
      <dgm:t>
        <a:bodyPr/>
        <a:lstStyle/>
        <a:p>
          <a:endParaRPr lang="en-US"/>
        </a:p>
      </dgm:t>
    </dgm:pt>
    <dgm:pt modelId="{275F3327-7A95-49D2-B28F-73D54B6EBC59}">
      <dgm:prSet custT="1"/>
      <dgm:spPr/>
      <dgm:t>
        <a:bodyPr/>
        <a:lstStyle/>
        <a:p>
          <a:r>
            <a:rPr lang="en-GB" sz="2100" dirty="0"/>
            <a:t>•</a:t>
          </a:r>
          <a:r>
            <a:rPr lang="en-GB" sz="2000" dirty="0">
              <a:solidFill>
                <a:schemeClr val="tx1"/>
              </a:solidFill>
            </a:rPr>
            <a:t>Not eating/overeating</a:t>
          </a:r>
          <a:endParaRPr lang="en-US" sz="2000" dirty="0">
            <a:solidFill>
              <a:schemeClr val="tx1"/>
            </a:solidFill>
          </a:endParaRPr>
        </a:p>
      </dgm:t>
    </dgm:pt>
    <dgm:pt modelId="{77D9CAE3-1871-40DF-A095-B63F356BFBF9}" type="parTrans" cxnId="{EE4FE694-9442-47E1-9550-1A51263BCB2F}">
      <dgm:prSet/>
      <dgm:spPr/>
      <dgm:t>
        <a:bodyPr/>
        <a:lstStyle/>
        <a:p>
          <a:endParaRPr lang="en-US"/>
        </a:p>
      </dgm:t>
    </dgm:pt>
    <dgm:pt modelId="{20C3504F-32E6-4FAA-8FE4-4B116B2560F1}" type="sibTrans" cxnId="{EE4FE694-9442-47E1-9550-1A51263BCB2F}">
      <dgm:prSet/>
      <dgm:spPr/>
      <dgm:t>
        <a:bodyPr/>
        <a:lstStyle/>
        <a:p>
          <a:endParaRPr lang="en-US"/>
        </a:p>
      </dgm:t>
    </dgm:pt>
    <dgm:pt modelId="{00027D08-7255-482A-8110-89B217074C51}">
      <dgm:prSet custT="1"/>
      <dgm:spPr/>
      <dgm:t>
        <a:bodyPr/>
        <a:lstStyle/>
        <a:p>
          <a:r>
            <a:rPr lang="en-GB" sz="2100" dirty="0"/>
            <a:t>•</a:t>
          </a:r>
          <a:r>
            <a:rPr lang="en-GB" sz="2400" dirty="0">
              <a:solidFill>
                <a:schemeClr val="tx1"/>
              </a:solidFill>
            </a:rPr>
            <a:t>Over exercising</a:t>
          </a:r>
          <a:endParaRPr lang="en-US" sz="2400" dirty="0">
            <a:solidFill>
              <a:schemeClr val="tx1"/>
            </a:solidFill>
          </a:endParaRPr>
        </a:p>
      </dgm:t>
    </dgm:pt>
    <dgm:pt modelId="{9638FFEF-5F00-4254-8B67-F7C912F0D0A4}" type="parTrans" cxnId="{B5032DBF-E733-4E5B-8475-7848B8E3F7D4}">
      <dgm:prSet/>
      <dgm:spPr/>
      <dgm:t>
        <a:bodyPr/>
        <a:lstStyle/>
        <a:p>
          <a:endParaRPr lang="en-US"/>
        </a:p>
      </dgm:t>
    </dgm:pt>
    <dgm:pt modelId="{1800A141-E5A5-41F5-B675-E08937DBBD89}" type="sibTrans" cxnId="{B5032DBF-E733-4E5B-8475-7848B8E3F7D4}">
      <dgm:prSet/>
      <dgm:spPr/>
      <dgm:t>
        <a:bodyPr/>
        <a:lstStyle/>
        <a:p>
          <a:endParaRPr lang="en-US"/>
        </a:p>
      </dgm:t>
    </dgm:pt>
    <dgm:pt modelId="{1A619DAB-DA08-49F4-BA4E-18DA732072BB}">
      <dgm:prSet custT="1"/>
      <dgm:spPr/>
      <dgm:t>
        <a:bodyPr/>
        <a:lstStyle/>
        <a:p>
          <a:r>
            <a:rPr lang="en-GB" sz="2100" dirty="0"/>
            <a:t>•</a:t>
          </a:r>
          <a:r>
            <a:rPr lang="en-GB" sz="2400" dirty="0">
              <a:solidFill>
                <a:schemeClr val="tx1"/>
              </a:solidFill>
            </a:rPr>
            <a:t>Risk taking behaviour</a:t>
          </a:r>
          <a:endParaRPr lang="en-US" sz="2400" dirty="0">
            <a:solidFill>
              <a:schemeClr val="tx1"/>
            </a:solidFill>
          </a:endParaRPr>
        </a:p>
      </dgm:t>
    </dgm:pt>
    <dgm:pt modelId="{48DBBE93-D410-456C-AAC4-9B5DED971DBF}" type="parTrans" cxnId="{86866306-E1AA-4D51-B1F2-43E6CFFA6D6C}">
      <dgm:prSet/>
      <dgm:spPr/>
      <dgm:t>
        <a:bodyPr/>
        <a:lstStyle/>
        <a:p>
          <a:endParaRPr lang="en-US"/>
        </a:p>
      </dgm:t>
    </dgm:pt>
    <dgm:pt modelId="{091E70E9-1489-4BB0-A036-74843D4BBEB9}" type="sibTrans" cxnId="{86866306-E1AA-4D51-B1F2-43E6CFFA6D6C}">
      <dgm:prSet/>
      <dgm:spPr/>
      <dgm:t>
        <a:bodyPr/>
        <a:lstStyle/>
        <a:p>
          <a:endParaRPr lang="en-US"/>
        </a:p>
      </dgm:t>
    </dgm:pt>
    <dgm:pt modelId="{78CC0DAC-11BE-4F5A-9F8A-B76DFDA25F3A}">
      <dgm:prSet custT="1"/>
      <dgm:spPr/>
      <dgm:t>
        <a:bodyPr/>
        <a:lstStyle/>
        <a:p>
          <a:r>
            <a:rPr lang="en-GB" sz="2100" dirty="0"/>
            <a:t>•</a:t>
          </a:r>
          <a:r>
            <a:rPr lang="en-GB" sz="2400" dirty="0">
              <a:solidFill>
                <a:schemeClr val="tx1"/>
              </a:solidFill>
            </a:rPr>
            <a:t>Taking an overdose</a:t>
          </a:r>
          <a:endParaRPr lang="en-US" sz="2400" dirty="0">
            <a:solidFill>
              <a:schemeClr val="tx1"/>
            </a:solidFill>
          </a:endParaRPr>
        </a:p>
      </dgm:t>
    </dgm:pt>
    <dgm:pt modelId="{8EEDF9F7-D6D8-4260-B0E2-9D2B06CB07C3}" type="parTrans" cxnId="{4B5FE68A-3E9F-46FD-AB16-90678DB888CC}">
      <dgm:prSet/>
      <dgm:spPr/>
      <dgm:t>
        <a:bodyPr/>
        <a:lstStyle/>
        <a:p>
          <a:endParaRPr lang="en-US"/>
        </a:p>
      </dgm:t>
    </dgm:pt>
    <dgm:pt modelId="{516019F5-5853-4B8A-9F14-61C332F419C5}" type="sibTrans" cxnId="{4B5FE68A-3E9F-46FD-AB16-90678DB888CC}">
      <dgm:prSet/>
      <dgm:spPr/>
      <dgm:t>
        <a:bodyPr/>
        <a:lstStyle/>
        <a:p>
          <a:endParaRPr lang="en-US"/>
        </a:p>
      </dgm:t>
    </dgm:pt>
    <dgm:pt modelId="{43B7517B-62E9-46CB-915B-413639B2186E}">
      <dgm:prSet/>
      <dgm:spPr/>
      <dgm:t>
        <a:bodyPr/>
        <a:lstStyle/>
        <a:p>
          <a:r>
            <a:rPr lang="en-GB" dirty="0"/>
            <a:t>•</a:t>
          </a:r>
          <a:r>
            <a:rPr lang="en-GB" dirty="0">
              <a:solidFill>
                <a:schemeClr val="tx1"/>
              </a:solidFill>
            </a:rPr>
            <a:t>Hitting oneself</a:t>
          </a:r>
          <a:endParaRPr lang="en-US" dirty="0">
            <a:solidFill>
              <a:schemeClr val="tx1"/>
            </a:solidFill>
          </a:endParaRPr>
        </a:p>
      </dgm:t>
    </dgm:pt>
    <dgm:pt modelId="{9B1A46A1-FF62-4F53-84D1-E69B9BD08F7A}" type="parTrans" cxnId="{3D98DA86-5BD5-428D-AE2D-3A408DA5B6D0}">
      <dgm:prSet/>
      <dgm:spPr/>
      <dgm:t>
        <a:bodyPr/>
        <a:lstStyle/>
        <a:p>
          <a:endParaRPr lang="en-US"/>
        </a:p>
      </dgm:t>
    </dgm:pt>
    <dgm:pt modelId="{64D68D90-D24F-483F-BC48-CEE15B431C5A}" type="sibTrans" cxnId="{3D98DA86-5BD5-428D-AE2D-3A408DA5B6D0}">
      <dgm:prSet/>
      <dgm:spPr/>
      <dgm:t>
        <a:bodyPr/>
        <a:lstStyle/>
        <a:p>
          <a:endParaRPr lang="en-US"/>
        </a:p>
      </dgm:t>
    </dgm:pt>
    <dgm:pt modelId="{200B85DF-F380-4AE8-9B95-7773359D01C6}">
      <dgm:prSet/>
      <dgm:spPr/>
      <dgm:t>
        <a:bodyPr/>
        <a:lstStyle/>
        <a:p>
          <a:r>
            <a:rPr lang="en-GB" dirty="0"/>
            <a:t>•</a:t>
          </a:r>
          <a:r>
            <a:rPr lang="en-GB" dirty="0">
              <a:solidFill>
                <a:schemeClr val="tx1"/>
              </a:solidFill>
            </a:rPr>
            <a:t>Self-strangulation</a:t>
          </a:r>
          <a:endParaRPr lang="en-US" dirty="0">
            <a:solidFill>
              <a:schemeClr val="tx1"/>
            </a:solidFill>
          </a:endParaRPr>
        </a:p>
      </dgm:t>
    </dgm:pt>
    <dgm:pt modelId="{A2BBB3F0-D410-4A07-AF0A-BB177CAF5533}" type="parTrans" cxnId="{CFD54044-F149-46E8-90CC-541815582F3D}">
      <dgm:prSet/>
      <dgm:spPr/>
      <dgm:t>
        <a:bodyPr/>
        <a:lstStyle/>
        <a:p>
          <a:endParaRPr lang="en-US"/>
        </a:p>
      </dgm:t>
    </dgm:pt>
    <dgm:pt modelId="{EFE995E9-FA29-4389-B710-EAEB766E9D47}" type="sibTrans" cxnId="{CFD54044-F149-46E8-90CC-541815582F3D}">
      <dgm:prSet/>
      <dgm:spPr/>
      <dgm:t>
        <a:bodyPr/>
        <a:lstStyle/>
        <a:p>
          <a:endParaRPr lang="en-US"/>
        </a:p>
      </dgm:t>
    </dgm:pt>
    <dgm:pt modelId="{83A24093-37BE-4AA1-A8F4-BF4F6BDD9286}" type="pres">
      <dgm:prSet presAssocID="{C889BD8C-1A43-49FC-96B8-326ACBE19BD7}" presName="diagram" presStyleCnt="0">
        <dgm:presLayoutVars>
          <dgm:dir/>
          <dgm:resizeHandles val="exact"/>
        </dgm:presLayoutVars>
      </dgm:prSet>
      <dgm:spPr/>
    </dgm:pt>
    <dgm:pt modelId="{8425FCC7-F679-4A5C-862F-A58B7D4E5D4E}" type="pres">
      <dgm:prSet presAssocID="{6C91F9CC-E552-45C1-8A80-F2E58844CB84}" presName="node" presStyleLbl="node1" presStyleIdx="0" presStyleCnt="10">
        <dgm:presLayoutVars>
          <dgm:bulletEnabled val="1"/>
        </dgm:presLayoutVars>
      </dgm:prSet>
      <dgm:spPr/>
    </dgm:pt>
    <dgm:pt modelId="{1A0384BF-E4C2-4D18-AE9B-A19A7D8AEF7D}" type="pres">
      <dgm:prSet presAssocID="{ACF09B9A-2783-4B14-B763-B90866A7F9DA}" presName="sibTrans" presStyleCnt="0"/>
      <dgm:spPr/>
    </dgm:pt>
    <dgm:pt modelId="{A4CDA160-B0A8-4D45-AE2E-410C01E5E820}" type="pres">
      <dgm:prSet presAssocID="{872F717C-A50D-46A0-8488-94F0137BAB6E}" presName="node" presStyleLbl="node1" presStyleIdx="1" presStyleCnt="10">
        <dgm:presLayoutVars>
          <dgm:bulletEnabled val="1"/>
        </dgm:presLayoutVars>
      </dgm:prSet>
      <dgm:spPr/>
    </dgm:pt>
    <dgm:pt modelId="{774B7F1F-9C9F-44BC-B1D3-2792D1008675}" type="pres">
      <dgm:prSet presAssocID="{2A0767A9-A282-453F-B1F7-2E53E1637183}" presName="sibTrans" presStyleCnt="0"/>
      <dgm:spPr/>
    </dgm:pt>
    <dgm:pt modelId="{7421D7AE-4479-4F99-B0FC-40823FA806A6}" type="pres">
      <dgm:prSet presAssocID="{DAB2D090-73E2-4DBB-9260-6C6CA563D8DF}" presName="node" presStyleLbl="node1" presStyleIdx="2" presStyleCnt="10">
        <dgm:presLayoutVars>
          <dgm:bulletEnabled val="1"/>
        </dgm:presLayoutVars>
      </dgm:prSet>
      <dgm:spPr/>
    </dgm:pt>
    <dgm:pt modelId="{416A5A04-D4F3-4424-90DA-5EDE5040747B}" type="pres">
      <dgm:prSet presAssocID="{B0752280-091E-4881-89E1-F894F131C6D2}" presName="sibTrans" presStyleCnt="0"/>
      <dgm:spPr/>
    </dgm:pt>
    <dgm:pt modelId="{89D9593D-BD19-4AE1-A74F-162FFBC72E02}" type="pres">
      <dgm:prSet presAssocID="{855E3F5E-E338-422E-9B18-647D849FE776}" presName="node" presStyleLbl="node1" presStyleIdx="3" presStyleCnt="10">
        <dgm:presLayoutVars>
          <dgm:bulletEnabled val="1"/>
        </dgm:presLayoutVars>
      </dgm:prSet>
      <dgm:spPr/>
    </dgm:pt>
    <dgm:pt modelId="{2C2F874E-2DE1-48DB-B4F0-F6C84CDACD8A}" type="pres">
      <dgm:prSet presAssocID="{9A1E19A2-4868-433E-B78E-1B3F5C21EFF3}" presName="sibTrans" presStyleCnt="0"/>
      <dgm:spPr/>
    </dgm:pt>
    <dgm:pt modelId="{A1B87C89-3D5F-439E-8DEB-EFBDFE1E7CA6}" type="pres">
      <dgm:prSet presAssocID="{275F3327-7A95-49D2-B28F-73D54B6EBC59}" presName="node" presStyleLbl="node1" presStyleIdx="4" presStyleCnt="10">
        <dgm:presLayoutVars>
          <dgm:bulletEnabled val="1"/>
        </dgm:presLayoutVars>
      </dgm:prSet>
      <dgm:spPr/>
    </dgm:pt>
    <dgm:pt modelId="{C2574FF0-360E-4A18-B8AC-C969A28801A1}" type="pres">
      <dgm:prSet presAssocID="{20C3504F-32E6-4FAA-8FE4-4B116B2560F1}" presName="sibTrans" presStyleCnt="0"/>
      <dgm:spPr/>
    </dgm:pt>
    <dgm:pt modelId="{309D8AE3-11F6-4AD0-8AA7-8B589EF3A0B4}" type="pres">
      <dgm:prSet presAssocID="{00027D08-7255-482A-8110-89B217074C51}" presName="node" presStyleLbl="node1" presStyleIdx="5" presStyleCnt="10">
        <dgm:presLayoutVars>
          <dgm:bulletEnabled val="1"/>
        </dgm:presLayoutVars>
      </dgm:prSet>
      <dgm:spPr/>
    </dgm:pt>
    <dgm:pt modelId="{94A5424A-3E48-4E9C-A5FA-194D73526E7F}" type="pres">
      <dgm:prSet presAssocID="{1800A141-E5A5-41F5-B675-E08937DBBD89}" presName="sibTrans" presStyleCnt="0"/>
      <dgm:spPr/>
    </dgm:pt>
    <dgm:pt modelId="{82691C82-F71C-4512-97A7-B1AE11A9D29F}" type="pres">
      <dgm:prSet presAssocID="{1A619DAB-DA08-49F4-BA4E-18DA732072BB}" presName="node" presStyleLbl="node1" presStyleIdx="6" presStyleCnt="10">
        <dgm:presLayoutVars>
          <dgm:bulletEnabled val="1"/>
        </dgm:presLayoutVars>
      </dgm:prSet>
      <dgm:spPr/>
    </dgm:pt>
    <dgm:pt modelId="{91F82C92-A9F8-41A3-BD32-3177DF08BE15}" type="pres">
      <dgm:prSet presAssocID="{091E70E9-1489-4BB0-A036-74843D4BBEB9}" presName="sibTrans" presStyleCnt="0"/>
      <dgm:spPr/>
    </dgm:pt>
    <dgm:pt modelId="{AE577D38-D9BA-4913-8BCC-7E7EE796AA52}" type="pres">
      <dgm:prSet presAssocID="{78CC0DAC-11BE-4F5A-9F8A-B76DFDA25F3A}" presName="node" presStyleLbl="node1" presStyleIdx="7" presStyleCnt="10">
        <dgm:presLayoutVars>
          <dgm:bulletEnabled val="1"/>
        </dgm:presLayoutVars>
      </dgm:prSet>
      <dgm:spPr/>
    </dgm:pt>
    <dgm:pt modelId="{25765E95-A11C-4BEC-86D6-EF8F08B3BDFA}" type="pres">
      <dgm:prSet presAssocID="{516019F5-5853-4B8A-9F14-61C332F419C5}" presName="sibTrans" presStyleCnt="0"/>
      <dgm:spPr/>
    </dgm:pt>
    <dgm:pt modelId="{263AEBE6-AC7C-4955-9097-3A9F456A1655}" type="pres">
      <dgm:prSet presAssocID="{43B7517B-62E9-46CB-915B-413639B2186E}" presName="node" presStyleLbl="node1" presStyleIdx="8" presStyleCnt="10" custLinFactNeighborX="-2068" custLinFactNeighborY="-6893">
        <dgm:presLayoutVars>
          <dgm:bulletEnabled val="1"/>
        </dgm:presLayoutVars>
      </dgm:prSet>
      <dgm:spPr/>
    </dgm:pt>
    <dgm:pt modelId="{60708A9F-46F4-4DB0-814C-F100F2A3CEC9}" type="pres">
      <dgm:prSet presAssocID="{64D68D90-D24F-483F-BC48-CEE15B431C5A}" presName="sibTrans" presStyleCnt="0"/>
      <dgm:spPr/>
    </dgm:pt>
    <dgm:pt modelId="{D6DC2602-8228-4632-96D4-49CC85118EF6}" type="pres">
      <dgm:prSet presAssocID="{200B85DF-F380-4AE8-9B95-7773359D01C6}" presName="node" presStyleLbl="node1" presStyleIdx="9" presStyleCnt="10" custLinFactNeighborX="-5000" custLinFactNeighborY="-1149">
        <dgm:presLayoutVars>
          <dgm:bulletEnabled val="1"/>
        </dgm:presLayoutVars>
      </dgm:prSet>
      <dgm:spPr/>
    </dgm:pt>
  </dgm:ptLst>
  <dgm:cxnLst>
    <dgm:cxn modelId="{86866306-E1AA-4D51-B1F2-43E6CFFA6D6C}" srcId="{C889BD8C-1A43-49FC-96B8-326ACBE19BD7}" destId="{1A619DAB-DA08-49F4-BA4E-18DA732072BB}" srcOrd="6" destOrd="0" parTransId="{48DBBE93-D410-456C-AAC4-9B5DED971DBF}" sibTransId="{091E70E9-1489-4BB0-A036-74843D4BBEB9}"/>
    <dgm:cxn modelId="{9B71D70A-03C2-4ED5-A92A-AFA87A55E31B}" type="presOf" srcId="{1A619DAB-DA08-49F4-BA4E-18DA732072BB}" destId="{82691C82-F71C-4512-97A7-B1AE11A9D29F}" srcOrd="0" destOrd="0" presId="urn:microsoft.com/office/officeart/2005/8/layout/default"/>
    <dgm:cxn modelId="{78E9360E-041A-4D6E-B2A8-49A52733AD52}" type="presOf" srcId="{6C91F9CC-E552-45C1-8A80-F2E58844CB84}" destId="{8425FCC7-F679-4A5C-862F-A58B7D4E5D4E}" srcOrd="0" destOrd="0" presId="urn:microsoft.com/office/officeart/2005/8/layout/default"/>
    <dgm:cxn modelId="{CFD54044-F149-46E8-90CC-541815582F3D}" srcId="{C889BD8C-1A43-49FC-96B8-326ACBE19BD7}" destId="{200B85DF-F380-4AE8-9B95-7773359D01C6}" srcOrd="9" destOrd="0" parTransId="{A2BBB3F0-D410-4A07-AF0A-BB177CAF5533}" sibTransId="{EFE995E9-FA29-4389-B710-EAEB766E9D47}"/>
    <dgm:cxn modelId="{786FF36D-4B47-48E7-8945-623B7ABCCD29}" type="presOf" srcId="{275F3327-7A95-49D2-B28F-73D54B6EBC59}" destId="{A1B87C89-3D5F-439E-8DEB-EFBDFE1E7CA6}" srcOrd="0" destOrd="0" presId="urn:microsoft.com/office/officeart/2005/8/layout/default"/>
    <dgm:cxn modelId="{D181E56E-D794-4B41-A3C4-9CC26F7A0E57}" type="presOf" srcId="{200B85DF-F380-4AE8-9B95-7773359D01C6}" destId="{D6DC2602-8228-4632-96D4-49CC85118EF6}" srcOrd="0" destOrd="0" presId="urn:microsoft.com/office/officeart/2005/8/layout/default"/>
    <dgm:cxn modelId="{A6B0A353-862F-42B5-B11A-585D8E042AF8}" type="presOf" srcId="{C889BD8C-1A43-49FC-96B8-326ACBE19BD7}" destId="{83A24093-37BE-4AA1-A8F4-BF4F6BDD9286}" srcOrd="0" destOrd="0" presId="urn:microsoft.com/office/officeart/2005/8/layout/default"/>
    <dgm:cxn modelId="{E709C07A-CA3F-4044-A0E4-779DC40F8955}" srcId="{C889BD8C-1A43-49FC-96B8-326ACBE19BD7}" destId="{855E3F5E-E338-422E-9B18-647D849FE776}" srcOrd="3" destOrd="0" parTransId="{83692006-72C2-4556-ACF3-2C1B9E91A037}" sibTransId="{9A1E19A2-4868-433E-B78E-1B3F5C21EFF3}"/>
    <dgm:cxn modelId="{3D98DA86-5BD5-428D-AE2D-3A408DA5B6D0}" srcId="{C889BD8C-1A43-49FC-96B8-326ACBE19BD7}" destId="{43B7517B-62E9-46CB-915B-413639B2186E}" srcOrd="8" destOrd="0" parTransId="{9B1A46A1-FF62-4F53-84D1-E69B9BD08F7A}" sibTransId="{64D68D90-D24F-483F-BC48-CEE15B431C5A}"/>
    <dgm:cxn modelId="{4B5FE68A-3E9F-46FD-AB16-90678DB888CC}" srcId="{C889BD8C-1A43-49FC-96B8-326ACBE19BD7}" destId="{78CC0DAC-11BE-4F5A-9F8A-B76DFDA25F3A}" srcOrd="7" destOrd="0" parTransId="{8EEDF9F7-D6D8-4260-B0E2-9D2B06CB07C3}" sibTransId="{516019F5-5853-4B8A-9F14-61C332F419C5}"/>
    <dgm:cxn modelId="{EE4FE694-9442-47E1-9550-1A51263BCB2F}" srcId="{C889BD8C-1A43-49FC-96B8-326ACBE19BD7}" destId="{275F3327-7A95-49D2-B28F-73D54B6EBC59}" srcOrd="4" destOrd="0" parTransId="{77D9CAE3-1871-40DF-A095-B63F356BFBF9}" sibTransId="{20C3504F-32E6-4FAA-8FE4-4B116B2560F1}"/>
    <dgm:cxn modelId="{BC0A239B-C20C-44E4-88AD-791F213A02E4}" type="presOf" srcId="{43B7517B-62E9-46CB-915B-413639B2186E}" destId="{263AEBE6-AC7C-4955-9097-3A9F456A1655}" srcOrd="0" destOrd="0" presId="urn:microsoft.com/office/officeart/2005/8/layout/default"/>
    <dgm:cxn modelId="{A440269B-D804-42FC-BF01-46118FBC73CA}" type="presOf" srcId="{872F717C-A50D-46A0-8488-94F0137BAB6E}" destId="{A4CDA160-B0A8-4D45-AE2E-410C01E5E820}" srcOrd="0" destOrd="0" presId="urn:microsoft.com/office/officeart/2005/8/layout/default"/>
    <dgm:cxn modelId="{06A52FA2-8A4D-4E23-9035-5641FD7A0FAA}" type="presOf" srcId="{855E3F5E-E338-422E-9B18-647D849FE776}" destId="{89D9593D-BD19-4AE1-A74F-162FFBC72E02}" srcOrd="0" destOrd="0" presId="urn:microsoft.com/office/officeart/2005/8/layout/default"/>
    <dgm:cxn modelId="{B209C6AA-DE3D-40CE-809A-41E346EE3589}" srcId="{C889BD8C-1A43-49FC-96B8-326ACBE19BD7}" destId="{872F717C-A50D-46A0-8488-94F0137BAB6E}" srcOrd="1" destOrd="0" parTransId="{C82632E5-DF55-446D-B223-4FB0C8076786}" sibTransId="{2A0767A9-A282-453F-B1F7-2E53E1637183}"/>
    <dgm:cxn modelId="{798521BD-D39E-41CC-8B87-44D565658A9B}" srcId="{C889BD8C-1A43-49FC-96B8-326ACBE19BD7}" destId="{DAB2D090-73E2-4DBB-9260-6C6CA563D8DF}" srcOrd="2" destOrd="0" parTransId="{7CFA3677-684C-4A3A-B04C-74370A3ABD51}" sibTransId="{B0752280-091E-4881-89E1-F894F131C6D2}"/>
    <dgm:cxn modelId="{B5032DBF-E733-4E5B-8475-7848B8E3F7D4}" srcId="{C889BD8C-1A43-49FC-96B8-326ACBE19BD7}" destId="{00027D08-7255-482A-8110-89B217074C51}" srcOrd="5" destOrd="0" parTransId="{9638FFEF-5F00-4254-8B67-F7C912F0D0A4}" sibTransId="{1800A141-E5A5-41F5-B675-E08937DBBD89}"/>
    <dgm:cxn modelId="{CC8BFECF-DA07-4628-B221-FFA63558CF17}" type="presOf" srcId="{00027D08-7255-482A-8110-89B217074C51}" destId="{309D8AE3-11F6-4AD0-8AA7-8B589EF3A0B4}" srcOrd="0" destOrd="0" presId="urn:microsoft.com/office/officeart/2005/8/layout/default"/>
    <dgm:cxn modelId="{3495E6E1-C948-48CF-B7F0-763B6ECFE73D}" srcId="{C889BD8C-1A43-49FC-96B8-326ACBE19BD7}" destId="{6C91F9CC-E552-45C1-8A80-F2E58844CB84}" srcOrd="0" destOrd="0" parTransId="{DF50752E-CD97-483A-831A-2908A04E701F}" sibTransId="{ACF09B9A-2783-4B14-B763-B90866A7F9DA}"/>
    <dgm:cxn modelId="{0348ADE7-E928-454A-9E7B-8DB62C128D13}" type="presOf" srcId="{78CC0DAC-11BE-4F5A-9F8A-B76DFDA25F3A}" destId="{AE577D38-D9BA-4913-8BCC-7E7EE796AA52}" srcOrd="0" destOrd="0" presId="urn:microsoft.com/office/officeart/2005/8/layout/default"/>
    <dgm:cxn modelId="{D8FCF9FE-95C2-41E9-A69E-8D9B1E425319}" type="presOf" srcId="{DAB2D090-73E2-4DBB-9260-6C6CA563D8DF}" destId="{7421D7AE-4479-4F99-B0FC-40823FA806A6}" srcOrd="0" destOrd="0" presId="urn:microsoft.com/office/officeart/2005/8/layout/default"/>
    <dgm:cxn modelId="{66A0EB4E-AB3D-4FB9-89A2-BF1AF0C35C40}" type="presParOf" srcId="{83A24093-37BE-4AA1-A8F4-BF4F6BDD9286}" destId="{8425FCC7-F679-4A5C-862F-A58B7D4E5D4E}" srcOrd="0" destOrd="0" presId="urn:microsoft.com/office/officeart/2005/8/layout/default"/>
    <dgm:cxn modelId="{C2B7C544-BE52-4FCB-AD84-CF32B2C16858}" type="presParOf" srcId="{83A24093-37BE-4AA1-A8F4-BF4F6BDD9286}" destId="{1A0384BF-E4C2-4D18-AE9B-A19A7D8AEF7D}" srcOrd="1" destOrd="0" presId="urn:microsoft.com/office/officeart/2005/8/layout/default"/>
    <dgm:cxn modelId="{B88EEA55-8B9C-40A5-89D5-C567DE48B8B7}" type="presParOf" srcId="{83A24093-37BE-4AA1-A8F4-BF4F6BDD9286}" destId="{A4CDA160-B0A8-4D45-AE2E-410C01E5E820}" srcOrd="2" destOrd="0" presId="urn:microsoft.com/office/officeart/2005/8/layout/default"/>
    <dgm:cxn modelId="{D8B8B189-F84D-4DB9-B75B-B8C4C21E5A41}" type="presParOf" srcId="{83A24093-37BE-4AA1-A8F4-BF4F6BDD9286}" destId="{774B7F1F-9C9F-44BC-B1D3-2792D1008675}" srcOrd="3" destOrd="0" presId="urn:microsoft.com/office/officeart/2005/8/layout/default"/>
    <dgm:cxn modelId="{4F78FD7F-C8FA-4703-9601-52260EF04758}" type="presParOf" srcId="{83A24093-37BE-4AA1-A8F4-BF4F6BDD9286}" destId="{7421D7AE-4479-4F99-B0FC-40823FA806A6}" srcOrd="4" destOrd="0" presId="urn:microsoft.com/office/officeart/2005/8/layout/default"/>
    <dgm:cxn modelId="{D809FD73-0A7E-4833-A262-8766BBA02946}" type="presParOf" srcId="{83A24093-37BE-4AA1-A8F4-BF4F6BDD9286}" destId="{416A5A04-D4F3-4424-90DA-5EDE5040747B}" srcOrd="5" destOrd="0" presId="urn:microsoft.com/office/officeart/2005/8/layout/default"/>
    <dgm:cxn modelId="{A543F7E6-6642-4FF0-8311-731F6457406A}" type="presParOf" srcId="{83A24093-37BE-4AA1-A8F4-BF4F6BDD9286}" destId="{89D9593D-BD19-4AE1-A74F-162FFBC72E02}" srcOrd="6" destOrd="0" presId="urn:microsoft.com/office/officeart/2005/8/layout/default"/>
    <dgm:cxn modelId="{CC0D4DE1-CAD2-4BD7-9E10-F59863A04EB7}" type="presParOf" srcId="{83A24093-37BE-4AA1-A8F4-BF4F6BDD9286}" destId="{2C2F874E-2DE1-48DB-B4F0-F6C84CDACD8A}" srcOrd="7" destOrd="0" presId="urn:microsoft.com/office/officeart/2005/8/layout/default"/>
    <dgm:cxn modelId="{6BF57D72-81F4-4AAA-9A01-9B3855AD25BE}" type="presParOf" srcId="{83A24093-37BE-4AA1-A8F4-BF4F6BDD9286}" destId="{A1B87C89-3D5F-439E-8DEB-EFBDFE1E7CA6}" srcOrd="8" destOrd="0" presId="urn:microsoft.com/office/officeart/2005/8/layout/default"/>
    <dgm:cxn modelId="{50BDDD0A-9FDF-4771-A23B-C35532936AE0}" type="presParOf" srcId="{83A24093-37BE-4AA1-A8F4-BF4F6BDD9286}" destId="{C2574FF0-360E-4A18-B8AC-C969A28801A1}" srcOrd="9" destOrd="0" presId="urn:microsoft.com/office/officeart/2005/8/layout/default"/>
    <dgm:cxn modelId="{E6B48445-5B60-4210-85C9-06A3E336026F}" type="presParOf" srcId="{83A24093-37BE-4AA1-A8F4-BF4F6BDD9286}" destId="{309D8AE3-11F6-4AD0-8AA7-8B589EF3A0B4}" srcOrd="10" destOrd="0" presId="urn:microsoft.com/office/officeart/2005/8/layout/default"/>
    <dgm:cxn modelId="{F09FC2DE-24F6-4FC6-82ED-41E86E9FE405}" type="presParOf" srcId="{83A24093-37BE-4AA1-A8F4-BF4F6BDD9286}" destId="{94A5424A-3E48-4E9C-A5FA-194D73526E7F}" srcOrd="11" destOrd="0" presId="urn:microsoft.com/office/officeart/2005/8/layout/default"/>
    <dgm:cxn modelId="{51ACBF44-35C0-45EC-96B5-B4F3111EAA02}" type="presParOf" srcId="{83A24093-37BE-4AA1-A8F4-BF4F6BDD9286}" destId="{82691C82-F71C-4512-97A7-B1AE11A9D29F}" srcOrd="12" destOrd="0" presId="urn:microsoft.com/office/officeart/2005/8/layout/default"/>
    <dgm:cxn modelId="{D2989E9B-249D-4AD1-8CF3-CB2DBCAE8D44}" type="presParOf" srcId="{83A24093-37BE-4AA1-A8F4-BF4F6BDD9286}" destId="{91F82C92-A9F8-41A3-BD32-3177DF08BE15}" srcOrd="13" destOrd="0" presId="urn:microsoft.com/office/officeart/2005/8/layout/default"/>
    <dgm:cxn modelId="{2C284909-A51A-45FF-A281-F2B166159C01}" type="presParOf" srcId="{83A24093-37BE-4AA1-A8F4-BF4F6BDD9286}" destId="{AE577D38-D9BA-4913-8BCC-7E7EE796AA52}" srcOrd="14" destOrd="0" presId="urn:microsoft.com/office/officeart/2005/8/layout/default"/>
    <dgm:cxn modelId="{59617605-1E2C-47CD-ADB7-FE1922F1F46D}" type="presParOf" srcId="{83A24093-37BE-4AA1-A8F4-BF4F6BDD9286}" destId="{25765E95-A11C-4BEC-86D6-EF8F08B3BDFA}" srcOrd="15" destOrd="0" presId="urn:microsoft.com/office/officeart/2005/8/layout/default"/>
    <dgm:cxn modelId="{32A40187-C310-4CBF-BC97-7919FBB7CDFC}" type="presParOf" srcId="{83A24093-37BE-4AA1-A8F4-BF4F6BDD9286}" destId="{263AEBE6-AC7C-4955-9097-3A9F456A1655}" srcOrd="16" destOrd="0" presId="urn:microsoft.com/office/officeart/2005/8/layout/default"/>
    <dgm:cxn modelId="{3A38C748-A850-4CBE-A086-0107323D5DD8}" type="presParOf" srcId="{83A24093-37BE-4AA1-A8F4-BF4F6BDD9286}" destId="{60708A9F-46F4-4DB0-814C-F100F2A3CEC9}" srcOrd="17" destOrd="0" presId="urn:microsoft.com/office/officeart/2005/8/layout/default"/>
    <dgm:cxn modelId="{44242BCE-A35C-4FBD-9C65-4BF9717A859B}" type="presParOf" srcId="{83A24093-37BE-4AA1-A8F4-BF4F6BDD9286}" destId="{D6DC2602-8228-4632-96D4-49CC85118EF6}" srcOrd="1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D756A3E-FE34-45D8-860A-ED7498F006C3}">
      <dsp:nvSpPr>
        <dsp:cNvPr id="0" name=""/>
        <dsp:cNvSpPr/>
      </dsp:nvSpPr>
      <dsp:spPr>
        <a:xfrm>
          <a:off x="0" y="4121538"/>
          <a:ext cx="7037387" cy="1352780"/>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Poor mental health makes your thinking, feeling or reacting become difficult, or even impossible. This can feel just as bad as a physical illness, or even worse.</a:t>
          </a:r>
          <a:endParaRPr lang="en-US" sz="2300" kern="1200"/>
        </a:p>
      </dsp:txBody>
      <dsp:txXfrm>
        <a:off x="0" y="4121538"/>
        <a:ext cx="7037387" cy="1352780"/>
      </dsp:txXfrm>
    </dsp:sp>
    <dsp:sp modelId="{705E69DD-879D-4E76-BBA0-32B606E034B0}">
      <dsp:nvSpPr>
        <dsp:cNvPr id="0" name=""/>
        <dsp:cNvSpPr/>
      </dsp:nvSpPr>
      <dsp:spPr>
        <a:xfrm rot="10800000">
          <a:off x="0" y="2061253"/>
          <a:ext cx="7037387" cy="2080576"/>
        </a:xfrm>
        <a:prstGeom prst="upArrowCallou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Good mental health means being able to think, feel and react in the ways that you need and want to live your life. </a:t>
          </a:r>
          <a:endParaRPr lang="en-US" sz="2300" kern="1200"/>
        </a:p>
      </dsp:txBody>
      <dsp:txXfrm rot="10800000">
        <a:off x="0" y="2061253"/>
        <a:ext cx="7037387" cy="1351896"/>
      </dsp:txXfrm>
    </dsp:sp>
    <dsp:sp modelId="{7705206A-F1E8-452B-B730-34FADB87C1CE}">
      <dsp:nvSpPr>
        <dsp:cNvPr id="0" name=""/>
        <dsp:cNvSpPr/>
      </dsp:nvSpPr>
      <dsp:spPr>
        <a:xfrm rot="10800000">
          <a:off x="0" y="967"/>
          <a:ext cx="7037387" cy="2080576"/>
        </a:xfrm>
        <a:prstGeom prst="upArrowCallou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marL="0" lvl="0" indent="0" algn="ctr" defTabSz="1022350">
            <a:lnSpc>
              <a:spcPct val="90000"/>
            </a:lnSpc>
            <a:spcBef>
              <a:spcPct val="0"/>
            </a:spcBef>
            <a:spcAft>
              <a:spcPct val="35000"/>
            </a:spcAft>
            <a:buNone/>
          </a:pPr>
          <a:r>
            <a:rPr lang="en-GB" sz="2300" kern="1200"/>
            <a:t>Like physical health: everybody has it and we need to take care of it.</a:t>
          </a:r>
          <a:endParaRPr lang="en-US" sz="2300" kern="1200"/>
        </a:p>
      </dsp:txBody>
      <dsp:txXfrm rot="10800000">
        <a:off x="0" y="967"/>
        <a:ext cx="7037387" cy="135189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4E423A-8F88-42DF-B879-72311ADA5A7B}">
      <dsp:nvSpPr>
        <dsp:cNvPr id="0" name=""/>
        <dsp:cNvSpPr/>
      </dsp:nvSpPr>
      <dsp:spPr>
        <a:xfrm>
          <a:off x="0" y="0"/>
          <a:ext cx="5333466" cy="1199862"/>
        </a:xfrm>
        <a:prstGeom prst="roundRect">
          <a:avLst>
            <a:gd name="adj" fmla="val 10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rtl="0">
            <a:lnSpc>
              <a:spcPct val="90000"/>
            </a:lnSpc>
            <a:spcBef>
              <a:spcPct val="0"/>
            </a:spcBef>
            <a:spcAft>
              <a:spcPct val="35000"/>
            </a:spcAft>
            <a:buNone/>
          </a:pPr>
          <a:r>
            <a:rPr lang="en-GB" sz="3100" kern="1200"/>
            <a:t>People don’t know how to </a:t>
          </a:r>
          <a:r>
            <a:rPr lang="en-GB" sz="3100" kern="1200">
              <a:latin typeface="Calibri Light" panose="020F0302020204030204"/>
            </a:rPr>
            <a:t>cope</a:t>
          </a:r>
          <a:endParaRPr lang="en-US" sz="3100" kern="1200">
            <a:latin typeface="Calibri Light" panose="020F0302020204030204"/>
          </a:endParaRPr>
        </a:p>
      </dsp:txBody>
      <dsp:txXfrm>
        <a:off x="35143" y="35143"/>
        <a:ext cx="3937332" cy="1129576"/>
      </dsp:txXfrm>
    </dsp:sp>
    <dsp:sp modelId="{2DEA1FBF-3213-4D46-B2CC-DB4237F0BAC1}">
      <dsp:nvSpPr>
        <dsp:cNvPr id="0" name=""/>
        <dsp:cNvSpPr/>
      </dsp:nvSpPr>
      <dsp:spPr>
        <a:xfrm>
          <a:off x="446677" y="1418019"/>
          <a:ext cx="5333466" cy="1199862"/>
        </a:xfrm>
        <a:prstGeom prst="roundRect">
          <a:avLst>
            <a:gd name="adj" fmla="val 10000"/>
          </a:avLst>
        </a:prstGeom>
        <a:gradFill rotWithShape="0">
          <a:gsLst>
            <a:gs pos="0">
              <a:schemeClr val="accent2">
                <a:hueOff val="-485121"/>
                <a:satOff val="-27976"/>
                <a:lumOff val="2876"/>
                <a:alphaOff val="0"/>
                <a:satMod val="103000"/>
                <a:lumMod val="102000"/>
                <a:tint val="94000"/>
              </a:schemeClr>
            </a:gs>
            <a:gs pos="50000">
              <a:schemeClr val="accent2">
                <a:hueOff val="-485121"/>
                <a:satOff val="-27976"/>
                <a:lumOff val="2876"/>
                <a:alphaOff val="0"/>
                <a:satMod val="110000"/>
                <a:lumMod val="100000"/>
                <a:shade val="100000"/>
              </a:schemeClr>
            </a:gs>
            <a:gs pos="100000">
              <a:schemeClr val="accent2">
                <a:hueOff val="-485121"/>
                <a:satOff val="-27976"/>
                <a:lumOff val="2876"/>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latin typeface="Calibri Light" panose="020F0302020204030204"/>
            </a:rPr>
            <a:t>999</a:t>
          </a:r>
          <a:r>
            <a:rPr lang="en-GB" sz="3100" kern="1200"/>
            <a:t> it’s easy!</a:t>
          </a:r>
        </a:p>
      </dsp:txBody>
      <dsp:txXfrm>
        <a:off x="481820" y="1453162"/>
        <a:ext cx="4036592" cy="1129576"/>
      </dsp:txXfrm>
    </dsp:sp>
    <dsp:sp modelId="{F97B8CE3-B7CB-4A68-9058-8812B83B3B51}">
      <dsp:nvSpPr>
        <dsp:cNvPr id="0" name=""/>
        <dsp:cNvSpPr/>
      </dsp:nvSpPr>
      <dsp:spPr>
        <a:xfrm>
          <a:off x="886688" y="2836038"/>
          <a:ext cx="5333466" cy="1199862"/>
        </a:xfrm>
        <a:prstGeom prst="roundRect">
          <a:avLst>
            <a:gd name="adj" fmla="val 10000"/>
          </a:avLst>
        </a:prstGeom>
        <a:gradFill rotWithShape="0">
          <a:gsLst>
            <a:gs pos="0">
              <a:schemeClr val="accent2">
                <a:hueOff val="-970242"/>
                <a:satOff val="-55952"/>
                <a:lumOff val="5752"/>
                <a:alphaOff val="0"/>
                <a:satMod val="103000"/>
                <a:lumMod val="102000"/>
                <a:tint val="94000"/>
              </a:schemeClr>
            </a:gs>
            <a:gs pos="50000">
              <a:schemeClr val="accent2">
                <a:hueOff val="-970242"/>
                <a:satOff val="-55952"/>
                <a:lumOff val="5752"/>
                <a:alphaOff val="0"/>
                <a:satMod val="110000"/>
                <a:lumMod val="100000"/>
                <a:shade val="100000"/>
              </a:schemeClr>
            </a:gs>
            <a:gs pos="100000">
              <a:schemeClr val="accent2">
                <a:hueOff val="-970242"/>
                <a:satOff val="-55952"/>
                <a:lumOff val="5752"/>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Emergency services can’t say ‘NO’</a:t>
          </a:r>
          <a:endParaRPr lang="en-US" sz="3100" kern="1200"/>
        </a:p>
      </dsp:txBody>
      <dsp:txXfrm>
        <a:off x="921831" y="2871181"/>
        <a:ext cx="4043258" cy="1129576"/>
      </dsp:txXfrm>
    </dsp:sp>
    <dsp:sp modelId="{F2DAE528-F988-46FC-9282-129EA41723BA}">
      <dsp:nvSpPr>
        <dsp:cNvPr id="0" name=""/>
        <dsp:cNvSpPr/>
      </dsp:nvSpPr>
      <dsp:spPr>
        <a:xfrm>
          <a:off x="1333366" y="4254057"/>
          <a:ext cx="5333466" cy="1199862"/>
        </a:xfrm>
        <a:prstGeom prst="roundRect">
          <a:avLst>
            <a:gd name="adj" fmla="val 10000"/>
          </a:avLst>
        </a:prstGeom>
        <a:gradFill rotWithShape="0">
          <a:gsLst>
            <a:gs pos="0">
              <a:schemeClr val="accent2">
                <a:hueOff val="-1455363"/>
                <a:satOff val="-83928"/>
                <a:lumOff val="8628"/>
                <a:alphaOff val="0"/>
                <a:satMod val="103000"/>
                <a:lumMod val="102000"/>
                <a:tint val="94000"/>
              </a:schemeClr>
            </a:gs>
            <a:gs pos="50000">
              <a:schemeClr val="accent2">
                <a:hueOff val="-1455363"/>
                <a:satOff val="-83928"/>
                <a:lumOff val="8628"/>
                <a:alphaOff val="0"/>
                <a:satMod val="110000"/>
                <a:lumMod val="100000"/>
                <a:shade val="100000"/>
              </a:schemeClr>
            </a:gs>
            <a:gs pos="100000">
              <a:schemeClr val="accent2">
                <a:hueOff val="-1455363"/>
                <a:satOff val="-83928"/>
                <a:lumOff val="8628"/>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They are 24/7 service</a:t>
          </a:r>
          <a:endParaRPr lang="en-US" sz="3100" kern="1200"/>
        </a:p>
      </dsp:txBody>
      <dsp:txXfrm>
        <a:off x="1368509" y="4289200"/>
        <a:ext cx="4036592" cy="1129576"/>
      </dsp:txXfrm>
    </dsp:sp>
    <dsp:sp modelId="{46F99A70-89E3-4F23-941C-5C1091F8E810}">
      <dsp:nvSpPr>
        <dsp:cNvPr id="0" name=""/>
        <dsp:cNvSpPr/>
      </dsp:nvSpPr>
      <dsp:spPr>
        <a:xfrm>
          <a:off x="4553555" y="918985"/>
          <a:ext cx="779910" cy="779910"/>
        </a:xfrm>
        <a:prstGeom prst="downArrow">
          <a:avLst>
            <a:gd name="adj1" fmla="val 55000"/>
            <a:gd name="adj2" fmla="val 45000"/>
          </a:avLst>
        </a:prstGeom>
        <a:solidFill>
          <a:schemeClr val="accent2">
            <a:tint val="40000"/>
            <a:alpha val="90000"/>
            <a:hueOff val="0"/>
            <a:satOff val="0"/>
            <a:lumOff val="0"/>
            <a:alphaOff val="0"/>
          </a:schemeClr>
        </a:solidFill>
        <a:ln w="635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GB" sz="3500" kern="1200"/>
        </a:p>
      </dsp:txBody>
      <dsp:txXfrm>
        <a:off x="4729035" y="918985"/>
        <a:ext cx="428950" cy="586882"/>
      </dsp:txXfrm>
    </dsp:sp>
    <dsp:sp modelId="{3AE02459-2756-42A0-85BF-2D18854B5D7B}">
      <dsp:nvSpPr>
        <dsp:cNvPr id="0" name=""/>
        <dsp:cNvSpPr/>
      </dsp:nvSpPr>
      <dsp:spPr>
        <a:xfrm>
          <a:off x="5000233" y="2337004"/>
          <a:ext cx="779910" cy="779910"/>
        </a:xfrm>
        <a:prstGeom prst="downArrow">
          <a:avLst>
            <a:gd name="adj1" fmla="val 55000"/>
            <a:gd name="adj2" fmla="val 45000"/>
          </a:avLst>
        </a:prstGeom>
        <a:solidFill>
          <a:schemeClr val="accent2">
            <a:tint val="40000"/>
            <a:alpha val="90000"/>
            <a:hueOff val="-424613"/>
            <a:satOff val="-37673"/>
            <a:lumOff val="-385"/>
            <a:alphaOff val="0"/>
          </a:schemeClr>
        </a:solidFill>
        <a:ln w="6350" cap="flat" cmpd="sng" algn="ctr">
          <a:solidFill>
            <a:schemeClr val="accent2">
              <a:tint val="40000"/>
              <a:alpha val="90000"/>
              <a:hueOff val="-424613"/>
              <a:satOff val="-37673"/>
              <a:lumOff val="-385"/>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GB" sz="3500" kern="1200"/>
        </a:p>
      </dsp:txBody>
      <dsp:txXfrm>
        <a:off x="5175713" y="2337004"/>
        <a:ext cx="428950" cy="586882"/>
      </dsp:txXfrm>
    </dsp:sp>
    <dsp:sp modelId="{0169261E-4D4C-48CE-AFBF-4A02E327EA54}">
      <dsp:nvSpPr>
        <dsp:cNvPr id="0" name=""/>
        <dsp:cNvSpPr/>
      </dsp:nvSpPr>
      <dsp:spPr>
        <a:xfrm>
          <a:off x="5440244" y="3755023"/>
          <a:ext cx="779910" cy="779910"/>
        </a:xfrm>
        <a:prstGeom prst="downArrow">
          <a:avLst>
            <a:gd name="adj1" fmla="val 55000"/>
            <a:gd name="adj2" fmla="val 45000"/>
          </a:avLst>
        </a:prstGeom>
        <a:solidFill>
          <a:schemeClr val="accent2">
            <a:tint val="40000"/>
            <a:alpha val="90000"/>
            <a:hueOff val="-849226"/>
            <a:satOff val="-75346"/>
            <a:lumOff val="-769"/>
            <a:alphaOff val="0"/>
          </a:schemeClr>
        </a:solidFill>
        <a:ln w="6350" cap="flat" cmpd="sng" algn="ctr">
          <a:solidFill>
            <a:schemeClr val="accent2">
              <a:tint val="40000"/>
              <a:alpha val="90000"/>
              <a:hueOff val="-849226"/>
              <a:satOff val="-75346"/>
              <a:lumOff val="-769"/>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4450" tIns="44450" rIns="44450" bIns="44450" numCol="1" spcCol="1270" anchor="ctr" anchorCtr="0">
          <a:noAutofit/>
        </a:bodyPr>
        <a:lstStyle/>
        <a:p>
          <a:pPr marL="0" lvl="0" indent="0" algn="ctr" defTabSz="1555750">
            <a:lnSpc>
              <a:spcPct val="90000"/>
            </a:lnSpc>
            <a:spcBef>
              <a:spcPct val="0"/>
            </a:spcBef>
            <a:spcAft>
              <a:spcPct val="35000"/>
            </a:spcAft>
            <a:buNone/>
          </a:pPr>
          <a:endParaRPr lang="en-US" sz="3500" kern="1200"/>
        </a:p>
      </dsp:txBody>
      <dsp:txXfrm>
        <a:off x="5615724" y="3755023"/>
        <a:ext cx="428950" cy="5868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1CEFF2-7023-4B66-8507-79DFF2703C12}">
      <dsp:nvSpPr>
        <dsp:cNvPr id="0" name=""/>
        <dsp:cNvSpPr/>
      </dsp:nvSpPr>
      <dsp:spPr>
        <a:xfrm rot="5400000">
          <a:off x="5410072" y="-1189323"/>
          <a:ext cx="3481070" cy="6729984"/>
        </a:xfrm>
        <a:prstGeom prst="round2SameRect">
          <a:avLst/>
        </a:prstGeom>
        <a:solidFill>
          <a:schemeClr val="accent3">
            <a:alpha val="90000"/>
            <a:tint val="40000"/>
            <a:hueOff val="0"/>
            <a:satOff val="0"/>
            <a:lumOff val="0"/>
            <a:alphaOff val="0"/>
          </a:schemeClr>
        </a:solidFill>
        <a:ln w="6350" cap="flat" cmpd="sng" algn="ctr">
          <a:solidFill>
            <a:schemeClr val="accent3">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9060" tIns="49530" rIns="99060" bIns="49530" numCol="1" spcCol="1270" anchor="ctr" anchorCtr="0">
          <a:noAutofit/>
        </a:bodyPr>
        <a:lstStyle/>
        <a:p>
          <a:pPr marL="228600" lvl="1" indent="-228600" algn="l" defTabSz="1155700">
            <a:lnSpc>
              <a:spcPct val="90000"/>
            </a:lnSpc>
            <a:spcBef>
              <a:spcPct val="0"/>
            </a:spcBef>
            <a:spcAft>
              <a:spcPct val="15000"/>
            </a:spcAft>
            <a:buChar char="•"/>
          </a:pPr>
          <a:r>
            <a:rPr lang="en-GB" sz="2600" kern="1200"/>
            <a:t>What type of situations or incidents might the police have to attend where mental health is a consideration? </a:t>
          </a:r>
          <a:endParaRPr lang="en-US" sz="2600" kern="1200"/>
        </a:p>
        <a:p>
          <a:pPr marL="228600" lvl="1" indent="-228600" algn="l" defTabSz="1155700">
            <a:lnSpc>
              <a:spcPct val="90000"/>
            </a:lnSpc>
            <a:spcBef>
              <a:spcPct val="0"/>
            </a:spcBef>
            <a:spcAft>
              <a:spcPct val="15000"/>
            </a:spcAft>
            <a:buChar char="•"/>
          </a:pPr>
          <a:r>
            <a:rPr lang="en-GB" sz="2600" kern="1200"/>
            <a:t>What are the signs and behaviours of someone suffering a mental health episode? </a:t>
          </a:r>
          <a:endParaRPr lang="en-US" sz="2600" kern="1200"/>
        </a:p>
        <a:p>
          <a:pPr marL="228600" lvl="1" indent="-228600" algn="l" defTabSz="1155700">
            <a:lnSpc>
              <a:spcPct val="90000"/>
            </a:lnSpc>
            <a:spcBef>
              <a:spcPct val="0"/>
            </a:spcBef>
            <a:spcAft>
              <a:spcPct val="15000"/>
            </a:spcAft>
            <a:buChar char="•"/>
          </a:pPr>
          <a:r>
            <a:rPr lang="en-GB" sz="2600" kern="1200"/>
            <a:t>What initial support can we offer a person suffering from mental health? </a:t>
          </a:r>
          <a:endParaRPr lang="en-US" sz="2600" kern="1200"/>
        </a:p>
      </dsp:txBody>
      <dsp:txXfrm rot="-5400000">
        <a:off x="3785615" y="605066"/>
        <a:ext cx="6560052" cy="3141206"/>
      </dsp:txXfrm>
    </dsp:sp>
    <dsp:sp modelId="{F2C625E0-E00D-40F3-8257-EF85B39E2F6E}">
      <dsp:nvSpPr>
        <dsp:cNvPr id="0" name=""/>
        <dsp:cNvSpPr/>
      </dsp:nvSpPr>
      <dsp:spPr>
        <a:xfrm>
          <a:off x="0" y="0"/>
          <a:ext cx="3785616" cy="4351338"/>
        </a:xfrm>
        <a:prstGeom prst="round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40970" tIns="70485" rIns="140970" bIns="70485" numCol="1" spcCol="1270" anchor="ctr" anchorCtr="0">
          <a:noAutofit/>
        </a:bodyPr>
        <a:lstStyle/>
        <a:p>
          <a:pPr marL="0" lvl="0" indent="0" algn="ctr" defTabSz="1644650">
            <a:lnSpc>
              <a:spcPct val="90000"/>
            </a:lnSpc>
            <a:spcBef>
              <a:spcPct val="0"/>
            </a:spcBef>
            <a:spcAft>
              <a:spcPct val="35000"/>
            </a:spcAft>
            <a:buNone/>
          </a:pPr>
          <a:r>
            <a:rPr lang="en-GB" sz="3700" b="1" kern="1200"/>
            <a:t>How might you communicate with somebody experiencing Mental Health? </a:t>
          </a:r>
          <a:endParaRPr lang="en-US" sz="3700" kern="1200"/>
        </a:p>
      </dsp:txBody>
      <dsp:txXfrm>
        <a:off x="184799" y="184799"/>
        <a:ext cx="3416018" cy="398174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3B9699F-0E94-4149-BE11-C990DB87F165}">
      <dsp:nvSpPr>
        <dsp:cNvPr id="0" name=""/>
        <dsp:cNvSpPr/>
      </dsp:nvSpPr>
      <dsp:spPr>
        <a:xfrm>
          <a:off x="752566"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6C83DE-C517-4086-805F-9FD34352A55E}">
      <dsp:nvSpPr>
        <dsp:cNvPr id="0" name=""/>
        <dsp:cNvSpPr/>
      </dsp:nvSpPr>
      <dsp:spPr>
        <a:xfrm>
          <a:off x="100682"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Experiencing hallucinations or delusional thoughts</a:t>
          </a:r>
          <a:endParaRPr lang="en-US" sz="1700" kern="1200"/>
        </a:p>
      </dsp:txBody>
      <dsp:txXfrm>
        <a:off x="100682" y="2427484"/>
        <a:ext cx="2370489" cy="720000"/>
      </dsp:txXfrm>
    </dsp:sp>
    <dsp:sp modelId="{5E8671DE-3D6D-4AA0-8359-C7A38AEF9420}">
      <dsp:nvSpPr>
        <dsp:cNvPr id="0" name=""/>
        <dsp:cNvSpPr/>
      </dsp:nvSpPr>
      <dsp:spPr>
        <a:xfrm>
          <a:off x="3537891"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EA2227-33FF-45F2-BD62-940C98AC9E01}">
      <dsp:nvSpPr>
        <dsp:cNvPr id="0" name=""/>
        <dsp:cNvSpPr/>
      </dsp:nvSpPr>
      <dsp:spPr>
        <a:xfrm>
          <a:off x="2886007"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Disconnected and jumbled speech</a:t>
          </a:r>
          <a:endParaRPr lang="en-US" sz="1700" kern="1200"/>
        </a:p>
      </dsp:txBody>
      <dsp:txXfrm>
        <a:off x="2886007" y="2427484"/>
        <a:ext cx="2370489" cy="720000"/>
      </dsp:txXfrm>
    </dsp:sp>
    <dsp:sp modelId="{789CCFB6-F138-492C-9445-C301E2682B1A}">
      <dsp:nvSpPr>
        <dsp:cNvPr id="0" name=""/>
        <dsp:cNvSpPr/>
      </dsp:nvSpPr>
      <dsp:spPr>
        <a:xfrm>
          <a:off x="6323216"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2F277F-B080-4DDA-979F-D9E6D4D702C5}">
      <dsp:nvSpPr>
        <dsp:cNvPr id="0" name=""/>
        <dsp:cNvSpPr/>
      </dsp:nvSpPr>
      <dsp:spPr>
        <a:xfrm>
          <a:off x="5671332"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Memory issues exacerbated by stress and anxiety</a:t>
          </a:r>
          <a:endParaRPr lang="en-US" sz="1700" kern="1200"/>
        </a:p>
      </dsp:txBody>
      <dsp:txXfrm>
        <a:off x="5671332" y="2427484"/>
        <a:ext cx="2370489" cy="720000"/>
      </dsp:txXfrm>
    </dsp:sp>
    <dsp:sp modelId="{999AA420-DB88-4643-951C-F7C5EAC81A6F}">
      <dsp:nvSpPr>
        <dsp:cNvPr id="0" name=""/>
        <dsp:cNvSpPr/>
      </dsp:nvSpPr>
      <dsp:spPr>
        <a:xfrm>
          <a:off x="9108541" y="1045320"/>
          <a:ext cx="1066720" cy="106672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0BC452-1A15-447E-A992-BA490952B489}">
      <dsp:nvSpPr>
        <dsp:cNvPr id="0" name=""/>
        <dsp:cNvSpPr/>
      </dsp:nvSpPr>
      <dsp:spPr>
        <a:xfrm>
          <a:off x="8456657" y="2427484"/>
          <a:ext cx="2370489"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GB" sz="1700" kern="1200"/>
            <a:t>Side affects of medication – slowed thinking, slurred speech</a:t>
          </a:r>
          <a:endParaRPr lang="en-US" sz="1700" kern="1200"/>
        </a:p>
      </dsp:txBody>
      <dsp:txXfrm>
        <a:off x="8456657" y="2427484"/>
        <a:ext cx="2370489" cy="72000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369D61-2FB7-45A2-A704-3E52B634B039}">
      <dsp:nvSpPr>
        <dsp:cNvPr id="0" name=""/>
        <dsp:cNvSpPr/>
      </dsp:nvSpPr>
      <dsp:spPr>
        <a:xfrm>
          <a:off x="0" y="2183"/>
          <a:ext cx="7037387" cy="103428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b="1" kern="1200"/>
            <a:t>Psychotic </a:t>
          </a:r>
          <a:r>
            <a:rPr lang="en-GB" sz="2600" b="1" kern="1200">
              <a:latin typeface="Calibri Light" panose="020F0302020204030204"/>
            </a:rPr>
            <a:t>disorders</a:t>
          </a:r>
          <a:r>
            <a:rPr lang="en-GB" sz="2600" kern="1200">
              <a:latin typeface="Calibri Light" panose="020F0302020204030204"/>
            </a:rPr>
            <a:t> - </a:t>
          </a:r>
          <a:r>
            <a:rPr lang="en-US" sz="2600" kern="1200"/>
            <a:t>schizophrenia Hallucinations [Hearing voices]</a:t>
          </a:r>
          <a:endParaRPr lang="en-US" sz="2600" kern="1200">
            <a:latin typeface="Calibri Light" panose="020F0302020204030204"/>
          </a:endParaRPr>
        </a:p>
      </dsp:txBody>
      <dsp:txXfrm>
        <a:off x="50489" y="52672"/>
        <a:ext cx="6936409" cy="933302"/>
      </dsp:txXfrm>
    </dsp:sp>
    <dsp:sp modelId="{A97D300F-2B5C-4671-8C29-6D480752546E}">
      <dsp:nvSpPr>
        <dsp:cNvPr id="0" name=""/>
        <dsp:cNvSpPr/>
      </dsp:nvSpPr>
      <dsp:spPr>
        <a:xfrm>
          <a:off x="0" y="1111343"/>
          <a:ext cx="7037387" cy="1034280"/>
        </a:xfrm>
        <a:prstGeom prst="roundRect">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b="1" kern="1200" dirty="0">
              <a:latin typeface="Calibri Light" panose="020F0302020204030204"/>
            </a:rPr>
            <a:t>Mood disorders</a:t>
          </a:r>
          <a:r>
            <a:rPr lang="en-GB" sz="2600" kern="1200" dirty="0">
              <a:latin typeface="Calibri Light" panose="020F0302020204030204"/>
            </a:rPr>
            <a:t> - </a:t>
          </a:r>
          <a:r>
            <a:rPr lang="en-US" sz="2600" kern="1200" dirty="0"/>
            <a:t>Depression and bi polar</a:t>
          </a:r>
        </a:p>
      </dsp:txBody>
      <dsp:txXfrm>
        <a:off x="50489" y="1161832"/>
        <a:ext cx="6936409" cy="933302"/>
      </dsp:txXfrm>
    </dsp:sp>
    <dsp:sp modelId="{605FB209-0131-4656-8AC1-0D1334B21E0C}">
      <dsp:nvSpPr>
        <dsp:cNvPr id="0" name=""/>
        <dsp:cNvSpPr/>
      </dsp:nvSpPr>
      <dsp:spPr>
        <a:xfrm>
          <a:off x="0" y="2220503"/>
          <a:ext cx="7037387" cy="103428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t>Personality  disorders</a:t>
          </a:r>
          <a:r>
            <a:rPr lang="en-GB" sz="2600" kern="1200">
              <a:latin typeface="Calibri Light" panose="020F0302020204030204"/>
            </a:rPr>
            <a:t> - </a:t>
          </a:r>
          <a:r>
            <a:rPr lang="en-US" sz="2600" kern="1200"/>
            <a:t>deeply ingrained mal-adaptive patterns of behavior</a:t>
          </a:r>
        </a:p>
      </dsp:txBody>
      <dsp:txXfrm>
        <a:off x="50489" y="2270992"/>
        <a:ext cx="6936409" cy="933302"/>
      </dsp:txXfrm>
    </dsp:sp>
    <dsp:sp modelId="{6D986DB0-88AB-4C32-B431-D42D752ACD07}">
      <dsp:nvSpPr>
        <dsp:cNvPr id="0" name=""/>
        <dsp:cNvSpPr/>
      </dsp:nvSpPr>
      <dsp:spPr>
        <a:xfrm>
          <a:off x="0" y="3329663"/>
          <a:ext cx="7037387" cy="1034280"/>
        </a:xfrm>
        <a:prstGeom prst="roundRect">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t>Anxiety disorders</a:t>
          </a:r>
          <a:r>
            <a:rPr lang="en-GB" sz="2600" kern="1200">
              <a:latin typeface="Calibri Light" panose="020F0302020204030204"/>
            </a:rPr>
            <a:t> -</a:t>
          </a:r>
          <a:r>
            <a:rPr lang="en-US" sz="2600" kern="1200">
              <a:latin typeface="Calibri Light" panose="020F0302020204030204"/>
            </a:rPr>
            <a:t>palpitations, Obsessive</a:t>
          </a:r>
          <a:r>
            <a:rPr lang="en-US" sz="2600" kern="1200"/>
            <a:t> Compulsive disorder</a:t>
          </a:r>
          <a:endParaRPr lang="en-US" sz="2600" kern="1200">
            <a:latin typeface="Calibri Light" panose="020F0302020204030204"/>
          </a:endParaRPr>
        </a:p>
      </dsp:txBody>
      <dsp:txXfrm>
        <a:off x="50489" y="3380152"/>
        <a:ext cx="6936409" cy="933302"/>
      </dsp:txXfrm>
    </dsp:sp>
    <dsp:sp modelId="{D7584AA5-1C5F-4FFB-B04A-F170BB0D65F1}">
      <dsp:nvSpPr>
        <dsp:cNvPr id="0" name=""/>
        <dsp:cNvSpPr/>
      </dsp:nvSpPr>
      <dsp:spPr>
        <a:xfrm>
          <a:off x="0" y="4438823"/>
          <a:ext cx="7037387" cy="103428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rtl="0">
            <a:lnSpc>
              <a:spcPct val="90000"/>
            </a:lnSpc>
            <a:spcBef>
              <a:spcPct val="0"/>
            </a:spcBef>
            <a:spcAft>
              <a:spcPct val="35000"/>
            </a:spcAft>
            <a:buNone/>
          </a:pPr>
          <a:r>
            <a:rPr lang="en-GB" sz="2600" kern="1200">
              <a:latin typeface="Calibri"/>
              <a:cs typeface="Calibri"/>
              <a:hlinkClick xmlns:r="http://schemas.openxmlformats.org/officeDocument/2006/relationships" r:id="rId1"/>
            </a:rPr>
            <a:t>How to spot the signs of mental illness - YouTube</a:t>
          </a:r>
          <a:endParaRPr lang="en-GB" sz="2600" kern="1200"/>
        </a:p>
      </dsp:txBody>
      <dsp:txXfrm>
        <a:off x="50489" y="4489312"/>
        <a:ext cx="6936409" cy="9333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3CA1C9-AF0E-4F86-AE48-D0F0AEBD3377}">
      <dsp:nvSpPr>
        <dsp:cNvPr id="0" name=""/>
        <dsp:cNvSpPr/>
      </dsp:nvSpPr>
      <dsp:spPr>
        <a:xfrm>
          <a:off x="0" y="36440"/>
          <a:ext cx="6666833" cy="1734159"/>
        </a:xfrm>
        <a:prstGeom prst="round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Police Stations/Custody Suites are classified as a place of safety for S136 </a:t>
          </a:r>
          <a:endParaRPr lang="en-US" sz="3100" kern="1200"/>
        </a:p>
      </dsp:txBody>
      <dsp:txXfrm>
        <a:off x="84655" y="121095"/>
        <a:ext cx="6497523" cy="1564849"/>
      </dsp:txXfrm>
    </dsp:sp>
    <dsp:sp modelId="{BD932C9E-29B3-4387-B3B1-1835C7435230}">
      <dsp:nvSpPr>
        <dsp:cNvPr id="0" name=""/>
        <dsp:cNvSpPr/>
      </dsp:nvSpPr>
      <dsp:spPr>
        <a:xfrm>
          <a:off x="0" y="1859880"/>
          <a:ext cx="6666833" cy="1734159"/>
        </a:xfrm>
        <a:prstGeom prst="roundRect">
          <a:avLst/>
        </a:prstGeom>
        <a:gradFill rotWithShape="0">
          <a:gsLst>
            <a:gs pos="0">
              <a:schemeClr val="accent5">
                <a:hueOff val="-3379271"/>
                <a:satOff val="-8710"/>
                <a:lumOff val="-5883"/>
                <a:alphaOff val="0"/>
                <a:satMod val="103000"/>
                <a:lumMod val="102000"/>
                <a:tint val="94000"/>
              </a:schemeClr>
            </a:gs>
            <a:gs pos="50000">
              <a:schemeClr val="accent5">
                <a:hueOff val="-3379271"/>
                <a:satOff val="-8710"/>
                <a:lumOff val="-5883"/>
                <a:alphaOff val="0"/>
                <a:satMod val="110000"/>
                <a:lumMod val="100000"/>
                <a:shade val="100000"/>
              </a:schemeClr>
            </a:gs>
            <a:gs pos="100000">
              <a:schemeClr val="accent5">
                <a:hueOff val="-3379271"/>
                <a:satOff val="-8710"/>
                <a:lumOff val="-5883"/>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However, they are a last resort and should only be used in certain situations. </a:t>
          </a:r>
          <a:endParaRPr lang="en-US" sz="3100" kern="1200"/>
        </a:p>
      </dsp:txBody>
      <dsp:txXfrm>
        <a:off x="84655" y="1944535"/>
        <a:ext cx="6497523" cy="1564849"/>
      </dsp:txXfrm>
    </dsp:sp>
    <dsp:sp modelId="{9441E9BD-6780-49DF-92ED-E2A56CF87B1B}">
      <dsp:nvSpPr>
        <dsp:cNvPr id="0" name=""/>
        <dsp:cNvSpPr/>
      </dsp:nvSpPr>
      <dsp:spPr>
        <a:xfrm>
          <a:off x="0" y="3683319"/>
          <a:ext cx="6666833" cy="1734159"/>
        </a:xfrm>
        <a:prstGeom prst="round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i.e. If the prisoner is extremely violent and it’s not practical to take them to hospital</a:t>
          </a:r>
          <a:endParaRPr lang="en-US" sz="3100" kern="1200"/>
        </a:p>
      </dsp:txBody>
      <dsp:txXfrm>
        <a:off x="84655" y="3767974"/>
        <a:ext cx="6497523" cy="15648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44D458-34B3-4B62-A7D9-5BF842B32319}">
      <dsp:nvSpPr>
        <dsp:cNvPr id="0" name=""/>
        <dsp:cNvSpPr/>
      </dsp:nvSpPr>
      <dsp:spPr>
        <a:xfrm>
          <a:off x="683591" y="2418"/>
          <a:ext cx="2990711" cy="179442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altLang="en-US" sz="2300" b="1" kern="1200">
              <a:solidFill>
                <a:schemeClr val="tx1"/>
              </a:solidFill>
              <a:cs typeface="Arial" panose="020B0604020202020204" pitchFamily="34" charset="0"/>
            </a:rPr>
            <a:t>If they CANNOT understand information given to them about the decision to be made</a:t>
          </a:r>
          <a:endParaRPr lang="en-GB" sz="2300" b="1" kern="1200">
            <a:solidFill>
              <a:schemeClr val="tx1"/>
            </a:solidFill>
          </a:endParaRPr>
        </a:p>
      </dsp:txBody>
      <dsp:txXfrm>
        <a:off x="683591" y="2418"/>
        <a:ext cx="2990711" cy="1794427"/>
      </dsp:txXfrm>
    </dsp:sp>
    <dsp:sp modelId="{ECF4253F-CCFA-4C32-8326-224A43AC17AE}">
      <dsp:nvSpPr>
        <dsp:cNvPr id="0" name=""/>
        <dsp:cNvSpPr/>
      </dsp:nvSpPr>
      <dsp:spPr>
        <a:xfrm>
          <a:off x="3973374" y="2418"/>
          <a:ext cx="2990711" cy="179442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altLang="en-US" sz="2300" b="1" kern="1200">
              <a:solidFill>
                <a:schemeClr val="tx1"/>
              </a:solidFill>
              <a:cs typeface="Arial" panose="020B0604020202020204" pitchFamily="34" charset="0"/>
            </a:rPr>
            <a:t>If they CANNOT retain that information long enough to be able to make the decision</a:t>
          </a:r>
        </a:p>
      </dsp:txBody>
      <dsp:txXfrm>
        <a:off x="3973374" y="2418"/>
        <a:ext cx="2990711" cy="1794427"/>
      </dsp:txXfrm>
    </dsp:sp>
    <dsp:sp modelId="{29120235-E29E-43CA-9997-8D9E101E206C}">
      <dsp:nvSpPr>
        <dsp:cNvPr id="0" name=""/>
        <dsp:cNvSpPr/>
      </dsp:nvSpPr>
      <dsp:spPr>
        <a:xfrm>
          <a:off x="634693" y="1924788"/>
          <a:ext cx="2990711" cy="179442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altLang="en-US" sz="2300" b="1" kern="1200">
              <a:solidFill>
                <a:schemeClr val="tx1"/>
              </a:solidFill>
              <a:cs typeface="Arial" panose="020B0604020202020204" pitchFamily="34" charset="0"/>
            </a:rPr>
            <a:t>If they CANNOT use or weigh up that information as part of the decision-making process</a:t>
          </a:r>
        </a:p>
      </dsp:txBody>
      <dsp:txXfrm>
        <a:off x="634693" y="1924788"/>
        <a:ext cx="2990711" cy="1794427"/>
      </dsp:txXfrm>
    </dsp:sp>
    <dsp:sp modelId="{D0C28732-917F-433C-AF45-36ACFF4B0CAF}">
      <dsp:nvSpPr>
        <dsp:cNvPr id="0" name=""/>
        <dsp:cNvSpPr/>
      </dsp:nvSpPr>
      <dsp:spPr>
        <a:xfrm>
          <a:off x="3985845" y="1883707"/>
          <a:ext cx="2990711" cy="1794427"/>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GB" altLang="en-US" sz="2300" b="1" kern="1200">
              <a:solidFill>
                <a:schemeClr val="tx1"/>
              </a:solidFill>
              <a:cs typeface="Arial" panose="020B0604020202020204" pitchFamily="34" charset="0"/>
            </a:rPr>
            <a:t>If they CANNOT communicate information</a:t>
          </a:r>
        </a:p>
      </dsp:txBody>
      <dsp:txXfrm>
        <a:off x="3985845" y="1883707"/>
        <a:ext cx="2990711" cy="1794427"/>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99A12B-21E4-405B-9DF3-89CFA2ABD8C7}">
      <dsp:nvSpPr>
        <dsp:cNvPr id="0" name=""/>
        <dsp:cNvSpPr/>
      </dsp:nvSpPr>
      <dsp:spPr>
        <a:xfrm>
          <a:off x="9131" y="1168257"/>
          <a:ext cx="2729220" cy="35565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solidFill>
                <a:schemeClr val="tx1"/>
              </a:solidFill>
            </a:rPr>
            <a:t>Restraint in any position INCREASES RISK</a:t>
          </a:r>
        </a:p>
      </dsp:txBody>
      <dsp:txXfrm>
        <a:off x="89067" y="1248193"/>
        <a:ext cx="2569348" cy="3396643"/>
      </dsp:txXfrm>
    </dsp:sp>
    <dsp:sp modelId="{3DC396CA-1105-466B-8D18-C27C58D172EE}">
      <dsp:nvSpPr>
        <dsp:cNvPr id="0" name=""/>
        <dsp:cNvSpPr/>
      </dsp:nvSpPr>
      <dsp:spPr>
        <a:xfrm>
          <a:off x="3011273" y="2608092"/>
          <a:ext cx="578594" cy="67684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3011273" y="2743461"/>
        <a:ext cx="405016" cy="406108"/>
      </dsp:txXfrm>
    </dsp:sp>
    <dsp:sp modelId="{875D909D-0AE2-43F2-B057-1551DF872D6D}">
      <dsp:nvSpPr>
        <dsp:cNvPr id="0" name=""/>
        <dsp:cNvSpPr/>
      </dsp:nvSpPr>
      <dsp:spPr>
        <a:xfrm>
          <a:off x="3830039" y="1168257"/>
          <a:ext cx="2729220" cy="35565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solidFill>
                <a:schemeClr val="tx1"/>
              </a:solidFill>
            </a:rPr>
            <a:t>Restraint of a person taking anti-psychotic drugs INCREASES THE RISK of Sudden Death Syndrome</a:t>
          </a:r>
        </a:p>
      </dsp:txBody>
      <dsp:txXfrm>
        <a:off x="3909975" y="1248193"/>
        <a:ext cx="2569348" cy="3396643"/>
      </dsp:txXfrm>
    </dsp:sp>
    <dsp:sp modelId="{4D27D3A9-A71C-4FB3-B539-CC1B3B921466}">
      <dsp:nvSpPr>
        <dsp:cNvPr id="0" name=""/>
        <dsp:cNvSpPr/>
      </dsp:nvSpPr>
      <dsp:spPr>
        <a:xfrm>
          <a:off x="6832182" y="2608092"/>
          <a:ext cx="578594" cy="676846"/>
        </a:xfrm>
        <a:prstGeom prst="rightArrow">
          <a:avLst>
            <a:gd name="adj1" fmla="val 60000"/>
            <a:gd name="adj2" fmla="val 50000"/>
          </a:avLst>
        </a:prstGeom>
        <a:solidFill>
          <a:schemeClr val="accent2">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89050">
            <a:lnSpc>
              <a:spcPct val="90000"/>
            </a:lnSpc>
            <a:spcBef>
              <a:spcPct val="0"/>
            </a:spcBef>
            <a:spcAft>
              <a:spcPct val="35000"/>
            </a:spcAft>
            <a:buNone/>
          </a:pPr>
          <a:endParaRPr lang="en-GB" sz="2900" kern="1200"/>
        </a:p>
      </dsp:txBody>
      <dsp:txXfrm>
        <a:off x="6832182" y="2743461"/>
        <a:ext cx="405016" cy="406108"/>
      </dsp:txXfrm>
    </dsp:sp>
    <dsp:sp modelId="{A0C2E134-F289-44B1-8C1A-5768AF18C77A}">
      <dsp:nvSpPr>
        <dsp:cNvPr id="0" name=""/>
        <dsp:cNvSpPr/>
      </dsp:nvSpPr>
      <dsp:spPr>
        <a:xfrm>
          <a:off x="7650948" y="1168257"/>
          <a:ext cx="2729220" cy="3556515"/>
        </a:xfrm>
        <a:prstGeom prst="roundRect">
          <a:avLst>
            <a:gd name="adj" fmla="val 100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a:solidFill>
                <a:schemeClr val="tx1"/>
              </a:solidFill>
            </a:rPr>
            <a:t>Prolonged Restraint take to A&amp;E for medical check</a:t>
          </a:r>
        </a:p>
      </dsp:txBody>
      <dsp:txXfrm>
        <a:off x="7730884" y="1248193"/>
        <a:ext cx="2569348" cy="3396643"/>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25FCC7-F679-4A5C-862F-A58B7D4E5D4E}">
      <dsp:nvSpPr>
        <dsp:cNvPr id="0" name=""/>
        <dsp:cNvSpPr/>
      </dsp:nvSpPr>
      <dsp:spPr>
        <a:xfrm>
          <a:off x="2741" y="22536"/>
          <a:ext cx="2174563" cy="130473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t>
          </a:r>
          <a:r>
            <a:rPr lang="en-GB" sz="2800" kern="1200" dirty="0">
              <a:solidFill>
                <a:schemeClr val="tx1"/>
              </a:solidFill>
            </a:rPr>
            <a:t>Cutting</a:t>
          </a:r>
          <a:endParaRPr lang="en-US" sz="2800" kern="1200" dirty="0">
            <a:solidFill>
              <a:schemeClr val="tx1"/>
            </a:solidFill>
          </a:endParaRPr>
        </a:p>
      </dsp:txBody>
      <dsp:txXfrm>
        <a:off x="2741" y="22536"/>
        <a:ext cx="2174563" cy="1304738"/>
      </dsp:txXfrm>
    </dsp:sp>
    <dsp:sp modelId="{A4CDA160-B0A8-4D45-AE2E-410C01E5E820}">
      <dsp:nvSpPr>
        <dsp:cNvPr id="0" name=""/>
        <dsp:cNvSpPr/>
      </dsp:nvSpPr>
      <dsp:spPr>
        <a:xfrm>
          <a:off x="2394761" y="22536"/>
          <a:ext cx="2174563" cy="1304738"/>
        </a:xfrm>
        <a:prstGeom prst="rect">
          <a:avLst/>
        </a:prstGeom>
        <a:solidFill>
          <a:schemeClr val="accent5">
            <a:hueOff val="-750949"/>
            <a:satOff val="-1935"/>
            <a:lumOff val="-130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t>•</a:t>
          </a:r>
          <a:r>
            <a:rPr lang="en-GB" sz="2400" kern="1200" dirty="0">
              <a:solidFill>
                <a:schemeClr val="tx1"/>
              </a:solidFill>
            </a:rPr>
            <a:t>Burning      </a:t>
          </a:r>
          <a:r>
            <a:rPr lang="en-GB" sz="2400" kern="1200" dirty="0"/>
            <a:t>     </a:t>
          </a:r>
          <a:r>
            <a:rPr lang="en-GB" sz="1600" kern="1200" dirty="0"/>
            <a:t>                </a:t>
          </a:r>
          <a:endParaRPr lang="en-US" sz="1600" kern="1200" dirty="0"/>
        </a:p>
      </dsp:txBody>
      <dsp:txXfrm>
        <a:off x="2394761" y="22536"/>
        <a:ext cx="2174563" cy="1304738"/>
      </dsp:txXfrm>
    </dsp:sp>
    <dsp:sp modelId="{7421D7AE-4479-4F99-B0FC-40823FA806A6}">
      <dsp:nvSpPr>
        <dsp:cNvPr id="0" name=""/>
        <dsp:cNvSpPr/>
      </dsp:nvSpPr>
      <dsp:spPr>
        <a:xfrm>
          <a:off x="4786781" y="22536"/>
          <a:ext cx="2174563" cy="1304738"/>
        </a:xfrm>
        <a:prstGeom prst="rect">
          <a:avLst/>
        </a:prstGeom>
        <a:solidFill>
          <a:schemeClr val="accent5">
            <a:hueOff val="-1501898"/>
            <a:satOff val="-3871"/>
            <a:lumOff val="-26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a:t>
          </a:r>
          <a:r>
            <a:rPr lang="en-GB" sz="2800" kern="1200" dirty="0">
              <a:solidFill>
                <a:schemeClr val="tx1"/>
              </a:solidFill>
            </a:rPr>
            <a:t>Ingesting poisons</a:t>
          </a:r>
          <a:endParaRPr lang="en-US" sz="2800" kern="1200" dirty="0">
            <a:solidFill>
              <a:schemeClr val="tx1"/>
            </a:solidFill>
          </a:endParaRPr>
        </a:p>
      </dsp:txBody>
      <dsp:txXfrm>
        <a:off x="4786781" y="22536"/>
        <a:ext cx="2174563" cy="1304738"/>
      </dsp:txXfrm>
    </dsp:sp>
    <dsp:sp modelId="{89D9593D-BD19-4AE1-A74F-162FFBC72E02}">
      <dsp:nvSpPr>
        <dsp:cNvPr id="0" name=""/>
        <dsp:cNvSpPr/>
      </dsp:nvSpPr>
      <dsp:spPr>
        <a:xfrm>
          <a:off x="7178802" y="22536"/>
          <a:ext cx="2174563" cy="1304738"/>
        </a:xfrm>
        <a:prstGeom prst="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t>
          </a:r>
          <a:r>
            <a:rPr lang="en-GB" sz="2400" kern="1200" dirty="0">
              <a:solidFill>
                <a:schemeClr val="tx1"/>
              </a:solidFill>
            </a:rPr>
            <a:t>Pulling hair out     </a:t>
          </a:r>
          <a:r>
            <a:rPr lang="en-GB" sz="2100" kern="1200" dirty="0"/>
            <a:t>           </a:t>
          </a:r>
          <a:endParaRPr lang="en-US" sz="2100" kern="1200" dirty="0"/>
        </a:p>
      </dsp:txBody>
      <dsp:txXfrm>
        <a:off x="7178802" y="22536"/>
        <a:ext cx="2174563" cy="1304738"/>
      </dsp:txXfrm>
    </dsp:sp>
    <dsp:sp modelId="{A1B87C89-3D5F-439E-8DEB-EFBDFE1E7CA6}">
      <dsp:nvSpPr>
        <dsp:cNvPr id="0" name=""/>
        <dsp:cNvSpPr/>
      </dsp:nvSpPr>
      <dsp:spPr>
        <a:xfrm>
          <a:off x="2741" y="1544730"/>
          <a:ext cx="2174563" cy="1304738"/>
        </a:xfrm>
        <a:prstGeom prst="rect">
          <a:avLst/>
        </a:prstGeom>
        <a:solidFill>
          <a:schemeClr val="accent5">
            <a:hueOff val="-3003797"/>
            <a:satOff val="-7742"/>
            <a:lumOff val="-522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t>
          </a:r>
          <a:r>
            <a:rPr lang="en-GB" sz="2000" kern="1200" dirty="0">
              <a:solidFill>
                <a:schemeClr val="tx1"/>
              </a:solidFill>
            </a:rPr>
            <a:t>Not eating/overeating</a:t>
          </a:r>
          <a:endParaRPr lang="en-US" sz="2000" kern="1200" dirty="0">
            <a:solidFill>
              <a:schemeClr val="tx1"/>
            </a:solidFill>
          </a:endParaRPr>
        </a:p>
      </dsp:txBody>
      <dsp:txXfrm>
        <a:off x="2741" y="1544730"/>
        <a:ext cx="2174563" cy="1304738"/>
      </dsp:txXfrm>
    </dsp:sp>
    <dsp:sp modelId="{309D8AE3-11F6-4AD0-8AA7-8B589EF3A0B4}">
      <dsp:nvSpPr>
        <dsp:cNvPr id="0" name=""/>
        <dsp:cNvSpPr/>
      </dsp:nvSpPr>
      <dsp:spPr>
        <a:xfrm>
          <a:off x="2394761" y="1544730"/>
          <a:ext cx="2174563" cy="1304738"/>
        </a:xfrm>
        <a:prstGeom prst="rect">
          <a:avLst/>
        </a:prstGeom>
        <a:solidFill>
          <a:schemeClr val="accent5">
            <a:hueOff val="-3754746"/>
            <a:satOff val="-9677"/>
            <a:lumOff val="-653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t>
          </a:r>
          <a:r>
            <a:rPr lang="en-GB" sz="2400" kern="1200" dirty="0">
              <a:solidFill>
                <a:schemeClr val="tx1"/>
              </a:solidFill>
            </a:rPr>
            <a:t>Over exercising</a:t>
          </a:r>
          <a:endParaRPr lang="en-US" sz="2400" kern="1200" dirty="0">
            <a:solidFill>
              <a:schemeClr val="tx1"/>
            </a:solidFill>
          </a:endParaRPr>
        </a:p>
      </dsp:txBody>
      <dsp:txXfrm>
        <a:off x="2394761" y="1544730"/>
        <a:ext cx="2174563" cy="1304738"/>
      </dsp:txXfrm>
    </dsp:sp>
    <dsp:sp modelId="{82691C82-F71C-4512-97A7-B1AE11A9D29F}">
      <dsp:nvSpPr>
        <dsp:cNvPr id="0" name=""/>
        <dsp:cNvSpPr/>
      </dsp:nvSpPr>
      <dsp:spPr>
        <a:xfrm>
          <a:off x="4786781" y="1544730"/>
          <a:ext cx="2174563" cy="1304738"/>
        </a:xfrm>
        <a:prstGeom prst="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t>
          </a:r>
          <a:r>
            <a:rPr lang="en-GB" sz="2400" kern="1200" dirty="0">
              <a:solidFill>
                <a:schemeClr val="tx1"/>
              </a:solidFill>
            </a:rPr>
            <a:t>Risk taking behaviour</a:t>
          </a:r>
          <a:endParaRPr lang="en-US" sz="2400" kern="1200" dirty="0">
            <a:solidFill>
              <a:schemeClr val="tx1"/>
            </a:solidFill>
          </a:endParaRPr>
        </a:p>
      </dsp:txBody>
      <dsp:txXfrm>
        <a:off x="4786781" y="1544730"/>
        <a:ext cx="2174563" cy="1304738"/>
      </dsp:txXfrm>
    </dsp:sp>
    <dsp:sp modelId="{AE577D38-D9BA-4913-8BCC-7E7EE796AA52}">
      <dsp:nvSpPr>
        <dsp:cNvPr id="0" name=""/>
        <dsp:cNvSpPr/>
      </dsp:nvSpPr>
      <dsp:spPr>
        <a:xfrm>
          <a:off x="7178802" y="1544730"/>
          <a:ext cx="2174563" cy="1304738"/>
        </a:xfrm>
        <a:prstGeom prst="rect">
          <a:avLst/>
        </a:prstGeom>
        <a:solidFill>
          <a:schemeClr val="accent5">
            <a:hueOff val="-5256644"/>
            <a:satOff val="-13548"/>
            <a:lumOff val="-915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a:t>
          </a:r>
          <a:r>
            <a:rPr lang="en-GB" sz="2400" kern="1200" dirty="0">
              <a:solidFill>
                <a:schemeClr val="tx1"/>
              </a:solidFill>
            </a:rPr>
            <a:t>Taking an overdose</a:t>
          </a:r>
          <a:endParaRPr lang="en-US" sz="2400" kern="1200" dirty="0">
            <a:solidFill>
              <a:schemeClr val="tx1"/>
            </a:solidFill>
          </a:endParaRPr>
        </a:p>
      </dsp:txBody>
      <dsp:txXfrm>
        <a:off x="7178802" y="1544730"/>
        <a:ext cx="2174563" cy="1304738"/>
      </dsp:txXfrm>
    </dsp:sp>
    <dsp:sp modelId="{263AEBE6-AC7C-4955-9097-3A9F456A1655}">
      <dsp:nvSpPr>
        <dsp:cNvPr id="0" name=""/>
        <dsp:cNvSpPr/>
      </dsp:nvSpPr>
      <dsp:spPr>
        <a:xfrm>
          <a:off x="2349791" y="2976989"/>
          <a:ext cx="2174563" cy="1304738"/>
        </a:xfrm>
        <a:prstGeom prst="rect">
          <a:avLst/>
        </a:prstGeom>
        <a:solidFill>
          <a:schemeClr val="accent5">
            <a:hueOff val="-6007594"/>
            <a:satOff val="-15484"/>
            <a:lumOff val="-1045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a:t>
          </a:r>
          <a:r>
            <a:rPr lang="en-GB" sz="2800" kern="1200" dirty="0">
              <a:solidFill>
                <a:schemeClr val="tx1"/>
              </a:solidFill>
            </a:rPr>
            <a:t>Hitting oneself</a:t>
          </a:r>
          <a:endParaRPr lang="en-US" sz="2800" kern="1200" dirty="0">
            <a:solidFill>
              <a:schemeClr val="tx1"/>
            </a:solidFill>
          </a:endParaRPr>
        </a:p>
      </dsp:txBody>
      <dsp:txXfrm>
        <a:off x="2349791" y="2976989"/>
        <a:ext cx="2174563" cy="1304738"/>
      </dsp:txXfrm>
    </dsp:sp>
    <dsp:sp modelId="{D6DC2602-8228-4632-96D4-49CC85118EF6}">
      <dsp:nvSpPr>
        <dsp:cNvPr id="0" name=""/>
        <dsp:cNvSpPr/>
      </dsp:nvSpPr>
      <dsp:spPr>
        <a:xfrm>
          <a:off x="4678053" y="3051934"/>
          <a:ext cx="2174563" cy="1304738"/>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GB" sz="2800" kern="1200" dirty="0"/>
            <a:t>•</a:t>
          </a:r>
          <a:r>
            <a:rPr lang="en-GB" sz="2800" kern="1200" dirty="0">
              <a:solidFill>
                <a:schemeClr val="tx1"/>
              </a:solidFill>
            </a:rPr>
            <a:t>Self-strangulation</a:t>
          </a:r>
          <a:endParaRPr lang="en-US" sz="2800" kern="1200" dirty="0">
            <a:solidFill>
              <a:schemeClr val="tx1"/>
            </a:solidFill>
          </a:endParaRPr>
        </a:p>
      </dsp:txBody>
      <dsp:txXfrm>
        <a:off x="4678053" y="3051934"/>
        <a:ext cx="2174563" cy="1304738"/>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8">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4#3">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9">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0">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5">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13">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126D69-F652-448E-8F70-71FEEFC8FC73}" type="datetimeFigureOut">
              <a:rPr lang="en-GB" smtClean="0"/>
              <a:t>13/10/2026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0FBD382-A155-452A-840B-60F9DADA7DD9}" type="slidenum">
              <a:rPr lang="en-GB" smtClean="0"/>
              <a:t>‹#›</a:t>
            </a:fld>
            <a:endParaRPr lang="en-GB"/>
          </a:p>
        </p:txBody>
      </p:sp>
    </p:spTree>
    <p:extLst>
      <p:ext uri="{BB962C8B-B14F-4D97-AF65-F5344CB8AC3E}">
        <p14:creationId xmlns:p14="http://schemas.microsoft.com/office/powerpoint/2010/main" val="40462647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justiceinspectorates.gov.uk/hmicfrs/publications/policing-and-mental-health-picking-up-the-pieces/"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assets.publishing.service.gov.uk/media/5a7e3ed3ed915d74e33f1006/former-members-of-the-armed-forces-and-the-criminal-justice-system.pdf" TargetMode="External"/><Relationship Id="rId2" Type="http://schemas.openxmlformats.org/officeDocument/2006/relationships/slide" Target="../slides/slide14.xml"/><Relationship Id="rId1" Type="http://schemas.openxmlformats.org/officeDocument/2006/relationships/notesMaster" Target="../notesMasters/notesMaster1.xml"/><Relationship Id="rId5" Type="http://schemas.openxmlformats.org/officeDocument/2006/relationships/hyperlink" Target="https://www.gov.uk/government/publications/pace-code-c-2023/pace-code-c-2023-accessible" TargetMode="External"/><Relationship Id="rId4" Type="http://schemas.openxmlformats.org/officeDocument/2006/relationships/hyperlink" Target="https://www.google.com/search?q=appropriate+adult&amp;mstk=AUtExfCOzvkrAZ0XUhxRhtSub2nU1Pz_DU8rABf6Rla1UATurTiMSaq-478HAPPmBv9NfKyngAeg9urC75VjY561h1ThdK3tMWHHROPXX_ztvrk4WSI61wjy48YfwqE8bLEZW-8&amp;csui=3&amp;ved=2ahUKEwjan73D0pSQAxW9UaQEHZRQCeAQgK4QegQIAxAB"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3" Type="http://schemas.openxmlformats.org/officeDocument/2006/relationships/hyperlink" Target="https://www.youtube.com/watch?v=FB49AezFJxs&amp;feature=youtu.be" TargetMode="External"/><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mind.org.uk/information-support/types-of-mental-health-problems/mental-health-problems-introduction/about-mental-health-problems/" TargetMode="External"/><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3" Type="http://schemas.openxmlformats.org/officeDocument/2006/relationships/hyperlink" Target="https://www.gov.uk/government/publications/code-of-practice-mental-health-act-1983" TargetMode="External"/><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legislation.gov.uk/ukpga/1983/20/contents" TargetMode="External"/><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www.legislation.gov.uk/ukpga/1983/20/section/136" TargetMode="External"/><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legislation.gov.uk/ukpga/1983/20/section/135" TargetMode="External"/><Relationship Id="rId2" Type="http://schemas.openxmlformats.org/officeDocument/2006/relationships/slide" Target="../slides/slide32.xml"/><Relationship Id="rId1" Type="http://schemas.openxmlformats.org/officeDocument/2006/relationships/notesMaster" Target="../notesMasters/notesMaster1.xml"/><Relationship Id="rId5" Type="http://schemas.openxmlformats.org/officeDocument/2006/relationships/hyperlink" Target="http://www.legislation.gov.uk/anaw/2014/4/pdfs/anaw_20140004_en.pdf" TargetMode="External"/><Relationship Id="rId4" Type="http://schemas.openxmlformats.org/officeDocument/2006/relationships/hyperlink" Target="http://www.legislation.gov.uk/ukpga/2014/23/part/1/enacted" TargetMode="Externa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3" Type="http://schemas.openxmlformats.org/officeDocument/2006/relationships/hyperlink" Target="https://www.youtube.com/watch?v=WcSUs9iZv-g" TargetMode="External"/><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nSpc>
                <a:spcPct val="90000"/>
              </a:lnSpc>
              <a:spcBef>
                <a:spcPts val="1000"/>
              </a:spcBef>
              <a:buFont typeface="Arial"/>
              <a:buChar char="•"/>
            </a:pPr>
            <a:r>
              <a:rPr lang="en-GB">
                <a:hlinkClick r:id="rId3"/>
              </a:rPr>
              <a:t>https://www.justiceinspectorates.gov.uk/hmicfrs/publications/policing-and-mental-health-picking-up-the-pieces/</a:t>
            </a:r>
            <a:endParaRPr lang="en-GB"/>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1</a:t>
            </a:fld>
            <a:endParaRPr lang="en-GB"/>
          </a:p>
        </p:txBody>
      </p:sp>
    </p:spTree>
    <p:extLst>
      <p:ext uri="{BB962C8B-B14F-4D97-AF65-F5344CB8AC3E}">
        <p14:creationId xmlns:p14="http://schemas.microsoft.com/office/powerpoint/2010/main" val="14966222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https://www.npcc.police.uk/Crime%20Ops%20Committee/NVAP.pdf</a:t>
            </a:r>
          </a:p>
        </p:txBody>
      </p:sp>
      <p:sp>
        <p:nvSpPr>
          <p:cNvPr id="4" name="Slide Number Placeholder 3"/>
          <p:cNvSpPr>
            <a:spLocks noGrp="1"/>
          </p:cNvSpPr>
          <p:nvPr>
            <p:ph type="sldNum" sz="quarter" idx="5"/>
          </p:nvPr>
        </p:nvSpPr>
        <p:spPr/>
        <p:txBody>
          <a:bodyPr/>
          <a:lstStyle/>
          <a:p>
            <a:fld id="{DC37953B-5CE2-4341-B817-116F4001E23A}" type="slidenum">
              <a:rPr lang="en-GB" smtClean="0"/>
              <a:t>3</a:t>
            </a:fld>
            <a:endParaRPr lang="en-GB"/>
          </a:p>
        </p:txBody>
      </p:sp>
    </p:spTree>
    <p:extLst>
      <p:ext uri="{BB962C8B-B14F-4D97-AF65-F5344CB8AC3E}">
        <p14:creationId xmlns:p14="http://schemas.microsoft.com/office/powerpoint/2010/main" val="38731212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Equality Act came into force 1 October 2010, as a legal framework to protect individuals from discriminatory and unfair treatment</a:t>
            </a:r>
          </a:p>
          <a:p>
            <a:r>
              <a:rPr lang="en-GB"/>
              <a:t>It brings together over 116 separate pieces of legislation into one Act, simplifying and strengthening the law.</a:t>
            </a:r>
          </a:p>
          <a:p>
            <a:r>
              <a:rPr lang="en-GB"/>
              <a:t>The main legislation’s that merged include:</a:t>
            </a:r>
          </a:p>
          <a:p>
            <a:r>
              <a:rPr lang="en-GB"/>
              <a:t>Sex Discrimination Act 1975</a:t>
            </a:r>
          </a:p>
          <a:p>
            <a:r>
              <a:rPr lang="en-GB"/>
              <a:t>Race Relations Act 1976</a:t>
            </a:r>
          </a:p>
          <a:p>
            <a:r>
              <a:rPr lang="en-GB"/>
              <a:t>Disability Discrimination Act 1995</a:t>
            </a:r>
          </a:p>
          <a:p>
            <a:r>
              <a:rPr lang="en-GB"/>
              <a:t>Equal Pay Act 1970</a:t>
            </a:r>
          </a:p>
          <a:p>
            <a:r>
              <a:rPr lang="en-GB"/>
              <a:t>Employment Equality (Religion or Belief) Regulations 2003</a:t>
            </a:r>
          </a:p>
          <a:p>
            <a:r>
              <a:rPr lang="en-GB"/>
              <a:t>Employment Equality (Sexual Orientation) Regulations 2003</a:t>
            </a:r>
          </a:p>
          <a:p>
            <a:r>
              <a:rPr lang="en-GB"/>
              <a:t>Employment Equality (Age) Regulations 2003</a:t>
            </a:r>
          </a:p>
          <a:p>
            <a:r>
              <a:rPr lang="en-GB"/>
              <a:t>Equality Act 2006, Part 2</a:t>
            </a:r>
          </a:p>
          <a:p>
            <a:r>
              <a:rPr lang="en-GB"/>
              <a:t>Equality Act (Sexual Orientation) Regulations 2007</a:t>
            </a:r>
          </a:p>
          <a:p>
            <a:r>
              <a:rPr lang="en-GB"/>
              <a:t>Access to the Act can be found here: https://www.legislation.gov.uk/ukpga/2010/15/contents</a:t>
            </a:r>
          </a:p>
          <a:p>
            <a:endParaRPr lang="en-GB"/>
          </a:p>
        </p:txBody>
      </p:sp>
      <p:sp>
        <p:nvSpPr>
          <p:cNvPr id="4" name="Slide Number Placeholder 3"/>
          <p:cNvSpPr>
            <a:spLocks noGrp="1"/>
          </p:cNvSpPr>
          <p:nvPr>
            <p:ph type="sldNum" sz="quarter" idx="5"/>
          </p:nvPr>
        </p:nvSpPr>
        <p:spPr/>
        <p:txBody>
          <a:bodyPr/>
          <a:lstStyle/>
          <a:p>
            <a:fld id="{4DE0FC52-B713-423C-9F36-BA4B041A2061}" type="slidenum">
              <a:rPr lang="en-GB" smtClean="0"/>
              <a:t>7</a:t>
            </a:fld>
            <a:endParaRPr lang="en-GB"/>
          </a:p>
        </p:txBody>
      </p:sp>
    </p:spTree>
    <p:extLst>
      <p:ext uri="{BB962C8B-B14F-4D97-AF65-F5344CB8AC3E}">
        <p14:creationId xmlns:p14="http://schemas.microsoft.com/office/powerpoint/2010/main" val="2540472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The Act recognises that people may suffer discrimination and be disadvantaged for many reasons. These groups above are called protected characteristic under the Act. Protected from discrimination. </a:t>
            </a:r>
          </a:p>
          <a:p>
            <a:endParaRPr lang="en-GB"/>
          </a:p>
          <a:p>
            <a:r>
              <a:rPr lang="en-GB"/>
              <a:t>A person has a disability if they have a physical or mental impairment which had a substantial and long term effect on that persons ability to carryout normal activities, include conditions such as AIDS and cancer.</a:t>
            </a:r>
          </a:p>
          <a:p>
            <a:r>
              <a:rPr lang="en-GB"/>
              <a:t>Refers to group of people defined by their race, colour, nationality include gypsy and traveller communities.  </a:t>
            </a:r>
          </a:p>
          <a:p>
            <a:r>
              <a:rPr lang="en-GB"/>
              <a:t>Belief includes religious beliefs including lack of beliefs (atheism). A belief should affect the way you live your life for it to be included under the definition. </a:t>
            </a:r>
          </a:p>
          <a:p>
            <a:endParaRPr lang="en-GB"/>
          </a:p>
          <a:p>
            <a:r>
              <a:rPr lang="en-GB"/>
              <a:t>The Equality Act came into force 1 October 2010, as a legal framework to protect individuals from discriminatory and unfair treatment</a:t>
            </a:r>
          </a:p>
          <a:p>
            <a:r>
              <a:rPr lang="en-GB"/>
              <a:t>It brings together over 116 separate pieces of legislation into one Act, simplifying and strengthening the law.</a:t>
            </a:r>
          </a:p>
          <a:p>
            <a:r>
              <a:rPr lang="en-GB"/>
              <a:t>The main legislation’s that merged include:</a:t>
            </a:r>
          </a:p>
          <a:p>
            <a:r>
              <a:rPr lang="en-GB"/>
              <a:t>Sex Discrimination Act 1975</a:t>
            </a:r>
          </a:p>
          <a:p>
            <a:r>
              <a:rPr lang="en-GB"/>
              <a:t>Race Relations Act 1976</a:t>
            </a:r>
          </a:p>
          <a:p>
            <a:r>
              <a:rPr lang="en-GB"/>
              <a:t>Disability Discrimination Act 1995</a:t>
            </a:r>
          </a:p>
          <a:p>
            <a:r>
              <a:rPr lang="en-GB"/>
              <a:t>Equal Pay Act 1970</a:t>
            </a:r>
          </a:p>
          <a:p>
            <a:r>
              <a:rPr lang="en-GB"/>
              <a:t>Employment Equality (Religion or Belief) Regulations 2003</a:t>
            </a:r>
          </a:p>
          <a:p>
            <a:r>
              <a:rPr lang="en-GB"/>
              <a:t>Employment Equality (Sexual Orientation) Regulations 2003</a:t>
            </a:r>
          </a:p>
          <a:p>
            <a:r>
              <a:rPr lang="en-GB"/>
              <a:t>Employment Equality (Age) Regulations 2003</a:t>
            </a:r>
          </a:p>
          <a:p>
            <a:r>
              <a:rPr lang="en-GB"/>
              <a:t>Equality Act 2006, Part 2</a:t>
            </a:r>
          </a:p>
          <a:p>
            <a:r>
              <a:rPr lang="en-GB"/>
              <a:t>Equality Act (Sexual Orientation) Regulations 2007</a:t>
            </a:r>
          </a:p>
          <a:p>
            <a:r>
              <a:rPr lang="en-GB"/>
              <a:t>Access to the Act can be found here: https://www.legislation.gov.uk/ukpga/2010/15/contents</a:t>
            </a:r>
          </a:p>
          <a:p>
            <a:endParaRPr lang="en-GB"/>
          </a:p>
        </p:txBody>
      </p:sp>
      <p:sp>
        <p:nvSpPr>
          <p:cNvPr id="4" name="Slide Number Placeholder 3"/>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8</a:t>
            </a:fld>
            <a:endParaRPr lang="en-GB">
              <a:solidFill>
                <a:prstClr val="black"/>
              </a:solidFill>
              <a:latin typeface="Calibri" panose="020F0502020204030204"/>
            </a:endParaRPr>
          </a:p>
        </p:txBody>
      </p:sp>
    </p:spTree>
    <p:extLst>
      <p:ext uri="{BB962C8B-B14F-4D97-AF65-F5344CB8AC3E}">
        <p14:creationId xmlns:p14="http://schemas.microsoft.com/office/powerpoint/2010/main" val="24117051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0E24C-CB3E-E38D-3D00-11B1DF01EDE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2630D7-C6A3-1B2A-C93D-A44ED90C7D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A44848-5A35-8457-0210-075149FFDC54}"/>
              </a:ext>
            </a:extLst>
          </p:cNvPr>
          <p:cNvSpPr>
            <a:spLocks noGrp="1"/>
          </p:cNvSpPr>
          <p:nvPr>
            <p:ph type="body" idx="1"/>
          </p:nvPr>
        </p:nvSpPr>
        <p:spPr/>
        <p:txBody>
          <a:bodyPr/>
          <a:lstStyle/>
          <a:p>
            <a:r>
              <a:rPr lang="en-GB"/>
              <a:t>Other Barriers  - Like most of these Iceberg models it is the hidden element of our differences that can effect a diverse society. </a:t>
            </a:r>
          </a:p>
          <a:p>
            <a:r>
              <a:rPr lang="en-GB"/>
              <a:t>Trying to understand these unseen differences will always be a challenge for many police officers. Our actions &amp; behaviour has to take into account the differences in people. </a:t>
            </a:r>
          </a:p>
          <a:p>
            <a:r>
              <a:rPr lang="en-GB"/>
              <a:t>Inclusion is not just about what we can see it is valuing all our differences including the ‘hidden’ elements.</a:t>
            </a:r>
          </a:p>
        </p:txBody>
      </p:sp>
      <p:sp>
        <p:nvSpPr>
          <p:cNvPr id="4" name="Slide Number Placeholder 3">
            <a:extLst>
              <a:ext uri="{FF2B5EF4-FFF2-40B4-BE49-F238E27FC236}">
                <a16:creationId xmlns:a16="http://schemas.microsoft.com/office/drawing/2014/main" id="{B1E29DEC-B444-BE14-750C-E63B970B2067}"/>
              </a:ext>
            </a:extLst>
          </p:cNvPr>
          <p:cNvSpPr>
            <a:spLocks noGrp="1"/>
          </p:cNvSpPr>
          <p:nvPr>
            <p:ph type="sldNum" sz="quarter" idx="5"/>
          </p:nvPr>
        </p:nvSpPr>
        <p:spPr/>
        <p:txBody>
          <a:bodyPr/>
          <a:lstStyle/>
          <a:p>
            <a:fld id="{4DE0FC52-B713-423C-9F36-BA4B041A2061}" type="slidenum">
              <a:rPr lang="en-GB" smtClean="0"/>
              <a:t>9</a:t>
            </a:fld>
            <a:endParaRPr lang="en-GB"/>
          </a:p>
        </p:txBody>
      </p:sp>
    </p:spTree>
    <p:extLst>
      <p:ext uri="{BB962C8B-B14F-4D97-AF65-F5344CB8AC3E}">
        <p14:creationId xmlns:p14="http://schemas.microsoft.com/office/powerpoint/2010/main" val="10308330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https://www.gov.uk/government/news/new-league-tables-show-how-quickly-police-forces-answer-999-calls</a:t>
            </a:r>
          </a:p>
          <a:p>
            <a:r>
              <a:rPr lang="en-GB" dirty="0"/>
              <a:t>https://www.theguardian.com/society/2020/oct/18/police-999-callouts-to-people-suffering-mental-health-crises-soars</a:t>
            </a:r>
          </a:p>
        </p:txBody>
      </p:sp>
      <p:sp>
        <p:nvSpPr>
          <p:cNvPr id="4" name="Slide Number Placeholder 3"/>
          <p:cNvSpPr>
            <a:spLocks noGrp="1"/>
          </p:cNvSpPr>
          <p:nvPr>
            <p:ph type="sldNum" sz="quarter" idx="5"/>
          </p:nvPr>
        </p:nvSpPr>
        <p:spPr/>
        <p:txBody>
          <a:bodyPr/>
          <a:lstStyle/>
          <a:p>
            <a:fld id="{60FBD382-A155-452A-840B-60F9DADA7DD9}" type="slidenum">
              <a:rPr lang="en-GB" smtClean="0"/>
              <a:t>12</a:t>
            </a:fld>
            <a:endParaRPr lang="en-GB"/>
          </a:p>
        </p:txBody>
      </p:sp>
    </p:spTree>
    <p:extLst>
      <p:ext uri="{BB962C8B-B14F-4D97-AF65-F5344CB8AC3E}">
        <p14:creationId xmlns:p14="http://schemas.microsoft.com/office/powerpoint/2010/main" val="33885132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hlinkClick r:id="rId3"/>
              </a:rPr>
              <a:t>Former members of the armed forces and the criminal justice system (publishing.service.gov.uk)</a:t>
            </a:r>
            <a:endParaRPr lang="en-GB" dirty="0"/>
          </a:p>
          <a:p>
            <a:r>
              <a:rPr lang="en-US" sz="1200" b="1" i="0" kern="1200" dirty="0">
                <a:solidFill>
                  <a:schemeClr val="tx1"/>
                </a:solidFill>
                <a:effectLst/>
                <a:latin typeface="+mn-lt"/>
                <a:ea typeface="+mn-ea"/>
                <a:cs typeface="+mn-cs"/>
              </a:rPr>
              <a:t>Key Aspects of PACE Code C</a:t>
            </a:r>
            <a:endParaRPr lang="en-US" sz="1200" b="0" i="0" kern="1200" dirty="0">
              <a:solidFill>
                <a:schemeClr val="tx1"/>
              </a:solidFill>
              <a:effectLst/>
              <a:latin typeface="+mn-lt"/>
              <a:ea typeface="+mn-ea"/>
              <a:cs typeface="+mn-cs"/>
            </a:endParaRPr>
          </a:p>
          <a:p>
            <a:r>
              <a:rPr lang="en-US" sz="1200" b="1" i="0" kern="1200" dirty="0">
                <a:solidFill>
                  <a:schemeClr val="tx1"/>
                </a:solidFill>
                <a:effectLst/>
                <a:latin typeface="+mn-lt"/>
                <a:ea typeface="+mn-ea"/>
                <a:cs typeface="+mn-cs"/>
              </a:rPr>
              <a:t>Vulnerable People:</a:t>
            </a:r>
            <a:r>
              <a:rPr lang="en-US" sz="1200" b="0" i="0" kern="1200" dirty="0">
                <a:solidFill>
                  <a:schemeClr val="tx1"/>
                </a:solidFill>
                <a:effectLst/>
                <a:latin typeface="+mn-lt"/>
                <a:ea typeface="+mn-ea"/>
                <a:cs typeface="+mn-cs"/>
              </a:rPr>
              <a:t> Code C mandates that the police must arrange for an </a:t>
            </a:r>
            <a:r>
              <a:rPr lang="en-US" sz="1200" b="1" i="0" kern="1200" dirty="0">
                <a:solidFill>
                  <a:schemeClr val="tx1"/>
                </a:solidFill>
                <a:effectLst/>
                <a:latin typeface="+mn-lt"/>
                <a:ea typeface="+mn-ea"/>
                <a:cs typeface="+mn-cs"/>
                <a:hlinkClick r:id="rId4"/>
              </a:rPr>
              <a:t>appropriate adult</a:t>
            </a:r>
            <a:r>
              <a:rPr lang="en-US" sz="1200" b="0" i="0" kern="1200" dirty="0">
                <a:solidFill>
                  <a:schemeClr val="tx1"/>
                </a:solidFill>
                <a:effectLst/>
                <a:latin typeface="+mn-lt"/>
                <a:ea typeface="+mn-ea"/>
                <a:cs typeface="+mn-cs"/>
              </a:rPr>
              <a:t> to be present during detention, arrest, or questioning of anyone suspected to be vulnerable, such as a juvenile or someone with a mental health issue, in the absence of clear evidence to the contrary.</a:t>
            </a:r>
          </a:p>
          <a:p>
            <a:r>
              <a:rPr lang="en-US" sz="1200" b="1" i="0" kern="1200" dirty="0">
                <a:solidFill>
                  <a:schemeClr val="tx1"/>
                </a:solidFill>
                <a:effectLst/>
                <a:latin typeface="+mn-lt"/>
                <a:ea typeface="+mn-ea"/>
                <a:cs typeface="+mn-cs"/>
              </a:rPr>
              <a:t>Rights of the Detained:</a:t>
            </a:r>
            <a:r>
              <a:rPr lang="en-US" sz="1200" b="0" i="0" kern="1200" dirty="0">
                <a:solidFill>
                  <a:schemeClr val="tx1"/>
                </a:solidFill>
                <a:effectLst/>
                <a:latin typeface="+mn-lt"/>
                <a:ea typeface="+mn-ea"/>
                <a:cs typeface="+mn-cs"/>
              </a:rPr>
              <a:t> It details the fundamental rights of a person in police custody, including the right to be informed of the reason for their arrest and to be informed of their rights and entitlements.</a:t>
            </a:r>
          </a:p>
          <a:p>
            <a:r>
              <a:rPr lang="en-US" sz="1200" b="1" i="0" kern="1200" dirty="0">
                <a:solidFill>
                  <a:schemeClr val="tx1"/>
                </a:solidFill>
                <a:effectLst/>
                <a:latin typeface="+mn-lt"/>
                <a:ea typeface="+mn-ea"/>
                <a:cs typeface="+mn-cs"/>
              </a:rPr>
              <a:t>The PACE Caution:</a:t>
            </a:r>
            <a:r>
              <a:rPr lang="en-US" sz="1200" b="0" i="0" kern="1200" dirty="0">
                <a:solidFill>
                  <a:schemeClr val="tx1"/>
                </a:solidFill>
                <a:effectLst/>
                <a:latin typeface="+mn-lt"/>
                <a:ea typeface="+mn-ea"/>
                <a:cs typeface="+mn-cs"/>
              </a:rPr>
              <a:t> Code C requires the police to provide a specific PACE caution to an arrested person. This caution informs them that they are not obliged to say anything, but that failing to mention anything later relied upon in court could harm their defense.</a:t>
            </a:r>
          </a:p>
          <a:p>
            <a:r>
              <a:rPr lang="en-US" sz="1200" b="1" i="0" kern="1200" dirty="0">
                <a:solidFill>
                  <a:schemeClr val="tx1"/>
                </a:solidFill>
                <a:effectLst/>
                <a:latin typeface="+mn-lt"/>
                <a:ea typeface="+mn-ea"/>
                <a:cs typeface="+mn-cs"/>
              </a:rPr>
              <a:t>Care in Custody:</a:t>
            </a:r>
            <a:r>
              <a:rPr lang="en-US" sz="1200" b="0" i="0" kern="1200" dirty="0">
                <a:solidFill>
                  <a:schemeClr val="tx1"/>
                </a:solidFill>
                <a:effectLst/>
                <a:latin typeface="+mn-lt"/>
                <a:ea typeface="+mn-ea"/>
                <a:cs typeface="+mn-cs"/>
              </a:rPr>
              <a:t> The code also covers provisions for personal needs in custody, such as menstrual products, and ensures that interpreters are provided when necessary for interviews or statements.</a:t>
            </a:r>
          </a:p>
          <a:p>
            <a:r>
              <a:rPr lang="en-US" sz="1200" b="1" i="0" kern="1200" dirty="0">
                <a:solidFill>
                  <a:schemeClr val="tx1"/>
                </a:solidFill>
                <a:effectLst/>
                <a:latin typeface="+mn-lt"/>
                <a:ea typeface="+mn-ea"/>
                <a:cs typeface="+mn-cs"/>
              </a:rPr>
              <a:t>Legal Basis:</a:t>
            </a:r>
            <a:r>
              <a:rPr lang="en-US" sz="1200" b="0" i="0" kern="1200" dirty="0">
                <a:solidFill>
                  <a:schemeClr val="tx1"/>
                </a:solidFill>
                <a:effectLst/>
                <a:latin typeface="+mn-lt"/>
                <a:ea typeface="+mn-ea"/>
                <a:cs typeface="+mn-cs"/>
              </a:rPr>
              <a:t> The Code C provisions are statutory requirements, meaning the police must adhere to them, with breaches potentially making an arrest unlawful or affecting the outcome of a case. </a:t>
            </a:r>
          </a:p>
          <a:p>
            <a:r>
              <a:rPr lang="fr-FR" dirty="0">
                <a:hlinkClick r:id="rId5"/>
              </a:rPr>
              <a:t>PACE Code C 2023 (accessible) - GOV.UK</a:t>
            </a:r>
            <a:endParaRPr lang="en-GB" dirty="0"/>
          </a:p>
          <a:p>
            <a:endParaRPr lang="en-GB" dirty="0"/>
          </a:p>
        </p:txBody>
      </p:sp>
      <p:sp>
        <p:nvSpPr>
          <p:cNvPr id="4" name="Slide Number Placeholder 3"/>
          <p:cNvSpPr>
            <a:spLocks noGrp="1"/>
          </p:cNvSpPr>
          <p:nvPr>
            <p:ph type="sldNum" sz="quarter" idx="5"/>
          </p:nvPr>
        </p:nvSpPr>
        <p:spPr/>
        <p:txBody>
          <a:bodyPr/>
          <a:lstStyle/>
          <a:p>
            <a:fld id="{60FBD382-A155-452A-840B-60F9DADA7DD9}" type="slidenum">
              <a:rPr lang="en-GB" smtClean="0"/>
              <a:t>14</a:t>
            </a:fld>
            <a:endParaRPr lang="en-GB"/>
          </a:p>
        </p:txBody>
      </p:sp>
    </p:spTree>
    <p:extLst>
      <p:ext uri="{BB962C8B-B14F-4D97-AF65-F5344CB8AC3E}">
        <p14:creationId xmlns:p14="http://schemas.microsoft.com/office/powerpoint/2010/main" val="2972847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How might you communicate with a person experiencing mental illness?</a:t>
            </a:r>
            <a:endParaRPr lang="en-GB"/>
          </a:p>
          <a:p>
            <a:pPr>
              <a:spcBef>
                <a:spcPct val="0"/>
              </a:spcBef>
              <a:spcAft>
                <a:spcPct val="0"/>
              </a:spcAft>
            </a:pPr>
            <a:endParaRPr lang="en-GB"/>
          </a:p>
          <a:p>
            <a:pPr>
              <a:spcBef>
                <a:spcPct val="0"/>
              </a:spcBef>
              <a:spcAft>
                <a:spcPct val="0"/>
              </a:spcAft>
            </a:pPr>
            <a:r>
              <a:rPr lang="en-GB"/>
              <a:t>How might you communicate with somebody experiencing….. Sensitivity to lights/ noise </a:t>
            </a:r>
            <a:endParaRPr lang="en-US"/>
          </a:p>
          <a:p>
            <a:pPr marL="171450" indent="-171450">
              <a:spcBef>
                <a:spcPct val="0"/>
              </a:spcBef>
              <a:spcAft>
                <a:spcPct val="0"/>
              </a:spcAft>
              <a:buFont typeface="Arial,Sans-Serif"/>
              <a:buChar char="•"/>
            </a:pPr>
            <a:r>
              <a:rPr lang="en-GB"/>
              <a:t>Keep Calm</a:t>
            </a:r>
            <a:endParaRPr lang="en-US"/>
          </a:p>
          <a:p>
            <a:pPr marL="171450" indent="-171450">
              <a:spcBef>
                <a:spcPct val="0"/>
              </a:spcBef>
              <a:spcAft>
                <a:spcPct val="0"/>
              </a:spcAft>
              <a:buFont typeface="Arial,Sans-Serif"/>
              <a:buChar char="•"/>
            </a:pPr>
            <a:r>
              <a:rPr lang="en-GB"/>
              <a:t>Personal Space</a:t>
            </a:r>
            <a:endParaRPr lang="en-US"/>
          </a:p>
          <a:p>
            <a:pPr marL="171450" indent="-171450">
              <a:spcBef>
                <a:spcPct val="0"/>
              </a:spcBef>
              <a:spcAft>
                <a:spcPct val="0"/>
              </a:spcAft>
              <a:buFont typeface="Arial,Sans-Serif"/>
              <a:buChar char="•"/>
            </a:pPr>
            <a:r>
              <a:rPr lang="en-GB"/>
              <a:t>Non threatening approach </a:t>
            </a:r>
            <a:endParaRPr lang="en-US"/>
          </a:p>
          <a:p>
            <a:pPr marL="171450" indent="-171450">
              <a:spcBef>
                <a:spcPct val="0"/>
              </a:spcBef>
              <a:spcAft>
                <a:spcPct val="0"/>
              </a:spcAft>
              <a:buFont typeface="Arial,Sans-Serif"/>
              <a:buChar char="•"/>
            </a:pPr>
            <a:r>
              <a:rPr lang="en-GB"/>
              <a:t>Speak to them by name</a:t>
            </a:r>
            <a:endParaRPr lang="en-US"/>
          </a:p>
          <a:p>
            <a:pPr marL="171450" indent="-171450">
              <a:spcBef>
                <a:spcPct val="0"/>
              </a:spcBef>
              <a:spcAft>
                <a:spcPct val="0"/>
              </a:spcAft>
              <a:buFont typeface="Arial,Sans-Serif"/>
              <a:buChar char="•"/>
            </a:pPr>
            <a:r>
              <a:rPr lang="en-GB"/>
              <a:t>Allow time to process information </a:t>
            </a:r>
            <a:endParaRPr lang="en-US"/>
          </a:p>
          <a:p>
            <a:pPr marL="171450" indent="-171450">
              <a:spcBef>
                <a:spcPct val="0"/>
              </a:spcBef>
              <a:spcAft>
                <a:spcPct val="0"/>
              </a:spcAft>
              <a:buFont typeface="Arial,Sans-Serif"/>
              <a:buChar char="•"/>
            </a:pPr>
            <a:r>
              <a:rPr lang="en-GB"/>
              <a:t>Avoid Sarcasm </a:t>
            </a:r>
            <a:endParaRPr lang="en-US"/>
          </a:p>
          <a:p>
            <a:pPr marL="171450" indent="-171450">
              <a:spcBef>
                <a:spcPct val="0"/>
              </a:spcBef>
              <a:spcAft>
                <a:spcPct val="0"/>
              </a:spcAft>
              <a:buFont typeface="Arial,Sans-Serif"/>
              <a:buChar char="•"/>
            </a:pPr>
            <a:r>
              <a:rPr lang="en-GB"/>
              <a:t>Give direction in a clear manner </a:t>
            </a:r>
            <a:endParaRPr lang="en-US"/>
          </a:p>
          <a:p>
            <a:endParaRPr lang="en-GB"/>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18</a:t>
            </a:fld>
            <a:endParaRPr lang="en-GB"/>
          </a:p>
        </p:txBody>
      </p:sp>
    </p:spTree>
    <p:extLst>
      <p:ext uri="{BB962C8B-B14F-4D97-AF65-F5344CB8AC3E}">
        <p14:creationId xmlns:p14="http://schemas.microsoft.com/office/powerpoint/2010/main" val="37681669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1">
              <a:cs typeface="Calibri"/>
            </a:endParaRPr>
          </a:p>
          <a:p>
            <a:r>
              <a:rPr lang="en-GB" b="1"/>
              <a:t>Barriers to communication</a:t>
            </a:r>
            <a:endParaRPr lang="en-US"/>
          </a:p>
          <a:p>
            <a:r>
              <a:rPr lang="en-GB"/>
              <a:t>If they are experiencing hallucinations (which can involve any of the senses), be aware that the hallucinations or the delusions they experience are their reality. You will not be able to talk them out of their reality. They may experience the hallucinations or delusional thoughts as real and be motivated by them.</a:t>
            </a:r>
            <a:endParaRPr lang="en-US"/>
          </a:p>
          <a:p>
            <a:r>
              <a:rPr lang="en-GB"/>
              <a:t>People with disordered thinking find it hard to keep a logical order to their ideas and their thoughts and speech may be jumbled and disconnected, giving the impression that they are talking nonsense.</a:t>
            </a:r>
            <a:endParaRPr lang="en-US"/>
          </a:p>
          <a:p>
            <a:r>
              <a:rPr lang="en-GB"/>
              <a:t>Memory issues exacerbated by stress and anxiety</a:t>
            </a:r>
            <a:endParaRPr lang="en-US"/>
          </a:p>
          <a:p>
            <a:r>
              <a:rPr lang="en-GB"/>
              <a:t>Side affects of medication – loss of mental sharpness, dizziness, memory problems, </a:t>
            </a:r>
            <a:endParaRPr lang="en-US"/>
          </a:p>
          <a:p>
            <a:r>
              <a:rPr lang="en-GB"/>
              <a:t>poor concentration;</a:t>
            </a:r>
            <a:endParaRPr lang="en-US"/>
          </a:p>
          <a:p>
            <a:r>
              <a:rPr lang="en-GB"/>
              <a:t> rapid heartbeat;</a:t>
            </a:r>
            <a:endParaRPr lang="en-US"/>
          </a:p>
          <a:p>
            <a:r>
              <a:rPr lang="en-GB"/>
              <a:t> shaking or muscle spasms;</a:t>
            </a:r>
            <a:endParaRPr lang="en-US"/>
          </a:p>
          <a:p>
            <a:r>
              <a:rPr lang="en-GB"/>
              <a:t> sleep disturbance;</a:t>
            </a:r>
            <a:endParaRPr lang="en-US"/>
          </a:p>
          <a:p>
            <a:r>
              <a:rPr lang="en-GB"/>
              <a:t> slowed thinking;</a:t>
            </a:r>
            <a:endParaRPr lang="en-US"/>
          </a:p>
          <a:p>
            <a:r>
              <a:rPr lang="en-GB"/>
              <a:t> slurred speech;</a:t>
            </a:r>
            <a:endParaRPr lang="en-US"/>
          </a:p>
          <a:p>
            <a:endParaRPr lang="en-GB"/>
          </a:p>
          <a:p>
            <a:r>
              <a:rPr lang="en-GB"/>
              <a:t>Many of these presentations you may find in people who are under the influence of drugs or alcohol. </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20</a:t>
            </a:fld>
            <a:endParaRPr lang="en-GB"/>
          </a:p>
        </p:txBody>
      </p:sp>
    </p:spTree>
    <p:extLst>
      <p:ext uri="{BB962C8B-B14F-4D97-AF65-F5344CB8AC3E}">
        <p14:creationId xmlns:p14="http://schemas.microsoft.com/office/powerpoint/2010/main" val="124442770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PSYCHOTIC  DISORDERS- Persons ability to think clearly ,make judgements.ie schizophrenia Hallucinations [Hearing voices].Illness can increase with substance abuse</a:t>
            </a:r>
          </a:p>
          <a:p>
            <a:endParaRPr lang="en-US"/>
          </a:p>
          <a:p>
            <a:r>
              <a:rPr lang="en-US"/>
              <a:t>MOOD DISORDERS- Concerns a persons emotional state. Depression and bi polar disorder. Depression is negative thoughts. Bi polar reoccurring mood swings. Not going out</a:t>
            </a:r>
          </a:p>
          <a:p>
            <a:endParaRPr lang="en-US"/>
          </a:p>
          <a:p>
            <a:r>
              <a:rPr lang="en-US"/>
              <a:t>PERSONALITY  DISORDERS- Medically described as ‘deeply ingrained mal-adaptive patterns of behavior that are formed in childhood or adolescence’.  Inflexible and display pattern of behavior that cause problems in coping with work life and interaction with others.</a:t>
            </a:r>
          </a:p>
          <a:p>
            <a:endParaRPr lang="en-US"/>
          </a:p>
          <a:p>
            <a:r>
              <a:rPr lang="en-US"/>
              <a:t>ANXIETY DISORDERS – Excessive uncontrollable. Worrying about every day things.</a:t>
            </a:r>
          </a:p>
          <a:p>
            <a:endParaRPr lang="en-US"/>
          </a:p>
          <a:p>
            <a:r>
              <a:rPr lang="en-US"/>
              <a:t>Panic disorders such as palpitations, sweating and trembling</a:t>
            </a:r>
          </a:p>
          <a:p>
            <a:r>
              <a:rPr lang="en-US"/>
              <a:t>Obsessive Compulsive disorder [OCD] E.g. cleanliness ,taking showers</a:t>
            </a:r>
          </a:p>
          <a:p>
            <a:endParaRPr lang="en-US"/>
          </a:p>
          <a:p>
            <a:r>
              <a:rPr lang="en-US"/>
              <a:t>YOUTUBE LINK-HOW TO SPOT MENTAL ILLNESS [5MIN 17 SECONDS] – </a:t>
            </a:r>
            <a:r>
              <a:rPr lang="en-US">
                <a:hlinkClick r:id="rId3"/>
              </a:rPr>
              <a:t>How to spot the signs of mental illness - YouTube</a:t>
            </a:r>
          </a:p>
          <a:p>
            <a:endParaRPr lang="en-GB"/>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21</a:t>
            </a:fld>
            <a:endParaRPr lang="en-GB"/>
          </a:p>
        </p:txBody>
      </p:sp>
    </p:spTree>
    <p:extLst>
      <p:ext uri="{BB962C8B-B14F-4D97-AF65-F5344CB8AC3E}">
        <p14:creationId xmlns:p14="http://schemas.microsoft.com/office/powerpoint/2010/main" val="39778368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https://www.mind.org.uk/media-a/2958/statistics-facts-2017.pdf</a:t>
            </a:r>
          </a:p>
          <a:p>
            <a:r>
              <a:rPr lang="en-GB" dirty="0">
                <a:hlinkClick r:id="rId3"/>
              </a:rPr>
              <a:t>What are mental health problems? - Mind</a:t>
            </a:r>
            <a:endParaRPr lang="en-US" b="1" dirty="0"/>
          </a:p>
        </p:txBody>
      </p:sp>
      <p:sp>
        <p:nvSpPr>
          <p:cNvPr id="4" name="Slide Number Placeholder 3"/>
          <p:cNvSpPr>
            <a:spLocks noGrp="1"/>
          </p:cNvSpPr>
          <p:nvPr>
            <p:ph type="sldNum" sz="quarter" idx="5"/>
          </p:nvPr>
        </p:nvSpPr>
        <p:spPr/>
        <p:txBody>
          <a:bodyPr/>
          <a:lstStyle/>
          <a:p>
            <a:fld id="{60FBD382-A155-452A-840B-60F9DADA7DD9}" type="slidenum">
              <a:rPr lang="en-GB" smtClean="0"/>
              <a:t>23</a:t>
            </a:fld>
            <a:endParaRPr lang="en-GB"/>
          </a:p>
        </p:txBody>
      </p:sp>
    </p:spTree>
    <p:extLst>
      <p:ext uri="{BB962C8B-B14F-4D97-AF65-F5344CB8AC3E}">
        <p14:creationId xmlns:p14="http://schemas.microsoft.com/office/powerpoint/2010/main" val="7497727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b="1" dirty="0"/>
              <a:t>What are the main pieces of legislation police officers use when dealing with mental health or vulnerability issues? </a:t>
            </a:r>
            <a:endParaRPr lang="en-GB" dirty="0"/>
          </a:p>
          <a:p>
            <a:pPr>
              <a:spcBef>
                <a:spcPct val="0"/>
              </a:spcBef>
            </a:pPr>
            <a:endParaRPr lang="en-GB" dirty="0"/>
          </a:p>
          <a:p>
            <a:pPr>
              <a:spcBef>
                <a:spcPct val="0"/>
              </a:spcBef>
            </a:pPr>
            <a:r>
              <a:rPr lang="en-GB" dirty="0"/>
              <a:t>The following legislation covers police powers in relation to MH. </a:t>
            </a:r>
            <a:endParaRPr lang="en-US" dirty="0"/>
          </a:p>
          <a:p>
            <a:pPr>
              <a:spcBef>
                <a:spcPct val="0"/>
              </a:spcBef>
            </a:pPr>
            <a:endParaRPr lang="en-GB" dirty="0"/>
          </a:p>
          <a:p>
            <a:pPr>
              <a:spcBef>
                <a:spcPct val="0"/>
              </a:spcBef>
            </a:pPr>
            <a:r>
              <a:rPr lang="en-GB" b="1" dirty="0"/>
              <a:t>Mental Health Act 1983 </a:t>
            </a:r>
            <a:r>
              <a:rPr lang="en-GB" dirty="0"/>
              <a:t>[As amended by the Mental Health Act 2007 &amp; PACA 2017]  This is the Act that gives the police power to deal with those in MH Crisis – we will look at these powers in detail in this session.</a:t>
            </a:r>
            <a:endParaRPr lang="en-US" dirty="0"/>
          </a:p>
          <a:p>
            <a:pPr>
              <a:spcBef>
                <a:spcPct val="0"/>
              </a:spcBef>
            </a:pPr>
            <a:endParaRPr lang="en-GB" dirty="0"/>
          </a:p>
          <a:p>
            <a:pPr>
              <a:spcBef>
                <a:spcPct val="0"/>
              </a:spcBef>
            </a:pPr>
            <a:r>
              <a:rPr lang="en-GB" b="1" dirty="0"/>
              <a:t>Code of Practice (2015)</a:t>
            </a:r>
            <a:r>
              <a:rPr lang="en-GB" dirty="0"/>
              <a:t> – This shows professionals how to carry out their roles and responsibilities under the MHA 1983, to ensure that all patients receive high quality and safe care. </a:t>
            </a:r>
            <a:endParaRPr lang="en-US" dirty="0"/>
          </a:p>
          <a:p>
            <a:pPr>
              <a:spcBef>
                <a:spcPct val="0"/>
              </a:spcBef>
            </a:pPr>
            <a:endParaRPr lang="en-GB" dirty="0"/>
          </a:p>
          <a:p>
            <a:r>
              <a:rPr lang="en-GB" dirty="0"/>
              <a:t>There have been significant changes in legislation, case law, policy and professional practice since the last code was published in 2008.</a:t>
            </a:r>
            <a:endParaRPr lang="en-US" dirty="0"/>
          </a:p>
          <a:p>
            <a:endParaRPr lang="en-GB" dirty="0"/>
          </a:p>
          <a:p>
            <a:r>
              <a:rPr lang="en-GB" dirty="0"/>
              <a:t>The </a:t>
            </a:r>
            <a:r>
              <a:rPr lang="en-GB" dirty="0">
                <a:hlinkClick r:id="rId3"/>
              </a:rPr>
              <a:t>revised code</a:t>
            </a:r>
            <a:r>
              <a:rPr lang="en-GB" dirty="0"/>
              <a:t> aims to provide stronger protection for patients and clarify roles, rights and responsibilities. This includes:</a:t>
            </a:r>
            <a:endParaRPr lang="en-US" dirty="0"/>
          </a:p>
          <a:p>
            <a:r>
              <a:rPr lang="en-GB" dirty="0"/>
              <a:t>involving the patient and, where appropriate, their families and carers in discussions about the patient’s care at every stage</a:t>
            </a:r>
            <a:endParaRPr lang="en-US" dirty="0"/>
          </a:p>
          <a:p>
            <a:r>
              <a:rPr lang="en-GB" dirty="0"/>
              <a:t>providing personalised care</a:t>
            </a:r>
            <a:endParaRPr lang="en-US" dirty="0"/>
          </a:p>
          <a:p>
            <a:endParaRPr lang="en-GB" dirty="0"/>
          </a:p>
          <a:p>
            <a:r>
              <a:rPr lang="en-GB" dirty="0"/>
              <a:t>minimising the use of inappropriate blanket restrictions, restrictive interventions and the use of police cells as places of safety.</a:t>
            </a:r>
            <a:endParaRPr lang="en-US" dirty="0"/>
          </a:p>
          <a:p>
            <a:r>
              <a:rPr lang="en-GB" dirty="0"/>
              <a:t>The main changes to the code include:</a:t>
            </a:r>
            <a:endParaRPr lang="en-US" dirty="0"/>
          </a:p>
          <a:p>
            <a:endParaRPr lang="en-GB" dirty="0"/>
          </a:p>
          <a:p>
            <a:pPr marL="171450" indent="-171450">
              <a:buFont typeface="Arial,Sans-Serif"/>
              <a:buChar char="•"/>
            </a:pPr>
            <a:r>
              <a:rPr lang="en-GB" dirty="0"/>
              <a:t>5 new guiding principles</a:t>
            </a:r>
            <a:endParaRPr lang="en-US" dirty="0"/>
          </a:p>
          <a:p>
            <a:pPr marL="171450" indent="-171450">
              <a:buFont typeface="Arial,Sans-Serif"/>
              <a:buChar char="•"/>
            </a:pPr>
            <a:r>
              <a:rPr lang="en-GB" dirty="0"/>
              <a:t>new chapters on care planning, human rights, equality and health inequalities</a:t>
            </a:r>
            <a:endParaRPr lang="en-US" dirty="0"/>
          </a:p>
          <a:p>
            <a:pPr marL="171450" indent="-171450">
              <a:buFont typeface="Arial,Sans-Serif"/>
              <a:buChar char="•"/>
            </a:pPr>
            <a:r>
              <a:rPr lang="en-GB" dirty="0"/>
              <a:t>consideration of when to use the Mental Health Act and when to use the Mental Capacity Act 2005 and Deprivation of Liberty Safeguards and information to support victims</a:t>
            </a:r>
            <a:endParaRPr lang="en-US" dirty="0"/>
          </a:p>
          <a:p>
            <a:pPr marL="171450" indent="-171450">
              <a:buFont typeface="Arial,Sans-Serif"/>
              <a:buChar char="•"/>
            </a:pPr>
            <a:r>
              <a:rPr lang="en-GB" dirty="0"/>
              <a:t>new sections on physical health care, blanket restrictions, duties to support patients with dementia and immigration detainees</a:t>
            </a:r>
            <a:endParaRPr lang="en-US" dirty="0"/>
          </a:p>
          <a:p>
            <a:pPr marL="171450" indent="-171450">
              <a:buFont typeface="Arial,Sans-Serif"/>
              <a:buChar char="•"/>
            </a:pPr>
            <a:r>
              <a:rPr lang="en-GB" dirty="0"/>
              <a:t>significantly updated chapters on the appropriate use of restrictive interventions, particularly seclusion and long-term segregation, police powers and places of safety</a:t>
            </a:r>
            <a:endParaRPr lang="en-US" dirty="0"/>
          </a:p>
          <a:p>
            <a:pPr marL="171450" indent="-171450">
              <a:buFont typeface="Arial,Sans-Serif"/>
              <a:buChar char="•"/>
            </a:pPr>
            <a:r>
              <a:rPr lang="en-GB" dirty="0"/>
              <a:t>further guidance on how to support children and young people, those with a learning disability or autism.</a:t>
            </a:r>
            <a:endParaRPr lang="en-US" dirty="0"/>
          </a:p>
          <a:p>
            <a:endParaRPr lang="en-GB" dirty="0"/>
          </a:p>
          <a:p>
            <a:r>
              <a:rPr lang="en-GB" dirty="0"/>
              <a:t>This code came into force on 1st April 2015</a:t>
            </a:r>
            <a:endParaRPr lang="en-US" dirty="0"/>
          </a:p>
          <a:p>
            <a:endParaRPr lang="en-GB" dirty="0"/>
          </a:p>
          <a:p>
            <a:r>
              <a:rPr lang="en-GB" b="1" dirty="0"/>
              <a:t>Mental Capacity Act 2005 </a:t>
            </a:r>
            <a:endParaRPr lang="en-US" dirty="0"/>
          </a:p>
          <a:p>
            <a:r>
              <a:rPr lang="en-GB" dirty="0"/>
              <a:t>Another Act which gives the police powers to assist those suffering mental health concerns – again we will look at out powers under this act during this session.</a:t>
            </a:r>
            <a:endParaRPr lang="en-US" dirty="0"/>
          </a:p>
          <a:p>
            <a:endParaRPr lang="en-GB" dirty="0">
              <a:cs typeface="Calibri"/>
            </a:endParaRPr>
          </a:p>
          <a:p>
            <a:r>
              <a:rPr lang="en-GB" dirty="0"/>
              <a:t>https://www.gov.uk/government/news/new-mental-health-act-code-of-practice</a:t>
            </a:r>
            <a:endParaRPr lang="en-GB" dirty="0">
              <a:cs typeface="Calibri"/>
            </a:endParaRPr>
          </a:p>
          <a:p>
            <a:endParaRPr lang="en-GB" dirty="0"/>
          </a:p>
        </p:txBody>
      </p:sp>
      <p:sp>
        <p:nvSpPr>
          <p:cNvPr id="4" name="Slide Number Placeholder 3"/>
          <p:cNvSpPr>
            <a:spLocks noGrp="1"/>
          </p:cNvSpPr>
          <p:nvPr>
            <p:ph type="sldNum" sz="quarter" idx="5"/>
          </p:nvPr>
        </p:nvSpPr>
        <p:spPr/>
        <p:txBody>
          <a:bodyPr/>
          <a:lstStyle/>
          <a:p>
            <a:fld id="{60FBD382-A155-452A-840B-60F9DADA7DD9}" type="slidenum">
              <a:rPr lang="en-GB" smtClean="0"/>
              <a:t>26</a:t>
            </a:fld>
            <a:endParaRPr lang="en-GB"/>
          </a:p>
        </p:txBody>
      </p:sp>
    </p:spTree>
    <p:extLst>
      <p:ext uri="{BB962C8B-B14F-4D97-AF65-F5344CB8AC3E}">
        <p14:creationId xmlns:p14="http://schemas.microsoft.com/office/powerpoint/2010/main" val="1195784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hlinkClick r:id="rId3"/>
              </a:rPr>
              <a:t>You can read the Mental Health Act on the government legislation website</a:t>
            </a:r>
            <a:r>
              <a:rPr lang="en-GB"/>
              <a:t>.</a:t>
            </a:r>
            <a:endParaRPr lang="en-US"/>
          </a:p>
        </p:txBody>
      </p:sp>
      <p:sp>
        <p:nvSpPr>
          <p:cNvPr id="4" name="Slide Number Placeholder 3"/>
          <p:cNvSpPr>
            <a:spLocks noGrp="1"/>
          </p:cNvSpPr>
          <p:nvPr>
            <p:ph type="sldNum" sz="quarter" idx="5"/>
          </p:nvPr>
        </p:nvSpPr>
        <p:spPr/>
        <p:txBody>
          <a:bodyPr/>
          <a:lstStyle/>
          <a:p>
            <a:fld id="{60FBD382-A155-452A-840B-60F9DADA7DD9}" type="slidenum">
              <a:rPr lang="en-GB" smtClean="0"/>
              <a:t>27</a:t>
            </a:fld>
            <a:endParaRPr lang="en-GB"/>
          </a:p>
        </p:txBody>
      </p:sp>
    </p:spTree>
    <p:extLst>
      <p:ext uri="{BB962C8B-B14F-4D97-AF65-F5344CB8AC3E}">
        <p14:creationId xmlns:p14="http://schemas.microsoft.com/office/powerpoint/2010/main" val="20945436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Basically- </a:t>
            </a:r>
            <a:r>
              <a:rPr lang="en-US" dirty="0"/>
              <a:t>Detention and conveyance to a place of safety.</a:t>
            </a:r>
          </a:p>
          <a:p>
            <a:endParaRPr lang="en-US" dirty="0"/>
          </a:p>
          <a:p>
            <a:r>
              <a:rPr lang="en-US" dirty="0"/>
              <a:t>The belief is the Police Officer’s - </a:t>
            </a:r>
            <a:r>
              <a:rPr lang="en-GB" dirty="0"/>
              <a:t>This is the decision of the police officer - not Dr or Nurse or any other person</a:t>
            </a:r>
          </a:p>
          <a:p>
            <a:endParaRPr lang="en-US" dirty="0"/>
          </a:p>
          <a:p>
            <a:r>
              <a:rPr lang="en-US" dirty="0"/>
              <a:t>S136 is a preserved power of arrest so you do not need to use the Necessity criteria or caution the subject..</a:t>
            </a:r>
          </a:p>
          <a:p>
            <a:r>
              <a:rPr lang="en-US" dirty="0"/>
              <a:t>The CoP advises against using the word arrest when detaining a person under S136.    </a:t>
            </a:r>
          </a:p>
          <a:p>
            <a:endParaRPr lang="en-US" dirty="0"/>
          </a:p>
          <a:p>
            <a:r>
              <a:rPr lang="en-US" dirty="0"/>
              <a:t>A good phrase might be, ‘’ I am GOING TO LOOK AFTER YOU OR TAKE CARE OF YOU , you are being detained for your own safety…’’</a:t>
            </a:r>
          </a:p>
          <a:p>
            <a:endParaRPr lang="en-US" dirty="0"/>
          </a:p>
          <a:p>
            <a:r>
              <a:rPr lang="en-GB" dirty="0"/>
              <a:t>Arrest or detention by the police is normally associated with suspicion of criminal behaviour, therefore, telling a person who is mentally vulnerable (detained under MHA 1983), without any further explanation, that they have been arrested (or are being detained) may cause considerable additional distress.</a:t>
            </a:r>
            <a:endParaRPr lang="en-US" dirty="0"/>
          </a:p>
          <a:p>
            <a:r>
              <a:rPr lang="en-GB" dirty="0"/>
              <a:t>When using </a:t>
            </a:r>
            <a:r>
              <a:rPr lang="en-GB" u="sng" dirty="0">
                <a:hlinkClick r:id="rId3"/>
              </a:rPr>
              <a:t>section 136</a:t>
            </a:r>
            <a:r>
              <a:rPr lang="en-GB" dirty="0"/>
              <a:t> MHA 1983, officers should make it clear to people that they will </a:t>
            </a:r>
            <a:r>
              <a:rPr lang="en-GB" b="1" dirty="0"/>
              <a:t>have to come with the police because of the officer’s concern for their wellbeing, and that they have no choice in the matter.</a:t>
            </a:r>
            <a:endParaRPr lang="en-US" dirty="0"/>
          </a:p>
          <a:p>
            <a:endParaRPr lang="en-US" dirty="0"/>
          </a:p>
          <a:p>
            <a:r>
              <a:rPr lang="en-GB" b="1" dirty="0"/>
              <a:t>Persons detained under Section 136 are deemed to be in legal custody and can be searched under Section 32, PACE 1984. The police officer may search the person at any time whilst the person is detained if they have reasonable ground for believing that the person:</a:t>
            </a:r>
            <a:endParaRPr lang="en-US" dirty="0"/>
          </a:p>
          <a:p>
            <a:r>
              <a:rPr lang="en-GB" b="1" dirty="0"/>
              <a:t>a) May present a danger to themselves or others and</a:t>
            </a:r>
            <a:endParaRPr lang="en-US" dirty="0"/>
          </a:p>
          <a:p>
            <a:r>
              <a:rPr lang="en-GB" b="1" dirty="0"/>
              <a:t>b) Is concealing an item that could be used to cause physical injury to themselves or others.</a:t>
            </a:r>
            <a:endParaRPr lang="en-US" dirty="0"/>
          </a:p>
          <a:p>
            <a:endParaRPr lang="en-US" dirty="0"/>
          </a:p>
          <a:p>
            <a:endParaRPr lang="en-US" dirty="0"/>
          </a:p>
          <a:p>
            <a:r>
              <a:rPr lang="en-US" b="1" dirty="0"/>
              <a:t>WHAT KINDS OF BEHAVIOUR WOULD SUPPORT </a:t>
            </a:r>
            <a:r>
              <a:rPr lang="en-US" dirty="0"/>
              <a:t>‘’immediate need of care or control?’’</a:t>
            </a:r>
          </a:p>
          <a:p>
            <a:r>
              <a:rPr lang="en-US" dirty="0"/>
              <a:t>It is not enough to be suffering from a mental disorder alone as people live successfully in the community despite suffering from mental illness.</a:t>
            </a:r>
          </a:p>
          <a:p>
            <a:endParaRPr lang="en-US" dirty="0"/>
          </a:p>
          <a:p>
            <a:r>
              <a:rPr lang="en-US" dirty="0"/>
              <a:t>We will discuss what is a place of safety? later in the session</a:t>
            </a:r>
          </a:p>
          <a:p>
            <a:endParaRPr lang="en-GB" dirty="0"/>
          </a:p>
          <a:p>
            <a:endParaRPr lang="en-US" dirty="0">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28</a:t>
            </a:fld>
            <a:endParaRPr lang="en-GB"/>
          </a:p>
        </p:txBody>
      </p:sp>
    </p:spTree>
    <p:extLst>
      <p:ext uri="{BB962C8B-B14F-4D97-AF65-F5344CB8AC3E}">
        <p14:creationId xmlns:p14="http://schemas.microsoft.com/office/powerpoint/2010/main" val="20704799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 the amendment from the </a:t>
            </a:r>
            <a:r>
              <a:rPr lang="en-GB" b="1" dirty="0"/>
              <a:t>POLICE AND CRIME ACT 2017 </a:t>
            </a:r>
            <a:r>
              <a:rPr lang="en-GB" dirty="0"/>
              <a:t>there is now a requirement for Police to Seek Health Advice Before Detaining Under S136 Mental Health Act 1983</a:t>
            </a:r>
            <a:endParaRPr lang="en-US" dirty="0"/>
          </a:p>
          <a:p>
            <a:endParaRPr lang="en-GB" dirty="0"/>
          </a:p>
          <a:p>
            <a:r>
              <a:rPr lang="en-GB" dirty="0"/>
              <a:t>Before deciding to remove a person to, or keep a person at, a place of safety</a:t>
            </a:r>
            <a:endParaRPr lang="en-US" dirty="0"/>
          </a:p>
          <a:p>
            <a:r>
              <a:rPr lang="en-GB" dirty="0"/>
              <a:t>The police officer must, if it is practicable to do so, consult with-</a:t>
            </a:r>
            <a:endParaRPr lang="en-US" dirty="0"/>
          </a:p>
          <a:p>
            <a:pPr marL="285750" indent="-285750">
              <a:buFont typeface="Arial,Sans-Serif"/>
              <a:buChar char="•"/>
            </a:pPr>
            <a:r>
              <a:rPr lang="en-GB" dirty="0"/>
              <a:t>Doctor</a:t>
            </a:r>
            <a:endParaRPr lang="en-US" dirty="0"/>
          </a:p>
          <a:p>
            <a:pPr marL="285750" indent="-285750">
              <a:buFont typeface="Arial,Sans-Serif"/>
              <a:buChar char="•"/>
            </a:pPr>
            <a:r>
              <a:rPr lang="en-GB" dirty="0"/>
              <a:t>Nurse</a:t>
            </a:r>
            <a:endParaRPr lang="en-US" dirty="0"/>
          </a:p>
          <a:p>
            <a:pPr marL="285750" indent="-285750">
              <a:buFont typeface="Arial,Sans-Serif"/>
              <a:buChar char="•"/>
            </a:pPr>
            <a:r>
              <a:rPr lang="en-GB" dirty="0"/>
              <a:t>Approved Mental Health Professional</a:t>
            </a:r>
            <a:endParaRPr lang="en-US" dirty="0"/>
          </a:p>
          <a:p>
            <a:pPr>
              <a:buFont typeface="Arial,Sans-Serif"/>
              <a:buChar char="•"/>
            </a:pPr>
            <a:r>
              <a:rPr lang="en-GB" dirty="0"/>
              <a:t>A registered medical practitioner,</a:t>
            </a:r>
          </a:p>
          <a:p>
            <a:pPr marL="285750" indent="-285750">
              <a:buFont typeface="Arial,Sans-Serif"/>
              <a:buChar char="•"/>
            </a:pPr>
            <a:r>
              <a:rPr lang="en-GB" dirty="0"/>
              <a:t>Paramedic</a:t>
            </a:r>
            <a:endParaRPr lang="en-US" dirty="0"/>
          </a:p>
          <a:p>
            <a:pPr marL="285750" indent="-285750">
              <a:buFont typeface="Arial,Sans-Serif"/>
              <a:buChar char="•"/>
            </a:pPr>
            <a:r>
              <a:rPr lang="en-GB" dirty="0"/>
              <a:t>occupational therapist.</a:t>
            </a:r>
            <a:endParaRPr lang="en-US" dirty="0"/>
          </a:p>
          <a:p>
            <a:endParaRPr lang="en-GB" dirty="0"/>
          </a:p>
          <a:p>
            <a:r>
              <a:rPr lang="en-GB" dirty="0"/>
              <a:t>This requirement would provide officers an additional safeguard on section136 powers which would require a health professional is consulted, prior to the person being formally detained under section136, provided that the situation was not so urgent that the patient, the police officer, or others would not be put at risk by doing so.</a:t>
            </a:r>
            <a:endParaRPr lang="en-US" dirty="0"/>
          </a:p>
          <a:p>
            <a:endParaRPr lang="en-GB" dirty="0"/>
          </a:p>
          <a:p>
            <a:r>
              <a:rPr lang="en-GB" dirty="0"/>
              <a:t>The police are not medically qualified and are only using their individual judgement as to the situation at the time. Benefit of advice  over the telephone from a mental health nurse a proportion of section136 detentions can be averted because the health professional can access medical records to help assess the risk, and use their professional expertise to assist the police in deciding whether or not the person needs to be detained or whether an alternative resolution would be appropriate.</a:t>
            </a:r>
            <a:endParaRPr lang="en-US" dirty="0"/>
          </a:p>
          <a:p>
            <a:r>
              <a:rPr lang="en-GB" dirty="0"/>
              <a:t>It is not envisaged that, in a section136 detention, a health professional would be required to authorise the use of the power. The police officer may be called upon to make a quick decision and a health professional may not always be available. The police officer must take responsibility for whether or not to use their powers if they consider that the person satisfies the criteria for removal under section136 , and while they have regard for the advice give them by a health professional, the decision remains their own.</a:t>
            </a:r>
            <a:endParaRPr lang="en-US" dirty="0"/>
          </a:p>
          <a:p>
            <a:endParaRPr lang="en-GB" dirty="0"/>
          </a:p>
          <a:p>
            <a:r>
              <a:rPr lang="en-GB" dirty="0"/>
              <a:t>Therefore, this advice requires police officers to consult a suitable health professional prior to detaining a person under section 136, provided if it is practicable to do so. This will mean telephoning the relevant crisis team in each local health board within the force area prior to detention. </a:t>
            </a:r>
            <a:endParaRPr lang="en-US" dirty="0"/>
          </a:p>
          <a:p>
            <a:endParaRPr lang="en-US" dirty="0"/>
          </a:p>
          <a:p>
            <a:r>
              <a:rPr lang="en-US" b="1" dirty="0"/>
              <a:t>S136 FINAL DECISION IS ALWAYS THE POLICE OFFICER [JPLANE]</a:t>
            </a:r>
            <a:endParaRPr lang="en-US" dirty="0"/>
          </a:p>
          <a:p>
            <a:endParaRPr lang="en-US" dirty="0"/>
          </a:p>
          <a:p>
            <a:r>
              <a:rPr lang="en-US" dirty="0"/>
              <a:t>Force policies cover exactly how to contact medical professionals. – once operational you will be told the contact numbers for your local MH places of safety.</a:t>
            </a:r>
          </a:p>
          <a:p>
            <a:endParaRPr lang="en-US" dirty="0"/>
          </a:p>
          <a:p>
            <a:r>
              <a:rPr lang="en-US" dirty="0"/>
              <a:t>Best Practice of Sec 136-</a:t>
            </a:r>
          </a:p>
          <a:p>
            <a:r>
              <a:rPr lang="en-US" dirty="0"/>
              <a:t>At place of Safety relay circumstances to shift coordinator.</a:t>
            </a:r>
          </a:p>
          <a:p>
            <a:r>
              <a:rPr lang="en-US" dirty="0"/>
              <a:t>Ask them if they are going to accept the detention.</a:t>
            </a:r>
          </a:p>
          <a:p>
            <a:r>
              <a:rPr lang="en-US" dirty="0"/>
              <a:t>If they do, the detention powers become joint as health carers have the same powers to stop the individual leaving the place of safety.[This is important as it determines if you remain at the place of safety].</a:t>
            </a:r>
          </a:p>
          <a:p>
            <a:endParaRPr lang="en-US"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29</a:t>
            </a:fld>
            <a:endParaRPr lang="en-GB"/>
          </a:p>
        </p:txBody>
      </p:sp>
    </p:spTree>
    <p:extLst>
      <p:ext uri="{BB962C8B-B14F-4D97-AF65-F5344CB8AC3E}">
        <p14:creationId xmlns:p14="http://schemas.microsoft.com/office/powerpoint/2010/main" val="25187231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clear stance is that the officer must believe the person or someone else may suffer some kind of harm if they do not take action to remove them.</a:t>
            </a:r>
            <a:endParaRPr lang="en-US" dirty="0"/>
          </a:p>
          <a:p>
            <a:endParaRPr lang="en-GB" dirty="0"/>
          </a:p>
          <a:p>
            <a:r>
              <a:rPr lang="en-GB" b="1" dirty="0"/>
              <a:t>Simply behaving in an odd or unusual way does not necessarily mean they should be removed.</a:t>
            </a:r>
            <a:endParaRPr lang="en-US" dirty="0"/>
          </a:p>
          <a:p>
            <a:endParaRPr lang="en-GB" dirty="0"/>
          </a:p>
          <a:p>
            <a:r>
              <a:rPr lang="en-GB" dirty="0"/>
              <a:t>The power to remove under Section 136 does not expect police officers to attempt to make a diagnosis of someone’s mental state but provides power to officers who believe in good faith that someone is mentally disordered and requires immediate care and control to remove them to a place of safety. </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30</a:t>
            </a:fld>
            <a:endParaRPr lang="en-GB"/>
          </a:p>
        </p:txBody>
      </p:sp>
    </p:spTree>
    <p:extLst>
      <p:ext uri="{BB962C8B-B14F-4D97-AF65-F5344CB8AC3E}">
        <p14:creationId xmlns:p14="http://schemas.microsoft.com/office/powerpoint/2010/main" val="18172224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Segoe UI" panose="020B0502040204020203" pitchFamily="34" charset="0"/>
              </a:rPr>
              <a:t>Ask student when they would consider to use 136. Discuss with class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dirty="0">
              <a:effectLst/>
              <a:latin typeface="Segoe UI" panose="020B050204020402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effectLst/>
                <a:latin typeface="Segoe UI" panose="020B0502040204020203" pitchFamily="34" charset="0"/>
              </a:rPr>
              <a:t>There may be many more options that students come up with.</a:t>
            </a:r>
            <a:endParaRPr lang="en-GB" sz="1200" dirty="0">
              <a:effectLst/>
              <a:latin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900" dirty="0">
              <a:latin typeface="Arial" panose="020B0604020202020204" pitchFamily="34" charset="0"/>
              <a:cs typeface="Arial" panose="020B0604020202020204" pitchFamily="34" charset="0"/>
            </a:endParaRPr>
          </a:p>
          <a:p>
            <a:endParaRPr lang="en-GB" dirty="0"/>
          </a:p>
        </p:txBody>
      </p:sp>
      <p:sp>
        <p:nvSpPr>
          <p:cNvPr id="4" name="Slide Number Placeholder 3"/>
          <p:cNvSpPr>
            <a:spLocks noGrp="1"/>
          </p:cNvSpPr>
          <p:nvPr>
            <p:ph type="sldNum" sz="quarter" idx="5"/>
          </p:nvPr>
        </p:nvSpPr>
        <p:spPr/>
        <p:txBody>
          <a:bodyPr/>
          <a:lstStyle/>
          <a:p>
            <a:fld id="{60FBD382-A155-452A-840B-60F9DADA7DD9}" type="slidenum">
              <a:rPr lang="en-GB" smtClean="0"/>
              <a:t>31</a:t>
            </a:fld>
            <a:endParaRPr lang="en-GB"/>
          </a:p>
        </p:txBody>
      </p:sp>
    </p:spTree>
    <p:extLst>
      <p:ext uri="{BB962C8B-B14F-4D97-AF65-F5344CB8AC3E}">
        <p14:creationId xmlns:p14="http://schemas.microsoft.com/office/powerpoint/2010/main" val="39148927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A place of safety</a:t>
            </a:r>
            <a:endParaRPr lang="en-GB" dirty="0"/>
          </a:p>
          <a:p>
            <a:r>
              <a:rPr lang="en-GB" u="sng" dirty="0">
                <a:hlinkClick r:id="rId3"/>
              </a:rPr>
              <a:t>Section 135</a:t>
            </a:r>
            <a:r>
              <a:rPr lang="en-GB" dirty="0"/>
              <a:t>(6) MHA 1983 defines a place of safety as:</a:t>
            </a:r>
            <a:endParaRPr lang="en-US" dirty="0"/>
          </a:p>
          <a:p>
            <a:pPr marL="285750" indent="-285750">
              <a:buFont typeface="Arial,Sans-Serif"/>
              <a:buChar char="•"/>
            </a:pPr>
            <a:r>
              <a:rPr lang="en-GB" dirty="0"/>
              <a:t>residential accommodation provided by a local social services authority under </a:t>
            </a:r>
            <a:r>
              <a:rPr lang="en-GB" u="sng" dirty="0">
                <a:hlinkClick r:id="rId4"/>
              </a:rPr>
              <a:t>Part I</a:t>
            </a:r>
            <a:r>
              <a:rPr lang="en-GB" dirty="0"/>
              <a:t> of the Care Act 2014 or </a:t>
            </a:r>
            <a:r>
              <a:rPr lang="en-GB" u="sng" dirty="0">
                <a:hlinkClick r:id="rId5"/>
              </a:rPr>
              <a:t>Part IV</a:t>
            </a:r>
            <a:r>
              <a:rPr lang="en-GB" dirty="0"/>
              <a:t> of the Social Services and Well-being (Wales) Act 2014</a:t>
            </a:r>
            <a:endParaRPr lang="en-US" dirty="0"/>
          </a:p>
          <a:p>
            <a:pPr marL="285750" indent="-285750">
              <a:buFont typeface="Arial,Sans-Serif"/>
              <a:buChar char="•"/>
            </a:pPr>
            <a:r>
              <a:rPr lang="en-GB" dirty="0"/>
              <a:t>a hospital (as defined by this act)</a:t>
            </a:r>
            <a:endParaRPr lang="en-US" dirty="0"/>
          </a:p>
          <a:p>
            <a:pPr marL="285750" indent="-285750">
              <a:buFont typeface="Arial,Sans-Serif"/>
              <a:buChar char="•"/>
            </a:pPr>
            <a:r>
              <a:rPr lang="en-GB" dirty="0"/>
              <a:t>a police station – more about this on next two slides</a:t>
            </a:r>
            <a:endParaRPr lang="en-US" dirty="0"/>
          </a:p>
          <a:p>
            <a:pPr marL="285750" indent="-285750">
              <a:buFont typeface="Arial,Sans-Serif"/>
              <a:buChar char="•"/>
            </a:pPr>
            <a:r>
              <a:rPr lang="en-GB" dirty="0"/>
              <a:t>an independent hospital or care home for people who are mentally disordered</a:t>
            </a:r>
            <a:endParaRPr lang="en-US" dirty="0"/>
          </a:p>
          <a:p>
            <a:pPr marL="285750" indent="-285750">
              <a:buFont typeface="Arial,Sans-Serif"/>
              <a:buChar char="•"/>
            </a:pPr>
            <a:r>
              <a:rPr lang="en-GB" dirty="0"/>
              <a:t>any other suitable place.</a:t>
            </a:r>
            <a:endParaRPr lang="en-US" dirty="0"/>
          </a:p>
          <a:p>
            <a:endParaRPr lang="en-US" dirty="0"/>
          </a:p>
          <a:p>
            <a:r>
              <a:rPr lang="en-US" dirty="0"/>
              <a:t>Search BOB via Mental Health and click on contact details and telephone numbers</a:t>
            </a:r>
          </a:p>
          <a:p>
            <a:r>
              <a:rPr lang="en-US" dirty="0"/>
              <a:t>SWP Places of Safety - </a:t>
            </a:r>
          </a:p>
          <a:p>
            <a:pPr marL="342900" indent="-342900">
              <a:spcBef>
                <a:spcPct val="0"/>
              </a:spcBef>
              <a:spcAft>
                <a:spcPct val="0"/>
              </a:spcAft>
              <a:buFont typeface="Arial,Sans-Serif"/>
              <a:buChar char="•"/>
            </a:pPr>
            <a:r>
              <a:rPr lang="en-GB" b="1" dirty="0"/>
              <a:t>Royal Glamorgan Hospital </a:t>
            </a:r>
            <a:r>
              <a:rPr lang="en-GB" dirty="0"/>
              <a:t>– Mental Health Unit</a:t>
            </a:r>
            <a:endParaRPr lang="en-US" dirty="0"/>
          </a:p>
          <a:p>
            <a:pPr marL="342900" indent="-342900">
              <a:spcBef>
                <a:spcPct val="0"/>
              </a:spcBef>
              <a:spcAft>
                <a:spcPct val="0"/>
              </a:spcAft>
              <a:buFont typeface="Arial,Sans-Serif"/>
              <a:buChar char="•"/>
            </a:pPr>
            <a:r>
              <a:rPr lang="en-GB" b="1" dirty="0"/>
              <a:t>Prince Charles Hospital, Merthyr </a:t>
            </a:r>
            <a:r>
              <a:rPr lang="en-GB" dirty="0"/>
              <a:t>- The Crisis Suite </a:t>
            </a:r>
            <a:endParaRPr lang="en-US" dirty="0"/>
          </a:p>
          <a:p>
            <a:pPr marL="342900" indent="-342900">
              <a:spcBef>
                <a:spcPct val="0"/>
              </a:spcBef>
              <a:spcAft>
                <a:spcPct val="0"/>
              </a:spcAft>
              <a:buFont typeface="Arial,Sans-Serif"/>
              <a:buChar char="•"/>
            </a:pPr>
            <a:r>
              <a:rPr lang="en-GB" b="1" dirty="0" err="1"/>
              <a:t>Llandough</a:t>
            </a:r>
            <a:r>
              <a:rPr lang="en-GB" b="1" dirty="0"/>
              <a:t> Hospital, Cardiff </a:t>
            </a:r>
            <a:r>
              <a:rPr lang="en-GB" dirty="0"/>
              <a:t>- </a:t>
            </a:r>
            <a:r>
              <a:rPr lang="en-GB" dirty="0" err="1"/>
              <a:t>Hafan</a:t>
            </a:r>
            <a:r>
              <a:rPr lang="en-GB" dirty="0"/>
              <a:t> y </a:t>
            </a:r>
            <a:r>
              <a:rPr lang="en-GB" dirty="0" err="1"/>
              <a:t>Coed</a:t>
            </a:r>
            <a:r>
              <a:rPr lang="en-GB" dirty="0"/>
              <a:t> </a:t>
            </a:r>
            <a:endParaRPr lang="en-US" dirty="0"/>
          </a:p>
          <a:p>
            <a:pPr marL="342900" indent="-342900">
              <a:spcBef>
                <a:spcPct val="0"/>
              </a:spcBef>
              <a:spcAft>
                <a:spcPct val="0"/>
              </a:spcAft>
              <a:buFont typeface="Arial,Sans-Serif"/>
              <a:buChar char="•"/>
            </a:pPr>
            <a:r>
              <a:rPr lang="en-GB" b="1" dirty="0"/>
              <a:t>Princess Of Wales Hospital, Bridgend </a:t>
            </a:r>
            <a:r>
              <a:rPr lang="en-GB" dirty="0"/>
              <a:t>- The </a:t>
            </a:r>
            <a:r>
              <a:rPr lang="en-GB" dirty="0" err="1"/>
              <a:t>Coity</a:t>
            </a:r>
            <a:r>
              <a:rPr lang="en-GB" dirty="0"/>
              <a:t> Clinic </a:t>
            </a:r>
            <a:endParaRPr lang="en-US" dirty="0"/>
          </a:p>
          <a:p>
            <a:pPr marL="342900" indent="-342900">
              <a:spcBef>
                <a:spcPct val="0"/>
              </a:spcBef>
              <a:spcAft>
                <a:spcPct val="0"/>
              </a:spcAft>
              <a:buFont typeface="Arial,Sans-Serif"/>
              <a:buChar char="•"/>
            </a:pPr>
            <a:r>
              <a:rPr lang="en-GB" b="1" dirty="0"/>
              <a:t>Neath Port Talbot Hospital </a:t>
            </a:r>
            <a:r>
              <a:rPr lang="en-GB" dirty="0"/>
              <a:t>– Ward F Mental Health Unit</a:t>
            </a:r>
            <a:endParaRPr lang="en-US" dirty="0"/>
          </a:p>
          <a:p>
            <a:pPr marL="342900" indent="-342900">
              <a:spcBef>
                <a:spcPct val="0"/>
              </a:spcBef>
              <a:spcAft>
                <a:spcPct val="0"/>
              </a:spcAft>
              <a:buFont typeface="Arial,Sans-Serif"/>
              <a:buChar char="•"/>
            </a:pPr>
            <a:r>
              <a:rPr lang="en-GB" b="1" dirty="0" err="1"/>
              <a:t>Cefn</a:t>
            </a:r>
            <a:r>
              <a:rPr lang="en-GB" b="1" dirty="0"/>
              <a:t> </a:t>
            </a:r>
            <a:r>
              <a:rPr lang="en-GB" b="1" dirty="0" err="1"/>
              <a:t>Coed</a:t>
            </a:r>
            <a:r>
              <a:rPr lang="en-GB" b="1" dirty="0"/>
              <a:t> Hospital, Swansea</a:t>
            </a:r>
            <a:endParaRPr lang="en-US" dirty="0"/>
          </a:p>
          <a:p>
            <a:pPr marL="342900" indent="-342900">
              <a:spcBef>
                <a:spcPct val="0"/>
              </a:spcBef>
              <a:spcAft>
                <a:spcPct val="0"/>
              </a:spcAft>
              <a:buFont typeface="Arial,Sans-Serif"/>
              <a:buChar char="•"/>
            </a:pPr>
            <a:endParaRPr lang="en-GB" dirty="0"/>
          </a:p>
          <a:p>
            <a:pPr>
              <a:spcBef>
                <a:spcPct val="0"/>
              </a:spcBef>
              <a:spcAft>
                <a:spcPct val="0"/>
              </a:spcAft>
            </a:pPr>
            <a:r>
              <a:rPr lang="en-GB" dirty="0"/>
              <a:t>Gwent Place of Safety –</a:t>
            </a:r>
            <a:endParaRPr lang="en-US" dirty="0"/>
          </a:p>
          <a:p>
            <a:pPr marL="171450" indent="-171450">
              <a:spcBef>
                <a:spcPct val="0"/>
              </a:spcBef>
              <a:spcAft>
                <a:spcPct val="0"/>
              </a:spcAft>
              <a:buFont typeface="Arial,Sans-Serif"/>
              <a:buChar char="•"/>
            </a:pPr>
            <a:r>
              <a:rPr lang="en-GB" b="1" dirty="0"/>
              <a:t>St </a:t>
            </a:r>
            <a:r>
              <a:rPr lang="en-GB" b="1" dirty="0" err="1"/>
              <a:t>Cadocs</a:t>
            </a:r>
            <a:r>
              <a:rPr lang="en-GB" b="1" dirty="0"/>
              <a:t> hospital, Caerleon, Newport</a:t>
            </a:r>
            <a:endParaRPr lang="en-GB" dirty="0"/>
          </a:p>
          <a:p>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32</a:t>
            </a:fld>
            <a:endParaRPr lang="en-GB"/>
          </a:p>
        </p:txBody>
      </p:sp>
    </p:spTree>
    <p:extLst>
      <p:ext uri="{BB962C8B-B14F-4D97-AF65-F5344CB8AC3E}">
        <p14:creationId xmlns:p14="http://schemas.microsoft.com/office/powerpoint/2010/main" val="14236812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Police cells </a:t>
            </a:r>
            <a:r>
              <a:rPr lang="en-GB"/>
              <a:t>are not suitable places to detain people thought to have mental health problems. </a:t>
            </a:r>
            <a:endParaRPr lang="en-US"/>
          </a:p>
          <a:p>
            <a:endParaRPr lang="en-GB"/>
          </a:p>
          <a:p>
            <a:r>
              <a:rPr lang="en-GB"/>
              <a:t>For adults they should only be used in exceptional circumstances. A person’s condition may be exacerbated by being held in this environment.</a:t>
            </a:r>
            <a:endParaRPr lang="en-US"/>
          </a:p>
          <a:p>
            <a:endParaRPr lang="en-GB"/>
          </a:p>
          <a:p>
            <a:r>
              <a:rPr lang="en-GB"/>
              <a:t>This must be emphasised to students. </a:t>
            </a:r>
            <a:endParaRPr lang="en-US"/>
          </a:p>
          <a:p>
            <a:endParaRPr lang="en-GB"/>
          </a:p>
          <a:p>
            <a:r>
              <a:rPr lang="en-GB" b="1"/>
              <a:t>QTS – When would a police station be considered as appropriate place of safety?</a:t>
            </a:r>
            <a:endParaRPr lang="en-US"/>
          </a:p>
          <a:p>
            <a:endParaRPr lang="en-GB"/>
          </a:p>
          <a:p>
            <a:endParaRPr lang="en-GB"/>
          </a:p>
          <a:p>
            <a:r>
              <a:rPr lang="en-GB" b="1" u="sng"/>
              <a:t>Under the MHA(Police Stations as a Place Of Safety) Regulations 2017</a:t>
            </a:r>
            <a:endParaRPr lang="en-US"/>
          </a:p>
          <a:p>
            <a:endParaRPr lang="en-GB"/>
          </a:p>
          <a:p>
            <a:r>
              <a:rPr lang="en-GB"/>
              <a:t>3 criteria must exist in order to allow police stations to be used IN EXCEPTIONAL CIRCUMSTANCES. </a:t>
            </a:r>
            <a:r>
              <a:rPr lang="en-GB" b="1"/>
              <a:t>NB</a:t>
            </a:r>
            <a:r>
              <a:rPr lang="en-GB"/>
              <a:t>, this is about police stations as a whole, not just police custody areas:-</a:t>
            </a:r>
            <a:endParaRPr lang="en-US"/>
          </a:p>
          <a:p>
            <a:endParaRPr lang="en-GB"/>
          </a:p>
          <a:p>
            <a:pPr marL="171450" indent="-171450">
              <a:buFont typeface="Arial,Sans-Serif"/>
              <a:buChar char="•"/>
            </a:pPr>
            <a:r>
              <a:rPr lang="en-GB"/>
              <a:t>The detaining officers must reasonably consider that the behaviour of the person poses an imminent risk of serious injury or death, either to themselves or another person; AND</a:t>
            </a:r>
            <a:endParaRPr lang="en-US"/>
          </a:p>
          <a:p>
            <a:pPr marL="171450" indent="-171450">
              <a:buFont typeface="Arial,Sans-Serif"/>
              <a:buChar char="•"/>
            </a:pPr>
            <a:r>
              <a:rPr lang="en-GB"/>
              <a:t>The officer must believe that no Place of Safety in the police force area could safely manage that risk; AND</a:t>
            </a:r>
            <a:endParaRPr lang="en-US"/>
          </a:p>
          <a:p>
            <a:pPr marL="171450" indent="-171450">
              <a:buFont typeface="Arial,Sans-Serif"/>
              <a:buChar char="•"/>
            </a:pPr>
            <a:r>
              <a:rPr lang="en-GB"/>
              <a:t>The decision to rely upon a police station must be authorised by an officer at the rank of Inspector – unless the detaining officer is already of that rank, in which case no further authorisation is required.  </a:t>
            </a:r>
            <a:endParaRPr lang="en-US"/>
          </a:p>
          <a:p>
            <a:pPr marL="171450" indent="-171450">
              <a:buFont typeface="Arial,Sans-Serif"/>
              <a:buChar char="•"/>
            </a:pPr>
            <a:endParaRPr lang="en-GB"/>
          </a:p>
          <a:p>
            <a:r>
              <a:rPr lang="en-GB" b="1" u="sng"/>
              <a:t>In addition, once detained:- </a:t>
            </a:r>
            <a:endParaRPr lang="en-US"/>
          </a:p>
          <a:p>
            <a:pPr marL="171450" indent="-171450">
              <a:buFont typeface="Arial,Sans-Serif"/>
              <a:buChar char="•"/>
            </a:pPr>
            <a:r>
              <a:rPr lang="en-GB"/>
              <a:t>So far as reasonably practicable, a healthcare professional will be present at the police station and will be available to them</a:t>
            </a:r>
            <a:endParaRPr lang="en-US"/>
          </a:p>
          <a:p>
            <a:pPr marL="171450" indent="-171450">
              <a:buFont typeface="Arial,Sans-Serif"/>
              <a:buChar char="•"/>
            </a:pPr>
            <a:r>
              <a:rPr lang="en-GB"/>
              <a:t>A check by a healthcare professional, </a:t>
            </a:r>
            <a:r>
              <a:rPr lang="en-GB" b="1"/>
              <a:t>every 30 minutes</a:t>
            </a:r>
            <a:r>
              <a:rPr lang="en-GB"/>
              <a:t>.</a:t>
            </a:r>
            <a:endParaRPr lang="en-US"/>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33</a:t>
            </a:fld>
            <a:endParaRPr lang="en-GB"/>
          </a:p>
        </p:txBody>
      </p:sp>
    </p:spTree>
    <p:extLst>
      <p:ext uri="{BB962C8B-B14F-4D97-AF65-F5344CB8AC3E}">
        <p14:creationId xmlns:p14="http://schemas.microsoft.com/office/powerpoint/2010/main" val="8294572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Police cells </a:t>
            </a:r>
            <a:r>
              <a:rPr lang="en-GB"/>
              <a:t>are not suitable places to detain people thought to have mental health problems. </a:t>
            </a:r>
            <a:endParaRPr lang="en-US"/>
          </a:p>
          <a:p>
            <a:endParaRPr lang="en-GB"/>
          </a:p>
          <a:p>
            <a:r>
              <a:rPr lang="en-GB"/>
              <a:t>For adults they should only be used in exceptional circumstances. A person’s condition may be exacerbated by being held in this environment.</a:t>
            </a:r>
            <a:endParaRPr lang="en-US"/>
          </a:p>
          <a:p>
            <a:endParaRPr lang="en-GB"/>
          </a:p>
          <a:p>
            <a:r>
              <a:rPr lang="en-GB"/>
              <a:t>This must be emphasised to students. </a:t>
            </a:r>
            <a:endParaRPr lang="en-US"/>
          </a:p>
          <a:p>
            <a:endParaRPr lang="en-GB"/>
          </a:p>
          <a:p>
            <a:r>
              <a:rPr lang="en-GB" b="1"/>
              <a:t>QTS – When would a police station be considered as appropriate place of safety?</a:t>
            </a:r>
            <a:endParaRPr lang="en-US"/>
          </a:p>
          <a:p>
            <a:endParaRPr lang="en-GB"/>
          </a:p>
          <a:p>
            <a:endParaRPr lang="en-GB"/>
          </a:p>
          <a:p>
            <a:r>
              <a:rPr lang="en-GB" b="1" u="sng"/>
              <a:t>Under the MHA(Police Stations as a Place Of Safety) Regulations 2017</a:t>
            </a:r>
            <a:endParaRPr lang="en-US"/>
          </a:p>
          <a:p>
            <a:endParaRPr lang="en-GB"/>
          </a:p>
          <a:p>
            <a:r>
              <a:rPr lang="en-GB"/>
              <a:t>3 criteria must exist in order to allow police stations to be used IN EXCEPTIONAL CIRCUMSTANCES. </a:t>
            </a:r>
            <a:r>
              <a:rPr lang="en-GB" b="1"/>
              <a:t>NB</a:t>
            </a:r>
            <a:r>
              <a:rPr lang="en-GB"/>
              <a:t>, this is about police stations as a whole, not just police custody areas:-</a:t>
            </a:r>
            <a:endParaRPr lang="en-US"/>
          </a:p>
          <a:p>
            <a:endParaRPr lang="en-GB"/>
          </a:p>
          <a:p>
            <a:pPr marL="171450" indent="-171450">
              <a:buFont typeface="Arial,Sans-Serif"/>
              <a:buChar char="•"/>
            </a:pPr>
            <a:r>
              <a:rPr lang="en-GB"/>
              <a:t>The detaining officers must reasonably consider that the behaviour of the person poses an imminent risk of serious injury or death, either to themselves or another person; AND</a:t>
            </a:r>
            <a:endParaRPr lang="en-US"/>
          </a:p>
          <a:p>
            <a:pPr marL="171450" indent="-171450">
              <a:buFont typeface="Arial,Sans-Serif"/>
              <a:buChar char="•"/>
            </a:pPr>
            <a:r>
              <a:rPr lang="en-GB"/>
              <a:t>The officer must believe that no Place of Safety in the police force area could safely manage that risk; AND</a:t>
            </a:r>
            <a:endParaRPr lang="en-US"/>
          </a:p>
          <a:p>
            <a:pPr marL="171450" indent="-171450">
              <a:buFont typeface="Arial,Sans-Serif"/>
              <a:buChar char="•"/>
            </a:pPr>
            <a:r>
              <a:rPr lang="en-GB"/>
              <a:t>The decision to rely upon a police station must be authorised by an officer at the rank of Inspector – unless the detaining officer is already of that rank, in which case no further authorisation is required.  </a:t>
            </a:r>
            <a:endParaRPr lang="en-US"/>
          </a:p>
          <a:p>
            <a:pPr marL="171450" indent="-171450">
              <a:buFont typeface="Arial,Sans-Serif"/>
              <a:buChar char="•"/>
            </a:pPr>
            <a:endParaRPr lang="en-GB"/>
          </a:p>
          <a:p>
            <a:r>
              <a:rPr lang="en-GB" b="1" u="sng"/>
              <a:t>In addition, once detained:- </a:t>
            </a:r>
            <a:endParaRPr lang="en-US"/>
          </a:p>
          <a:p>
            <a:pPr marL="171450" indent="-171450">
              <a:buFont typeface="Arial,Sans-Serif"/>
              <a:buChar char="•"/>
            </a:pPr>
            <a:r>
              <a:rPr lang="en-GB"/>
              <a:t>So far as reasonably practicable, a healthcare professional will be present at the police station and will be available to them</a:t>
            </a:r>
            <a:endParaRPr lang="en-US"/>
          </a:p>
          <a:p>
            <a:pPr marL="171450" indent="-171450">
              <a:buFont typeface="Arial,Sans-Serif"/>
              <a:buChar char="•"/>
            </a:pPr>
            <a:r>
              <a:rPr lang="en-GB"/>
              <a:t>A check by a healthcare professional, </a:t>
            </a:r>
            <a:r>
              <a:rPr lang="en-GB" b="1"/>
              <a:t>every 30 minutes</a:t>
            </a:r>
            <a:r>
              <a:rPr lang="en-GB"/>
              <a:t>.</a:t>
            </a:r>
            <a:endParaRPr lang="en-US"/>
          </a:p>
          <a:p>
            <a:endParaRPr lang="en-GB"/>
          </a:p>
          <a:p>
            <a:endParaRPr lang="en-GB"/>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34</a:t>
            </a:fld>
            <a:endParaRPr lang="en-GB"/>
          </a:p>
        </p:txBody>
      </p:sp>
    </p:spTree>
    <p:extLst>
      <p:ext uri="{BB962C8B-B14F-4D97-AF65-F5344CB8AC3E}">
        <p14:creationId xmlns:p14="http://schemas.microsoft.com/office/powerpoint/2010/main" val="3657056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Bef>
                <a:spcPct val="0"/>
              </a:spcBef>
            </a:pPr>
            <a:r>
              <a:rPr lang="en-GB"/>
              <a:t>E.G Persons walking close to Hazards/ putting themselves or others in danger/Threatening /Engaged in self Harm</a:t>
            </a:r>
            <a:endParaRPr lang="en-US"/>
          </a:p>
          <a:p>
            <a:endParaRPr lang="en-GB"/>
          </a:p>
          <a:p>
            <a:r>
              <a:rPr lang="en-GB"/>
              <a:t>Click – Discuss the places where S136 powers can be used by police</a:t>
            </a:r>
            <a:endParaRPr lang="en-US"/>
          </a:p>
          <a:p>
            <a:endParaRPr lang="en-GB"/>
          </a:p>
          <a:p>
            <a:r>
              <a:rPr lang="en-US"/>
              <a:t>S136 is an emergency power to resolve difficulties associated with a person suffering mental health crisis in a public place.</a:t>
            </a:r>
          </a:p>
          <a:p>
            <a:r>
              <a:rPr lang="en-US"/>
              <a:t>Act has been changed from ‘found in a public place’ to ‘remove from a public place.’</a:t>
            </a:r>
          </a:p>
          <a:p>
            <a:endParaRPr lang="en-US"/>
          </a:p>
          <a:p>
            <a:r>
              <a:rPr lang="en-US"/>
              <a:t>You can now use S136 in any public or private place except for the below:-</a:t>
            </a:r>
          </a:p>
          <a:p>
            <a:endParaRPr lang="en-US"/>
          </a:p>
          <a:p>
            <a:r>
              <a:rPr lang="en-GB"/>
              <a:t>Section 136 (1A) now applies anywhere </a:t>
            </a:r>
            <a:r>
              <a:rPr lang="en-GB" b="1"/>
              <a:t>except</a:t>
            </a:r>
            <a:r>
              <a:rPr lang="en-GB"/>
              <a:t> </a:t>
            </a:r>
            <a:r>
              <a:rPr lang="en-GB" b="1"/>
              <a:t>a ‘house, flat or room’ where someone lives or any non communal ,’yard, garden, garage or outhouse’ </a:t>
            </a:r>
            <a:r>
              <a:rPr lang="en-GB"/>
              <a:t>but includes railway lines, private vehicles, hospital wards, rooftops of buildings, hotel rooms (if you are staying for a night or short term you can use your powers under S136(1A) but not if it is longer term it is considered a dwelling so you would not be able to use your S136 powers - please see additional handout of updated S136 guidance) and the workplace.</a:t>
            </a:r>
            <a:endParaRPr lang="en-US"/>
          </a:p>
          <a:p>
            <a:endParaRPr lang="en-GB"/>
          </a:p>
          <a:p>
            <a:endParaRPr lang="en-GB"/>
          </a:p>
          <a:p>
            <a:r>
              <a:rPr lang="en-GB"/>
              <a:t>Example of Locations Where S136 Can Be Now Used</a:t>
            </a:r>
            <a:endParaRPr lang="en-US"/>
          </a:p>
          <a:p>
            <a:pPr marL="285750" indent="-285750">
              <a:buFont typeface="Arial,Sans-Serif"/>
              <a:buChar char="•"/>
            </a:pPr>
            <a:r>
              <a:rPr lang="en-GB"/>
              <a:t>Railway lines</a:t>
            </a:r>
            <a:endParaRPr lang="en-US"/>
          </a:p>
          <a:p>
            <a:pPr marL="285750" indent="-285750">
              <a:buFont typeface="Arial,Sans-Serif"/>
              <a:buChar char="•"/>
            </a:pPr>
            <a:r>
              <a:rPr lang="en-GB"/>
              <a:t>Private vehicles*</a:t>
            </a:r>
            <a:endParaRPr lang="en-US"/>
          </a:p>
          <a:p>
            <a:pPr marL="171450" indent="-171450">
              <a:buFont typeface="Arial,Sans-Serif"/>
              <a:buChar char="•"/>
            </a:pPr>
            <a:r>
              <a:rPr lang="en-GB"/>
              <a:t>Rooftops of buildings</a:t>
            </a:r>
            <a:endParaRPr lang="en-US"/>
          </a:p>
          <a:p>
            <a:pPr marL="171450" indent="-171450">
              <a:buFont typeface="Arial,Sans-Serif"/>
              <a:buChar char="•"/>
            </a:pPr>
            <a:r>
              <a:rPr lang="en-GB"/>
              <a:t>Shopping centres</a:t>
            </a:r>
            <a:endParaRPr lang="en-US"/>
          </a:p>
          <a:p>
            <a:pPr marL="171450" indent="-171450">
              <a:buFont typeface="Arial,Sans-Serif"/>
              <a:buChar char="•"/>
            </a:pPr>
            <a:r>
              <a:rPr lang="en-GB"/>
              <a:t>Police stations (includes custody)</a:t>
            </a:r>
            <a:endParaRPr lang="en-US"/>
          </a:p>
          <a:p>
            <a:pPr marL="171450" indent="-171450">
              <a:buFont typeface="Arial,Sans-Serif"/>
              <a:buChar char="•"/>
            </a:pPr>
            <a:r>
              <a:rPr lang="en-GB"/>
              <a:t>Offices</a:t>
            </a:r>
            <a:endParaRPr lang="en-US"/>
          </a:p>
          <a:p>
            <a:pPr marL="171450" indent="-171450">
              <a:buFont typeface="Arial,Sans-Serif"/>
              <a:buChar char="•"/>
            </a:pPr>
            <a:r>
              <a:rPr lang="en-GB"/>
              <a:t>Schools</a:t>
            </a:r>
            <a:endParaRPr lang="en-US"/>
          </a:p>
          <a:p>
            <a:pPr marL="171450" indent="-171450">
              <a:buFont typeface="Arial,Sans-Serif"/>
              <a:buChar char="•"/>
            </a:pPr>
            <a:r>
              <a:rPr lang="en-GB"/>
              <a:t>Workplace</a:t>
            </a:r>
            <a:endParaRPr lang="en-US"/>
          </a:p>
          <a:p>
            <a:pPr marL="171450" indent="-171450">
              <a:buFont typeface="Arial"/>
              <a:buChar char="•"/>
            </a:pPr>
            <a:r>
              <a:rPr lang="en-GB"/>
              <a:t>•Hospital wards</a:t>
            </a:r>
            <a:endParaRPr lang="en-US"/>
          </a:p>
          <a:p>
            <a:pPr marL="171450" indent="-171450">
              <a:buFont typeface="Arial"/>
              <a:buChar char="•"/>
            </a:pPr>
            <a:r>
              <a:rPr lang="en-GB"/>
              <a:t>•Gardens and car parks associated with communal residential property</a:t>
            </a:r>
            <a:endParaRPr lang="en-US"/>
          </a:p>
          <a:p>
            <a:pPr marL="171450" indent="-171450">
              <a:buFont typeface="Arial"/>
              <a:buChar char="•"/>
            </a:pPr>
            <a:r>
              <a:rPr lang="en-GB"/>
              <a:t>•Non-residential parts of residential buildings with restricted entry</a:t>
            </a:r>
          </a:p>
          <a:p>
            <a:pPr marL="171450" indent="-171450">
              <a:buFont typeface="Arial"/>
              <a:buChar char="•"/>
            </a:pPr>
            <a:endParaRPr lang="en-GB"/>
          </a:p>
          <a:p>
            <a:pPr marL="171450" indent="-171450">
              <a:buFont typeface="Arial"/>
              <a:buChar char="•"/>
            </a:pPr>
            <a:r>
              <a:rPr lang="en-GB"/>
              <a:t>Locations Where S136 Cannot Be Used</a:t>
            </a:r>
            <a:endParaRPr lang="en-US"/>
          </a:p>
          <a:p>
            <a:pPr marL="171450" indent="-171450">
              <a:buFont typeface="Arial,Sans-Serif"/>
              <a:buChar char="•"/>
            </a:pPr>
            <a:r>
              <a:rPr lang="en-GB" b="1"/>
              <a:t>In or on a dwelling including the associated grounds (i.e. garden)</a:t>
            </a:r>
            <a:endParaRPr lang="en-US"/>
          </a:p>
          <a:p>
            <a:pPr marL="171450" indent="-171450">
              <a:buFont typeface="Arial,Sans-Serif"/>
              <a:buChar char="•"/>
            </a:pPr>
            <a:r>
              <a:rPr lang="en-GB"/>
              <a:t>A tent</a:t>
            </a:r>
            <a:endParaRPr lang="en-US"/>
          </a:p>
          <a:p>
            <a:pPr marL="171450" indent="-171450">
              <a:buFont typeface="Arial,Sans-Serif"/>
              <a:buChar char="•"/>
            </a:pPr>
            <a:r>
              <a:rPr lang="en-GB"/>
              <a:t>A caravan or campervan*</a:t>
            </a:r>
            <a:endParaRPr lang="en-US"/>
          </a:p>
          <a:p>
            <a:pPr marL="171450" indent="-171450">
              <a:buFont typeface="Arial,Sans-Serif"/>
              <a:buChar char="•"/>
            </a:pPr>
            <a:r>
              <a:rPr lang="en-GB"/>
              <a:t>A private room in a care home where a person lives</a:t>
            </a:r>
            <a:endParaRPr lang="en-US"/>
          </a:p>
          <a:p>
            <a:pPr marL="171450" indent="-171450">
              <a:buFont typeface="Arial,Sans-Serif"/>
              <a:buChar char="•"/>
            </a:pPr>
            <a:r>
              <a:rPr lang="en-GB"/>
              <a:t>A place of state detention e.g. prison</a:t>
            </a:r>
            <a:endParaRPr lang="en-US"/>
          </a:p>
          <a:p>
            <a:pPr marL="171450" indent="-171450">
              <a:buFont typeface="Arial,Sans-Serif"/>
              <a:buChar char="•"/>
            </a:pPr>
            <a:endParaRPr lang="en-GB"/>
          </a:p>
          <a:p>
            <a:pPr marL="171450" indent="-171450">
              <a:buFont typeface="Arial"/>
              <a:buChar char="•"/>
            </a:pPr>
            <a:r>
              <a:rPr lang="en-GB"/>
              <a:t>*The availability of S136 in relation to a person in a vehicle, such as a campervan or caravan, will partly depend upon where the vehicle is situated. For example, if it is parked on a public road S136 could be used. However, if it is situated on private land, to which the public do not generally have access, S136 could not be used.</a:t>
            </a:r>
            <a:endParaRPr lang="en-US"/>
          </a:p>
          <a:p>
            <a:pPr marL="171450" indent="-171450">
              <a:buFont typeface="Arial"/>
              <a:buChar char="•"/>
            </a:pPr>
            <a:endParaRPr lang="en-GB"/>
          </a:p>
          <a:p>
            <a:pPr marL="171450" indent="-171450">
              <a:buFont typeface="Arial"/>
              <a:buChar char="•"/>
            </a:pPr>
            <a:r>
              <a:rPr lang="en-GB"/>
              <a:t>Police can enter any location where S136 can be used, if necessary by force, to find and remove a person. Where possible, the help of a person responsible for that place to gain entry should be sought.</a:t>
            </a:r>
            <a:endParaRPr lang="en-US"/>
          </a:p>
          <a:p>
            <a:pPr marL="171450" indent="-171450">
              <a:buFont typeface="Arial"/>
              <a:buChar char="•"/>
            </a:pPr>
            <a:r>
              <a:rPr lang="en-GB" b="1"/>
              <a:t>You may force entry (S136 (1B)) to any premises where S136 may be utilised in order to do so. This will be useful when S17 saving life and limb does not apply. </a:t>
            </a:r>
            <a:r>
              <a:rPr lang="en-GB" b="1" err="1"/>
              <a:t>i.e</a:t>
            </a:r>
            <a:r>
              <a:rPr lang="en-GB" b="1"/>
              <a:t> S136(1B) can be used where there are concerns for someone’s welfare (but not quite as serious as S17 saving life and limb) and there is a suggestion that someone is in immediate need of care or control because of a mental disorder, the police can force entry to private premises, other then dwellings, in order to exercise powers under S136. </a:t>
            </a:r>
            <a:endParaRPr lang="en-US"/>
          </a:p>
          <a:p>
            <a:pPr marL="285750" indent="-285750">
              <a:buFont typeface="Arial,Sans-Serif"/>
              <a:buChar char="•"/>
            </a:pPr>
            <a:endParaRPr lang="en-GB">
              <a:cs typeface="Calibri"/>
            </a:endParaRPr>
          </a:p>
          <a:p>
            <a:endParaRPr lang="en-US">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35</a:t>
            </a:fld>
            <a:endParaRPr lang="en-GB"/>
          </a:p>
        </p:txBody>
      </p:sp>
    </p:spTree>
    <p:extLst>
      <p:ext uri="{BB962C8B-B14F-4D97-AF65-F5344CB8AC3E}">
        <p14:creationId xmlns:p14="http://schemas.microsoft.com/office/powerpoint/2010/main" val="192618961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a:t>Why do we use police vehicles for S136? (Transportation)</a:t>
            </a:r>
            <a:endParaRPr lang="en-GB"/>
          </a:p>
          <a:p>
            <a:endParaRPr lang="en-US"/>
          </a:p>
          <a:p>
            <a:r>
              <a:rPr lang="en-US"/>
              <a:t>This is one of the biggest issues-Ambulances are often not available to attend physical injuries let alone S136 conveyance.. Transport of S136 [and S135] to a place of safety should be by Ambulance.</a:t>
            </a:r>
          </a:p>
          <a:p>
            <a:endParaRPr lang="en-US"/>
          </a:p>
          <a:p>
            <a:r>
              <a:rPr lang="en-US"/>
              <a:t>Only violent persons should be conveyed in a police van-with a paramedic accompanying in the vehicle and the ambulance following.</a:t>
            </a:r>
          </a:p>
          <a:p>
            <a:endParaRPr lang="en-US"/>
          </a:p>
          <a:p>
            <a:r>
              <a:rPr lang="en-US" b="1"/>
              <a:t>So why do we use police vehicles – quicker to transport. </a:t>
            </a:r>
            <a:endParaRPr lang="en-US"/>
          </a:p>
          <a:p>
            <a:endParaRPr lang="en-US" b="1">
              <a:cs typeface="Calibri"/>
            </a:endParaRPr>
          </a:p>
          <a:p>
            <a:r>
              <a:rPr lang="en-US"/>
              <a:t>If an ambulance is not available within 30 minutes,</a:t>
            </a:r>
            <a:r>
              <a:rPr lang="en-GB"/>
              <a:t> or it is inappropriate to wait for one because the person is in need of urgent physical or medical intervention or treatment, police transport will be used to convey the person detained under Section 136 to an Emergency Department .</a:t>
            </a:r>
            <a:endParaRPr lang="en-US"/>
          </a:p>
          <a:p>
            <a:endParaRPr lang="en-GB"/>
          </a:p>
          <a:p>
            <a:r>
              <a:rPr lang="en-US"/>
              <a:t> Also given the detainee’s condition worsening or the possibility of self harm, an ambulance is the best place for them. We may need to justify why this was not done.</a:t>
            </a:r>
            <a:endParaRPr lang="en-US">
              <a:cs typeface="Calibri"/>
            </a:endParaRPr>
          </a:p>
          <a:p>
            <a:endParaRPr lang="en-US"/>
          </a:p>
        </p:txBody>
      </p:sp>
      <p:sp>
        <p:nvSpPr>
          <p:cNvPr id="4" name="Slide Number Placeholder 3"/>
          <p:cNvSpPr>
            <a:spLocks noGrp="1"/>
          </p:cNvSpPr>
          <p:nvPr>
            <p:ph type="sldNum" sz="quarter" idx="5"/>
          </p:nvPr>
        </p:nvSpPr>
        <p:spPr/>
        <p:txBody>
          <a:bodyPr/>
          <a:lstStyle/>
          <a:p>
            <a:fld id="{60FBD382-A155-452A-840B-60F9DADA7DD9}" type="slidenum">
              <a:rPr lang="en-GB" smtClean="0"/>
              <a:t>37</a:t>
            </a:fld>
            <a:endParaRPr lang="en-GB"/>
          </a:p>
        </p:txBody>
      </p:sp>
    </p:spTree>
    <p:extLst>
      <p:ext uri="{BB962C8B-B14F-4D97-AF65-F5344CB8AC3E}">
        <p14:creationId xmlns:p14="http://schemas.microsoft.com/office/powerpoint/2010/main" val="20986313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100" dirty="0">
                <a:latin typeface="Arial" panose="020B0604020202020204" pitchFamily="34" charset="0"/>
                <a:cs typeface="Arial" panose="020B0604020202020204" pitchFamily="34" charset="0"/>
              </a:rPr>
              <a:t>Police Involvement with MCA</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E.g.</a:t>
            </a:r>
          </a:p>
          <a:p>
            <a:pPr marL="171450" indent="-171450">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attempting/threatening suicide, </a:t>
            </a:r>
          </a:p>
          <a:p>
            <a:pPr marL="171450" indent="-171450">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victims of serious assaults, </a:t>
            </a:r>
          </a:p>
          <a:p>
            <a:pPr marL="171450" indent="-171450">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Casualties of major incidents</a:t>
            </a:r>
          </a:p>
          <a:p>
            <a:pPr marL="171450" indent="-171450">
              <a:buFont typeface="Arial" panose="020B0604020202020204" pitchFamily="34" charset="0"/>
              <a:buChar char="•"/>
            </a:pPr>
            <a:r>
              <a:rPr lang="en-GB" altLang="en-US" sz="1100" dirty="0">
                <a:latin typeface="Arial" panose="020B0604020202020204" pitchFamily="34" charset="0"/>
                <a:cs typeface="Arial" panose="020B0604020202020204" pitchFamily="34" charset="0"/>
              </a:rPr>
              <a:t>individuals with serious injuries who decline medical aid</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In many such situations officers will not have time to discuss, negotiate or explain their actions. </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Case: </a:t>
            </a:r>
          </a:p>
          <a:p>
            <a:r>
              <a:rPr lang="en-GB" altLang="en-US" sz="1100" dirty="0">
                <a:latin typeface="Arial" panose="020B0604020202020204" pitchFamily="34" charset="0"/>
                <a:cs typeface="Arial" panose="020B0604020202020204" pitchFamily="34" charset="0"/>
              </a:rPr>
              <a:t>R (on the application of </a:t>
            </a:r>
            <a:r>
              <a:rPr lang="en-GB" altLang="en-US" sz="1100" dirty="0" err="1">
                <a:latin typeface="Arial" panose="020B0604020202020204" pitchFamily="34" charset="0"/>
                <a:cs typeface="Arial" panose="020B0604020202020204" pitchFamily="34" charset="0"/>
              </a:rPr>
              <a:t>Sessay</a:t>
            </a:r>
            <a:r>
              <a:rPr lang="en-GB" altLang="en-US" sz="1100" dirty="0">
                <a:latin typeface="Arial" panose="020B0604020202020204" pitchFamily="34" charset="0"/>
                <a:cs typeface="Arial" panose="020B0604020202020204" pitchFamily="34" charset="0"/>
              </a:rPr>
              <a:t>) v South London and Maudsley NHS Foundation Trust [2011] EWHC 2617 (QB) (2010) </a:t>
            </a:r>
          </a:p>
          <a:p>
            <a:r>
              <a:rPr lang="en-GB" altLang="en-US" sz="1100" dirty="0">
                <a:latin typeface="Arial" panose="020B0604020202020204" pitchFamily="34" charset="0"/>
                <a:cs typeface="Arial" panose="020B0604020202020204" pitchFamily="34" charset="0"/>
              </a:rPr>
              <a:t>Police attended the home of a woman after concerns about her mental health were raised. Police removed her from her accommodation and brought her to a hospital, stating that they had used their powers under the Mental Capacity Act 2005 to bring her to hospital. (They could not have used the Mental Health Act, because the woman was detained in her home). The court ruled that the Mental Capacity Act provided no basis for this action, because it did not involve a set of circumstances that were life-threatening. They should have contacted an AMHP and a doctor to assess the woman under the Mental Health Act in her own home. Officers need to know how to access a mental health assessment in their force and how to contact their supervisor where they encounter problems. If their concerns are only regarding MH…then MCA is not appropriate</a:t>
            </a:r>
          </a:p>
          <a:p>
            <a:endParaRPr lang="en-GB"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Trainer can link back to the exercise “ambulance requiring assistance” … best interest:  health and protection of person/others.</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Do not make assumptions.</a:t>
            </a:r>
          </a:p>
          <a:p>
            <a:r>
              <a:rPr lang="en-GB" altLang="en-US" sz="1100" dirty="0">
                <a:latin typeface="Arial" panose="020B0604020202020204" pitchFamily="34" charset="0"/>
                <a:cs typeface="Arial" panose="020B0604020202020204" pitchFamily="34" charset="0"/>
              </a:rPr>
              <a:t>Do encourage the person to participate.</a:t>
            </a:r>
          </a:p>
          <a:p>
            <a:r>
              <a:rPr lang="en-GB" altLang="en-US" sz="1100" dirty="0">
                <a:latin typeface="Arial" panose="020B0604020202020204" pitchFamily="34" charset="0"/>
                <a:cs typeface="Arial" panose="020B0604020202020204" pitchFamily="34" charset="0"/>
              </a:rPr>
              <a:t>Do consider the person’s past and present beliefs, values wishes and feelings. </a:t>
            </a:r>
          </a:p>
          <a:p>
            <a:r>
              <a:rPr lang="en-GB" altLang="en-US" sz="1100" dirty="0">
                <a:latin typeface="Arial" panose="020B0604020202020204" pitchFamily="34" charset="0"/>
                <a:cs typeface="Arial" panose="020B0604020202020204" pitchFamily="34" charset="0"/>
              </a:rPr>
              <a:t>Do take into account the views of others. </a:t>
            </a:r>
          </a:p>
          <a:p>
            <a:r>
              <a:rPr lang="en-GB" altLang="en-US" sz="1100" dirty="0">
                <a:latin typeface="Arial" panose="020B0604020202020204" pitchFamily="34" charset="0"/>
                <a:cs typeface="Arial" panose="020B0604020202020204" pitchFamily="34" charset="0"/>
              </a:rPr>
              <a:t>Do consider the least restrictive option.</a:t>
            </a:r>
          </a:p>
          <a:p>
            <a:endParaRPr lang="en-GB" altLang="en-US" sz="1100" dirty="0">
              <a:latin typeface="Arial" panose="020B0604020202020204" pitchFamily="34" charset="0"/>
              <a:cs typeface="Arial" panose="020B0604020202020204" pitchFamily="34" charset="0"/>
            </a:endParaRPr>
          </a:p>
          <a:p>
            <a:r>
              <a:rPr lang="en-GB" altLang="en-US" sz="1100" dirty="0">
                <a:latin typeface="Arial" panose="020B0604020202020204" pitchFamily="34" charset="0"/>
                <a:cs typeface="Arial" panose="020B0604020202020204" pitchFamily="34" charset="0"/>
              </a:rPr>
              <a:t>Best Interest</a:t>
            </a:r>
          </a:p>
          <a:p>
            <a:r>
              <a:rPr lang="en-GB" altLang="en-US" sz="1100" dirty="0">
                <a:latin typeface="Arial" panose="020B0604020202020204" pitchFamily="34" charset="0"/>
                <a:cs typeface="Arial" panose="020B0604020202020204" pitchFamily="34" charset="0"/>
              </a:rPr>
              <a:t>Reasonable believe a person lacks Mental Capacity to make rational decisions </a:t>
            </a:r>
          </a:p>
          <a:p>
            <a:r>
              <a:rPr lang="en-GB" altLang="en-US" sz="1100" dirty="0">
                <a:latin typeface="Arial" panose="020B0604020202020204" pitchFamily="34" charset="0"/>
                <a:cs typeface="Arial" panose="020B0604020202020204" pitchFamily="34" charset="0"/>
              </a:rPr>
              <a:t>Will not incur any liability if they act in respect of care and treatment and believe it is in the persons best interest</a:t>
            </a:r>
          </a:p>
          <a:p>
            <a:r>
              <a:rPr lang="en-GB" altLang="en-US" sz="1100" dirty="0">
                <a:latin typeface="Arial" panose="020B0604020202020204" pitchFamily="34" charset="0"/>
                <a:cs typeface="Arial" panose="020B0604020202020204" pitchFamily="34" charset="0"/>
              </a:rPr>
              <a:t>Restraint – proportionate to prevent likely harm </a:t>
            </a:r>
          </a:p>
          <a:p>
            <a:endParaRPr lang="en-GB" altLang="en-US" sz="1100" dirty="0">
              <a:latin typeface="Arial" panose="020B0604020202020204" pitchFamily="34" charset="0"/>
              <a:cs typeface="Arial" panose="020B0604020202020204" pitchFamily="34" charset="0"/>
            </a:endParaRPr>
          </a:p>
          <a:p>
            <a:r>
              <a:rPr lang="en-GB" altLang="en-US" sz="1100" b="1" dirty="0">
                <a:latin typeface="Arial" panose="020B0604020202020204" pitchFamily="34" charset="0"/>
                <a:cs typeface="Arial" panose="020B0604020202020204" pitchFamily="34" charset="0"/>
              </a:rPr>
              <a:t>MCA allows Police Officers to convey a person direct to hospital when they have made a decision based on an honest held belief that the person lacks capacity to make a decision.</a:t>
            </a:r>
          </a:p>
          <a:p>
            <a:endParaRPr lang="en-GB" dirty="0"/>
          </a:p>
        </p:txBody>
      </p:sp>
      <p:sp>
        <p:nvSpPr>
          <p:cNvPr id="4" name="Slide Number Placeholder 3"/>
          <p:cNvSpPr>
            <a:spLocks noGrp="1"/>
          </p:cNvSpPr>
          <p:nvPr>
            <p:ph type="sldNum" sz="quarter" idx="10"/>
          </p:nvPr>
        </p:nvSpPr>
        <p:spPr/>
        <p:txBody>
          <a:bodyPr/>
          <a:lstStyle/>
          <a:p>
            <a:fld id="{9399293F-F3C1-4DBE-9ABE-39D87F4D905F}" type="slidenum">
              <a:rPr lang="en-GB" smtClean="0"/>
              <a:t>41</a:t>
            </a:fld>
            <a:endParaRPr lang="en-GB"/>
          </a:p>
        </p:txBody>
      </p:sp>
    </p:spTree>
    <p:extLst>
      <p:ext uri="{BB962C8B-B14F-4D97-AF65-F5344CB8AC3E}">
        <p14:creationId xmlns:p14="http://schemas.microsoft.com/office/powerpoint/2010/main" val="6282164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r>
              <a:rPr lang="en-GB" altLang="en-US" sz="1100">
                <a:latin typeface="Arial" panose="020B0604020202020204" pitchFamily="34" charset="0"/>
                <a:cs typeface="Arial" panose="020B0604020202020204" pitchFamily="34" charset="0"/>
              </a:rPr>
              <a:t>People are unable to make a particular decision if they cannot do one or more of the following  things.</a:t>
            </a:r>
          </a:p>
          <a:p>
            <a:pPr eaLnBrk="1" hangingPunct="1">
              <a:spcBef>
                <a:spcPct val="0"/>
              </a:spcBef>
              <a:defRPr/>
            </a:pPr>
            <a:r>
              <a:rPr lang="en-GB" altLang="en-US" sz="1100">
                <a:latin typeface="Arial" panose="020B0604020202020204" pitchFamily="34" charset="0"/>
                <a:cs typeface="Arial" panose="020B0604020202020204" pitchFamily="34" charset="0"/>
              </a:rPr>
              <a:t>In these situations officers can use restraints and can covey to A+E for treatment.</a:t>
            </a:r>
          </a:p>
          <a:p>
            <a:pPr eaLnBrk="1" hangingPunct="1">
              <a:spcBef>
                <a:spcPct val="0"/>
              </a:spcBef>
              <a:defRPr/>
            </a:pPr>
            <a:r>
              <a:rPr lang="en-GB" altLang="en-US" sz="1100">
                <a:latin typeface="Arial" panose="020B0604020202020204" pitchFamily="34" charset="0"/>
                <a:cs typeface="Arial" panose="020B0604020202020204" pitchFamily="34" charset="0"/>
              </a:rPr>
              <a:t>Complete F299. How to assess capacity.</a:t>
            </a:r>
          </a:p>
          <a:p>
            <a:pPr eaLnBrk="1" hangingPunct="1">
              <a:spcBef>
                <a:spcPct val="0"/>
              </a:spcBef>
              <a:defRPr/>
            </a:pPr>
            <a:endParaRPr lang="en-GB" altLang="en-US" sz="1100">
              <a:latin typeface="Arial" panose="020B0604020202020204" pitchFamily="34" charset="0"/>
              <a:cs typeface="Arial" panose="020B0604020202020204" pitchFamily="34" charset="0"/>
            </a:endParaRPr>
          </a:p>
          <a:p>
            <a:pPr eaLnBrk="1" hangingPunct="1">
              <a:spcBef>
                <a:spcPct val="0"/>
              </a:spcBef>
              <a:defRPr/>
            </a:pPr>
            <a:r>
              <a:rPr lang="en-GB" altLang="en-US" sz="1100">
                <a:latin typeface="Arial" panose="020B0604020202020204" pitchFamily="34" charset="0"/>
                <a:cs typeface="Arial" panose="020B0604020202020204" pitchFamily="34" charset="0"/>
              </a:rPr>
              <a:t>Should only be used in emergency situations.</a:t>
            </a:r>
          </a:p>
          <a:p>
            <a:pPr eaLnBrk="1" hangingPunct="1">
              <a:spcBef>
                <a:spcPct val="0"/>
              </a:spcBef>
              <a:defRPr/>
            </a:pPr>
            <a:r>
              <a:rPr lang="en-GB" altLang="en-US" sz="1100">
                <a:latin typeface="Arial" panose="020B0604020202020204" pitchFamily="34" charset="0"/>
                <a:cs typeface="Arial" panose="020B0604020202020204" pitchFamily="34" charset="0"/>
              </a:rPr>
              <a:t>Where the person is in their own house and the following applies-</a:t>
            </a:r>
          </a:p>
          <a:p>
            <a:pPr marL="230223" indent="-230223" eaLnBrk="1" hangingPunct="1">
              <a:spcBef>
                <a:spcPct val="0"/>
              </a:spcBef>
              <a:buFontTx/>
              <a:buAutoNum type="arabicPeriod"/>
              <a:defRPr/>
            </a:pPr>
            <a:r>
              <a:rPr lang="en-GB" altLang="en-US" sz="1100">
                <a:latin typeface="Arial" panose="020B0604020202020204" pitchFamily="34" charset="0"/>
                <a:cs typeface="Arial" panose="020B0604020202020204" pitchFamily="34" charset="0"/>
              </a:rPr>
              <a:t>They have suffered a physical Injury</a:t>
            </a:r>
          </a:p>
          <a:p>
            <a:pPr marL="230223" indent="-230223" eaLnBrk="1" hangingPunct="1">
              <a:spcBef>
                <a:spcPct val="0"/>
              </a:spcBef>
              <a:buFontTx/>
              <a:buAutoNum type="arabicPeriod"/>
              <a:defRPr/>
            </a:pPr>
            <a:r>
              <a:rPr lang="en-GB" altLang="en-US" sz="1100">
                <a:latin typeface="Arial" panose="020B0604020202020204" pitchFamily="34" charset="0"/>
                <a:cs typeface="Arial" panose="020B0604020202020204" pitchFamily="34" charset="0"/>
              </a:rPr>
              <a:t> Harmful Substances taken</a:t>
            </a:r>
          </a:p>
          <a:p>
            <a:pPr marL="230223" indent="-230223" eaLnBrk="1" hangingPunct="1">
              <a:spcBef>
                <a:spcPct val="0"/>
              </a:spcBef>
              <a:buFontTx/>
              <a:buAutoNum type="arabicPeriod"/>
              <a:defRPr/>
            </a:pPr>
            <a:r>
              <a:rPr lang="en-GB" altLang="en-US" sz="1100">
                <a:latin typeface="Arial" panose="020B0604020202020204" pitchFamily="34" charset="0"/>
                <a:cs typeface="Arial" panose="020B0604020202020204" pitchFamily="34" charset="0"/>
              </a:rPr>
              <a:t>Intoxicated with Alcohol or drugs.</a:t>
            </a:r>
          </a:p>
          <a:p>
            <a:pPr marL="230223" indent="-230223" eaLnBrk="1" hangingPunct="1">
              <a:spcBef>
                <a:spcPct val="0"/>
              </a:spcBef>
              <a:buFontTx/>
              <a:buAutoNum type="arabicPeriod"/>
              <a:defRPr/>
            </a:pPr>
            <a:r>
              <a:rPr lang="en-GB" altLang="en-US" sz="1100">
                <a:latin typeface="Arial" panose="020B0604020202020204" pitchFamily="34" charset="0"/>
                <a:cs typeface="Arial" panose="020B0604020202020204" pitchFamily="34" charset="0"/>
              </a:rPr>
              <a:t>In these circumstances restrain and convey to A+ E if you feel you are acting in the interests of that person.[You are protected from liability]</a:t>
            </a:r>
          </a:p>
          <a:p>
            <a:endParaRPr lang="en-GB"/>
          </a:p>
        </p:txBody>
      </p:sp>
      <p:sp>
        <p:nvSpPr>
          <p:cNvPr id="4" name="Slide Number Placeholder 3"/>
          <p:cNvSpPr>
            <a:spLocks noGrp="1"/>
          </p:cNvSpPr>
          <p:nvPr>
            <p:ph type="sldNum" sz="quarter" idx="10"/>
          </p:nvPr>
        </p:nvSpPr>
        <p:spPr/>
        <p:txBody>
          <a:bodyPr/>
          <a:lstStyle/>
          <a:p>
            <a:fld id="{9399293F-F3C1-4DBE-9ABE-39D87F4D905F}" type="slidenum">
              <a:rPr lang="en-GB" smtClean="0"/>
              <a:t>42</a:t>
            </a:fld>
            <a:endParaRPr lang="en-GB"/>
          </a:p>
        </p:txBody>
      </p:sp>
    </p:spTree>
    <p:extLst>
      <p:ext uri="{BB962C8B-B14F-4D97-AF65-F5344CB8AC3E}">
        <p14:creationId xmlns:p14="http://schemas.microsoft.com/office/powerpoint/2010/main" val="134415428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b="1">
                <a:effectLst/>
                <a:latin typeface="Calibri" panose="020F0502020204030204" pitchFamily="34" charset="0"/>
                <a:ea typeface="Times New Roman" panose="02020603050405020304" pitchFamily="18" charset="0"/>
              </a:rPr>
              <a:t>Q. How are you going to restrain a person suffering from a mental illness?</a:t>
            </a:r>
            <a:endParaRPr lang="en-GB" sz="1800">
              <a:effectLst/>
              <a:latin typeface="Times New Roman" panose="02020603050405020304" pitchFamily="18" charset="0"/>
              <a:ea typeface="Times New Roman" panose="02020603050405020304" pitchFamily="18" charset="0"/>
            </a:endParaRPr>
          </a:p>
          <a:p>
            <a:r>
              <a:rPr lang="en-GB" sz="1800" b="1">
                <a:effectLst/>
                <a:latin typeface="Calibri" panose="020F0502020204030204" pitchFamily="34" charset="0"/>
                <a:ea typeface="Times New Roman" panose="02020603050405020304" pitchFamily="18" charset="0"/>
              </a:rPr>
              <a:t>Q. What considerations should you have when doing this?</a:t>
            </a:r>
            <a:endParaRPr lang="en-GB" sz="1800">
              <a:effectLst/>
              <a:latin typeface="Times New Roman" panose="02020603050405020304" pitchFamily="18" charset="0"/>
              <a:ea typeface="Times New Roman" panose="02020603050405020304" pitchFamily="18" charset="0"/>
            </a:endParaRPr>
          </a:p>
          <a:p>
            <a:endParaRPr lang="en-GB" altLang="en-US" sz="1100">
              <a:latin typeface="Arial" panose="020B0604020202020204" pitchFamily="34" charset="0"/>
              <a:cs typeface="Arial" panose="020B0604020202020204" pitchFamily="34" charset="0"/>
            </a:endParaRP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Before revealing slide:  Trainers to ask – considerations for use of restraint ….. Trainer can write answers on Board:</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Trainer to link to OST training – risks of prolonged restraint.</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Trainer to highlight:</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Officers are to use the minimum force required to restrain the person suffering from a mental illness crisis</a:t>
            </a:r>
          </a:p>
          <a:p>
            <a:r>
              <a:rPr lang="en-GB" altLang="en-US" sz="1100">
                <a:latin typeface="Arial" panose="020B0604020202020204" pitchFamily="34" charset="0"/>
                <a:cs typeface="Arial" panose="020B0604020202020204" pitchFamily="34" charset="0"/>
              </a:rPr>
              <a:t>Minimise prolonged restraint in a prone position due to positional asphyxia and when person taking anti psychotic drugs increased risk of sudden death syndrome.</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See case </a:t>
            </a:r>
            <a:r>
              <a:rPr lang="en-GB" altLang="en-US" sz="1100" err="1">
                <a:latin typeface="Arial" panose="020B0604020202020204" pitchFamily="34" charset="0"/>
                <a:cs typeface="Arial" panose="020B0604020202020204" pitchFamily="34" charset="0"/>
              </a:rPr>
              <a:t>Osaleni</a:t>
            </a:r>
            <a:r>
              <a:rPr lang="en-GB" altLang="en-US" sz="1100">
                <a:latin typeface="Arial" panose="020B0604020202020204" pitchFamily="34" charset="0"/>
                <a:cs typeface="Arial" panose="020B0604020202020204" pitchFamily="34" charset="0"/>
              </a:rPr>
              <a:t> Lewis … comments from Coroner:</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South Wales Police Policy Statement Sec 135 Mental </a:t>
            </a:r>
            <a:r>
              <a:rPr lang="en-GB" altLang="en-US" sz="1100" err="1">
                <a:latin typeface="Arial" panose="020B0604020202020204" pitchFamily="34" charset="0"/>
                <a:cs typeface="Arial" panose="020B0604020202020204" pitchFamily="34" charset="0"/>
              </a:rPr>
              <a:t>Helath</a:t>
            </a:r>
            <a:r>
              <a:rPr lang="en-GB" altLang="en-US" sz="1100">
                <a:latin typeface="Arial" panose="020B0604020202020204" pitchFamily="34" charset="0"/>
                <a:cs typeface="Arial" panose="020B0604020202020204" pitchFamily="34" charset="0"/>
              </a:rPr>
              <a:t> Act:</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Section 3 Criminal Law Act 1967 3(1) </a:t>
            </a:r>
          </a:p>
          <a:p>
            <a:r>
              <a:rPr lang="en-GB" altLang="en-US" sz="1100">
                <a:latin typeface="Arial" panose="020B0604020202020204" pitchFamily="34" charset="0"/>
                <a:cs typeface="Arial" panose="020B0604020202020204" pitchFamily="34" charset="0"/>
              </a:rPr>
              <a:t>&lt; A person may use such force as is reasonable in the circumstances in the prevention of crime, or in effecting or assisting in the lawful arrest of offenders or suspected offenders or of persons unlawfully at large. </a:t>
            </a:r>
          </a:p>
          <a:p>
            <a:r>
              <a:rPr lang="en-GB" altLang="en-US" sz="1100">
                <a:latin typeface="Arial" panose="020B0604020202020204" pitchFamily="34" charset="0"/>
                <a:cs typeface="Arial" panose="020B0604020202020204" pitchFamily="34" charset="0"/>
              </a:rPr>
              <a:t> </a:t>
            </a:r>
          </a:p>
          <a:p>
            <a:r>
              <a:rPr lang="en-GB" altLang="en-US" sz="1100">
                <a:latin typeface="Arial" panose="020B0604020202020204" pitchFamily="34" charset="0"/>
                <a:cs typeface="Arial" panose="020B0604020202020204" pitchFamily="34" charset="0"/>
              </a:rPr>
              <a:t>Sections 5/6 Mental Capacity Act 2005 </a:t>
            </a:r>
          </a:p>
          <a:p>
            <a:r>
              <a:rPr lang="en-GB" altLang="en-US" sz="1100">
                <a:latin typeface="Arial" panose="020B0604020202020204" pitchFamily="34" charset="0"/>
                <a:cs typeface="Arial" panose="020B0604020202020204" pitchFamily="34" charset="0"/>
              </a:rPr>
              <a:t>&lt; In certain circumstances provides protection for people who use restraint where this is necessary to protect a person without capacity from harm and it is a proportionate response to the risk of harm. </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Other power:  </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Powers of arrest, search and seizure under PACE where a criminal offence has been alleged common law powers (including self-defence, the doctrine of necessity and to prevent a breach of the peace).</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No restraint position can ever be totally safe or free of risk. </a:t>
            </a:r>
          </a:p>
          <a:p>
            <a:r>
              <a:rPr lang="en-GB" altLang="en-US" sz="1100">
                <a:latin typeface="Arial" panose="020B0604020202020204" pitchFamily="34" charset="0"/>
                <a:cs typeface="Arial" panose="020B0604020202020204" pitchFamily="34" charset="0"/>
              </a:rPr>
              <a:t> All take-down techniques carry additional risks. </a:t>
            </a:r>
          </a:p>
          <a:p>
            <a:r>
              <a:rPr lang="en-GB" altLang="en-US" sz="1100">
                <a:latin typeface="Arial" panose="020B0604020202020204" pitchFamily="34" charset="0"/>
                <a:cs typeface="Arial" panose="020B0604020202020204" pitchFamily="34" charset="0"/>
              </a:rPr>
              <a:t>Prone and supine restraint positions both carry (different) risks. It is wrong to consider either one to be safer without fully understanding the practical application.   Take-down techniques have been used when they were not entirely appropriate. When used, the person should be brought to the standing position as soon as possible. </a:t>
            </a:r>
          </a:p>
          <a:p>
            <a:r>
              <a:rPr lang="en-GB" altLang="en-US" sz="1100">
                <a:latin typeface="Arial" panose="020B0604020202020204" pitchFamily="34" charset="0"/>
                <a:cs typeface="Arial" panose="020B0604020202020204" pitchFamily="34" charset="0"/>
              </a:rPr>
              <a:t>Care must be taken to avoid anything that impacts on the patient’s airway, breathing or circulation. The mouth and/or nose must never be covered and pressure should not be applied to the neck region, rib cage and/or abdomen. </a:t>
            </a:r>
          </a:p>
          <a:p>
            <a:r>
              <a:rPr lang="en-GB" altLang="en-US" sz="1100">
                <a:latin typeface="Arial" panose="020B0604020202020204" pitchFamily="34" charset="0"/>
                <a:cs typeface="Arial" panose="020B0604020202020204" pitchFamily="34" charset="0"/>
              </a:rPr>
              <a:t>The person must be effectively monitored in accordance with the NHS patient safety alert of December 20149.</a:t>
            </a:r>
          </a:p>
          <a:p>
            <a:r>
              <a:rPr lang="en-GB" altLang="en-US" sz="1100">
                <a:latin typeface="Arial" panose="020B0604020202020204" pitchFamily="34" charset="0"/>
                <a:cs typeface="Arial" panose="020B0604020202020204" pitchFamily="34" charset="0"/>
              </a:rPr>
              <a:t>Any member of police or health staff who observes a safety concern should speak up and never assume that other colleagues have picked it up. </a:t>
            </a:r>
          </a:p>
          <a:p>
            <a:endParaRPr lang="en-GB" altLang="en-US" sz="1100">
              <a:latin typeface="Arial" panose="020B0604020202020204" pitchFamily="34" charset="0"/>
              <a:cs typeface="Arial" panose="020B0604020202020204" pitchFamily="34" charset="0"/>
            </a:endParaRPr>
          </a:p>
          <a:p>
            <a:r>
              <a:rPr lang="en-GB" altLang="en-US" sz="1100">
                <a:latin typeface="Arial" panose="020B0604020202020204" pitchFamily="34" charset="0"/>
                <a:cs typeface="Arial" panose="020B0604020202020204" pitchFamily="34" charset="0"/>
              </a:rPr>
              <a:t>IPCC refers Leon Briggs investigation to the CPS</a:t>
            </a:r>
          </a:p>
          <a:p>
            <a:r>
              <a:rPr lang="en-GB" altLang="en-US" sz="1100">
                <a:latin typeface="Arial" panose="020B0604020202020204" pitchFamily="34" charset="0"/>
                <a:cs typeface="Arial" panose="020B0604020202020204" pitchFamily="34" charset="0"/>
              </a:rPr>
              <a:t>Mar 9, 2016 The Independent Police Complaints Commission (IPCC) has concluded its investigation into the circumstances surrounding the death of Leon Briggs, and has referred the case to the Crown Prosecution Service (CPS) for a decision on whether criminal charges should be brought against any individual.</a:t>
            </a:r>
          </a:p>
          <a:p>
            <a:r>
              <a:rPr lang="en-GB" altLang="en-US" sz="1100">
                <a:latin typeface="Arial" panose="020B0604020202020204" pitchFamily="34" charset="0"/>
                <a:cs typeface="Arial" panose="020B0604020202020204" pitchFamily="34" charset="0"/>
              </a:rPr>
              <a:t>On 4 November 2013, Mr Briggs was detained by Bedfordshire Police in a street in Luton under Section 136 of the Mental Health Act and restrained, before being taken in a police van to Luton Police Station. Whilst at the station Mr Briggs was placed in a cell and restrained. During his detention, Mr Briggs became unresponsive and an ambulance was called. He was taken to hospital where he was pronounced dead.</a:t>
            </a:r>
          </a:p>
          <a:p>
            <a:r>
              <a:rPr lang="en-GB" altLang="en-US" sz="1100">
                <a:latin typeface="Arial" panose="020B0604020202020204" pitchFamily="34" charset="0"/>
                <a:cs typeface="Arial" panose="020B0604020202020204" pitchFamily="34" charset="0"/>
              </a:rPr>
              <a:t>The IPCC has investigated a police detention officer and five police officers – two police constables and three sergeants – for their involvement in the restraint of Mr Briggs.</a:t>
            </a:r>
          </a:p>
          <a:p>
            <a:r>
              <a:rPr lang="en-GB" altLang="en-US" sz="1100">
                <a:latin typeface="Arial" panose="020B0604020202020204" pitchFamily="34" charset="0"/>
                <a:cs typeface="Arial" panose="020B0604020202020204" pitchFamily="34" charset="0"/>
              </a:rPr>
              <a:t>IPCC Commissioner Mary </a:t>
            </a:r>
            <a:r>
              <a:rPr lang="en-GB" altLang="en-US" sz="1100" err="1">
                <a:latin typeface="Arial" panose="020B0604020202020204" pitchFamily="34" charset="0"/>
                <a:cs typeface="Arial" panose="020B0604020202020204" pitchFamily="34" charset="0"/>
              </a:rPr>
              <a:t>Cunneen</a:t>
            </a:r>
            <a:r>
              <a:rPr lang="en-GB" altLang="en-US" sz="1100">
                <a:latin typeface="Arial" panose="020B0604020202020204" pitchFamily="34" charset="0"/>
                <a:cs typeface="Arial" panose="020B0604020202020204" pitchFamily="34" charset="0"/>
              </a:rPr>
              <a:t> said:</a:t>
            </a:r>
          </a:p>
          <a:p>
            <a:r>
              <a:rPr lang="en-GB" altLang="en-US" sz="1100">
                <a:latin typeface="Arial" panose="020B0604020202020204" pitchFamily="34" charset="0"/>
                <a:cs typeface="Arial" panose="020B0604020202020204" pitchFamily="34" charset="0"/>
              </a:rPr>
              <a:t>“I have reviewed the evidence and report findings, following the completion of the IPCC’s investigation into the events leading up to Leon Briggs’ death. I have decided that there is an indication five officers and a member of staff may have committed criminal offences.</a:t>
            </a:r>
          </a:p>
          <a:p>
            <a:r>
              <a:rPr lang="en-GB" altLang="en-US" sz="1100">
                <a:latin typeface="Arial" panose="020B0604020202020204" pitchFamily="34" charset="0"/>
                <a:cs typeface="Arial" panose="020B0604020202020204" pitchFamily="34" charset="0"/>
              </a:rPr>
              <a:t>“I have therefore referred the case to the Crown Prosecution Service to consider whether there is sufficient evidence and if it would be in the public interest for any offences of unlawful act manslaughter, gross negligence manslaughter, misconduct in public office, and health and safety offences to be charged.”</a:t>
            </a:r>
          </a:p>
          <a:p>
            <a:r>
              <a:rPr lang="en-GB" altLang="en-US" sz="1100">
                <a:latin typeface="Arial" panose="020B0604020202020204" pitchFamily="34" charset="0"/>
                <a:cs typeface="Arial" panose="020B0604020202020204" pitchFamily="34" charset="0"/>
              </a:rPr>
              <a:t>The role of the CPS is to decide whether any person should be charged.</a:t>
            </a:r>
          </a:p>
          <a:p>
            <a:r>
              <a:rPr lang="en-GB" altLang="en-US" sz="1100">
                <a:latin typeface="Arial" panose="020B0604020202020204" pitchFamily="34" charset="0"/>
                <a:cs typeface="Arial" panose="020B0604020202020204" pitchFamily="34" charset="0"/>
              </a:rPr>
              <a:t>Mr Briggs’ family has been updated and the officers and staff member concerned have been provided with a summary of the IPCC’s conclusions.</a:t>
            </a:r>
            <a:br>
              <a:rPr lang="en-GB" altLang="en-US" sz="1100">
                <a:latin typeface="Arial" panose="020B0604020202020204" pitchFamily="34" charset="0"/>
                <a:cs typeface="Arial" panose="020B0604020202020204" pitchFamily="34" charset="0"/>
              </a:rPr>
            </a:br>
            <a:br>
              <a:rPr lang="en-GB" altLang="en-US" sz="1100">
                <a:latin typeface="Arial" panose="020B0604020202020204" pitchFamily="34" charset="0"/>
                <a:cs typeface="Arial" panose="020B0604020202020204" pitchFamily="34" charset="0"/>
              </a:rPr>
            </a:br>
            <a:r>
              <a:rPr lang="en-GB" altLang="en-US" sz="1100">
                <a:latin typeface="Arial" panose="020B0604020202020204" pitchFamily="34" charset="0"/>
                <a:cs typeface="Arial" panose="020B0604020202020204" pitchFamily="34" charset="0"/>
              </a:rPr>
              <a:t>Notes:</a:t>
            </a:r>
            <a:br>
              <a:rPr lang="en-GB" altLang="en-US" sz="1100">
                <a:latin typeface="Arial" panose="020B0604020202020204" pitchFamily="34" charset="0"/>
                <a:cs typeface="Arial" panose="020B0604020202020204" pitchFamily="34" charset="0"/>
              </a:rPr>
            </a:br>
            <a:r>
              <a:rPr lang="en-GB" altLang="en-US" sz="1100">
                <a:latin typeface="Arial" panose="020B0604020202020204" pitchFamily="34" charset="0"/>
                <a:cs typeface="Arial" panose="020B0604020202020204" pitchFamily="34" charset="0"/>
              </a:rPr>
              <a:t>A referral to the CPS does not mean that criminal charges will necessarily follow</a:t>
            </a:r>
          </a:p>
          <a:p>
            <a:endParaRPr lang="en-GB" altLang="en-US" sz="1100">
              <a:latin typeface="Arial" panose="020B0604020202020204" pitchFamily="34" charset="0"/>
              <a:cs typeface="Arial" panose="020B0604020202020204" pitchFamily="34" charset="0"/>
            </a:endParaRPr>
          </a:p>
          <a:p>
            <a:r>
              <a:rPr lang="en-GB" altLang="en-US" sz="1100" b="1">
                <a:latin typeface="Arial" panose="020B0604020202020204" pitchFamily="34" charset="0"/>
                <a:cs typeface="Arial" panose="020B0604020202020204" pitchFamily="34" charset="0"/>
              </a:rPr>
              <a:t>*** Trainer to signpost the students on Moodle to the C of P ‘Memorandum of Understanding – The Police Use of Restraint in Mental Health &amp; learning Disability Settings’ which students should read ***</a:t>
            </a:r>
          </a:p>
          <a:p>
            <a:endParaRPr lang="en-GB" altLang="en-US" sz="1100">
              <a:latin typeface="Arial" panose="020B0604020202020204" pitchFamily="34" charset="0"/>
              <a:cs typeface="Arial" panose="020B0604020202020204" pitchFamily="34" charset="0"/>
            </a:endParaRPr>
          </a:p>
          <a:p>
            <a:r>
              <a:rPr lang="en-GB" sz="1600"/>
              <a:t>This Memorandum of Understanding (MoU) provides clarity on the role of the police service in responding to incidents within mental health and learning disability settings. The intention is to outline when and how the responsibilities of the police service fit in to the established roles and responsibilities of care providers.</a:t>
            </a:r>
            <a:endParaRPr lang="en-GB" altLang="en-US" sz="1100">
              <a:latin typeface="Arial" panose="020B0604020202020204" pitchFamily="34" charset="0"/>
              <a:cs typeface="Arial" panose="020B0604020202020204" pitchFamily="34" charset="0"/>
            </a:endParaRPr>
          </a:p>
          <a:p>
            <a:endParaRPr lang="en-GB" altLang="en-US" sz="1100">
              <a:latin typeface="Arial" panose="020B0604020202020204" pitchFamily="34" charset="0"/>
              <a:cs typeface="Arial" panose="020B0604020202020204" pitchFamily="34" charset="0"/>
            </a:endParaRPr>
          </a:p>
          <a:p>
            <a:endParaRPr lang="en-GB" altLang="en-US" sz="1100">
              <a:latin typeface="Arial" panose="020B0604020202020204" pitchFamily="34" charset="0"/>
              <a:cs typeface="Arial" panose="020B0604020202020204" pitchFamily="34" charset="0"/>
            </a:endParaRPr>
          </a:p>
          <a:p>
            <a:endParaRPr lang="en-GB"/>
          </a:p>
        </p:txBody>
      </p:sp>
      <p:sp>
        <p:nvSpPr>
          <p:cNvPr id="4" name="Slide Number Placeholder 3"/>
          <p:cNvSpPr>
            <a:spLocks noGrp="1"/>
          </p:cNvSpPr>
          <p:nvPr>
            <p:ph type="sldNum" sz="quarter" idx="10"/>
          </p:nvPr>
        </p:nvSpPr>
        <p:spPr/>
        <p:txBody>
          <a:bodyPr/>
          <a:lstStyle/>
          <a:p>
            <a:fld id="{9399293F-F3C1-4DBE-9ABE-39D87F4D905F}" type="slidenum">
              <a:rPr lang="en-GB" smtClean="0"/>
              <a:t>43</a:t>
            </a:fld>
            <a:endParaRPr lang="en-GB"/>
          </a:p>
        </p:txBody>
      </p:sp>
    </p:spTree>
    <p:extLst>
      <p:ext uri="{BB962C8B-B14F-4D97-AF65-F5344CB8AC3E}">
        <p14:creationId xmlns:p14="http://schemas.microsoft.com/office/powerpoint/2010/main" val="22653538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hlinkClick r:id="rId3"/>
              </a:rPr>
              <a:t>https://www.youtube.com/watch?v=WcSUs9iZv-g</a:t>
            </a:r>
            <a:endParaRPr lang="en-US" dirty="0"/>
          </a:p>
          <a:p>
            <a:endParaRPr lang="en-US" dirty="0">
              <a:cs typeface="Calibri"/>
            </a:endParaRPr>
          </a:p>
        </p:txBody>
      </p:sp>
      <p:sp>
        <p:nvSpPr>
          <p:cNvPr id="4" name="Slide Number Placeholder 3"/>
          <p:cNvSpPr>
            <a:spLocks noGrp="1"/>
          </p:cNvSpPr>
          <p:nvPr>
            <p:ph type="sldNum" sz="quarter" idx="5"/>
          </p:nvPr>
        </p:nvSpPr>
        <p:spPr/>
        <p:txBody>
          <a:bodyPr/>
          <a:lstStyle/>
          <a:p>
            <a:fld id="{60FBD382-A155-452A-840B-60F9DADA7DD9}" type="slidenum">
              <a:rPr lang="en-GB" smtClean="0"/>
              <a:t>44</a:t>
            </a:fld>
            <a:endParaRPr lang="en-GB"/>
          </a:p>
        </p:txBody>
      </p:sp>
    </p:spTree>
    <p:extLst>
      <p:ext uri="{BB962C8B-B14F-4D97-AF65-F5344CB8AC3E}">
        <p14:creationId xmlns:p14="http://schemas.microsoft.com/office/powerpoint/2010/main" val="26862966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a:solidFill>
                  <a:schemeClr val="tx1"/>
                </a:solidFill>
                <a:effectLst/>
                <a:latin typeface="+mn-lt"/>
                <a:ea typeface="+mn-ea"/>
                <a:cs typeface="+mn-cs"/>
              </a:rPr>
              <a:t>preventing and detecting crime</a:t>
            </a:r>
          </a:p>
          <a:p>
            <a:r>
              <a:rPr lang="en-US" sz="1200" b="0" i="0" kern="1200" dirty="0">
                <a:solidFill>
                  <a:schemeClr val="tx1"/>
                </a:solidFill>
                <a:effectLst/>
                <a:latin typeface="+mn-lt"/>
                <a:ea typeface="+mn-ea"/>
                <a:cs typeface="+mn-cs"/>
              </a:rPr>
              <a:t>keeping the King’s peace</a:t>
            </a:r>
          </a:p>
          <a:p>
            <a:r>
              <a:rPr lang="en-US" sz="1200" b="0" i="0" kern="1200" dirty="0">
                <a:solidFill>
                  <a:schemeClr val="tx1"/>
                </a:solidFill>
                <a:effectLst/>
                <a:latin typeface="+mn-lt"/>
                <a:ea typeface="+mn-ea"/>
                <a:cs typeface="+mn-cs"/>
              </a:rPr>
              <a:t>protecting life and property</a:t>
            </a:r>
          </a:p>
          <a:p>
            <a:endParaRPr lang="en-US" dirty="0"/>
          </a:p>
        </p:txBody>
      </p:sp>
      <p:sp>
        <p:nvSpPr>
          <p:cNvPr id="4" name="Slide Number Placeholder 3"/>
          <p:cNvSpPr>
            <a:spLocks noGrp="1"/>
          </p:cNvSpPr>
          <p:nvPr>
            <p:ph type="sldNum" sz="quarter" idx="5"/>
          </p:nvPr>
        </p:nvSpPr>
        <p:spPr/>
        <p:txBody>
          <a:bodyPr/>
          <a:lstStyle/>
          <a:p>
            <a:fld id="{60FBD382-A155-452A-840B-60F9DADA7DD9}" type="slidenum">
              <a:rPr lang="en-GB" smtClean="0"/>
              <a:t>47</a:t>
            </a:fld>
            <a:endParaRPr lang="en-GB"/>
          </a:p>
        </p:txBody>
      </p:sp>
    </p:spTree>
    <p:extLst>
      <p:ext uri="{BB962C8B-B14F-4D97-AF65-F5344CB8AC3E}">
        <p14:creationId xmlns:p14="http://schemas.microsoft.com/office/powerpoint/2010/main" val="249257704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A377AF-B6CA-0B1E-B298-D31F0ABD834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780733-A88E-8356-766F-343434A4AD2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DDB1FE-D3AA-A631-2679-DB9E8401FEB5}"/>
              </a:ext>
            </a:extLst>
          </p:cNvPr>
          <p:cNvSpPr>
            <a:spLocks noGrp="1"/>
          </p:cNvSpPr>
          <p:nvPr>
            <p:ph type="body" idx="1"/>
          </p:nvPr>
        </p:nvSpPr>
        <p:spPr/>
        <p:txBody>
          <a:bodyPr/>
          <a:lstStyle/>
          <a:p>
            <a:endParaRPr lang="en-GB"/>
          </a:p>
          <a:p>
            <a:r>
              <a:rPr lang="en-GB"/>
              <a:t>The Act recognises that people may suffer discrimination and be disadvantaged for many reasons. These groups above are called protected characteristic under the Act. Protected from discrimination. </a:t>
            </a:r>
          </a:p>
          <a:p>
            <a:endParaRPr lang="en-GB"/>
          </a:p>
          <a:p>
            <a:r>
              <a:rPr lang="en-GB"/>
              <a:t>A person has a disability if they have a physical or mental impairment which had a substantial and long term effect on that persons ability to carryout normal activities, include conditions such as AIDS and cancer.</a:t>
            </a:r>
          </a:p>
          <a:p>
            <a:r>
              <a:rPr lang="en-GB"/>
              <a:t>Refers to group of people defined by their race, colour, nationality include gypsy and traveller communities.  </a:t>
            </a:r>
          </a:p>
          <a:p>
            <a:r>
              <a:rPr lang="en-GB"/>
              <a:t>Belief includes religious beliefs including lack of beliefs (atheism). A belief should affect the way you live your life for it to be included under the definition. </a:t>
            </a:r>
          </a:p>
          <a:p>
            <a:endParaRPr lang="en-GB"/>
          </a:p>
          <a:p>
            <a:r>
              <a:rPr lang="en-GB"/>
              <a:t>The Equality Act came into force 1 October 2010, as a legal framework to protect individuals from discriminatory and unfair treatment</a:t>
            </a:r>
          </a:p>
          <a:p>
            <a:r>
              <a:rPr lang="en-GB"/>
              <a:t>It brings together over 116 separate pieces of legislation into one Act, simplifying and strengthening the law.</a:t>
            </a:r>
          </a:p>
          <a:p>
            <a:r>
              <a:rPr lang="en-GB"/>
              <a:t>The main legislation’s that merged include:</a:t>
            </a:r>
          </a:p>
          <a:p>
            <a:r>
              <a:rPr lang="en-GB"/>
              <a:t>Sex Discrimination Act 1975</a:t>
            </a:r>
          </a:p>
          <a:p>
            <a:r>
              <a:rPr lang="en-GB"/>
              <a:t>Race Relations Act 1976</a:t>
            </a:r>
          </a:p>
          <a:p>
            <a:r>
              <a:rPr lang="en-GB"/>
              <a:t>Disability Discrimination Act 1995</a:t>
            </a:r>
          </a:p>
          <a:p>
            <a:r>
              <a:rPr lang="en-GB"/>
              <a:t>Equal Pay Act 1970</a:t>
            </a:r>
          </a:p>
          <a:p>
            <a:r>
              <a:rPr lang="en-GB"/>
              <a:t>Employment Equality (Religion or Belief) Regulations 2003</a:t>
            </a:r>
          </a:p>
          <a:p>
            <a:r>
              <a:rPr lang="en-GB"/>
              <a:t>Employment Equality (Sexual Orientation) Regulations 2003</a:t>
            </a:r>
          </a:p>
          <a:p>
            <a:r>
              <a:rPr lang="en-GB"/>
              <a:t>Employment Equality (Age) Regulations 2003</a:t>
            </a:r>
          </a:p>
          <a:p>
            <a:r>
              <a:rPr lang="en-GB"/>
              <a:t>Equality Act 2006, Part 2</a:t>
            </a:r>
          </a:p>
          <a:p>
            <a:r>
              <a:rPr lang="en-GB"/>
              <a:t>Equality Act (Sexual Orientation) Regulations 2007</a:t>
            </a:r>
          </a:p>
          <a:p>
            <a:r>
              <a:rPr lang="en-GB"/>
              <a:t>Access to the Act can be found here: https://www.legislation.gov.uk/ukpga/2010/15/contents</a:t>
            </a:r>
          </a:p>
          <a:p>
            <a:endParaRPr lang="en-GB"/>
          </a:p>
        </p:txBody>
      </p:sp>
      <p:sp>
        <p:nvSpPr>
          <p:cNvPr id="4" name="Slide Number Placeholder 3">
            <a:extLst>
              <a:ext uri="{FF2B5EF4-FFF2-40B4-BE49-F238E27FC236}">
                <a16:creationId xmlns:a16="http://schemas.microsoft.com/office/drawing/2014/main" id="{5A8F8ED8-0663-E08E-1E5B-74E9DEE90825}"/>
              </a:ext>
            </a:extLst>
          </p:cNvPr>
          <p:cNvSpPr>
            <a:spLocks noGrp="1"/>
          </p:cNvSpPr>
          <p:nvPr>
            <p:ph type="sldNum" sz="quarter" idx="10"/>
          </p:nvPr>
        </p:nvSpPr>
        <p:spPr/>
        <p:txBody>
          <a:bodyPr/>
          <a:lstStyle/>
          <a:p>
            <a:pPr defTabSz="941100">
              <a:defRPr/>
            </a:pPr>
            <a:fld id="{B0B5EF69-6282-41D6-98DF-E801433ABD80}" type="slidenum">
              <a:rPr lang="en-GB">
                <a:solidFill>
                  <a:prstClr val="black"/>
                </a:solidFill>
                <a:latin typeface="Calibri" panose="020F0502020204030204"/>
              </a:rPr>
              <a:pPr defTabSz="941100">
                <a:defRPr/>
              </a:pPr>
              <a:t>58</a:t>
            </a:fld>
            <a:endParaRPr lang="en-GB">
              <a:solidFill>
                <a:prstClr val="black"/>
              </a:solidFill>
              <a:latin typeface="Calibri" panose="020F0502020204030204"/>
            </a:endParaRPr>
          </a:p>
        </p:txBody>
      </p:sp>
    </p:spTree>
    <p:extLst>
      <p:ext uri="{BB962C8B-B14F-4D97-AF65-F5344CB8AC3E}">
        <p14:creationId xmlns:p14="http://schemas.microsoft.com/office/powerpoint/2010/main" val="7549601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9D341C-A158-A1B5-2F2D-1CBAC6B9CC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E54546-4461-04F6-AF7D-AA73EE59782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0622A47-559F-5F2E-3BB6-2E9ED61A4CCD}"/>
              </a:ext>
            </a:extLst>
          </p:cNvPr>
          <p:cNvSpPr>
            <a:spLocks noGrp="1"/>
          </p:cNvSpPr>
          <p:nvPr>
            <p:ph type="body" idx="1"/>
          </p:nvPr>
        </p:nvSpPr>
        <p:spPr/>
        <p:txBody>
          <a:bodyPr/>
          <a:lstStyle/>
          <a:p>
            <a:r>
              <a:rPr lang="en-GB"/>
              <a:t>Other Barriers  - Like most of these Iceberg models it is the hidden element of our differences that can effect a diverse society. </a:t>
            </a:r>
          </a:p>
          <a:p>
            <a:r>
              <a:rPr lang="en-GB"/>
              <a:t>Trying to understand these unseen differences will always be a challenge for many police officers. Our actions &amp; behaviour has to take into account the differences in people. </a:t>
            </a:r>
          </a:p>
          <a:p>
            <a:r>
              <a:rPr lang="en-GB"/>
              <a:t>Inclusion is not just about what we can see it is valuing all our differences including the ‘hidden’ elements.</a:t>
            </a:r>
          </a:p>
        </p:txBody>
      </p:sp>
      <p:sp>
        <p:nvSpPr>
          <p:cNvPr id="4" name="Slide Number Placeholder 3">
            <a:extLst>
              <a:ext uri="{FF2B5EF4-FFF2-40B4-BE49-F238E27FC236}">
                <a16:creationId xmlns:a16="http://schemas.microsoft.com/office/drawing/2014/main" id="{630CE3DB-12A2-C8A1-C85D-E35D41AADEF8}"/>
              </a:ext>
            </a:extLst>
          </p:cNvPr>
          <p:cNvSpPr>
            <a:spLocks noGrp="1"/>
          </p:cNvSpPr>
          <p:nvPr>
            <p:ph type="sldNum" sz="quarter" idx="5"/>
          </p:nvPr>
        </p:nvSpPr>
        <p:spPr/>
        <p:txBody>
          <a:bodyPr/>
          <a:lstStyle/>
          <a:p>
            <a:fld id="{4DE0FC52-B713-423C-9F36-BA4B041A2061}" type="slidenum">
              <a:rPr lang="en-GB" smtClean="0"/>
              <a:t>59</a:t>
            </a:fld>
            <a:endParaRPr lang="en-GB"/>
          </a:p>
        </p:txBody>
      </p:sp>
    </p:spTree>
    <p:extLst>
      <p:ext uri="{BB962C8B-B14F-4D97-AF65-F5344CB8AC3E}">
        <p14:creationId xmlns:p14="http://schemas.microsoft.com/office/powerpoint/2010/main" val="324640878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4341AD-CBB5-6EB2-DC73-F455C93940F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174408-08BF-FEB1-9156-C7CA3CBF7E6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19A1AD-79E4-6777-0621-D28007B09CF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4DE2B28-DC54-332C-79A8-0F25C7F7B427}"/>
              </a:ext>
            </a:extLst>
          </p:cNvPr>
          <p:cNvSpPr>
            <a:spLocks noGrp="1"/>
          </p:cNvSpPr>
          <p:nvPr>
            <p:ph type="sldNum" sz="quarter" idx="5"/>
          </p:nvPr>
        </p:nvSpPr>
        <p:spPr/>
        <p:txBody>
          <a:bodyPr/>
          <a:lstStyle/>
          <a:p>
            <a:fld id="{84E1F43A-0802-42C5-B371-F25035F309AD}" type="slidenum">
              <a:rPr lang="en-GB" smtClean="0"/>
              <a:t>64</a:t>
            </a:fld>
            <a:endParaRPr lang="en-GB"/>
          </a:p>
        </p:txBody>
      </p:sp>
    </p:spTree>
    <p:extLst>
      <p:ext uri="{BB962C8B-B14F-4D97-AF65-F5344CB8AC3E}">
        <p14:creationId xmlns:p14="http://schemas.microsoft.com/office/powerpoint/2010/main" val="1266076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DA00F-8A1E-937E-0C37-D4965CA94B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9C01AB9-68E9-6954-6F1F-1EBAB967F44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A9014A2-5E0E-CC8A-7C6A-805CE8C3DBDD}"/>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5" name="Footer Placeholder 4">
            <a:extLst>
              <a:ext uri="{FF2B5EF4-FFF2-40B4-BE49-F238E27FC236}">
                <a16:creationId xmlns:a16="http://schemas.microsoft.com/office/drawing/2014/main" id="{BACEA102-4E59-C0C6-3490-CB47200F40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621598-BDD0-25EB-822D-95F556AE13F1}"/>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8263224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6374EF-CC47-DA2C-1D14-19128666D1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78C9D1F-F351-99E9-704D-1F7BED52C37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5CC81C8-7F86-1B23-3BDC-CA22F995E235}"/>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5" name="Footer Placeholder 4">
            <a:extLst>
              <a:ext uri="{FF2B5EF4-FFF2-40B4-BE49-F238E27FC236}">
                <a16:creationId xmlns:a16="http://schemas.microsoft.com/office/drawing/2014/main" id="{89BDC27F-326D-53C7-B021-3152566DDE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BADB96-74AD-4080-E6AF-4E4E4F88D8C8}"/>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723382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7095B-2197-17A3-DF08-60F5B165A80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83415B-60E5-B60E-1E18-BED1FA94841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8159BE7-98B9-B0B8-5522-30C7506BFD83}"/>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5" name="Footer Placeholder 4">
            <a:extLst>
              <a:ext uri="{FF2B5EF4-FFF2-40B4-BE49-F238E27FC236}">
                <a16:creationId xmlns:a16="http://schemas.microsoft.com/office/drawing/2014/main" id="{32286759-9CBF-0342-BA34-6B5C026747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6E9C705-15D6-F45E-7683-79CB97794600}"/>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802176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67FA4-E472-AA5A-34D6-D25926EB7AC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2B037CA-89E0-E1F5-09D7-2ECD42438A3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4BF140-6771-6D58-9682-36E96682B71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C560EB8-8F3A-369E-685B-1E5C625FEB54}"/>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6" name="Footer Placeholder 5">
            <a:extLst>
              <a:ext uri="{FF2B5EF4-FFF2-40B4-BE49-F238E27FC236}">
                <a16:creationId xmlns:a16="http://schemas.microsoft.com/office/drawing/2014/main" id="{B9B92D61-6817-3C8C-38AE-A8BB020C14F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F51967-FD4C-C3E7-5F14-D967106D82DB}"/>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4133309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B16083-4F47-DD63-0927-C2BB98F4167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EB43CE5-29F6-F56E-258D-B621356F3C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180D91C-73DB-7968-D5BE-41187458AD3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86BA9D0-4A0D-35F1-97CB-A023A2E2955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4D7AEFE-774C-096C-6296-07F1C1D6577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78F649E2-690E-4926-3DCB-ED9DE886C115}"/>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8" name="Footer Placeholder 7">
            <a:extLst>
              <a:ext uri="{FF2B5EF4-FFF2-40B4-BE49-F238E27FC236}">
                <a16:creationId xmlns:a16="http://schemas.microsoft.com/office/drawing/2014/main" id="{9BC9D7BC-5D9D-DE53-61D0-79831F0258A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0F6AE7-E556-3734-9425-B212328FE30C}"/>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30784691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74ADCD-99D8-E536-9469-8302D28CD90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6CF661C-FC49-E7BD-93D6-029107FD5FB1}"/>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4" name="Footer Placeholder 3">
            <a:extLst>
              <a:ext uri="{FF2B5EF4-FFF2-40B4-BE49-F238E27FC236}">
                <a16:creationId xmlns:a16="http://schemas.microsoft.com/office/drawing/2014/main" id="{DC4C841C-38FA-9364-3D49-848DEF227DD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72A83B-1858-3546-032A-6B0259AB0600}"/>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26476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F391F20-426D-AD34-3260-D18DDF7E7E0C}"/>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3" name="Footer Placeholder 2">
            <a:extLst>
              <a:ext uri="{FF2B5EF4-FFF2-40B4-BE49-F238E27FC236}">
                <a16:creationId xmlns:a16="http://schemas.microsoft.com/office/drawing/2014/main" id="{4EF39E80-A516-9A4F-C7E0-BF3F3A16B4E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5DF236E-92E4-3F41-621D-85E43A56A8B4}"/>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3588980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0088CE-29CD-766B-FC2D-68E8B40C51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68E6420-740D-C511-A99F-0011A9164D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6384F85-C6D5-E8AB-A48B-3263A226F4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F200FD4-462A-18D7-BCCD-CB6B3991BF66}"/>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6" name="Footer Placeholder 5">
            <a:extLst>
              <a:ext uri="{FF2B5EF4-FFF2-40B4-BE49-F238E27FC236}">
                <a16:creationId xmlns:a16="http://schemas.microsoft.com/office/drawing/2014/main" id="{1F71FDC6-D777-44F8-03F3-3EB15C4B44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72D7221-9F20-70C3-40DB-174D2EF4ADE7}"/>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328753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D8038D-86F6-BF89-BCBB-6BDD90B5DEA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6133FF7-956E-EEB2-B5F2-1E16F08369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25FCAA-4B9D-F65B-3DF7-DD1FFCEC96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C481AA5-C105-16BA-8CFC-FB1FC93ED324}"/>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6" name="Footer Placeholder 5">
            <a:extLst>
              <a:ext uri="{FF2B5EF4-FFF2-40B4-BE49-F238E27FC236}">
                <a16:creationId xmlns:a16="http://schemas.microsoft.com/office/drawing/2014/main" id="{4840222E-2BB9-8D9B-4F89-72F0B30CCD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8B16A5A-54CC-EBBE-0D94-B03A8368C16D}"/>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1435173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07C26-71B7-1CE5-59E6-2F0F279DC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39E891D-D97B-C1D5-BEBF-48084A4416F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425BE78-A1F9-41E2-44A3-B9329D83473A}"/>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5" name="Footer Placeholder 4">
            <a:extLst>
              <a:ext uri="{FF2B5EF4-FFF2-40B4-BE49-F238E27FC236}">
                <a16:creationId xmlns:a16="http://schemas.microsoft.com/office/drawing/2014/main" id="{2D7A0753-7492-1A6B-F22C-2EE5828361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AF624C-0CB1-3633-90B7-B8BAA6C4B8B4}"/>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25754845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C49D9A-F419-F0CF-93B5-C554586BBDF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C1071A-39F4-F709-24E1-228BF37201D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DD5D07-077B-3077-6D75-4022ADC868A0}"/>
              </a:ext>
            </a:extLst>
          </p:cNvPr>
          <p:cNvSpPr>
            <a:spLocks noGrp="1"/>
          </p:cNvSpPr>
          <p:nvPr>
            <p:ph type="dt" sz="half" idx="10"/>
          </p:nvPr>
        </p:nvSpPr>
        <p:spPr/>
        <p:txBody>
          <a:bodyPr/>
          <a:lstStyle/>
          <a:p>
            <a:fld id="{8F4BDF10-1E45-420C-8C44-8B5EE9E9E4E1}" type="datetimeFigureOut">
              <a:rPr lang="en-GB" smtClean="0"/>
              <a:t>13/10/2026</a:t>
            </a:fld>
            <a:endParaRPr lang="en-GB"/>
          </a:p>
        </p:txBody>
      </p:sp>
      <p:sp>
        <p:nvSpPr>
          <p:cNvPr id="5" name="Footer Placeholder 4">
            <a:extLst>
              <a:ext uri="{FF2B5EF4-FFF2-40B4-BE49-F238E27FC236}">
                <a16:creationId xmlns:a16="http://schemas.microsoft.com/office/drawing/2014/main" id="{258A6A2B-6E71-7E86-B7AA-C61D6B5077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459157-017A-32F0-D5CA-03EAB4F1C48C}"/>
              </a:ext>
            </a:extLst>
          </p:cNvPr>
          <p:cNvSpPr>
            <a:spLocks noGrp="1"/>
          </p:cNvSpPr>
          <p:nvPr>
            <p:ph type="sldNum" sz="quarter" idx="12"/>
          </p:nvPr>
        </p:nvSpPr>
        <p:spPr/>
        <p:txBody>
          <a:bodyPr/>
          <a:lstStyle/>
          <a:p>
            <a:fld id="{4DAA9895-CB52-41FA-89F4-A26ED9316F8F}" type="slidenum">
              <a:rPr lang="en-GB" smtClean="0"/>
              <a:t>‹#›</a:t>
            </a:fld>
            <a:endParaRPr lang="en-GB"/>
          </a:p>
        </p:txBody>
      </p:sp>
    </p:spTree>
    <p:extLst>
      <p:ext uri="{BB962C8B-B14F-4D97-AF65-F5344CB8AC3E}">
        <p14:creationId xmlns:p14="http://schemas.microsoft.com/office/powerpoint/2010/main" val="426450212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Fullscreen Objec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a:xfrm>
            <a:off x="9635189" y="6492877"/>
            <a:ext cx="683339" cy="365125"/>
          </a:xfrm>
        </p:spPr>
        <p:txBody>
          <a:bodyPr/>
          <a:lstStyle/>
          <a:p>
            <a:fld id="{5DFEDB64-84C3-4240-BCBA-134AE1D9082C}" type="slidenum">
              <a:rPr lang="en-GB" smtClean="0"/>
              <a:t>‹#›</a:t>
            </a:fld>
            <a:endParaRPr lang="en-GB"/>
          </a:p>
        </p:txBody>
      </p:sp>
      <p:sp>
        <p:nvSpPr>
          <p:cNvPr id="3" name="Content Placeholder 2"/>
          <p:cNvSpPr>
            <a:spLocks noGrp="1"/>
          </p:cNvSpPr>
          <p:nvPr>
            <p:ph sz="quarter" idx="14"/>
          </p:nvPr>
        </p:nvSpPr>
        <p:spPr>
          <a:xfrm>
            <a:off x="461475" y="478566"/>
            <a:ext cx="11246264" cy="5896599"/>
          </a:xfrm>
        </p:spPr>
        <p:txBody>
          <a:bodyPr/>
          <a:lstStyle>
            <a:lvl1pPr marL="0" indent="0">
              <a:buNone/>
              <a:defRPr/>
            </a:lvl1pPr>
          </a:lstStyle>
          <a:p>
            <a:pPr lvl="0"/>
            <a:r>
              <a:rPr lang="en-US"/>
              <a:t>Edit Master text styles</a:t>
            </a:r>
          </a:p>
        </p:txBody>
      </p:sp>
    </p:spTree>
    <p:extLst>
      <p:ext uri="{BB962C8B-B14F-4D97-AF65-F5344CB8AC3E}">
        <p14:creationId xmlns:p14="http://schemas.microsoft.com/office/powerpoint/2010/main" val="2673342108"/>
      </p:ext>
    </p:extLst>
  </p:cSld>
  <p:clrMapOvr>
    <a:masterClrMapping/>
  </p:clrMapOvr>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75605720"/>
      </p:ext>
    </p:extLst>
  </p:cSld>
  <p:clrMapOvr>
    <a:masterClrMapping/>
  </p:clrMapOvr>
  <p:hf sldNum="0" hdr="0" ftr="0" dt="0"/>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408265828"/>
      </p:ext>
    </p:extLst>
  </p:cSld>
  <p:clrMapOvr>
    <a:masterClrMapping/>
  </p:clrMapOvr>
  <p:hf sldNum="0" hdr="0" ftr="0" dt="0"/>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5850846"/>
      </p:ext>
    </p:extLst>
  </p:cSld>
  <p:clrMapOvr>
    <a:masterClrMapping/>
  </p:clrMapOvr>
  <p:hf sldNum="0" hdr="0" ftr="0" dt="0"/>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8B2DD80-2896-40E9-A8FD-0602C065F1AE}"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417146269"/>
      </p:ext>
    </p:extLst>
  </p:cSld>
  <p:clrMapOvr>
    <a:masterClrMapping/>
  </p:clrMapOvr>
  <p:hf sldNum="0" hdr="0" ftr="0" dt="0"/>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8B2DD80-2896-40E9-A8FD-0602C065F1AE}" type="datetimeFigureOut">
              <a:rPr lang="en-GB" smtClean="0"/>
              <a:t>13/10/2026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99247700"/>
      </p:ext>
    </p:extLst>
  </p:cSld>
  <p:clrMapOvr>
    <a:masterClrMapping/>
  </p:clrMapOvr>
  <p:hf sldNum="0" hdr="0" ftr="0" dt="0"/>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8B2DD80-2896-40E9-A8FD-0602C065F1AE}" type="datetimeFigureOut">
              <a:rPr lang="en-GB" smtClean="0"/>
              <a:t>13/10/2026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78504928"/>
      </p:ext>
    </p:extLst>
  </p:cSld>
  <p:clrMapOvr>
    <a:masterClrMapping/>
  </p:clrMapOvr>
  <p:hf sldNum="0" hdr="0" ftr="0" dt="0"/>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B2DD80-2896-40E9-A8FD-0602C065F1AE}" type="datetimeFigureOut">
              <a:rPr lang="en-GB" smtClean="0"/>
              <a:t>13/10/2026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238897555"/>
      </p:ext>
    </p:extLst>
  </p:cSld>
  <p:clrMapOvr>
    <a:masterClrMapping/>
  </p:clrMapOvr>
  <p:hf sldNum="0" hdr="0" ftr="0" dt="0"/>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1400694701"/>
      </p:ext>
    </p:extLst>
  </p:cSld>
  <p:clrMapOvr>
    <a:masterClrMapping/>
  </p:clrMapOvr>
  <p:hf sldNum="0" hdr="0" ftr="0" dt="0"/>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A8B2DD80-2896-40E9-A8FD-0602C065F1AE}" type="datetimeFigureOut">
              <a:rPr lang="en-GB" smtClean="0"/>
              <a:t>13/10/2026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3368878159"/>
      </p:ext>
    </p:extLst>
  </p:cSld>
  <p:clrMapOvr>
    <a:masterClrMapping/>
  </p:clrMapOvr>
  <p:hf sldNum="0" hdr="0" ftr="0" dt="0"/>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84397861"/>
      </p:ext>
    </p:extLst>
  </p:cSld>
  <p:clrMapOvr>
    <a:masterClrMapping/>
  </p:clrMapOvr>
  <p:hf sldNum="0" hdr="0" ftr="0" dt="0"/>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8B2DD80-2896-40E9-A8FD-0602C065F1AE}" type="datetimeFigureOut">
              <a:rPr lang="en-GB" smtClean="0"/>
              <a:t>13/10/2026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CD8273B-68E9-4CF8-A930-4D4BAB7B953D}" type="slidenum">
              <a:rPr lang="en-GB" smtClean="0"/>
              <a:t>‹#›</a:t>
            </a:fld>
            <a:endParaRPr lang="en-GB"/>
          </a:p>
        </p:txBody>
      </p:sp>
    </p:spTree>
    <p:extLst>
      <p:ext uri="{BB962C8B-B14F-4D97-AF65-F5344CB8AC3E}">
        <p14:creationId xmlns:p14="http://schemas.microsoft.com/office/powerpoint/2010/main" val="2665725329"/>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slideLayout" Target="../slideLayouts/slideLayout30.xml"/><Relationship Id="rId3" Type="http://schemas.openxmlformats.org/officeDocument/2006/relationships/slideLayout" Target="../slideLayouts/slideLayout15.xml"/><Relationship Id="rId21" Type="http://schemas.openxmlformats.org/officeDocument/2006/relationships/slideLayout" Target="../slideLayouts/slideLayout33.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20" Type="http://schemas.openxmlformats.org/officeDocument/2006/relationships/slideLayout" Target="../slideLayouts/slideLayout32.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24" Type="http://schemas.openxmlformats.org/officeDocument/2006/relationships/image" Target="../media/image2.jpeg"/><Relationship Id="rId5" Type="http://schemas.openxmlformats.org/officeDocument/2006/relationships/slideLayout" Target="../slideLayouts/slideLayout17.xml"/><Relationship Id="rId15" Type="http://schemas.openxmlformats.org/officeDocument/2006/relationships/slideLayout" Target="../slideLayouts/slideLayout27.xml"/><Relationship Id="rId23" Type="http://schemas.openxmlformats.org/officeDocument/2006/relationships/theme" Target="../theme/theme2.xml"/><Relationship Id="rId10" Type="http://schemas.openxmlformats.org/officeDocument/2006/relationships/slideLayout" Target="../slideLayouts/slideLayout22.xml"/><Relationship Id="rId19" Type="http://schemas.openxmlformats.org/officeDocument/2006/relationships/slideLayout" Target="../slideLayouts/slideLayout31.xml"/><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 Id="rId22" Type="http://schemas.openxmlformats.org/officeDocument/2006/relationships/slideLayout" Target="../slideLayouts/slideLayout3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46FBB29-BA46-2EA1-8B1C-DD27C9BF711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D3B1AE5-2C33-10F6-A9DF-47B4BCA4B24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730DBBF-EBC6-F807-D536-E63255B08B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F4BDF10-1E45-420C-8C44-8B5EE9E9E4E1}" type="datetimeFigureOut">
              <a:rPr lang="en-GB" smtClean="0"/>
              <a:t>13/10/2026</a:t>
            </a:fld>
            <a:endParaRPr lang="en-GB"/>
          </a:p>
        </p:txBody>
      </p:sp>
      <p:sp>
        <p:nvSpPr>
          <p:cNvPr id="5" name="Footer Placeholder 4">
            <a:extLst>
              <a:ext uri="{FF2B5EF4-FFF2-40B4-BE49-F238E27FC236}">
                <a16:creationId xmlns:a16="http://schemas.microsoft.com/office/drawing/2014/main" id="{F668E003-D2CC-E422-8866-0E2EE53394F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52D5D9F-BC88-663B-2C31-096D8D381F3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DAA9895-CB52-41FA-89F4-A26ED9316F8F}" type="slidenum">
              <a:rPr lang="en-GB" smtClean="0"/>
              <a:t>‹#›</a:t>
            </a:fld>
            <a:endParaRPr lang="en-GB"/>
          </a:p>
        </p:txBody>
      </p:sp>
    </p:spTree>
    <p:extLst>
      <p:ext uri="{BB962C8B-B14F-4D97-AF65-F5344CB8AC3E}">
        <p14:creationId xmlns:p14="http://schemas.microsoft.com/office/powerpoint/2010/main" val="3046311057"/>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8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B2DD80-2896-40E9-A8FD-0602C065F1AE}" type="datetimeFigureOut">
              <a:rPr lang="en-GB" smtClean="0"/>
              <a:t>13/10/2026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D8273B-68E9-4CF8-A930-4D4BAB7B953D}" type="slidenum">
              <a:rPr lang="en-GB" smtClean="0"/>
              <a:t>‹#›</a:t>
            </a:fld>
            <a:endParaRPr lang="en-GB"/>
          </a:p>
        </p:txBody>
      </p:sp>
      <p:sp>
        <p:nvSpPr>
          <p:cNvPr id="7" name="hl" descr=" "/>
          <p:cNvSpPr txBox="1"/>
          <p:nvPr userDrawn="1"/>
        </p:nvSpPr>
        <p:spPr>
          <a:xfrm>
            <a:off x="0" y="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
        <p:nvSpPr>
          <p:cNvPr id="8" name="fl" descr=" "/>
          <p:cNvSpPr txBox="1"/>
          <p:nvPr userDrawn="1"/>
        </p:nvSpPr>
        <p:spPr>
          <a:xfrm>
            <a:off x="0" y="6537960"/>
            <a:ext cx="12192000" cy="223138"/>
          </a:xfrm>
          <a:prstGeom prst="rect">
            <a:avLst/>
          </a:prstGeom>
          <a:noFill/>
        </p:spPr>
        <p:txBody>
          <a:bodyPr vert="horz" rtlCol="0">
            <a:spAutoFit/>
          </a:bodyPr>
          <a:lstStyle/>
          <a:p>
            <a:pPr algn="l"/>
            <a:r>
              <a:rPr lang="en-GB" sz="850" b="0" i="0" u="none" baseline="0">
                <a:solidFill>
                  <a:srgbClr val="000000"/>
                </a:solidFill>
                <a:latin typeface="Microsoft Sans Serif" panose="020B0604020202020204" pitchFamily="34" charset="0"/>
              </a:rPr>
              <a:t> </a:t>
            </a:r>
          </a:p>
        </p:txBody>
      </p:sp>
    </p:spTree>
    <p:extLst>
      <p:ext uri="{BB962C8B-B14F-4D97-AF65-F5344CB8AC3E}">
        <p14:creationId xmlns:p14="http://schemas.microsoft.com/office/powerpoint/2010/main" val="68080894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49" r:id="rId12"/>
    <p:sldLayoutId id="2147483650" r:id="rId13"/>
    <p:sldLayoutId id="2147483651" r:id="rId14"/>
    <p:sldLayoutId id="2147483652" r:id="rId15"/>
    <p:sldLayoutId id="2147483653" r:id="rId16"/>
    <p:sldLayoutId id="2147483654" r:id="rId17"/>
    <p:sldLayoutId id="2147483655" r:id="rId18"/>
    <p:sldLayoutId id="2147483656" r:id="rId19"/>
    <p:sldLayoutId id="2147483657" r:id="rId20"/>
    <p:sldLayoutId id="2147483658" r:id="rId21"/>
    <p:sldLayoutId id="2147483659" r:id="rId22"/>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30.xml"/></Relationships>
</file>

<file path=ppt/slides/_rels/slide4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24.xml"/><Relationship Id="rId1" Type="http://schemas.openxmlformats.org/officeDocument/2006/relationships/slideLayout" Target="../slideLayouts/slideLayout30.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3.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25.xml"/><Relationship Id="rId1" Type="http://schemas.openxmlformats.org/officeDocument/2006/relationships/slideLayout" Target="../slideLayouts/slideLayout30.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4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college.police.uk/support-forces/practices/right-care-right-person-humberside-police"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hyperlink" Target="https://www.mind.org.uk/media-a/2116/2013-12-03-mind_police_final_web.pdf"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5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hyperlink" Target="https://www.safeguardingworcestershire.org.uk/wp-content/uploads/2024/01/CSPR-Worcestershire-Alfie.pdf" TargetMode="Externa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hyperlink" Target="https://www.justiceinspectorates.gov.uk/hmicfrs/publications/policing-and-mental-health-picking-up-the-pieces/" TargetMode="External"/><Relationship Id="rId2" Type="http://schemas.openxmlformats.org/officeDocument/2006/relationships/hyperlink" Target="https://www.justiceinspectorates.gov.uk/hmicfrs/news/news-feed/police-cannot-fix-a-broken-mental-health-system/" TargetMode="External"/><Relationship Id="rId1" Type="http://schemas.openxmlformats.org/officeDocument/2006/relationships/slideLayout" Target="../slideLayouts/slideLayout2.xml"/><Relationship Id="rId5" Type="http://schemas.openxmlformats.org/officeDocument/2006/relationships/hyperlink" Target="https://www.gov.uk/government/news/new-league-tables-show-how-quickly-police-forces-answer-999-calls" TargetMode="External"/><Relationship Id="rId4" Type="http://schemas.openxmlformats.org/officeDocument/2006/relationships/hyperlink" Target="https://onlinelibrary.wiley.com/doi/full/10.1002/cbm.2206" TargetMode="External"/></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5" Type="http://schemas.openxmlformats.org/officeDocument/2006/relationships/image" Target="../media/image30.jpeg"/><Relationship Id="rId4" Type="http://schemas.openxmlformats.org/officeDocument/2006/relationships/image" Target="../media/image29.jpeg"/></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hyperlink" Target="https://www.youtube.com/watch?v=cRlnYnbv8ao" TargetMode="Externa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9" name="Rectangle 30">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BE82EB2-AF92-B8E9-C578-72489964B9A0}"/>
              </a:ext>
            </a:extLst>
          </p:cNvPr>
          <p:cNvSpPr>
            <a:spLocks noGrp="1"/>
          </p:cNvSpPr>
          <p:nvPr>
            <p:ph type="ctrTitle"/>
          </p:nvPr>
        </p:nvSpPr>
        <p:spPr>
          <a:xfrm>
            <a:off x="890338" y="640080"/>
            <a:ext cx="3734014" cy="3566160"/>
          </a:xfrm>
        </p:spPr>
        <p:txBody>
          <a:bodyPr anchor="b">
            <a:normAutofit/>
          </a:bodyPr>
          <a:lstStyle/>
          <a:p>
            <a:pPr algn="l"/>
            <a:r>
              <a:rPr lang="en-GB" sz="5000" b="1" i="0">
                <a:effectLst/>
                <a:latin typeface="Agenda"/>
              </a:rPr>
              <a:t>Policing and mental health: Picking up the pieces</a:t>
            </a:r>
          </a:p>
        </p:txBody>
      </p:sp>
      <p:sp>
        <p:nvSpPr>
          <p:cNvPr id="3" name="Subtitle 2">
            <a:extLst>
              <a:ext uri="{FF2B5EF4-FFF2-40B4-BE49-F238E27FC236}">
                <a16:creationId xmlns:a16="http://schemas.microsoft.com/office/drawing/2014/main" id="{1D4C60DE-B7F1-0308-F0FF-3F4307CAC004}"/>
              </a:ext>
            </a:extLst>
          </p:cNvPr>
          <p:cNvSpPr>
            <a:spLocks noGrp="1"/>
          </p:cNvSpPr>
          <p:nvPr>
            <p:ph type="subTitle" idx="1"/>
          </p:nvPr>
        </p:nvSpPr>
        <p:spPr>
          <a:xfrm>
            <a:off x="890339" y="4636008"/>
            <a:ext cx="3734014" cy="1572768"/>
          </a:xfrm>
        </p:spPr>
        <p:txBody>
          <a:bodyPr vert="horz" lIns="91440" tIns="45720" rIns="91440" bIns="45720" rtlCol="0" anchor="t">
            <a:normAutofit fontScale="92500" lnSpcReduction="10000"/>
          </a:bodyPr>
          <a:lstStyle/>
          <a:p>
            <a:pPr algn="l"/>
            <a:r>
              <a:rPr lang="en-GB" dirty="0"/>
              <a:t>Week 3</a:t>
            </a:r>
          </a:p>
          <a:p>
            <a:pPr algn="l"/>
            <a:r>
              <a:rPr lang="en-GB" dirty="0"/>
              <a:t>BMPL 5015A 2026</a:t>
            </a:r>
            <a:endParaRPr lang="en-GB" dirty="0">
              <a:ea typeface="Calibri"/>
              <a:cs typeface="Calibri"/>
            </a:endParaRPr>
          </a:p>
          <a:p>
            <a:pPr algn="l"/>
            <a:r>
              <a:rPr lang="en-GB" dirty="0"/>
              <a:t>Equality Act</a:t>
            </a:r>
          </a:p>
          <a:p>
            <a:pPr algn="l"/>
            <a:r>
              <a:rPr lang="en-GB" dirty="0"/>
              <a:t>Mental Health    </a:t>
            </a:r>
          </a:p>
        </p:txBody>
      </p:sp>
      <p:sp>
        <p:nvSpPr>
          <p:cNvPr id="40"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0338" y="4409267"/>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4" descr="A picture containing road, sky, car, outdoor&#10;&#10;Description automatically generated">
            <a:extLst>
              <a:ext uri="{FF2B5EF4-FFF2-40B4-BE49-F238E27FC236}">
                <a16:creationId xmlns:a16="http://schemas.microsoft.com/office/drawing/2014/main" id="{4D8A10E7-DE92-BE11-F3DD-D3F9A146C230}"/>
              </a:ext>
            </a:extLst>
          </p:cNvPr>
          <p:cNvPicPr>
            <a:picLocks noChangeAspect="1"/>
          </p:cNvPicPr>
          <p:nvPr/>
        </p:nvPicPr>
        <p:blipFill rotWithShape="1">
          <a:blip r:embed="rId3"/>
          <a:srcRect l="9550" r="18481"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79459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1000"/>
                                  </p:stCondLst>
                                  <p:iterate type="wd">
                                    <p:tmPct val="15000"/>
                                  </p:iterate>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childTnLst>
                                </p:cTn>
                              </p:par>
                              <p:par>
                                <p:cTn id="13" presetID="10" presetClass="entr" presetSubtype="0" fill="hold" grpId="0" nodeType="withEffect">
                                  <p:stCondLst>
                                    <p:cond delay="1000"/>
                                  </p:stCondLst>
                                  <p:iterate type="wd">
                                    <p:tmPct val="15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childTnLst>
                                </p:cTn>
                              </p:par>
                              <p:par>
                                <p:cTn id="16" presetID="10" presetClass="entr" presetSubtype="0" fill="hold" grpId="0" nodeType="withEffect">
                                  <p:stCondLst>
                                    <p:cond delay="1000"/>
                                  </p:stCondLst>
                                  <p:iterate type="wd">
                                    <p:tmPct val="15000"/>
                                  </p:iterate>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1000"/>
                                        <p:tgtEl>
                                          <p:spTgt spid="3">
                                            <p:txEl>
                                              <p:pRg st="3" end="3"/>
                                            </p:txEl>
                                          </p:spTgt>
                                        </p:tgtEl>
                                      </p:cBhvr>
                                    </p:animEffect>
                                  </p:childTnLst>
                                </p:cTn>
                              </p:par>
                              <p:par>
                                <p:cTn id="19" presetID="10" presetClass="entr" presetSubtype="0" fill="hold" grpId="0" nodeType="withEffect">
                                  <p:stCondLst>
                                    <p:cond delay="500"/>
                                  </p:stCondLst>
                                  <p:iterate type="wd">
                                    <p:tmPct val="15000"/>
                                  </p:iterate>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D9DA96-81A5-E720-05F8-034EAF849568}"/>
              </a:ext>
            </a:extLst>
          </p:cNvPr>
          <p:cNvSpPr>
            <a:spLocks noGrp="1"/>
          </p:cNvSpPr>
          <p:nvPr>
            <p:ph type="title"/>
          </p:nvPr>
        </p:nvSpPr>
        <p:spPr>
          <a:xfrm>
            <a:off x="1123356" y="1188637"/>
            <a:ext cx="9984615" cy="1597228"/>
          </a:xfrm>
        </p:spPr>
        <p:txBody>
          <a:bodyPr>
            <a:normAutofit/>
          </a:bodyPr>
          <a:lstStyle/>
          <a:p>
            <a:r>
              <a:rPr lang="en-GB" sz="6000" noProof="0" dirty="0"/>
              <a:t>Police Definition </a:t>
            </a:r>
          </a:p>
        </p:txBody>
      </p:sp>
      <p:pic>
        <p:nvPicPr>
          <p:cNvPr id="5" name="Picture 4" descr="Sticky notes on a wall">
            <a:extLst>
              <a:ext uri="{FF2B5EF4-FFF2-40B4-BE49-F238E27FC236}">
                <a16:creationId xmlns:a16="http://schemas.microsoft.com/office/drawing/2014/main" id="{4190744D-C188-6837-B24F-EEBC5192233E}"/>
              </a:ext>
            </a:extLst>
          </p:cNvPr>
          <p:cNvPicPr>
            <a:picLocks noChangeAspect="1"/>
          </p:cNvPicPr>
          <p:nvPr/>
        </p:nvPicPr>
        <p:blipFill rotWithShape="1">
          <a:blip r:embed="rId2">
            <a:extLst>
              <a:ext uri="{28A0092B-C50C-407E-A947-70E740481C1C}">
                <a14:useLocalDpi xmlns:a14="http://schemas.microsoft.com/office/drawing/2010/main" val="0"/>
              </a:ext>
            </a:extLst>
          </a:blip>
          <a:srcRect l="5772" r="3873" b="-5"/>
          <a:stretch/>
        </p:blipFill>
        <p:spPr>
          <a:xfrm>
            <a:off x="1123357" y="4429125"/>
            <a:ext cx="1706501" cy="1317400"/>
          </a:xfrm>
          <a:prstGeom prst="rect">
            <a:avLst/>
          </a:prstGeom>
        </p:spPr>
      </p:pic>
      <p:sp>
        <p:nvSpPr>
          <p:cNvPr id="3" name="Content Placeholder 2">
            <a:extLst>
              <a:ext uri="{FF2B5EF4-FFF2-40B4-BE49-F238E27FC236}">
                <a16:creationId xmlns:a16="http://schemas.microsoft.com/office/drawing/2014/main" id="{2C256134-154E-4905-A012-12828F7E7C0F}"/>
              </a:ext>
            </a:extLst>
          </p:cNvPr>
          <p:cNvSpPr>
            <a:spLocks noGrp="1"/>
          </p:cNvSpPr>
          <p:nvPr>
            <p:ph idx="1"/>
          </p:nvPr>
        </p:nvSpPr>
        <p:spPr>
          <a:xfrm>
            <a:off x="5255260" y="2443163"/>
            <a:ext cx="4428236" cy="3283313"/>
          </a:xfrm>
        </p:spPr>
        <p:txBody>
          <a:bodyPr anchor="t">
            <a:normAutofit/>
          </a:bodyPr>
          <a:lstStyle/>
          <a:p>
            <a:pPr marL="0" indent="0">
              <a:buNone/>
            </a:pPr>
            <a:r>
              <a:rPr lang="en-GB" noProof="0" dirty="0"/>
              <a:t> </a:t>
            </a:r>
            <a:r>
              <a:rPr lang="en-GB" b="1" noProof="0" dirty="0"/>
              <a:t>A person is vulnerable if, as a result of their situation or circumstances, they are unable to take care of or protect themselves or others from harm or exploitation.</a:t>
            </a:r>
          </a:p>
        </p:txBody>
      </p:sp>
    </p:spTree>
    <p:extLst>
      <p:ext uri="{BB962C8B-B14F-4D97-AF65-F5344CB8AC3E}">
        <p14:creationId xmlns:p14="http://schemas.microsoft.com/office/powerpoint/2010/main" val="356555748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AB4B6E00-EFB0-1989-8563-9FF9FE9E94D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40278" y="643467"/>
            <a:ext cx="10511443" cy="5571065"/>
          </a:xfrm>
          <a:prstGeom prst="rect">
            <a:avLst/>
          </a:prstGeom>
          <a:noFill/>
          <a:ln>
            <a:no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469700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4" descr="A diagram of a variety of blue circles">
            <a:extLst>
              <a:ext uri="{FF2B5EF4-FFF2-40B4-BE49-F238E27FC236}">
                <a16:creationId xmlns:a16="http://schemas.microsoft.com/office/drawing/2014/main" id="{B35D35CF-0D44-4221-A865-71B776CCA6EE}"/>
              </a:ext>
            </a:extLst>
          </p:cNvPr>
          <p:cNvPicPr>
            <a:picLocks noChangeAspect="1"/>
          </p:cNvPicPr>
          <p:nvPr/>
        </p:nvPicPr>
        <p:blipFill>
          <a:blip r:embed="rId2"/>
          <a:stretch>
            <a:fillRect/>
          </a:stretch>
        </p:blipFill>
        <p:spPr>
          <a:xfrm>
            <a:off x="1816876" y="324948"/>
            <a:ext cx="8558247" cy="5578816"/>
          </a:xfrm>
          <a:prstGeom prst="rect">
            <a:avLst/>
          </a:prstGeom>
        </p:spPr>
      </p:pic>
    </p:spTree>
    <p:extLst>
      <p:ext uri="{BB962C8B-B14F-4D97-AF65-F5344CB8AC3E}">
        <p14:creationId xmlns:p14="http://schemas.microsoft.com/office/powerpoint/2010/main" val="1651408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B7F587-AED3-877B-5EF6-CFCAA0ED0B76}"/>
              </a:ext>
            </a:extLst>
          </p:cNvPr>
          <p:cNvSpPr>
            <a:spLocks noGrp="1"/>
          </p:cNvSpPr>
          <p:nvPr>
            <p:ph type="title"/>
          </p:nvPr>
        </p:nvSpPr>
        <p:spPr/>
        <p:txBody>
          <a:bodyPr/>
          <a:lstStyle/>
          <a:p>
            <a:r>
              <a:rPr lang="en-GB" dirty="0">
                <a:ea typeface="Calibri Light"/>
                <a:cs typeface="Calibri Light"/>
              </a:rPr>
              <a:t>Task - </a:t>
            </a:r>
            <a:r>
              <a:rPr lang="en-GB" sz="2800" dirty="0">
                <a:ea typeface="Calibri Light"/>
                <a:cs typeface="Calibri Light"/>
              </a:rPr>
              <a:t>ABCDE - Vulnerability Assessment Framework (VAF)</a:t>
            </a:r>
            <a:endParaRPr lang="en-GB" dirty="0"/>
          </a:p>
        </p:txBody>
      </p:sp>
      <p:sp>
        <p:nvSpPr>
          <p:cNvPr id="3" name="Content Placeholder 2">
            <a:extLst>
              <a:ext uri="{FF2B5EF4-FFF2-40B4-BE49-F238E27FC236}">
                <a16:creationId xmlns:a16="http://schemas.microsoft.com/office/drawing/2014/main" id="{235F7B9D-8D3E-3225-4CD2-E8BB08FE67D2}"/>
              </a:ext>
            </a:extLst>
          </p:cNvPr>
          <p:cNvSpPr>
            <a:spLocks noGrp="1"/>
          </p:cNvSpPr>
          <p:nvPr>
            <p:ph idx="1"/>
          </p:nvPr>
        </p:nvSpPr>
        <p:spPr/>
        <p:txBody>
          <a:bodyPr vert="horz" lIns="91440" tIns="45720" rIns="91440" bIns="45720" rtlCol="0" anchor="t">
            <a:normAutofit/>
          </a:bodyPr>
          <a:lstStyle/>
          <a:p>
            <a:r>
              <a:rPr lang="en-GB" sz="2400" dirty="0">
                <a:ea typeface="Calibri"/>
                <a:cs typeface="Calibri"/>
              </a:rPr>
              <a:t> email answers</a:t>
            </a:r>
          </a:p>
          <a:p>
            <a:r>
              <a:rPr lang="en-GB" sz="2400" dirty="0">
                <a:latin typeface="Calibri"/>
                <a:ea typeface="Calibri"/>
                <a:cs typeface="Calibri"/>
              </a:rPr>
              <a:t>define each component of the ABCDE system</a:t>
            </a:r>
          </a:p>
          <a:p>
            <a:r>
              <a:rPr lang="en-GB" sz="2400" dirty="0">
                <a:latin typeface="Calibri"/>
                <a:ea typeface="Calibri"/>
                <a:cs typeface="Calibri"/>
              </a:rPr>
              <a:t>*provide real-world examples from policing where the system can be used</a:t>
            </a:r>
          </a:p>
          <a:p>
            <a:endParaRPr lang="en-GB" sz="2400" dirty="0">
              <a:ea typeface="Calibri"/>
              <a:cs typeface="Calibri"/>
            </a:endParaRPr>
          </a:p>
        </p:txBody>
      </p:sp>
    </p:spTree>
    <p:extLst>
      <p:ext uri="{BB962C8B-B14F-4D97-AF65-F5344CB8AC3E}">
        <p14:creationId xmlns:p14="http://schemas.microsoft.com/office/powerpoint/2010/main" val="2230572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E0BC45-B40D-7F33-F5EB-857063826294}"/>
              </a:ext>
            </a:extLst>
          </p:cNvPr>
          <p:cNvSpPr>
            <a:spLocks noGrp="1"/>
          </p:cNvSpPr>
          <p:nvPr>
            <p:ph type="title"/>
          </p:nvPr>
        </p:nvSpPr>
        <p:spPr>
          <a:xfrm>
            <a:off x="838200" y="365125"/>
            <a:ext cx="10515600" cy="879865"/>
          </a:xfrm>
        </p:spPr>
        <p:txBody>
          <a:bodyPr/>
          <a:lstStyle/>
          <a:p>
            <a:r>
              <a:rPr lang="en-GB" sz="2800" dirty="0"/>
              <a:t>ABCDE - </a:t>
            </a:r>
            <a:r>
              <a:rPr lang="en-GB" sz="2800" dirty="0">
                <a:ea typeface="+mj-lt"/>
                <a:cs typeface="+mj-lt"/>
              </a:rPr>
              <a:t>Vulnerability Assessment Framework (VAF) </a:t>
            </a:r>
            <a:r>
              <a:rPr lang="en-GB" sz="2800" dirty="0"/>
              <a:t>Task</a:t>
            </a:r>
            <a:endParaRPr lang="en-US" sz="2800">
              <a:ea typeface="Calibri Light"/>
              <a:cs typeface="Calibri Light"/>
            </a:endParaRPr>
          </a:p>
        </p:txBody>
      </p:sp>
      <p:sp>
        <p:nvSpPr>
          <p:cNvPr id="3" name="Content Placeholder 2">
            <a:extLst>
              <a:ext uri="{FF2B5EF4-FFF2-40B4-BE49-F238E27FC236}">
                <a16:creationId xmlns:a16="http://schemas.microsoft.com/office/drawing/2014/main" id="{942488FF-C3EB-9525-9DA1-D594FF917D65}"/>
              </a:ext>
            </a:extLst>
          </p:cNvPr>
          <p:cNvSpPr>
            <a:spLocks noGrp="1"/>
          </p:cNvSpPr>
          <p:nvPr>
            <p:ph idx="1"/>
          </p:nvPr>
        </p:nvSpPr>
        <p:spPr/>
        <p:txBody>
          <a:bodyPr vert="horz" lIns="91440" tIns="45720" rIns="91440" bIns="45720" rtlCol="0" anchor="t">
            <a:noAutofit/>
          </a:bodyPr>
          <a:lstStyle/>
          <a:p>
            <a:r>
              <a:rPr lang="en-GB" sz="2400" dirty="0">
                <a:ea typeface="+mn-lt"/>
                <a:cs typeface="+mn-lt"/>
              </a:rPr>
              <a:t>Appearance and atmosphere – what you see first, including physical problems such as bleeding.</a:t>
            </a:r>
            <a:endParaRPr lang="en-GB" sz="2400" dirty="0">
              <a:ea typeface="Calibri" panose="020F0502020204030204"/>
              <a:cs typeface="Calibri" panose="020F0502020204030204"/>
            </a:endParaRPr>
          </a:p>
          <a:p>
            <a:r>
              <a:rPr lang="en-GB" sz="2400" dirty="0">
                <a:ea typeface="+mn-lt"/>
                <a:cs typeface="+mn-lt"/>
              </a:rPr>
              <a:t>Behaviour – what individuals are doing, and if this is appropriate behaviour given the situation.</a:t>
            </a:r>
            <a:endParaRPr lang="en-GB" sz="2400" dirty="0">
              <a:ea typeface="Calibri"/>
              <a:cs typeface="Calibri"/>
            </a:endParaRPr>
          </a:p>
          <a:p>
            <a:r>
              <a:rPr lang="en-GB" sz="2400" dirty="0">
                <a:ea typeface="+mn-lt"/>
                <a:cs typeface="+mn-lt"/>
              </a:rPr>
              <a:t>Communication – what individuals say and how they say it.</a:t>
            </a:r>
            <a:endParaRPr lang="en-GB" sz="2400" dirty="0">
              <a:ea typeface="Calibri"/>
              <a:cs typeface="Calibri"/>
            </a:endParaRPr>
          </a:p>
          <a:p>
            <a:r>
              <a:rPr lang="en-GB" sz="2400" dirty="0">
                <a:ea typeface="+mn-lt"/>
                <a:cs typeface="+mn-lt"/>
              </a:rPr>
              <a:t>Danger –</a:t>
            </a:r>
            <a:r>
              <a:rPr lang="en-GB" sz="2400" b="1" dirty="0">
                <a:ea typeface="+mn-lt"/>
                <a:cs typeface="+mn-lt"/>
              </a:rPr>
              <a:t> </a:t>
            </a:r>
            <a:r>
              <a:rPr lang="en-GB" sz="2400" dirty="0">
                <a:ea typeface="+mn-lt"/>
                <a:cs typeface="+mn-lt"/>
              </a:rPr>
              <a:t>whether individuals are in danger and whether their actions put other people in danger.</a:t>
            </a:r>
            <a:endParaRPr lang="en-GB" sz="2400" dirty="0">
              <a:ea typeface="Calibri"/>
              <a:cs typeface="Calibri"/>
            </a:endParaRPr>
          </a:p>
          <a:p>
            <a:r>
              <a:rPr lang="en-GB" sz="2400" dirty="0">
                <a:ea typeface="+mn-lt"/>
                <a:cs typeface="+mn-lt"/>
              </a:rPr>
              <a:t>Environment –</a:t>
            </a:r>
            <a:r>
              <a:rPr lang="en-GB" sz="2400" b="1" dirty="0">
                <a:ea typeface="+mn-lt"/>
                <a:cs typeface="+mn-lt"/>
              </a:rPr>
              <a:t> </a:t>
            </a:r>
            <a:r>
              <a:rPr lang="en-GB" sz="2400" dirty="0">
                <a:ea typeface="+mn-lt"/>
                <a:cs typeface="+mn-lt"/>
              </a:rPr>
              <a:t>where they are situated, whether anyone else is there and what impact the wider circumstances may have on the individual’s health and safety.</a:t>
            </a:r>
            <a:endParaRPr lang="en-GB" sz="2400" dirty="0">
              <a:ea typeface="Calibri"/>
              <a:cs typeface="Calibri"/>
            </a:endParaRPr>
          </a:p>
          <a:p>
            <a:endParaRPr lang="en-GB" sz="2400" dirty="0">
              <a:ea typeface="Calibri"/>
              <a:cs typeface="Calibri"/>
            </a:endParaRPr>
          </a:p>
        </p:txBody>
      </p:sp>
    </p:spTree>
    <p:extLst>
      <p:ext uri="{BB962C8B-B14F-4D97-AF65-F5344CB8AC3E}">
        <p14:creationId xmlns:p14="http://schemas.microsoft.com/office/powerpoint/2010/main" val="192741741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BD2133-2DB5-4FD9-81E3-012024728AA5}"/>
              </a:ext>
            </a:extLst>
          </p:cNvPr>
          <p:cNvSpPr>
            <a:spLocks noGrp="1"/>
          </p:cNvSpPr>
          <p:nvPr>
            <p:ph type="title"/>
          </p:nvPr>
        </p:nvSpPr>
        <p:spPr>
          <a:xfrm>
            <a:off x="838200" y="365125"/>
            <a:ext cx="10515600" cy="1325563"/>
          </a:xfrm>
        </p:spPr>
        <p:txBody>
          <a:bodyPr>
            <a:normAutofit/>
          </a:bodyPr>
          <a:lstStyle/>
          <a:p>
            <a:r>
              <a:rPr lang="en-GB" sz="5400"/>
              <a:t>Equality Act 2010</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709F73-B9BD-4436-B216-2E39327CAEB8}"/>
              </a:ext>
            </a:extLst>
          </p:cNvPr>
          <p:cNvSpPr>
            <a:spLocks noGrp="1"/>
          </p:cNvSpPr>
          <p:nvPr>
            <p:ph idx="1"/>
          </p:nvPr>
        </p:nvSpPr>
        <p:spPr>
          <a:xfrm>
            <a:off x="838200" y="1690688"/>
            <a:ext cx="10515600" cy="4490656"/>
          </a:xfrm>
        </p:spPr>
        <p:txBody>
          <a:bodyPr>
            <a:normAutofit/>
          </a:bodyPr>
          <a:lstStyle/>
          <a:p>
            <a:r>
              <a:rPr lang="en-GB" sz="2000"/>
              <a:t>October 2010 – 116 separate legislations into one Act</a:t>
            </a:r>
          </a:p>
          <a:p>
            <a:r>
              <a:rPr lang="en-GB" sz="2000"/>
              <a:t>Protects individuals from discriminatory and unfair treatment</a:t>
            </a:r>
          </a:p>
          <a:p>
            <a:r>
              <a:rPr lang="en-GB" sz="2000"/>
              <a:t> Sex Discrimination Act 1975</a:t>
            </a:r>
          </a:p>
          <a:p>
            <a:r>
              <a:rPr lang="en-GB" sz="2000"/>
              <a:t>Race Relations Act 1976</a:t>
            </a:r>
          </a:p>
          <a:p>
            <a:r>
              <a:rPr lang="en-GB" sz="2000"/>
              <a:t>Disability Discrimination Act 1995</a:t>
            </a:r>
          </a:p>
          <a:p>
            <a:r>
              <a:rPr lang="en-GB" sz="2000"/>
              <a:t>Equal Pay Act 1970</a:t>
            </a:r>
          </a:p>
          <a:p>
            <a:r>
              <a:rPr lang="en-GB" sz="2000"/>
              <a:t>Employment Equality (Religion or Belief) Regulations 2003</a:t>
            </a:r>
          </a:p>
          <a:p>
            <a:r>
              <a:rPr lang="en-GB" sz="2000"/>
              <a:t>Employment Equality (Sexual Orientation) Regulations 2003</a:t>
            </a:r>
          </a:p>
          <a:p>
            <a:r>
              <a:rPr lang="en-GB" sz="2000"/>
              <a:t>Employment Equality (Age) Regulations 2003</a:t>
            </a:r>
          </a:p>
          <a:p>
            <a:r>
              <a:rPr lang="en-GB" sz="2000"/>
              <a:t>Equality Act 2006, Part 2</a:t>
            </a:r>
          </a:p>
          <a:p>
            <a:r>
              <a:rPr lang="en-GB" sz="2000"/>
              <a:t>Equality Act (Sexual Orientation) Regulations 2007</a:t>
            </a:r>
          </a:p>
        </p:txBody>
      </p:sp>
    </p:spTree>
    <p:extLst>
      <p:ext uri="{BB962C8B-B14F-4D97-AF65-F5344CB8AC3E}">
        <p14:creationId xmlns:p14="http://schemas.microsoft.com/office/powerpoint/2010/main" val="41590761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Image result for protected characteristics">
            <a:extLst>
              <a:ext uri="{FF2B5EF4-FFF2-40B4-BE49-F238E27FC236}">
                <a16:creationId xmlns:a16="http://schemas.microsoft.com/office/drawing/2014/main" id="{A8345EE0-B837-4B15-9D84-8B49F354400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87826" y="675861"/>
            <a:ext cx="8534400" cy="543339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8B72A023-EFD7-409E-AA7B-020BBDA90F54}"/>
              </a:ext>
            </a:extLst>
          </p:cNvPr>
          <p:cNvSpPr>
            <a:spLocks noGrp="1"/>
          </p:cNvSpPr>
          <p:nvPr>
            <p:ph type="sldNum" sz="quarter" idx="12"/>
          </p:nvPr>
        </p:nvSpPr>
        <p:spPr>
          <a:xfrm>
            <a:off x="8778672" y="5106725"/>
            <a:ext cx="384378" cy="205383"/>
          </a:xfrm>
        </p:spPr>
        <p:txBody>
          <a:bodyPr vert="horz" lIns="51435" tIns="25718" rIns="51435" bIns="25718" rtlCol="0" anchor="ctr">
            <a:normAutofit fontScale="92500" lnSpcReduction="10000"/>
          </a:bodyPr>
          <a:lstStyle/>
          <a:p>
            <a:pPr defTabSz="257175">
              <a:spcAft>
                <a:spcPts val="338"/>
              </a:spcAft>
              <a:defRPr/>
            </a:pPr>
            <a:fld id="{5DFEDB64-84C3-4240-BCBA-134AE1D9082C}" type="slidenum">
              <a:rPr lang="en-US">
                <a:solidFill>
                  <a:srgbClr val="FFFFFF"/>
                </a:solidFill>
              </a:rPr>
              <a:pPr defTabSz="257175">
                <a:spcAft>
                  <a:spcPts val="338"/>
                </a:spcAft>
                <a:defRPr/>
              </a:pPr>
              <a:t>8</a:t>
            </a:fld>
            <a:endParaRPr lang="en-US">
              <a:solidFill>
                <a:srgbClr val="FFFFFF"/>
              </a:solidFill>
            </a:endParaRPr>
          </a:p>
        </p:txBody>
      </p:sp>
    </p:spTree>
    <p:extLst>
      <p:ext uri="{BB962C8B-B14F-4D97-AF65-F5344CB8AC3E}">
        <p14:creationId xmlns:p14="http://schemas.microsoft.com/office/powerpoint/2010/main" val="29419340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0415EE-80BB-0D37-DAF5-51290775FEDE}"/>
            </a:ext>
          </a:extLst>
        </p:cNvPr>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DAD8089C-E3D9-D8E4-2B0A-FC5A25DB4482}"/>
              </a:ext>
            </a:extLst>
          </p:cNvPr>
          <p:cNvSpPr>
            <a:spLocks noGrp="1"/>
          </p:cNvSpPr>
          <p:nvPr>
            <p:ph type="sldNum" sz="quarter" idx="12"/>
          </p:nvPr>
        </p:nvSpPr>
        <p:spPr>
          <a:xfrm>
            <a:off x="8750392" y="6492877"/>
            <a:ext cx="512504" cy="365125"/>
          </a:xfrm>
        </p:spPr>
        <p:txBody>
          <a:bodyPr/>
          <a:lstStyle/>
          <a:p>
            <a:pPr>
              <a:spcAft>
                <a:spcPts val="600"/>
              </a:spcAft>
            </a:pPr>
            <a:fld id="{5DFEDB64-84C3-4240-BCBA-134AE1D9082C}" type="slidenum">
              <a:rPr lang="en-GB" smtClean="0"/>
              <a:pPr>
                <a:spcAft>
                  <a:spcPts val="600"/>
                </a:spcAft>
              </a:pPr>
              <a:t>9</a:t>
            </a:fld>
            <a:endParaRPr lang="en-GB"/>
          </a:p>
        </p:txBody>
      </p:sp>
      <p:pic>
        <p:nvPicPr>
          <p:cNvPr id="2" name="Picture 1">
            <a:extLst>
              <a:ext uri="{FF2B5EF4-FFF2-40B4-BE49-F238E27FC236}">
                <a16:creationId xmlns:a16="http://schemas.microsoft.com/office/drawing/2014/main" id="{C5C883D8-0B2B-B947-EF74-646E05252951}"/>
              </a:ext>
            </a:extLst>
          </p:cNvPr>
          <p:cNvPicPr>
            <a:picLocks noChangeAspect="1"/>
          </p:cNvPicPr>
          <p:nvPr/>
        </p:nvPicPr>
        <p:blipFill>
          <a:blip r:embed="rId3"/>
          <a:stretch>
            <a:fillRect/>
          </a:stretch>
        </p:blipFill>
        <p:spPr>
          <a:xfrm>
            <a:off x="2048689" y="478566"/>
            <a:ext cx="8077533" cy="5896599"/>
          </a:xfrm>
          <a:prstGeom prst="rect">
            <a:avLst/>
          </a:prstGeom>
          <a:noFill/>
        </p:spPr>
      </p:pic>
    </p:spTree>
    <p:extLst>
      <p:ext uri="{BB962C8B-B14F-4D97-AF65-F5344CB8AC3E}">
        <p14:creationId xmlns:p14="http://schemas.microsoft.com/office/powerpoint/2010/main" val="144588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FE68D1E0-CA6D-A93E-3EA1-97410F7D3578}"/>
              </a:ext>
            </a:extLst>
          </p:cNvPr>
          <p:cNvSpPr>
            <a:spLocks noGrp="1"/>
          </p:cNvSpPr>
          <p:nvPr>
            <p:ph type="title"/>
          </p:nvPr>
        </p:nvSpPr>
        <p:spPr>
          <a:xfrm>
            <a:off x="777240" y="731519"/>
            <a:ext cx="2845191" cy="3237579"/>
          </a:xfrm>
        </p:spPr>
        <p:txBody>
          <a:bodyPr>
            <a:normAutofit/>
          </a:bodyPr>
          <a:lstStyle/>
          <a:p>
            <a:r>
              <a:rPr lang="en-GB" sz="3800">
                <a:solidFill>
                  <a:srgbClr val="FFFFFF"/>
                </a:solidFill>
                <a:cs typeface="Calibri Light"/>
              </a:rPr>
              <a:t>What is Mental Disorder </a:t>
            </a: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F854F20F-D529-2B14-EEE8-4D5BA7F8901C}"/>
              </a:ext>
            </a:extLst>
          </p:cNvPr>
          <p:cNvGraphicFramePr>
            <a:graphicFrameLocks noGrp="1"/>
          </p:cNvGraphicFramePr>
          <p:nvPr>
            <p:ph idx="1"/>
            <p:extLst>
              <p:ext uri="{D42A27DB-BD31-4B8C-83A1-F6EECF244321}">
                <p14:modId xmlns:p14="http://schemas.microsoft.com/office/powerpoint/2010/main" val="2903095267"/>
              </p:ext>
            </p:extLst>
          </p:nvPr>
        </p:nvGraphicFramePr>
        <p:xfrm>
          <a:off x="4379913" y="687388"/>
          <a:ext cx="7037387" cy="54752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37643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324D0C-E272-C0B2-6BCB-AD8D5120A382}"/>
              </a:ext>
            </a:extLst>
          </p:cNvPr>
          <p:cNvSpPr>
            <a:spLocks noGrp="1"/>
          </p:cNvSpPr>
          <p:nvPr>
            <p:ph type="title"/>
          </p:nvPr>
        </p:nvSpPr>
        <p:spPr>
          <a:xfrm>
            <a:off x="1171074" y="1396686"/>
            <a:ext cx="3240506" cy="4064628"/>
          </a:xfrm>
        </p:spPr>
        <p:txBody>
          <a:bodyPr>
            <a:normAutofit/>
          </a:bodyPr>
          <a:lstStyle/>
          <a:p>
            <a:r>
              <a:rPr lang="en-GB">
                <a:solidFill>
                  <a:srgbClr val="FFFFFF"/>
                </a:solidFill>
                <a:cs typeface="Calibri Light"/>
              </a:rPr>
              <a:t>Mental Illness Awareness</a:t>
            </a:r>
            <a:endParaRPr lang="en-GB">
              <a:solidFill>
                <a:srgbClr val="FFFFFF"/>
              </a:solidFill>
            </a:endParaRP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2CA95DBD-0406-22A1-EAF9-C86B44716880}"/>
              </a:ext>
            </a:extLst>
          </p:cNvPr>
          <p:cNvSpPr>
            <a:spLocks noGrp="1"/>
          </p:cNvSpPr>
          <p:nvPr>
            <p:ph idx="1"/>
          </p:nvPr>
        </p:nvSpPr>
        <p:spPr>
          <a:xfrm>
            <a:off x="5370153" y="1526033"/>
            <a:ext cx="5536397" cy="3935281"/>
          </a:xfrm>
        </p:spPr>
        <p:txBody>
          <a:bodyPr vert="horz" lIns="91440" tIns="45720" rIns="91440" bIns="45720" rtlCol="0">
            <a:normAutofit/>
          </a:bodyPr>
          <a:lstStyle/>
          <a:p>
            <a:r>
              <a:rPr lang="en-GB" dirty="0">
                <a:cs typeface="Calibri"/>
              </a:rPr>
              <a:t>Mental ill health can be seen as a lack of things. The lack of resilience in the face of life's highs and lows, the lack of a ‘positive sense of wellbeing’ and the lack of a belief in oneself and in the dignity and worth of others. </a:t>
            </a:r>
            <a:endParaRPr lang="en-GB" dirty="0">
              <a:ea typeface="+mn-lt"/>
              <a:cs typeface="+mn-lt"/>
            </a:endParaRPr>
          </a:p>
          <a:p>
            <a:endParaRPr lang="en-GB" dirty="0">
              <a:cs typeface="Calibri"/>
            </a:endParaRPr>
          </a:p>
        </p:txBody>
      </p:sp>
    </p:spTree>
    <p:extLst>
      <p:ext uri="{BB962C8B-B14F-4D97-AF65-F5344CB8AC3E}">
        <p14:creationId xmlns:p14="http://schemas.microsoft.com/office/powerpoint/2010/main" val="39206723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FD517-A0D7-C214-B85C-25BDED00791C}"/>
              </a:ext>
            </a:extLst>
          </p:cNvPr>
          <p:cNvSpPr>
            <a:spLocks noGrp="1"/>
          </p:cNvSpPr>
          <p:nvPr>
            <p:ph type="title"/>
          </p:nvPr>
        </p:nvSpPr>
        <p:spPr>
          <a:xfrm>
            <a:off x="838200" y="365125"/>
            <a:ext cx="10515600" cy="708301"/>
          </a:xfrm>
        </p:spPr>
        <p:txBody>
          <a:bodyPr>
            <a:normAutofit/>
          </a:bodyPr>
          <a:lstStyle/>
          <a:p>
            <a:r>
              <a:rPr lang="en-GB" sz="3600" dirty="0">
                <a:solidFill>
                  <a:srgbClr val="C00000"/>
                </a:solidFill>
              </a:rPr>
              <a:t>Police calls</a:t>
            </a:r>
          </a:p>
        </p:txBody>
      </p:sp>
      <p:sp>
        <p:nvSpPr>
          <p:cNvPr id="3" name="Content Placeholder 2">
            <a:extLst>
              <a:ext uri="{FF2B5EF4-FFF2-40B4-BE49-F238E27FC236}">
                <a16:creationId xmlns:a16="http://schemas.microsoft.com/office/drawing/2014/main" id="{B068DEE6-6250-046F-8F60-DED65D334EDD}"/>
              </a:ext>
            </a:extLst>
          </p:cNvPr>
          <p:cNvSpPr>
            <a:spLocks noGrp="1"/>
          </p:cNvSpPr>
          <p:nvPr>
            <p:ph idx="1"/>
          </p:nvPr>
        </p:nvSpPr>
        <p:spPr>
          <a:xfrm>
            <a:off x="838200" y="1073426"/>
            <a:ext cx="10515600" cy="5103537"/>
          </a:xfrm>
        </p:spPr>
        <p:txBody>
          <a:bodyPr>
            <a:normAutofit/>
          </a:bodyPr>
          <a:lstStyle/>
          <a:p>
            <a:pPr fontAlgn="base"/>
            <a:r>
              <a:rPr lang="en-GB" b="0" i="0">
                <a:solidFill>
                  <a:srgbClr val="0B0C0C"/>
                </a:solidFill>
                <a:effectLst/>
                <a:latin typeface="GDS Transport"/>
              </a:rPr>
              <a:t>November 2021 to April 2022, police answered over 3.7 million calls in under 10 seconds and a further 1.2 million in under 60 seconds.</a:t>
            </a:r>
            <a:endParaRPr lang="en-GB" b="0" i="0">
              <a:solidFill>
                <a:srgbClr val="121212"/>
              </a:solidFill>
              <a:effectLst/>
              <a:latin typeface="GuardianTextEgyptian"/>
            </a:endParaRPr>
          </a:p>
          <a:p>
            <a:pPr algn="l" fontAlgn="base"/>
            <a:r>
              <a:rPr lang="en-GB" b="0" i="0">
                <a:solidFill>
                  <a:srgbClr val="121212"/>
                </a:solidFill>
                <a:effectLst/>
                <a:latin typeface="GuardianTextEgyptian"/>
              </a:rPr>
              <a:t>Campbell (2020) – Responses from 23 English police forces showed that the total number of mental-health-related incidents police were called to in their areas rose by 41%, from 213,513 in 2015 to 301,144 2019</a:t>
            </a:r>
          </a:p>
          <a:p>
            <a:pPr algn="l" fontAlgn="base"/>
            <a:r>
              <a:rPr lang="en-GB" b="0" i="0">
                <a:solidFill>
                  <a:srgbClr val="121212"/>
                </a:solidFill>
                <a:effectLst/>
                <a:latin typeface="GuardianTextEgyptian"/>
              </a:rPr>
              <a:t>Wiltshire police seen a jump 248% from 1,032 to 3,591 during 2015 to 2019. </a:t>
            </a:r>
          </a:p>
          <a:p>
            <a:pPr algn="l" fontAlgn="base"/>
            <a:r>
              <a:rPr lang="en-GB" b="0" i="0">
                <a:solidFill>
                  <a:srgbClr val="121212"/>
                </a:solidFill>
                <a:effectLst/>
                <a:latin typeface="GuardianTextEgyptian"/>
              </a:rPr>
              <a:t>Lancashire Constabulary attended 3,981 such incidents in 2015 but risen to 13,640 in 2019</a:t>
            </a:r>
          </a:p>
          <a:p>
            <a:pPr algn="l" fontAlgn="base"/>
            <a:r>
              <a:rPr lang="en-GB" b="0" i="0">
                <a:solidFill>
                  <a:srgbClr val="121212"/>
                </a:solidFill>
                <a:effectLst/>
                <a:latin typeface="GuardianTextEgyptian"/>
              </a:rPr>
              <a:t>Humberside from 6,651 to 18,413 – a 177% rise.</a:t>
            </a:r>
          </a:p>
          <a:p>
            <a:endParaRPr lang="en-GB"/>
          </a:p>
        </p:txBody>
      </p:sp>
    </p:spTree>
    <p:extLst>
      <p:ext uri="{BB962C8B-B14F-4D97-AF65-F5344CB8AC3E}">
        <p14:creationId xmlns:p14="http://schemas.microsoft.com/office/powerpoint/2010/main" val="16882662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103D01C-A4B8-D5F7-D3C0-AEFEF9511DC8}"/>
              </a:ext>
            </a:extLst>
          </p:cNvPr>
          <p:cNvSpPr>
            <a:spLocks noGrp="1"/>
          </p:cNvSpPr>
          <p:nvPr>
            <p:ph type="title"/>
          </p:nvPr>
        </p:nvSpPr>
        <p:spPr>
          <a:xfrm>
            <a:off x="586478" y="1683756"/>
            <a:ext cx="3115265" cy="3695964"/>
          </a:xfrm>
        </p:spPr>
        <p:txBody>
          <a:bodyPr anchor="b">
            <a:normAutofit/>
          </a:bodyPr>
          <a:lstStyle/>
          <a:p>
            <a:pPr algn="r"/>
            <a:r>
              <a:rPr lang="en-GB" sz="4000" dirty="0">
                <a:solidFill>
                  <a:srgbClr val="FFFFFF"/>
                </a:solidFill>
              </a:rPr>
              <a:t>Why?</a:t>
            </a:r>
            <a:br>
              <a:rPr lang="en-GB" sz="4000" dirty="0">
                <a:solidFill>
                  <a:srgbClr val="FFFFFF"/>
                </a:solidFill>
              </a:rPr>
            </a:br>
            <a:r>
              <a:rPr lang="en-GB" sz="4000" dirty="0">
                <a:solidFill>
                  <a:srgbClr val="FFFFFF"/>
                </a:solidFill>
              </a:rPr>
              <a:t>Lack of NHS support</a:t>
            </a:r>
          </a:p>
        </p:txBody>
      </p:sp>
      <p:graphicFrame>
        <p:nvGraphicFramePr>
          <p:cNvPr id="5" name="Content Placeholder 2">
            <a:extLst>
              <a:ext uri="{FF2B5EF4-FFF2-40B4-BE49-F238E27FC236}">
                <a16:creationId xmlns:a16="http://schemas.microsoft.com/office/drawing/2014/main" id="{8B87D4A8-591F-F510-1957-FE27EAF69059}"/>
              </a:ext>
            </a:extLst>
          </p:cNvPr>
          <p:cNvGraphicFramePr>
            <a:graphicFrameLocks noGrp="1"/>
          </p:cNvGraphicFramePr>
          <p:nvPr>
            <p:ph idx="1"/>
            <p:extLst>
              <p:ext uri="{D42A27DB-BD31-4B8C-83A1-F6EECF244321}">
                <p14:modId xmlns:p14="http://schemas.microsoft.com/office/powerpoint/2010/main" val="3243712084"/>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43519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6AA06C-16BC-0273-C0E7-4B82325B22B0}"/>
              </a:ext>
            </a:extLst>
          </p:cNvPr>
          <p:cNvSpPr>
            <a:spLocks noGrp="1"/>
          </p:cNvSpPr>
          <p:nvPr>
            <p:ph type="title"/>
          </p:nvPr>
        </p:nvSpPr>
        <p:spPr>
          <a:xfrm>
            <a:off x="686834" y="1153572"/>
            <a:ext cx="3200400" cy="4461163"/>
          </a:xfrm>
        </p:spPr>
        <p:txBody>
          <a:bodyPr>
            <a:normAutofit/>
          </a:bodyPr>
          <a:lstStyle/>
          <a:p>
            <a:r>
              <a:rPr lang="en-GB">
                <a:solidFill>
                  <a:srgbClr val="FFFFFF"/>
                </a:solidFill>
              </a:rPr>
              <a:t>Policing Mental Health</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F4DFC05-CEA1-4471-D917-EEC4AB281A5F}"/>
              </a:ext>
            </a:extLst>
          </p:cNvPr>
          <p:cNvSpPr>
            <a:spLocks noGrp="1"/>
          </p:cNvSpPr>
          <p:nvPr>
            <p:ph idx="1"/>
          </p:nvPr>
        </p:nvSpPr>
        <p:spPr>
          <a:xfrm>
            <a:off x="4447308" y="591344"/>
            <a:ext cx="6906491" cy="5585619"/>
          </a:xfrm>
        </p:spPr>
        <p:txBody>
          <a:bodyPr anchor="ctr">
            <a:normAutofit lnSpcReduction="10000"/>
          </a:bodyPr>
          <a:lstStyle/>
          <a:p>
            <a:r>
              <a:rPr lang="en-GB" dirty="0"/>
              <a:t>Some of the most vulnerable people police will encounter are those with mental health</a:t>
            </a:r>
          </a:p>
          <a:p>
            <a:r>
              <a:rPr lang="en-GB" dirty="0"/>
              <a:t>Under PACE Code C if an officer suspects they are dealing with a person who may be vulnerable they must be treated  such as the code.</a:t>
            </a:r>
          </a:p>
          <a:p>
            <a:r>
              <a:rPr lang="en-GB" dirty="0"/>
              <a:t>Some may not be able to communicate/understand or difficulties to understand – confused/unreliable/agree without protest</a:t>
            </a:r>
          </a:p>
          <a:p>
            <a:r>
              <a:rPr lang="en-GB" dirty="0"/>
              <a:t>Aids – Crisis cards, medic alert bracelet, ex-forces cards</a:t>
            </a:r>
          </a:p>
          <a:p>
            <a:r>
              <a:rPr lang="en-GB" dirty="0"/>
              <a:t>Familiarise yourself as officers of services within your area!</a:t>
            </a:r>
          </a:p>
        </p:txBody>
      </p:sp>
    </p:spTree>
    <p:extLst>
      <p:ext uri="{BB962C8B-B14F-4D97-AF65-F5344CB8AC3E}">
        <p14:creationId xmlns:p14="http://schemas.microsoft.com/office/powerpoint/2010/main" val="31238769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94EFA65-C459-4953-4862-104EC6D545A8}"/>
              </a:ext>
            </a:extLst>
          </p:cNvPr>
          <p:cNvPicPr>
            <a:picLocks noChangeAspect="1"/>
          </p:cNvPicPr>
          <p:nvPr/>
        </p:nvPicPr>
        <p:blipFill>
          <a:blip r:embed="rId2">
            <a:duotone>
              <a:schemeClr val="bg2">
                <a:shade val="45000"/>
                <a:satMod val="135000"/>
              </a:schemeClr>
              <a:prstClr val="white"/>
            </a:duotone>
          </a:blip>
          <a:srcRect t="15188" b="543"/>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B38453F-AED8-1861-F930-38F35B775FE9}"/>
              </a:ext>
            </a:extLst>
          </p:cNvPr>
          <p:cNvSpPr>
            <a:spLocks noGrp="1"/>
          </p:cNvSpPr>
          <p:nvPr>
            <p:ph type="title"/>
          </p:nvPr>
        </p:nvSpPr>
        <p:spPr>
          <a:xfrm>
            <a:off x="838200" y="365125"/>
            <a:ext cx="10515600" cy="1325563"/>
          </a:xfrm>
        </p:spPr>
        <p:txBody>
          <a:bodyPr>
            <a:normAutofit/>
          </a:bodyPr>
          <a:lstStyle/>
          <a:p>
            <a:br>
              <a:rPr lang="en-GB" b="1">
                <a:latin typeface="Calibri"/>
                <a:ea typeface="Calibri"/>
                <a:cs typeface="Calibri"/>
              </a:rPr>
            </a:br>
            <a:r>
              <a:rPr lang="en-GB" b="1">
                <a:latin typeface="Calibri"/>
                <a:ea typeface="Calibri"/>
                <a:cs typeface="Calibri"/>
              </a:rPr>
              <a:t>Activity</a:t>
            </a:r>
            <a:endParaRPr lang="en-GB">
              <a:latin typeface="Calibri"/>
              <a:ea typeface="Calibri"/>
              <a:cs typeface="Calibri"/>
            </a:endParaRPr>
          </a:p>
          <a:p>
            <a:endParaRPr lang="en-GB" dirty="0">
              <a:ea typeface="Calibri Light"/>
              <a:cs typeface="Calibri Light"/>
            </a:endParaRPr>
          </a:p>
        </p:txBody>
      </p:sp>
      <p:graphicFrame>
        <p:nvGraphicFramePr>
          <p:cNvPr id="5" name="Content Placeholder 2">
            <a:extLst>
              <a:ext uri="{FF2B5EF4-FFF2-40B4-BE49-F238E27FC236}">
                <a16:creationId xmlns:a16="http://schemas.microsoft.com/office/drawing/2014/main" id="{42BC7992-C954-0BF1-27B3-6A83BCE2182C}"/>
              </a:ext>
            </a:extLst>
          </p:cNvPr>
          <p:cNvGraphicFramePr>
            <a:graphicFrameLocks noGrp="1"/>
          </p:cNvGraphicFramePr>
          <p:nvPr>
            <p:ph idx="1"/>
            <p:extLst>
              <p:ext uri="{D42A27DB-BD31-4B8C-83A1-F6EECF244321}">
                <p14:modId xmlns:p14="http://schemas.microsoft.com/office/powerpoint/2010/main" val="420955439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512147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DD390E-F052-3F5F-0D8E-C99ED4C8C99A}"/>
              </a:ext>
            </a:extLst>
          </p:cNvPr>
          <p:cNvSpPr>
            <a:spLocks noGrp="1"/>
          </p:cNvSpPr>
          <p:nvPr>
            <p:ph type="title"/>
          </p:nvPr>
        </p:nvSpPr>
        <p:spPr>
          <a:xfrm>
            <a:off x="838200" y="365125"/>
            <a:ext cx="10515600" cy="879865"/>
          </a:xfrm>
        </p:spPr>
        <p:txBody>
          <a:bodyPr>
            <a:normAutofit fontScale="90000"/>
          </a:bodyPr>
          <a:lstStyle/>
          <a:p>
            <a:pPr>
              <a:spcBef>
                <a:spcPts val="1000"/>
              </a:spcBef>
            </a:pPr>
            <a:br>
              <a:rPr lang="en-GB" sz="2800" b="1">
                <a:latin typeface="Calibri"/>
                <a:ea typeface="+mj-lt"/>
                <a:cs typeface="Calibri"/>
              </a:rPr>
            </a:br>
            <a:r>
              <a:rPr lang="en-GB" sz="2800" b="1">
                <a:latin typeface="Calibri"/>
                <a:ea typeface="+mj-lt"/>
                <a:cs typeface="Calibri"/>
              </a:rPr>
              <a:t>What type of situations or incidents might the police have to attend where mental health is a consideration? </a:t>
            </a:r>
            <a:endParaRPr lang="en-GB" sz="2800">
              <a:ea typeface="+mj-lt"/>
              <a:cs typeface="+mj-lt"/>
            </a:endParaRPr>
          </a:p>
          <a:p>
            <a:endParaRPr lang="en-GB" sz="2800" b="1">
              <a:cs typeface="Calibri Light"/>
            </a:endParaRPr>
          </a:p>
        </p:txBody>
      </p:sp>
      <p:sp>
        <p:nvSpPr>
          <p:cNvPr id="3" name="Content Placeholder 2">
            <a:extLst>
              <a:ext uri="{FF2B5EF4-FFF2-40B4-BE49-F238E27FC236}">
                <a16:creationId xmlns:a16="http://schemas.microsoft.com/office/drawing/2014/main" id="{7F7DA119-3486-FE62-BE7F-7EE195C9A9E7}"/>
              </a:ext>
            </a:extLst>
          </p:cNvPr>
          <p:cNvSpPr>
            <a:spLocks noGrp="1"/>
          </p:cNvSpPr>
          <p:nvPr>
            <p:ph idx="1"/>
          </p:nvPr>
        </p:nvSpPr>
        <p:spPr>
          <a:xfrm>
            <a:off x="838200" y="1466192"/>
            <a:ext cx="10515600" cy="4710771"/>
          </a:xfrm>
        </p:spPr>
        <p:txBody>
          <a:bodyPr vert="horz" lIns="91440" tIns="45720" rIns="91440" bIns="45720" rtlCol="0" anchor="t">
            <a:normAutofit/>
          </a:bodyPr>
          <a:lstStyle/>
          <a:p>
            <a:pPr>
              <a:lnSpc>
                <a:spcPct val="100000"/>
              </a:lnSpc>
              <a:spcBef>
                <a:spcPts val="0"/>
              </a:spcBef>
            </a:pPr>
            <a:r>
              <a:rPr lang="en-GB" dirty="0">
                <a:ea typeface="+mn-lt"/>
                <a:cs typeface="+mn-lt"/>
              </a:rPr>
              <a:t>Victims, Witnesses and suspects</a:t>
            </a:r>
          </a:p>
          <a:p>
            <a:pPr>
              <a:lnSpc>
                <a:spcPct val="100000"/>
              </a:lnSpc>
              <a:spcBef>
                <a:spcPts val="0"/>
              </a:spcBef>
            </a:pPr>
            <a:r>
              <a:rPr lang="en-GB" dirty="0">
                <a:ea typeface="+mn-lt"/>
                <a:cs typeface="+mn-lt"/>
              </a:rPr>
              <a:t>Those receiving care in the community</a:t>
            </a:r>
            <a:endParaRPr lang="en-US" dirty="0">
              <a:ea typeface="+mn-lt"/>
              <a:cs typeface="+mn-lt"/>
            </a:endParaRPr>
          </a:p>
          <a:p>
            <a:pPr>
              <a:lnSpc>
                <a:spcPct val="100000"/>
              </a:lnSpc>
              <a:spcBef>
                <a:spcPts val="0"/>
              </a:spcBef>
            </a:pPr>
            <a:r>
              <a:rPr lang="en-GB" dirty="0">
                <a:ea typeface="+mn-lt"/>
                <a:cs typeface="+mn-lt"/>
              </a:rPr>
              <a:t>Patients missing or AWOL from Mental Health Unit</a:t>
            </a:r>
            <a:endParaRPr lang="en-US" dirty="0">
              <a:ea typeface="+mn-lt"/>
              <a:cs typeface="+mn-lt"/>
            </a:endParaRPr>
          </a:p>
          <a:p>
            <a:pPr>
              <a:lnSpc>
                <a:spcPct val="100000"/>
              </a:lnSpc>
              <a:spcBef>
                <a:spcPts val="0"/>
              </a:spcBef>
            </a:pPr>
            <a:r>
              <a:rPr lang="en-GB" dirty="0">
                <a:ea typeface="+mn-lt"/>
                <a:cs typeface="+mn-lt"/>
              </a:rPr>
              <a:t>Those found in a public place/suffering mental illness S136</a:t>
            </a:r>
            <a:endParaRPr lang="en-US" dirty="0">
              <a:ea typeface="+mn-lt"/>
              <a:cs typeface="+mn-lt"/>
            </a:endParaRPr>
          </a:p>
          <a:p>
            <a:pPr>
              <a:lnSpc>
                <a:spcPct val="100000"/>
              </a:lnSpc>
              <a:spcBef>
                <a:spcPts val="0"/>
              </a:spcBef>
            </a:pPr>
            <a:r>
              <a:rPr lang="en-GB" dirty="0">
                <a:ea typeface="+mn-lt"/>
                <a:cs typeface="+mn-lt"/>
              </a:rPr>
              <a:t>Those in private premises/suffering mental disorder S135</a:t>
            </a:r>
            <a:endParaRPr lang="en-US" dirty="0">
              <a:ea typeface="+mn-lt"/>
              <a:cs typeface="+mn-lt"/>
            </a:endParaRPr>
          </a:p>
          <a:p>
            <a:pPr>
              <a:lnSpc>
                <a:spcPct val="100000"/>
              </a:lnSpc>
              <a:spcBef>
                <a:spcPts val="0"/>
              </a:spcBef>
            </a:pPr>
            <a:r>
              <a:rPr lang="en-GB" dirty="0">
                <a:ea typeface="+mn-lt"/>
                <a:cs typeface="+mn-lt"/>
              </a:rPr>
              <a:t>Offenders suffering with mental illness</a:t>
            </a:r>
          </a:p>
          <a:p>
            <a:pPr>
              <a:lnSpc>
                <a:spcPct val="100000"/>
              </a:lnSpc>
              <a:spcBef>
                <a:spcPts val="0"/>
              </a:spcBef>
            </a:pPr>
            <a:r>
              <a:rPr lang="en-GB" dirty="0">
                <a:ea typeface="+mn-lt"/>
                <a:cs typeface="+mn-lt"/>
              </a:rPr>
              <a:t>Attempt Suicide</a:t>
            </a:r>
          </a:p>
          <a:p>
            <a:pPr>
              <a:lnSpc>
                <a:spcPct val="100000"/>
              </a:lnSpc>
              <a:spcBef>
                <a:spcPts val="0"/>
              </a:spcBef>
            </a:pPr>
            <a:r>
              <a:rPr lang="en-GB" dirty="0">
                <a:ea typeface="+mn-lt"/>
                <a:cs typeface="+mn-lt"/>
              </a:rPr>
              <a:t>Persons walking in front of vehicles</a:t>
            </a:r>
            <a:endParaRPr lang="en-US" dirty="0">
              <a:ea typeface="+mn-lt"/>
              <a:cs typeface="+mn-lt"/>
            </a:endParaRPr>
          </a:p>
          <a:p>
            <a:pPr>
              <a:lnSpc>
                <a:spcPct val="100000"/>
              </a:lnSpc>
              <a:spcBef>
                <a:spcPts val="0"/>
              </a:spcBef>
            </a:pPr>
            <a:r>
              <a:rPr lang="en-GB" dirty="0">
                <a:ea typeface="+mn-lt"/>
                <a:cs typeface="+mn-lt"/>
              </a:rPr>
              <a:t>Threatening behaviour in street or disputes</a:t>
            </a:r>
            <a:endParaRPr lang="en-US" dirty="0">
              <a:ea typeface="+mn-lt"/>
              <a:cs typeface="+mn-lt"/>
            </a:endParaRPr>
          </a:p>
          <a:p>
            <a:pPr>
              <a:lnSpc>
                <a:spcPct val="100000"/>
              </a:lnSpc>
              <a:spcBef>
                <a:spcPts val="0"/>
              </a:spcBef>
            </a:pPr>
            <a:r>
              <a:rPr lang="en-GB" dirty="0">
                <a:cs typeface="Calibri"/>
              </a:rPr>
              <a:t>EVERY CASE IS DIFFERENT AND MUST BE DEALTH WITH ACCORDINGLY</a:t>
            </a:r>
          </a:p>
        </p:txBody>
      </p:sp>
    </p:spTree>
    <p:extLst>
      <p:ext uri="{BB962C8B-B14F-4D97-AF65-F5344CB8AC3E}">
        <p14:creationId xmlns:p14="http://schemas.microsoft.com/office/powerpoint/2010/main" val="137446521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6D3D53-7387-C923-254C-0B13A6E84DAA}"/>
              </a:ext>
            </a:extLst>
          </p:cNvPr>
          <p:cNvSpPr>
            <a:spLocks noGrp="1"/>
          </p:cNvSpPr>
          <p:nvPr>
            <p:ph type="title"/>
          </p:nvPr>
        </p:nvSpPr>
        <p:spPr>
          <a:xfrm>
            <a:off x="838200" y="365125"/>
            <a:ext cx="10515600" cy="879865"/>
          </a:xfrm>
        </p:spPr>
        <p:txBody>
          <a:bodyPr>
            <a:normAutofit/>
          </a:bodyPr>
          <a:lstStyle/>
          <a:p>
            <a:r>
              <a:rPr lang="en-GB" sz="2800" b="1">
                <a:latin typeface="Calibri"/>
                <a:cs typeface="Calibri"/>
              </a:rPr>
              <a:t>What are the signs and behaviours of someone suffering a mental health episode?</a:t>
            </a:r>
            <a:endParaRPr lang="en-US" sz="2800">
              <a:cs typeface="Calibri Light"/>
            </a:endParaRPr>
          </a:p>
        </p:txBody>
      </p:sp>
      <p:sp>
        <p:nvSpPr>
          <p:cNvPr id="3" name="Content Placeholder 2">
            <a:extLst>
              <a:ext uri="{FF2B5EF4-FFF2-40B4-BE49-F238E27FC236}">
                <a16:creationId xmlns:a16="http://schemas.microsoft.com/office/drawing/2014/main" id="{549FAB64-6BD9-D2BC-3682-0DB636D9EF06}"/>
              </a:ext>
            </a:extLst>
          </p:cNvPr>
          <p:cNvSpPr>
            <a:spLocks noGrp="1"/>
          </p:cNvSpPr>
          <p:nvPr>
            <p:ph idx="1"/>
          </p:nvPr>
        </p:nvSpPr>
        <p:spPr>
          <a:xfrm>
            <a:off x="838200" y="1451814"/>
            <a:ext cx="10515600" cy="4725149"/>
          </a:xfrm>
        </p:spPr>
        <p:txBody>
          <a:bodyPr vert="horz" lIns="91440" tIns="45720" rIns="91440" bIns="45720" rtlCol="0" anchor="t">
            <a:normAutofit fontScale="70000" lnSpcReduction="20000"/>
          </a:bodyPr>
          <a:lstStyle/>
          <a:p>
            <a:pPr>
              <a:lnSpc>
                <a:spcPct val="100000"/>
              </a:lnSpc>
              <a:spcBef>
                <a:spcPts val="0"/>
              </a:spcBef>
              <a:buFont typeface="Arial,Sans-Serif" panose="020B0604020202020204" pitchFamily="34" charset="0"/>
            </a:pPr>
            <a:r>
              <a:rPr lang="en-GB" dirty="0">
                <a:ea typeface="+mn-lt"/>
                <a:cs typeface="+mn-lt"/>
              </a:rPr>
              <a:t>Losing touch with reality</a:t>
            </a:r>
          </a:p>
          <a:p>
            <a:pPr>
              <a:lnSpc>
                <a:spcPct val="100000"/>
              </a:lnSpc>
              <a:spcBef>
                <a:spcPts val="0"/>
              </a:spcBef>
              <a:buFont typeface="Arial,Sans-Serif" panose="020B0604020202020204" pitchFamily="34" charset="0"/>
            </a:pPr>
            <a:r>
              <a:rPr lang="en-GB" dirty="0">
                <a:ea typeface="+mn-lt"/>
                <a:cs typeface="+mn-lt"/>
              </a:rPr>
              <a:t>Feelings of anxiety and helplessness </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Unable to form close relationships with others</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Difficulty in communicating feelings </a:t>
            </a:r>
          </a:p>
          <a:p>
            <a:pPr>
              <a:lnSpc>
                <a:spcPct val="100000"/>
              </a:lnSpc>
              <a:spcBef>
                <a:spcPts val="0"/>
              </a:spcBef>
              <a:buFont typeface="Arial,Sans-Serif" panose="020B0604020202020204" pitchFamily="34" charset="0"/>
            </a:pPr>
            <a:r>
              <a:rPr lang="en-GB" dirty="0">
                <a:ea typeface="+mn-lt"/>
                <a:cs typeface="+mn-lt"/>
              </a:rPr>
              <a:t>Unable to cope with everyday activities- work, looking after children, attending to personal care </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Distracted</a:t>
            </a:r>
          </a:p>
          <a:p>
            <a:pPr>
              <a:lnSpc>
                <a:spcPct val="100000"/>
              </a:lnSpc>
              <a:spcBef>
                <a:spcPts val="0"/>
              </a:spcBef>
              <a:buFont typeface="Arial,Sans-Serif" panose="020B0604020202020204" pitchFamily="34" charset="0"/>
            </a:pPr>
            <a:r>
              <a:rPr lang="en-GB" dirty="0">
                <a:ea typeface="+mn-lt"/>
                <a:cs typeface="+mn-lt"/>
              </a:rPr>
              <a:t>Visibly angry</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Talking to thin air</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Self harm</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High energy</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Fatigue, decreased energy, lethargic</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Difficulty concentrating</a:t>
            </a:r>
            <a:endParaRPr lang="en-US" dirty="0">
              <a:ea typeface="+mn-lt"/>
              <a:cs typeface="+mn-lt"/>
            </a:endParaRPr>
          </a:p>
          <a:p>
            <a:pPr>
              <a:lnSpc>
                <a:spcPct val="100000"/>
              </a:lnSpc>
              <a:spcBef>
                <a:spcPts val="0"/>
              </a:spcBef>
              <a:buFont typeface="Arial,Sans-Serif" panose="020B0604020202020204" pitchFamily="34" charset="0"/>
            </a:pPr>
            <a:r>
              <a:rPr lang="en-GB" dirty="0">
                <a:ea typeface="+mn-lt"/>
                <a:cs typeface="+mn-lt"/>
              </a:rPr>
              <a:t>Incongruent responses</a:t>
            </a:r>
          </a:p>
          <a:p>
            <a:pPr>
              <a:lnSpc>
                <a:spcPct val="100000"/>
              </a:lnSpc>
              <a:spcBef>
                <a:spcPts val="0"/>
              </a:spcBef>
              <a:buFont typeface="Arial,Sans-Serif" panose="020B0604020202020204" pitchFamily="34" charset="0"/>
            </a:pPr>
            <a:r>
              <a:rPr lang="en-GB" dirty="0">
                <a:ea typeface="+mn-lt"/>
                <a:cs typeface="+mn-lt"/>
              </a:rPr>
              <a:t>Paranoia</a:t>
            </a:r>
          </a:p>
          <a:p>
            <a:pPr>
              <a:lnSpc>
                <a:spcPct val="100000"/>
              </a:lnSpc>
              <a:spcBef>
                <a:spcPts val="0"/>
              </a:spcBef>
              <a:buFont typeface="Arial,Sans-Serif" panose="020B0604020202020204" pitchFamily="34" charset="0"/>
            </a:pPr>
            <a:r>
              <a:rPr lang="en-GB" dirty="0">
                <a:ea typeface="+mn-lt"/>
                <a:cs typeface="+mn-lt"/>
              </a:rPr>
              <a:t>Hallucinations [Hearing voices]</a:t>
            </a:r>
          </a:p>
          <a:p>
            <a:pPr>
              <a:lnSpc>
                <a:spcPct val="100000"/>
              </a:lnSpc>
              <a:spcBef>
                <a:spcPts val="0"/>
              </a:spcBef>
              <a:buFont typeface="Arial,Sans-Serif" panose="020B0604020202020204" pitchFamily="34" charset="0"/>
            </a:pPr>
            <a:r>
              <a:rPr lang="en-GB" dirty="0">
                <a:ea typeface="+mn-lt"/>
                <a:cs typeface="+mn-lt"/>
              </a:rPr>
              <a:t>Social withdrawal</a:t>
            </a:r>
          </a:p>
          <a:p>
            <a:pPr>
              <a:lnSpc>
                <a:spcPct val="100000"/>
              </a:lnSpc>
              <a:spcBef>
                <a:spcPts val="0"/>
              </a:spcBef>
              <a:buFont typeface="Arial,Sans-Serif" panose="020B0604020202020204" pitchFamily="34" charset="0"/>
            </a:pPr>
            <a:r>
              <a:rPr lang="en-GB" dirty="0">
                <a:ea typeface="+mn-lt"/>
                <a:cs typeface="+mn-lt"/>
              </a:rPr>
              <a:t>Drugs, alcohol</a:t>
            </a:r>
          </a:p>
          <a:p>
            <a:pPr>
              <a:lnSpc>
                <a:spcPct val="100000"/>
              </a:lnSpc>
              <a:spcBef>
                <a:spcPts val="0"/>
              </a:spcBef>
              <a:buFont typeface="Arial,Sans-Serif" panose="020B0604020202020204" pitchFamily="34" charset="0"/>
            </a:pPr>
            <a:r>
              <a:rPr lang="en-GB" dirty="0">
                <a:ea typeface="+mn-lt"/>
                <a:cs typeface="+mn-lt"/>
              </a:rPr>
              <a:t>Medical</a:t>
            </a:r>
          </a:p>
          <a:p>
            <a:endParaRPr lang="en-GB" dirty="0">
              <a:cs typeface="Calibri"/>
            </a:endParaRPr>
          </a:p>
        </p:txBody>
      </p:sp>
    </p:spTree>
    <p:extLst>
      <p:ext uri="{BB962C8B-B14F-4D97-AF65-F5344CB8AC3E}">
        <p14:creationId xmlns:p14="http://schemas.microsoft.com/office/powerpoint/2010/main" val="356738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10" end="10"/>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3">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3">
                                            <p:txEl>
                                              <p:pRg st="13" end="13"/>
                                            </p:txEl>
                                          </p:spTgt>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3">
                                            <p:txEl>
                                              <p:pRg st="14" end="14"/>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3">
                                            <p:txEl>
                                              <p:pRg st="15" end="15"/>
                                            </p:txEl>
                                          </p:spTgt>
                                        </p:tgtEl>
                                        <p:attrNameLst>
                                          <p:attrName>style.visibility</p:attrName>
                                        </p:attrNameLst>
                                      </p:cBhvr>
                                      <p:to>
                                        <p:strVal val="visible"/>
                                      </p:to>
                                    </p:set>
                                  </p:childTnLst>
                                </p:cTn>
                              </p:par>
                              <p:par>
                                <p:cTn id="37" presetID="1" presetClass="entr" presetSubtype="0" fill="hold" nodeType="withEffect">
                                  <p:stCondLst>
                                    <p:cond delay="0"/>
                                  </p:stCondLst>
                                  <p:childTnLst>
                                    <p:set>
                                      <p:cBhvr>
                                        <p:cTn id="38" dur="1" fill="hold">
                                          <p:stCondLst>
                                            <p:cond delay="0"/>
                                          </p:stCondLst>
                                        </p:cTn>
                                        <p:tgtEl>
                                          <p:spTgt spid="3">
                                            <p:txEl>
                                              <p:pRg st="16" end="16"/>
                                            </p:txEl>
                                          </p:spTgt>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3">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C09C949-C6E5-D087-1CF3-6FCCA4824278}"/>
              </a:ext>
            </a:extLst>
          </p:cNvPr>
          <p:cNvSpPr>
            <a:spLocks noGrp="1"/>
          </p:cNvSpPr>
          <p:nvPr>
            <p:ph type="title"/>
          </p:nvPr>
        </p:nvSpPr>
        <p:spPr>
          <a:xfrm>
            <a:off x="965199" y="851517"/>
            <a:ext cx="5130795" cy="1461778"/>
          </a:xfrm>
        </p:spPr>
        <p:txBody>
          <a:bodyPr>
            <a:normAutofit/>
          </a:bodyPr>
          <a:lstStyle/>
          <a:p>
            <a:r>
              <a:rPr lang="en-GB" sz="4000">
                <a:cs typeface="Calibri Light"/>
              </a:rPr>
              <a:t>Communication Skills</a:t>
            </a:r>
            <a:endParaRPr lang="en-GB" sz="4000"/>
          </a:p>
        </p:txBody>
      </p:sp>
      <p:sp>
        <p:nvSpPr>
          <p:cNvPr id="3" name="Content Placeholder 2">
            <a:extLst>
              <a:ext uri="{FF2B5EF4-FFF2-40B4-BE49-F238E27FC236}">
                <a16:creationId xmlns:a16="http://schemas.microsoft.com/office/drawing/2014/main" id="{1910EAB0-FCED-58C5-3E2C-7B0FB1C79B49}"/>
              </a:ext>
            </a:extLst>
          </p:cNvPr>
          <p:cNvSpPr>
            <a:spLocks noGrp="1"/>
          </p:cNvSpPr>
          <p:nvPr>
            <p:ph idx="1"/>
          </p:nvPr>
        </p:nvSpPr>
        <p:spPr>
          <a:xfrm>
            <a:off x="965200" y="2470248"/>
            <a:ext cx="4048344" cy="3536236"/>
          </a:xfrm>
        </p:spPr>
        <p:txBody>
          <a:bodyPr vert="horz" lIns="91440" tIns="45720" rIns="91440" bIns="45720" rtlCol="0" anchor="t">
            <a:normAutofit/>
          </a:bodyPr>
          <a:lstStyle/>
          <a:p>
            <a:r>
              <a:rPr lang="en-GB" sz="3200" b="1">
                <a:cs typeface="Calibri"/>
              </a:rPr>
              <a:t>How might you communicate with somebody experiencing Mental Health?  </a:t>
            </a:r>
          </a:p>
        </p:txBody>
      </p:sp>
      <p:sp>
        <p:nvSpPr>
          <p:cNvPr id="12" name="Freeform: Shape 11">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Clipboard Mixed with solid fill">
            <a:extLst>
              <a:ext uri="{FF2B5EF4-FFF2-40B4-BE49-F238E27FC236}">
                <a16:creationId xmlns:a16="http://schemas.microsoft.com/office/drawing/2014/main" id="{F751CC4D-386E-833C-93DB-A5D0F7F71EE5}"/>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1991107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60AAD09-C94D-EEFB-1B0D-521FD9C6A908}"/>
              </a:ext>
            </a:extLst>
          </p:cNvPr>
          <p:cNvSpPr>
            <a:spLocks noGrp="1"/>
          </p:cNvSpPr>
          <p:nvPr>
            <p:ph type="title"/>
          </p:nvPr>
        </p:nvSpPr>
        <p:spPr>
          <a:xfrm>
            <a:off x="838200" y="365125"/>
            <a:ext cx="10515600" cy="1325563"/>
          </a:xfrm>
        </p:spPr>
        <p:txBody>
          <a:bodyPr>
            <a:normAutofit/>
          </a:bodyPr>
          <a:lstStyle/>
          <a:p>
            <a:r>
              <a:rPr lang="en-GB" sz="5400"/>
              <a:t>Interaction </a:t>
            </a:r>
          </a:p>
        </p:txBody>
      </p:sp>
      <p:sp>
        <p:nvSpPr>
          <p:cNvPr id="19"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A78BF17-92A9-7725-A6A5-2DCF0A37A873}"/>
              </a:ext>
            </a:extLst>
          </p:cNvPr>
          <p:cNvSpPr>
            <a:spLocks noGrp="1"/>
          </p:cNvSpPr>
          <p:nvPr>
            <p:ph idx="1"/>
          </p:nvPr>
        </p:nvSpPr>
        <p:spPr>
          <a:xfrm>
            <a:off x="371959" y="1828800"/>
            <a:ext cx="10981841" cy="4352544"/>
          </a:xfrm>
        </p:spPr>
        <p:txBody>
          <a:bodyPr>
            <a:normAutofit fontScale="92500" lnSpcReduction="20000"/>
          </a:bodyPr>
          <a:lstStyle/>
          <a:p>
            <a:r>
              <a:rPr lang="en-GB" sz="2000" dirty="0"/>
              <a:t>Professional Judgement</a:t>
            </a:r>
          </a:p>
          <a:p>
            <a:r>
              <a:rPr lang="en-GB" sz="2000" dirty="0"/>
              <a:t>Effective communication </a:t>
            </a:r>
          </a:p>
          <a:p>
            <a:r>
              <a:rPr lang="en-GB" sz="2000" dirty="0"/>
              <a:t>Understadn limited understanding of CJS</a:t>
            </a:r>
          </a:p>
          <a:p>
            <a:r>
              <a:rPr lang="en-GB" sz="2000" dirty="0"/>
              <a:t>CoP  suggest  - officers treat people with respect, compassion and patience. Encourage their participant so they feel like they have a voice.</a:t>
            </a:r>
          </a:p>
          <a:p>
            <a:r>
              <a:rPr lang="en-GB" sz="2000" dirty="0"/>
              <a:t>Avoid physical contact / take a step back – space / move slowly and little / hand visible.</a:t>
            </a:r>
          </a:p>
          <a:p>
            <a:r>
              <a:rPr lang="en-GB" sz="2000" dirty="0"/>
              <a:t>Low-pitched tone, short sentences and simple language</a:t>
            </a:r>
          </a:p>
          <a:p>
            <a:r>
              <a:rPr lang="en-GB" sz="2000" dirty="0"/>
              <a:t>Reassurance</a:t>
            </a:r>
          </a:p>
          <a:p>
            <a:r>
              <a:rPr lang="en-GB" sz="2000" dirty="0"/>
              <a:t>Individual basis</a:t>
            </a:r>
          </a:p>
          <a:p>
            <a:r>
              <a:rPr lang="en-GB" sz="2000" dirty="0"/>
              <a:t>Safety</a:t>
            </a:r>
          </a:p>
          <a:p>
            <a:pPr>
              <a:spcBef>
                <a:spcPts val="0"/>
              </a:spcBef>
            </a:pPr>
            <a:r>
              <a:rPr lang="en-GB" sz="2000" dirty="0">
                <a:ea typeface="+mn-lt"/>
                <a:cs typeface="+mn-lt"/>
              </a:rPr>
              <a:t>Recognise agitation</a:t>
            </a:r>
            <a:endParaRPr lang="en-US" sz="2000" dirty="0">
              <a:ea typeface="+mn-lt"/>
              <a:cs typeface="+mn-lt"/>
            </a:endParaRPr>
          </a:p>
          <a:p>
            <a:pPr>
              <a:spcBef>
                <a:spcPts val="0"/>
              </a:spcBef>
            </a:pPr>
            <a:r>
              <a:rPr lang="en-GB" sz="2000" dirty="0">
                <a:ea typeface="+mn-lt"/>
                <a:cs typeface="+mn-lt"/>
              </a:rPr>
              <a:t>Consider police powers and Personal Safety</a:t>
            </a:r>
            <a:endParaRPr lang="en-US" sz="2000" dirty="0">
              <a:ea typeface="+mn-lt"/>
              <a:cs typeface="+mn-lt"/>
            </a:endParaRPr>
          </a:p>
          <a:p>
            <a:pPr>
              <a:spcBef>
                <a:spcPts val="0"/>
              </a:spcBef>
            </a:pPr>
            <a:r>
              <a:rPr lang="en-GB" sz="2000" dirty="0">
                <a:ea typeface="+mn-lt"/>
                <a:cs typeface="+mn-lt"/>
              </a:rPr>
              <a:t>Calm voice - Consider repeating message</a:t>
            </a:r>
            <a:endParaRPr lang="en-US" sz="2000" dirty="0">
              <a:ea typeface="+mn-lt"/>
              <a:cs typeface="+mn-lt"/>
            </a:endParaRPr>
          </a:p>
          <a:p>
            <a:pPr>
              <a:spcBef>
                <a:spcPts val="0"/>
              </a:spcBef>
            </a:pPr>
            <a:r>
              <a:rPr lang="en-GB" sz="2000" dirty="0">
                <a:ea typeface="+mn-lt"/>
                <a:cs typeface="+mn-lt"/>
              </a:rPr>
              <a:t>Reduce height</a:t>
            </a:r>
            <a:endParaRPr lang="en-US" sz="2000" dirty="0">
              <a:ea typeface="+mn-lt"/>
              <a:cs typeface="+mn-lt"/>
            </a:endParaRPr>
          </a:p>
          <a:p>
            <a:pPr>
              <a:spcBef>
                <a:spcPts val="0"/>
              </a:spcBef>
            </a:pPr>
            <a:r>
              <a:rPr lang="en-GB" sz="2000" dirty="0">
                <a:ea typeface="+mn-lt"/>
                <a:cs typeface="+mn-lt"/>
              </a:rPr>
              <a:t>Don’t whisper</a:t>
            </a:r>
            <a:endParaRPr lang="en-US" sz="2000" dirty="0">
              <a:ea typeface="+mn-lt"/>
              <a:cs typeface="+mn-lt"/>
            </a:endParaRPr>
          </a:p>
          <a:p>
            <a:endParaRPr lang="en-GB" sz="1500" dirty="0"/>
          </a:p>
          <a:p>
            <a:endParaRPr lang="en-GB" sz="1500" dirty="0"/>
          </a:p>
        </p:txBody>
      </p:sp>
    </p:spTree>
    <p:extLst>
      <p:ext uri="{BB962C8B-B14F-4D97-AF65-F5344CB8AC3E}">
        <p14:creationId xmlns:p14="http://schemas.microsoft.com/office/powerpoint/2010/main" val="1025869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76268A1-722F-AC5C-9BD0-633D8E86B3D8}"/>
              </a:ext>
            </a:extLst>
          </p:cNvPr>
          <p:cNvSpPr>
            <a:spLocks noGrp="1"/>
          </p:cNvSpPr>
          <p:nvPr>
            <p:ph type="title"/>
          </p:nvPr>
        </p:nvSpPr>
        <p:spPr>
          <a:xfrm>
            <a:off x="1371597" y="348865"/>
            <a:ext cx="10044023" cy="877729"/>
          </a:xfrm>
        </p:spPr>
        <p:txBody>
          <a:bodyPr anchor="ctr">
            <a:normAutofit/>
          </a:bodyPr>
          <a:lstStyle/>
          <a:p>
            <a:r>
              <a:rPr lang="en-GB" sz="4000">
                <a:solidFill>
                  <a:srgbClr val="FFFFFF"/>
                </a:solidFill>
                <a:cs typeface="Calibri Light"/>
              </a:rPr>
              <a:t>Barriers to Communication </a:t>
            </a:r>
            <a:endParaRPr lang="en-GB" sz="4000">
              <a:solidFill>
                <a:srgbClr val="FFFFFF"/>
              </a:solidFill>
            </a:endParaRPr>
          </a:p>
        </p:txBody>
      </p:sp>
      <p:graphicFrame>
        <p:nvGraphicFramePr>
          <p:cNvPr id="5" name="Content Placeholder 2">
            <a:extLst>
              <a:ext uri="{FF2B5EF4-FFF2-40B4-BE49-F238E27FC236}">
                <a16:creationId xmlns:a16="http://schemas.microsoft.com/office/drawing/2014/main" id="{F0FB7F3A-53FF-8A7F-5831-F5873D6CE051}"/>
              </a:ext>
            </a:extLst>
          </p:cNvPr>
          <p:cNvGraphicFramePr>
            <a:graphicFrameLocks noGrp="1"/>
          </p:cNvGraphicFramePr>
          <p:nvPr>
            <p:ph idx="1"/>
            <p:extLst>
              <p:ext uri="{D42A27DB-BD31-4B8C-83A1-F6EECF244321}">
                <p14:modId xmlns:p14="http://schemas.microsoft.com/office/powerpoint/2010/main" val="1084277831"/>
              </p:ext>
            </p:extLst>
          </p:nvPr>
        </p:nvGraphicFramePr>
        <p:xfrm>
          <a:off x="68962" y="2112579"/>
          <a:ext cx="10927829" cy="41928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9" name="Graphic 4" descr="Clipboard Mixed with solid fill">
            <a:extLst>
              <a:ext uri="{FF2B5EF4-FFF2-40B4-BE49-F238E27FC236}">
                <a16:creationId xmlns:a16="http://schemas.microsoft.com/office/drawing/2014/main" id="{2204A5BF-BCE4-9E22-C555-B22378916B79}"/>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8251967" y="1498549"/>
            <a:ext cx="1215469" cy="1215469"/>
          </a:xfrm>
          <a:prstGeom prst="rect">
            <a:avLst/>
          </a:prstGeom>
          <a:effectLst/>
        </p:spPr>
      </p:pic>
    </p:spTree>
    <p:extLst>
      <p:ext uri="{BB962C8B-B14F-4D97-AF65-F5344CB8AC3E}">
        <p14:creationId xmlns:p14="http://schemas.microsoft.com/office/powerpoint/2010/main" val="29660431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775CD93-9DF2-48CB-9F57-1BCA9A46C7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4" y="448055"/>
            <a:ext cx="3414370" cy="3801257"/>
          </a:xfrm>
          <a:prstGeom prst="rect">
            <a:avLst/>
          </a:prstGeom>
          <a:solidFill>
            <a:srgbClr val="595959"/>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2" name="Title 1">
            <a:extLst>
              <a:ext uri="{FF2B5EF4-FFF2-40B4-BE49-F238E27FC236}">
                <a16:creationId xmlns:a16="http://schemas.microsoft.com/office/drawing/2014/main" id="{DFAB2041-5F24-D816-748A-27662E7C5DC3}"/>
              </a:ext>
            </a:extLst>
          </p:cNvPr>
          <p:cNvSpPr>
            <a:spLocks noGrp="1"/>
          </p:cNvSpPr>
          <p:nvPr>
            <p:ph type="title"/>
          </p:nvPr>
        </p:nvSpPr>
        <p:spPr>
          <a:xfrm>
            <a:off x="777240" y="731519"/>
            <a:ext cx="2845191" cy="3237579"/>
          </a:xfrm>
        </p:spPr>
        <p:txBody>
          <a:bodyPr>
            <a:normAutofit/>
          </a:bodyPr>
          <a:lstStyle/>
          <a:p>
            <a:r>
              <a:rPr lang="en-GB" sz="3800">
                <a:solidFill>
                  <a:srgbClr val="FFFFFF"/>
                </a:solidFill>
                <a:cs typeface="Calibri Light"/>
              </a:rPr>
              <a:t>Mental Illness can be categorised</a:t>
            </a:r>
            <a:endParaRPr lang="en-GB" sz="3800">
              <a:solidFill>
                <a:srgbClr val="FFFFFF"/>
              </a:solidFill>
            </a:endParaRPr>
          </a:p>
        </p:txBody>
      </p:sp>
      <p:sp>
        <p:nvSpPr>
          <p:cNvPr id="11" name="Rectangle 10">
            <a:extLst>
              <a:ext uri="{FF2B5EF4-FFF2-40B4-BE49-F238E27FC236}">
                <a16:creationId xmlns:a16="http://schemas.microsoft.com/office/drawing/2014/main" id="{6166C6D1-23AC-49C4-BA07-238E4E9F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6343" y="4419227"/>
            <a:ext cx="3414369" cy="1979852"/>
          </a:xfrm>
          <a:prstGeom prst="rect">
            <a:avLst/>
          </a:prstGeom>
          <a:solidFill>
            <a:schemeClr val="accent5">
              <a:alpha val="95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Rectangle 12">
            <a:extLst>
              <a:ext uri="{FF2B5EF4-FFF2-40B4-BE49-F238E27FC236}">
                <a16:creationId xmlns:a16="http://schemas.microsoft.com/office/drawing/2014/main" id="{1C091803-41C2-48E0-9228-5148460C74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44603" y="448055"/>
            <a:ext cx="7688475" cy="5952745"/>
          </a:xfrm>
          <a:prstGeom prst="rect">
            <a:avLst/>
          </a:prstGeom>
          <a:solidFill>
            <a:schemeClr val="tx1">
              <a:lumMod val="50000"/>
              <a:lumOff val="5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D833AD2-6436-5DD4-4782-E4A6AA82AA75}"/>
              </a:ext>
            </a:extLst>
          </p:cNvPr>
          <p:cNvGraphicFramePr>
            <a:graphicFrameLocks noGrp="1"/>
          </p:cNvGraphicFramePr>
          <p:nvPr>
            <p:ph idx="1"/>
            <p:extLst>
              <p:ext uri="{D42A27DB-BD31-4B8C-83A1-F6EECF244321}">
                <p14:modId xmlns:p14="http://schemas.microsoft.com/office/powerpoint/2010/main" val="1439074496"/>
              </p:ext>
            </p:extLst>
          </p:nvPr>
        </p:nvGraphicFramePr>
        <p:xfrm>
          <a:off x="4379913" y="687388"/>
          <a:ext cx="7037387" cy="54752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14015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398FA-B78D-B24A-27D9-65098508184D}"/>
              </a:ext>
            </a:extLst>
          </p:cNvPr>
          <p:cNvSpPr>
            <a:spLocks noGrp="1"/>
          </p:cNvSpPr>
          <p:nvPr>
            <p:ph type="title"/>
          </p:nvPr>
        </p:nvSpPr>
        <p:spPr>
          <a:xfrm>
            <a:off x="686834" y="1153572"/>
            <a:ext cx="3200400" cy="4461163"/>
          </a:xfrm>
        </p:spPr>
        <p:txBody>
          <a:bodyPr>
            <a:normAutofit/>
          </a:bodyPr>
          <a:lstStyle/>
          <a:p>
            <a:r>
              <a:rPr lang="en-GB" dirty="0"/>
              <a:t>Mental Health Act 1983</a:t>
            </a:r>
          </a:p>
        </p:txBody>
      </p:sp>
      <p:sp>
        <p:nvSpPr>
          <p:cNvPr id="3" name="Content Placeholder 2">
            <a:extLst>
              <a:ext uri="{FF2B5EF4-FFF2-40B4-BE49-F238E27FC236}">
                <a16:creationId xmlns:a16="http://schemas.microsoft.com/office/drawing/2014/main" id="{CA4EA235-2D90-99F8-E330-EEF8F34084AD}"/>
              </a:ext>
            </a:extLst>
          </p:cNvPr>
          <p:cNvSpPr>
            <a:spLocks noGrp="1"/>
          </p:cNvSpPr>
          <p:nvPr>
            <p:ph idx="1"/>
          </p:nvPr>
        </p:nvSpPr>
        <p:spPr>
          <a:xfrm>
            <a:off x="4447308" y="591344"/>
            <a:ext cx="6906491" cy="5585619"/>
          </a:xfrm>
        </p:spPr>
        <p:txBody>
          <a:bodyPr anchor="ctr">
            <a:normAutofit/>
          </a:bodyPr>
          <a:lstStyle/>
          <a:p>
            <a:r>
              <a:rPr lang="en-GB" b="1" dirty="0"/>
              <a:t>“any disorder or disability of the mind”</a:t>
            </a:r>
            <a:endParaRPr lang="en-GB" b="1"/>
          </a:p>
          <a:p>
            <a:r>
              <a:rPr lang="en-GB" dirty="0"/>
              <a:t>Include clinical conditions – schizophrenia, bipolar, anxiety, stress</a:t>
            </a:r>
          </a:p>
          <a:p>
            <a:r>
              <a:rPr lang="en-GB" dirty="0"/>
              <a:t>Mental disorders should not be confused with learning disabilities – ‘Significant impairment of intelligence and social functioning’</a:t>
            </a:r>
          </a:p>
          <a:p>
            <a:r>
              <a:rPr lang="en-GB" dirty="0"/>
              <a:t>Professional Judgement  - not all will share MH issues</a:t>
            </a:r>
          </a:p>
          <a:p>
            <a:r>
              <a:rPr lang="en-GB" dirty="0"/>
              <a:t>Present well to police – they may not have been supported or diagnosed. </a:t>
            </a:r>
          </a:p>
          <a:p>
            <a:endParaRPr lang="en-GB" dirty="0"/>
          </a:p>
        </p:txBody>
      </p:sp>
    </p:spTree>
    <p:extLst>
      <p:ext uri="{BB962C8B-B14F-4D97-AF65-F5344CB8AC3E}">
        <p14:creationId xmlns:p14="http://schemas.microsoft.com/office/powerpoint/2010/main" val="4922225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33B90C-728D-D941-C44C-CFCDBE0B95A0}"/>
              </a:ext>
            </a:extLst>
          </p:cNvPr>
          <p:cNvSpPr>
            <a:spLocks noGrp="1"/>
          </p:cNvSpPr>
          <p:nvPr>
            <p:ph type="title"/>
          </p:nvPr>
        </p:nvSpPr>
        <p:spPr/>
        <p:txBody>
          <a:bodyPr/>
          <a:lstStyle/>
          <a:p>
            <a:pPr algn="ctr">
              <a:spcBef>
                <a:spcPts val="1000"/>
              </a:spcBef>
            </a:pPr>
            <a:r>
              <a:rPr lang="en-GB" sz="3200" dirty="0">
                <a:ea typeface="+mj-lt"/>
                <a:cs typeface="+mj-lt"/>
              </a:rPr>
              <a:t>Defined in the Mental Health Act [sec 1(4)] 1983 as:</a:t>
            </a:r>
            <a:endParaRPr lang="en-US" dirty="0"/>
          </a:p>
          <a:p>
            <a:endParaRPr lang="en-GB" sz="3200" dirty="0">
              <a:cs typeface="Calibri Light"/>
            </a:endParaRPr>
          </a:p>
        </p:txBody>
      </p:sp>
      <p:sp>
        <p:nvSpPr>
          <p:cNvPr id="3" name="Content Placeholder 2">
            <a:extLst>
              <a:ext uri="{FF2B5EF4-FFF2-40B4-BE49-F238E27FC236}">
                <a16:creationId xmlns:a16="http://schemas.microsoft.com/office/drawing/2014/main" id="{9C90D40E-0C6D-49EE-4F19-60F5A881359E}"/>
              </a:ext>
            </a:extLst>
          </p:cNvPr>
          <p:cNvSpPr>
            <a:spLocks noGrp="1"/>
          </p:cNvSpPr>
          <p:nvPr>
            <p:ph idx="1"/>
          </p:nvPr>
        </p:nvSpPr>
        <p:spPr/>
        <p:txBody>
          <a:bodyPr vert="horz" lIns="91440" tIns="45720" rIns="91440" bIns="45720" rtlCol="0" anchor="t">
            <a:normAutofit/>
          </a:bodyPr>
          <a:lstStyle/>
          <a:p>
            <a:pPr algn="ctr"/>
            <a:r>
              <a:rPr lang="en-GB" i="1" dirty="0">
                <a:cs typeface="Calibri"/>
              </a:rPr>
              <a:t>'any disorder or disability of the mind includes a brain injury.’</a:t>
            </a:r>
            <a:endParaRPr lang="en-GB" dirty="0">
              <a:ea typeface="+mn-lt"/>
              <a:cs typeface="+mn-lt"/>
            </a:endParaRPr>
          </a:p>
          <a:p>
            <a:pPr marL="0" indent="0" algn="ctr">
              <a:buNone/>
            </a:pPr>
            <a:r>
              <a:rPr lang="en-GB" i="1" dirty="0">
                <a:cs typeface="Calibri"/>
              </a:rPr>
              <a:t>Such a wide definition</a:t>
            </a:r>
          </a:p>
          <a:p>
            <a:pPr marL="0" indent="0" algn="ctr">
              <a:buNone/>
            </a:pPr>
            <a:r>
              <a:rPr lang="en-GB" i="1" dirty="0">
                <a:cs typeface="Calibri"/>
              </a:rPr>
              <a:t>Assess each situation!</a:t>
            </a:r>
          </a:p>
          <a:p>
            <a:pPr algn="ctr"/>
            <a:endParaRPr lang="en-GB" i="1" dirty="0">
              <a:cs typeface="Calibri"/>
            </a:endParaRPr>
          </a:p>
          <a:p>
            <a:pPr algn="ctr"/>
            <a:r>
              <a:rPr lang="en-GB" i="1" dirty="0">
                <a:cs typeface="Calibri"/>
              </a:rPr>
              <a:t>Mind  – </a:t>
            </a:r>
            <a:r>
              <a:rPr lang="en-GB" dirty="0">
                <a:cs typeface="Calibri"/>
              </a:rPr>
              <a:t>1 in 4 people will </a:t>
            </a:r>
            <a:r>
              <a:rPr lang="en-GB" dirty="0">
                <a:ea typeface="+mn-lt"/>
                <a:cs typeface="+mn-lt"/>
              </a:rPr>
              <a:t>experience a mental health problem each year.</a:t>
            </a:r>
          </a:p>
          <a:p>
            <a:pPr algn="ctr"/>
            <a:endParaRPr lang="en-GB" dirty="0">
              <a:cs typeface="Calibri"/>
            </a:endParaRPr>
          </a:p>
          <a:p>
            <a:pPr algn="ctr"/>
            <a:r>
              <a:rPr lang="en-GB" dirty="0">
                <a:cs typeface="Calibri"/>
              </a:rPr>
              <a:t>What does mental health mean to you?  </a:t>
            </a:r>
          </a:p>
          <a:p>
            <a:endParaRPr lang="en-GB" dirty="0">
              <a:cs typeface="Calibri"/>
            </a:endParaRPr>
          </a:p>
        </p:txBody>
      </p:sp>
      <p:pic>
        <p:nvPicPr>
          <p:cNvPr id="5" name="Graphic 4" descr="Clipboard Mixed with solid fill">
            <a:extLst>
              <a:ext uri="{FF2B5EF4-FFF2-40B4-BE49-F238E27FC236}">
                <a16:creationId xmlns:a16="http://schemas.microsoft.com/office/drawing/2014/main" id="{7863C0B5-73B7-FBDF-4834-168B044B000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747213" y="5308549"/>
            <a:ext cx="697884" cy="683507"/>
          </a:xfrm>
          <a:prstGeom prst="rect">
            <a:avLst/>
          </a:prstGeom>
          <a:effectLst/>
        </p:spPr>
      </p:pic>
    </p:spTree>
    <p:extLst>
      <p:ext uri="{BB962C8B-B14F-4D97-AF65-F5344CB8AC3E}">
        <p14:creationId xmlns:p14="http://schemas.microsoft.com/office/powerpoint/2010/main" val="36605802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20F41-A5EA-4123-A762-FA5B8A48FA48}"/>
              </a:ext>
            </a:extLst>
          </p:cNvPr>
          <p:cNvSpPr>
            <a:spLocks noGrp="1"/>
          </p:cNvSpPr>
          <p:nvPr>
            <p:ph type="title"/>
          </p:nvPr>
        </p:nvSpPr>
        <p:spPr>
          <a:xfrm>
            <a:off x="838200" y="365125"/>
            <a:ext cx="10515600" cy="1325563"/>
          </a:xfrm>
        </p:spPr>
        <p:txBody>
          <a:bodyPr>
            <a:normAutofit/>
          </a:bodyPr>
          <a:lstStyle/>
          <a:p>
            <a:r>
              <a:rPr lang="en-GB" dirty="0"/>
              <a:t>Responding to incidents to Mental ill health</a:t>
            </a:r>
          </a:p>
        </p:txBody>
      </p:sp>
      <p:sp>
        <p:nvSpPr>
          <p:cNvPr id="3" name="Content Placeholder 2">
            <a:extLst>
              <a:ext uri="{FF2B5EF4-FFF2-40B4-BE49-F238E27FC236}">
                <a16:creationId xmlns:a16="http://schemas.microsoft.com/office/drawing/2014/main" id="{CC524064-4ADE-DF90-E21D-D6341EA4F241}"/>
              </a:ext>
            </a:extLst>
          </p:cNvPr>
          <p:cNvSpPr>
            <a:spLocks noGrp="1"/>
          </p:cNvSpPr>
          <p:nvPr>
            <p:ph idx="1"/>
          </p:nvPr>
        </p:nvSpPr>
        <p:spPr>
          <a:xfrm>
            <a:off x="838200" y="1825625"/>
            <a:ext cx="10515600" cy="4351338"/>
          </a:xfrm>
        </p:spPr>
        <p:txBody>
          <a:bodyPr>
            <a:normAutofit/>
          </a:bodyPr>
          <a:lstStyle/>
          <a:p>
            <a:r>
              <a:rPr lang="en-GB" sz="2600" dirty="0"/>
              <a:t>People cope well in everyday lives</a:t>
            </a:r>
          </a:p>
          <a:p>
            <a:r>
              <a:rPr lang="en-GB" sz="2600" dirty="0"/>
              <a:t>Police become involved when a person’s immediate safety or safety of others are in doubt</a:t>
            </a:r>
          </a:p>
          <a:p>
            <a:r>
              <a:rPr lang="en-GB" sz="2600" dirty="0"/>
              <a:t>Under the MHA 1983 the police have powers to detain a person who is suspected of having a mental disorder and a risk to themselves or others.</a:t>
            </a:r>
          </a:p>
          <a:p>
            <a:r>
              <a:rPr lang="en-GB" sz="2600" dirty="0"/>
              <a:t>Police powers depend on where the person is located</a:t>
            </a:r>
          </a:p>
          <a:p>
            <a:r>
              <a:rPr lang="en-GB" sz="2600" dirty="0"/>
              <a:t>If person suspect of committing an offence there could be reason to arrest  </a:t>
            </a:r>
          </a:p>
          <a:p>
            <a:r>
              <a:rPr lang="en-GB" sz="2600" dirty="0"/>
              <a:t>If officers can talk to the person and assess the situation</a:t>
            </a:r>
          </a:p>
          <a:p>
            <a:r>
              <a:rPr lang="en-GB" sz="2600" dirty="0"/>
              <a:t>Arrests are not always the appropriate way of dealing with mental health</a:t>
            </a:r>
          </a:p>
        </p:txBody>
      </p:sp>
    </p:spTree>
    <p:extLst>
      <p:ext uri="{BB962C8B-B14F-4D97-AF65-F5344CB8AC3E}">
        <p14:creationId xmlns:p14="http://schemas.microsoft.com/office/powerpoint/2010/main" val="39051983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97C72D-CF1C-6991-AD78-CBED5E46190E}"/>
              </a:ext>
            </a:extLst>
          </p:cNvPr>
          <p:cNvSpPr>
            <a:spLocks noGrp="1"/>
          </p:cNvSpPr>
          <p:nvPr>
            <p:ph type="title"/>
          </p:nvPr>
        </p:nvSpPr>
        <p:spPr>
          <a:xfrm>
            <a:off x="838200" y="365125"/>
            <a:ext cx="10515600" cy="874739"/>
          </a:xfrm>
        </p:spPr>
        <p:txBody>
          <a:bodyPr/>
          <a:lstStyle/>
          <a:p>
            <a:r>
              <a:rPr lang="en-GB" dirty="0"/>
              <a:t>Responding to incidents to Mental ill health</a:t>
            </a:r>
            <a:endParaRPr lang="en-US" dirty="0"/>
          </a:p>
        </p:txBody>
      </p:sp>
      <p:sp>
        <p:nvSpPr>
          <p:cNvPr id="3" name="Content Placeholder 2">
            <a:extLst>
              <a:ext uri="{FF2B5EF4-FFF2-40B4-BE49-F238E27FC236}">
                <a16:creationId xmlns:a16="http://schemas.microsoft.com/office/drawing/2014/main" id="{83C6C345-BFF4-67E8-9240-E88EC7184313}"/>
              </a:ext>
            </a:extLst>
          </p:cNvPr>
          <p:cNvSpPr>
            <a:spLocks noGrp="1"/>
          </p:cNvSpPr>
          <p:nvPr>
            <p:ph idx="1"/>
          </p:nvPr>
        </p:nvSpPr>
        <p:spPr/>
        <p:txBody>
          <a:bodyPr vert="horz" lIns="91440" tIns="45720" rIns="91440" bIns="45720" rtlCol="0" anchor="t">
            <a:normAutofit/>
          </a:bodyPr>
          <a:lstStyle/>
          <a:p>
            <a:r>
              <a:rPr lang="en-GB" dirty="0"/>
              <a:t>After talking with the person, the police officer may:</a:t>
            </a:r>
          </a:p>
          <a:p>
            <a:r>
              <a:rPr lang="en-GB" dirty="0"/>
              <a:t>conclude that there is no significant issues related to mental health but if a breach of the peace seems likely the person can be detained</a:t>
            </a:r>
          </a:p>
          <a:p>
            <a:r>
              <a:rPr lang="en-GB" dirty="0"/>
              <a:t>A person can be ‘sectioned’ for admission to hospital if they need urgent mental health treatment but will not seek it themselves or are a danger to themselves or others </a:t>
            </a:r>
          </a:p>
          <a:p>
            <a:r>
              <a:rPr lang="en-GB" dirty="0"/>
              <a:t>A police officer may be asked to have removed the person to hospital by force if necessary, which is </a:t>
            </a:r>
            <a:r>
              <a:rPr lang="en-GB" b="1" dirty="0"/>
              <a:t>section 136 of the Mental Health Act 1983 </a:t>
            </a:r>
            <a:r>
              <a:rPr lang="en-GB" dirty="0"/>
              <a:t>the section application form must be completed and signed prior to any such police involvement </a:t>
            </a:r>
            <a:endParaRPr lang="en-US">
              <a:ea typeface="Calibri"/>
              <a:cs typeface="Calibri"/>
            </a:endParaRPr>
          </a:p>
        </p:txBody>
      </p:sp>
    </p:spTree>
    <p:extLst>
      <p:ext uri="{BB962C8B-B14F-4D97-AF65-F5344CB8AC3E}">
        <p14:creationId xmlns:p14="http://schemas.microsoft.com/office/powerpoint/2010/main" val="7355117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DDBB197-D710-4A4F-A9CA-FD2177498B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75D1CFA-2CDB-4B64-BD9F-85744E8DA1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A2B067-29B2-8A37-C694-FFEF9486F064}"/>
              </a:ext>
            </a:extLst>
          </p:cNvPr>
          <p:cNvSpPr>
            <a:spLocks noGrp="1"/>
          </p:cNvSpPr>
          <p:nvPr>
            <p:ph type="title"/>
          </p:nvPr>
        </p:nvSpPr>
        <p:spPr>
          <a:xfrm>
            <a:off x="804672" y="802956"/>
            <a:ext cx="4977976" cy="826134"/>
          </a:xfrm>
        </p:spPr>
        <p:txBody>
          <a:bodyPr>
            <a:normAutofit/>
          </a:bodyPr>
          <a:lstStyle/>
          <a:p>
            <a:r>
              <a:rPr lang="en-GB" sz="3600" dirty="0"/>
              <a:t>Legislation</a:t>
            </a:r>
          </a:p>
        </p:txBody>
      </p:sp>
      <p:sp>
        <p:nvSpPr>
          <p:cNvPr id="3" name="Content Placeholder 2">
            <a:extLst>
              <a:ext uri="{FF2B5EF4-FFF2-40B4-BE49-F238E27FC236}">
                <a16:creationId xmlns:a16="http://schemas.microsoft.com/office/drawing/2014/main" id="{66709580-31FD-A700-A8B0-BECC209980FB}"/>
              </a:ext>
            </a:extLst>
          </p:cNvPr>
          <p:cNvSpPr>
            <a:spLocks noGrp="1"/>
          </p:cNvSpPr>
          <p:nvPr>
            <p:ph idx="1"/>
          </p:nvPr>
        </p:nvSpPr>
        <p:spPr>
          <a:xfrm>
            <a:off x="804672" y="2020530"/>
            <a:ext cx="4977578" cy="4040442"/>
          </a:xfrm>
        </p:spPr>
        <p:txBody>
          <a:bodyPr anchor="ctr">
            <a:normAutofit fontScale="92500" lnSpcReduction="20000"/>
          </a:bodyPr>
          <a:lstStyle/>
          <a:p>
            <a:endParaRPr lang="en-GB" sz="2400" dirty="0"/>
          </a:p>
          <a:p>
            <a:endParaRPr lang="en-GB" sz="2400" dirty="0"/>
          </a:p>
          <a:p>
            <a:r>
              <a:rPr lang="en-GB" sz="2600" dirty="0"/>
              <a:t>Mental Health Act 1983 (amended by the Mental Health Act 2007</a:t>
            </a:r>
          </a:p>
          <a:p>
            <a:r>
              <a:rPr lang="en-GB" sz="2600" dirty="0"/>
              <a:t>Policing and Crime Act 2017</a:t>
            </a:r>
          </a:p>
          <a:p>
            <a:r>
              <a:rPr lang="en-GB" sz="2600" dirty="0"/>
              <a:t>Mental Capacity Act 2005 (amended by Mental Capacity Act 2019)</a:t>
            </a:r>
          </a:p>
          <a:p>
            <a:pPr>
              <a:lnSpc>
                <a:spcPct val="100000"/>
              </a:lnSpc>
              <a:spcBef>
                <a:spcPts val="0"/>
              </a:spcBef>
              <a:buFont typeface="+mj-lt,Sans-Serif" panose="020B0604020202020204" pitchFamily="34" charset="0"/>
            </a:pPr>
            <a:r>
              <a:rPr lang="en-GB" sz="2600" dirty="0">
                <a:ea typeface="+mn-lt"/>
                <a:cs typeface="+mn-lt"/>
              </a:rPr>
              <a:t>Code of Practice 2015</a:t>
            </a:r>
            <a:endParaRPr lang="en-US" sz="2600" dirty="0">
              <a:ea typeface="+mn-lt"/>
              <a:cs typeface="+mn-lt"/>
            </a:endParaRPr>
          </a:p>
          <a:p>
            <a:pPr lvl="1">
              <a:lnSpc>
                <a:spcPct val="100000"/>
              </a:lnSpc>
              <a:spcBef>
                <a:spcPts val="0"/>
              </a:spcBef>
              <a:buFont typeface="+mj-lt,Sans-Serif" panose="020B0604020202020204" pitchFamily="34" charset="0"/>
            </a:pPr>
            <a:r>
              <a:rPr lang="en-GB" sz="2600" dirty="0">
                <a:ea typeface="+mn-lt"/>
                <a:cs typeface="+mn-lt"/>
              </a:rPr>
              <a:t>This shows professionals, including Police how to carry out their roles and responsibilities under the MHA 1983</a:t>
            </a:r>
          </a:p>
          <a:p>
            <a:endParaRPr lang="en-GB" sz="2400" dirty="0"/>
          </a:p>
          <a:p>
            <a:endParaRPr lang="en-GB" sz="2400" dirty="0"/>
          </a:p>
          <a:p>
            <a:pPr marL="0" indent="0">
              <a:buNone/>
            </a:pPr>
            <a:endParaRPr lang="en-GB" sz="1800" dirty="0">
              <a:solidFill>
                <a:schemeClr val="tx2"/>
              </a:solidFill>
            </a:endParaRPr>
          </a:p>
          <a:p>
            <a:endParaRPr lang="en-GB" sz="1800" dirty="0">
              <a:solidFill>
                <a:schemeClr val="tx2"/>
              </a:solidFill>
            </a:endParaRPr>
          </a:p>
        </p:txBody>
      </p:sp>
      <p:grpSp>
        <p:nvGrpSpPr>
          <p:cNvPr id="14" name="Group 13">
            <a:extLst>
              <a:ext uri="{FF2B5EF4-FFF2-40B4-BE49-F238E27FC236}">
                <a16:creationId xmlns:a16="http://schemas.microsoft.com/office/drawing/2014/main" id="{25EE5136-01F1-466C-962D-BA9B4C6757A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69897" y="0"/>
            <a:ext cx="5822103" cy="6685267"/>
            <a:chOff x="6357228" y="0"/>
            <a:chExt cx="5822103" cy="6685267"/>
          </a:xfrm>
        </p:grpSpPr>
        <p:sp>
          <p:nvSpPr>
            <p:cNvPr id="15" name="Freeform: Shape 14">
              <a:extLst>
                <a:ext uri="{FF2B5EF4-FFF2-40B4-BE49-F238E27FC236}">
                  <a16:creationId xmlns:a16="http://schemas.microsoft.com/office/drawing/2014/main" id="{E11D3AD4-AF9B-4EB5-8C7B-C45D173B4B5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57228" y="0"/>
              <a:ext cx="5822102" cy="6685267"/>
            </a:xfrm>
            <a:custGeom>
              <a:avLst/>
              <a:gdLst>
                <a:gd name="connsiteX0" fmla="*/ 2605444 w 5822102"/>
                <a:gd name="connsiteY0" fmla="*/ 0 h 6685267"/>
                <a:gd name="connsiteX1" fmla="*/ 4757391 w 5822102"/>
                <a:gd name="connsiteY1" fmla="*/ 0 h 6685267"/>
                <a:gd name="connsiteX2" fmla="*/ 4913680 w 5822102"/>
                <a:gd name="connsiteY2" fmla="*/ 56274 h 6685267"/>
                <a:gd name="connsiteX3" fmla="*/ 5376238 w 5822102"/>
                <a:gd name="connsiteY3" fmla="*/ 282027 h 6685267"/>
                <a:gd name="connsiteX4" fmla="*/ 5658024 w 5822102"/>
                <a:gd name="connsiteY4" fmla="*/ 471014 h 6685267"/>
                <a:gd name="connsiteX5" fmla="*/ 5822102 w 5822102"/>
                <a:gd name="connsiteY5" fmla="*/ 609109 h 6685267"/>
                <a:gd name="connsiteX6" fmla="*/ 5822102 w 5822102"/>
                <a:gd name="connsiteY6" fmla="*/ 760697 h 6685267"/>
                <a:gd name="connsiteX7" fmla="*/ 5707785 w 5822102"/>
                <a:gd name="connsiteY7" fmla="*/ 666601 h 6685267"/>
                <a:gd name="connsiteX8" fmla="*/ 5577306 w 5822102"/>
                <a:gd name="connsiteY8" fmla="*/ 571666 h 6685267"/>
                <a:gd name="connsiteX9" fmla="*/ 5298630 w 5822102"/>
                <a:gd name="connsiteY9" fmla="*/ 407449 h 6685267"/>
                <a:gd name="connsiteX10" fmla="*/ 4690768 w 5822102"/>
                <a:gd name="connsiteY10" fmla="*/ 184979 h 6685267"/>
                <a:gd name="connsiteX11" fmla="*/ 4048577 w 5822102"/>
                <a:gd name="connsiteY11" fmla="*/ 99280 h 6685267"/>
                <a:gd name="connsiteX12" fmla="*/ 3405404 w 5822102"/>
                <a:gd name="connsiteY12" fmla="*/ 131937 h 6685267"/>
                <a:gd name="connsiteX13" fmla="*/ 3089702 w 5822102"/>
                <a:gd name="connsiteY13" fmla="*/ 190190 h 6685267"/>
                <a:gd name="connsiteX14" fmla="*/ 2780132 w 5822102"/>
                <a:gd name="connsiteY14" fmla="*/ 273457 h 6685267"/>
                <a:gd name="connsiteX15" fmla="*/ 2478040 w 5822102"/>
                <a:gd name="connsiteY15" fmla="*/ 379654 h 6685267"/>
                <a:gd name="connsiteX16" fmla="*/ 2184897 w 5822102"/>
                <a:gd name="connsiteY16" fmla="*/ 507972 h 6685267"/>
                <a:gd name="connsiteX17" fmla="*/ 1629141 w 5822102"/>
                <a:gd name="connsiteY17" fmla="*/ 823205 h 6685267"/>
                <a:gd name="connsiteX18" fmla="*/ 1497711 w 5822102"/>
                <a:gd name="connsiteY18" fmla="*/ 914000 h 6685267"/>
                <a:gd name="connsiteX19" fmla="*/ 1433099 w 5822102"/>
                <a:gd name="connsiteY19" fmla="*/ 960903 h 6685267"/>
                <a:gd name="connsiteX20" fmla="*/ 1369346 w 5822102"/>
                <a:gd name="connsiteY20" fmla="*/ 1008963 h 6685267"/>
                <a:gd name="connsiteX21" fmla="*/ 1123406 w 5822102"/>
                <a:gd name="connsiteY21" fmla="*/ 1212905 h 6685267"/>
                <a:gd name="connsiteX22" fmla="*/ 684367 w 5822102"/>
                <a:gd name="connsiteY22" fmla="*/ 1675564 h 6685267"/>
                <a:gd name="connsiteX23" fmla="*/ 497153 w 5822102"/>
                <a:gd name="connsiteY23" fmla="*/ 1933588 h 6685267"/>
                <a:gd name="connsiteX24" fmla="*/ 337770 w 5822102"/>
                <a:gd name="connsiteY24" fmla="*/ 2208983 h 6685267"/>
                <a:gd name="connsiteX25" fmla="*/ 302461 w 5822102"/>
                <a:gd name="connsiteY25" fmla="*/ 2280207 h 6685267"/>
                <a:gd name="connsiteX26" fmla="*/ 285296 w 5822102"/>
                <a:gd name="connsiteY26" fmla="*/ 2316107 h 6685267"/>
                <a:gd name="connsiteX27" fmla="*/ 268991 w 5822102"/>
                <a:gd name="connsiteY27" fmla="*/ 2352355 h 6685267"/>
                <a:gd name="connsiteX28" fmla="*/ 237849 w 5822102"/>
                <a:gd name="connsiteY28" fmla="*/ 2425432 h 6685267"/>
                <a:gd name="connsiteX29" fmla="*/ 208670 w 5822102"/>
                <a:gd name="connsiteY29" fmla="*/ 2499319 h 6685267"/>
                <a:gd name="connsiteX30" fmla="*/ 113775 w 5822102"/>
                <a:gd name="connsiteY30" fmla="*/ 2801929 h 6685267"/>
                <a:gd name="connsiteX31" fmla="*/ 36781 w 5822102"/>
                <a:gd name="connsiteY31" fmla="*/ 3428922 h 6685267"/>
                <a:gd name="connsiteX32" fmla="*/ 69148 w 5822102"/>
                <a:gd name="connsiteY32" fmla="*/ 3741955 h 6685267"/>
                <a:gd name="connsiteX33" fmla="*/ 167966 w 5822102"/>
                <a:gd name="connsiteY33" fmla="*/ 4041323 h 6685267"/>
                <a:gd name="connsiteX34" fmla="*/ 202049 w 5822102"/>
                <a:gd name="connsiteY34" fmla="*/ 4112894 h 6685267"/>
                <a:gd name="connsiteX35" fmla="*/ 239933 w 5822102"/>
                <a:gd name="connsiteY35" fmla="*/ 4182843 h 6685267"/>
                <a:gd name="connsiteX36" fmla="*/ 323916 w 5822102"/>
                <a:gd name="connsiteY36" fmla="*/ 4318456 h 6685267"/>
                <a:gd name="connsiteX37" fmla="*/ 416604 w 5822102"/>
                <a:gd name="connsiteY37" fmla="*/ 4449436 h 6685267"/>
                <a:gd name="connsiteX38" fmla="*/ 515911 w 5822102"/>
                <a:gd name="connsiteY38" fmla="*/ 4576711 h 6685267"/>
                <a:gd name="connsiteX39" fmla="*/ 722619 w 5822102"/>
                <a:gd name="connsiteY39" fmla="*/ 4828482 h 6685267"/>
                <a:gd name="connsiteX40" fmla="*/ 825972 w 5822102"/>
                <a:gd name="connsiteY40" fmla="*/ 4956104 h 6685267"/>
                <a:gd name="connsiteX41" fmla="*/ 926506 w 5822102"/>
                <a:gd name="connsiteY41" fmla="*/ 5085347 h 6685267"/>
                <a:gd name="connsiteX42" fmla="*/ 1027040 w 5822102"/>
                <a:gd name="connsiteY42" fmla="*/ 5210191 h 6685267"/>
                <a:gd name="connsiteX43" fmla="*/ 1132110 w 5822102"/>
                <a:gd name="connsiteY43" fmla="*/ 5330748 h 6685267"/>
                <a:gd name="connsiteX44" fmla="*/ 1354880 w 5822102"/>
                <a:gd name="connsiteY44" fmla="*/ 5558083 h 6685267"/>
                <a:gd name="connsiteX45" fmla="*/ 1855220 w 5822102"/>
                <a:gd name="connsiteY45" fmla="*/ 5937591 h 6685267"/>
                <a:gd name="connsiteX46" fmla="*/ 2131810 w 5822102"/>
                <a:gd name="connsiteY46" fmla="*/ 6080268 h 6685267"/>
                <a:gd name="connsiteX47" fmla="*/ 2423726 w 5822102"/>
                <a:gd name="connsiteY47" fmla="*/ 6188087 h 6685267"/>
                <a:gd name="connsiteX48" fmla="*/ 2727780 w 5822102"/>
                <a:gd name="connsiteY48" fmla="*/ 6262552 h 6685267"/>
                <a:gd name="connsiteX49" fmla="*/ 3041276 w 5822102"/>
                <a:gd name="connsiteY49" fmla="*/ 6304245 h 6685267"/>
                <a:gd name="connsiteX50" fmla="*/ 3360532 w 5822102"/>
                <a:gd name="connsiteY50" fmla="*/ 6317331 h 6685267"/>
                <a:gd name="connsiteX51" fmla="*/ 3439855 w 5822102"/>
                <a:gd name="connsiteY51" fmla="*/ 6316751 h 6685267"/>
                <a:gd name="connsiteX52" fmla="*/ 3478721 w 5822102"/>
                <a:gd name="connsiteY52" fmla="*/ 6315826 h 6685267"/>
                <a:gd name="connsiteX53" fmla="*/ 3517463 w 5822102"/>
                <a:gd name="connsiteY53" fmla="*/ 6313971 h 6685267"/>
                <a:gd name="connsiteX54" fmla="*/ 3671452 w 5822102"/>
                <a:gd name="connsiteY54" fmla="*/ 6301233 h 6685267"/>
                <a:gd name="connsiteX55" fmla="*/ 4265460 w 5822102"/>
                <a:gd name="connsiteY55" fmla="*/ 6149638 h 6685267"/>
                <a:gd name="connsiteX56" fmla="*/ 4546587 w 5822102"/>
                <a:gd name="connsiteY56" fmla="*/ 6018079 h 6685267"/>
                <a:gd name="connsiteX57" fmla="*/ 4818030 w 5822102"/>
                <a:gd name="connsiteY57" fmla="*/ 5858029 h 6685267"/>
                <a:gd name="connsiteX58" fmla="*/ 5081870 w 5822102"/>
                <a:gd name="connsiteY58" fmla="*/ 5676903 h 6685267"/>
                <a:gd name="connsiteX59" fmla="*/ 5212073 w 5822102"/>
                <a:gd name="connsiteY59" fmla="*/ 5581013 h 6685267"/>
                <a:gd name="connsiteX60" fmla="*/ 5343625 w 5822102"/>
                <a:gd name="connsiteY60" fmla="*/ 5481533 h 6685267"/>
                <a:gd name="connsiteX61" fmla="*/ 5610378 w 5822102"/>
                <a:gd name="connsiteY61" fmla="*/ 5284425 h 6685267"/>
                <a:gd name="connsiteX62" fmla="*/ 5822102 w 5822102"/>
                <a:gd name="connsiteY62" fmla="*/ 5126414 h 6685267"/>
                <a:gd name="connsiteX63" fmla="*/ 5822102 w 5822102"/>
                <a:gd name="connsiteY63" fmla="*/ 5556641 h 6685267"/>
                <a:gd name="connsiteX64" fmla="*/ 5576325 w 5822102"/>
                <a:gd name="connsiteY64" fmla="*/ 5749979 h 6685267"/>
                <a:gd name="connsiteX65" fmla="*/ 5447715 w 5822102"/>
                <a:gd name="connsiteY65" fmla="*/ 5852818 h 6685267"/>
                <a:gd name="connsiteX66" fmla="*/ 5315059 w 5822102"/>
                <a:gd name="connsiteY66" fmla="*/ 5956236 h 6685267"/>
                <a:gd name="connsiteX67" fmla="*/ 5038468 w 5822102"/>
                <a:gd name="connsiteY67" fmla="*/ 6155776 h 6685267"/>
                <a:gd name="connsiteX68" fmla="*/ 4741892 w 5822102"/>
                <a:gd name="connsiteY68" fmla="*/ 6338292 h 6685267"/>
                <a:gd name="connsiteX69" fmla="*/ 4420920 w 5822102"/>
                <a:gd name="connsiteY69" fmla="*/ 6492203 h 6685267"/>
                <a:gd name="connsiteX70" fmla="*/ 3717672 w 5822102"/>
                <a:gd name="connsiteY70" fmla="*/ 6670434 h 6685267"/>
                <a:gd name="connsiteX71" fmla="*/ 3535853 w 5822102"/>
                <a:gd name="connsiteY71" fmla="*/ 6683289 h 6685267"/>
                <a:gd name="connsiteX72" fmla="*/ 3490367 w 5822102"/>
                <a:gd name="connsiteY72" fmla="*/ 6684910 h 6685267"/>
                <a:gd name="connsiteX73" fmla="*/ 3445005 w 5822102"/>
                <a:gd name="connsiteY73" fmla="*/ 6685142 h 6685267"/>
                <a:gd name="connsiteX74" fmla="*/ 3355872 w 5822102"/>
                <a:gd name="connsiteY74" fmla="*/ 6684100 h 6685267"/>
                <a:gd name="connsiteX75" fmla="*/ 3179203 w 5822102"/>
                <a:gd name="connsiteY75" fmla="*/ 6677150 h 6685267"/>
                <a:gd name="connsiteX76" fmla="*/ 3002410 w 5822102"/>
                <a:gd name="connsiteY76" fmla="*/ 6661169 h 6685267"/>
                <a:gd name="connsiteX77" fmla="*/ 2650296 w 5822102"/>
                <a:gd name="connsiteY77" fmla="*/ 6604191 h 6685267"/>
                <a:gd name="connsiteX78" fmla="*/ 2306028 w 5822102"/>
                <a:gd name="connsiteY78" fmla="*/ 6505869 h 6685267"/>
                <a:gd name="connsiteX79" fmla="*/ 1978803 w 5822102"/>
                <a:gd name="connsiteY79" fmla="*/ 6363307 h 6685267"/>
                <a:gd name="connsiteX80" fmla="*/ 1678428 w 5822102"/>
                <a:gd name="connsiteY80" fmla="*/ 6177779 h 6685267"/>
                <a:gd name="connsiteX81" fmla="*/ 1175880 w 5822102"/>
                <a:gd name="connsiteY81" fmla="*/ 5710373 h 6685267"/>
                <a:gd name="connsiteX82" fmla="*/ 971502 w 5822102"/>
                <a:gd name="connsiteY82" fmla="*/ 5445399 h 6685267"/>
                <a:gd name="connsiteX83" fmla="*/ 790909 w 5822102"/>
                <a:gd name="connsiteY83" fmla="*/ 5169078 h 6685267"/>
                <a:gd name="connsiteX84" fmla="*/ 706680 w 5822102"/>
                <a:gd name="connsiteY84" fmla="*/ 5031959 h 6685267"/>
                <a:gd name="connsiteX85" fmla="*/ 619143 w 5822102"/>
                <a:gd name="connsiteY85" fmla="*/ 4897157 h 6685267"/>
                <a:gd name="connsiteX86" fmla="*/ 436465 w 5822102"/>
                <a:gd name="connsiteY86" fmla="*/ 4628710 h 6685267"/>
                <a:gd name="connsiteX87" fmla="*/ 347088 w 5822102"/>
                <a:gd name="connsiteY87" fmla="*/ 4492171 h 6685267"/>
                <a:gd name="connsiteX88" fmla="*/ 262001 w 5822102"/>
                <a:gd name="connsiteY88" fmla="*/ 4352619 h 6685267"/>
                <a:gd name="connsiteX89" fmla="*/ 118679 w 5822102"/>
                <a:gd name="connsiteY89" fmla="*/ 4059853 h 6685267"/>
                <a:gd name="connsiteX90" fmla="*/ 28322 w 5822102"/>
                <a:gd name="connsiteY90" fmla="*/ 3749136 h 6685267"/>
                <a:gd name="connsiteX91" fmla="*/ 0 w 5822102"/>
                <a:gd name="connsiteY91" fmla="*/ 3428922 h 6685267"/>
                <a:gd name="connsiteX92" fmla="*/ 253052 w 5822102"/>
                <a:gd name="connsiteY92" fmla="*/ 2174356 h 6685267"/>
                <a:gd name="connsiteX93" fmla="*/ 389141 w 5822102"/>
                <a:gd name="connsiteY93" fmla="*/ 1877652 h 6685267"/>
                <a:gd name="connsiteX94" fmla="*/ 552079 w 5822102"/>
                <a:gd name="connsiteY94" fmla="*/ 1591834 h 6685267"/>
                <a:gd name="connsiteX95" fmla="*/ 954950 w 5822102"/>
                <a:gd name="connsiteY95" fmla="*/ 1061773 h 6685267"/>
                <a:gd name="connsiteX96" fmla="*/ 1192922 w 5822102"/>
                <a:gd name="connsiteY96" fmla="*/ 822626 h 6685267"/>
                <a:gd name="connsiteX97" fmla="*/ 1255939 w 5822102"/>
                <a:gd name="connsiteY97" fmla="*/ 765880 h 6685267"/>
                <a:gd name="connsiteX98" fmla="*/ 1320183 w 5822102"/>
                <a:gd name="connsiteY98" fmla="*/ 710291 h 6685267"/>
                <a:gd name="connsiteX99" fmla="*/ 1452961 w 5822102"/>
                <a:gd name="connsiteY99" fmla="*/ 603514 h 6685267"/>
                <a:gd name="connsiteX100" fmla="*/ 2033360 w 5822102"/>
                <a:gd name="connsiteY100" fmla="*/ 235818 h 6685267"/>
                <a:gd name="connsiteX101" fmla="*/ 2512513 w 5822102"/>
                <a:gd name="connsiteY101" fmla="*/ 30012 h 66852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5822102" h="6685267">
                  <a:moveTo>
                    <a:pt x="2605444" y="0"/>
                  </a:moveTo>
                  <a:lnTo>
                    <a:pt x="4757391" y="0"/>
                  </a:lnTo>
                  <a:lnTo>
                    <a:pt x="4913680" y="56274"/>
                  </a:lnTo>
                  <a:cubicBezTo>
                    <a:pt x="5074659" y="119278"/>
                    <a:pt x="5229483" y="195083"/>
                    <a:pt x="5376238" y="282027"/>
                  </a:cubicBezTo>
                  <a:cubicBezTo>
                    <a:pt x="5474014" y="340105"/>
                    <a:pt x="5568080" y="403280"/>
                    <a:pt x="5658024" y="471014"/>
                  </a:cubicBezTo>
                  <a:lnTo>
                    <a:pt x="5822102" y="609109"/>
                  </a:lnTo>
                  <a:lnTo>
                    <a:pt x="5822102" y="760697"/>
                  </a:lnTo>
                  <a:lnTo>
                    <a:pt x="5707785" y="666601"/>
                  </a:lnTo>
                  <a:cubicBezTo>
                    <a:pt x="5665273" y="633682"/>
                    <a:pt x="5621749" y="602008"/>
                    <a:pt x="5577306" y="571666"/>
                  </a:cubicBezTo>
                  <a:cubicBezTo>
                    <a:pt x="5487929" y="511562"/>
                    <a:pt x="5395118" y="456089"/>
                    <a:pt x="5298630" y="407449"/>
                  </a:cubicBezTo>
                  <a:cubicBezTo>
                    <a:pt x="5106266" y="309010"/>
                    <a:pt x="4901153" y="235355"/>
                    <a:pt x="4690768" y="184979"/>
                  </a:cubicBezTo>
                  <a:cubicBezTo>
                    <a:pt x="4480382" y="134486"/>
                    <a:pt x="4264724" y="106807"/>
                    <a:pt x="4048577" y="99280"/>
                  </a:cubicBezTo>
                  <a:cubicBezTo>
                    <a:pt x="3832182" y="90709"/>
                    <a:pt x="3617997" y="102290"/>
                    <a:pt x="3405404" y="131937"/>
                  </a:cubicBezTo>
                  <a:cubicBezTo>
                    <a:pt x="3299353" y="147340"/>
                    <a:pt x="3193915" y="166449"/>
                    <a:pt x="3089702" y="190190"/>
                  </a:cubicBezTo>
                  <a:cubicBezTo>
                    <a:pt x="2985491" y="214278"/>
                    <a:pt x="2882137" y="241725"/>
                    <a:pt x="2780132" y="273457"/>
                  </a:cubicBezTo>
                  <a:cubicBezTo>
                    <a:pt x="2678126" y="305073"/>
                    <a:pt x="2577348" y="340510"/>
                    <a:pt x="2478040" y="379654"/>
                  </a:cubicBezTo>
                  <a:cubicBezTo>
                    <a:pt x="2378854" y="418914"/>
                    <a:pt x="2281017" y="461763"/>
                    <a:pt x="2184897" y="507972"/>
                  </a:cubicBezTo>
                  <a:cubicBezTo>
                    <a:pt x="1992657" y="600271"/>
                    <a:pt x="1806791" y="705542"/>
                    <a:pt x="1629141" y="823205"/>
                  </a:cubicBezTo>
                  <a:cubicBezTo>
                    <a:pt x="1584882" y="852736"/>
                    <a:pt x="1540745" y="882731"/>
                    <a:pt x="1497711" y="914000"/>
                  </a:cubicBezTo>
                  <a:cubicBezTo>
                    <a:pt x="1475888" y="929286"/>
                    <a:pt x="1454555" y="945153"/>
                    <a:pt x="1433099" y="960903"/>
                  </a:cubicBezTo>
                  <a:cubicBezTo>
                    <a:pt x="1411521" y="976537"/>
                    <a:pt x="1390311" y="992634"/>
                    <a:pt x="1369346" y="1008963"/>
                  </a:cubicBezTo>
                  <a:cubicBezTo>
                    <a:pt x="1285119" y="1074165"/>
                    <a:pt x="1202730" y="1141797"/>
                    <a:pt x="1123406" y="1212905"/>
                  </a:cubicBezTo>
                  <a:cubicBezTo>
                    <a:pt x="964391" y="1354656"/>
                    <a:pt x="816900" y="1509261"/>
                    <a:pt x="684367" y="1675564"/>
                  </a:cubicBezTo>
                  <a:cubicBezTo>
                    <a:pt x="618161" y="1758716"/>
                    <a:pt x="555512" y="1844763"/>
                    <a:pt x="497153" y="1933588"/>
                  </a:cubicBezTo>
                  <a:cubicBezTo>
                    <a:pt x="439775" y="2022877"/>
                    <a:pt x="385584" y="2114367"/>
                    <a:pt x="337770" y="2208983"/>
                  </a:cubicBezTo>
                  <a:cubicBezTo>
                    <a:pt x="325388" y="2232493"/>
                    <a:pt x="313862" y="2256349"/>
                    <a:pt x="302461" y="2280207"/>
                  </a:cubicBezTo>
                  <a:lnTo>
                    <a:pt x="285296" y="2316107"/>
                  </a:lnTo>
                  <a:lnTo>
                    <a:pt x="268991" y="2352355"/>
                  </a:lnTo>
                  <a:cubicBezTo>
                    <a:pt x="258324" y="2376560"/>
                    <a:pt x="247535" y="2400764"/>
                    <a:pt x="237849" y="2425432"/>
                  </a:cubicBezTo>
                  <a:cubicBezTo>
                    <a:pt x="228163" y="2450099"/>
                    <a:pt x="217498" y="2474419"/>
                    <a:pt x="208670" y="2499319"/>
                  </a:cubicBezTo>
                  <a:cubicBezTo>
                    <a:pt x="170909" y="2598219"/>
                    <a:pt x="138908" y="2699206"/>
                    <a:pt x="113775" y="2801929"/>
                  </a:cubicBezTo>
                  <a:cubicBezTo>
                    <a:pt x="62773" y="3006911"/>
                    <a:pt x="36659" y="3217917"/>
                    <a:pt x="36781" y="3428922"/>
                  </a:cubicBezTo>
                  <a:cubicBezTo>
                    <a:pt x="37394" y="3534078"/>
                    <a:pt x="47816" y="3639001"/>
                    <a:pt x="69148" y="3741955"/>
                  </a:cubicBezTo>
                  <a:cubicBezTo>
                    <a:pt x="91585" y="3844679"/>
                    <a:pt x="124074" y="3945202"/>
                    <a:pt x="167966" y="4041323"/>
                  </a:cubicBezTo>
                  <a:cubicBezTo>
                    <a:pt x="178387" y="4065528"/>
                    <a:pt x="190525" y="4089153"/>
                    <a:pt x="202049" y="4112894"/>
                  </a:cubicBezTo>
                  <a:cubicBezTo>
                    <a:pt x="214555" y="4136288"/>
                    <a:pt x="226447" y="4159912"/>
                    <a:pt x="239933" y="4182843"/>
                  </a:cubicBezTo>
                  <a:cubicBezTo>
                    <a:pt x="265680" y="4229167"/>
                    <a:pt x="294368" y="4274101"/>
                    <a:pt x="323916" y="4318456"/>
                  </a:cubicBezTo>
                  <a:cubicBezTo>
                    <a:pt x="353341" y="4362927"/>
                    <a:pt x="384849" y="4406240"/>
                    <a:pt x="416604" y="4449436"/>
                  </a:cubicBezTo>
                  <a:cubicBezTo>
                    <a:pt x="448847" y="4492286"/>
                    <a:pt x="482319" y="4534557"/>
                    <a:pt x="515911" y="4576711"/>
                  </a:cubicBezTo>
                  <a:cubicBezTo>
                    <a:pt x="583219" y="4661137"/>
                    <a:pt x="653594" y="4743825"/>
                    <a:pt x="722619" y="4828482"/>
                  </a:cubicBezTo>
                  <a:cubicBezTo>
                    <a:pt x="757315" y="4870637"/>
                    <a:pt x="791889" y="4913138"/>
                    <a:pt x="825972" y="4956104"/>
                  </a:cubicBezTo>
                  <a:cubicBezTo>
                    <a:pt x="859934" y="4998722"/>
                    <a:pt x="893649" y="5044004"/>
                    <a:pt x="926506" y="5085347"/>
                  </a:cubicBezTo>
                  <a:cubicBezTo>
                    <a:pt x="959119" y="5127734"/>
                    <a:pt x="993324" y="5168847"/>
                    <a:pt x="1027040" y="5210191"/>
                  </a:cubicBezTo>
                  <a:cubicBezTo>
                    <a:pt x="1061737" y="5250840"/>
                    <a:pt x="1096188" y="5291488"/>
                    <a:pt x="1132110" y="5330748"/>
                  </a:cubicBezTo>
                  <a:cubicBezTo>
                    <a:pt x="1203465" y="5409731"/>
                    <a:pt x="1277639" y="5485818"/>
                    <a:pt x="1354880" y="5558083"/>
                  </a:cubicBezTo>
                  <a:cubicBezTo>
                    <a:pt x="1509603" y="5702266"/>
                    <a:pt x="1676588" y="5830930"/>
                    <a:pt x="1855220" y="5937591"/>
                  </a:cubicBezTo>
                  <a:cubicBezTo>
                    <a:pt x="1944720" y="5990632"/>
                    <a:pt x="2036549" y="6039272"/>
                    <a:pt x="2131810" y="6080268"/>
                  </a:cubicBezTo>
                  <a:cubicBezTo>
                    <a:pt x="2226460" y="6122423"/>
                    <a:pt x="2324173" y="6157977"/>
                    <a:pt x="2423726" y="6188087"/>
                  </a:cubicBezTo>
                  <a:cubicBezTo>
                    <a:pt x="2523280" y="6218313"/>
                    <a:pt x="2624794" y="6242749"/>
                    <a:pt x="2727780" y="6262552"/>
                  </a:cubicBezTo>
                  <a:cubicBezTo>
                    <a:pt x="2830890" y="6282008"/>
                    <a:pt x="2935714" y="6295326"/>
                    <a:pt x="3041276" y="6304245"/>
                  </a:cubicBezTo>
                  <a:cubicBezTo>
                    <a:pt x="3146836" y="6313277"/>
                    <a:pt x="3253499" y="6317215"/>
                    <a:pt x="3360532" y="6317331"/>
                  </a:cubicBezTo>
                  <a:cubicBezTo>
                    <a:pt x="3387259" y="6317331"/>
                    <a:pt x="3414354" y="6317794"/>
                    <a:pt x="3439855" y="6316751"/>
                  </a:cubicBezTo>
                  <a:lnTo>
                    <a:pt x="3478721" y="6315826"/>
                  </a:lnTo>
                  <a:lnTo>
                    <a:pt x="3517463" y="6313971"/>
                  </a:lnTo>
                  <a:cubicBezTo>
                    <a:pt x="3569078" y="6311772"/>
                    <a:pt x="3620449" y="6306907"/>
                    <a:pt x="3671452" y="6301233"/>
                  </a:cubicBezTo>
                  <a:cubicBezTo>
                    <a:pt x="3875707" y="6277608"/>
                    <a:pt x="4074445" y="6225841"/>
                    <a:pt x="4265460" y="6149638"/>
                  </a:cubicBezTo>
                  <a:cubicBezTo>
                    <a:pt x="4361212" y="6111884"/>
                    <a:pt x="4454636" y="6067065"/>
                    <a:pt x="4546587" y="6018079"/>
                  </a:cubicBezTo>
                  <a:cubicBezTo>
                    <a:pt x="4638662" y="5969322"/>
                    <a:pt x="4729020" y="5915240"/>
                    <a:pt x="4818030" y="5858029"/>
                  </a:cubicBezTo>
                  <a:cubicBezTo>
                    <a:pt x="4907038" y="5800703"/>
                    <a:pt x="4994577" y="5739672"/>
                    <a:pt x="5081870" y="5676903"/>
                  </a:cubicBezTo>
                  <a:cubicBezTo>
                    <a:pt x="5125392" y="5645519"/>
                    <a:pt x="5168794" y="5613324"/>
                    <a:pt x="5212073" y="5581013"/>
                  </a:cubicBezTo>
                  <a:lnTo>
                    <a:pt x="5343625" y="5481533"/>
                  </a:lnTo>
                  <a:cubicBezTo>
                    <a:pt x="5432696" y="5414768"/>
                    <a:pt x="5521951" y="5349452"/>
                    <a:pt x="5610378" y="5284425"/>
                  </a:cubicBezTo>
                  <a:lnTo>
                    <a:pt x="5822102" y="5126414"/>
                  </a:lnTo>
                  <a:lnTo>
                    <a:pt x="5822102" y="5556641"/>
                  </a:lnTo>
                  <a:lnTo>
                    <a:pt x="5576325" y="5749979"/>
                  </a:lnTo>
                  <a:lnTo>
                    <a:pt x="5447715" y="5852818"/>
                  </a:lnTo>
                  <a:cubicBezTo>
                    <a:pt x="5403945" y="5887445"/>
                    <a:pt x="5359932" y="5922073"/>
                    <a:pt x="5315059" y="5956236"/>
                  </a:cubicBezTo>
                  <a:cubicBezTo>
                    <a:pt x="5225682" y="6024680"/>
                    <a:pt x="5133976" y="6091734"/>
                    <a:pt x="5038468" y="6155776"/>
                  </a:cubicBezTo>
                  <a:cubicBezTo>
                    <a:pt x="4943084" y="6219703"/>
                    <a:pt x="4845002" y="6281777"/>
                    <a:pt x="4741892" y="6338292"/>
                  </a:cubicBezTo>
                  <a:cubicBezTo>
                    <a:pt x="4638784" y="6394692"/>
                    <a:pt x="4532120" y="6447038"/>
                    <a:pt x="4420920" y="6492203"/>
                  </a:cubicBezTo>
                  <a:cubicBezTo>
                    <a:pt x="4199255" y="6583693"/>
                    <a:pt x="3959813" y="6644840"/>
                    <a:pt x="3717672" y="6670434"/>
                  </a:cubicBezTo>
                  <a:cubicBezTo>
                    <a:pt x="3657106" y="6676456"/>
                    <a:pt x="3596419" y="6681321"/>
                    <a:pt x="3535853" y="6683289"/>
                  </a:cubicBezTo>
                  <a:lnTo>
                    <a:pt x="3490367" y="6684910"/>
                  </a:lnTo>
                  <a:lnTo>
                    <a:pt x="3445005" y="6685142"/>
                  </a:lnTo>
                  <a:cubicBezTo>
                    <a:pt x="3414354" y="6685605"/>
                    <a:pt x="3385297" y="6684679"/>
                    <a:pt x="3355872" y="6684100"/>
                  </a:cubicBezTo>
                  <a:cubicBezTo>
                    <a:pt x="3297146" y="6683405"/>
                    <a:pt x="3238052" y="6680047"/>
                    <a:pt x="3179203" y="6677150"/>
                  </a:cubicBezTo>
                  <a:cubicBezTo>
                    <a:pt x="3120232" y="6672519"/>
                    <a:pt x="3061259" y="6668233"/>
                    <a:pt x="3002410" y="6661169"/>
                  </a:cubicBezTo>
                  <a:cubicBezTo>
                    <a:pt x="2884589" y="6647851"/>
                    <a:pt x="2766891" y="6629669"/>
                    <a:pt x="2650296" y="6604191"/>
                  </a:cubicBezTo>
                  <a:cubicBezTo>
                    <a:pt x="2533702" y="6578713"/>
                    <a:pt x="2418456" y="6545938"/>
                    <a:pt x="2306028" y="6505869"/>
                  </a:cubicBezTo>
                  <a:cubicBezTo>
                    <a:pt x="2193602" y="6465683"/>
                    <a:pt x="2084118" y="6417738"/>
                    <a:pt x="1978803" y="6363307"/>
                  </a:cubicBezTo>
                  <a:cubicBezTo>
                    <a:pt x="1873855" y="6308066"/>
                    <a:pt x="1773077" y="6246340"/>
                    <a:pt x="1678428" y="6177779"/>
                  </a:cubicBezTo>
                  <a:cubicBezTo>
                    <a:pt x="1488393" y="6041356"/>
                    <a:pt x="1321900" y="5881423"/>
                    <a:pt x="1175880" y="5710373"/>
                  </a:cubicBezTo>
                  <a:cubicBezTo>
                    <a:pt x="1103177" y="5624441"/>
                    <a:pt x="1035501" y="5535732"/>
                    <a:pt x="971502" y="5445399"/>
                  </a:cubicBezTo>
                  <a:cubicBezTo>
                    <a:pt x="907380" y="5355069"/>
                    <a:pt x="847550" y="5262768"/>
                    <a:pt x="790909" y="5169078"/>
                  </a:cubicBezTo>
                  <a:cubicBezTo>
                    <a:pt x="761974" y="5121712"/>
                    <a:pt x="735492" y="5077357"/>
                    <a:pt x="706680" y="5031959"/>
                  </a:cubicBezTo>
                  <a:cubicBezTo>
                    <a:pt x="678114" y="4986910"/>
                    <a:pt x="649058" y="4941860"/>
                    <a:pt x="619143" y="4897157"/>
                  </a:cubicBezTo>
                  <a:lnTo>
                    <a:pt x="436465" y="4628710"/>
                  </a:lnTo>
                  <a:cubicBezTo>
                    <a:pt x="406182" y="4583544"/>
                    <a:pt x="376267" y="4538147"/>
                    <a:pt x="347088" y="4492171"/>
                  </a:cubicBezTo>
                  <a:cubicBezTo>
                    <a:pt x="317908" y="4446194"/>
                    <a:pt x="288974" y="4400102"/>
                    <a:pt x="262001" y="4352619"/>
                  </a:cubicBezTo>
                  <a:cubicBezTo>
                    <a:pt x="207934" y="4258119"/>
                    <a:pt x="158280" y="4160840"/>
                    <a:pt x="118679" y="4059853"/>
                  </a:cubicBezTo>
                  <a:cubicBezTo>
                    <a:pt x="78343" y="3959214"/>
                    <a:pt x="48429" y="3854870"/>
                    <a:pt x="28322" y="3749136"/>
                  </a:cubicBezTo>
                  <a:cubicBezTo>
                    <a:pt x="9073" y="3643402"/>
                    <a:pt x="0" y="3536046"/>
                    <a:pt x="0" y="3428922"/>
                  </a:cubicBezTo>
                  <a:cubicBezTo>
                    <a:pt x="1594" y="3001816"/>
                    <a:pt x="89010" y="2575868"/>
                    <a:pt x="253052" y="2174356"/>
                  </a:cubicBezTo>
                  <a:cubicBezTo>
                    <a:pt x="294246" y="2074066"/>
                    <a:pt x="338873" y="1974700"/>
                    <a:pt x="389141" y="1877652"/>
                  </a:cubicBezTo>
                  <a:cubicBezTo>
                    <a:pt x="438672" y="1780256"/>
                    <a:pt x="493230" y="1684945"/>
                    <a:pt x="552079" y="1591834"/>
                  </a:cubicBezTo>
                  <a:cubicBezTo>
                    <a:pt x="669900" y="1405728"/>
                    <a:pt x="804394" y="1227729"/>
                    <a:pt x="954950" y="1061773"/>
                  </a:cubicBezTo>
                  <a:cubicBezTo>
                    <a:pt x="1030597" y="979085"/>
                    <a:pt x="1109552" y="898829"/>
                    <a:pt x="1192922" y="822626"/>
                  </a:cubicBezTo>
                  <a:cubicBezTo>
                    <a:pt x="1213642" y="803402"/>
                    <a:pt x="1234483" y="784409"/>
                    <a:pt x="1255939" y="765880"/>
                  </a:cubicBezTo>
                  <a:cubicBezTo>
                    <a:pt x="1277273" y="747234"/>
                    <a:pt x="1298237" y="728241"/>
                    <a:pt x="1320183" y="710291"/>
                  </a:cubicBezTo>
                  <a:cubicBezTo>
                    <a:pt x="1363585" y="673811"/>
                    <a:pt x="1408088" y="638489"/>
                    <a:pt x="1452961" y="603514"/>
                  </a:cubicBezTo>
                  <a:cubicBezTo>
                    <a:pt x="1633310" y="464543"/>
                    <a:pt x="1828125" y="341437"/>
                    <a:pt x="2033360" y="235818"/>
                  </a:cubicBezTo>
                  <a:cubicBezTo>
                    <a:pt x="2187242" y="156561"/>
                    <a:pt x="2347554" y="87597"/>
                    <a:pt x="2512513" y="3001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15102EBE-A80F-4CFF-B1DD-941EF9728B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04998" y="98659"/>
              <a:ext cx="5774333" cy="6315453"/>
            </a:xfrm>
            <a:custGeom>
              <a:avLst/>
              <a:gdLst>
                <a:gd name="connsiteX0" fmla="*/ 3707237 w 5774333"/>
                <a:gd name="connsiteY0" fmla="*/ 1489 h 6315453"/>
                <a:gd name="connsiteX1" fmla="*/ 4037665 w 5774333"/>
                <a:gd name="connsiteY1" fmla="*/ 6121 h 6315453"/>
                <a:gd name="connsiteX2" fmla="*/ 4692239 w 5774333"/>
                <a:gd name="connsiteY2" fmla="*/ 102128 h 6315453"/>
                <a:gd name="connsiteX3" fmla="*/ 5315059 w 5774333"/>
                <a:gd name="connsiteY3" fmla="*/ 324945 h 6315453"/>
                <a:gd name="connsiteX4" fmla="*/ 5738325 w 5774333"/>
                <a:gd name="connsiteY4" fmla="*/ 578286 h 6315453"/>
                <a:gd name="connsiteX5" fmla="*/ 5774333 w 5774333"/>
                <a:gd name="connsiteY5" fmla="*/ 606551 h 6315453"/>
                <a:gd name="connsiteX6" fmla="*/ 5774333 w 5774333"/>
                <a:gd name="connsiteY6" fmla="*/ 975490 h 6315453"/>
                <a:gd name="connsiteX7" fmla="*/ 5676001 w 5774333"/>
                <a:gd name="connsiteY7" fmla="*/ 889749 h 6315453"/>
                <a:gd name="connsiteX8" fmla="*/ 5177132 w 5774333"/>
                <a:gd name="connsiteY8" fmla="*/ 581926 h 6315453"/>
                <a:gd name="connsiteX9" fmla="*/ 4615735 w 5774333"/>
                <a:gd name="connsiteY9" fmla="*/ 388640 h 6315453"/>
                <a:gd name="connsiteX10" fmla="*/ 4020010 w 5774333"/>
                <a:gd name="connsiteY10" fmla="*/ 308500 h 6315453"/>
                <a:gd name="connsiteX11" fmla="*/ 3416315 w 5774333"/>
                <a:gd name="connsiteY11" fmla="*/ 328882 h 6315453"/>
                <a:gd name="connsiteX12" fmla="*/ 2823779 w 5774333"/>
                <a:gd name="connsiteY12" fmla="*/ 446545 h 6315453"/>
                <a:gd name="connsiteX13" fmla="*/ 2256987 w 5774333"/>
                <a:gd name="connsiteY13" fmla="*/ 651296 h 6315453"/>
                <a:gd name="connsiteX14" fmla="*/ 1244169 w 5774333"/>
                <a:gd name="connsiteY14" fmla="*/ 1280374 h 6315453"/>
                <a:gd name="connsiteX15" fmla="*/ 830141 w 5774333"/>
                <a:gd name="connsiteY15" fmla="*/ 1700184 h 6315453"/>
                <a:gd name="connsiteX16" fmla="*/ 502792 w 5774333"/>
                <a:gd name="connsiteY16" fmla="*/ 2182300 h 6315453"/>
                <a:gd name="connsiteX17" fmla="*/ 280637 w 5774333"/>
                <a:gd name="connsiteY17" fmla="*/ 2715256 h 6315453"/>
                <a:gd name="connsiteX18" fmla="*/ 199843 w 5774333"/>
                <a:gd name="connsiteY18" fmla="*/ 3283418 h 6315453"/>
                <a:gd name="connsiteX19" fmla="*/ 233926 w 5774333"/>
                <a:gd name="connsiteY19" fmla="*/ 3561593 h 6315453"/>
                <a:gd name="connsiteX20" fmla="*/ 334582 w 5774333"/>
                <a:gd name="connsiteY20" fmla="*/ 3821816 h 6315453"/>
                <a:gd name="connsiteX21" fmla="*/ 404834 w 5774333"/>
                <a:gd name="connsiteY21" fmla="*/ 3944343 h 6315453"/>
                <a:gd name="connsiteX22" fmla="*/ 485506 w 5774333"/>
                <a:gd name="connsiteY22" fmla="*/ 4062932 h 6315453"/>
                <a:gd name="connsiteX23" fmla="*/ 671861 w 5774333"/>
                <a:gd name="connsiteY23" fmla="*/ 4292120 h 6315453"/>
                <a:gd name="connsiteX24" fmla="*/ 873542 w 5774333"/>
                <a:gd name="connsiteY24" fmla="*/ 4523044 h 6315453"/>
                <a:gd name="connsiteX25" fmla="*/ 973831 w 5774333"/>
                <a:gd name="connsiteY25" fmla="*/ 4643601 h 6315453"/>
                <a:gd name="connsiteX26" fmla="*/ 1022014 w 5774333"/>
                <a:gd name="connsiteY26" fmla="*/ 4702780 h 6315453"/>
                <a:gd name="connsiteX27" fmla="*/ 1069215 w 5774333"/>
                <a:gd name="connsiteY27" fmla="*/ 4759411 h 6315453"/>
                <a:gd name="connsiteX28" fmla="*/ 1474784 w 5774333"/>
                <a:gd name="connsiteY28" fmla="*/ 5177948 h 6315453"/>
                <a:gd name="connsiteX29" fmla="*/ 1690442 w 5774333"/>
                <a:gd name="connsiteY29" fmla="*/ 5366255 h 6315453"/>
                <a:gd name="connsiteX30" fmla="*/ 1916276 w 5774333"/>
                <a:gd name="connsiteY30" fmla="*/ 5539852 h 6315453"/>
                <a:gd name="connsiteX31" fmla="*/ 2420784 w 5774333"/>
                <a:gd name="connsiteY31" fmla="*/ 5814437 h 6315453"/>
                <a:gd name="connsiteX32" fmla="*/ 2703015 w 5774333"/>
                <a:gd name="connsiteY32" fmla="*/ 5892029 h 6315453"/>
                <a:gd name="connsiteX33" fmla="*/ 2775350 w 5774333"/>
                <a:gd name="connsiteY33" fmla="*/ 5905695 h 6315453"/>
                <a:gd name="connsiteX34" fmla="*/ 2848299 w 5774333"/>
                <a:gd name="connsiteY34" fmla="*/ 5917161 h 6315453"/>
                <a:gd name="connsiteX35" fmla="*/ 2995544 w 5774333"/>
                <a:gd name="connsiteY35" fmla="*/ 5933605 h 6315453"/>
                <a:gd name="connsiteX36" fmla="*/ 3069596 w 5774333"/>
                <a:gd name="connsiteY36" fmla="*/ 5938933 h 6315453"/>
                <a:gd name="connsiteX37" fmla="*/ 3143894 w 5774333"/>
                <a:gd name="connsiteY37" fmla="*/ 5942639 h 6315453"/>
                <a:gd name="connsiteX38" fmla="*/ 3218436 w 5774333"/>
                <a:gd name="connsiteY38" fmla="*/ 5944260 h 6315453"/>
                <a:gd name="connsiteX39" fmla="*/ 3293101 w 5774333"/>
                <a:gd name="connsiteY39" fmla="*/ 5943913 h 6315453"/>
                <a:gd name="connsiteX40" fmla="*/ 3330494 w 5774333"/>
                <a:gd name="connsiteY40" fmla="*/ 5943565 h 6315453"/>
                <a:gd name="connsiteX41" fmla="*/ 3366540 w 5774333"/>
                <a:gd name="connsiteY41" fmla="*/ 5942059 h 6315453"/>
                <a:gd name="connsiteX42" fmla="*/ 3402462 w 5774333"/>
                <a:gd name="connsiteY42" fmla="*/ 5940323 h 6315453"/>
                <a:gd name="connsiteX43" fmla="*/ 3438262 w 5774333"/>
                <a:gd name="connsiteY43" fmla="*/ 5937543 h 6315453"/>
                <a:gd name="connsiteX44" fmla="*/ 3580236 w 5774333"/>
                <a:gd name="connsiteY44" fmla="*/ 5920982 h 6315453"/>
                <a:gd name="connsiteX45" fmla="*/ 4121034 w 5774333"/>
                <a:gd name="connsiteY45" fmla="*/ 5753290 h 6315453"/>
                <a:gd name="connsiteX46" fmla="*/ 4620639 w 5774333"/>
                <a:gd name="connsiteY46" fmla="*/ 5459364 h 6315453"/>
                <a:gd name="connsiteX47" fmla="*/ 4741771 w 5774333"/>
                <a:gd name="connsiteY47" fmla="*/ 5372971 h 6315453"/>
                <a:gd name="connsiteX48" fmla="*/ 4862901 w 5774333"/>
                <a:gd name="connsiteY48" fmla="*/ 5283682 h 6315453"/>
                <a:gd name="connsiteX49" fmla="*/ 5108229 w 5774333"/>
                <a:gd name="connsiteY49" fmla="*/ 5098386 h 6315453"/>
                <a:gd name="connsiteX50" fmla="*/ 5612493 w 5774333"/>
                <a:gd name="connsiteY50" fmla="*/ 4739724 h 6315453"/>
                <a:gd name="connsiteX51" fmla="*/ 5774333 w 5774333"/>
                <a:gd name="connsiteY51" fmla="*/ 4623488 h 6315453"/>
                <a:gd name="connsiteX52" fmla="*/ 5774333 w 5774333"/>
                <a:gd name="connsiteY52" fmla="*/ 5232926 h 6315453"/>
                <a:gd name="connsiteX53" fmla="*/ 5676492 w 5774333"/>
                <a:gd name="connsiteY53" fmla="*/ 5306859 h 6315453"/>
                <a:gd name="connsiteX54" fmla="*/ 5426260 w 5774333"/>
                <a:gd name="connsiteY54" fmla="*/ 5486233 h 6315453"/>
                <a:gd name="connsiteX55" fmla="*/ 5300225 w 5774333"/>
                <a:gd name="connsiteY55" fmla="*/ 5576217 h 6315453"/>
                <a:gd name="connsiteX56" fmla="*/ 5170757 w 5774333"/>
                <a:gd name="connsiteY56" fmla="*/ 5666780 h 6315453"/>
                <a:gd name="connsiteX57" fmla="*/ 5038100 w 5774333"/>
                <a:gd name="connsiteY57" fmla="*/ 5756185 h 6315453"/>
                <a:gd name="connsiteX58" fmla="*/ 4901276 w 5774333"/>
                <a:gd name="connsiteY58" fmla="*/ 5843043 h 6315453"/>
                <a:gd name="connsiteX59" fmla="*/ 4614019 w 5774333"/>
                <a:gd name="connsiteY59" fmla="*/ 6006103 h 6315453"/>
                <a:gd name="connsiteX60" fmla="*/ 4305061 w 5774333"/>
                <a:gd name="connsiteY60" fmla="*/ 6144726 h 6315453"/>
                <a:gd name="connsiteX61" fmla="*/ 3632710 w 5774333"/>
                <a:gd name="connsiteY61" fmla="*/ 6304196 h 6315453"/>
                <a:gd name="connsiteX62" fmla="*/ 3459594 w 5774333"/>
                <a:gd name="connsiteY62" fmla="*/ 6314504 h 6315453"/>
                <a:gd name="connsiteX63" fmla="*/ 3416315 w 5774333"/>
                <a:gd name="connsiteY63" fmla="*/ 6315429 h 6315453"/>
                <a:gd name="connsiteX64" fmla="*/ 3373159 w 5774333"/>
                <a:gd name="connsiteY64" fmla="*/ 6315198 h 6315453"/>
                <a:gd name="connsiteX65" fmla="*/ 3330127 w 5774333"/>
                <a:gd name="connsiteY65" fmla="*/ 6314735 h 6315453"/>
                <a:gd name="connsiteX66" fmla="*/ 3288320 w 5774333"/>
                <a:gd name="connsiteY66" fmla="*/ 6313230 h 6315453"/>
                <a:gd name="connsiteX67" fmla="*/ 2954350 w 5774333"/>
                <a:gd name="connsiteY67" fmla="*/ 6288098 h 6315453"/>
                <a:gd name="connsiteX68" fmla="*/ 2622466 w 5774333"/>
                <a:gd name="connsiteY68" fmla="*/ 6232742 h 6315453"/>
                <a:gd name="connsiteX69" fmla="*/ 2296466 w 5774333"/>
                <a:gd name="connsiteY69" fmla="*/ 6146001 h 6315453"/>
                <a:gd name="connsiteX70" fmla="*/ 1672419 w 5774333"/>
                <a:gd name="connsiteY70" fmla="*/ 5885197 h 6315453"/>
                <a:gd name="connsiteX71" fmla="*/ 1146578 w 5774333"/>
                <a:gd name="connsiteY71" fmla="*/ 5479168 h 6315453"/>
                <a:gd name="connsiteX72" fmla="*/ 933372 w 5774333"/>
                <a:gd name="connsiteY72" fmla="*/ 5234810 h 6315453"/>
                <a:gd name="connsiteX73" fmla="*/ 747140 w 5774333"/>
                <a:gd name="connsiteY73" fmla="*/ 4976091 h 6315453"/>
                <a:gd name="connsiteX74" fmla="*/ 703616 w 5774333"/>
                <a:gd name="connsiteY74" fmla="*/ 4910196 h 6315453"/>
                <a:gd name="connsiteX75" fmla="*/ 662053 w 5774333"/>
                <a:gd name="connsiteY75" fmla="*/ 4846269 h 6315453"/>
                <a:gd name="connsiteX76" fmla="*/ 580033 w 5774333"/>
                <a:gd name="connsiteY76" fmla="*/ 4722352 h 6315453"/>
                <a:gd name="connsiteX77" fmla="*/ 410105 w 5774333"/>
                <a:gd name="connsiteY77" fmla="*/ 4469193 h 6315453"/>
                <a:gd name="connsiteX78" fmla="*/ 244224 w 5774333"/>
                <a:gd name="connsiteY78" fmla="*/ 4201556 h 6315453"/>
                <a:gd name="connsiteX79" fmla="*/ 169437 w 5774333"/>
                <a:gd name="connsiteY79" fmla="*/ 4059690 h 6315453"/>
                <a:gd name="connsiteX80" fmla="*/ 105929 w 5774333"/>
                <a:gd name="connsiteY80" fmla="*/ 3911221 h 6315453"/>
                <a:gd name="connsiteX81" fmla="*/ 57256 w 5774333"/>
                <a:gd name="connsiteY81" fmla="*/ 3757195 h 6315453"/>
                <a:gd name="connsiteX82" fmla="*/ 39111 w 5774333"/>
                <a:gd name="connsiteY82" fmla="*/ 3678677 h 6315453"/>
                <a:gd name="connsiteX83" fmla="*/ 31142 w 5774333"/>
                <a:gd name="connsiteY83" fmla="*/ 3639300 h 6315453"/>
                <a:gd name="connsiteX84" fmla="*/ 24521 w 5774333"/>
                <a:gd name="connsiteY84" fmla="*/ 3599809 h 6315453"/>
                <a:gd name="connsiteX85" fmla="*/ 0 w 5774333"/>
                <a:gd name="connsiteY85" fmla="*/ 3283418 h 6315453"/>
                <a:gd name="connsiteX86" fmla="*/ 68045 w 5774333"/>
                <a:gd name="connsiteY86" fmla="*/ 2666963 h 6315453"/>
                <a:gd name="connsiteX87" fmla="*/ 272546 w 5774333"/>
                <a:gd name="connsiteY87" fmla="*/ 2076334 h 6315453"/>
                <a:gd name="connsiteX88" fmla="*/ 1039300 w 5774333"/>
                <a:gd name="connsiteY88" fmla="*/ 1073307 h 6315453"/>
                <a:gd name="connsiteX89" fmla="*/ 1547733 w 5774333"/>
                <a:gd name="connsiteY89" fmla="*/ 680365 h 6315453"/>
                <a:gd name="connsiteX90" fmla="*/ 2115995 w 5774333"/>
                <a:gd name="connsiteY90" fmla="*/ 368373 h 6315453"/>
                <a:gd name="connsiteX91" fmla="*/ 3377451 w 5774333"/>
                <a:gd name="connsiteY91" fmla="*/ 24304 h 6315453"/>
                <a:gd name="connsiteX92" fmla="*/ 3707237 w 5774333"/>
                <a:gd name="connsiteY92" fmla="*/ 1489 h 63154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5774333" h="6315453">
                  <a:moveTo>
                    <a:pt x="3707237" y="1489"/>
                  </a:moveTo>
                  <a:cubicBezTo>
                    <a:pt x="3817502" y="-1522"/>
                    <a:pt x="3927875" y="41"/>
                    <a:pt x="4037665" y="6121"/>
                  </a:cubicBezTo>
                  <a:cubicBezTo>
                    <a:pt x="4257614" y="18745"/>
                    <a:pt x="4477439" y="49665"/>
                    <a:pt x="4692239" y="102128"/>
                  </a:cubicBezTo>
                  <a:cubicBezTo>
                    <a:pt x="4907039" y="154474"/>
                    <a:pt x="5116811" y="228592"/>
                    <a:pt x="5315059" y="324945"/>
                  </a:cubicBezTo>
                  <a:cubicBezTo>
                    <a:pt x="5463562" y="397211"/>
                    <a:pt x="5606133" y="481527"/>
                    <a:pt x="5738325" y="578286"/>
                  </a:cubicBezTo>
                  <a:lnTo>
                    <a:pt x="5774333" y="606551"/>
                  </a:lnTo>
                  <a:lnTo>
                    <a:pt x="5774333" y="975490"/>
                  </a:lnTo>
                  <a:lnTo>
                    <a:pt x="5676001" y="889749"/>
                  </a:lnTo>
                  <a:cubicBezTo>
                    <a:pt x="5522381" y="769886"/>
                    <a:pt x="5355519" y="665657"/>
                    <a:pt x="5177132" y="581926"/>
                  </a:cubicBezTo>
                  <a:cubicBezTo>
                    <a:pt x="4998867" y="497965"/>
                    <a:pt x="4810183" y="433574"/>
                    <a:pt x="4615735" y="388640"/>
                  </a:cubicBezTo>
                  <a:cubicBezTo>
                    <a:pt x="4421289" y="343591"/>
                    <a:pt x="4221446" y="317649"/>
                    <a:pt x="4020010" y="308500"/>
                  </a:cubicBezTo>
                  <a:cubicBezTo>
                    <a:pt x="3818207" y="298887"/>
                    <a:pt x="3616649" y="305257"/>
                    <a:pt x="3416315" y="328882"/>
                  </a:cubicBezTo>
                  <a:cubicBezTo>
                    <a:pt x="3216106" y="352623"/>
                    <a:pt x="3017736" y="392346"/>
                    <a:pt x="2823779" y="446545"/>
                  </a:cubicBezTo>
                  <a:cubicBezTo>
                    <a:pt x="2629699" y="500513"/>
                    <a:pt x="2440401" y="570345"/>
                    <a:pt x="2256987" y="651296"/>
                  </a:cubicBezTo>
                  <a:cubicBezTo>
                    <a:pt x="1889058" y="811461"/>
                    <a:pt x="1545527" y="1023856"/>
                    <a:pt x="1244169" y="1280374"/>
                  </a:cubicBezTo>
                  <a:cubicBezTo>
                    <a:pt x="1093982" y="1409039"/>
                    <a:pt x="954828" y="1549400"/>
                    <a:pt x="830141" y="1700184"/>
                  </a:cubicBezTo>
                  <a:cubicBezTo>
                    <a:pt x="705209" y="1850736"/>
                    <a:pt x="594989" y="2012176"/>
                    <a:pt x="502792" y="2182300"/>
                  </a:cubicBezTo>
                  <a:cubicBezTo>
                    <a:pt x="410595" y="2352308"/>
                    <a:pt x="333847" y="2530307"/>
                    <a:pt x="280637" y="2715256"/>
                  </a:cubicBezTo>
                  <a:cubicBezTo>
                    <a:pt x="227306" y="2899741"/>
                    <a:pt x="199719" y="3091521"/>
                    <a:pt x="199843" y="3283418"/>
                  </a:cubicBezTo>
                  <a:cubicBezTo>
                    <a:pt x="200946" y="3377687"/>
                    <a:pt x="210754" y="3471261"/>
                    <a:pt x="233926" y="3561593"/>
                  </a:cubicBezTo>
                  <a:cubicBezTo>
                    <a:pt x="256730" y="3652040"/>
                    <a:pt x="292162" y="3738550"/>
                    <a:pt x="334582" y="3821816"/>
                  </a:cubicBezTo>
                  <a:cubicBezTo>
                    <a:pt x="356038" y="3863392"/>
                    <a:pt x="379823" y="3904157"/>
                    <a:pt x="404834" y="3944343"/>
                  </a:cubicBezTo>
                  <a:cubicBezTo>
                    <a:pt x="430212" y="3984413"/>
                    <a:pt x="457308" y="4023905"/>
                    <a:pt x="485506" y="4062932"/>
                  </a:cubicBezTo>
                  <a:cubicBezTo>
                    <a:pt x="542639" y="4140757"/>
                    <a:pt x="606146" y="4216265"/>
                    <a:pt x="671861" y="4292120"/>
                  </a:cubicBezTo>
                  <a:cubicBezTo>
                    <a:pt x="737576" y="4368091"/>
                    <a:pt x="806234" y="4444062"/>
                    <a:pt x="873542" y="4523044"/>
                  </a:cubicBezTo>
                  <a:cubicBezTo>
                    <a:pt x="907258" y="4562419"/>
                    <a:pt x="940606" y="4602721"/>
                    <a:pt x="973831" y="4643601"/>
                  </a:cubicBezTo>
                  <a:lnTo>
                    <a:pt x="1022014" y="4702780"/>
                  </a:lnTo>
                  <a:cubicBezTo>
                    <a:pt x="1037829" y="4721658"/>
                    <a:pt x="1052910" y="4740998"/>
                    <a:pt x="1069215" y="4759411"/>
                  </a:cubicBezTo>
                  <a:cubicBezTo>
                    <a:pt x="1196477" y="4909269"/>
                    <a:pt x="1334527" y="5047199"/>
                    <a:pt x="1474784" y="5177948"/>
                  </a:cubicBezTo>
                  <a:cubicBezTo>
                    <a:pt x="1545281" y="5243033"/>
                    <a:pt x="1617003" y="5305917"/>
                    <a:pt x="1690442" y="5366255"/>
                  </a:cubicBezTo>
                  <a:cubicBezTo>
                    <a:pt x="1763881" y="5426591"/>
                    <a:pt x="1838668" y="5484959"/>
                    <a:pt x="1916276" y="5539852"/>
                  </a:cubicBezTo>
                  <a:cubicBezTo>
                    <a:pt x="2070877" y="5649872"/>
                    <a:pt x="2237617" y="5748194"/>
                    <a:pt x="2420784" y="5814437"/>
                  </a:cubicBezTo>
                  <a:cubicBezTo>
                    <a:pt x="2512124" y="5847559"/>
                    <a:pt x="2606773" y="5872921"/>
                    <a:pt x="2703015" y="5892029"/>
                  </a:cubicBezTo>
                  <a:cubicBezTo>
                    <a:pt x="2727168" y="5896546"/>
                    <a:pt x="2751075" y="5901758"/>
                    <a:pt x="2775350" y="5905695"/>
                  </a:cubicBezTo>
                  <a:lnTo>
                    <a:pt x="2848299" y="5917161"/>
                  </a:lnTo>
                  <a:cubicBezTo>
                    <a:pt x="2897218" y="5923298"/>
                    <a:pt x="2946136" y="5929784"/>
                    <a:pt x="2995544" y="5933605"/>
                  </a:cubicBezTo>
                  <a:cubicBezTo>
                    <a:pt x="3020188" y="5935806"/>
                    <a:pt x="3044831" y="5937891"/>
                    <a:pt x="3069596" y="5938933"/>
                  </a:cubicBezTo>
                  <a:cubicBezTo>
                    <a:pt x="3094362" y="5940090"/>
                    <a:pt x="3119005" y="5941943"/>
                    <a:pt x="3143894" y="5942639"/>
                  </a:cubicBezTo>
                  <a:lnTo>
                    <a:pt x="3218436" y="5944260"/>
                  </a:lnTo>
                  <a:cubicBezTo>
                    <a:pt x="3243201" y="5944838"/>
                    <a:pt x="3268212" y="5944029"/>
                    <a:pt x="3293101" y="5943913"/>
                  </a:cubicBezTo>
                  <a:lnTo>
                    <a:pt x="3330494" y="5943565"/>
                  </a:lnTo>
                  <a:cubicBezTo>
                    <a:pt x="3342632" y="5943218"/>
                    <a:pt x="3354524" y="5942523"/>
                    <a:pt x="3366540" y="5942059"/>
                  </a:cubicBezTo>
                  <a:cubicBezTo>
                    <a:pt x="3378554" y="5941480"/>
                    <a:pt x="3390570" y="5941134"/>
                    <a:pt x="3402462" y="5940323"/>
                  </a:cubicBezTo>
                  <a:lnTo>
                    <a:pt x="3438262" y="5937543"/>
                  </a:lnTo>
                  <a:cubicBezTo>
                    <a:pt x="3485954" y="5933953"/>
                    <a:pt x="3533279" y="5927931"/>
                    <a:pt x="3580236" y="5920982"/>
                  </a:cubicBezTo>
                  <a:cubicBezTo>
                    <a:pt x="3768185" y="5891567"/>
                    <a:pt x="3948901" y="5834010"/>
                    <a:pt x="4121034" y="5753290"/>
                  </a:cubicBezTo>
                  <a:cubicBezTo>
                    <a:pt x="4293782" y="5673497"/>
                    <a:pt x="4458191" y="5571353"/>
                    <a:pt x="4620639" y="5459364"/>
                  </a:cubicBezTo>
                  <a:cubicBezTo>
                    <a:pt x="4661221" y="5431455"/>
                    <a:pt x="4701557" y="5402271"/>
                    <a:pt x="4741771" y="5372971"/>
                  </a:cubicBezTo>
                  <a:cubicBezTo>
                    <a:pt x="4782230" y="5343672"/>
                    <a:pt x="4822566" y="5313908"/>
                    <a:pt x="4862901" y="5283682"/>
                  </a:cubicBezTo>
                  <a:lnTo>
                    <a:pt x="5108229" y="5098386"/>
                  </a:lnTo>
                  <a:cubicBezTo>
                    <a:pt x="5276563" y="4972270"/>
                    <a:pt x="5446489" y="4854838"/>
                    <a:pt x="5612493" y="4739724"/>
                  </a:cubicBezTo>
                  <a:lnTo>
                    <a:pt x="5774333" y="4623488"/>
                  </a:lnTo>
                  <a:lnTo>
                    <a:pt x="5774333" y="5232926"/>
                  </a:lnTo>
                  <a:lnTo>
                    <a:pt x="5676492" y="5306859"/>
                  </a:lnTo>
                  <a:cubicBezTo>
                    <a:pt x="5592693" y="5367905"/>
                    <a:pt x="5508955" y="5427286"/>
                    <a:pt x="5426260" y="5486233"/>
                  </a:cubicBezTo>
                  <a:lnTo>
                    <a:pt x="5300225" y="5576217"/>
                  </a:lnTo>
                  <a:cubicBezTo>
                    <a:pt x="5257559" y="5606443"/>
                    <a:pt x="5214525" y="5636901"/>
                    <a:pt x="5170757" y="5666780"/>
                  </a:cubicBezTo>
                  <a:cubicBezTo>
                    <a:pt x="5127110" y="5696775"/>
                    <a:pt x="5082973" y="5726654"/>
                    <a:pt x="5038100" y="5756185"/>
                  </a:cubicBezTo>
                  <a:cubicBezTo>
                    <a:pt x="4993106" y="5785486"/>
                    <a:pt x="4947743" y="5814553"/>
                    <a:pt x="4901276" y="5843043"/>
                  </a:cubicBezTo>
                  <a:cubicBezTo>
                    <a:pt x="4808835" y="5900136"/>
                    <a:pt x="4713449" y="5955494"/>
                    <a:pt x="4614019" y="6006103"/>
                  </a:cubicBezTo>
                  <a:cubicBezTo>
                    <a:pt x="4514711" y="6056943"/>
                    <a:pt x="4411971" y="6104192"/>
                    <a:pt x="4305061" y="6144726"/>
                  </a:cubicBezTo>
                  <a:cubicBezTo>
                    <a:pt x="4092223" y="6226952"/>
                    <a:pt x="3863569" y="6282424"/>
                    <a:pt x="3632710" y="6304196"/>
                  </a:cubicBezTo>
                  <a:cubicBezTo>
                    <a:pt x="3574964" y="6309408"/>
                    <a:pt x="3517218" y="6313345"/>
                    <a:pt x="3459594" y="6314504"/>
                  </a:cubicBezTo>
                  <a:lnTo>
                    <a:pt x="3416315" y="6315429"/>
                  </a:lnTo>
                  <a:cubicBezTo>
                    <a:pt x="3401971" y="6315546"/>
                    <a:pt x="3387505" y="6315198"/>
                    <a:pt x="3373159" y="6315198"/>
                  </a:cubicBezTo>
                  <a:lnTo>
                    <a:pt x="3330127" y="6314735"/>
                  </a:lnTo>
                  <a:lnTo>
                    <a:pt x="3288320" y="6313230"/>
                  </a:lnTo>
                  <a:cubicBezTo>
                    <a:pt x="3176996" y="6309870"/>
                    <a:pt x="3065428" y="6301533"/>
                    <a:pt x="2954350" y="6288098"/>
                  </a:cubicBezTo>
                  <a:cubicBezTo>
                    <a:pt x="2843150" y="6275360"/>
                    <a:pt x="2732194" y="6257061"/>
                    <a:pt x="2622466" y="6232742"/>
                  </a:cubicBezTo>
                  <a:cubicBezTo>
                    <a:pt x="2512859" y="6208190"/>
                    <a:pt x="2404110" y="6179122"/>
                    <a:pt x="2296466" y="6146001"/>
                  </a:cubicBezTo>
                  <a:cubicBezTo>
                    <a:pt x="2081544" y="6079179"/>
                    <a:pt x="1869073" y="5996027"/>
                    <a:pt x="1672419" y="5885197"/>
                  </a:cubicBezTo>
                  <a:cubicBezTo>
                    <a:pt x="1475643" y="5774599"/>
                    <a:pt x="1299954" y="5634353"/>
                    <a:pt x="1146578" y="5479168"/>
                  </a:cubicBezTo>
                  <a:cubicBezTo>
                    <a:pt x="1069461" y="5401692"/>
                    <a:pt x="999333" y="5319235"/>
                    <a:pt x="933372" y="5234810"/>
                  </a:cubicBezTo>
                  <a:cubicBezTo>
                    <a:pt x="867781" y="5150038"/>
                    <a:pt x="805375" y="5063991"/>
                    <a:pt x="747140" y="4976091"/>
                  </a:cubicBezTo>
                  <a:cubicBezTo>
                    <a:pt x="732182" y="4954319"/>
                    <a:pt x="718082" y="4932199"/>
                    <a:pt x="703616" y="4910196"/>
                  </a:cubicBezTo>
                  <a:lnTo>
                    <a:pt x="662053" y="4846269"/>
                  </a:lnTo>
                  <a:cubicBezTo>
                    <a:pt x="635449" y="4804925"/>
                    <a:pt x="607864" y="4763928"/>
                    <a:pt x="580033" y="4722352"/>
                  </a:cubicBezTo>
                  <a:lnTo>
                    <a:pt x="410105" y="4469193"/>
                  </a:lnTo>
                  <a:cubicBezTo>
                    <a:pt x="353095" y="4382915"/>
                    <a:pt x="296820" y="4294089"/>
                    <a:pt x="244224" y="4201556"/>
                  </a:cubicBezTo>
                  <a:cubicBezTo>
                    <a:pt x="217987" y="4155232"/>
                    <a:pt x="192609" y="4108098"/>
                    <a:pt x="169437" y="4059690"/>
                  </a:cubicBezTo>
                  <a:cubicBezTo>
                    <a:pt x="146388" y="4011165"/>
                    <a:pt x="124932" y="3961715"/>
                    <a:pt x="105929" y="3911221"/>
                  </a:cubicBezTo>
                  <a:cubicBezTo>
                    <a:pt x="87293" y="3860613"/>
                    <a:pt x="70742" y="3809309"/>
                    <a:pt x="57256" y="3757195"/>
                  </a:cubicBezTo>
                  <a:cubicBezTo>
                    <a:pt x="50881" y="3731138"/>
                    <a:pt x="44383" y="3704965"/>
                    <a:pt x="39111" y="3678677"/>
                  </a:cubicBezTo>
                  <a:lnTo>
                    <a:pt x="31142" y="3639300"/>
                  </a:lnTo>
                  <a:lnTo>
                    <a:pt x="24521" y="3599809"/>
                  </a:lnTo>
                  <a:cubicBezTo>
                    <a:pt x="7234" y="3494423"/>
                    <a:pt x="0" y="3388457"/>
                    <a:pt x="0" y="3283418"/>
                  </a:cubicBezTo>
                  <a:cubicBezTo>
                    <a:pt x="491" y="3076698"/>
                    <a:pt x="23418" y="2869978"/>
                    <a:pt x="68045" y="2666963"/>
                  </a:cubicBezTo>
                  <a:cubicBezTo>
                    <a:pt x="112550" y="2464064"/>
                    <a:pt x="180717" y="2265104"/>
                    <a:pt x="272546" y="2076334"/>
                  </a:cubicBezTo>
                  <a:cubicBezTo>
                    <a:pt x="457062" y="1698794"/>
                    <a:pt x="724457" y="1360978"/>
                    <a:pt x="1039300" y="1073307"/>
                  </a:cubicBezTo>
                  <a:cubicBezTo>
                    <a:pt x="1197090" y="929472"/>
                    <a:pt x="1367630" y="798259"/>
                    <a:pt x="1547733" y="680365"/>
                  </a:cubicBezTo>
                  <a:cubicBezTo>
                    <a:pt x="1728081" y="562587"/>
                    <a:pt x="1917870" y="457663"/>
                    <a:pt x="2115995" y="368373"/>
                  </a:cubicBezTo>
                  <a:cubicBezTo>
                    <a:pt x="2512737" y="191070"/>
                    <a:pt x="2939883" y="73870"/>
                    <a:pt x="3377451" y="24304"/>
                  </a:cubicBezTo>
                  <a:cubicBezTo>
                    <a:pt x="3486812" y="12086"/>
                    <a:pt x="3596971" y="4500"/>
                    <a:pt x="3707237" y="148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EC18CE1F-9DF1-47AF-9E66-6CE348AC233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464911 h 6229400"/>
                <a:gd name="connsiteX4" fmla="*/ 5660063 w 5769111"/>
                <a:gd name="connsiteY4" fmla="*/ 1328105 h 6229400"/>
                <a:gd name="connsiteX5" fmla="*/ 4910471 w 5769111"/>
                <a:gd name="connsiteY5" fmla="*/ 781599 h 6229400"/>
                <a:gd name="connsiteX6" fmla="*/ 3882695 w 5769111"/>
                <a:gd name="connsiteY6" fmla="*/ 579048 h 6229400"/>
                <a:gd name="connsiteX7" fmla="*/ 2683153 w 5769111"/>
                <a:gd name="connsiteY7" fmla="*/ 797003 h 6229400"/>
                <a:gd name="connsiteX8" fmla="*/ 1617493 w 5769111"/>
                <a:gd name="connsiteY8" fmla="*/ 1395738 h 6229400"/>
                <a:gd name="connsiteX9" fmla="*/ 880408 w 5769111"/>
                <a:gd name="connsiteY9" fmla="*/ 2259099 h 6229400"/>
                <a:gd name="connsiteX10" fmla="*/ 613135 w 5769111"/>
                <a:gd name="connsiteY10" fmla="*/ 3263863 h 6229400"/>
                <a:gd name="connsiteX11" fmla="*/ 1055484 w 5769111"/>
                <a:gd name="connsiteY11" fmla="*/ 4196825 h 6229400"/>
                <a:gd name="connsiteX12" fmla="*/ 1278376 w 5769111"/>
                <a:gd name="connsiteY12" fmla="*/ 4492950 h 6229400"/>
                <a:gd name="connsiteX13" fmla="*/ 3369851 w 5769111"/>
                <a:gd name="connsiteY13" fmla="*/ 5650468 h 6229400"/>
                <a:gd name="connsiteX14" fmla="*/ 4957551 w 5769111"/>
                <a:gd name="connsiteY14" fmla="*/ 4938355 h 6229400"/>
                <a:gd name="connsiteX15" fmla="*/ 5150773 w 5769111"/>
                <a:gd name="connsiteY15" fmla="*/ 4796950 h 6229400"/>
                <a:gd name="connsiteX16" fmla="*/ 5747247 w 5769111"/>
                <a:gd name="connsiteY16" fmla="*/ 4338176 h 6229400"/>
                <a:gd name="connsiteX17" fmla="*/ 5769111 w 5769111"/>
                <a:gd name="connsiteY17" fmla="*/ 4318497 h 6229400"/>
                <a:gd name="connsiteX18" fmla="*/ 5769111 w 5769111"/>
                <a:gd name="connsiteY18" fmla="*/ 5074612 h 6229400"/>
                <a:gd name="connsiteX19" fmla="*/ 5636252 w 5769111"/>
                <a:gd name="connsiteY19" fmla="*/ 5174208 h 6229400"/>
                <a:gd name="connsiteX20" fmla="*/ 5334922 w 5769111"/>
                <a:gd name="connsiteY20" fmla="*/ 5394528 h 6229400"/>
                <a:gd name="connsiteX21" fmla="*/ 3369727 w 5769111"/>
                <a:gd name="connsiteY21" fmla="*/ 6229400 h 6229400"/>
                <a:gd name="connsiteX22" fmla="*/ 771046 w 5769111"/>
                <a:gd name="connsiteY22" fmla="*/ 4817913 h 6229400"/>
                <a:gd name="connsiteX23" fmla="*/ 0 w 5769111"/>
                <a:gd name="connsiteY23" fmla="*/ 3263748 h 6229400"/>
                <a:gd name="connsiteX24" fmla="*/ 3882695 w 5769111"/>
                <a:gd name="connsiteY24"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769111" h="6229400">
                  <a:moveTo>
                    <a:pt x="3882695" y="0"/>
                  </a:moveTo>
                  <a:cubicBezTo>
                    <a:pt x="4601253" y="0"/>
                    <a:pt x="5210727" y="205477"/>
                    <a:pt x="5691883" y="557381"/>
                  </a:cubicBezTo>
                  <a:lnTo>
                    <a:pt x="5769111" y="620523"/>
                  </a:lnTo>
                  <a:lnTo>
                    <a:pt x="5769111" y="1464911"/>
                  </a:lnTo>
                  <a:lnTo>
                    <a:pt x="5660063" y="1328105"/>
                  </a:lnTo>
                  <a:cubicBezTo>
                    <a:pt x="5449800" y="1091506"/>
                    <a:pt x="5197607" y="907600"/>
                    <a:pt x="4910471" y="781599"/>
                  </a:cubicBezTo>
                  <a:cubicBezTo>
                    <a:pt x="4604088" y="647260"/>
                    <a:pt x="4258349" y="579048"/>
                    <a:pt x="3882695" y="579048"/>
                  </a:cubicBezTo>
                  <a:cubicBezTo>
                    <a:pt x="3484238" y="579048"/>
                    <a:pt x="3080631" y="652240"/>
                    <a:pt x="2683153" y="797003"/>
                  </a:cubicBezTo>
                  <a:cubicBezTo>
                    <a:pt x="2296098" y="937595"/>
                    <a:pt x="1927678" y="1144662"/>
                    <a:pt x="1617493" y="1395738"/>
                  </a:cubicBezTo>
                  <a:cubicBezTo>
                    <a:pt x="1301915" y="1651098"/>
                    <a:pt x="1053890" y="1941665"/>
                    <a:pt x="880408" y="2259099"/>
                  </a:cubicBezTo>
                  <a:cubicBezTo>
                    <a:pt x="703125" y="2583597"/>
                    <a:pt x="613135" y="2921645"/>
                    <a:pt x="613135" y="3263863"/>
                  </a:cubicBezTo>
                  <a:cubicBezTo>
                    <a:pt x="613135" y="3608512"/>
                    <a:pt x="756702" y="3809789"/>
                    <a:pt x="1055484" y="4196825"/>
                  </a:cubicBezTo>
                  <a:cubicBezTo>
                    <a:pt x="1127574" y="4290167"/>
                    <a:pt x="1202116" y="4386753"/>
                    <a:pt x="1278376" y="4492950"/>
                  </a:cubicBezTo>
                  <a:cubicBezTo>
                    <a:pt x="1861105" y="5304313"/>
                    <a:pt x="2486623" y="5650468"/>
                    <a:pt x="3369851" y="5650468"/>
                  </a:cubicBezTo>
                  <a:cubicBezTo>
                    <a:pt x="3949515" y="5650468"/>
                    <a:pt x="4374822" y="5368471"/>
                    <a:pt x="4957551" y="4938355"/>
                  </a:cubicBezTo>
                  <a:cubicBezTo>
                    <a:pt x="5022653" y="4890293"/>
                    <a:pt x="5087755" y="4842811"/>
                    <a:pt x="5150773" y="4796950"/>
                  </a:cubicBezTo>
                  <a:cubicBezTo>
                    <a:pt x="5364254" y="4641404"/>
                    <a:pt x="5570313" y="4491241"/>
                    <a:pt x="5747247" y="4338176"/>
                  </a:cubicBezTo>
                  <a:lnTo>
                    <a:pt x="5769111" y="4318497"/>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5BD26A8C-8D1D-41E6-A71E-FE9AC75F3F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10220" y="131729"/>
              <a:ext cx="5769111" cy="6229400"/>
            </a:xfrm>
            <a:custGeom>
              <a:avLst/>
              <a:gdLst>
                <a:gd name="connsiteX0" fmla="*/ 3882695 w 5769111"/>
                <a:gd name="connsiteY0" fmla="*/ 0 h 6229400"/>
                <a:gd name="connsiteX1" fmla="*/ 5691883 w 5769111"/>
                <a:gd name="connsiteY1" fmla="*/ 557381 h 6229400"/>
                <a:gd name="connsiteX2" fmla="*/ 5769111 w 5769111"/>
                <a:gd name="connsiteY2" fmla="*/ 620523 h 6229400"/>
                <a:gd name="connsiteX3" fmla="*/ 5769111 w 5769111"/>
                <a:gd name="connsiteY3" fmla="*/ 1675390 h 6229400"/>
                <a:gd name="connsiteX4" fmla="*/ 5711488 w 5769111"/>
                <a:gd name="connsiteY4" fmla="*/ 1585205 h 6229400"/>
                <a:gd name="connsiteX5" fmla="*/ 5566027 w 5769111"/>
                <a:gd name="connsiteY5" fmla="*/ 1402571 h 6229400"/>
                <a:gd name="connsiteX6" fmla="*/ 4858734 w 5769111"/>
                <a:gd name="connsiteY6" fmla="*/ 886639 h 6229400"/>
                <a:gd name="connsiteX7" fmla="*/ 3882695 w 5769111"/>
                <a:gd name="connsiteY7" fmla="*/ 694858 h 6229400"/>
                <a:gd name="connsiteX8" fmla="*/ 2727046 w 5769111"/>
                <a:gd name="connsiteY8" fmla="*/ 905053 h 6229400"/>
                <a:gd name="connsiteX9" fmla="*/ 1697186 w 5769111"/>
                <a:gd name="connsiteY9" fmla="*/ 1483638 h 6229400"/>
                <a:gd name="connsiteX10" fmla="*/ 989279 w 5769111"/>
                <a:gd name="connsiteY10" fmla="*/ 2312139 h 6229400"/>
                <a:gd name="connsiteX11" fmla="*/ 735615 w 5769111"/>
                <a:gd name="connsiteY11" fmla="*/ 3263863 h 6229400"/>
                <a:gd name="connsiteX12" fmla="*/ 1154424 w 5769111"/>
                <a:gd name="connsiteY12" fmla="*/ 4128614 h 6229400"/>
                <a:gd name="connsiteX13" fmla="*/ 1379768 w 5769111"/>
                <a:gd name="connsiteY13" fmla="*/ 4427981 h 6229400"/>
                <a:gd name="connsiteX14" fmla="*/ 2239456 w 5769111"/>
                <a:gd name="connsiteY14" fmla="*/ 5256947 h 6229400"/>
                <a:gd name="connsiteX15" fmla="*/ 3369727 w 5769111"/>
                <a:gd name="connsiteY15" fmla="*/ 5534658 h 6229400"/>
                <a:gd name="connsiteX16" fmla="*/ 4096760 w 5769111"/>
                <a:gd name="connsiteY16" fmla="*/ 5357817 h 6229400"/>
                <a:gd name="connsiteX17" fmla="*/ 4881905 w 5769111"/>
                <a:gd name="connsiteY17" fmla="*/ 4847212 h 6229400"/>
                <a:gd name="connsiteX18" fmla="*/ 5075739 w 5769111"/>
                <a:gd name="connsiteY18" fmla="*/ 4705346 h 6229400"/>
                <a:gd name="connsiteX19" fmla="*/ 5759930 w 5769111"/>
                <a:gd name="connsiteY19" fmla="*/ 4166809 h 6229400"/>
                <a:gd name="connsiteX20" fmla="*/ 5769111 w 5769111"/>
                <a:gd name="connsiteY20" fmla="*/ 4157764 h 6229400"/>
                <a:gd name="connsiteX21" fmla="*/ 5769111 w 5769111"/>
                <a:gd name="connsiteY21" fmla="*/ 5074612 h 6229400"/>
                <a:gd name="connsiteX22" fmla="*/ 5636252 w 5769111"/>
                <a:gd name="connsiteY22" fmla="*/ 5174208 h 6229400"/>
                <a:gd name="connsiteX23" fmla="*/ 5334922 w 5769111"/>
                <a:gd name="connsiteY23" fmla="*/ 5394528 h 6229400"/>
                <a:gd name="connsiteX24" fmla="*/ 3369727 w 5769111"/>
                <a:gd name="connsiteY24" fmla="*/ 6229400 h 6229400"/>
                <a:gd name="connsiteX25" fmla="*/ 771046 w 5769111"/>
                <a:gd name="connsiteY25" fmla="*/ 4817913 h 6229400"/>
                <a:gd name="connsiteX26" fmla="*/ 0 w 5769111"/>
                <a:gd name="connsiteY26" fmla="*/ 3263748 h 6229400"/>
                <a:gd name="connsiteX27" fmla="*/ 3882695 w 5769111"/>
                <a:gd name="connsiteY27" fmla="*/ 0 h 622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769111" h="6229400">
                  <a:moveTo>
                    <a:pt x="3882695" y="0"/>
                  </a:moveTo>
                  <a:cubicBezTo>
                    <a:pt x="4601253" y="0"/>
                    <a:pt x="5210727" y="205477"/>
                    <a:pt x="5691883" y="557381"/>
                  </a:cubicBezTo>
                  <a:lnTo>
                    <a:pt x="5769111" y="620523"/>
                  </a:lnTo>
                  <a:lnTo>
                    <a:pt x="5769111" y="1675390"/>
                  </a:lnTo>
                  <a:lnTo>
                    <a:pt x="5711488" y="1585205"/>
                  </a:lnTo>
                  <a:cubicBezTo>
                    <a:pt x="5665942" y="1521390"/>
                    <a:pt x="5617428" y="1460432"/>
                    <a:pt x="5566027" y="1402571"/>
                  </a:cubicBezTo>
                  <a:cubicBezTo>
                    <a:pt x="5367411" y="1179058"/>
                    <a:pt x="5129563" y="1005460"/>
                    <a:pt x="4858734" y="886639"/>
                  </a:cubicBezTo>
                  <a:cubicBezTo>
                    <a:pt x="4568779" y="759363"/>
                    <a:pt x="4240327" y="694858"/>
                    <a:pt x="3882695" y="694858"/>
                  </a:cubicBezTo>
                  <a:cubicBezTo>
                    <a:pt x="3504835" y="694858"/>
                    <a:pt x="3105151" y="767471"/>
                    <a:pt x="2727046" y="905053"/>
                  </a:cubicBezTo>
                  <a:cubicBezTo>
                    <a:pt x="2352985" y="1041013"/>
                    <a:pt x="1996826" y="1241132"/>
                    <a:pt x="1697186" y="1483638"/>
                  </a:cubicBezTo>
                  <a:cubicBezTo>
                    <a:pt x="1397913" y="1725796"/>
                    <a:pt x="1153199" y="2012308"/>
                    <a:pt x="989279" y="2312139"/>
                  </a:cubicBezTo>
                  <a:cubicBezTo>
                    <a:pt x="820946" y="2620077"/>
                    <a:pt x="735615" y="2940290"/>
                    <a:pt x="735615" y="3263863"/>
                  </a:cubicBezTo>
                  <a:cubicBezTo>
                    <a:pt x="735615" y="3573074"/>
                    <a:pt x="863980" y="3752464"/>
                    <a:pt x="1154424" y="4128614"/>
                  </a:cubicBezTo>
                  <a:cubicBezTo>
                    <a:pt x="1227127" y="4222767"/>
                    <a:pt x="1302282" y="4320162"/>
                    <a:pt x="1379768" y="4427981"/>
                  </a:cubicBezTo>
                  <a:cubicBezTo>
                    <a:pt x="1653784" y="4809458"/>
                    <a:pt x="1934912" y="5080685"/>
                    <a:pt x="2239456" y="5256947"/>
                  </a:cubicBezTo>
                  <a:cubicBezTo>
                    <a:pt x="2562268" y="5443863"/>
                    <a:pt x="2932037" y="5534658"/>
                    <a:pt x="3369727" y="5534658"/>
                  </a:cubicBezTo>
                  <a:cubicBezTo>
                    <a:pt x="3618120" y="5534658"/>
                    <a:pt x="3849103" y="5478491"/>
                    <a:pt x="4096760" y="5357817"/>
                  </a:cubicBezTo>
                  <a:cubicBezTo>
                    <a:pt x="4351037" y="5233901"/>
                    <a:pt x="4602740" y="5053238"/>
                    <a:pt x="4881905" y="4847212"/>
                  </a:cubicBezTo>
                  <a:cubicBezTo>
                    <a:pt x="4947375" y="4798920"/>
                    <a:pt x="5012599" y="4751322"/>
                    <a:pt x="5075739" y="4705346"/>
                  </a:cubicBezTo>
                  <a:cubicBezTo>
                    <a:pt x="5327320" y="4521990"/>
                    <a:pt x="5568418" y="4346256"/>
                    <a:pt x="5759930" y="4166809"/>
                  </a:cubicBezTo>
                  <a:lnTo>
                    <a:pt x="5769111" y="4157764"/>
                  </a:lnTo>
                  <a:lnTo>
                    <a:pt x="5769111" y="5074612"/>
                  </a:lnTo>
                  <a:lnTo>
                    <a:pt x="5636252" y="5174208"/>
                  </a:lnTo>
                  <a:cubicBezTo>
                    <a:pt x="5537051" y="5246835"/>
                    <a:pt x="5436100" y="5319845"/>
                    <a:pt x="5334922" y="5394528"/>
                  </a:cubicBezTo>
                  <a:cubicBezTo>
                    <a:pt x="4745327" y="5829741"/>
                    <a:pt x="4177309" y="6229400"/>
                    <a:pt x="3369727" y="6229400"/>
                  </a:cubicBezTo>
                  <a:cubicBezTo>
                    <a:pt x="2172147" y="6229400"/>
                    <a:pt x="1394603" y="5686137"/>
                    <a:pt x="771046" y="4817913"/>
                  </a:cubicBezTo>
                  <a:cubicBezTo>
                    <a:pt x="396864" y="4297000"/>
                    <a:pt x="0" y="3939728"/>
                    <a:pt x="0" y="3263748"/>
                  </a:cubicBezTo>
                  <a:cubicBezTo>
                    <a:pt x="0" y="1461170"/>
                    <a:pt x="1955141" y="0"/>
                    <a:pt x="38826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7" name="Graphic 6" descr="Scales of Justice">
            <a:extLst>
              <a:ext uri="{FF2B5EF4-FFF2-40B4-BE49-F238E27FC236}">
                <a16:creationId xmlns:a16="http://schemas.microsoft.com/office/drawing/2014/main" id="{CFE790EF-5BBE-1C0E-2AA2-B95788A5583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121726" y="1629089"/>
            <a:ext cx="3620021" cy="3620021"/>
          </a:xfrm>
          <a:prstGeom prst="rect">
            <a:avLst/>
          </a:prstGeom>
        </p:spPr>
      </p:pic>
    </p:spTree>
    <p:extLst>
      <p:ext uri="{BB962C8B-B14F-4D97-AF65-F5344CB8AC3E}">
        <p14:creationId xmlns:p14="http://schemas.microsoft.com/office/powerpoint/2010/main" val="34717374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C1135C-7D6C-EC5F-4893-B066257CED62}"/>
              </a:ext>
            </a:extLst>
          </p:cNvPr>
          <p:cNvSpPr>
            <a:spLocks noGrp="1"/>
          </p:cNvSpPr>
          <p:nvPr>
            <p:ph type="title"/>
          </p:nvPr>
        </p:nvSpPr>
        <p:spPr>
          <a:xfrm>
            <a:off x="838200" y="365125"/>
            <a:ext cx="10515600" cy="775230"/>
          </a:xfrm>
        </p:spPr>
        <p:txBody>
          <a:bodyPr/>
          <a:lstStyle/>
          <a:p>
            <a:r>
              <a:rPr lang="en-GB">
                <a:cs typeface="Calibri Light"/>
              </a:rPr>
              <a:t>UK Legislation Mental Health Act 1983</a:t>
            </a:r>
            <a:endParaRPr lang="en-GB"/>
          </a:p>
        </p:txBody>
      </p:sp>
      <p:sp>
        <p:nvSpPr>
          <p:cNvPr id="3" name="Content Placeholder 2">
            <a:extLst>
              <a:ext uri="{FF2B5EF4-FFF2-40B4-BE49-F238E27FC236}">
                <a16:creationId xmlns:a16="http://schemas.microsoft.com/office/drawing/2014/main" id="{77EE95DF-BB75-E141-7759-60D4107F0622}"/>
              </a:ext>
            </a:extLst>
          </p:cNvPr>
          <p:cNvSpPr>
            <a:spLocks noGrp="1"/>
          </p:cNvSpPr>
          <p:nvPr>
            <p:ph idx="1"/>
          </p:nvPr>
        </p:nvSpPr>
        <p:spPr>
          <a:xfrm>
            <a:off x="838200" y="1317626"/>
            <a:ext cx="10515600" cy="4859337"/>
          </a:xfrm>
        </p:spPr>
        <p:txBody>
          <a:bodyPr vert="horz" lIns="91440" tIns="45720" rIns="91440" bIns="45720" rtlCol="0" anchor="t">
            <a:normAutofit lnSpcReduction="10000"/>
          </a:bodyPr>
          <a:lstStyle/>
          <a:p>
            <a:r>
              <a:rPr lang="en-GB" dirty="0">
                <a:ea typeface="+mn-lt"/>
                <a:cs typeface="+mn-lt"/>
              </a:rPr>
              <a:t>The Mental Health Act (1983)  main legislation that covers the </a:t>
            </a:r>
            <a:r>
              <a:rPr lang="en-GB" b="1" dirty="0">
                <a:ea typeface="+mn-lt"/>
                <a:cs typeface="+mn-lt"/>
              </a:rPr>
              <a:t>assessment, treatment and rights of people</a:t>
            </a:r>
            <a:r>
              <a:rPr lang="en-GB" dirty="0">
                <a:ea typeface="+mn-lt"/>
                <a:cs typeface="+mn-lt"/>
              </a:rPr>
              <a:t> with a mental health disorder. </a:t>
            </a:r>
          </a:p>
          <a:p>
            <a:r>
              <a:rPr lang="en-GB" dirty="0">
                <a:ea typeface="+mn-lt"/>
                <a:cs typeface="+mn-lt"/>
              </a:rPr>
              <a:t>When People with MH are treated in hospital, they have agreed or volunteered to be there. They may be referred to as a voluntary patient.</a:t>
            </a:r>
          </a:p>
          <a:p>
            <a:r>
              <a:rPr lang="en-GB" dirty="0">
                <a:ea typeface="+mn-lt"/>
                <a:cs typeface="+mn-lt"/>
              </a:rPr>
              <a:t>People detained under the Mental Health Act need urgent treatment for a mental health disorder and are at risk of harm to themselves or others.</a:t>
            </a:r>
            <a:endParaRPr lang="en-GB" dirty="0">
              <a:cs typeface="Calibri"/>
            </a:endParaRPr>
          </a:p>
          <a:p>
            <a:r>
              <a:rPr lang="en-GB" dirty="0">
                <a:cs typeface="Calibri"/>
              </a:rPr>
              <a:t>But there are cases when a person can be detained, also known as sectioned, under the Mental Health Act (1983) and treated without their agreement.</a:t>
            </a:r>
            <a:endParaRPr lang="en-GB" dirty="0">
              <a:ea typeface="+mn-lt"/>
              <a:cs typeface="+mn-lt"/>
            </a:endParaRPr>
          </a:p>
          <a:p>
            <a:endParaRPr lang="en-GB" dirty="0">
              <a:cs typeface="Calibri"/>
            </a:endParaRPr>
          </a:p>
          <a:p>
            <a:endParaRPr lang="en-GB" dirty="0">
              <a:cs typeface="Calibri"/>
            </a:endParaRPr>
          </a:p>
        </p:txBody>
      </p:sp>
    </p:spTree>
    <p:extLst>
      <p:ext uri="{BB962C8B-B14F-4D97-AF65-F5344CB8AC3E}">
        <p14:creationId xmlns:p14="http://schemas.microsoft.com/office/powerpoint/2010/main" val="12688307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FA44AD-3DDB-879B-AE7F-26C4B60B7F73}"/>
              </a:ext>
            </a:extLst>
          </p:cNvPr>
          <p:cNvSpPr>
            <a:spLocks noGrp="1"/>
          </p:cNvSpPr>
          <p:nvPr>
            <p:ph type="title"/>
          </p:nvPr>
        </p:nvSpPr>
        <p:spPr>
          <a:xfrm>
            <a:off x="838200" y="365125"/>
            <a:ext cx="10515600" cy="649828"/>
          </a:xfrm>
        </p:spPr>
        <p:txBody>
          <a:bodyPr>
            <a:normAutofit fontScale="90000"/>
          </a:bodyPr>
          <a:lstStyle/>
          <a:p>
            <a:pPr algn="ctr"/>
            <a:br>
              <a:rPr lang="en-GB" b="1">
                <a:latin typeface="Calibri"/>
                <a:cs typeface="Calibri"/>
              </a:rPr>
            </a:br>
            <a:r>
              <a:rPr lang="en-GB" sz="3600" b="1">
                <a:latin typeface="Calibri"/>
                <a:cs typeface="Calibri"/>
              </a:rPr>
              <a:t>S136 Mental Health Act  - The Basics</a:t>
            </a:r>
            <a:endParaRPr lang="en-GB" sz="3600">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99683F25-2F42-1ACD-1FBE-6788BA56B3A3}"/>
              </a:ext>
            </a:extLst>
          </p:cNvPr>
          <p:cNvSpPr>
            <a:spLocks noGrp="1"/>
          </p:cNvSpPr>
          <p:nvPr>
            <p:ph idx="1"/>
          </p:nvPr>
        </p:nvSpPr>
        <p:spPr>
          <a:xfrm>
            <a:off x="838200" y="1264909"/>
            <a:ext cx="10515600" cy="4912054"/>
          </a:xfrm>
        </p:spPr>
        <p:txBody>
          <a:bodyPr vert="horz" lIns="91440" tIns="45720" rIns="91440" bIns="45720" rtlCol="0" anchor="t">
            <a:normAutofit/>
          </a:bodyPr>
          <a:lstStyle/>
          <a:p>
            <a:pPr>
              <a:lnSpc>
                <a:spcPct val="100000"/>
              </a:lnSpc>
              <a:spcBef>
                <a:spcPct val="20000"/>
              </a:spcBef>
              <a:spcAft>
                <a:spcPct val="0"/>
              </a:spcAft>
            </a:pPr>
            <a:r>
              <a:rPr lang="en-GB" b="1" dirty="0">
                <a:ea typeface="+mn-lt"/>
                <a:cs typeface="+mn-lt"/>
              </a:rPr>
              <a:t>Police Officer Believes</a:t>
            </a:r>
            <a:endParaRPr lang="en-US" dirty="0">
              <a:ea typeface="+mn-lt"/>
              <a:cs typeface="+mn-lt"/>
            </a:endParaRPr>
          </a:p>
          <a:p>
            <a:pPr>
              <a:lnSpc>
                <a:spcPct val="100000"/>
              </a:lnSpc>
              <a:spcBef>
                <a:spcPct val="20000"/>
              </a:spcBef>
              <a:spcAft>
                <a:spcPct val="0"/>
              </a:spcAft>
            </a:pPr>
            <a:r>
              <a:rPr lang="en-GB" dirty="0">
                <a:ea typeface="+mn-lt"/>
                <a:cs typeface="+mn-lt"/>
              </a:rPr>
              <a:t>Person Suffering Mental Disorder</a:t>
            </a:r>
            <a:endParaRPr lang="en-US" dirty="0">
              <a:ea typeface="+mn-lt"/>
              <a:cs typeface="+mn-lt"/>
            </a:endParaRPr>
          </a:p>
          <a:p>
            <a:pPr lvl="1">
              <a:lnSpc>
                <a:spcPct val="100000"/>
              </a:lnSpc>
              <a:spcBef>
                <a:spcPct val="20000"/>
              </a:spcBef>
              <a:spcAft>
                <a:spcPct val="0"/>
              </a:spcAft>
            </a:pPr>
            <a:r>
              <a:rPr lang="en-GB" dirty="0">
                <a:ea typeface="+mn-lt"/>
                <a:cs typeface="+mn-lt"/>
              </a:rPr>
              <a:t>Must appear to the officer to be in </a:t>
            </a:r>
            <a:r>
              <a:rPr lang="en-GB" b="1" u="sng" dirty="0">
                <a:ea typeface="+mn-lt"/>
                <a:cs typeface="+mn-lt"/>
              </a:rPr>
              <a:t>immediate need of care or control</a:t>
            </a:r>
            <a:endParaRPr lang="en-US" dirty="0">
              <a:ea typeface="+mn-lt"/>
              <a:cs typeface="+mn-lt"/>
            </a:endParaRPr>
          </a:p>
          <a:p>
            <a:pPr lvl="1">
              <a:lnSpc>
                <a:spcPct val="100000"/>
              </a:lnSpc>
              <a:spcBef>
                <a:spcPct val="20000"/>
              </a:spcBef>
              <a:spcAft>
                <a:spcPct val="0"/>
              </a:spcAft>
            </a:pPr>
            <a:r>
              <a:rPr lang="en-GB" dirty="0">
                <a:ea typeface="+mn-lt"/>
                <a:cs typeface="+mn-lt"/>
              </a:rPr>
              <a:t>Must appear to the officer </a:t>
            </a:r>
            <a:r>
              <a:rPr lang="en-GB" b="1" u="sng" dirty="0">
                <a:ea typeface="+mn-lt"/>
                <a:cs typeface="+mn-lt"/>
              </a:rPr>
              <a:t>to be suffering from mental disorder</a:t>
            </a:r>
            <a:endParaRPr lang="en-US" dirty="0">
              <a:ea typeface="+mn-lt"/>
              <a:cs typeface="+mn-lt"/>
            </a:endParaRPr>
          </a:p>
          <a:p>
            <a:pPr>
              <a:lnSpc>
                <a:spcPct val="100000"/>
              </a:lnSpc>
              <a:spcBef>
                <a:spcPct val="20000"/>
              </a:spcBef>
              <a:spcAft>
                <a:spcPct val="0"/>
              </a:spcAft>
            </a:pPr>
            <a:r>
              <a:rPr lang="en-GB" dirty="0">
                <a:ea typeface="+mn-lt"/>
                <a:cs typeface="+mn-lt"/>
              </a:rPr>
              <a:t>Can be removed to a place of safety</a:t>
            </a:r>
            <a:endParaRPr lang="en-US" dirty="0">
              <a:ea typeface="+mn-lt"/>
              <a:cs typeface="+mn-lt"/>
            </a:endParaRPr>
          </a:p>
          <a:p>
            <a:pPr>
              <a:lnSpc>
                <a:spcPct val="100000"/>
              </a:lnSpc>
              <a:spcBef>
                <a:spcPct val="20000"/>
              </a:spcBef>
              <a:spcAft>
                <a:spcPct val="0"/>
              </a:spcAft>
            </a:pPr>
            <a:r>
              <a:rPr lang="en-GB" dirty="0">
                <a:ea typeface="+mn-lt"/>
                <a:cs typeface="+mn-lt"/>
              </a:rPr>
              <a:t>If they are in a place of safety, they can be removed to another place of safety</a:t>
            </a:r>
            <a:r>
              <a:rPr lang="en-GB" dirty="0">
                <a:solidFill>
                  <a:srgbClr val="002060"/>
                </a:solidFill>
                <a:ea typeface="+mn-lt"/>
                <a:cs typeface="+mn-lt"/>
              </a:rPr>
              <a:t>.</a:t>
            </a:r>
            <a:endParaRPr lang="en-US" dirty="0">
              <a:ea typeface="+mn-lt"/>
              <a:cs typeface="+mn-lt"/>
            </a:endParaRPr>
          </a:p>
          <a:p>
            <a:endParaRPr lang="en-GB" dirty="0">
              <a:cs typeface="Calibri"/>
            </a:endParaRPr>
          </a:p>
        </p:txBody>
      </p:sp>
    </p:spTree>
    <p:extLst>
      <p:ext uri="{BB962C8B-B14F-4D97-AF65-F5344CB8AC3E}">
        <p14:creationId xmlns:p14="http://schemas.microsoft.com/office/powerpoint/2010/main" val="413310947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CC8295-AE06-E912-CE4A-5B6888CE19C8}"/>
              </a:ext>
            </a:extLst>
          </p:cNvPr>
          <p:cNvSpPr>
            <a:spLocks noGrp="1"/>
          </p:cNvSpPr>
          <p:nvPr>
            <p:ph type="title"/>
          </p:nvPr>
        </p:nvSpPr>
        <p:spPr>
          <a:xfrm>
            <a:off x="838200" y="365125"/>
            <a:ext cx="10515600" cy="434167"/>
          </a:xfrm>
        </p:spPr>
        <p:txBody>
          <a:bodyPr>
            <a:normAutofit fontScale="90000"/>
          </a:bodyPr>
          <a:lstStyle/>
          <a:p>
            <a:pPr algn="ctr"/>
            <a:br>
              <a:rPr lang="en-GB" sz="3200" b="1">
                <a:latin typeface="Calibri"/>
                <a:cs typeface="Calibri"/>
              </a:rPr>
            </a:br>
            <a:r>
              <a:rPr lang="en-GB" sz="3200" b="1">
                <a:latin typeface="Calibri"/>
                <a:cs typeface="Calibri"/>
              </a:rPr>
              <a:t>S136 Mental Health Act  - The Basics</a:t>
            </a:r>
            <a:endParaRPr lang="en-GB" sz="3200">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BDE2BD3A-0CDE-53DD-D903-2DD961FF4243}"/>
              </a:ext>
            </a:extLst>
          </p:cNvPr>
          <p:cNvSpPr>
            <a:spLocks noGrp="1"/>
          </p:cNvSpPr>
          <p:nvPr>
            <p:ph idx="1"/>
          </p:nvPr>
        </p:nvSpPr>
        <p:spPr>
          <a:xfrm>
            <a:off x="838200" y="1293663"/>
            <a:ext cx="10515600" cy="4883300"/>
          </a:xfrm>
        </p:spPr>
        <p:txBody>
          <a:bodyPr vert="horz" lIns="91440" tIns="45720" rIns="91440" bIns="45720" rtlCol="0" anchor="t">
            <a:normAutofit lnSpcReduction="10000"/>
          </a:bodyPr>
          <a:lstStyle/>
          <a:p>
            <a:r>
              <a:rPr lang="en-GB" b="1" dirty="0">
                <a:cs typeface="Calibri"/>
              </a:rPr>
              <a:t>However before the officer removes a person to a place of safety-The police officer must, if it is practicable to do so, consult with-</a:t>
            </a:r>
            <a:endParaRPr lang="en-GB" dirty="0">
              <a:ea typeface="+mn-lt"/>
              <a:cs typeface="+mn-lt"/>
            </a:endParaRPr>
          </a:p>
          <a:p>
            <a:pPr>
              <a:lnSpc>
                <a:spcPct val="100000"/>
              </a:lnSpc>
              <a:spcBef>
                <a:spcPts val="0"/>
              </a:spcBef>
            </a:pPr>
            <a:r>
              <a:rPr lang="en-GB" dirty="0">
                <a:ea typeface="+mn-lt"/>
                <a:cs typeface="+mn-lt"/>
              </a:rPr>
              <a:t>A doctor</a:t>
            </a:r>
          </a:p>
          <a:p>
            <a:pPr>
              <a:lnSpc>
                <a:spcPct val="100000"/>
              </a:lnSpc>
              <a:spcBef>
                <a:spcPts val="0"/>
              </a:spcBef>
            </a:pPr>
            <a:r>
              <a:rPr lang="en-GB" dirty="0">
                <a:ea typeface="+mn-lt"/>
                <a:cs typeface="+mn-lt"/>
              </a:rPr>
              <a:t>A registered nurse</a:t>
            </a:r>
          </a:p>
          <a:p>
            <a:pPr>
              <a:lnSpc>
                <a:spcPct val="100000"/>
              </a:lnSpc>
              <a:spcBef>
                <a:spcPts val="0"/>
              </a:spcBef>
            </a:pPr>
            <a:r>
              <a:rPr lang="en-GB" dirty="0">
                <a:ea typeface="+mn-lt"/>
                <a:cs typeface="+mn-lt"/>
              </a:rPr>
              <a:t>An approved mental health professional</a:t>
            </a:r>
          </a:p>
          <a:p>
            <a:pPr>
              <a:lnSpc>
                <a:spcPct val="100000"/>
              </a:lnSpc>
              <a:spcBef>
                <a:spcPts val="0"/>
              </a:spcBef>
            </a:pPr>
            <a:r>
              <a:rPr lang="en-GB" dirty="0">
                <a:ea typeface="+mn-lt"/>
                <a:cs typeface="+mn-lt"/>
              </a:rPr>
              <a:t>A registered medical practitioner</a:t>
            </a:r>
          </a:p>
          <a:p>
            <a:pPr>
              <a:lnSpc>
                <a:spcPct val="100000"/>
              </a:lnSpc>
              <a:spcBef>
                <a:spcPts val="0"/>
              </a:spcBef>
            </a:pPr>
            <a:r>
              <a:rPr lang="en-GB" dirty="0">
                <a:ea typeface="+mn-lt"/>
                <a:cs typeface="+mn-lt"/>
              </a:rPr>
              <a:t>A paramedic</a:t>
            </a:r>
          </a:p>
          <a:p>
            <a:pPr>
              <a:lnSpc>
                <a:spcPct val="100000"/>
              </a:lnSpc>
              <a:spcBef>
                <a:spcPts val="0"/>
              </a:spcBef>
            </a:pPr>
            <a:r>
              <a:rPr lang="en-GB" dirty="0">
                <a:ea typeface="+mn-lt"/>
                <a:cs typeface="+mn-lt"/>
              </a:rPr>
              <a:t>An occupational therapist</a:t>
            </a:r>
          </a:p>
          <a:p>
            <a:pPr>
              <a:lnSpc>
                <a:spcPct val="100000"/>
              </a:lnSpc>
              <a:spcBef>
                <a:spcPts val="0"/>
              </a:spcBef>
            </a:pPr>
            <a:endParaRPr lang="en-GB" dirty="0">
              <a:ea typeface="+mn-lt"/>
              <a:cs typeface="+mn-lt"/>
            </a:endParaRPr>
          </a:p>
          <a:p>
            <a:pPr>
              <a:lnSpc>
                <a:spcPct val="100000"/>
              </a:lnSpc>
              <a:spcBef>
                <a:spcPts val="0"/>
              </a:spcBef>
            </a:pPr>
            <a:r>
              <a:rPr lang="en-GB" dirty="0"/>
              <a:t>Under the amendment from the </a:t>
            </a:r>
            <a:r>
              <a:rPr lang="en-GB" b="1" dirty="0"/>
              <a:t>POLICE AND CRIME ACT 2017 </a:t>
            </a:r>
            <a:r>
              <a:rPr lang="en-GB" dirty="0"/>
              <a:t>there is now a requirement for Police to Seek Health Advice Before Detaining Under S136 Mental Health Act 1983</a:t>
            </a:r>
            <a:endParaRPr lang="en-US" dirty="0"/>
          </a:p>
          <a:p>
            <a:pPr>
              <a:lnSpc>
                <a:spcPct val="100000"/>
              </a:lnSpc>
              <a:spcBef>
                <a:spcPts val="0"/>
              </a:spcBef>
            </a:pPr>
            <a:endParaRPr lang="en-GB" dirty="0">
              <a:ea typeface="+mn-lt"/>
              <a:cs typeface="+mn-lt"/>
            </a:endParaRPr>
          </a:p>
          <a:p>
            <a:endParaRPr lang="en-GB" dirty="0">
              <a:cs typeface="Calibri"/>
            </a:endParaRPr>
          </a:p>
        </p:txBody>
      </p:sp>
    </p:spTree>
    <p:extLst>
      <p:ext uri="{BB962C8B-B14F-4D97-AF65-F5344CB8AC3E}">
        <p14:creationId xmlns:p14="http://schemas.microsoft.com/office/powerpoint/2010/main" val="2923761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F5ADA6-96B6-B46E-D3E1-CC0D81253E9D}"/>
              </a:ext>
            </a:extLst>
          </p:cNvPr>
          <p:cNvSpPr>
            <a:spLocks noGrp="1"/>
          </p:cNvSpPr>
          <p:nvPr>
            <p:ph type="title"/>
          </p:nvPr>
        </p:nvSpPr>
        <p:spPr>
          <a:xfrm>
            <a:off x="838200" y="365125"/>
            <a:ext cx="10515600" cy="376658"/>
          </a:xfrm>
        </p:spPr>
        <p:txBody>
          <a:bodyPr>
            <a:normAutofit fontScale="90000"/>
          </a:bodyPr>
          <a:lstStyle/>
          <a:p>
            <a:pPr algn="ctr"/>
            <a:br>
              <a:rPr lang="en-GB" sz="2800" b="1">
                <a:latin typeface="Calibri"/>
                <a:cs typeface="Calibri"/>
              </a:rPr>
            </a:br>
            <a:r>
              <a:rPr lang="en-GB" sz="2800" b="1">
                <a:latin typeface="Calibri"/>
                <a:cs typeface="Calibri"/>
              </a:rPr>
              <a:t>S136 Mental Health Act  - The Basics</a:t>
            </a:r>
            <a:endParaRPr lang="en-GB" sz="2800">
              <a:ea typeface="+mj-lt"/>
              <a:cs typeface="+mj-lt"/>
            </a:endParaRPr>
          </a:p>
          <a:p>
            <a:endParaRPr lang="en-GB" sz="2800">
              <a:cs typeface="Calibri Light"/>
            </a:endParaRPr>
          </a:p>
        </p:txBody>
      </p:sp>
      <p:sp>
        <p:nvSpPr>
          <p:cNvPr id="3" name="Content Placeholder 2">
            <a:extLst>
              <a:ext uri="{FF2B5EF4-FFF2-40B4-BE49-F238E27FC236}">
                <a16:creationId xmlns:a16="http://schemas.microsoft.com/office/drawing/2014/main" id="{6C82A63A-C6DC-8DE0-F461-96A2CECA0947}"/>
              </a:ext>
            </a:extLst>
          </p:cNvPr>
          <p:cNvSpPr>
            <a:spLocks noGrp="1"/>
          </p:cNvSpPr>
          <p:nvPr>
            <p:ph idx="1"/>
          </p:nvPr>
        </p:nvSpPr>
        <p:spPr>
          <a:xfrm>
            <a:off x="838200" y="1063625"/>
            <a:ext cx="10515600" cy="5113338"/>
          </a:xfrm>
        </p:spPr>
        <p:txBody>
          <a:bodyPr vert="horz" lIns="91440" tIns="45720" rIns="91440" bIns="45720" rtlCol="0" anchor="t">
            <a:normAutofit fontScale="92500" lnSpcReduction="10000"/>
          </a:bodyPr>
          <a:lstStyle/>
          <a:p>
            <a:pPr algn="ctr">
              <a:lnSpc>
                <a:spcPct val="100000"/>
              </a:lnSpc>
              <a:spcBef>
                <a:spcPct val="20000"/>
              </a:spcBef>
              <a:spcAft>
                <a:spcPct val="0"/>
              </a:spcAft>
            </a:pPr>
            <a:r>
              <a:rPr lang="en-GB" dirty="0">
                <a:cs typeface="Calibri"/>
              </a:rPr>
              <a:t>Either finding, or being directed toward, a person with mental disorder in a public place is not enough in itself to detain under s136.</a:t>
            </a:r>
            <a:endParaRPr lang="en-US" dirty="0">
              <a:ea typeface="+mn-lt"/>
              <a:cs typeface="+mn-lt"/>
            </a:endParaRPr>
          </a:p>
          <a:p>
            <a:pPr algn="ctr">
              <a:lnSpc>
                <a:spcPct val="100000"/>
              </a:lnSpc>
              <a:spcBef>
                <a:spcPct val="20000"/>
              </a:spcBef>
              <a:spcAft>
                <a:spcPct val="0"/>
              </a:spcAft>
            </a:pPr>
            <a:r>
              <a:rPr lang="en-GB" b="1" dirty="0">
                <a:cs typeface="Calibri"/>
              </a:rPr>
              <a:t>The power to remove requires 3 conditions to be fulfilled:</a:t>
            </a:r>
            <a:endParaRPr lang="en-GB" dirty="0">
              <a:ea typeface="+mn-lt"/>
              <a:cs typeface="+mn-lt"/>
            </a:endParaRPr>
          </a:p>
          <a:p>
            <a:pPr>
              <a:lnSpc>
                <a:spcPct val="100000"/>
              </a:lnSpc>
              <a:spcBef>
                <a:spcPts val="0"/>
              </a:spcBef>
            </a:pPr>
            <a:r>
              <a:rPr lang="en-GB" dirty="0">
                <a:ea typeface="+mn-lt"/>
                <a:cs typeface="+mn-lt"/>
              </a:rPr>
              <a:t>The person must appear to the officer to be suffering from mental disorder</a:t>
            </a:r>
          </a:p>
          <a:p>
            <a:pPr>
              <a:lnSpc>
                <a:spcPct val="100000"/>
              </a:lnSpc>
              <a:spcBef>
                <a:spcPts val="0"/>
              </a:spcBef>
            </a:pPr>
            <a:r>
              <a:rPr lang="en-GB" dirty="0">
                <a:ea typeface="+mn-lt"/>
                <a:cs typeface="+mn-lt"/>
              </a:rPr>
              <a:t>They must appear to the officer to be in immediate need of care or control</a:t>
            </a:r>
            <a:br>
              <a:rPr lang="en-GB" dirty="0">
                <a:ea typeface="+mn-lt"/>
                <a:cs typeface="+mn-lt"/>
              </a:rPr>
            </a:br>
            <a:endParaRPr lang="en-GB" dirty="0">
              <a:ea typeface="+mn-lt"/>
              <a:cs typeface="+mn-lt"/>
            </a:endParaRPr>
          </a:p>
          <a:p>
            <a:pPr>
              <a:lnSpc>
                <a:spcPct val="100000"/>
              </a:lnSpc>
              <a:spcBef>
                <a:spcPts val="0"/>
              </a:spcBef>
            </a:pPr>
            <a:r>
              <a:rPr lang="en-GB" dirty="0">
                <a:ea typeface="+mn-lt"/>
                <a:cs typeface="+mn-lt"/>
              </a:rPr>
              <a:t>The officer must believe that they need removing in their own interests or for the protection of others</a:t>
            </a:r>
          </a:p>
          <a:p>
            <a:pPr>
              <a:lnSpc>
                <a:spcPct val="100000"/>
              </a:lnSpc>
              <a:spcBef>
                <a:spcPts val="0"/>
              </a:spcBef>
            </a:pPr>
            <a:r>
              <a:rPr lang="en-GB" b="1" dirty="0">
                <a:cs typeface="Calibri"/>
              </a:rPr>
              <a:t>Basically: The officer must believe, the person or someone else, will suffer some kind of harm if they do not take action to remove the person</a:t>
            </a:r>
            <a:endParaRPr lang="en-GB" dirty="0">
              <a:ea typeface="+mn-lt"/>
              <a:cs typeface="+mn-lt"/>
            </a:endParaRPr>
          </a:p>
          <a:p>
            <a:pPr>
              <a:lnSpc>
                <a:spcPct val="100000"/>
              </a:lnSpc>
              <a:spcBef>
                <a:spcPts val="0"/>
              </a:spcBef>
            </a:pPr>
            <a:endParaRPr lang="en-GB" dirty="0">
              <a:cs typeface="Calibri"/>
            </a:endParaRPr>
          </a:p>
          <a:p>
            <a:pPr algn="ctr">
              <a:lnSpc>
                <a:spcPct val="100000"/>
              </a:lnSpc>
              <a:spcBef>
                <a:spcPct val="20000"/>
              </a:spcBef>
              <a:spcAft>
                <a:spcPct val="0"/>
              </a:spcAft>
            </a:pPr>
            <a:r>
              <a:rPr lang="en-GB" b="1" dirty="0"/>
              <a:t>Simply behaving in an odd or unusual way does not necessarily mean they should be removed</a:t>
            </a:r>
            <a:endParaRPr lang="en-GB" dirty="0">
              <a:cs typeface="Calibri"/>
            </a:endParaRPr>
          </a:p>
          <a:p>
            <a:endParaRPr lang="en-GB" dirty="0">
              <a:cs typeface="Calibri"/>
            </a:endParaRPr>
          </a:p>
        </p:txBody>
      </p:sp>
    </p:spTree>
    <p:extLst>
      <p:ext uri="{BB962C8B-B14F-4D97-AF65-F5344CB8AC3E}">
        <p14:creationId xmlns:p14="http://schemas.microsoft.com/office/powerpoint/2010/main" val="25958882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EEB051-6029-1158-4BC2-45801567B1A4}"/>
              </a:ext>
            </a:extLst>
          </p:cNvPr>
          <p:cNvSpPr>
            <a:spLocks noGrp="1"/>
          </p:cNvSpPr>
          <p:nvPr>
            <p:ph type="title"/>
          </p:nvPr>
        </p:nvSpPr>
        <p:spPr/>
        <p:txBody>
          <a:bodyPr/>
          <a:lstStyle/>
          <a:p>
            <a:r>
              <a:rPr lang="en-GB" sz="4400" b="1" dirty="0">
                <a:latin typeface="+mn-lt"/>
              </a:rPr>
              <a:t>S136 Mental Health Act  - The Basics</a:t>
            </a:r>
            <a:br>
              <a:rPr lang="en-GB" sz="4400" b="1" dirty="0">
                <a:latin typeface="+mn-lt"/>
              </a:rPr>
            </a:br>
            <a:endParaRPr lang="en-GB" dirty="0"/>
          </a:p>
        </p:txBody>
      </p:sp>
      <p:sp>
        <p:nvSpPr>
          <p:cNvPr id="3" name="Content Placeholder 2">
            <a:extLst>
              <a:ext uri="{FF2B5EF4-FFF2-40B4-BE49-F238E27FC236}">
                <a16:creationId xmlns:a16="http://schemas.microsoft.com/office/drawing/2014/main" id="{767B18D0-2021-0A31-4498-E66D0F6949D0}"/>
              </a:ext>
            </a:extLst>
          </p:cNvPr>
          <p:cNvSpPr>
            <a:spLocks noGrp="1"/>
          </p:cNvSpPr>
          <p:nvPr>
            <p:ph idx="1"/>
          </p:nvPr>
        </p:nvSpPr>
        <p:spPr/>
        <p:txBody>
          <a:bodyPr/>
          <a:lstStyle/>
          <a:p>
            <a:r>
              <a:rPr lang="en-GB" sz="2800" b="1" dirty="0">
                <a:solidFill>
                  <a:schemeClr val="tx1"/>
                </a:solidFill>
              </a:rPr>
              <a:t>When might you consider using S136 powers</a:t>
            </a:r>
            <a:r>
              <a:rPr lang="en-GB" sz="2000" b="1" dirty="0">
                <a:solidFill>
                  <a:schemeClr val="tx1"/>
                </a:solidFill>
              </a:rPr>
              <a:t>?</a:t>
            </a:r>
          </a:p>
          <a:p>
            <a:r>
              <a:rPr lang="en-GB" b="1" dirty="0">
                <a:solidFill>
                  <a:schemeClr val="tx1"/>
                </a:solidFill>
              </a:rPr>
              <a:t>Hallucinating</a:t>
            </a:r>
            <a:endParaRPr lang="en-GB" dirty="0"/>
          </a:p>
          <a:p>
            <a:r>
              <a:rPr kumimoji="0" lang="en-GB" altLang="en-US" b="1" i="0" u="none" strike="noStrike" cap="none" spc="0" normalizeH="0" baseline="0" noProof="0" dirty="0">
                <a:ln>
                  <a:noFill/>
                </a:ln>
                <a:solidFill>
                  <a:schemeClr val="tx1"/>
                </a:solidFill>
                <a:effectLst/>
                <a:uLnTx/>
                <a:uFillTx/>
                <a:latin typeface="Calibri"/>
                <a:ea typeface="ＭＳ Ｐゴシック" panose="020B0600070205080204" pitchFamily="34" charset="-128"/>
                <a:cs typeface="+mj-cs"/>
              </a:rPr>
              <a:t>Suicide</a:t>
            </a:r>
            <a:endParaRPr lang="en-GB" b="1" dirty="0">
              <a:solidFill>
                <a:schemeClr val="tx1"/>
              </a:solidFill>
            </a:endParaRPr>
          </a:p>
          <a:p>
            <a:r>
              <a:rPr lang="en-GB" b="1" dirty="0">
                <a:solidFill>
                  <a:schemeClr val="tx1"/>
                </a:solidFill>
              </a:rPr>
              <a:t>Self harm</a:t>
            </a:r>
          </a:p>
          <a:p>
            <a:r>
              <a:rPr lang="en-GB" b="1" dirty="0">
                <a:solidFill>
                  <a:schemeClr val="tx1"/>
                </a:solidFill>
              </a:rPr>
              <a:t>Dementia</a:t>
            </a:r>
          </a:p>
          <a:p>
            <a:r>
              <a:rPr lang="en-GB" b="1" dirty="0">
                <a:solidFill>
                  <a:schemeClr val="tx1"/>
                </a:solidFill>
              </a:rPr>
              <a:t>Unable to care for themselves</a:t>
            </a:r>
          </a:p>
          <a:p>
            <a:r>
              <a:rPr lang="en-GB" b="1" dirty="0">
                <a:solidFill>
                  <a:schemeClr val="tx1"/>
                </a:solidFill>
              </a:rPr>
              <a:t>Vulnerable misper</a:t>
            </a:r>
          </a:p>
          <a:p>
            <a:r>
              <a:rPr lang="en-GB" b="1" dirty="0">
                <a:solidFill>
                  <a:schemeClr val="tx1"/>
                </a:solidFill>
              </a:rPr>
              <a:t>Psychotic Illness</a:t>
            </a:r>
          </a:p>
          <a:p>
            <a:endParaRPr lang="en-GB" dirty="0"/>
          </a:p>
        </p:txBody>
      </p:sp>
    </p:spTree>
    <p:extLst>
      <p:ext uri="{BB962C8B-B14F-4D97-AF65-F5344CB8AC3E}">
        <p14:creationId xmlns:p14="http://schemas.microsoft.com/office/powerpoint/2010/main" val="3237623165"/>
      </p:ext>
    </p:extLst>
  </p:cSld>
  <p:clrMapOvr>
    <a:masterClrMapping/>
  </p:clrMapOvr>
  <mc:AlternateContent xmlns:mc="http://schemas.openxmlformats.org/markup-compatibility/2006" xmlns:p14="http://schemas.microsoft.com/office/powerpoint/2010/main">
    <mc:Choice Requires="p14">
      <p:transition spd="slow" p14:dur="5000">
        <p:fad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D33995-454D-EEC3-D0CB-33F57AF48EA1}"/>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S136 Place of Safety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1566CF3-D38F-1D97-541B-E3DD6A67D8A5}"/>
              </a:ext>
            </a:extLst>
          </p:cNvPr>
          <p:cNvSpPr>
            <a:spLocks noGrp="1"/>
          </p:cNvSpPr>
          <p:nvPr>
            <p:ph idx="1"/>
          </p:nvPr>
        </p:nvSpPr>
        <p:spPr>
          <a:xfrm>
            <a:off x="4447308" y="591344"/>
            <a:ext cx="6906491" cy="5585619"/>
          </a:xfrm>
        </p:spPr>
        <p:txBody>
          <a:bodyPr vert="horz" lIns="91440" tIns="45720" rIns="91440" bIns="45720" rtlCol="0" anchor="ctr">
            <a:normAutofit/>
          </a:bodyPr>
          <a:lstStyle/>
          <a:p>
            <a:pPr>
              <a:spcBef>
                <a:spcPts val="0"/>
              </a:spcBef>
            </a:pPr>
            <a:r>
              <a:rPr lang="en-GB">
                <a:ea typeface="+mn-lt"/>
                <a:cs typeface="+mn-lt"/>
              </a:rPr>
              <a:t>Residential accommodation provided by a local social services authority</a:t>
            </a:r>
          </a:p>
          <a:p>
            <a:pPr>
              <a:spcBef>
                <a:spcPts val="0"/>
              </a:spcBef>
              <a:buFont typeface="Arial,Sans-Serif" panose="020B0604020202020204" pitchFamily="34" charset="0"/>
            </a:pPr>
            <a:r>
              <a:rPr lang="en-GB">
                <a:ea typeface="+mn-lt"/>
                <a:cs typeface="+mn-lt"/>
              </a:rPr>
              <a:t>Hospital (as defined by this act)</a:t>
            </a:r>
          </a:p>
          <a:p>
            <a:pPr>
              <a:spcBef>
                <a:spcPts val="0"/>
              </a:spcBef>
              <a:buFont typeface="Arial,Sans-Serif" panose="020B0604020202020204" pitchFamily="34" charset="0"/>
            </a:pPr>
            <a:r>
              <a:rPr lang="en-GB">
                <a:ea typeface="+mn-lt"/>
                <a:cs typeface="+mn-lt"/>
              </a:rPr>
              <a:t>Police station*</a:t>
            </a:r>
            <a:endParaRPr lang="en-US">
              <a:ea typeface="+mn-lt"/>
              <a:cs typeface="+mn-lt"/>
            </a:endParaRPr>
          </a:p>
          <a:p>
            <a:pPr>
              <a:spcBef>
                <a:spcPts val="0"/>
              </a:spcBef>
              <a:buFont typeface="Arial,Sans-Serif" panose="020B0604020202020204" pitchFamily="34" charset="0"/>
            </a:pPr>
            <a:r>
              <a:rPr lang="en-GB">
                <a:ea typeface="+mn-lt"/>
                <a:cs typeface="+mn-lt"/>
              </a:rPr>
              <a:t>Independent hospital or care home for people who are mentally disordered</a:t>
            </a:r>
            <a:endParaRPr lang="en-US">
              <a:ea typeface="+mn-lt"/>
              <a:cs typeface="+mn-lt"/>
            </a:endParaRPr>
          </a:p>
          <a:p>
            <a:pPr>
              <a:spcBef>
                <a:spcPts val="0"/>
              </a:spcBef>
              <a:buFont typeface="Arial,Sans-Serif" panose="020B0604020202020204" pitchFamily="34" charset="0"/>
            </a:pPr>
            <a:r>
              <a:rPr lang="en-GB">
                <a:ea typeface="+mn-lt"/>
                <a:cs typeface="+mn-lt"/>
              </a:rPr>
              <a:t>Any other suitable place</a:t>
            </a:r>
          </a:p>
          <a:p>
            <a:endParaRPr lang="en-GB">
              <a:cs typeface="Calibri"/>
            </a:endParaRPr>
          </a:p>
        </p:txBody>
      </p:sp>
    </p:spTree>
    <p:extLst>
      <p:ext uri="{BB962C8B-B14F-4D97-AF65-F5344CB8AC3E}">
        <p14:creationId xmlns:p14="http://schemas.microsoft.com/office/powerpoint/2010/main" val="7155052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6B2C21-A230-48C0-8DF1-C46611373C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847E18C-932D-4C95-AABA-FEC7C9499A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150CB11-0C61-439E-910F-5787759E72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43F8A58B-5155-44CE-A5FF-7647B47D0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Rectangle 18">
            <a:extLst>
              <a:ext uri="{FF2B5EF4-FFF2-40B4-BE49-F238E27FC236}">
                <a16:creationId xmlns:a16="http://schemas.microsoft.com/office/drawing/2014/main" id="{443F2ACA-E6D6-4028-82DD-F03C262D5D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5" y="1410079"/>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160423-8D71-070D-B1F8-6A34F4EF8A0A}"/>
              </a:ext>
            </a:extLst>
          </p:cNvPr>
          <p:cNvSpPr>
            <a:spLocks noGrp="1"/>
          </p:cNvSpPr>
          <p:nvPr>
            <p:ph type="title"/>
          </p:nvPr>
        </p:nvSpPr>
        <p:spPr>
          <a:xfrm>
            <a:off x="586478" y="1683756"/>
            <a:ext cx="3115265" cy="2396359"/>
          </a:xfrm>
        </p:spPr>
        <p:txBody>
          <a:bodyPr anchor="b">
            <a:normAutofit/>
          </a:bodyPr>
          <a:lstStyle/>
          <a:p>
            <a:pPr algn="r"/>
            <a:br>
              <a:rPr lang="en-GB" sz="3400" b="1">
                <a:solidFill>
                  <a:srgbClr val="FFFFFF"/>
                </a:solidFill>
                <a:latin typeface="Calibri"/>
                <a:cs typeface="Calibri"/>
              </a:rPr>
            </a:br>
            <a:r>
              <a:rPr lang="en-GB" sz="3400" b="1">
                <a:solidFill>
                  <a:srgbClr val="FFFFFF"/>
                </a:solidFill>
                <a:latin typeface="Calibri"/>
                <a:cs typeface="Calibri"/>
              </a:rPr>
              <a:t>Police Station/Custody place of safety</a:t>
            </a:r>
            <a:endParaRPr lang="en-GB" sz="3400">
              <a:solidFill>
                <a:srgbClr val="FFFFFF"/>
              </a:solidFill>
              <a:ea typeface="+mj-lt"/>
              <a:cs typeface="+mj-lt"/>
            </a:endParaRPr>
          </a:p>
          <a:p>
            <a:pPr algn="r"/>
            <a:endParaRPr lang="en-GB" sz="3400">
              <a:solidFill>
                <a:srgbClr val="FFFFFF"/>
              </a:solidFill>
              <a:cs typeface="Calibri Light"/>
            </a:endParaRPr>
          </a:p>
        </p:txBody>
      </p:sp>
      <p:graphicFrame>
        <p:nvGraphicFramePr>
          <p:cNvPr id="5" name="Content Placeholder 2">
            <a:extLst>
              <a:ext uri="{FF2B5EF4-FFF2-40B4-BE49-F238E27FC236}">
                <a16:creationId xmlns:a16="http://schemas.microsoft.com/office/drawing/2014/main" id="{7B85604D-3F39-C6E6-AD9E-25E550D2DBE5}"/>
              </a:ext>
            </a:extLst>
          </p:cNvPr>
          <p:cNvGraphicFramePr>
            <a:graphicFrameLocks noGrp="1"/>
          </p:cNvGraphicFramePr>
          <p:nvPr>
            <p:ph idx="1"/>
            <p:extLst>
              <p:ext uri="{D42A27DB-BD31-4B8C-83A1-F6EECF244321}">
                <p14:modId xmlns:p14="http://schemas.microsoft.com/office/powerpoint/2010/main" val="102062501"/>
              </p:ext>
            </p:extLst>
          </p:nvPr>
        </p:nvGraphicFramePr>
        <p:xfrm>
          <a:off x="4905052" y="750440"/>
          <a:ext cx="6666833" cy="54539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870311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7F5618-4B28-BED5-498C-DC9B8043725F}"/>
              </a:ext>
            </a:extLst>
          </p:cNvPr>
          <p:cNvSpPr>
            <a:spLocks noGrp="1"/>
          </p:cNvSpPr>
          <p:nvPr>
            <p:ph type="title"/>
          </p:nvPr>
        </p:nvSpPr>
        <p:spPr>
          <a:xfrm>
            <a:off x="838200" y="365125"/>
            <a:ext cx="10515600" cy="692959"/>
          </a:xfrm>
        </p:spPr>
        <p:txBody>
          <a:bodyPr>
            <a:normAutofit fontScale="90000"/>
          </a:bodyPr>
          <a:lstStyle/>
          <a:p>
            <a:pPr algn="ctr"/>
            <a:br>
              <a:rPr lang="en-GB" b="1">
                <a:latin typeface="Calibri"/>
                <a:cs typeface="Calibri"/>
              </a:rPr>
            </a:br>
            <a:r>
              <a:rPr lang="en-GB" sz="3200" b="1">
                <a:latin typeface="Calibri"/>
                <a:cs typeface="Calibri"/>
              </a:rPr>
              <a:t>Juveniles Suffering Mental Health</a:t>
            </a:r>
            <a:endParaRPr lang="en-GB" sz="3200">
              <a:ea typeface="+mj-lt"/>
              <a:cs typeface="+mj-lt"/>
            </a:endParaRPr>
          </a:p>
          <a:p>
            <a:endParaRPr lang="en-GB">
              <a:cs typeface="Calibri Light"/>
            </a:endParaRPr>
          </a:p>
        </p:txBody>
      </p:sp>
      <p:sp>
        <p:nvSpPr>
          <p:cNvPr id="3" name="Content Placeholder 2">
            <a:extLst>
              <a:ext uri="{FF2B5EF4-FFF2-40B4-BE49-F238E27FC236}">
                <a16:creationId xmlns:a16="http://schemas.microsoft.com/office/drawing/2014/main" id="{B7173B69-B7F2-4949-649B-DE80099282A9}"/>
              </a:ext>
            </a:extLst>
          </p:cNvPr>
          <p:cNvSpPr>
            <a:spLocks noGrp="1"/>
          </p:cNvSpPr>
          <p:nvPr>
            <p:ph idx="1"/>
          </p:nvPr>
        </p:nvSpPr>
        <p:spPr>
          <a:xfrm>
            <a:off x="838200" y="1566833"/>
            <a:ext cx="10515600" cy="4610130"/>
          </a:xfrm>
        </p:spPr>
        <p:txBody>
          <a:bodyPr vert="horz" lIns="91440" tIns="45720" rIns="91440" bIns="45720" rtlCol="0" anchor="t">
            <a:normAutofit fontScale="92500" lnSpcReduction="20000"/>
          </a:bodyPr>
          <a:lstStyle/>
          <a:p>
            <a:pPr algn="ctr">
              <a:lnSpc>
                <a:spcPct val="100000"/>
              </a:lnSpc>
              <a:spcBef>
                <a:spcPct val="0"/>
              </a:spcBef>
              <a:spcAft>
                <a:spcPct val="0"/>
              </a:spcAft>
            </a:pPr>
            <a:r>
              <a:rPr lang="en-GB" b="1">
                <a:latin typeface="Verdana"/>
                <a:ea typeface="Verdana"/>
              </a:rPr>
              <a:t>Under 18 </a:t>
            </a:r>
            <a:endParaRPr lang="en-US">
              <a:ea typeface="+mn-lt"/>
              <a:cs typeface="+mn-lt"/>
            </a:endParaRPr>
          </a:p>
          <a:p>
            <a:pPr algn="ctr">
              <a:lnSpc>
                <a:spcPct val="100000"/>
              </a:lnSpc>
              <a:spcBef>
                <a:spcPct val="0"/>
              </a:spcBef>
              <a:spcAft>
                <a:spcPct val="0"/>
              </a:spcAft>
            </a:pPr>
            <a:r>
              <a:rPr lang="en-GB" b="1">
                <a:latin typeface="Verdana"/>
                <a:ea typeface="Verdana"/>
              </a:rPr>
              <a:t>NEVER TO A POLICE STATION</a:t>
            </a:r>
            <a:endParaRPr lang="en-US">
              <a:ea typeface="+mn-lt"/>
              <a:cs typeface="+mn-lt"/>
            </a:endParaRPr>
          </a:p>
          <a:p>
            <a:pPr algn="ctr">
              <a:lnSpc>
                <a:spcPct val="100000"/>
              </a:lnSpc>
              <a:spcBef>
                <a:spcPct val="0"/>
              </a:spcBef>
              <a:spcAft>
                <a:spcPct val="0"/>
              </a:spcAft>
            </a:pPr>
            <a:endParaRPr lang="en-GB" b="1">
              <a:latin typeface="Verdana"/>
              <a:ea typeface="Verdana"/>
              <a:cs typeface="Calibri"/>
            </a:endParaRPr>
          </a:p>
          <a:p>
            <a:pPr>
              <a:lnSpc>
                <a:spcPct val="100000"/>
              </a:lnSpc>
              <a:spcBef>
                <a:spcPts val="0"/>
              </a:spcBef>
            </a:pPr>
            <a:r>
              <a:rPr lang="en-GB" b="1">
                <a:ea typeface="+mn-lt"/>
                <a:cs typeface="+mn-lt"/>
              </a:rPr>
              <a:t>Police cells </a:t>
            </a:r>
            <a:r>
              <a:rPr lang="en-GB">
                <a:ea typeface="+mn-lt"/>
                <a:cs typeface="+mn-lt"/>
              </a:rPr>
              <a:t>are not suitable places to detain people thought to have mental health problems. </a:t>
            </a:r>
            <a:endParaRPr lang="en-US">
              <a:ea typeface="+mn-lt"/>
              <a:cs typeface="+mn-lt"/>
            </a:endParaRPr>
          </a:p>
          <a:p>
            <a:pPr>
              <a:lnSpc>
                <a:spcPct val="100000"/>
              </a:lnSpc>
              <a:spcBef>
                <a:spcPts val="0"/>
              </a:spcBef>
            </a:pPr>
            <a:endParaRPr lang="en-GB">
              <a:ea typeface="+mn-lt"/>
              <a:cs typeface="+mn-lt"/>
            </a:endParaRPr>
          </a:p>
          <a:p>
            <a:pPr>
              <a:lnSpc>
                <a:spcPct val="100000"/>
              </a:lnSpc>
              <a:spcBef>
                <a:spcPts val="0"/>
              </a:spcBef>
            </a:pPr>
            <a:r>
              <a:rPr lang="en-GB" b="1">
                <a:ea typeface="+mn-lt"/>
                <a:cs typeface="+mn-lt"/>
              </a:rPr>
              <a:t>Under 18 years should not be detained in a police station as a Place of Safety, in any circumstances.</a:t>
            </a:r>
            <a:r>
              <a:rPr lang="en-GB">
                <a:ea typeface="+mn-lt"/>
                <a:cs typeface="+mn-lt"/>
              </a:rPr>
              <a:t> </a:t>
            </a:r>
            <a:endParaRPr lang="en-US">
              <a:ea typeface="+mn-lt"/>
              <a:cs typeface="+mn-lt"/>
            </a:endParaRPr>
          </a:p>
          <a:p>
            <a:pPr>
              <a:lnSpc>
                <a:spcPct val="100000"/>
              </a:lnSpc>
              <a:spcBef>
                <a:spcPts val="0"/>
              </a:spcBef>
            </a:pPr>
            <a:r>
              <a:rPr lang="en-GB">
                <a:ea typeface="+mn-lt"/>
                <a:cs typeface="+mn-lt"/>
              </a:rPr>
              <a:t>The new Sec 136A [1] Means that it is unlawful to use a police station as a place of safety for a person under the age of 18 under any circumstances.</a:t>
            </a:r>
            <a:endParaRPr lang="en-US">
              <a:ea typeface="+mn-lt"/>
              <a:cs typeface="+mn-lt"/>
            </a:endParaRPr>
          </a:p>
          <a:p>
            <a:pPr>
              <a:lnSpc>
                <a:spcPct val="100000"/>
              </a:lnSpc>
              <a:spcBef>
                <a:spcPts val="0"/>
              </a:spcBef>
            </a:pPr>
            <a:endParaRPr lang="en-GB">
              <a:ea typeface="+mn-lt"/>
              <a:cs typeface="+mn-lt"/>
            </a:endParaRPr>
          </a:p>
          <a:p>
            <a:pPr>
              <a:lnSpc>
                <a:spcPct val="100000"/>
              </a:lnSpc>
              <a:spcBef>
                <a:spcPts val="0"/>
              </a:spcBef>
            </a:pPr>
            <a:r>
              <a:rPr lang="en-GB">
                <a:ea typeface="+mn-lt"/>
                <a:cs typeface="+mn-lt"/>
              </a:rPr>
              <a:t>The amendment is a ban on the use of police stations – any child detained under S135/136 </a:t>
            </a:r>
            <a:r>
              <a:rPr lang="en-GB" b="1">
                <a:ea typeface="+mn-lt"/>
                <a:cs typeface="+mn-lt"/>
              </a:rPr>
              <a:t>cannot be accommodated in any part </a:t>
            </a:r>
            <a:r>
              <a:rPr lang="en-GB">
                <a:ea typeface="+mn-lt"/>
                <a:cs typeface="+mn-lt"/>
              </a:rPr>
              <a:t>of a police station.</a:t>
            </a:r>
            <a:endParaRPr lang="en-US">
              <a:ea typeface="+mn-lt"/>
              <a:cs typeface="+mn-lt"/>
            </a:endParaRPr>
          </a:p>
          <a:p>
            <a:pPr>
              <a:lnSpc>
                <a:spcPct val="100000"/>
              </a:lnSpc>
              <a:spcBef>
                <a:spcPts val="0"/>
              </a:spcBef>
            </a:pPr>
            <a:endParaRPr lang="en-GB">
              <a:ea typeface="+mn-lt"/>
              <a:cs typeface="+mn-lt"/>
            </a:endParaRPr>
          </a:p>
          <a:p>
            <a:pPr>
              <a:lnSpc>
                <a:spcPct val="100000"/>
              </a:lnSpc>
              <a:spcBef>
                <a:spcPts val="0"/>
              </a:spcBef>
            </a:pPr>
            <a:endParaRPr lang="en-GB">
              <a:latin typeface="Calibri"/>
              <a:ea typeface="Verdana"/>
              <a:cs typeface="Calibri"/>
            </a:endParaRPr>
          </a:p>
          <a:p>
            <a:pPr algn="ctr">
              <a:lnSpc>
                <a:spcPct val="100000"/>
              </a:lnSpc>
              <a:spcBef>
                <a:spcPct val="0"/>
              </a:spcBef>
              <a:spcAft>
                <a:spcPct val="0"/>
              </a:spcAft>
            </a:pPr>
            <a:endParaRPr lang="en-GB" b="1">
              <a:latin typeface="Verdana"/>
              <a:ea typeface="Verdana"/>
              <a:cs typeface="Calibri"/>
            </a:endParaRPr>
          </a:p>
          <a:p>
            <a:endParaRPr lang="en-GB">
              <a:cs typeface="Calibri"/>
            </a:endParaRPr>
          </a:p>
        </p:txBody>
      </p:sp>
      <p:pic>
        <p:nvPicPr>
          <p:cNvPr id="5" name="Picture 2" descr="A picture containing standing, silhouette&#10;&#10;Description automatically generated">
            <a:extLst>
              <a:ext uri="{FF2B5EF4-FFF2-40B4-BE49-F238E27FC236}">
                <a16:creationId xmlns:a16="http://schemas.microsoft.com/office/drawing/2014/main" id="{444C1800-A60B-273C-E9A4-A28F16E392B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48645" y="472472"/>
            <a:ext cx="2606255" cy="130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91384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200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3A9428-AB3B-172B-7C90-BDB694F31AAE}"/>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S136(1) Mental Health Act 1983 </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1DED9F7-15E7-3A55-D07D-6041D766D4F0}"/>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b="1">
                <a:cs typeface="Calibri"/>
              </a:rPr>
              <a:t>Mental Health Crises every place but not a dwelling</a:t>
            </a:r>
            <a:endParaRPr lang="en-GB" b="1">
              <a:ea typeface="+mn-lt"/>
              <a:cs typeface="+mn-lt"/>
            </a:endParaRPr>
          </a:p>
          <a:p>
            <a:r>
              <a:rPr lang="en-GB">
                <a:ea typeface="+mn-lt"/>
                <a:cs typeface="+mn-lt"/>
              </a:rPr>
              <a:t>Section 136 (1A) now applies anywhere </a:t>
            </a:r>
            <a:r>
              <a:rPr lang="en-GB" b="1">
                <a:ea typeface="+mn-lt"/>
                <a:cs typeface="+mn-lt"/>
              </a:rPr>
              <a:t>except</a:t>
            </a:r>
            <a:r>
              <a:rPr lang="en-GB">
                <a:ea typeface="+mn-lt"/>
                <a:cs typeface="+mn-lt"/>
              </a:rPr>
              <a:t> </a:t>
            </a:r>
            <a:r>
              <a:rPr lang="en-GB" b="1">
                <a:ea typeface="+mn-lt"/>
                <a:cs typeface="+mn-lt"/>
              </a:rPr>
              <a:t>a ‘house, flat or room’ where someone lives or any yard, garden, garage or outhouse’ </a:t>
            </a:r>
            <a:r>
              <a:rPr lang="en-GB">
                <a:ea typeface="+mn-lt"/>
                <a:cs typeface="+mn-lt"/>
              </a:rPr>
              <a:t>but includes railway lines, private vehicles, hospital wards, rooftops of buildings, hotel rooms.</a:t>
            </a:r>
          </a:p>
          <a:p>
            <a:pPr marL="0" indent="0">
              <a:buNone/>
            </a:pPr>
            <a:endParaRPr lang="en-GB">
              <a:cs typeface="Calibri"/>
            </a:endParaRPr>
          </a:p>
        </p:txBody>
      </p:sp>
    </p:spTree>
    <p:extLst>
      <p:ext uri="{BB962C8B-B14F-4D97-AF65-F5344CB8AC3E}">
        <p14:creationId xmlns:p14="http://schemas.microsoft.com/office/powerpoint/2010/main" val="401461249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00EDD19-6802-4EC3-95CE-CFFAB042CF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F8B7CB5-86B1-92C8-8206-E92E30330837}"/>
              </a:ext>
            </a:extLst>
          </p:cNvPr>
          <p:cNvSpPr>
            <a:spLocks noGrp="1"/>
          </p:cNvSpPr>
          <p:nvPr>
            <p:ph type="title"/>
          </p:nvPr>
        </p:nvSpPr>
        <p:spPr>
          <a:xfrm>
            <a:off x="838200" y="365125"/>
            <a:ext cx="10515600" cy="1325563"/>
          </a:xfrm>
        </p:spPr>
        <p:txBody>
          <a:bodyPr>
            <a:normAutofit/>
          </a:bodyPr>
          <a:lstStyle/>
          <a:p>
            <a:r>
              <a:rPr lang="en-GB" sz="5400">
                <a:cs typeface="Calibri Light"/>
              </a:rPr>
              <a:t>Person in their own home?</a:t>
            </a:r>
          </a:p>
        </p:txBody>
      </p:sp>
      <p:sp>
        <p:nvSpPr>
          <p:cNvPr id="10" name="sketch line">
            <a:extLst>
              <a:ext uri="{FF2B5EF4-FFF2-40B4-BE49-F238E27FC236}">
                <a16:creationId xmlns:a16="http://schemas.microsoft.com/office/drawing/2014/main" id="{DB17E863-922E-4C26-BD64-E8FD41D286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69036" y="1677373"/>
            <a:ext cx="10853928" cy="18288"/>
          </a:xfrm>
          <a:custGeom>
            <a:avLst/>
            <a:gdLst>
              <a:gd name="csX0" fmla="*/ 0 w 10853928"/>
              <a:gd name="csY0" fmla="*/ 0 h 18288"/>
              <a:gd name="csX1" fmla="*/ 461292 w 10853928"/>
              <a:gd name="csY1" fmla="*/ 0 h 18288"/>
              <a:gd name="csX2" fmla="*/ 1139662 w 10853928"/>
              <a:gd name="csY2" fmla="*/ 0 h 18288"/>
              <a:gd name="csX3" fmla="*/ 1926572 w 10853928"/>
              <a:gd name="csY3" fmla="*/ 0 h 18288"/>
              <a:gd name="csX4" fmla="*/ 2279325 w 10853928"/>
              <a:gd name="csY4" fmla="*/ 0 h 18288"/>
              <a:gd name="csX5" fmla="*/ 2632078 w 10853928"/>
              <a:gd name="csY5" fmla="*/ 0 h 18288"/>
              <a:gd name="csX6" fmla="*/ 3527527 w 10853928"/>
              <a:gd name="csY6" fmla="*/ 0 h 18288"/>
              <a:gd name="csX7" fmla="*/ 4205897 w 10853928"/>
              <a:gd name="csY7" fmla="*/ 0 h 18288"/>
              <a:gd name="csX8" fmla="*/ 4558650 w 10853928"/>
              <a:gd name="csY8" fmla="*/ 0 h 18288"/>
              <a:gd name="csX9" fmla="*/ 5237020 w 10853928"/>
              <a:gd name="csY9" fmla="*/ 0 h 18288"/>
              <a:gd name="csX10" fmla="*/ 6132469 w 10853928"/>
              <a:gd name="csY10" fmla="*/ 0 h 18288"/>
              <a:gd name="csX11" fmla="*/ 6702301 w 10853928"/>
              <a:gd name="csY11" fmla="*/ 0 h 18288"/>
              <a:gd name="csX12" fmla="*/ 7272132 w 10853928"/>
              <a:gd name="csY12" fmla="*/ 0 h 18288"/>
              <a:gd name="csX13" fmla="*/ 7950502 w 10853928"/>
              <a:gd name="csY13" fmla="*/ 0 h 18288"/>
              <a:gd name="csX14" fmla="*/ 8737412 w 10853928"/>
              <a:gd name="csY14" fmla="*/ 0 h 18288"/>
              <a:gd name="csX15" fmla="*/ 9524322 w 10853928"/>
              <a:gd name="csY15" fmla="*/ 0 h 18288"/>
              <a:gd name="csX16" fmla="*/ 10853928 w 10853928"/>
              <a:gd name="csY16" fmla="*/ 0 h 18288"/>
              <a:gd name="csX17" fmla="*/ 10853928 w 10853928"/>
              <a:gd name="csY17" fmla="*/ 18288 h 18288"/>
              <a:gd name="csX18" fmla="*/ 10392636 w 10853928"/>
              <a:gd name="csY18" fmla="*/ 18288 h 18288"/>
              <a:gd name="csX19" fmla="*/ 9497187 w 10853928"/>
              <a:gd name="csY19" fmla="*/ 18288 h 18288"/>
              <a:gd name="csX20" fmla="*/ 8818817 w 10853928"/>
              <a:gd name="csY20" fmla="*/ 18288 h 18288"/>
              <a:gd name="csX21" fmla="*/ 8466064 w 10853928"/>
              <a:gd name="csY21" fmla="*/ 18288 h 18288"/>
              <a:gd name="csX22" fmla="*/ 7787693 w 10853928"/>
              <a:gd name="csY22" fmla="*/ 18288 h 18288"/>
              <a:gd name="csX23" fmla="*/ 7217862 w 10853928"/>
              <a:gd name="csY23" fmla="*/ 18288 h 18288"/>
              <a:gd name="csX24" fmla="*/ 6648031 w 10853928"/>
              <a:gd name="csY24" fmla="*/ 18288 h 18288"/>
              <a:gd name="csX25" fmla="*/ 6078200 w 10853928"/>
              <a:gd name="csY25" fmla="*/ 18288 h 18288"/>
              <a:gd name="csX26" fmla="*/ 5508368 w 10853928"/>
              <a:gd name="csY26" fmla="*/ 18288 h 18288"/>
              <a:gd name="csX27" fmla="*/ 4721459 w 10853928"/>
              <a:gd name="csY27" fmla="*/ 18288 h 18288"/>
              <a:gd name="csX28" fmla="*/ 4043088 w 10853928"/>
              <a:gd name="csY28" fmla="*/ 18288 h 18288"/>
              <a:gd name="csX29" fmla="*/ 3690336 w 10853928"/>
              <a:gd name="csY29" fmla="*/ 18288 h 18288"/>
              <a:gd name="csX30" fmla="*/ 3120504 w 10853928"/>
              <a:gd name="csY30" fmla="*/ 18288 h 18288"/>
              <a:gd name="csX31" fmla="*/ 2333595 w 10853928"/>
              <a:gd name="csY31" fmla="*/ 18288 h 18288"/>
              <a:gd name="csX32" fmla="*/ 1872303 w 10853928"/>
              <a:gd name="csY32" fmla="*/ 18288 h 18288"/>
              <a:gd name="csX33" fmla="*/ 976854 w 10853928"/>
              <a:gd name="csY33" fmla="*/ 18288 h 18288"/>
              <a:gd name="csX34" fmla="*/ 0 w 10853928"/>
              <a:gd name="csY34" fmla="*/ 18288 h 18288"/>
              <a:gd name="csX35" fmla="*/ 0 w 10853928"/>
              <a:gd name="csY35"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Lst>
            <a:rect l="l" t="t" r="r" b="b"/>
            <a:pathLst>
              <a:path w="10853928" h="18288" fill="none" extrusionOk="0">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w="10853928" h="18288" stroke="0" extrusionOk="0">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35C70D9-99CD-B7F1-A2AB-D127D31F11E3}"/>
              </a:ext>
            </a:extLst>
          </p:cNvPr>
          <p:cNvSpPr>
            <a:spLocks noGrp="1"/>
          </p:cNvSpPr>
          <p:nvPr>
            <p:ph idx="1"/>
          </p:nvPr>
        </p:nvSpPr>
        <p:spPr>
          <a:xfrm>
            <a:off x="838200" y="1929384"/>
            <a:ext cx="10515600" cy="4251960"/>
          </a:xfrm>
        </p:spPr>
        <p:txBody>
          <a:bodyPr vert="horz" lIns="91440" tIns="45720" rIns="91440" bIns="45720" rtlCol="0" anchor="t">
            <a:normAutofit/>
          </a:bodyPr>
          <a:lstStyle/>
          <a:p>
            <a:r>
              <a:rPr lang="en-GB">
                <a:ea typeface="+mn-lt"/>
                <a:cs typeface="+mn-lt"/>
              </a:rPr>
              <a:t>Section 135 allows the police to enter your home and take you to a place of safety</a:t>
            </a:r>
          </a:p>
          <a:p>
            <a:r>
              <a:rPr lang="en-GB">
                <a:ea typeface="+mn-lt"/>
                <a:cs typeface="+mn-lt"/>
              </a:rPr>
              <a:t>So that a mental health assessment can be done. This could involve keeping you at home.</a:t>
            </a:r>
            <a:endParaRPr lang="en-GB">
              <a:cs typeface="Calibri" panose="020F0502020204030204"/>
            </a:endParaRPr>
          </a:p>
          <a:p>
            <a:r>
              <a:rPr lang="en-GB">
                <a:ea typeface="+mn-lt"/>
                <a:cs typeface="+mn-lt"/>
              </a:rPr>
              <a:t>The police must have a warrant from the magistrate's court allowing them to enter your home.</a:t>
            </a:r>
          </a:p>
          <a:p>
            <a:r>
              <a:rPr lang="en-GB">
                <a:ea typeface="+mn-lt"/>
                <a:cs typeface="+mn-lt"/>
              </a:rPr>
              <a:t> An application for a warrant must be made by an approved mental health professional AMHP</a:t>
            </a:r>
            <a:endParaRPr lang="en-GB">
              <a:cs typeface="Calibri"/>
            </a:endParaRPr>
          </a:p>
        </p:txBody>
      </p:sp>
    </p:spTree>
    <p:extLst>
      <p:ext uri="{BB962C8B-B14F-4D97-AF65-F5344CB8AC3E}">
        <p14:creationId xmlns:p14="http://schemas.microsoft.com/office/powerpoint/2010/main" val="19325490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D02E6-CEA1-BDDD-8860-1E0BF6D35286}"/>
              </a:ext>
            </a:extLst>
          </p:cNvPr>
          <p:cNvSpPr>
            <a:spLocks noGrp="1"/>
          </p:cNvSpPr>
          <p:nvPr>
            <p:ph type="title"/>
          </p:nvPr>
        </p:nvSpPr>
        <p:spPr>
          <a:xfrm>
            <a:off x="838200" y="365125"/>
            <a:ext cx="10515600" cy="1009261"/>
          </a:xfrm>
        </p:spPr>
        <p:txBody>
          <a:bodyPr>
            <a:normAutofit fontScale="90000"/>
          </a:bodyPr>
          <a:lstStyle/>
          <a:p>
            <a:pPr>
              <a:lnSpc>
                <a:spcPct val="100000"/>
              </a:lnSpc>
              <a:spcBef>
                <a:spcPts val="0"/>
              </a:spcBef>
            </a:pPr>
            <a:br>
              <a:rPr lang="en-GB" sz="2800" b="1">
                <a:latin typeface="Calibri"/>
                <a:cs typeface="Calibri"/>
              </a:rPr>
            </a:br>
            <a:br>
              <a:rPr lang="en-GB" sz="2800" b="1">
                <a:latin typeface="Calibri"/>
                <a:cs typeface="Calibri"/>
              </a:rPr>
            </a:br>
            <a:r>
              <a:rPr lang="en-GB" sz="2800" b="1">
                <a:latin typeface="Calibri"/>
                <a:cs typeface="Calibri"/>
              </a:rPr>
              <a:t>Transportation – </a:t>
            </a:r>
            <a:r>
              <a:rPr lang="en-GB" sz="2800">
                <a:latin typeface="Calibri"/>
                <a:cs typeface="Calibri"/>
              </a:rPr>
              <a:t>Under </a:t>
            </a:r>
            <a:r>
              <a:rPr lang="en-US" sz="2800">
                <a:ea typeface="+mj-lt"/>
                <a:cs typeface="+mj-lt"/>
              </a:rPr>
              <a:t> of S136 [and S135] transport to a place of safety should be by Ambulance.</a:t>
            </a:r>
          </a:p>
          <a:p>
            <a:pPr>
              <a:lnSpc>
                <a:spcPct val="100000"/>
              </a:lnSpc>
              <a:spcBef>
                <a:spcPts val="0"/>
              </a:spcBef>
            </a:pPr>
            <a:endParaRPr lang="en-US" sz="2800">
              <a:ea typeface="+mj-lt"/>
              <a:cs typeface="+mj-lt"/>
            </a:endParaRPr>
          </a:p>
          <a:p>
            <a:pPr algn="ctr"/>
            <a:endParaRPr lang="en-GB" sz="2800" b="1">
              <a:latin typeface="Calibri"/>
              <a:ea typeface="+mj-lt"/>
              <a:cs typeface="Calibri"/>
            </a:endParaRPr>
          </a:p>
          <a:p>
            <a:endParaRPr lang="en-GB" sz="2800">
              <a:cs typeface="Calibri Light"/>
            </a:endParaRPr>
          </a:p>
        </p:txBody>
      </p:sp>
      <p:sp>
        <p:nvSpPr>
          <p:cNvPr id="3" name="Content Placeholder 2">
            <a:extLst>
              <a:ext uri="{FF2B5EF4-FFF2-40B4-BE49-F238E27FC236}">
                <a16:creationId xmlns:a16="http://schemas.microsoft.com/office/drawing/2014/main" id="{21DF299E-8C6D-9FE6-C730-13762541568C}"/>
              </a:ext>
            </a:extLst>
          </p:cNvPr>
          <p:cNvSpPr>
            <a:spLocks noGrp="1"/>
          </p:cNvSpPr>
          <p:nvPr>
            <p:ph idx="1"/>
          </p:nvPr>
        </p:nvSpPr>
        <p:spPr>
          <a:xfrm>
            <a:off x="838200" y="1624342"/>
            <a:ext cx="10515600" cy="4552621"/>
          </a:xfrm>
        </p:spPr>
        <p:txBody>
          <a:bodyPr/>
          <a:lstStyle/>
          <a:p>
            <a:endParaRPr lang="en-GB"/>
          </a:p>
        </p:txBody>
      </p:sp>
      <p:pic>
        <p:nvPicPr>
          <p:cNvPr id="5" name="Picture 2">
            <a:extLst>
              <a:ext uri="{FF2B5EF4-FFF2-40B4-BE49-F238E27FC236}">
                <a16:creationId xmlns:a16="http://schemas.microsoft.com/office/drawing/2014/main" id="{491E01AB-7007-ABA3-2E28-A0C3C2FDB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29208" t="21484" r="27965" b="26953"/>
          <a:stretch>
            <a:fillRect/>
          </a:stretch>
        </p:blipFill>
        <p:spPr bwMode="auto">
          <a:xfrm>
            <a:off x="1394144" y="2298482"/>
            <a:ext cx="4103687" cy="27797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4" descr="Image result for wales nhs ambulance">
            <a:extLst>
              <a:ext uri="{FF2B5EF4-FFF2-40B4-BE49-F238E27FC236}">
                <a16:creationId xmlns:a16="http://schemas.microsoft.com/office/drawing/2014/main" id="{5AF07C7E-F4AE-6E24-5763-DFF0F3D959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81155" y="2298482"/>
            <a:ext cx="4103687" cy="277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1091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33D5D-EBFC-815A-2E84-F1898CD175E0}"/>
              </a:ext>
            </a:extLst>
          </p:cNvPr>
          <p:cNvSpPr>
            <a:spLocks noGrp="1"/>
          </p:cNvSpPr>
          <p:nvPr>
            <p:ph type="title"/>
          </p:nvPr>
        </p:nvSpPr>
        <p:spPr/>
        <p:txBody>
          <a:bodyPr/>
          <a:lstStyle/>
          <a:p>
            <a:r>
              <a:rPr lang="en-GB">
                <a:cs typeface="Calibri Light"/>
              </a:rPr>
              <a:t>The Mental Capacity Act 2005</a:t>
            </a:r>
            <a:endParaRPr lang="en-GB"/>
          </a:p>
        </p:txBody>
      </p:sp>
      <p:sp>
        <p:nvSpPr>
          <p:cNvPr id="3" name="Content Placeholder 2">
            <a:extLst>
              <a:ext uri="{FF2B5EF4-FFF2-40B4-BE49-F238E27FC236}">
                <a16:creationId xmlns:a16="http://schemas.microsoft.com/office/drawing/2014/main" id="{E3EC69FB-043A-EF69-FD3D-BBCFCD7ECE1F}"/>
              </a:ext>
            </a:extLst>
          </p:cNvPr>
          <p:cNvSpPr>
            <a:spLocks noGrp="1"/>
          </p:cNvSpPr>
          <p:nvPr>
            <p:ph idx="1"/>
          </p:nvPr>
        </p:nvSpPr>
        <p:spPr>
          <a:xfrm>
            <a:off x="838200" y="1509324"/>
            <a:ext cx="10515600" cy="4667639"/>
          </a:xfrm>
        </p:spPr>
        <p:txBody>
          <a:bodyPr vert="horz" lIns="91440" tIns="45720" rIns="91440" bIns="45720" rtlCol="0" anchor="t">
            <a:normAutofit lnSpcReduction="10000"/>
          </a:bodyPr>
          <a:lstStyle/>
          <a:p>
            <a:r>
              <a:rPr lang="en-GB">
                <a:cs typeface="Calibri"/>
              </a:rPr>
              <a:t>Used if a person is incapable of making a decision and requires care for any other reason, such as a medical condition </a:t>
            </a:r>
          </a:p>
          <a:p>
            <a:r>
              <a:rPr lang="en-GB">
                <a:ea typeface="+mn-lt"/>
                <a:cs typeface="+mn-lt"/>
              </a:rPr>
              <a:t>The Mental Capacity Act (MCA) is designed to protect and empower people who may lack the mental capacity to make their own decisions about their care and treatment. It applies to people aged 16 and over.</a:t>
            </a:r>
            <a:endParaRPr lang="en-GB">
              <a:cs typeface="Calibri"/>
            </a:endParaRPr>
          </a:p>
          <a:p>
            <a:r>
              <a:rPr lang="en-GB">
                <a:ea typeface="+mn-lt"/>
                <a:cs typeface="+mn-lt"/>
              </a:rPr>
              <a:t>It covers decisions about day-to-day things or serious life-changing decisions. Examples of people who may lack capacity include those with:</a:t>
            </a:r>
            <a:endParaRPr lang="en-GB"/>
          </a:p>
          <a:p>
            <a:r>
              <a:rPr lang="en-GB">
                <a:ea typeface="+mn-lt"/>
                <a:cs typeface="+mn-lt"/>
              </a:rPr>
              <a:t>Dementia / Severe learning disabilities / Brain injury / mental health illness / stroke / unconsciousness caused by an anaesthetic or sudden accident</a:t>
            </a:r>
            <a:endParaRPr lang="en-GB">
              <a:cs typeface="Calibri"/>
            </a:endParaRPr>
          </a:p>
          <a:p>
            <a:endParaRPr lang="en-GB">
              <a:cs typeface="Calibri"/>
            </a:endParaRPr>
          </a:p>
        </p:txBody>
      </p:sp>
    </p:spTree>
    <p:extLst>
      <p:ext uri="{BB962C8B-B14F-4D97-AF65-F5344CB8AC3E}">
        <p14:creationId xmlns:p14="http://schemas.microsoft.com/office/powerpoint/2010/main" val="423835340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49388-147B-1085-759E-CC0F78B86D41}"/>
              </a:ext>
            </a:extLst>
          </p:cNvPr>
          <p:cNvSpPr>
            <a:spLocks noGrp="1"/>
          </p:cNvSpPr>
          <p:nvPr>
            <p:ph type="title"/>
          </p:nvPr>
        </p:nvSpPr>
        <p:spPr/>
        <p:txBody>
          <a:bodyPr/>
          <a:lstStyle/>
          <a:p>
            <a:r>
              <a:rPr lang="en-GB">
                <a:cs typeface="Calibri Light"/>
              </a:rPr>
              <a:t>5 Principles of the MCA</a:t>
            </a:r>
            <a:endParaRPr lang="en-GB"/>
          </a:p>
        </p:txBody>
      </p:sp>
      <p:sp>
        <p:nvSpPr>
          <p:cNvPr id="3" name="Content Placeholder 2">
            <a:extLst>
              <a:ext uri="{FF2B5EF4-FFF2-40B4-BE49-F238E27FC236}">
                <a16:creationId xmlns:a16="http://schemas.microsoft.com/office/drawing/2014/main" id="{A86DABA7-AC04-D834-1B9A-35FCE4A80473}"/>
              </a:ext>
            </a:extLst>
          </p:cNvPr>
          <p:cNvSpPr>
            <a:spLocks noGrp="1"/>
          </p:cNvSpPr>
          <p:nvPr>
            <p:ph idx="1"/>
          </p:nvPr>
        </p:nvSpPr>
        <p:spPr>
          <a:xfrm>
            <a:off x="838200" y="1538078"/>
            <a:ext cx="10515600" cy="4638885"/>
          </a:xfrm>
        </p:spPr>
        <p:txBody>
          <a:bodyPr vert="horz" lIns="91440" tIns="45720" rIns="91440" bIns="45720" rtlCol="0" anchor="t">
            <a:normAutofit fontScale="92500" lnSpcReduction="10000"/>
          </a:bodyPr>
          <a:lstStyle/>
          <a:p>
            <a:pPr>
              <a:lnSpc>
                <a:spcPct val="100000"/>
              </a:lnSpc>
              <a:spcBef>
                <a:spcPts val="0"/>
              </a:spcBef>
            </a:pPr>
            <a:r>
              <a:rPr lang="en-GB">
                <a:ea typeface="+mn-lt"/>
                <a:cs typeface="+mn-lt"/>
              </a:rPr>
              <a:t>Officers must  assume that a person  have capacity unless it  can be established that they lack</a:t>
            </a:r>
            <a:endParaRPr lang="en-US">
              <a:ea typeface="+mn-lt"/>
              <a:cs typeface="+mn-lt"/>
            </a:endParaRPr>
          </a:p>
          <a:p>
            <a:pPr>
              <a:lnSpc>
                <a:spcPct val="100000"/>
              </a:lnSpc>
              <a:spcBef>
                <a:spcPts val="0"/>
              </a:spcBef>
            </a:pPr>
            <a:r>
              <a:rPr lang="en-GB">
                <a:ea typeface="+mn-lt"/>
                <a:cs typeface="+mn-lt"/>
              </a:rPr>
              <a:t>Officers should not treat a person who is unable to make a decision unless they have taken all practicable steps to help that person to do  so  without success.</a:t>
            </a:r>
            <a:endParaRPr lang="en-US">
              <a:ea typeface="+mn-lt"/>
              <a:cs typeface="+mn-lt"/>
            </a:endParaRPr>
          </a:p>
          <a:p>
            <a:pPr>
              <a:lnSpc>
                <a:spcPct val="100000"/>
              </a:lnSpc>
              <a:spcBef>
                <a:spcPts val="0"/>
              </a:spcBef>
            </a:pPr>
            <a:r>
              <a:rPr lang="en-GB">
                <a:ea typeface="+mn-lt"/>
                <a:cs typeface="+mn-lt"/>
              </a:rPr>
              <a:t>Officers should not treat a person as unable to make a decision </a:t>
            </a:r>
            <a:r>
              <a:rPr lang="en-GB" b="1">
                <a:ea typeface="+mn-lt"/>
                <a:cs typeface="+mn-lt"/>
              </a:rPr>
              <a:t>merely because </a:t>
            </a:r>
            <a:r>
              <a:rPr lang="en-GB">
                <a:ea typeface="+mn-lt"/>
                <a:cs typeface="+mn-lt"/>
              </a:rPr>
              <a:t>they make an unwise decision</a:t>
            </a:r>
            <a:endParaRPr lang="en-US">
              <a:ea typeface="+mn-lt"/>
              <a:cs typeface="+mn-lt"/>
            </a:endParaRPr>
          </a:p>
          <a:p>
            <a:pPr>
              <a:lnSpc>
                <a:spcPct val="100000"/>
              </a:lnSpc>
              <a:spcBef>
                <a:spcPts val="0"/>
              </a:spcBef>
            </a:pPr>
            <a:r>
              <a:rPr lang="en-GB">
                <a:ea typeface="+mn-lt"/>
                <a:cs typeface="+mn-lt"/>
              </a:rPr>
              <a:t>Officers should Act or Make decisions, under this Act for, or on behalf of, a person who lacks capacity must be done, in their </a:t>
            </a:r>
            <a:r>
              <a:rPr lang="en-GB" b="1">
                <a:ea typeface="+mn-lt"/>
                <a:cs typeface="+mn-lt"/>
              </a:rPr>
              <a:t>best interests</a:t>
            </a:r>
            <a:r>
              <a:rPr lang="en-GB">
                <a:ea typeface="+mn-lt"/>
                <a:cs typeface="+mn-lt"/>
              </a:rPr>
              <a:t>. S1 [5]</a:t>
            </a:r>
            <a:endParaRPr lang="en-US">
              <a:ea typeface="+mn-lt"/>
              <a:cs typeface="+mn-lt"/>
            </a:endParaRPr>
          </a:p>
          <a:p>
            <a:pPr>
              <a:lnSpc>
                <a:spcPct val="100000"/>
              </a:lnSpc>
              <a:spcBef>
                <a:spcPts val="0"/>
              </a:spcBef>
            </a:pPr>
            <a:r>
              <a:rPr lang="en-GB">
                <a:ea typeface="+mn-lt"/>
                <a:cs typeface="+mn-lt"/>
              </a:rPr>
              <a:t>Before acting or making a decision, officers must have regard to whether they can achieve the purpose for which it is needed as effectively in a way that is less restrictive of the person’s rights and freedom of action.</a:t>
            </a:r>
            <a:endParaRPr lang="en-US">
              <a:ea typeface="+mn-lt"/>
              <a:cs typeface="+mn-lt"/>
            </a:endParaRPr>
          </a:p>
          <a:p>
            <a:pPr>
              <a:lnSpc>
                <a:spcPct val="100000"/>
              </a:lnSpc>
              <a:spcBef>
                <a:spcPts val="0"/>
              </a:spcBef>
            </a:pPr>
            <a:endParaRPr lang="en-GB">
              <a:ea typeface="+mn-lt"/>
              <a:cs typeface="+mn-lt"/>
            </a:endParaRPr>
          </a:p>
          <a:p>
            <a:endParaRPr lang="en-GB">
              <a:cs typeface="Calibri"/>
            </a:endParaRPr>
          </a:p>
        </p:txBody>
      </p:sp>
    </p:spTree>
    <p:extLst>
      <p:ext uri="{BB962C8B-B14F-4D97-AF65-F5344CB8AC3E}">
        <p14:creationId xmlns:p14="http://schemas.microsoft.com/office/powerpoint/2010/main" val="32025160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40A03B-6164-ACDA-1FD0-364E616115E2}"/>
              </a:ext>
            </a:extLst>
          </p:cNvPr>
          <p:cNvSpPr>
            <a:spLocks noGrp="1"/>
          </p:cNvSpPr>
          <p:nvPr>
            <p:ph type="title"/>
          </p:nvPr>
        </p:nvSpPr>
        <p:spPr>
          <a:xfrm>
            <a:off x="572493" y="238539"/>
            <a:ext cx="11047274" cy="801812"/>
          </a:xfrm>
        </p:spPr>
        <p:txBody>
          <a:bodyPr anchor="b">
            <a:normAutofit/>
          </a:bodyPr>
          <a:lstStyle/>
          <a:p>
            <a:r>
              <a:rPr lang="en-GB" sz="3600">
                <a:ea typeface="+mj-lt"/>
                <a:cs typeface="+mj-lt"/>
              </a:rPr>
              <a:t>JUDGING MENTAL CAPACITY </a:t>
            </a:r>
            <a:endParaRPr lang="en-GB" sz="3600">
              <a:cs typeface="Calibri Light"/>
            </a:endParaRP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sX0" fmla="*/ 0 w 10972800"/>
              <a:gd name="csY0" fmla="*/ 0 h 18288"/>
              <a:gd name="csX1" fmla="*/ 356616 w 10972800"/>
              <a:gd name="csY1" fmla="*/ 0 h 18288"/>
              <a:gd name="csX2" fmla="*/ 1042416 w 10972800"/>
              <a:gd name="csY2" fmla="*/ 0 h 18288"/>
              <a:gd name="csX3" fmla="*/ 1947672 w 10972800"/>
              <a:gd name="csY3" fmla="*/ 0 h 18288"/>
              <a:gd name="csX4" fmla="*/ 2633472 w 10972800"/>
              <a:gd name="csY4" fmla="*/ 0 h 18288"/>
              <a:gd name="csX5" fmla="*/ 2990088 w 10972800"/>
              <a:gd name="csY5" fmla="*/ 0 h 18288"/>
              <a:gd name="csX6" fmla="*/ 3456432 w 10972800"/>
              <a:gd name="csY6" fmla="*/ 0 h 18288"/>
              <a:gd name="csX7" fmla="*/ 4361688 w 10972800"/>
              <a:gd name="csY7" fmla="*/ 0 h 18288"/>
              <a:gd name="csX8" fmla="*/ 5266944 w 10972800"/>
              <a:gd name="csY8" fmla="*/ 0 h 18288"/>
              <a:gd name="csX9" fmla="*/ 6172200 w 10972800"/>
              <a:gd name="csY9" fmla="*/ 0 h 18288"/>
              <a:gd name="csX10" fmla="*/ 6528816 w 10972800"/>
              <a:gd name="csY10" fmla="*/ 0 h 18288"/>
              <a:gd name="csX11" fmla="*/ 7214616 w 10972800"/>
              <a:gd name="csY11" fmla="*/ 0 h 18288"/>
              <a:gd name="csX12" fmla="*/ 7790688 w 10972800"/>
              <a:gd name="csY12" fmla="*/ 0 h 18288"/>
              <a:gd name="csX13" fmla="*/ 8147304 w 10972800"/>
              <a:gd name="csY13" fmla="*/ 0 h 18288"/>
              <a:gd name="csX14" fmla="*/ 9052560 w 10972800"/>
              <a:gd name="csY14" fmla="*/ 0 h 18288"/>
              <a:gd name="csX15" fmla="*/ 9409176 w 10972800"/>
              <a:gd name="csY15" fmla="*/ 0 h 18288"/>
              <a:gd name="csX16" fmla="*/ 9765792 w 10972800"/>
              <a:gd name="csY16" fmla="*/ 0 h 18288"/>
              <a:gd name="csX17" fmla="*/ 10341864 w 10972800"/>
              <a:gd name="csY17" fmla="*/ 0 h 18288"/>
              <a:gd name="csX18" fmla="*/ 10972800 w 10972800"/>
              <a:gd name="csY18" fmla="*/ 0 h 18288"/>
              <a:gd name="csX19" fmla="*/ 10972800 w 10972800"/>
              <a:gd name="csY19" fmla="*/ 18288 h 18288"/>
              <a:gd name="csX20" fmla="*/ 10177272 w 10972800"/>
              <a:gd name="csY20" fmla="*/ 18288 h 18288"/>
              <a:gd name="csX21" fmla="*/ 9820656 w 10972800"/>
              <a:gd name="csY21" fmla="*/ 18288 h 18288"/>
              <a:gd name="csX22" fmla="*/ 9464040 w 10972800"/>
              <a:gd name="csY22" fmla="*/ 18288 h 18288"/>
              <a:gd name="csX23" fmla="*/ 8778240 w 10972800"/>
              <a:gd name="csY23" fmla="*/ 18288 h 18288"/>
              <a:gd name="csX24" fmla="*/ 8421624 w 10972800"/>
              <a:gd name="csY24" fmla="*/ 18288 h 18288"/>
              <a:gd name="csX25" fmla="*/ 7735824 w 10972800"/>
              <a:gd name="csY25" fmla="*/ 18288 h 18288"/>
              <a:gd name="csX26" fmla="*/ 6940296 w 10972800"/>
              <a:gd name="csY26" fmla="*/ 18288 h 18288"/>
              <a:gd name="csX27" fmla="*/ 6254496 w 10972800"/>
              <a:gd name="csY27" fmla="*/ 18288 h 18288"/>
              <a:gd name="csX28" fmla="*/ 5458968 w 10972800"/>
              <a:gd name="csY28" fmla="*/ 18288 h 18288"/>
              <a:gd name="csX29" fmla="*/ 4663440 w 10972800"/>
              <a:gd name="csY29" fmla="*/ 18288 h 18288"/>
              <a:gd name="csX30" fmla="*/ 4306824 w 10972800"/>
              <a:gd name="csY30" fmla="*/ 18288 h 18288"/>
              <a:gd name="csX31" fmla="*/ 3840480 w 10972800"/>
              <a:gd name="csY31" fmla="*/ 18288 h 18288"/>
              <a:gd name="csX32" fmla="*/ 3264408 w 10972800"/>
              <a:gd name="csY32" fmla="*/ 18288 h 18288"/>
              <a:gd name="csX33" fmla="*/ 2578608 w 10972800"/>
              <a:gd name="csY33" fmla="*/ 18288 h 18288"/>
              <a:gd name="csX34" fmla="*/ 1673352 w 10972800"/>
              <a:gd name="csY34" fmla="*/ 18288 h 18288"/>
              <a:gd name="csX35" fmla="*/ 877824 w 10972800"/>
              <a:gd name="csY35" fmla="*/ 18288 h 18288"/>
              <a:gd name="csX36" fmla="*/ 0 w 10972800"/>
              <a:gd name="csY36" fmla="*/ 18288 h 18288"/>
              <a:gd name="csX37" fmla="*/ 0 w 10972800"/>
              <a:gd name="csY37"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A1C4128-94A4-A25A-7B18-91F2A01524E9}"/>
              </a:ext>
            </a:extLst>
          </p:cNvPr>
          <p:cNvSpPr>
            <a:spLocks noGrp="1"/>
          </p:cNvSpPr>
          <p:nvPr>
            <p:ph idx="1"/>
          </p:nvPr>
        </p:nvSpPr>
        <p:spPr>
          <a:xfrm>
            <a:off x="572493" y="1812524"/>
            <a:ext cx="8093778" cy="4579247"/>
          </a:xfrm>
        </p:spPr>
        <p:txBody>
          <a:bodyPr vert="horz" lIns="91440" tIns="45720" rIns="91440" bIns="45720" rtlCol="0" anchor="t">
            <a:noAutofit/>
          </a:bodyPr>
          <a:lstStyle/>
          <a:p>
            <a:pPr marL="0" indent="0">
              <a:spcBef>
                <a:spcPts val="0"/>
              </a:spcBef>
              <a:buNone/>
            </a:pPr>
            <a:r>
              <a:rPr lang="en-GB" sz="2200">
                <a:ea typeface="+mn-lt"/>
                <a:cs typeface="+mn-lt"/>
              </a:rPr>
              <a:t>This inability to make decisions could be as a result of impairment of, or a disturbance in the functioning of, the mind or brain.</a:t>
            </a:r>
            <a:endParaRPr lang="en-US" sz="2200">
              <a:ea typeface="+mn-lt"/>
              <a:cs typeface="+mn-lt"/>
            </a:endParaRPr>
          </a:p>
          <a:p>
            <a:pPr>
              <a:spcBef>
                <a:spcPts val="0"/>
              </a:spcBef>
            </a:pPr>
            <a:endParaRPr lang="en-GB" sz="2200">
              <a:ea typeface="+mn-lt"/>
              <a:cs typeface="+mn-lt"/>
            </a:endParaRPr>
          </a:p>
          <a:p>
            <a:pPr marL="0" indent="0">
              <a:spcBef>
                <a:spcPts val="0"/>
              </a:spcBef>
              <a:buNone/>
            </a:pPr>
            <a:r>
              <a:rPr lang="en-GB" sz="2200">
                <a:ea typeface="+mn-lt"/>
                <a:cs typeface="+mn-lt"/>
              </a:rPr>
              <a:t>It does not matter whether the impairment or disturbance is permanent or temporary.</a:t>
            </a:r>
            <a:endParaRPr lang="en-US" sz="2200">
              <a:ea typeface="+mn-lt"/>
              <a:cs typeface="+mn-lt"/>
            </a:endParaRPr>
          </a:p>
          <a:p>
            <a:pPr>
              <a:spcBef>
                <a:spcPts val="0"/>
              </a:spcBef>
            </a:pPr>
            <a:endParaRPr lang="en-GB" sz="2200">
              <a:ea typeface="+mn-lt"/>
              <a:cs typeface="+mn-lt"/>
            </a:endParaRPr>
          </a:p>
          <a:p>
            <a:pPr marL="0" indent="0">
              <a:spcBef>
                <a:spcPts val="0"/>
              </a:spcBef>
              <a:buNone/>
            </a:pPr>
            <a:r>
              <a:rPr lang="en-GB" sz="2200">
                <a:ea typeface="+mn-lt"/>
                <a:cs typeface="+mn-lt"/>
              </a:rPr>
              <a:t>A lack of capacity cannot be established merely by reference to-</a:t>
            </a:r>
            <a:endParaRPr lang="en-US" sz="2200">
              <a:ea typeface="+mn-lt"/>
              <a:cs typeface="+mn-lt"/>
            </a:endParaRPr>
          </a:p>
          <a:p>
            <a:pPr>
              <a:spcBef>
                <a:spcPts val="0"/>
              </a:spcBef>
            </a:pPr>
            <a:r>
              <a:rPr lang="en-GB" sz="2200">
                <a:ea typeface="+mn-lt"/>
                <a:cs typeface="+mn-lt"/>
              </a:rPr>
              <a:t>[a] A persons age or appearance, or</a:t>
            </a:r>
            <a:endParaRPr lang="en-US" sz="2200">
              <a:ea typeface="+mn-lt"/>
              <a:cs typeface="+mn-lt"/>
            </a:endParaRPr>
          </a:p>
          <a:p>
            <a:pPr>
              <a:spcBef>
                <a:spcPts val="0"/>
              </a:spcBef>
            </a:pPr>
            <a:r>
              <a:rPr lang="en-GB" sz="2200">
                <a:ea typeface="+mn-lt"/>
                <a:cs typeface="+mn-lt"/>
              </a:rPr>
              <a:t>[b] A condition of his, or an aspect of his behaviour, which might lead others to make unjustified assumptions about his capacity.</a:t>
            </a:r>
            <a:endParaRPr lang="en-US" sz="2200">
              <a:ea typeface="+mn-lt"/>
              <a:cs typeface="+mn-lt"/>
            </a:endParaRPr>
          </a:p>
          <a:p>
            <a:pPr marL="0" indent="0">
              <a:spcBef>
                <a:spcPts val="0"/>
              </a:spcBef>
              <a:buNone/>
            </a:pPr>
            <a:r>
              <a:rPr lang="en-GB" sz="2200">
                <a:ea typeface="+mn-lt"/>
                <a:cs typeface="+mn-lt"/>
              </a:rPr>
              <a:t>In proceedings under this Act or any other enactment, any question whether a person lacks capacity within the meaning of the Act must be decided on the balance of probabilities.</a:t>
            </a:r>
            <a:endParaRPr lang="en-US" sz="2200">
              <a:ea typeface="+mn-lt"/>
              <a:cs typeface="+mn-lt"/>
            </a:endParaRPr>
          </a:p>
          <a:p>
            <a:pPr marL="0" indent="0">
              <a:spcBef>
                <a:spcPts val="0"/>
              </a:spcBef>
              <a:buNone/>
            </a:pPr>
            <a:endParaRPr lang="en-GB" sz="2200">
              <a:ea typeface="+mn-lt"/>
              <a:cs typeface="+mn-lt"/>
            </a:endParaRPr>
          </a:p>
          <a:p>
            <a:pPr marL="0" indent="0">
              <a:spcBef>
                <a:spcPts val="0"/>
              </a:spcBef>
              <a:buNone/>
            </a:pPr>
            <a:r>
              <a:rPr lang="en-GB" sz="2200">
                <a:ea typeface="+mn-lt"/>
                <a:cs typeface="+mn-lt"/>
              </a:rPr>
              <a:t>Not applicable to a person under 16.</a:t>
            </a:r>
            <a:endParaRPr lang="en-US" sz="2200">
              <a:ea typeface="+mn-lt"/>
              <a:cs typeface="+mn-lt"/>
            </a:endParaRPr>
          </a:p>
          <a:p>
            <a:pPr>
              <a:spcBef>
                <a:spcPts val="0"/>
              </a:spcBef>
            </a:pPr>
            <a:endParaRPr lang="en-GB" sz="2000">
              <a:ea typeface="+mn-lt"/>
              <a:cs typeface="+mn-lt"/>
            </a:endParaRPr>
          </a:p>
          <a:p>
            <a:endParaRPr lang="en-GB" sz="1700">
              <a:cs typeface="Calibri"/>
            </a:endParaRPr>
          </a:p>
        </p:txBody>
      </p:sp>
      <p:pic>
        <p:nvPicPr>
          <p:cNvPr id="5" name="Picture 4">
            <a:extLst>
              <a:ext uri="{FF2B5EF4-FFF2-40B4-BE49-F238E27FC236}">
                <a16:creationId xmlns:a16="http://schemas.microsoft.com/office/drawing/2014/main" id="{2B29602E-A37E-976B-25E9-950C76307DD1}"/>
              </a:ext>
            </a:extLst>
          </p:cNvPr>
          <p:cNvPicPr>
            <a:picLocks noChangeAspect="1"/>
          </p:cNvPicPr>
          <p:nvPr/>
        </p:nvPicPr>
        <p:blipFill rotWithShape="1">
          <a:blip r:embed="rId2"/>
          <a:srcRect l="22705" r="23180" b="2"/>
          <a:stretch/>
        </p:blipFill>
        <p:spPr>
          <a:xfrm>
            <a:off x="9070261" y="2093976"/>
            <a:ext cx="2546461" cy="4096512"/>
          </a:xfrm>
          <a:prstGeom prst="rect">
            <a:avLst/>
          </a:prstGeom>
        </p:spPr>
      </p:pic>
    </p:spTree>
    <p:extLst>
      <p:ext uri="{BB962C8B-B14F-4D97-AF65-F5344CB8AC3E}">
        <p14:creationId xmlns:p14="http://schemas.microsoft.com/office/powerpoint/2010/main" val="26090296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p:cNvSpPr/>
          <p:nvPr/>
        </p:nvSpPr>
        <p:spPr>
          <a:xfrm>
            <a:off x="4384888" y="930166"/>
            <a:ext cx="3384550" cy="1233919"/>
          </a:xfrm>
          <a:prstGeom prst="ellipse">
            <a:avLst/>
          </a:prstGeom>
          <a:solidFill>
            <a:schemeClr val="accent2">
              <a:lumMod val="60000"/>
              <a:lumOff val="40000"/>
            </a:schemeClr>
          </a:solidFill>
          <a:ln w="25400" cap="flat" cmpd="sng" algn="ctr">
            <a:solidFill>
              <a:srgbClr val="5B9BD5">
                <a:shade val="50000"/>
              </a:srgbClr>
            </a:solidFill>
            <a:prstDash val="solid"/>
          </a:ln>
          <a:effectLst/>
        </p:spPr>
        <p:txBody>
          <a:bodyPr anchor="ctr"/>
          <a:lstStyle/>
          <a:p>
            <a:pPr algn="ctr">
              <a:defRPr/>
            </a:pPr>
            <a:r>
              <a:rPr lang="en-GB" sz="2800" b="1" kern="0">
                <a:ea typeface="ＭＳ Ｐゴシック" panose="020B0600070205080204" pitchFamily="34" charset="-128"/>
              </a:rPr>
              <a:t>Police Officer </a:t>
            </a:r>
          </a:p>
          <a:p>
            <a:pPr algn="ctr">
              <a:defRPr/>
            </a:pPr>
            <a:r>
              <a:rPr lang="en-GB" sz="2800" b="1" kern="0">
                <a:ea typeface="ＭＳ Ｐゴシック" panose="020B0600070205080204" pitchFamily="34" charset="-128"/>
              </a:rPr>
              <a:t>BELIEVES</a:t>
            </a:r>
          </a:p>
        </p:txBody>
      </p:sp>
      <p:sp>
        <p:nvSpPr>
          <p:cNvPr id="5" name="Oval 4"/>
          <p:cNvSpPr/>
          <p:nvPr/>
        </p:nvSpPr>
        <p:spPr>
          <a:xfrm>
            <a:off x="7480198" y="1749486"/>
            <a:ext cx="3582988" cy="914400"/>
          </a:xfrm>
          <a:prstGeom prst="ellipse">
            <a:avLst/>
          </a:prstGeom>
          <a:solidFill>
            <a:schemeClr val="accent2">
              <a:lumMod val="20000"/>
              <a:lumOff val="80000"/>
            </a:schemeClr>
          </a:solidFill>
          <a:ln w="25400" cap="flat" cmpd="sng" algn="ctr">
            <a:solidFill>
              <a:srgbClr val="5B9BD5">
                <a:shade val="50000"/>
              </a:srgbClr>
            </a:solidFill>
            <a:prstDash val="solid"/>
          </a:ln>
          <a:effectLst/>
        </p:spPr>
        <p:txBody>
          <a:bodyPr anchor="ctr"/>
          <a:lstStyle/>
          <a:p>
            <a:pPr algn="ctr">
              <a:defRPr/>
            </a:pPr>
            <a:r>
              <a:rPr lang="en-GB" sz="2400" kern="0">
                <a:ea typeface="ＭＳ Ｐゴシック" panose="020B0600070205080204" pitchFamily="34" charset="-128"/>
              </a:rPr>
              <a:t>Person 16 or over</a:t>
            </a:r>
          </a:p>
        </p:txBody>
      </p:sp>
      <p:sp>
        <p:nvSpPr>
          <p:cNvPr id="6" name="Oval 5"/>
          <p:cNvSpPr/>
          <p:nvPr/>
        </p:nvSpPr>
        <p:spPr>
          <a:xfrm>
            <a:off x="4926171" y="2621285"/>
            <a:ext cx="2301983" cy="914400"/>
          </a:xfrm>
          <a:prstGeom prst="ellipse">
            <a:avLst/>
          </a:prstGeom>
          <a:solidFill>
            <a:schemeClr val="accent2">
              <a:lumMod val="60000"/>
              <a:lumOff val="40000"/>
            </a:schemeClr>
          </a:solidFill>
          <a:ln w="9525" cap="flat" cmpd="sng" algn="ctr">
            <a:solidFill>
              <a:srgbClr val="ED7D31">
                <a:shade val="95000"/>
                <a:satMod val="105000"/>
              </a:srgbClr>
            </a:solidFill>
            <a:prstDash val="solid"/>
          </a:ln>
          <a:effectLst>
            <a:outerShdw blurRad="40000" dist="20000" dir="5400000" rotWithShape="0">
              <a:srgbClr val="000000">
                <a:alpha val="38000"/>
              </a:srgbClr>
            </a:outerShdw>
          </a:effectLst>
        </p:spPr>
        <p:txBody>
          <a:bodyPr anchor="ctr"/>
          <a:lstStyle/>
          <a:p>
            <a:pPr algn="ctr">
              <a:defRPr/>
            </a:pPr>
            <a:r>
              <a:rPr lang="en-GB" sz="2400" b="1" kern="0">
                <a:ea typeface="ＭＳ Ｐゴシック" panose="020B0600070205080204" pitchFamily="34" charset="-128"/>
              </a:rPr>
              <a:t>ACTIONS</a:t>
            </a:r>
          </a:p>
        </p:txBody>
      </p:sp>
      <p:sp>
        <p:nvSpPr>
          <p:cNvPr id="8" name="Oval 7"/>
          <p:cNvSpPr/>
          <p:nvPr/>
        </p:nvSpPr>
        <p:spPr>
          <a:xfrm>
            <a:off x="6853006" y="3400052"/>
            <a:ext cx="3582988" cy="1293864"/>
          </a:xfrm>
          <a:prstGeom prst="ellipse">
            <a:avLst/>
          </a:prstGeom>
          <a:solidFill>
            <a:schemeClr val="accent2">
              <a:lumMod val="20000"/>
              <a:lumOff val="80000"/>
            </a:schemeClr>
          </a:solidFill>
          <a:ln w="9525" cap="flat" cmpd="sng" algn="ctr">
            <a:solidFill>
              <a:srgbClr val="5B9BD5">
                <a:shade val="95000"/>
                <a:satMod val="105000"/>
              </a:srgbClr>
            </a:solidFill>
            <a:prstDash val="solid"/>
          </a:ln>
          <a:effectLst>
            <a:outerShdw blurRad="40000" dist="20000" dir="5400000" rotWithShape="0">
              <a:srgbClr val="000000">
                <a:alpha val="38000"/>
              </a:srgbClr>
            </a:outerShdw>
          </a:effectLst>
        </p:spPr>
        <p:txBody>
          <a:bodyPr anchor="ctr"/>
          <a:lstStyle/>
          <a:p>
            <a:pPr algn="ctr">
              <a:defRPr/>
            </a:pPr>
            <a:r>
              <a:rPr lang="en-GB" sz="2200" b="1" kern="0">
                <a:ea typeface="ＭＳ Ｐゴシック" panose="020B0600070205080204" pitchFamily="34" charset="-128"/>
              </a:rPr>
              <a:t>Restraint Propionate to PREVENT ANY LIKELY HARM</a:t>
            </a:r>
          </a:p>
        </p:txBody>
      </p:sp>
      <p:sp>
        <p:nvSpPr>
          <p:cNvPr id="9" name="Oval 8"/>
          <p:cNvSpPr/>
          <p:nvPr/>
        </p:nvSpPr>
        <p:spPr>
          <a:xfrm>
            <a:off x="3880856" y="5075217"/>
            <a:ext cx="4392613" cy="914400"/>
          </a:xfrm>
          <a:prstGeom prst="ellipse">
            <a:avLst/>
          </a:prstGeom>
          <a:solidFill>
            <a:schemeClr val="accent2"/>
          </a:solidFill>
          <a:ln w="9525" cap="flat" cmpd="sng" algn="ctr">
            <a:solidFill>
              <a:srgbClr val="70AD47">
                <a:shade val="95000"/>
                <a:satMod val="105000"/>
              </a:srgbClr>
            </a:solidFill>
            <a:prstDash val="solid"/>
          </a:ln>
          <a:effectLst>
            <a:outerShdw blurRad="40000" dist="20000" dir="5400000" rotWithShape="0">
              <a:srgbClr val="000000">
                <a:alpha val="38000"/>
              </a:srgbClr>
            </a:outerShdw>
          </a:effectLst>
        </p:spPr>
        <p:txBody>
          <a:bodyPr anchor="ctr"/>
          <a:lstStyle/>
          <a:p>
            <a:pPr algn="ctr">
              <a:defRPr/>
            </a:pPr>
            <a:r>
              <a:rPr lang="en-GB" sz="2200" b="1" kern="0">
                <a:solidFill>
                  <a:prstClr val="black"/>
                </a:solidFill>
                <a:ea typeface="ＭＳ Ｐゴシック" panose="020B0600070205080204" pitchFamily="34" charset="-128"/>
              </a:rPr>
              <a:t>Officer will not incur Liability</a:t>
            </a:r>
          </a:p>
        </p:txBody>
      </p:sp>
      <p:sp>
        <p:nvSpPr>
          <p:cNvPr id="11" name="TextBox 10"/>
          <p:cNvSpPr txBox="1"/>
          <p:nvPr/>
        </p:nvSpPr>
        <p:spPr>
          <a:xfrm>
            <a:off x="1878227" y="140213"/>
            <a:ext cx="832845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a:solidFill>
                  <a:schemeClr val="bg1"/>
                </a:solidFill>
                <a:latin typeface="+mn-lt"/>
              </a:rPr>
              <a:t>Police Interface with MCA 2005</a:t>
            </a:r>
          </a:p>
        </p:txBody>
      </p:sp>
      <p:sp>
        <p:nvSpPr>
          <p:cNvPr id="12" name="Oval 11"/>
          <p:cNvSpPr/>
          <p:nvPr/>
        </p:nvSpPr>
        <p:spPr>
          <a:xfrm>
            <a:off x="1128816" y="1715886"/>
            <a:ext cx="3582988" cy="914400"/>
          </a:xfrm>
          <a:prstGeom prst="ellipse">
            <a:avLst/>
          </a:prstGeom>
          <a:solidFill>
            <a:schemeClr val="accent2">
              <a:lumMod val="20000"/>
              <a:lumOff val="80000"/>
            </a:schemeClr>
          </a:solidFill>
          <a:ln w="25400" cap="flat" cmpd="sng" algn="ctr">
            <a:solidFill>
              <a:srgbClr val="5B9BD5">
                <a:shade val="50000"/>
              </a:srgbClr>
            </a:solidFill>
            <a:prstDash val="solid"/>
          </a:ln>
          <a:effectLst/>
        </p:spPr>
        <p:txBody>
          <a:bodyPr anchor="ctr"/>
          <a:lstStyle/>
          <a:p>
            <a:pPr algn="ctr">
              <a:defRPr/>
            </a:pPr>
            <a:r>
              <a:rPr lang="en-GB" sz="2400" kern="0">
                <a:ea typeface="ＭＳ Ｐゴシック" panose="020B0600070205080204" pitchFamily="34" charset="-128"/>
              </a:rPr>
              <a:t>Person lacks MENTAL CAPACITY</a:t>
            </a:r>
          </a:p>
        </p:txBody>
      </p:sp>
      <p:sp>
        <p:nvSpPr>
          <p:cNvPr id="13" name="Oval 12"/>
          <p:cNvSpPr/>
          <p:nvPr/>
        </p:nvSpPr>
        <p:spPr>
          <a:xfrm>
            <a:off x="2008094" y="3589784"/>
            <a:ext cx="3078072" cy="914400"/>
          </a:xfrm>
          <a:prstGeom prst="ellipse">
            <a:avLst/>
          </a:prstGeom>
          <a:solidFill>
            <a:schemeClr val="accent2">
              <a:lumMod val="20000"/>
              <a:lumOff val="80000"/>
            </a:schemeClr>
          </a:solidFill>
          <a:ln w="9525" cap="flat" cmpd="sng" algn="ctr">
            <a:solidFill>
              <a:srgbClr val="5B9BD5">
                <a:shade val="95000"/>
                <a:satMod val="105000"/>
              </a:srgbClr>
            </a:solidFill>
            <a:prstDash val="solid"/>
          </a:ln>
          <a:effectLst>
            <a:outerShdw blurRad="40000" dist="20000" dir="5400000" rotWithShape="0">
              <a:srgbClr val="000000">
                <a:alpha val="38000"/>
              </a:srgbClr>
            </a:outerShdw>
          </a:effectLst>
        </p:spPr>
        <p:txBody>
          <a:bodyPr anchor="ctr"/>
          <a:lstStyle/>
          <a:p>
            <a:pPr algn="ctr">
              <a:defRPr/>
            </a:pPr>
            <a:r>
              <a:rPr lang="en-GB" sz="2200" b="1" kern="0">
                <a:ea typeface="ＭＳ Ｐゴシック" panose="020B0600070205080204" pitchFamily="34" charset="-128"/>
              </a:rPr>
              <a:t>BEST INTEREST</a:t>
            </a:r>
          </a:p>
        </p:txBody>
      </p:sp>
      <p:cxnSp>
        <p:nvCxnSpPr>
          <p:cNvPr id="4" name="Straight Arrow Connector 3">
            <a:extLst>
              <a:ext uri="{FF2B5EF4-FFF2-40B4-BE49-F238E27FC236}">
                <a16:creationId xmlns:a16="http://schemas.microsoft.com/office/drawing/2014/main" id="{68EEF895-2D4E-4EBD-8983-90457C2B2AB7}"/>
              </a:ext>
            </a:extLst>
          </p:cNvPr>
          <p:cNvCxnSpPr>
            <a:stCxn id="6" idx="5"/>
            <a:endCxn id="8" idx="1"/>
          </p:cNvCxnSpPr>
          <p:nvPr/>
        </p:nvCxnSpPr>
        <p:spPr>
          <a:xfrm>
            <a:off x="6891036" y="3401774"/>
            <a:ext cx="486686" cy="18776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Straight Arrow Connector 15">
            <a:extLst>
              <a:ext uri="{FF2B5EF4-FFF2-40B4-BE49-F238E27FC236}">
                <a16:creationId xmlns:a16="http://schemas.microsoft.com/office/drawing/2014/main" id="{A2F3D834-C384-4B89-81D2-3861A6A5EBC2}"/>
              </a:ext>
            </a:extLst>
          </p:cNvPr>
          <p:cNvCxnSpPr>
            <a:cxnSpLocks/>
          </p:cNvCxnSpPr>
          <p:nvPr/>
        </p:nvCxnSpPr>
        <p:spPr>
          <a:xfrm flipH="1">
            <a:off x="4384888" y="3295574"/>
            <a:ext cx="701278" cy="34054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7" name="Picture 6">
            <a:extLst>
              <a:ext uri="{FF2B5EF4-FFF2-40B4-BE49-F238E27FC236}">
                <a16:creationId xmlns:a16="http://schemas.microsoft.com/office/drawing/2014/main" id="{E00A3186-46A3-FCB1-503D-2421AF17D74A}"/>
              </a:ext>
            </a:extLst>
          </p:cNvPr>
          <p:cNvPicPr>
            <a:picLocks noChangeAspect="1"/>
          </p:cNvPicPr>
          <p:nvPr/>
        </p:nvPicPr>
        <p:blipFill>
          <a:blip r:embed="rId3"/>
          <a:stretch>
            <a:fillRect/>
          </a:stretch>
        </p:blipFill>
        <p:spPr>
          <a:xfrm>
            <a:off x="239843" y="5989617"/>
            <a:ext cx="1768251" cy="728169"/>
          </a:xfrm>
          <a:prstGeom prst="rect">
            <a:avLst/>
          </a:prstGeom>
        </p:spPr>
      </p:pic>
    </p:spTree>
    <p:extLst>
      <p:ext uri="{BB962C8B-B14F-4D97-AF65-F5344CB8AC3E}">
        <p14:creationId xmlns:p14="http://schemas.microsoft.com/office/powerpoint/2010/main" val="4003831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8" grpId="0" animBg="1"/>
      <p:bldP spid="9" grpId="0" animBg="1"/>
      <p:bldP spid="12" grpId="0" animBg="1"/>
      <p:bldP spid="13"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878227" y="140213"/>
            <a:ext cx="832845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a:solidFill>
                  <a:schemeClr val="bg1"/>
                </a:solidFill>
                <a:latin typeface="+mn-lt"/>
              </a:rPr>
              <a:t>Determining Mental Capacity [Sec 3]</a:t>
            </a:r>
          </a:p>
        </p:txBody>
      </p:sp>
      <p:sp>
        <p:nvSpPr>
          <p:cNvPr id="2" name="Rectangle: Rounded Corners 1">
            <a:extLst>
              <a:ext uri="{FF2B5EF4-FFF2-40B4-BE49-F238E27FC236}">
                <a16:creationId xmlns:a16="http://schemas.microsoft.com/office/drawing/2014/main" id="{7C9909F0-1626-4832-B0C8-4CB65BB84302}"/>
              </a:ext>
            </a:extLst>
          </p:cNvPr>
          <p:cNvSpPr/>
          <p:nvPr/>
        </p:nvSpPr>
        <p:spPr>
          <a:xfrm>
            <a:off x="1467053" y="887956"/>
            <a:ext cx="9227452" cy="1139627"/>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altLang="en-US" sz="2800" b="1">
                <a:solidFill>
                  <a:schemeClr val="tx1"/>
                </a:solidFill>
                <a:ea typeface="ＭＳ Ｐゴシック" panose="020B0600070205080204" pitchFamily="34" charset="-128"/>
              </a:rPr>
              <a:t>This relates to whether a person has capacity </a:t>
            </a:r>
          </a:p>
          <a:p>
            <a:pPr algn="ctr"/>
            <a:r>
              <a:rPr lang="en-GB" altLang="en-US" sz="2800" b="1">
                <a:solidFill>
                  <a:schemeClr val="tx1"/>
                </a:solidFill>
                <a:ea typeface="ＭＳ Ｐゴシック" panose="020B0600070205080204" pitchFamily="34" charset="-128"/>
              </a:rPr>
              <a:t>A person CANNOT make a decision if the following persists:</a:t>
            </a:r>
            <a:endParaRPr lang="en-GB" sz="2800" b="1">
              <a:solidFill>
                <a:schemeClr val="tx1"/>
              </a:solidFill>
            </a:endParaRPr>
          </a:p>
          <a:p>
            <a:pPr algn="ctr"/>
            <a:endParaRPr lang="en-GB"/>
          </a:p>
        </p:txBody>
      </p:sp>
      <p:graphicFrame>
        <p:nvGraphicFramePr>
          <p:cNvPr id="8" name="Diagram 7">
            <a:extLst>
              <a:ext uri="{FF2B5EF4-FFF2-40B4-BE49-F238E27FC236}">
                <a16:creationId xmlns:a16="http://schemas.microsoft.com/office/drawing/2014/main" id="{85F094CD-CD78-40B1-8BFD-B0B8E94E8521}"/>
              </a:ext>
            </a:extLst>
          </p:cNvPr>
          <p:cNvGraphicFramePr/>
          <p:nvPr>
            <p:extLst>
              <p:ext uri="{D42A27DB-BD31-4B8C-83A1-F6EECF244321}">
                <p14:modId xmlns:p14="http://schemas.microsoft.com/office/powerpoint/2010/main" val="3958471119"/>
              </p:ext>
            </p:extLst>
          </p:nvPr>
        </p:nvGraphicFramePr>
        <p:xfrm>
          <a:off x="2089425" y="2190551"/>
          <a:ext cx="10937461" cy="38927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Picture 4">
            <a:extLst>
              <a:ext uri="{FF2B5EF4-FFF2-40B4-BE49-F238E27FC236}">
                <a16:creationId xmlns:a16="http://schemas.microsoft.com/office/drawing/2014/main" id="{E68F10A8-CAF3-4698-FE85-2BDFC5DD1ED0}"/>
              </a:ext>
            </a:extLst>
          </p:cNvPr>
          <p:cNvPicPr>
            <a:picLocks noChangeAspect="1"/>
          </p:cNvPicPr>
          <p:nvPr/>
        </p:nvPicPr>
        <p:blipFill>
          <a:blip r:embed="rId8"/>
          <a:stretch>
            <a:fillRect/>
          </a:stretch>
        </p:blipFill>
        <p:spPr>
          <a:xfrm>
            <a:off x="179882" y="5970045"/>
            <a:ext cx="1909543" cy="747742"/>
          </a:xfrm>
          <a:prstGeom prst="rect">
            <a:avLst/>
          </a:prstGeom>
        </p:spPr>
      </p:pic>
    </p:spTree>
    <p:extLst>
      <p:ext uri="{BB962C8B-B14F-4D97-AF65-F5344CB8AC3E}">
        <p14:creationId xmlns:p14="http://schemas.microsoft.com/office/powerpoint/2010/main" val="25230417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graphicEl>
                                              <a:dgm id="{A944D458-34B3-4B62-A7D9-5BF842B32319}"/>
                                            </p:graphic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graphicEl>
                                              <a:dgm id="{ECF4253F-CCFA-4C32-8326-224A43AC17AE}"/>
                                            </p:graphic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graphicEl>
                                              <a:dgm id="{29120235-E29E-43CA-9997-8D9E101E206C}"/>
                                            </p:graphic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8">
                                            <p:graphicEl>
                                              <a:dgm id="{D0C28732-917F-433C-AF45-36ACFF4B0CAF}"/>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8" grpId="0">
        <p:bldSub>
          <a:bldDgm bld="one"/>
        </p:bldSub>
      </p:bldGraphic>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531991" y="346650"/>
            <a:ext cx="11108074" cy="584775"/>
          </a:xfrm>
          <a:prstGeom prst="rect">
            <a:avLst/>
          </a:prstGeom>
          <a:solidFill>
            <a:srgbClr val="002060"/>
          </a:solid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lgn="ctr"/>
            <a:r>
              <a:rPr lang="en-GB" sz="3200" b="1">
                <a:solidFill>
                  <a:schemeClr val="bg1"/>
                </a:solidFill>
                <a:latin typeface="+mn-lt"/>
              </a:rPr>
              <a:t>Restraint with Person Suffering Mental Disorder </a:t>
            </a:r>
          </a:p>
        </p:txBody>
      </p:sp>
      <p:graphicFrame>
        <p:nvGraphicFramePr>
          <p:cNvPr id="2" name="Diagram 1">
            <a:extLst>
              <a:ext uri="{FF2B5EF4-FFF2-40B4-BE49-F238E27FC236}">
                <a16:creationId xmlns:a16="http://schemas.microsoft.com/office/drawing/2014/main" id="{E24DE4E7-811C-4AE3-AD19-A6C0BB0C5B3A}"/>
              </a:ext>
            </a:extLst>
          </p:cNvPr>
          <p:cNvGraphicFramePr/>
          <p:nvPr>
            <p:extLst>
              <p:ext uri="{D42A27DB-BD31-4B8C-83A1-F6EECF244321}">
                <p14:modId xmlns:p14="http://schemas.microsoft.com/office/powerpoint/2010/main" val="118263019"/>
              </p:ext>
            </p:extLst>
          </p:nvPr>
        </p:nvGraphicFramePr>
        <p:xfrm>
          <a:off x="901350" y="821103"/>
          <a:ext cx="10389300" cy="589303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a:extLst>
              <a:ext uri="{FF2B5EF4-FFF2-40B4-BE49-F238E27FC236}">
                <a16:creationId xmlns:a16="http://schemas.microsoft.com/office/drawing/2014/main" id="{DE656E81-F356-6C10-B6B7-FBD27FB6C6F9}"/>
              </a:ext>
            </a:extLst>
          </p:cNvPr>
          <p:cNvPicPr>
            <a:picLocks noChangeAspect="1"/>
          </p:cNvPicPr>
          <p:nvPr/>
        </p:nvPicPr>
        <p:blipFill>
          <a:blip r:embed="rId8"/>
          <a:stretch>
            <a:fillRect/>
          </a:stretch>
        </p:blipFill>
        <p:spPr>
          <a:xfrm>
            <a:off x="149902" y="6036897"/>
            <a:ext cx="1843789" cy="677237"/>
          </a:xfrm>
          <a:prstGeom prst="rect">
            <a:avLst/>
          </a:prstGeom>
        </p:spPr>
      </p:pic>
    </p:spTree>
    <p:extLst>
      <p:ext uri="{BB962C8B-B14F-4D97-AF65-F5344CB8AC3E}">
        <p14:creationId xmlns:p14="http://schemas.microsoft.com/office/powerpoint/2010/main" val="1191300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graphicEl>
                                              <a:dgm id="{2299A12B-21E4-405B-9DF3-89CFA2ABD8C7}"/>
                                            </p:graphic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graphicEl>
                                              <a:dgm id="{3DC396CA-1105-466B-8D18-C27C58D172EE}"/>
                                            </p:graphic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
                                            <p:graphicEl>
                                              <a:dgm id="{875D909D-0AE2-43F2-B057-1551DF872D6D}"/>
                                            </p:graphic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2">
                                            <p:graphicEl>
                                              <a:dgm id="{4D27D3A9-A71C-4FB3-B539-CC1B3B921466}"/>
                                            </p:graphic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
                                            <p:graphicEl>
                                              <a:dgm id="{A0C2E134-F289-44B1-8C1A-5768AF18C77A}"/>
                                            </p:graphic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098905-5198-A45B-64DE-0CADDC1590D1}"/>
              </a:ext>
            </a:extLst>
          </p:cNvPr>
          <p:cNvSpPr>
            <a:spLocks noGrp="1"/>
          </p:cNvSpPr>
          <p:nvPr>
            <p:ph type="title"/>
          </p:nvPr>
        </p:nvSpPr>
        <p:spPr/>
        <p:txBody>
          <a:bodyPr/>
          <a:lstStyle/>
          <a:p>
            <a:r>
              <a:rPr lang="en-GB">
                <a:cs typeface="Calibri Light"/>
              </a:rPr>
              <a:t>Golden Gate Story </a:t>
            </a:r>
            <a:endParaRPr lang="en-GB"/>
          </a:p>
        </p:txBody>
      </p:sp>
      <p:pic>
        <p:nvPicPr>
          <p:cNvPr id="4" name="Picture 4">
            <a:extLst>
              <a:ext uri="{FF2B5EF4-FFF2-40B4-BE49-F238E27FC236}">
                <a16:creationId xmlns:a16="http://schemas.microsoft.com/office/drawing/2014/main" id="{1E5C07B0-CFC2-2C4E-5B62-B39D274CB585}"/>
              </a:ext>
            </a:extLst>
          </p:cNvPr>
          <p:cNvPicPr>
            <a:picLocks noGrp="1" noChangeAspect="1"/>
          </p:cNvPicPr>
          <p:nvPr>
            <p:ph idx="1"/>
          </p:nvPr>
        </p:nvPicPr>
        <p:blipFill>
          <a:blip r:embed="rId3"/>
          <a:stretch>
            <a:fillRect/>
          </a:stretch>
        </p:blipFill>
        <p:spPr>
          <a:xfrm>
            <a:off x="2823167" y="1825625"/>
            <a:ext cx="6545666" cy="4351338"/>
          </a:xfrm>
        </p:spPr>
      </p:pic>
    </p:spTree>
    <p:extLst>
      <p:ext uri="{BB962C8B-B14F-4D97-AF65-F5344CB8AC3E}">
        <p14:creationId xmlns:p14="http://schemas.microsoft.com/office/powerpoint/2010/main" val="28979181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34FBFD7-8250-F578-A63F-F85CF75ECCAE}"/>
              </a:ext>
            </a:extLst>
          </p:cNvPr>
          <p:cNvSpPr>
            <a:spLocks noGrp="1"/>
          </p:cNvSpPr>
          <p:nvPr>
            <p:ph type="title"/>
          </p:nvPr>
        </p:nvSpPr>
        <p:spPr>
          <a:xfrm>
            <a:off x="838200" y="365125"/>
            <a:ext cx="10515600" cy="1325563"/>
          </a:xfrm>
        </p:spPr>
        <p:txBody>
          <a:bodyPr>
            <a:normAutofit/>
          </a:bodyPr>
          <a:lstStyle/>
          <a:p>
            <a:r>
              <a:rPr lang="en-GB" dirty="0"/>
              <a:t>Right Care Right Person</a:t>
            </a:r>
            <a:endParaRPr lang="en-US"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57E182E5-2BFB-1D54-B170-5218AC5C5409}"/>
              </a:ext>
            </a:extLst>
          </p:cNvPr>
          <p:cNvSpPr>
            <a:spLocks noGrp="1"/>
          </p:cNvSpPr>
          <p:nvPr>
            <p:ph idx="1"/>
          </p:nvPr>
        </p:nvSpPr>
        <p:spPr>
          <a:xfrm>
            <a:off x="838200" y="1825625"/>
            <a:ext cx="10515600" cy="4351338"/>
          </a:xfrm>
        </p:spPr>
        <p:txBody>
          <a:bodyPr>
            <a:normAutofit/>
          </a:bodyPr>
          <a:lstStyle/>
          <a:p>
            <a:r>
              <a:rPr lang="en-US" sz="2400"/>
              <a:t>Right Care Right Person (RCRP) aims to ensure vulnerable people get the right support from the right emergency services. It applies to calls for service about:</a:t>
            </a:r>
          </a:p>
          <a:p>
            <a:r>
              <a:rPr lang="en-US" sz="2400"/>
              <a:t>concern for the welfare of a person</a:t>
            </a:r>
          </a:p>
          <a:p>
            <a:r>
              <a:rPr lang="en-US" sz="2400"/>
              <a:t>people who have walked out of a healthcare setting</a:t>
            </a:r>
          </a:p>
          <a:p>
            <a:r>
              <a:rPr lang="en-US" sz="2400"/>
              <a:t>people who are absent without leave (AWOL) from mental health services</a:t>
            </a:r>
          </a:p>
          <a:p>
            <a:r>
              <a:rPr lang="en-US" sz="2400"/>
              <a:t>medical incidents</a:t>
            </a:r>
          </a:p>
          <a:p>
            <a:r>
              <a:rPr lang="en-US" sz="2400"/>
              <a:t>supports police by:</a:t>
            </a:r>
          </a:p>
          <a:p>
            <a:r>
              <a:rPr lang="en-US" sz="2400"/>
              <a:t>Deciding the appropriate police response </a:t>
            </a:r>
          </a:p>
          <a:p>
            <a:r>
              <a:rPr lang="en-US" sz="2400"/>
              <a:t>implement RCRP successfully and consistently, in partnership with health and social care agencies</a:t>
            </a:r>
          </a:p>
          <a:p>
            <a:endParaRPr lang="en-US" sz="2400"/>
          </a:p>
        </p:txBody>
      </p:sp>
    </p:spTree>
    <p:extLst>
      <p:ext uri="{BB962C8B-B14F-4D97-AF65-F5344CB8AC3E}">
        <p14:creationId xmlns:p14="http://schemas.microsoft.com/office/powerpoint/2010/main" val="292300326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1AA523A-3969-0719-F3F5-7F3A2EF847B2}"/>
              </a:ext>
            </a:extLst>
          </p:cNvPr>
          <p:cNvSpPr>
            <a:spLocks noGrp="1"/>
          </p:cNvSpPr>
          <p:nvPr>
            <p:ph type="title"/>
          </p:nvPr>
        </p:nvSpPr>
        <p:spPr>
          <a:xfrm>
            <a:off x="838200" y="365125"/>
            <a:ext cx="10515600" cy="1325563"/>
          </a:xfrm>
        </p:spPr>
        <p:txBody>
          <a:bodyPr>
            <a:normAutofit/>
          </a:bodyPr>
          <a:lstStyle/>
          <a:p>
            <a:r>
              <a:rPr lang="en-GB" dirty="0"/>
              <a:t>RCRP</a:t>
            </a:r>
            <a:endParaRPr lang="en-US"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8728C49-37AE-BC14-1F87-98495EC89D70}"/>
              </a:ext>
            </a:extLst>
          </p:cNvPr>
          <p:cNvSpPr>
            <a:spLocks noGrp="1"/>
          </p:cNvSpPr>
          <p:nvPr>
            <p:ph idx="1"/>
          </p:nvPr>
        </p:nvSpPr>
        <p:spPr>
          <a:xfrm>
            <a:off x="838200" y="1825625"/>
            <a:ext cx="10515600" cy="4351338"/>
          </a:xfrm>
        </p:spPr>
        <p:txBody>
          <a:bodyPr>
            <a:normAutofit/>
          </a:bodyPr>
          <a:lstStyle/>
          <a:p>
            <a:r>
              <a:rPr lang="en-US" sz="2200"/>
              <a:t>RCRP will not stop the police attending incidents where there is a threat to life. </a:t>
            </a:r>
          </a:p>
          <a:p>
            <a:r>
              <a:rPr lang="en-US" sz="2200"/>
              <a:t>Police have a duty of care</a:t>
            </a:r>
          </a:p>
          <a:p>
            <a:r>
              <a:rPr lang="en-US" sz="2200"/>
              <a:t>RCRP is about working within partners in health &amp; Social care to make the necessary decisions &amp; service provisions to ensure that vulnerable people are given appropriate care by the appropriate agency. </a:t>
            </a:r>
          </a:p>
          <a:p>
            <a:r>
              <a:rPr lang="en-US" sz="2200"/>
              <a:t>Communication is a shared responsibility. Including capturing the views of service users.</a:t>
            </a:r>
          </a:p>
          <a:p>
            <a:r>
              <a:rPr lang="en-US" sz="2200"/>
              <a:t>RCRP is focused on giving the most appropriate and beneficial care to all members of our communities.</a:t>
            </a:r>
          </a:p>
          <a:p>
            <a:r>
              <a:rPr lang="en-US" sz="2200"/>
              <a:t>The police are not always the right agency to respond to all incidents. There are circumstances where our partners in health or social care are best placed to offer help and support to vulnerable people.</a:t>
            </a:r>
          </a:p>
          <a:p>
            <a:endParaRPr lang="en-US" sz="2200"/>
          </a:p>
        </p:txBody>
      </p:sp>
    </p:spTree>
    <p:extLst>
      <p:ext uri="{BB962C8B-B14F-4D97-AF65-F5344CB8AC3E}">
        <p14:creationId xmlns:p14="http://schemas.microsoft.com/office/powerpoint/2010/main" val="2714955689"/>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C2950988-1795-50DD-92E1-A74D42ED8871}"/>
              </a:ext>
            </a:extLst>
          </p:cNvPr>
          <p:cNvSpPr>
            <a:spLocks noGrp="1"/>
          </p:cNvSpPr>
          <p:nvPr>
            <p:ph type="title"/>
          </p:nvPr>
        </p:nvSpPr>
        <p:spPr>
          <a:xfrm>
            <a:off x="838200" y="365125"/>
            <a:ext cx="10515600" cy="1325563"/>
          </a:xfrm>
        </p:spPr>
        <p:txBody>
          <a:bodyPr>
            <a:normAutofit/>
          </a:bodyPr>
          <a:lstStyle/>
          <a:p>
            <a:r>
              <a:rPr lang="en-GB" dirty="0"/>
              <a:t>RCRP in action Humberside Police</a:t>
            </a:r>
            <a:endParaRPr lang="en-US" dirty="0"/>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FEB1332-FF26-14FF-5A28-59358282886E}"/>
              </a:ext>
            </a:extLst>
          </p:cNvPr>
          <p:cNvSpPr>
            <a:spLocks noGrp="1"/>
          </p:cNvSpPr>
          <p:nvPr>
            <p:ph idx="1"/>
          </p:nvPr>
        </p:nvSpPr>
        <p:spPr>
          <a:xfrm>
            <a:off x="838200" y="1825625"/>
            <a:ext cx="10515600" cy="4351338"/>
          </a:xfrm>
        </p:spPr>
        <p:txBody>
          <a:bodyPr>
            <a:normAutofit/>
          </a:bodyPr>
          <a:lstStyle/>
          <a:p>
            <a:r>
              <a:rPr lang="en-US" sz="2400">
                <a:hlinkClick r:id="rId3"/>
              </a:rPr>
              <a:t>Right Care Right Person – Humberside Police | College of Policing</a:t>
            </a:r>
            <a:endParaRPr lang="en-US" sz="2400"/>
          </a:p>
          <a:p>
            <a:r>
              <a:rPr lang="en-US" sz="2400"/>
              <a:t>Before the introduction of RCRP Humberside Police were deployed to an average of 1,566 MH incidents per month </a:t>
            </a:r>
          </a:p>
          <a:p>
            <a:r>
              <a:rPr lang="en-US" sz="2400"/>
              <a:t>The force was concerned that they were not providing the most suitable intervention to vulnerable members of the public</a:t>
            </a:r>
          </a:p>
          <a:p>
            <a:r>
              <a:rPr lang="en-US" sz="2400"/>
              <a:t>This was putting both the public and their officers at more risk and not responding to the public in the most effective manner.</a:t>
            </a:r>
          </a:p>
          <a:p>
            <a:r>
              <a:rPr lang="en-US" sz="2400"/>
              <a:t>Impacting on the force's ability to attend calls regarding crime or where there was a risk to life.</a:t>
            </a:r>
          </a:p>
          <a:p>
            <a:r>
              <a:rPr lang="en-US" sz="2400"/>
              <a:t>Humberside Police made the conscious decision to go back to basics and concentrate on the core policing duties, as set out by Sir Robert Peel</a:t>
            </a:r>
          </a:p>
          <a:p>
            <a:endParaRPr lang="en-US" sz="2400"/>
          </a:p>
        </p:txBody>
      </p:sp>
    </p:spTree>
    <p:extLst>
      <p:ext uri="{BB962C8B-B14F-4D97-AF65-F5344CB8AC3E}">
        <p14:creationId xmlns:p14="http://schemas.microsoft.com/office/powerpoint/2010/main" val="204771599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1881CC-5B40-32DA-DE0D-C4216BD55E01}"/>
              </a:ext>
            </a:extLst>
          </p:cNvPr>
          <p:cNvSpPr>
            <a:spLocks noGrp="1"/>
          </p:cNvSpPr>
          <p:nvPr>
            <p:ph type="title"/>
          </p:nvPr>
        </p:nvSpPr>
        <p:spPr/>
        <p:txBody>
          <a:bodyPr/>
          <a:lstStyle/>
          <a:p>
            <a:r>
              <a:rPr lang="en-GB">
                <a:cs typeface="Calibri Light"/>
              </a:rPr>
              <a:t>Further Reading – Police  </a:t>
            </a:r>
            <a:endParaRPr lang="en-GB"/>
          </a:p>
        </p:txBody>
      </p:sp>
      <p:sp>
        <p:nvSpPr>
          <p:cNvPr id="3" name="Content Placeholder 2">
            <a:extLst>
              <a:ext uri="{FF2B5EF4-FFF2-40B4-BE49-F238E27FC236}">
                <a16:creationId xmlns:a16="http://schemas.microsoft.com/office/drawing/2014/main" id="{DFDFD72D-ADB8-0E0A-F127-192A20DCAD17}"/>
              </a:ext>
            </a:extLst>
          </p:cNvPr>
          <p:cNvSpPr>
            <a:spLocks noGrp="1"/>
          </p:cNvSpPr>
          <p:nvPr>
            <p:ph idx="1"/>
          </p:nvPr>
        </p:nvSpPr>
        <p:spPr/>
        <p:txBody>
          <a:bodyPr vert="horz" lIns="91440" tIns="45720" rIns="91440" bIns="45720" rtlCol="0" anchor="t">
            <a:normAutofit/>
          </a:bodyPr>
          <a:lstStyle/>
          <a:p>
            <a:r>
              <a:rPr lang="en-GB" dirty="0">
                <a:ea typeface="+mn-lt"/>
                <a:cs typeface="+mn-lt"/>
                <a:hlinkClick r:id="rId2"/>
              </a:rPr>
              <a:t>https://www.mind.org.uk/media-a/2116/2013-12-03-mind_police_final_web.pdf</a:t>
            </a:r>
            <a:endParaRPr lang="en-GB" dirty="0">
              <a:ea typeface="+mn-lt"/>
              <a:cs typeface="+mn-lt"/>
            </a:endParaRPr>
          </a:p>
          <a:p>
            <a:endParaRPr lang="en-GB" dirty="0">
              <a:ea typeface="+mn-lt"/>
              <a:cs typeface="+mn-lt"/>
            </a:endParaRPr>
          </a:p>
          <a:p>
            <a:r>
              <a:rPr lang="en-GB" dirty="0">
                <a:ea typeface="+mn-lt"/>
                <a:cs typeface="+mn-lt"/>
              </a:rPr>
              <a:t>Oscar kilo webpage</a:t>
            </a:r>
          </a:p>
          <a:p>
            <a:r>
              <a:rPr lang="en-GB" dirty="0">
                <a:ea typeface="+mn-lt"/>
                <a:cs typeface="+mn-lt"/>
              </a:rPr>
              <a:t>MIND</a:t>
            </a:r>
          </a:p>
          <a:p>
            <a:r>
              <a:rPr lang="en-GB" dirty="0">
                <a:ea typeface="+mn-lt"/>
                <a:cs typeface="+mn-lt"/>
              </a:rPr>
              <a:t>College of Policing</a:t>
            </a:r>
          </a:p>
          <a:p>
            <a:endParaRPr lang="en-GB" dirty="0">
              <a:ea typeface="+mn-lt"/>
              <a:cs typeface="+mn-lt"/>
            </a:endParaRPr>
          </a:p>
        </p:txBody>
      </p:sp>
      <p:pic>
        <p:nvPicPr>
          <p:cNvPr id="4" name="Graphic 4" descr="Storytelling with solid fill">
            <a:extLst>
              <a:ext uri="{FF2B5EF4-FFF2-40B4-BE49-F238E27FC236}">
                <a16:creationId xmlns:a16="http://schemas.microsoft.com/office/drawing/2014/main" id="{95C1CFC9-22FA-25E2-BB2F-4A899E8C9DA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0210800" y="657578"/>
            <a:ext cx="914400" cy="914400"/>
          </a:xfrm>
          <a:prstGeom prst="rect">
            <a:avLst/>
          </a:prstGeom>
        </p:spPr>
      </p:pic>
    </p:spTree>
    <p:extLst>
      <p:ext uri="{BB962C8B-B14F-4D97-AF65-F5344CB8AC3E}">
        <p14:creationId xmlns:p14="http://schemas.microsoft.com/office/powerpoint/2010/main" val="76126134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49AA4-8AD6-4055-F822-733E750CA130}"/>
              </a:ext>
            </a:extLst>
          </p:cNvPr>
          <p:cNvSpPr>
            <a:spLocks noGrp="1"/>
          </p:cNvSpPr>
          <p:nvPr>
            <p:ph type="title"/>
          </p:nvPr>
        </p:nvSpPr>
        <p:spPr/>
        <p:txBody>
          <a:bodyPr/>
          <a:lstStyle/>
          <a:p>
            <a:r>
              <a:rPr lang="en-GB">
                <a:cs typeface="Calibri Light"/>
              </a:rPr>
              <a:t>Self-harm</a:t>
            </a:r>
            <a:endParaRPr lang="en-GB"/>
          </a:p>
        </p:txBody>
      </p:sp>
      <p:pic>
        <p:nvPicPr>
          <p:cNvPr id="4" name="Picture 4" descr="A picture containing text&#10;&#10;Description automatically generated">
            <a:extLst>
              <a:ext uri="{FF2B5EF4-FFF2-40B4-BE49-F238E27FC236}">
                <a16:creationId xmlns:a16="http://schemas.microsoft.com/office/drawing/2014/main" id="{F7B8A035-B5E2-61E1-F218-AF62221D2555}"/>
              </a:ext>
            </a:extLst>
          </p:cNvPr>
          <p:cNvPicPr>
            <a:picLocks noGrp="1" noChangeAspect="1"/>
          </p:cNvPicPr>
          <p:nvPr>
            <p:ph idx="1"/>
          </p:nvPr>
        </p:nvPicPr>
        <p:blipFill>
          <a:blip r:embed="rId2"/>
          <a:stretch>
            <a:fillRect/>
          </a:stretch>
        </p:blipFill>
        <p:spPr>
          <a:xfrm>
            <a:off x="2193172" y="1825625"/>
            <a:ext cx="7805655" cy="4351338"/>
          </a:xfrm>
        </p:spPr>
      </p:pic>
    </p:spTree>
    <p:extLst>
      <p:ext uri="{BB962C8B-B14F-4D97-AF65-F5344CB8AC3E}">
        <p14:creationId xmlns:p14="http://schemas.microsoft.com/office/powerpoint/2010/main" val="240470461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89575E1-3389-451A-A5F7-27854C25C5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4293"/>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53CCC5C-D88E-40FB-B30B-23DCDBD01D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416726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E9C2D7-5B87-F8DC-2B9F-8618FED961C2}"/>
              </a:ext>
            </a:extLst>
          </p:cNvPr>
          <p:cNvSpPr>
            <a:spLocks noGrp="1"/>
          </p:cNvSpPr>
          <p:nvPr>
            <p:ph type="title"/>
          </p:nvPr>
        </p:nvSpPr>
        <p:spPr>
          <a:xfrm>
            <a:off x="686834" y="591344"/>
            <a:ext cx="3200400" cy="5585619"/>
          </a:xfrm>
        </p:spPr>
        <p:txBody>
          <a:bodyPr>
            <a:normAutofit/>
          </a:bodyPr>
          <a:lstStyle/>
          <a:p>
            <a:r>
              <a:rPr lang="en-GB">
                <a:solidFill>
                  <a:srgbClr val="FFFFFF"/>
                </a:solidFill>
                <a:cs typeface="Calibri Light"/>
              </a:rPr>
              <a:t>Self harm</a:t>
            </a:r>
            <a:endParaRPr lang="en-GB">
              <a:solidFill>
                <a:srgbClr val="FFFFFF"/>
              </a:solidFill>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7B07E25D-B3AB-651D-3C14-872918203B68}"/>
              </a:ext>
            </a:extLst>
          </p:cNvPr>
          <p:cNvSpPr>
            <a:spLocks noGrp="1"/>
          </p:cNvSpPr>
          <p:nvPr>
            <p:ph idx="1"/>
          </p:nvPr>
        </p:nvSpPr>
        <p:spPr>
          <a:xfrm>
            <a:off x="4447308" y="591344"/>
            <a:ext cx="6906491" cy="5585619"/>
          </a:xfrm>
        </p:spPr>
        <p:txBody>
          <a:bodyPr vert="horz" lIns="91440" tIns="45720" rIns="91440" bIns="45720" rtlCol="0" anchor="ctr">
            <a:normAutofit/>
          </a:bodyPr>
          <a:lstStyle/>
          <a:p>
            <a:r>
              <a:rPr lang="en-GB">
                <a:ea typeface="+mn-lt"/>
                <a:cs typeface="+mn-lt"/>
              </a:rPr>
              <a:t>Deliberate injury to oneself, typically as a manifestation of a psychological or psychiatric disorder.</a:t>
            </a:r>
            <a:endParaRPr lang="en-GB">
              <a:cs typeface="Calibri" panose="020F0502020204030204"/>
            </a:endParaRPr>
          </a:p>
          <a:p>
            <a:pPr marL="0" indent="0">
              <a:buNone/>
            </a:pPr>
            <a:endParaRPr lang="en-GB">
              <a:cs typeface="Calibri" panose="020F0502020204030204"/>
            </a:endParaRPr>
          </a:p>
          <a:p>
            <a:r>
              <a:rPr lang="en-GB">
                <a:ea typeface="+mn-lt"/>
                <a:cs typeface="+mn-lt"/>
              </a:rPr>
              <a:t>The above phenomenon has previously been described as self-mutilation, self-harm, cutting and para-suicide</a:t>
            </a:r>
            <a:endParaRPr lang="en-GB">
              <a:cs typeface="Calibri"/>
            </a:endParaRPr>
          </a:p>
          <a:p>
            <a:pPr marL="0" indent="0">
              <a:buNone/>
            </a:pPr>
            <a:endParaRPr lang="en-GB">
              <a:cs typeface="Calibri"/>
            </a:endParaRPr>
          </a:p>
          <a:p>
            <a:r>
              <a:rPr lang="en-GB">
                <a:ea typeface="+mn-lt"/>
                <a:cs typeface="+mn-lt"/>
              </a:rPr>
              <a:t>The large majority of people who indulge in deliberate self-harm do not have suicidal intentions and also they are not at risk for suicide, at this stage</a:t>
            </a:r>
            <a:endParaRPr lang="en-GB"/>
          </a:p>
          <a:p>
            <a:endParaRPr lang="en-GB">
              <a:cs typeface="Calibri"/>
            </a:endParaRPr>
          </a:p>
        </p:txBody>
      </p:sp>
    </p:spTree>
    <p:extLst>
      <p:ext uri="{BB962C8B-B14F-4D97-AF65-F5344CB8AC3E}">
        <p14:creationId xmlns:p14="http://schemas.microsoft.com/office/powerpoint/2010/main" val="193947253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D9A7F3BF-8763-4074-AD77-92790AF314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E99E502-5439-48D4-8BF8-458122717860}"/>
              </a:ext>
            </a:extLst>
          </p:cNvPr>
          <p:cNvSpPr>
            <a:spLocks noGrp="1"/>
          </p:cNvSpPr>
          <p:nvPr>
            <p:ph type="title"/>
          </p:nvPr>
        </p:nvSpPr>
        <p:spPr>
          <a:xfrm>
            <a:off x="1188069" y="381935"/>
            <a:ext cx="9356106" cy="1200329"/>
          </a:xfrm>
        </p:spPr>
        <p:txBody>
          <a:bodyPr anchor="t">
            <a:normAutofit/>
          </a:bodyPr>
          <a:lstStyle/>
          <a:p>
            <a:r>
              <a:rPr lang="en-GB" sz="4000">
                <a:cs typeface="Calibri Light"/>
              </a:rPr>
              <a:t>Self Harm Acts</a:t>
            </a:r>
            <a:endParaRPr lang="en-US" sz="4000">
              <a:cs typeface="Calibri Light"/>
            </a:endParaRPr>
          </a:p>
        </p:txBody>
      </p:sp>
      <p:grpSp>
        <p:nvGrpSpPr>
          <p:cNvPr id="11" name="Group 10">
            <a:extLst>
              <a:ext uri="{FF2B5EF4-FFF2-40B4-BE49-F238E27FC236}">
                <a16:creationId xmlns:a16="http://schemas.microsoft.com/office/drawing/2014/main" id="{7A9648D6-B41B-42D0-A817-AE2607B0B5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994200" y="554152"/>
            <a:ext cx="574177" cy="1075866"/>
            <a:chOff x="10994200" y="554152"/>
            <a:chExt cx="574177" cy="1075866"/>
          </a:xfrm>
        </p:grpSpPr>
        <p:sp>
          <p:nvSpPr>
            <p:cNvPr id="12"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013369"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2"/>
            </a:solidFill>
            <a:ln w="776" cap="flat">
              <a:noFill/>
              <a:prstDash val="solid"/>
              <a:miter/>
            </a:ln>
          </p:spPr>
          <p:txBody>
            <a:bodyPr rtlCol="0" anchor="ctr"/>
            <a:lstStyle/>
            <a:p>
              <a:endParaRPr lang="en-US"/>
            </a:p>
          </p:txBody>
        </p:sp>
        <p:sp>
          <p:nvSpPr>
            <p:cNvPr id="13"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1455951"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2"/>
            </a:solidFill>
            <a:ln w="516" cap="flat">
              <a:noFill/>
              <a:prstDash val="solid"/>
              <a:miter/>
            </a:ln>
          </p:spPr>
          <p:txBody>
            <a:bodyPr rtlCol="0" anchor="ctr"/>
            <a:lstStyle/>
            <a:p>
              <a:endParaRPr lang="en-US"/>
            </a:p>
          </p:txBody>
        </p:sp>
        <p:sp>
          <p:nvSpPr>
            <p:cNvPr id="14"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94200"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2"/>
            </a:solidFill>
            <a:ln w="751" cap="flat">
              <a:noFill/>
              <a:prstDash val="solid"/>
              <a:miter/>
            </a:ln>
          </p:spPr>
          <p:txBody>
            <a:bodyPr rtlCol="0" anchor="ctr"/>
            <a:lstStyle/>
            <a:p>
              <a:endParaRPr lang="en-US"/>
            </a:p>
          </p:txBody>
        </p:sp>
      </p:grpSp>
      <p:cxnSp>
        <p:nvCxnSpPr>
          <p:cNvPr id="16" name="Straight Connector 15">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2362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5" name="Content Placeholder 2">
            <a:extLst>
              <a:ext uri="{FF2B5EF4-FFF2-40B4-BE49-F238E27FC236}">
                <a16:creationId xmlns:a16="http://schemas.microsoft.com/office/drawing/2014/main" id="{83F20625-216E-3B40-C824-979E0E243867}"/>
              </a:ext>
            </a:extLst>
          </p:cNvPr>
          <p:cNvGraphicFramePr>
            <a:graphicFrameLocks noGrp="1"/>
          </p:cNvGraphicFramePr>
          <p:nvPr>
            <p:ph idx="1"/>
            <p:extLst>
              <p:ext uri="{D42A27DB-BD31-4B8C-83A1-F6EECF244321}">
                <p14:modId xmlns:p14="http://schemas.microsoft.com/office/powerpoint/2010/main" val="2905597912"/>
              </p:ext>
            </p:extLst>
          </p:nvPr>
        </p:nvGraphicFramePr>
        <p:xfrm>
          <a:off x="1188062" y="1825625"/>
          <a:ext cx="9356107" cy="4394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879656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E40B1A-9765-C4A0-956C-73991B77D400}"/>
              </a:ext>
            </a:extLst>
          </p:cNvPr>
          <p:cNvSpPr>
            <a:spLocks noGrp="1"/>
          </p:cNvSpPr>
          <p:nvPr>
            <p:ph type="title"/>
          </p:nvPr>
        </p:nvSpPr>
        <p:spPr>
          <a:xfrm>
            <a:off x="6513788" y="365125"/>
            <a:ext cx="4840010" cy="1807305"/>
          </a:xfrm>
        </p:spPr>
        <p:txBody>
          <a:bodyPr>
            <a:normAutofit/>
          </a:bodyPr>
          <a:lstStyle/>
          <a:p>
            <a:r>
              <a:rPr lang="en-GB">
                <a:cs typeface="Calibri Light"/>
              </a:rPr>
              <a:t>Why?</a:t>
            </a:r>
            <a:endParaRPr lang="en-GB"/>
          </a:p>
        </p:txBody>
      </p:sp>
      <p:pic>
        <p:nvPicPr>
          <p:cNvPr id="5" name="Picture 4" descr="Closeup of a telephone on top of a table">
            <a:extLst>
              <a:ext uri="{FF2B5EF4-FFF2-40B4-BE49-F238E27FC236}">
                <a16:creationId xmlns:a16="http://schemas.microsoft.com/office/drawing/2014/main" id="{B9931690-66C1-9F7E-C69B-72017A73AF9A}"/>
              </a:ext>
            </a:extLst>
          </p:cNvPr>
          <p:cNvPicPr>
            <a:picLocks noChangeAspect="1"/>
          </p:cNvPicPr>
          <p:nvPr/>
        </p:nvPicPr>
        <p:blipFill rotWithShape="1">
          <a:blip r:embed="rId2"/>
          <a:srcRect l="12648" r="27823" b="4"/>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C050A207-F273-A0B9-1B00-53B915936083}"/>
              </a:ext>
            </a:extLst>
          </p:cNvPr>
          <p:cNvSpPr>
            <a:spLocks noGrp="1"/>
          </p:cNvSpPr>
          <p:nvPr>
            <p:ph idx="1"/>
          </p:nvPr>
        </p:nvSpPr>
        <p:spPr>
          <a:xfrm>
            <a:off x="6513788" y="2333297"/>
            <a:ext cx="4840010" cy="3843666"/>
          </a:xfrm>
        </p:spPr>
        <p:txBody>
          <a:bodyPr vert="horz" lIns="91440" tIns="45720" rIns="91440" bIns="45720" rtlCol="0">
            <a:normAutofit/>
          </a:bodyPr>
          <a:lstStyle/>
          <a:p>
            <a:r>
              <a:rPr lang="en-GB" sz="2400" dirty="0">
                <a:ea typeface="+mn-lt"/>
                <a:cs typeface="+mn-lt"/>
              </a:rPr>
              <a:t>The need to feel in control</a:t>
            </a:r>
            <a:endParaRPr lang="en-GB" sz="2400" dirty="0"/>
          </a:p>
          <a:p>
            <a:r>
              <a:rPr lang="en-GB" sz="2400" dirty="0">
                <a:ea typeface="+mn-lt"/>
                <a:cs typeface="+mn-lt"/>
              </a:rPr>
              <a:t>The need to find release from feelings or emotional distress</a:t>
            </a:r>
            <a:endParaRPr lang="en-GB" sz="2400" dirty="0"/>
          </a:p>
          <a:p>
            <a:r>
              <a:rPr lang="en-GB" sz="2400" dirty="0">
                <a:ea typeface="+mn-lt"/>
                <a:cs typeface="+mn-lt"/>
              </a:rPr>
              <a:t>It makes the person temporarily ‘feel better’ or able to cope</a:t>
            </a:r>
            <a:endParaRPr lang="en-GB" sz="2400" dirty="0"/>
          </a:p>
          <a:p>
            <a:r>
              <a:rPr lang="en-GB" sz="2400" dirty="0">
                <a:ea typeface="+mn-lt"/>
                <a:cs typeface="+mn-lt"/>
              </a:rPr>
              <a:t>Self-punishment and atonement</a:t>
            </a:r>
            <a:endParaRPr lang="en-GB" sz="2400" dirty="0"/>
          </a:p>
          <a:p>
            <a:r>
              <a:rPr lang="en-GB" sz="2400" dirty="0">
                <a:ea typeface="+mn-lt"/>
                <a:cs typeface="+mn-lt"/>
              </a:rPr>
              <a:t>A form of communication</a:t>
            </a:r>
            <a:endParaRPr lang="en-GB" sz="2400" dirty="0"/>
          </a:p>
          <a:p>
            <a:endParaRPr lang="en-GB" sz="1700" dirty="0">
              <a:cs typeface="Calibri"/>
            </a:endParaRPr>
          </a:p>
        </p:txBody>
      </p:sp>
    </p:spTree>
    <p:extLst>
      <p:ext uri="{BB962C8B-B14F-4D97-AF65-F5344CB8AC3E}">
        <p14:creationId xmlns:p14="http://schemas.microsoft.com/office/powerpoint/2010/main" val="320159536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A99C4E-725F-D4B4-003C-6D3A9EFD4548}"/>
              </a:ext>
            </a:extLst>
          </p:cNvPr>
          <p:cNvSpPr>
            <a:spLocks noGrp="1"/>
          </p:cNvSpPr>
          <p:nvPr>
            <p:ph type="title"/>
          </p:nvPr>
        </p:nvSpPr>
        <p:spPr/>
        <p:txBody>
          <a:bodyPr/>
          <a:lstStyle/>
          <a:p>
            <a:r>
              <a:rPr lang="en-GB">
                <a:cs typeface="Calibri Light"/>
              </a:rPr>
              <a:t>Cycle</a:t>
            </a:r>
            <a:endParaRPr lang="en-GB"/>
          </a:p>
        </p:txBody>
      </p:sp>
      <p:pic>
        <p:nvPicPr>
          <p:cNvPr id="4" name="Picture 4" descr="A picture containing text, sign&#10;&#10;Description automatically generated">
            <a:extLst>
              <a:ext uri="{FF2B5EF4-FFF2-40B4-BE49-F238E27FC236}">
                <a16:creationId xmlns:a16="http://schemas.microsoft.com/office/drawing/2014/main" id="{C37B8CB0-E3EE-7244-4A46-4320C2A9B884}"/>
              </a:ext>
            </a:extLst>
          </p:cNvPr>
          <p:cNvPicPr>
            <a:picLocks noGrp="1" noChangeAspect="1"/>
          </p:cNvPicPr>
          <p:nvPr>
            <p:ph idx="1"/>
          </p:nvPr>
        </p:nvPicPr>
        <p:blipFill>
          <a:blip r:embed="rId2"/>
          <a:stretch>
            <a:fillRect/>
          </a:stretch>
        </p:blipFill>
        <p:spPr>
          <a:xfrm>
            <a:off x="838200" y="1319134"/>
            <a:ext cx="10134599" cy="4857829"/>
          </a:xfrm>
        </p:spPr>
      </p:pic>
    </p:spTree>
    <p:extLst>
      <p:ext uri="{BB962C8B-B14F-4D97-AF65-F5344CB8AC3E}">
        <p14:creationId xmlns:p14="http://schemas.microsoft.com/office/powerpoint/2010/main" val="29947332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AFFCF3-0C1D-FB49-2211-D37F3EBD4769}"/>
              </a:ext>
            </a:extLst>
          </p:cNvPr>
          <p:cNvSpPr>
            <a:spLocks noGrp="1"/>
          </p:cNvSpPr>
          <p:nvPr>
            <p:ph type="title"/>
          </p:nvPr>
        </p:nvSpPr>
        <p:spPr>
          <a:xfrm>
            <a:off x="838200" y="365125"/>
            <a:ext cx="10515600" cy="762635"/>
          </a:xfrm>
        </p:spPr>
        <p:txBody>
          <a:bodyPr>
            <a:normAutofit fontScale="90000"/>
          </a:bodyPr>
          <a:lstStyle/>
          <a:p>
            <a:br>
              <a:rPr kumimoji="0" lang="en-GB" sz="4400" b="0" i="0" u="none" strike="noStrike" kern="1200" cap="none" spc="0" normalizeH="0" baseline="0" noProof="0" dirty="0">
                <a:ln>
                  <a:noFill/>
                </a:ln>
                <a:solidFill>
                  <a:srgbClr val="002060"/>
                </a:solidFill>
                <a:effectLst/>
                <a:uLnTx/>
                <a:uFillTx/>
                <a:latin typeface="Calibri"/>
                <a:ea typeface="+mj-ea"/>
                <a:cs typeface="+mj-cs"/>
              </a:rPr>
            </a:br>
            <a:r>
              <a:rPr kumimoji="0" lang="en-GB" sz="4400" b="0" i="0" u="none" strike="noStrike" kern="1200" cap="none" spc="0" normalizeH="0" baseline="0" noProof="0" dirty="0">
                <a:ln>
                  <a:noFill/>
                </a:ln>
                <a:solidFill>
                  <a:srgbClr val="002060"/>
                </a:solidFill>
                <a:effectLst/>
                <a:uLnTx/>
                <a:uFillTx/>
                <a:latin typeface="Calibri"/>
                <a:ea typeface="+mj-ea"/>
                <a:cs typeface="+mj-cs"/>
              </a:rPr>
              <a:t>HELP!</a:t>
            </a:r>
            <a:br>
              <a:rPr kumimoji="0" lang="en-GB" sz="4400" b="0" i="0" u="none" strike="noStrike" kern="1200" cap="none" spc="0" normalizeH="0" baseline="0" noProof="0" dirty="0">
                <a:ln>
                  <a:noFill/>
                </a:ln>
                <a:solidFill>
                  <a:srgbClr val="002060"/>
                </a:solidFill>
                <a:effectLst/>
                <a:uLnTx/>
                <a:uFillTx/>
                <a:latin typeface="Calibri"/>
                <a:ea typeface="+mj-ea"/>
                <a:cs typeface="+mj-cs"/>
              </a:rPr>
            </a:br>
            <a:endParaRPr lang="en-GB" dirty="0"/>
          </a:p>
        </p:txBody>
      </p:sp>
      <p:sp>
        <p:nvSpPr>
          <p:cNvPr id="3" name="Content Placeholder 2">
            <a:extLst>
              <a:ext uri="{FF2B5EF4-FFF2-40B4-BE49-F238E27FC236}">
                <a16:creationId xmlns:a16="http://schemas.microsoft.com/office/drawing/2014/main" id="{AACF07EC-4AB5-4D2F-5481-DEDB1A6EC38C}"/>
              </a:ext>
            </a:extLst>
          </p:cNvPr>
          <p:cNvSpPr>
            <a:spLocks noGrp="1"/>
          </p:cNvSpPr>
          <p:nvPr>
            <p:ph idx="1"/>
          </p:nvPr>
        </p:nvSpPr>
        <p:spPr/>
        <p:txBody>
          <a:bodyPr/>
          <a:lstStyle/>
          <a:p>
            <a:pPr marL="0" marR="0" lvl="0" indent="0" algn="l" defTabSz="914400" rtl="0" eaLnBrk="1" fontAlgn="auto" latinLnBrk="0" hangingPunct="1">
              <a:lnSpc>
                <a:spcPct val="100000"/>
              </a:lnSpc>
              <a:spcBef>
                <a:spcPct val="20000"/>
              </a:spcBef>
              <a:spcAft>
                <a:spcPts val="0"/>
              </a:spcAft>
              <a:buClrTx/>
              <a:buSzTx/>
              <a:buFont typeface="Arial" charset="0"/>
              <a:buNone/>
              <a:tabLst/>
              <a:defRPr/>
            </a:pPr>
            <a:r>
              <a:rPr kumimoji="0" lang="en-GB" sz="2800" b="0" i="0" u="none" strike="noStrike" kern="1200" cap="none" spc="0" normalizeH="0" baseline="0" noProof="0" dirty="0">
                <a:ln>
                  <a:noFill/>
                </a:ln>
                <a:solidFill>
                  <a:srgbClr val="4F81BD">
                    <a:lumMod val="50000"/>
                  </a:srgbClr>
                </a:solidFill>
                <a:effectLst/>
                <a:uLnTx/>
                <a:uFillTx/>
                <a:latin typeface="Calibri"/>
                <a:ea typeface="+mn-ea"/>
                <a:cs typeface="+mn-cs"/>
              </a:rPr>
              <a:t>76% Internet					16%	family																									</a:t>
            </a:r>
          </a:p>
          <a:p>
            <a:pPr marL="0" marR="0" lvl="0" indent="0" algn="l" defTabSz="914400" rtl="0" eaLnBrk="1" fontAlgn="auto" latinLnBrk="0" hangingPunct="1">
              <a:lnSpc>
                <a:spcPct val="100000"/>
              </a:lnSpc>
              <a:spcBef>
                <a:spcPct val="20000"/>
              </a:spcBef>
              <a:spcAft>
                <a:spcPts val="0"/>
              </a:spcAft>
              <a:buClrTx/>
              <a:buSzTx/>
              <a:buFont typeface="Arial" charset="0"/>
              <a:buNone/>
              <a:tabLst/>
              <a:defRPr/>
            </a:pPr>
            <a:r>
              <a:rPr kumimoji="0" lang="en-GB" sz="2800" b="0" i="0" u="none" strike="noStrike" kern="1200" cap="none" spc="0" normalizeH="0" baseline="0" noProof="0" dirty="0">
                <a:ln>
                  <a:noFill/>
                </a:ln>
                <a:solidFill>
                  <a:srgbClr val="4F81BD">
                    <a:lumMod val="50000"/>
                  </a:srgbClr>
                </a:solidFill>
                <a:effectLst/>
                <a:uLnTx/>
                <a:uFillTx/>
                <a:latin typeface="Calibri"/>
                <a:ea typeface="+mn-ea"/>
                <a:cs typeface="+mn-cs"/>
              </a:rPr>
              <a:t>	61% 	friends				27%  	Doctors																</a:t>
            </a:r>
          </a:p>
          <a:p>
            <a:pPr marL="0" marR="0" lvl="0" indent="0" algn="l" defTabSz="914400" rtl="0" eaLnBrk="1" fontAlgn="auto" latinLnBrk="0" hangingPunct="1">
              <a:lnSpc>
                <a:spcPct val="100000"/>
              </a:lnSpc>
              <a:spcBef>
                <a:spcPct val="20000"/>
              </a:spcBef>
              <a:spcAft>
                <a:spcPts val="0"/>
              </a:spcAft>
              <a:buClrTx/>
              <a:buSzTx/>
              <a:buFont typeface="Arial" charset="0"/>
              <a:buNone/>
              <a:tabLst/>
              <a:defRPr/>
            </a:pPr>
            <a:r>
              <a:rPr kumimoji="0" lang="en-GB" sz="2800" b="0" i="0" u="none" strike="noStrike" kern="1200" cap="none" spc="0" normalizeH="0" baseline="0" noProof="0" dirty="0">
                <a:ln>
                  <a:noFill/>
                </a:ln>
                <a:solidFill>
                  <a:srgbClr val="4F81BD">
                    <a:lumMod val="50000"/>
                  </a:srgbClr>
                </a:solidFill>
                <a:effectLst/>
                <a:uLnTx/>
                <a:uFillTx/>
                <a:latin typeface="Calibri"/>
                <a:ea typeface="+mn-ea"/>
                <a:cs typeface="+mn-cs"/>
              </a:rPr>
              <a:t>17% Teacher</a:t>
            </a:r>
            <a:endParaRPr lang="en-GB" dirty="0"/>
          </a:p>
        </p:txBody>
      </p:sp>
    </p:spTree>
    <p:extLst>
      <p:ext uri="{BB962C8B-B14F-4D97-AF65-F5344CB8AC3E}">
        <p14:creationId xmlns:p14="http://schemas.microsoft.com/office/powerpoint/2010/main" val="263159727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61D3E-BC07-C98E-C07C-D74014CE5F60}"/>
              </a:ext>
            </a:extLst>
          </p:cNvPr>
          <p:cNvSpPr>
            <a:spLocks noGrp="1"/>
          </p:cNvSpPr>
          <p:nvPr>
            <p:ph type="title"/>
          </p:nvPr>
        </p:nvSpPr>
        <p:spPr/>
        <p:txBody>
          <a:bodyPr/>
          <a:lstStyle/>
          <a:p>
            <a:r>
              <a:rPr lang="en-GB" dirty="0"/>
              <a:t>Task – last week </a:t>
            </a:r>
          </a:p>
        </p:txBody>
      </p:sp>
      <p:sp>
        <p:nvSpPr>
          <p:cNvPr id="3" name="Content Placeholder 2">
            <a:extLst>
              <a:ext uri="{FF2B5EF4-FFF2-40B4-BE49-F238E27FC236}">
                <a16:creationId xmlns:a16="http://schemas.microsoft.com/office/drawing/2014/main" id="{72B1A6EE-1100-CF17-1F7F-33AF057CFE2F}"/>
              </a:ext>
            </a:extLst>
          </p:cNvPr>
          <p:cNvSpPr>
            <a:spLocks noGrp="1"/>
          </p:cNvSpPr>
          <p:nvPr>
            <p:ph idx="1"/>
          </p:nvPr>
        </p:nvSpPr>
        <p:spPr/>
        <p:txBody>
          <a:bodyPr>
            <a:normAutofit fontScale="92500"/>
          </a:bodyPr>
          <a:lstStyle/>
          <a:p>
            <a:r>
              <a:rPr lang="en-GB" b="0" i="0" dirty="0">
                <a:solidFill>
                  <a:srgbClr val="121212"/>
                </a:solidFill>
                <a:effectLst/>
              </a:rPr>
              <a:t>Alfie Steele </a:t>
            </a:r>
          </a:p>
          <a:p>
            <a:pPr lvl="1"/>
            <a:r>
              <a:rPr lang="en-GB" b="0" i="0" dirty="0">
                <a:solidFill>
                  <a:srgbClr val="121212"/>
                </a:solidFill>
                <a:effectLst/>
              </a:rPr>
              <a:t>Who is to blame – police / social services/ education</a:t>
            </a:r>
          </a:p>
          <a:p>
            <a:pPr lvl="1"/>
            <a:r>
              <a:rPr lang="en-GB" b="0" i="0" dirty="0">
                <a:solidFill>
                  <a:srgbClr val="121212"/>
                </a:solidFill>
                <a:effectLst/>
              </a:rPr>
              <a:t>What should / could have happened to prevent death</a:t>
            </a:r>
          </a:p>
          <a:p>
            <a:endParaRPr lang="en-GB" dirty="0">
              <a:solidFill>
                <a:srgbClr val="121212"/>
              </a:solidFill>
            </a:endParaRPr>
          </a:p>
          <a:p>
            <a:r>
              <a:rPr lang="en-GB" dirty="0"/>
              <a:t>Safeguarding report - </a:t>
            </a:r>
            <a:r>
              <a:rPr lang="en-GB" dirty="0">
                <a:hlinkClick r:id="rId2"/>
              </a:rPr>
              <a:t>https://www.safeguardingworcestershire.org.uk/wp-content/uploads/2024/01/CSPR-Worcestershire-Alfie.pdf</a:t>
            </a:r>
            <a:endParaRPr lang="en-GB" dirty="0"/>
          </a:p>
          <a:p>
            <a:endParaRPr lang="en-GB" dirty="0"/>
          </a:p>
          <a:p>
            <a:r>
              <a:rPr lang="en-GB" dirty="0"/>
              <a:t>Timeline of abuse:</a:t>
            </a:r>
          </a:p>
          <a:p>
            <a:r>
              <a:rPr lang="en-GB" dirty="0"/>
              <a:t>https://www.itv.com/news/central/2024-01-26/timeline-of-abuse-and-mistreatment-suffered-by-schoolboy-before-his-murder</a:t>
            </a:r>
          </a:p>
          <a:p>
            <a:endParaRPr lang="en-GB" dirty="0"/>
          </a:p>
        </p:txBody>
      </p:sp>
    </p:spTree>
    <p:extLst>
      <p:ext uri="{BB962C8B-B14F-4D97-AF65-F5344CB8AC3E}">
        <p14:creationId xmlns:p14="http://schemas.microsoft.com/office/powerpoint/2010/main" val="15156113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264A2-941C-1A59-F49D-72391545C680}"/>
              </a:ext>
            </a:extLst>
          </p:cNvPr>
          <p:cNvSpPr>
            <a:spLocks noGrp="1"/>
          </p:cNvSpPr>
          <p:nvPr>
            <p:ph type="title"/>
          </p:nvPr>
        </p:nvSpPr>
        <p:spPr/>
        <p:txBody>
          <a:bodyPr/>
          <a:lstStyle/>
          <a:p>
            <a:r>
              <a:rPr lang="en-GB" dirty="0">
                <a:cs typeface="Calibri Light"/>
              </a:rPr>
              <a:t>Task </a:t>
            </a:r>
            <a:endParaRPr lang="en-GB" dirty="0"/>
          </a:p>
        </p:txBody>
      </p:sp>
      <p:sp>
        <p:nvSpPr>
          <p:cNvPr id="3" name="Content Placeholder 2">
            <a:extLst>
              <a:ext uri="{FF2B5EF4-FFF2-40B4-BE49-F238E27FC236}">
                <a16:creationId xmlns:a16="http://schemas.microsoft.com/office/drawing/2014/main" id="{67290BB1-E490-692B-B6B3-10DB4936135E}"/>
              </a:ext>
            </a:extLst>
          </p:cNvPr>
          <p:cNvSpPr>
            <a:spLocks noGrp="1"/>
          </p:cNvSpPr>
          <p:nvPr>
            <p:ph idx="1"/>
          </p:nvPr>
        </p:nvSpPr>
        <p:spPr>
          <a:xfrm>
            <a:off x="838200" y="1318846"/>
            <a:ext cx="10515600" cy="4858117"/>
          </a:xfrm>
        </p:spPr>
        <p:txBody>
          <a:bodyPr>
            <a:normAutofit/>
          </a:bodyPr>
          <a:lstStyle/>
          <a:p>
            <a:r>
              <a:rPr lang="en-GB" dirty="0">
                <a:cs typeface="Calibri"/>
              </a:rPr>
              <a:t>Jo a single parent struggling to care for 4-year-old Sam. He has been ill and jo can't afford to take more time off work. Her parents sometimes looks after Sam when Jo is in work.</a:t>
            </a:r>
          </a:p>
          <a:p>
            <a:r>
              <a:rPr lang="en-GB" dirty="0">
                <a:cs typeface="Calibri"/>
              </a:rPr>
              <a:t>One day they could not help, and Joe realised there is no food in the house. When Sam is a sleep Joe leaves the house to go shopping. However, her car breaks down on the journey.</a:t>
            </a:r>
          </a:p>
          <a:p>
            <a:r>
              <a:rPr lang="en-GB" dirty="0">
                <a:cs typeface="Calibri"/>
              </a:rPr>
              <a:t>Sam wakes and cries hysterically. The neighbours call the police. Police arrive but all doors and windows are shut, and Sam cannot open the door. </a:t>
            </a:r>
          </a:p>
          <a:p>
            <a:r>
              <a:rPr lang="en-GB" dirty="0">
                <a:cs typeface="Calibri"/>
              </a:rPr>
              <a:t>1. What power of entry, if any, is available?</a:t>
            </a:r>
          </a:p>
          <a:p>
            <a:r>
              <a:rPr lang="en-GB" dirty="0">
                <a:cs typeface="Calibri"/>
              </a:rPr>
              <a:t>2. What offence might Jo have committed?</a:t>
            </a:r>
            <a:endParaRPr lang="en-GB" dirty="0"/>
          </a:p>
        </p:txBody>
      </p:sp>
    </p:spTree>
    <p:extLst>
      <p:ext uri="{BB962C8B-B14F-4D97-AF65-F5344CB8AC3E}">
        <p14:creationId xmlns:p14="http://schemas.microsoft.com/office/powerpoint/2010/main" val="5633195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7EEC7-CA43-2E61-5D67-ADA63CAB40CD}"/>
              </a:ext>
            </a:extLst>
          </p:cNvPr>
          <p:cNvSpPr>
            <a:spLocks noGrp="1"/>
          </p:cNvSpPr>
          <p:nvPr>
            <p:ph type="title"/>
          </p:nvPr>
        </p:nvSpPr>
        <p:spPr/>
        <p:txBody>
          <a:bodyPr/>
          <a:lstStyle/>
          <a:p>
            <a:r>
              <a:rPr lang="en-GB"/>
              <a:t>Reference</a:t>
            </a:r>
          </a:p>
        </p:txBody>
      </p:sp>
      <p:sp>
        <p:nvSpPr>
          <p:cNvPr id="3" name="Content Placeholder 2">
            <a:extLst>
              <a:ext uri="{FF2B5EF4-FFF2-40B4-BE49-F238E27FC236}">
                <a16:creationId xmlns:a16="http://schemas.microsoft.com/office/drawing/2014/main" id="{F0B7A24A-7238-B10D-BBB8-1088C01BAFA4}"/>
              </a:ext>
            </a:extLst>
          </p:cNvPr>
          <p:cNvSpPr>
            <a:spLocks noGrp="1"/>
          </p:cNvSpPr>
          <p:nvPr>
            <p:ph idx="1"/>
          </p:nvPr>
        </p:nvSpPr>
        <p:spPr>
          <a:xfrm>
            <a:off x="838200" y="1303514"/>
            <a:ext cx="10515600" cy="4873449"/>
          </a:xfrm>
        </p:spPr>
        <p:txBody>
          <a:bodyPr vert="horz" lIns="91440" tIns="45720" rIns="91440" bIns="45720" rtlCol="0" anchor="t">
            <a:normAutofit/>
          </a:bodyPr>
          <a:lstStyle/>
          <a:p>
            <a:r>
              <a:rPr lang="en-GB">
                <a:hlinkClick r:id="rId2"/>
              </a:rPr>
              <a:t>https://www.justiceinspectorates.gov.uk/hmicfrs/news/news-feed/police-cannot-fix-a-broken-mental-health-system/</a:t>
            </a:r>
            <a:endParaRPr lang="en-GB"/>
          </a:p>
          <a:p>
            <a:r>
              <a:rPr lang="en-GB">
                <a:hlinkClick r:id="rId3"/>
              </a:rPr>
              <a:t>https://www.justiceinspectorates.gov.uk/hmicfrs/publications/policing-and-mental-health-picking-up-the-pieces/</a:t>
            </a:r>
            <a:endParaRPr lang="en-GB"/>
          </a:p>
          <a:p>
            <a:r>
              <a:rPr lang="en-GB">
                <a:hlinkClick r:id="rId4"/>
              </a:rPr>
              <a:t>https://onlinelibrary.wiley.com/doi/full/10.1002/cbm.2206</a:t>
            </a:r>
            <a:endParaRPr lang="en-GB"/>
          </a:p>
          <a:p>
            <a:r>
              <a:rPr lang="en-GB">
                <a:hlinkClick r:id="rId5"/>
              </a:rPr>
              <a:t>https://www.gov.uk/government/news/new-league-tables-show-how-quickly-police-forces-answer-999-calls</a:t>
            </a:r>
            <a:endParaRPr lang="en-GB">
              <a:cs typeface="Calibri"/>
              <a:hlinkClick r:id="rId5"/>
            </a:endParaRPr>
          </a:p>
          <a:p>
            <a:r>
              <a:rPr lang="en-GB">
                <a:ea typeface="+mn-lt"/>
                <a:cs typeface="+mn-lt"/>
              </a:rPr>
              <a:t>https://www.mind.org.uk/news-campaigns/news/policing-and-mental-health-guide-launched-today/</a:t>
            </a:r>
            <a:endParaRPr lang="en-GB">
              <a:cs typeface="Calibri"/>
            </a:endParaRPr>
          </a:p>
        </p:txBody>
      </p:sp>
    </p:spTree>
    <p:extLst>
      <p:ext uri="{BB962C8B-B14F-4D97-AF65-F5344CB8AC3E}">
        <p14:creationId xmlns:p14="http://schemas.microsoft.com/office/powerpoint/2010/main" val="35436490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53D156-FE72-DDE0-13A7-0E7F18EC29D4}"/>
            </a:ext>
          </a:extLst>
        </p:cNvPr>
        <p:cNvGrpSpPr/>
        <p:nvPr/>
      </p:nvGrpSpPr>
      <p:grpSpPr>
        <a:xfrm>
          <a:off x="0" y="0"/>
          <a:ext cx="0" cy="0"/>
          <a:chOff x="0" y="0"/>
          <a:chExt cx="0" cy="0"/>
        </a:xfrm>
      </p:grpSpPr>
      <p:pic>
        <p:nvPicPr>
          <p:cNvPr id="1028" name="Picture 4" descr="Image result for protected characteristics">
            <a:extLst>
              <a:ext uri="{FF2B5EF4-FFF2-40B4-BE49-F238E27FC236}">
                <a16:creationId xmlns:a16="http://schemas.microsoft.com/office/drawing/2014/main" id="{731E3CF0-8194-36B6-3932-8B69B9A977D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987826" y="675861"/>
            <a:ext cx="8534400" cy="5433391"/>
          </a:xfrm>
          <a:prstGeom prst="rect">
            <a:avLst/>
          </a:prstGeom>
          <a:noFill/>
          <a:extLst>
            <a:ext uri="{909E8E84-426E-40DD-AFC4-6F175D3DCCD1}">
              <a14:hiddenFill xmlns:a14="http://schemas.microsoft.com/office/drawing/2010/main">
                <a:solidFill>
                  <a:srgbClr val="FFFFFF"/>
                </a:solidFill>
              </a14:hiddenFill>
            </a:ext>
          </a:extLst>
        </p:spPr>
      </p:pic>
      <p:sp>
        <p:nvSpPr>
          <p:cNvPr id="4" name="Slide Number Placeholder 3">
            <a:extLst>
              <a:ext uri="{FF2B5EF4-FFF2-40B4-BE49-F238E27FC236}">
                <a16:creationId xmlns:a16="http://schemas.microsoft.com/office/drawing/2014/main" id="{A4D2423E-827F-7AE2-D659-F11834947161}"/>
              </a:ext>
            </a:extLst>
          </p:cNvPr>
          <p:cNvSpPr>
            <a:spLocks noGrp="1"/>
          </p:cNvSpPr>
          <p:nvPr>
            <p:ph type="sldNum" sz="quarter" idx="12"/>
          </p:nvPr>
        </p:nvSpPr>
        <p:spPr>
          <a:xfrm>
            <a:off x="8778672" y="5106725"/>
            <a:ext cx="384378" cy="205383"/>
          </a:xfrm>
        </p:spPr>
        <p:txBody>
          <a:bodyPr vert="horz" lIns="51435" tIns="25718" rIns="51435" bIns="25718" rtlCol="0" anchor="ctr">
            <a:normAutofit fontScale="92500" lnSpcReduction="10000"/>
          </a:bodyPr>
          <a:lstStyle/>
          <a:p>
            <a:pPr defTabSz="257175">
              <a:spcAft>
                <a:spcPts val="338"/>
              </a:spcAft>
              <a:defRPr/>
            </a:pPr>
            <a:fld id="{5DFEDB64-84C3-4240-BCBA-134AE1D9082C}" type="slidenum">
              <a:rPr lang="en-US">
                <a:solidFill>
                  <a:srgbClr val="FFFFFF"/>
                </a:solidFill>
              </a:rPr>
              <a:pPr defTabSz="257175">
                <a:spcAft>
                  <a:spcPts val="338"/>
                </a:spcAft>
                <a:defRPr/>
              </a:pPr>
              <a:t>58</a:t>
            </a:fld>
            <a:endParaRPr lang="en-US">
              <a:solidFill>
                <a:srgbClr val="FFFFFF"/>
              </a:solidFill>
            </a:endParaRPr>
          </a:p>
        </p:txBody>
      </p:sp>
    </p:spTree>
    <p:extLst>
      <p:ext uri="{BB962C8B-B14F-4D97-AF65-F5344CB8AC3E}">
        <p14:creationId xmlns:p14="http://schemas.microsoft.com/office/powerpoint/2010/main" val="263967664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AA10DF-B5FF-E1B8-AAB0-648A185E2806}"/>
            </a:ext>
          </a:extLst>
        </p:cNvPr>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F54107C-52F3-AA89-6C20-401F440B7267}"/>
              </a:ext>
            </a:extLst>
          </p:cNvPr>
          <p:cNvSpPr>
            <a:spLocks noGrp="1"/>
          </p:cNvSpPr>
          <p:nvPr>
            <p:ph type="sldNum" sz="quarter" idx="12"/>
          </p:nvPr>
        </p:nvSpPr>
        <p:spPr>
          <a:xfrm>
            <a:off x="8750392" y="6492877"/>
            <a:ext cx="512504" cy="365125"/>
          </a:xfrm>
        </p:spPr>
        <p:txBody>
          <a:bodyPr/>
          <a:lstStyle/>
          <a:p>
            <a:pPr>
              <a:spcAft>
                <a:spcPts val="600"/>
              </a:spcAft>
            </a:pPr>
            <a:fld id="{5DFEDB64-84C3-4240-BCBA-134AE1D9082C}" type="slidenum">
              <a:rPr lang="en-GB" smtClean="0"/>
              <a:pPr>
                <a:spcAft>
                  <a:spcPts val="600"/>
                </a:spcAft>
              </a:pPr>
              <a:t>59</a:t>
            </a:fld>
            <a:endParaRPr lang="en-GB"/>
          </a:p>
        </p:txBody>
      </p:sp>
      <p:pic>
        <p:nvPicPr>
          <p:cNvPr id="2" name="Picture 1">
            <a:extLst>
              <a:ext uri="{FF2B5EF4-FFF2-40B4-BE49-F238E27FC236}">
                <a16:creationId xmlns:a16="http://schemas.microsoft.com/office/drawing/2014/main" id="{DD32C565-210F-E3C4-F91A-15C6AF948E1E}"/>
              </a:ext>
            </a:extLst>
          </p:cNvPr>
          <p:cNvPicPr>
            <a:picLocks noChangeAspect="1"/>
          </p:cNvPicPr>
          <p:nvPr/>
        </p:nvPicPr>
        <p:blipFill>
          <a:blip r:embed="rId3"/>
          <a:stretch>
            <a:fillRect/>
          </a:stretch>
        </p:blipFill>
        <p:spPr>
          <a:xfrm>
            <a:off x="2048689" y="478566"/>
            <a:ext cx="8077533" cy="5896599"/>
          </a:xfrm>
          <a:prstGeom prst="rect">
            <a:avLst/>
          </a:prstGeom>
          <a:noFill/>
        </p:spPr>
      </p:pic>
    </p:spTree>
    <p:extLst>
      <p:ext uri="{BB962C8B-B14F-4D97-AF65-F5344CB8AC3E}">
        <p14:creationId xmlns:p14="http://schemas.microsoft.com/office/powerpoint/2010/main" val="254005354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62AB4-3A36-0BD3-F760-99D27267EAE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B2A37D8-084E-9403-A5FE-0C1E994C7230}"/>
              </a:ext>
            </a:extLst>
          </p:cNvPr>
          <p:cNvSpPr>
            <a:spLocks noGrp="1"/>
          </p:cNvSpPr>
          <p:nvPr>
            <p:ph type="title"/>
          </p:nvPr>
        </p:nvSpPr>
        <p:spPr/>
        <p:txBody>
          <a:bodyPr/>
          <a:lstStyle/>
          <a:p>
            <a:r>
              <a:rPr lang="en-GB" dirty="0"/>
              <a:t>Race Current Debates </a:t>
            </a:r>
          </a:p>
        </p:txBody>
      </p:sp>
      <p:sp>
        <p:nvSpPr>
          <p:cNvPr id="3" name="Content Placeholder 2">
            <a:extLst>
              <a:ext uri="{FF2B5EF4-FFF2-40B4-BE49-F238E27FC236}">
                <a16:creationId xmlns:a16="http://schemas.microsoft.com/office/drawing/2014/main" id="{5001EA6A-8D8B-629A-4E4B-B44E9F97ED74}"/>
              </a:ext>
            </a:extLst>
          </p:cNvPr>
          <p:cNvSpPr>
            <a:spLocks noGrp="1"/>
          </p:cNvSpPr>
          <p:nvPr>
            <p:ph idx="1"/>
          </p:nvPr>
        </p:nvSpPr>
        <p:spPr/>
        <p:txBody>
          <a:bodyPr vert="horz" lIns="91440" tIns="45720" rIns="91440" bIns="45720" rtlCol="0" anchor="t">
            <a:noAutofit/>
          </a:bodyPr>
          <a:lstStyle/>
          <a:p>
            <a:r>
              <a:rPr lang="en-GB" sz="2000" dirty="0"/>
              <a:t>Black or White Fishing</a:t>
            </a:r>
            <a:endParaRPr lang="en-US" sz="2000" dirty="0">
              <a:ea typeface="Calibri"/>
              <a:cs typeface="Calibri"/>
            </a:endParaRPr>
          </a:p>
          <a:p>
            <a:r>
              <a:rPr lang="en-GB" sz="2000" dirty="0"/>
              <a:t>What is it? – DISCUSS</a:t>
            </a:r>
            <a:endParaRPr lang="en-GB" sz="2000" dirty="0">
              <a:ea typeface="Calibri"/>
              <a:cs typeface="Calibri"/>
            </a:endParaRPr>
          </a:p>
          <a:p>
            <a:r>
              <a:rPr lang="en-GB" sz="2000" dirty="0">
                <a:latin typeface="Calibri"/>
                <a:ea typeface="Calibri"/>
                <a:cs typeface="Calibri"/>
              </a:rPr>
              <a:t>Blackfishing or White Fishing is when White or Black public figures / influencers / Singers do everything in their power to appear Black / Mix-raced or white</a:t>
            </a:r>
          </a:p>
          <a:p>
            <a:r>
              <a:rPr lang="en-GB" sz="2000" dirty="0">
                <a:latin typeface="Calibri"/>
                <a:ea typeface="Calibri"/>
                <a:cs typeface="Calibri"/>
              </a:rPr>
              <a:t>How do they achieve this appearance?</a:t>
            </a:r>
          </a:p>
          <a:p>
            <a:r>
              <a:rPr lang="en-GB" sz="2000" dirty="0">
                <a:latin typeface="Calibri"/>
                <a:ea typeface="Calibri"/>
                <a:cs typeface="Calibri"/>
              </a:rPr>
              <a:t>Make up / Hair / Clothes / style of language </a:t>
            </a:r>
          </a:p>
          <a:p>
            <a:r>
              <a:rPr lang="en-GB" sz="2000" dirty="0">
                <a:latin typeface="Calibri"/>
                <a:ea typeface="Calibri"/>
                <a:cs typeface="Calibri"/>
              </a:rPr>
              <a:t>People who have ‘Fished’</a:t>
            </a:r>
          </a:p>
          <a:p>
            <a:pPr lvl="1"/>
            <a:r>
              <a:rPr lang="en-GB" sz="2000" dirty="0">
                <a:latin typeface="Calibri"/>
                <a:ea typeface="Calibri"/>
                <a:cs typeface="Calibri"/>
              </a:rPr>
              <a:t>Do we know any?</a:t>
            </a:r>
          </a:p>
          <a:p>
            <a:pPr lvl="1"/>
            <a:r>
              <a:rPr lang="en-GB" sz="2000" dirty="0"/>
              <a:t>The term was first used on Twitter by journalist Wanna Thompson said she noticed white celebrities "cosplaying" or dressing up as black women on social media.</a:t>
            </a:r>
            <a:endParaRPr lang="en-GB" sz="2000" dirty="0">
              <a:ea typeface="Calibri"/>
              <a:cs typeface="Calibri"/>
            </a:endParaRPr>
          </a:p>
          <a:p>
            <a:pPr lvl="1"/>
            <a:endParaRPr lang="en-GB" dirty="0"/>
          </a:p>
        </p:txBody>
      </p:sp>
    </p:spTree>
    <p:extLst>
      <p:ext uri="{BB962C8B-B14F-4D97-AF65-F5344CB8AC3E}">
        <p14:creationId xmlns:p14="http://schemas.microsoft.com/office/powerpoint/2010/main" val="241119400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6" end="6"/>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4824B6-D781-3205-EAC3-56158C3EABA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455EB82-AB8E-8867-DBBF-5D8628EE8CFF}"/>
              </a:ext>
            </a:extLst>
          </p:cNvPr>
          <p:cNvSpPr>
            <a:spLocks noGrp="1"/>
          </p:cNvSpPr>
          <p:nvPr>
            <p:ph type="title"/>
          </p:nvPr>
        </p:nvSpPr>
        <p:spPr>
          <a:xfrm>
            <a:off x="5282647" y="609601"/>
            <a:ext cx="5826631" cy="1216024"/>
          </a:xfrm>
        </p:spPr>
        <p:txBody>
          <a:bodyPr>
            <a:normAutofit fontScale="90000"/>
          </a:bodyPr>
          <a:lstStyle/>
          <a:p>
            <a:r>
              <a:rPr lang="en-GB" dirty="0"/>
              <a:t>People who have ‘Fished’</a:t>
            </a:r>
          </a:p>
        </p:txBody>
      </p:sp>
      <p:pic>
        <p:nvPicPr>
          <p:cNvPr id="1028" name="Picture 4" descr="Jesy Nelson">
            <a:extLst>
              <a:ext uri="{FF2B5EF4-FFF2-40B4-BE49-F238E27FC236}">
                <a16:creationId xmlns:a16="http://schemas.microsoft.com/office/drawing/2014/main" id="{EDF62380-9311-B486-873A-A1ED6FB4586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8171" r="29420"/>
          <a:stretch/>
        </p:blipFill>
        <p:spPr bwMode="auto">
          <a:xfrm>
            <a:off x="939635" y="948518"/>
            <a:ext cx="3729968" cy="494731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07EC5D04-2C89-7BF8-DE89-4934D320281A}"/>
              </a:ext>
            </a:extLst>
          </p:cNvPr>
          <p:cNvSpPr>
            <a:spLocks noGrp="1"/>
          </p:cNvSpPr>
          <p:nvPr>
            <p:ph idx="1"/>
          </p:nvPr>
        </p:nvSpPr>
        <p:spPr>
          <a:xfrm>
            <a:off x="5282647" y="1946072"/>
            <a:ext cx="5578836" cy="4308304"/>
          </a:xfrm>
        </p:spPr>
        <p:txBody>
          <a:bodyPr vert="horz" lIns="91440" tIns="45720" rIns="91440" bIns="45720" rtlCol="0" anchor="t">
            <a:normAutofit fontScale="77500" lnSpcReduction="20000"/>
          </a:bodyPr>
          <a:lstStyle/>
          <a:p>
            <a:r>
              <a:rPr lang="en-GB" b="0" i="0" dirty="0">
                <a:effectLst/>
                <a:latin typeface="Calibri"/>
                <a:ea typeface="Calibri"/>
                <a:cs typeface="Calibri"/>
              </a:rPr>
              <a:t>Jessy Nelson</a:t>
            </a:r>
          </a:p>
          <a:p>
            <a:r>
              <a:rPr lang="en-GB" dirty="0">
                <a:latin typeface="Calibri"/>
                <a:ea typeface="Calibri"/>
                <a:cs typeface="Calibri"/>
              </a:rPr>
              <a:t>Music Video </a:t>
            </a:r>
          </a:p>
          <a:p>
            <a:r>
              <a:rPr lang="en-GB" dirty="0">
                <a:latin typeface="Calibri"/>
                <a:ea typeface="Calibri"/>
                <a:cs typeface="Calibri"/>
              </a:rPr>
              <a:t>Hair was a wig</a:t>
            </a:r>
          </a:p>
          <a:p>
            <a:r>
              <a:rPr lang="en-GB" dirty="0">
                <a:latin typeface="Calibri"/>
                <a:ea typeface="Calibri"/>
                <a:cs typeface="Calibri"/>
              </a:rPr>
              <a:t>Been on holidays 3 weeks before video</a:t>
            </a:r>
          </a:p>
          <a:p>
            <a:r>
              <a:rPr lang="en-GB" b="0" i="1" dirty="0">
                <a:effectLst/>
                <a:latin typeface="Calibri"/>
                <a:ea typeface="Calibri"/>
                <a:cs typeface="Calibri"/>
              </a:rPr>
              <a:t>"I'm just really lucky that as a white girl, when I'm in the sun I tan so dark.</a:t>
            </a:r>
            <a:endParaRPr lang="en-GB" i="1" dirty="0">
              <a:latin typeface="Calibri"/>
              <a:ea typeface="Calibri"/>
              <a:cs typeface="Calibri"/>
            </a:endParaRPr>
          </a:p>
          <a:p>
            <a:pPr marL="0" indent="0">
              <a:buNone/>
            </a:pPr>
            <a:r>
              <a:rPr lang="en-GB" dirty="0"/>
              <a:t>Fall out – </a:t>
            </a:r>
          </a:p>
          <a:p>
            <a:pPr algn="l" fontAlgn="base"/>
            <a:r>
              <a:rPr lang="en-GB" b="0" i="0" dirty="0">
                <a:solidFill>
                  <a:srgbClr val="141414"/>
                </a:solidFill>
                <a:effectLst/>
                <a:latin typeface="Calibri"/>
                <a:ea typeface="Calibri"/>
                <a:cs typeface="Calibri"/>
              </a:rPr>
              <a:t>Targeted as a white person making money from copying traditionally black characteristics like hairstyles.</a:t>
            </a:r>
          </a:p>
          <a:p>
            <a:pPr algn="l" fontAlgn="base"/>
            <a:r>
              <a:rPr lang="en-GB" dirty="0">
                <a:solidFill>
                  <a:srgbClr val="141414"/>
                </a:solidFill>
                <a:latin typeface="Calibri"/>
                <a:ea typeface="Calibri"/>
                <a:cs typeface="Calibri"/>
              </a:rPr>
              <a:t>A</a:t>
            </a:r>
            <a:r>
              <a:rPr lang="en-GB" b="0" i="0" dirty="0">
                <a:solidFill>
                  <a:srgbClr val="141414"/>
                </a:solidFill>
                <a:effectLst/>
                <a:latin typeface="Calibri"/>
                <a:ea typeface="Calibri"/>
                <a:cs typeface="Calibri"/>
              </a:rPr>
              <a:t>rgue that blackfishing allows a person to pick and choose the "cool" parts of being black, without facing any of the racism or discrimination  </a:t>
            </a:r>
            <a:endParaRPr lang="en-GB" dirty="0">
              <a:latin typeface="Calibri"/>
              <a:ea typeface="Calibri"/>
              <a:cs typeface="Calibri"/>
            </a:endParaRPr>
          </a:p>
        </p:txBody>
      </p:sp>
    </p:spTree>
    <p:extLst>
      <p:ext uri="{BB962C8B-B14F-4D97-AF65-F5344CB8AC3E}">
        <p14:creationId xmlns:p14="http://schemas.microsoft.com/office/powerpoint/2010/main" val="2511619372"/>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F27B8-821B-4DC2-50C1-749791024525}"/>
            </a:ext>
          </a:extLst>
        </p:cNvPr>
        <p:cNvGrpSpPr/>
        <p:nvPr/>
      </p:nvGrpSpPr>
      <p:grpSpPr>
        <a:xfrm>
          <a:off x="0" y="0"/>
          <a:ext cx="0" cy="0"/>
          <a:chOff x="0" y="0"/>
          <a:chExt cx="0" cy="0"/>
        </a:xfrm>
      </p:grpSpPr>
      <p:pic>
        <p:nvPicPr>
          <p:cNvPr id="2050" name="Picture 2" descr="Kim Kardashian">
            <a:extLst>
              <a:ext uri="{FF2B5EF4-FFF2-40B4-BE49-F238E27FC236}">
                <a16:creationId xmlns:a16="http://schemas.microsoft.com/office/drawing/2014/main" id="{D56C2324-8E69-3D5C-A15D-FA36E17397F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946893" y="321733"/>
            <a:ext cx="3975425" cy="223617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F53C6D90-F789-FA1C-85F8-5DE59625599E}"/>
              </a:ext>
            </a:extLst>
          </p:cNvPr>
          <p:cNvPicPr>
            <a:picLocks noChangeAspect="1"/>
          </p:cNvPicPr>
          <p:nvPr/>
        </p:nvPicPr>
        <p:blipFill>
          <a:blip r:embed="rId3"/>
          <a:stretch>
            <a:fillRect/>
          </a:stretch>
        </p:blipFill>
        <p:spPr>
          <a:xfrm>
            <a:off x="1998451" y="3006496"/>
            <a:ext cx="4923867" cy="3385159"/>
          </a:xfrm>
          <a:prstGeom prst="rect">
            <a:avLst/>
          </a:prstGeom>
        </p:spPr>
      </p:pic>
      <p:pic>
        <p:nvPicPr>
          <p:cNvPr id="2056" name="Picture 8" descr="Bruno Mars | Biography, Music &amp; News | Billboard">
            <a:extLst>
              <a:ext uri="{FF2B5EF4-FFF2-40B4-BE49-F238E27FC236}">
                <a16:creationId xmlns:a16="http://schemas.microsoft.com/office/drawing/2014/main" id="{EB3AA778-1B95-F6D9-FBF9-98DF071409B2}"/>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325142" y="321735"/>
            <a:ext cx="2750331" cy="3218907"/>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Rita has been accused of 'blackfishing'">
            <a:extLst>
              <a:ext uri="{FF2B5EF4-FFF2-40B4-BE49-F238E27FC236}">
                <a16:creationId xmlns:a16="http://schemas.microsoft.com/office/drawing/2014/main" id="{8C3228E4-C50B-7A77-C247-51524168E2F9}"/>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600537" y="4267009"/>
            <a:ext cx="2199278" cy="2133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528038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906B0-1A9A-E92A-E9BB-D311958DFD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ACE19F-3F24-02AD-A80F-37F3FFB1A106}"/>
              </a:ext>
            </a:extLst>
          </p:cNvPr>
          <p:cNvSpPr>
            <a:spLocks noGrp="1"/>
          </p:cNvSpPr>
          <p:nvPr>
            <p:ph type="title"/>
          </p:nvPr>
        </p:nvSpPr>
        <p:spPr>
          <a:xfrm>
            <a:off x="1050879" y="609601"/>
            <a:ext cx="9810604" cy="628890"/>
          </a:xfrm>
        </p:spPr>
        <p:txBody>
          <a:bodyPr>
            <a:normAutofit fontScale="90000"/>
          </a:bodyPr>
          <a:lstStyle/>
          <a:p>
            <a:r>
              <a:rPr lang="en-GB" dirty="0"/>
              <a:t>Fishing </a:t>
            </a:r>
          </a:p>
        </p:txBody>
      </p:sp>
      <p:sp>
        <p:nvSpPr>
          <p:cNvPr id="3" name="Content Placeholder 2">
            <a:extLst>
              <a:ext uri="{FF2B5EF4-FFF2-40B4-BE49-F238E27FC236}">
                <a16:creationId xmlns:a16="http://schemas.microsoft.com/office/drawing/2014/main" id="{C2322BCE-2487-3D87-B77D-9CEE5E38243C}"/>
              </a:ext>
            </a:extLst>
          </p:cNvPr>
          <p:cNvSpPr>
            <a:spLocks noGrp="1"/>
          </p:cNvSpPr>
          <p:nvPr>
            <p:ph idx="1"/>
          </p:nvPr>
        </p:nvSpPr>
        <p:spPr>
          <a:xfrm>
            <a:off x="1050879" y="1481560"/>
            <a:ext cx="9810604" cy="4772818"/>
          </a:xfrm>
        </p:spPr>
        <p:txBody>
          <a:bodyPr vert="horz" lIns="91440" tIns="45720" rIns="91440" bIns="45720" rtlCol="0" anchor="t">
            <a:normAutofit fontScale="92500" lnSpcReduction="20000"/>
          </a:bodyPr>
          <a:lstStyle/>
          <a:p>
            <a:pPr algn="l" fontAlgn="base"/>
            <a:r>
              <a:rPr lang="en-GB" b="1" i="0" u="sng" dirty="0">
                <a:solidFill>
                  <a:srgbClr val="141414"/>
                </a:solidFill>
                <a:effectLst/>
                <a:latin typeface="Calibri"/>
                <a:ea typeface="Calibri"/>
                <a:cs typeface="Calibri"/>
              </a:rPr>
              <a:t>Kim Kardashian</a:t>
            </a:r>
            <a:r>
              <a:rPr lang="en-GB" b="0" i="0" dirty="0">
                <a:solidFill>
                  <a:srgbClr val="141414"/>
                </a:solidFill>
                <a:effectLst/>
                <a:latin typeface="Calibri"/>
                <a:ea typeface="Calibri"/>
                <a:cs typeface="Calibri"/>
              </a:rPr>
              <a:t> Make-up tutorial video on Instagram </a:t>
            </a:r>
          </a:p>
          <a:p>
            <a:pPr algn="l" fontAlgn="base"/>
            <a:r>
              <a:rPr lang="en-GB" dirty="0">
                <a:solidFill>
                  <a:srgbClr val="141414"/>
                </a:solidFill>
                <a:latin typeface="Calibri"/>
                <a:ea typeface="Calibri"/>
                <a:cs typeface="Calibri"/>
              </a:rPr>
              <a:t>Said </a:t>
            </a:r>
            <a:r>
              <a:rPr lang="en-GB" b="0" i="0" dirty="0">
                <a:solidFill>
                  <a:srgbClr val="141414"/>
                </a:solidFill>
                <a:effectLst/>
                <a:latin typeface="Calibri"/>
                <a:ea typeface="Calibri"/>
                <a:cs typeface="Calibri"/>
              </a:rPr>
              <a:t>"don't judge me for my pale hands" - highlighting the difference between the shade of makeup on her face and the paler natural skin tone of her hand.</a:t>
            </a:r>
          </a:p>
          <a:p>
            <a:pPr algn="l" fontAlgn="base"/>
            <a:r>
              <a:rPr lang="en-GB" b="0" i="0" dirty="0">
                <a:solidFill>
                  <a:srgbClr val="141414"/>
                </a:solidFill>
                <a:effectLst/>
                <a:latin typeface="Calibri"/>
                <a:ea typeface="Calibri"/>
                <a:cs typeface="Calibri"/>
              </a:rPr>
              <a:t>Social media claimed this was an example of blackfishing Kim’s heritage is American-Armenian and European, appeared to be putting on darker makeup to seem more African American.</a:t>
            </a:r>
          </a:p>
          <a:p>
            <a:pPr algn="l" fontAlgn="base"/>
            <a:r>
              <a:rPr lang="en-GB" b="1" u="sng" dirty="0">
                <a:solidFill>
                  <a:srgbClr val="141414"/>
                </a:solidFill>
                <a:latin typeface="Calibri"/>
                <a:ea typeface="Calibri"/>
                <a:cs typeface="Calibri"/>
              </a:rPr>
              <a:t>Rita Ora </a:t>
            </a:r>
            <a:r>
              <a:rPr lang="en-GB" b="0" i="0" dirty="0">
                <a:solidFill>
                  <a:srgbClr val="141414"/>
                </a:solidFill>
                <a:effectLst/>
                <a:latin typeface="Calibri"/>
                <a:ea typeface="Calibri"/>
                <a:cs typeface="Calibri"/>
              </a:rPr>
              <a:t>- white but born in with Albanian Heritage</a:t>
            </a:r>
          </a:p>
          <a:p>
            <a:pPr algn="l" fontAlgn="base"/>
            <a:r>
              <a:rPr lang="en-GB" b="0" i="0" dirty="0">
                <a:solidFill>
                  <a:srgbClr val="141414"/>
                </a:solidFill>
                <a:effectLst/>
                <a:latin typeface="Calibri"/>
                <a:ea typeface="Calibri"/>
                <a:cs typeface="Calibri"/>
              </a:rPr>
              <a:t>Referenced her Albanian heritage in her music/videos</a:t>
            </a:r>
          </a:p>
          <a:p>
            <a:pPr algn="l" fontAlgn="base"/>
            <a:r>
              <a:rPr lang="en-GB" b="0" i="0" dirty="0">
                <a:solidFill>
                  <a:srgbClr val="141414"/>
                </a:solidFill>
                <a:effectLst/>
                <a:latin typeface="Calibri"/>
                <a:ea typeface="Calibri"/>
                <a:cs typeface="Calibri"/>
              </a:rPr>
              <a:t>Has stated that she thinks she's benefited from people believing she has black heritage.</a:t>
            </a:r>
          </a:p>
          <a:p>
            <a:pPr algn="l" fontAlgn="base"/>
            <a:r>
              <a:rPr lang="en-GB" b="0" i="0" dirty="0">
                <a:solidFill>
                  <a:srgbClr val="141414"/>
                </a:solidFill>
                <a:effectLst/>
                <a:latin typeface="Calibri"/>
                <a:ea typeface="Calibri"/>
                <a:cs typeface="Calibri"/>
              </a:rPr>
              <a:t>"A lot of people think that I have Black heritage,</a:t>
            </a:r>
            <a:r>
              <a:rPr lang="en-GB" dirty="0">
                <a:solidFill>
                  <a:srgbClr val="141414"/>
                </a:solidFill>
                <a:latin typeface="Calibri"/>
                <a:ea typeface="Calibri"/>
                <a:cs typeface="Calibri"/>
              </a:rPr>
              <a:t> </a:t>
            </a:r>
            <a:r>
              <a:rPr lang="en-GB" b="0" i="0" dirty="0">
                <a:solidFill>
                  <a:srgbClr val="141414"/>
                </a:solidFill>
                <a:effectLst/>
                <a:latin typeface="Calibri"/>
                <a:ea typeface="Calibri"/>
                <a:cs typeface="Calibri"/>
              </a:rPr>
              <a:t>but I like that... it gets me places,"</a:t>
            </a:r>
          </a:p>
          <a:p>
            <a:endParaRPr lang="en-GB" dirty="0"/>
          </a:p>
        </p:txBody>
      </p:sp>
    </p:spTree>
    <p:extLst>
      <p:ext uri="{BB962C8B-B14F-4D97-AF65-F5344CB8AC3E}">
        <p14:creationId xmlns:p14="http://schemas.microsoft.com/office/powerpoint/2010/main" val="242338131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02A5D-9387-63C5-7F0B-9ABB64FEF0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8106B43-501E-78F8-1737-F4438B8D03BE}"/>
              </a:ext>
            </a:extLst>
          </p:cNvPr>
          <p:cNvSpPr>
            <a:spLocks noGrp="1"/>
          </p:cNvSpPr>
          <p:nvPr>
            <p:ph type="title"/>
          </p:nvPr>
        </p:nvSpPr>
        <p:spPr>
          <a:xfrm>
            <a:off x="1050879" y="609601"/>
            <a:ext cx="9810604" cy="550459"/>
          </a:xfrm>
        </p:spPr>
        <p:txBody>
          <a:bodyPr>
            <a:normAutofit fontScale="90000"/>
          </a:bodyPr>
          <a:lstStyle/>
          <a:p>
            <a:r>
              <a:rPr lang="en-GB" dirty="0"/>
              <a:t>Fishing</a:t>
            </a:r>
          </a:p>
        </p:txBody>
      </p:sp>
      <p:sp>
        <p:nvSpPr>
          <p:cNvPr id="3" name="Content Placeholder 2">
            <a:extLst>
              <a:ext uri="{FF2B5EF4-FFF2-40B4-BE49-F238E27FC236}">
                <a16:creationId xmlns:a16="http://schemas.microsoft.com/office/drawing/2014/main" id="{39729E97-A359-C062-C872-F932537FB618}"/>
              </a:ext>
            </a:extLst>
          </p:cNvPr>
          <p:cNvSpPr>
            <a:spLocks noGrp="1"/>
          </p:cNvSpPr>
          <p:nvPr>
            <p:ph idx="1"/>
          </p:nvPr>
        </p:nvSpPr>
        <p:spPr>
          <a:xfrm>
            <a:off x="1050879" y="1269242"/>
            <a:ext cx="9810604" cy="4985135"/>
          </a:xfrm>
        </p:spPr>
        <p:txBody>
          <a:bodyPr vert="horz" lIns="91440" tIns="45720" rIns="91440" bIns="45720" rtlCol="0" anchor="t">
            <a:normAutofit fontScale="85000" lnSpcReduction="10000"/>
          </a:bodyPr>
          <a:lstStyle/>
          <a:p>
            <a:pPr fontAlgn="base"/>
            <a:r>
              <a:rPr lang="en-GB" b="1" i="0" u="sng" dirty="0">
                <a:effectLst/>
                <a:latin typeface="Calibri"/>
                <a:ea typeface="Calibri"/>
                <a:cs typeface="Calibri"/>
              </a:rPr>
              <a:t>Bruno Mars </a:t>
            </a:r>
            <a:r>
              <a:rPr lang="en-GB" i="0" dirty="0">
                <a:effectLst/>
                <a:latin typeface="Calibri"/>
                <a:ea typeface="Calibri"/>
                <a:cs typeface="Calibri"/>
              </a:rPr>
              <a:t>from Philippines and </a:t>
            </a:r>
            <a:r>
              <a:rPr lang="en-GB" b="0" i="0" dirty="0">
                <a:effectLst/>
                <a:latin typeface="Calibri"/>
                <a:ea typeface="Calibri"/>
                <a:cs typeface="Calibri"/>
              </a:rPr>
              <a:t>Puerto Rican heritage.</a:t>
            </a:r>
          </a:p>
          <a:p>
            <a:pPr fontAlgn="base"/>
            <a:r>
              <a:rPr lang="en-GB" dirty="0">
                <a:latin typeface="Calibri"/>
                <a:ea typeface="Calibri"/>
                <a:cs typeface="Calibri"/>
              </a:rPr>
              <a:t>Accused of copying </a:t>
            </a:r>
            <a:r>
              <a:rPr lang="en-GB" b="0" i="0" dirty="0">
                <a:effectLst/>
                <a:latin typeface="Calibri"/>
                <a:ea typeface="Calibri"/>
                <a:cs typeface="Calibri"/>
              </a:rPr>
              <a:t>black culture in his music and style and uses this to his benefit.</a:t>
            </a:r>
          </a:p>
          <a:p>
            <a:pPr algn="l" fontAlgn="base"/>
            <a:r>
              <a:rPr lang="en-GB" b="0" i="0" dirty="0">
                <a:effectLst/>
                <a:latin typeface="Calibri"/>
                <a:ea typeface="Calibri"/>
                <a:cs typeface="Calibri"/>
              </a:rPr>
              <a:t>Mars – states that he is inspired by famous black music stars from past - "The only reason I'm here is because of James Brown, Prince, Michael Jackson.“</a:t>
            </a:r>
          </a:p>
          <a:p>
            <a:pPr fontAlgn="base"/>
            <a:r>
              <a:rPr lang="en-GB" b="1" i="0" u="sng" dirty="0">
                <a:effectLst/>
                <a:latin typeface="Calibri"/>
                <a:ea typeface="Calibri"/>
                <a:cs typeface="Calibri"/>
              </a:rPr>
              <a:t>Ariana Grande </a:t>
            </a:r>
            <a:r>
              <a:rPr lang="en-GB" b="0" i="0" dirty="0">
                <a:effectLst/>
                <a:latin typeface="Calibri"/>
                <a:ea typeface="Calibri"/>
                <a:cs typeface="Calibri"/>
              </a:rPr>
              <a:t>ethnically fully European-American, of Italian descent</a:t>
            </a:r>
          </a:p>
          <a:p>
            <a:pPr algn="l" fontAlgn="base"/>
            <a:r>
              <a:rPr lang="en-GB" b="0" i="0" dirty="0">
                <a:effectLst/>
                <a:latin typeface="Calibri"/>
                <a:ea typeface="Calibri"/>
                <a:cs typeface="Calibri"/>
              </a:rPr>
              <a:t>Images of dark skin </a:t>
            </a:r>
            <a:r>
              <a:rPr lang="en-GB" dirty="0">
                <a:latin typeface="Calibri"/>
                <a:ea typeface="Calibri"/>
                <a:cs typeface="Calibri"/>
              </a:rPr>
              <a:t>/ accused of </a:t>
            </a:r>
            <a:r>
              <a:rPr lang="en-GB" b="0" i="0" dirty="0">
                <a:effectLst/>
                <a:latin typeface="Calibri"/>
                <a:ea typeface="Calibri"/>
                <a:cs typeface="Calibri"/>
              </a:rPr>
              <a:t>profiting off ‘non-white cultures in music and video’ </a:t>
            </a:r>
            <a:endParaRPr lang="en-GB" b="0" i="0">
              <a:effectLst/>
              <a:latin typeface="Calibri"/>
              <a:ea typeface="Calibri"/>
              <a:cs typeface="Calibri"/>
            </a:endParaRPr>
          </a:p>
          <a:p>
            <a:pPr algn="l" fontAlgn="base"/>
            <a:r>
              <a:rPr lang="en-GB" b="0" i="0" dirty="0">
                <a:effectLst/>
                <a:latin typeface="Calibri"/>
                <a:ea typeface="Calibri"/>
                <a:cs typeface="Calibri"/>
              </a:rPr>
              <a:t>“Break Up with Your Girlfriend I’m Bored,” song/video accused of exotifying queerness and using it for shock value.</a:t>
            </a:r>
          </a:p>
          <a:p>
            <a:pPr algn="l" fontAlgn="base"/>
            <a:r>
              <a:rPr lang="en-GB" b="0" i="0" dirty="0">
                <a:effectLst/>
                <a:latin typeface="Calibri"/>
                <a:ea typeface="Calibri"/>
                <a:cs typeface="Calibri"/>
              </a:rPr>
              <a:t>“Capitalising on something she is not”. Grande is exploiting queer women's sexualities for clicks and views while actual queer women are physically and verbally assaulted for being identifiably queer in public.</a:t>
            </a:r>
            <a:endParaRPr lang="en-GB" b="1">
              <a:latin typeface="Calibri"/>
              <a:ea typeface="Calibri"/>
              <a:cs typeface="Calibri"/>
            </a:endParaRPr>
          </a:p>
        </p:txBody>
      </p:sp>
    </p:spTree>
    <p:extLst>
      <p:ext uri="{BB962C8B-B14F-4D97-AF65-F5344CB8AC3E}">
        <p14:creationId xmlns:p14="http://schemas.microsoft.com/office/powerpoint/2010/main" val="17219869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3AA5C-E4B5-8824-2C78-A534E24A6AA3}"/>
            </a:ext>
          </a:extLst>
        </p:cNvPr>
        <p:cNvGrpSpPr/>
        <p:nvPr/>
      </p:nvGrpSpPr>
      <p:grpSpPr>
        <a:xfrm>
          <a:off x="0" y="0"/>
          <a:ext cx="0" cy="0"/>
          <a:chOff x="0" y="0"/>
          <a:chExt cx="0" cy="0"/>
        </a:xfrm>
      </p:grpSpPr>
      <p:pic>
        <p:nvPicPr>
          <p:cNvPr id="3074" name="Picture 2" descr="Mariah Carey attends Variety's Power of Women Presented by Lifetime, Arrivals, The Beverly Wilshire, Los Angeles, USA - 11 Oct 2019">
            <a:extLst>
              <a:ext uri="{FF2B5EF4-FFF2-40B4-BE49-F238E27FC236}">
                <a16:creationId xmlns:a16="http://schemas.microsoft.com/office/drawing/2014/main" id="{6ED18277-34D3-6AC3-FF98-D897BE4FE6C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745" y="617855"/>
            <a:ext cx="4590551" cy="581767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Adele">
            <a:extLst>
              <a:ext uri="{FF2B5EF4-FFF2-40B4-BE49-F238E27FC236}">
                <a16:creationId xmlns:a16="http://schemas.microsoft.com/office/drawing/2014/main" id="{3963B7CA-C489-E63B-CC03-60B219CC79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83705" y="775523"/>
            <a:ext cx="4757195" cy="51159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2888671"/>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10E598-F60B-4FA3-0F71-FABF8A79D7D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D46D17F-1B23-748B-D940-C3AD977BB8D3}"/>
              </a:ext>
            </a:extLst>
          </p:cNvPr>
          <p:cNvSpPr>
            <a:spLocks noGrp="1"/>
          </p:cNvSpPr>
          <p:nvPr>
            <p:ph type="title"/>
          </p:nvPr>
        </p:nvSpPr>
        <p:spPr>
          <a:xfrm>
            <a:off x="724256" y="615951"/>
            <a:ext cx="4774177" cy="2071590"/>
          </a:xfrm>
        </p:spPr>
        <p:txBody>
          <a:bodyPr anchor="b">
            <a:normAutofit/>
          </a:bodyPr>
          <a:lstStyle/>
          <a:p>
            <a:pPr algn="ctr"/>
            <a:r>
              <a:rPr lang="en-GB" dirty="0"/>
              <a:t>Fishing White / black</a:t>
            </a:r>
          </a:p>
        </p:txBody>
      </p:sp>
      <p:sp>
        <p:nvSpPr>
          <p:cNvPr id="3" name="Content Placeholder 2">
            <a:extLst>
              <a:ext uri="{FF2B5EF4-FFF2-40B4-BE49-F238E27FC236}">
                <a16:creationId xmlns:a16="http://schemas.microsoft.com/office/drawing/2014/main" id="{6D372D1C-D634-1858-8338-59BE68DBC2D0}"/>
              </a:ext>
            </a:extLst>
          </p:cNvPr>
          <p:cNvSpPr>
            <a:spLocks noGrp="1"/>
          </p:cNvSpPr>
          <p:nvPr>
            <p:ph idx="1"/>
          </p:nvPr>
        </p:nvSpPr>
        <p:spPr>
          <a:xfrm>
            <a:off x="5522149" y="289366"/>
            <a:ext cx="6321508" cy="5980915"/>
          </a:xfrm>
        </p:spPr>
        <p:txBody>
          <a:bodyPr anchor="ctr">
            <a:normAutofit/>
          </a:bodyPr>
          <a:lstStyle/>
          <a:p>
            <a:pPr fontAlgn="base">
              <a:lnSpc>
                <a:spcPct val="90000"/>
              </a:lnSpc>
            </a:pPr>
            <a:r>
              <a:rPr lang="en-GB" sz="2200" b="1" i="0" dirty="0">
                <a:effectLst/>
                <a:latin typeface="Calibri"/>
                <a:ea typeface="Calibri"/>
                <a:cs typeface="Calibri"/>
              </a:rPr>
              <a:t>Mariah Carey </a:t>
            </a:r>
            <a:r>
              <a:rPr lang="en-GB" sz="2200" i="0" dirty="0">
                <a:effectLst/>
                <a:latin typeface="Calibri"/>
                <a:ea typeface="Calibri"/>
                <a:cs typeface="Calibri"/>
              </a:rPr>
              <a:t>- father is African-American and Venezuelan, while her mother is white Irish.</a:t>
            </a:r>
          </a:p>
          <a:p>
            <a:pPr fontAlgn="base">
              <a:lnSpc>
                <a:spcPct val="90000"/>
              </a:lnSpc>
            </a:pPr>
            <a:r>
              <a:rPr lang="en-GB" sz="2200" dirty="0">
                <a:latin typeface="Calibri"/>
                <a:ea typeface="Calibri"/>
                <a:cs typeface="Calibri"/>
              </a:rPr>
              <a:t>Thoughts on her image?</a:t>
            </a:r>
          </a:p>
          <a:p>
            <a:pPr fontAlgn="base">
              <a:lnSpc>
                <a:spcPct val="90000"/>
              </a:lnSpc>
            </a:pPr>
            <a:r>
              <a:rPr lang="en-GB" sz="2200" i="0" dirty="0">
                <a:effectLst/>
                <a:latin typeface="Calibri"/>
                <a:ea typeface="Calibri"/>
                <a:cs typeface="Calibri"/>
              </a:rPr>
              <a:t>Has struggled with her identity, as many people in the music industry were unaware of her ethnicity</a:t>
            </a:r>
          </a:p>
          <a:p>
            <a:pPr fontAlgn="base">
              <a:lnSpc>
                <a:spcPct val="90000"/>
              </a:lnSpc>
            </a:pPr>
            <a:r>
              <a:rPr lang="en-GB" sz="2200" dirty="0">
                <a:latin typeface="Calibri"/>
                <a:ea typeface="Calibri"/>
                <a:cs typeface="Calibri"/>
              </a:rPr>
              <a:t>Stated - ‘Lack of understanding of her background’</a:t>
            </a:r>
          </a:p>
          <a:p>
            <a:pPr fontAlgn="base">
              <a:lnSpc>
                <a:spcPct val="90000"/>
              </a:lnSpc>
            </a:pPr>
            <a:r>
              <a:rPr lang="en-GB" sz="2200" b="1" i="0" dirty="0">
                <a:effectLst/>
                <a:latin typeface="Calibri"/>
                <a:ea typeface="Calibri"/>
                <a:cs typeface="Calibri"/>
              </a:rPr>
              <a:t>Adele</a:t>
            </a:r>
            <a:r>
              <a:rPr lang="en-GB" sz="2200" i="0" dirty="0">
                <a:effectLst/>
                <a:latin typeface="Calibri"/>
                <a:ea typeface="Calibri"/>
                <a:cs typeface="Calibri"/>
              </a:rPr>
              <a:t> 2020 celebrating Notting Hill Carnival - traditional celebration of Caribbean and black culture </a:t>
            </a:r>
          </a:p>
          <a:p>
            <a:pPr fontAlgn="base">
              <a:lnSpc>
                <a:spcPct val="90000"/>
              </a:lnSpc>
            </a:pPr>
            <a:r>
              <a:rPr lang="en-GB" sz="2200" i="0" dirty="0">
                <a:effectLst/>
                <a:latin typeface="Calibri"/>
                <a:ea typeface="Calibri"/>
                <a:cs typeface="Calibri"/>
              </a:rPr>
              <a:t>Hair in Bantu knots / bikini with the Jamaican flag on it.</a:t>
            </a:r>
          </a:p>
          <a:p>
            <a:pPr fontAlgn="base">
              <a:lnSpc>
                <a:spcPct val="90000"/>
              </a:lnSpc>
            </a:pPr>
            <a:r>
              <a:rPr lang="en-GB" sz="2200" i="0" dirty="0">
                <a:effectLst/>
                <a:latin typeface="Calibri"/>
                <a:ea typeface="Calibri"/>
                <a:cs typeface="Calibri"/>
              </a:rPr>
              <a:t>Many black people defended Adele by claiming that Notting Hill Carnival is about celebrating Jamaican culture and all she's done has done that respectfully.</a:t>
            </a:r>
          </a:p>
          <a:p>
            <a:pPr fontAlgn="base">
              <a:lnSpc>
                <a:spcPct val="90000"/>
              </a:lnSpc>
            </a:pPr>
            <a:endParaRPr lang="en-GB" sz="1700" i="0" dirty="0">
              <a:effectLst/>
              <a:latin typeface="-apple-system"/>
            </a:endParaRPr>
          </a:p>
          <a:p>
            <a:pPr>
              <a:lnSpc>
                <a:spcPct val="90000"/>
              </a:lnSpc>
            </a:pPr>
            <a:endParaRPr lang="en-GB" sz="1700" dirty="0"/>
          </a:p>
        </p:txBody>
      </p:sp>
      <p:pic>
        <p:nvPicPr>
          <p:cNvPr id="4098" name="Picture 2" descr="Adele">
            <a:extLst>
              <a:ext uri="{FF2B5EF4-FFF2-40B4-BE49-F238E27FC236}">
                <a16:creationId xmlns:a16="http://schemas.microsoft.com/office/drawing/2014/main" id="{1222E391-D921-4D64-62BD-87DD3C8D1EE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5538"/>
          <a:stretch/>
        </p:blipFill>
        <p:spPr bwMode="auto">
          <a:xfrm>
            <a:off x="724255" y="3555468"/>
            <a:ext cx="4717534" cy="22871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712175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DBAC48-224E-BB0B-6D80-56D0A0BC9C70}"/>
            </a:ext>
          </a:extLst>
        </p:cNvPr>
        <p:cNvGrpSpPr/>
        <p:nvPr/>
      </p:nvGrpSpPr>
      <p:grpSpPr>
        <a:xfrm>
          <a:off x="0" y="0"/>
          <a:ext cx="0" cy="0"/>
          <a:chOff x="0" y="0"/>
          <a:chExt cx="0" cy="0"/>
        </a:xfrm>
      </p:grpSpPr>
      <p:pic>
        <p:nvPicPr>
          <p:cNvPr id="6146" name="Picture 2" descr="Photos from Beyoncé's Star-Studded Renaissance Tour Film Premiere">
            <a:extLst>
              <a:ext uri="{FF2B5EF4-FFF2-40B4-BE49-F238E27FC236}">
                <a16:creationId xmlns:a16="http://schemas.microsoft.com/office/drawing/2014/main" id="{28D1A3F7-8B48-11C8-944B-85EF3B8CAE1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11"/>
          <a:stretch/>
        </p:blipFill>
        <p:spPr bwMode="auto">
          <a:xfrm>
            <a:off x="7590808" y="10"/>
            <a:ext cx="4601192" cy="6857990"/>
          </a:xfrm>
          <a:custGeom>
            <a:avLst/>
            <a:gdLst/>
            <a:ahLst/>
            <a:cxnLst/>
            <a:rect l="l" t="t" r="r" b="b"/>
            <a:pathLst>
              <a:path w="4601192" h="6858000">
                <a:moveTo>
                  <a:pt x="738252" y="0"/>
                </a:moveTo>
                <a:lnTo>
                  <a:pt x="4601192" y="0"/>
                </a:lnTo>
                <a:lnTo>
                  <a:pt x="4601192" y="6858000"/>
                </a:lnTo>
                <a:lnTo>
                  <a:pt x="26600" y="6858000"/>
                </a:lnTo>
                <a:cubicBezTo>
                  <a:pt x="26892" y="6848886"/>
                  <a:pt x="27183" y="6839772"/>
                  <a:pt x="27474" y="6830658"/>
                </a:cubicBezTo>
                <a:cubicBezTo>
                  <a:pt x="26407" y="6820509"/>
                  <a:pt x="23746" y="6812097"/>
                  <a:pt x="18997" y="6807120"/>
                </a:cubicBezTo>
                <a:cubicBezTo>
                  <a:pt x="17525" y="6790325"/>
                  <a:pt x="29162" y="6774261"/>
                  <a:pt x="7137" y="6760865"/>
                </a:cubicBezTo>
                <a:cubicBezTo>
                  <a:pt x="-18690" y="6741525"/>
                  <a:pt x="36582" y="6698874"/>
                  <a:pt x="1509" y="6697766"/>
                </a:cubicBezTo>
                <a:cubicBezTo>
                  <a:pt x="39664" y="6667189"/>
                  <a:pt x="16022" y="6652694"/>
                  <a:pt x="8215" y="6616463"/>
                </a:cubicBezTo>
                <a:cubicBezTo>
                  <a:pt x="-6748" y="6590470"/>
                  <a:pt x="28879" y="6504828"/>
                  <a:pt x="36391" y="6432223"/>
                </a:cubicBezTo>
                <a:cubicBezTo>
                  <a:pt x="48645" y="6390313"/>
                  <a:pt x="62897" y="6411448"/>
                  <a:pt x="63226" y="6361482"/>
                </a:cubicBezTo>
                <a:cubicBezTo>
                  <a:pt x="58956" y="6358292"/>
                  <a:pt x="79553" y="6313235"/>
                  <a:pt x="84789" y="6290409"/>
                </a:cubicBezTo>
                <a:cubicBezTo>
                  <a:pt x="90026" y="6267583"/>
                  <a:pt x="70411" y="6240753"/>
                  <a:pt x="94648" y="6224529"/>
                </a:cubicBezTo>
                <a:cubicBezTo>
                  <a:pt x="175790" y="6142756"/>
                  <a:pt x="124488" y="6086153"/>
                  <a:pt x="150795" y="6009109"/>
                </a:cubicBezTo>
                <a:cubicBezTo>
                  <a:pt x="170315" y="5931813"/>
                  <a:pt x="154171" y="5972490"/>
                  <a:pt x="162963" y="5933293"/>
                </a:cubicBezTo>
                <a:lnTo>
                  <a:pt x="160072" y="5876809"/>
                </a:lnTo>
                <a:lnTo>
                  <a:pt x="145227" y="5835476"/>
                </a:lnTo>
                <a:cubicBezTo>
                  <a:pt x="134911" y="5801040"/>
                  <a:pt x="143825" y="5789510"/>
                  <a:pt x="148142" y="5777976"/>
                </a:cubicBezTo>
                <a:cubicBezTo>
                  <a:pt x="148142" y="5777862"/>
                  <a:pt x="148143" y="5777748"/>
                  <a:pt x="148143" y="5777634"/>
                </a:cubicBezTo>
                <a:lnTo>
                  <a:pt x="140074" y="5767522"/>
                </a:lnTo>
                <a:cubicBezTo>
                  <a:pt x="132636" y="5758605"/>
                  <a:pt x="127887" y="5750074"/>
                  <a:pt x="135915" y="5738405"/>
                </a:cubicBezTo>
                <a:lnTo>
                  <a:pt x="136567" y="5737743"/>
                </a:lnTo>
                <a:lnTo>
                  <a:pt x="123490" y="5720450"/>
                </a:lnTo>
                <a:cubicBezTo>
                  <a:pt x="137298" y="5702285"/>
                  <a:pt x="135593" y="5690529"/>
                  <a:pt x="123832" y="5675478"/>
                </a:cubicBezTo>
                <a:cubicBezTo>
                  <a:pt x="121625" y="5666952"/>
                  <a:pt x="122504" y="5659387"/>
                  <a:pt x="124569" y="5652490"/>
                </a:cubicBezTo>
                <a:lnTo>
                  <a:pt x="127524" y="5645356"/>
                </a:lnTo>
                <a:lnTo>
                  <a:pt x="115687" y="5603540"/>
                </a:lnTo>
                <a:cubicBezTo>
                  <a:pt x="116187" y="5593593"/>
                  <a:pt x="116685" y="5583645"/>
                  <a:pt x="117185" y="5573698"/>
                </a:cubicBezTo>
                <a:lnTo>
                  <a:pt x="128187" y="5578724"/>
                </a:lnTo>
                <a:lnTo>
                  <a:pt x="132990" y="5580535"/>
                </a:lnTo>
                <a:lnTo>
                  <a:pt x="133470" y="5580018"/>
                </a:lnTo>
                <a:lnTo>
                  <a:pt x="132923" y="5578485"/>
                </a:lnTo>
                <a:lnTo>
                  <a:pt x="132746" y="5563711"/>
                </a:lnTo>
                <a:cubicBezTo>
                  <a:pt x="132951" y="5549489"/>
                  <a:pt x="135516" y="5507940"/>
                  <a:pt x="134153" y="5493153"/>
                </a:cubicBezTo>
                <a:lnTo>
                  <a:pt x="124566" y="5474991"/>
                </a:lnTo>
                <a:cubicBezTo>
                  <a:pt x="119073" y="5461062"/>
                  <a:pt x="126245" y="5443046"/>
                  <a:pt x="123118" y="5430764"/>
                </a:cubicBezTo>
                <a:lnTo>
                  <a:pt x="127731" y="5390706"/>
                </a:lnTo>
                <a:lnTo>
                  <a:pt x="122359" y="5329235"/>
                </a:lnTo>
                <a:cubicBezTo>
                  <a:pt x="102663" y="5299213"/>
                  <a:pt x="95991" y="5269553"/>
                  <a:pt x="85293" y="5241830"/>
                </a:cubicBezTo>
                <a:cubicBezTo>
                  <a:pt x="72658" y="5199576"/>
                  <a:pt x="114666" y="5223439"/>
                  <a:pt x="73923" y="5173808"/>
                </a:cubicBezTo>
                <a:cubicBezTo>
                  <a:pt x="85313" y="5166518"/>
                  <a:pt x="84547" y="5159670"/>
                  <a:pt x="76238" y="5148983"/>
                </a:cubicBezTo>
                <a:cubicBezTo>
                  <a:pt x="80247" y="5132464"/>
                  <a:pt x="94902" y="5092755"/>
                  <a:pt x="97978" y="5074694"/>
                </a:cubicBezTo>
                <a:cubicBezTo>
                  <a:pt x="110731" y="5059292"/>
                  <a:pt x="83944" y="5055678"/>
                  <a:pt x="94694" y="5040617"/>
                </a:cubicBezTo>
                <a:cubicBezTo>
                  <a:pt x="94802" y="5025081"/>
                  <a:pt x="78298" y="5051506"/>
                  <a:pt x="73697" y="5034877"/>
                </a:cubicBezTo>
                <a:cubicBezTo>
                  <a:pt x="71814" y="5019478"/>
                  <a:pt x="53847" y="5017763"/>
                  <a:pt x="60452" y="5009251"/>
                </a:cubicBezTo>
                <a:cubicBezTo>
                  <a:pt x="62654" y="5006415"/>
                  <a:pt x="67586" y="5002823"/>
                  <a:pt x="76752" y="4997718"/>
                </a:cubicBezTo>
                <a:cubicBezTo>
                  <a:pt x="63037" y="4977564"/>
                  <a:pt x="80093" y="4971299"/>
                  <a:pt x="83605" y="4941112"/>
                </a:cubicBezTo>
                <a:cubicBezTo>
                  <a:pt x="71413" y="4930089"/>
                  <a:pt x="74481" y="4919724"/>
                  <a:pt x="82334" y="4909026"/>
                </a:cubicBezTo>
                <a:cubicBezTo>
                  <a:pt x="74598" y="4880945"/>
                  <a:pt x="84463" y="4853361"/>
                  <a:pt x="84533" y="4820775"/>
                </a:cubicBezTo>
                <a:cubicBezTo>
                  <a:pt x="66992" y="4787591"/>
                  <a:pt x="91097" y="4766727"/>
                  <a:pt x="91061" y="4731916"/>
                </a:cubicBezTo>
                <a:cubicBezTo>
                  <a:pt x="97317" y="4695770"/>
                  <a:pt x="116230" y="4627327"/>
                  <a:pt x="122071" y="4603897"/>
                </a:cubicBezTo>
                <a:cubicBezTo>
                  <a:pt x="117440" y="4600264"/>
                  <a:pt x="120402" y="4591022"/>
                  <a:pt x="126106" y="4591335"/>
                </a:cubicBezTo>
                <a:cubicBezTo>
                  <a:pt x="123756" y="4586933"/>
                  <a:pt x="111571" y="4577124"/>
                  <a:pt x="120368" y="4575090"/>
                </a:cubicBezTo>
                <a:lnTo>
                  <a:pt x="116699" y="4558891"/>
                </a:lnTo>
                <a:lnTo>
                  <a:pt x="117721" y="4555518"/>
                </a:lnTo>
                <a:cubicBezTo>
                  <a:pt x="123273" y="4548594"/>
                  <a:pt x="135291" y="4542181"/>
                  <a:pt x="121288" y="4532201"/>
                </a:cubicBezTo>
                <a:cubicBezTo>
                  <a:pt x="136928" y="4512310"/>
                  <a:pt x="128725" y="4502391"/>
                  <a:pt x="147711" y="4486617"/>
                </a:cubicBezTo>
                <a:cubicBezTo>
                  <a:pt x="158484" y="4463542"/>
                  <a:pt x="122280" y="4473495"/>
                  <a:pt x="144056" y="4443395"/>
                </a:cubicBezTo>
                <a:cubicBezTo>
                  <a:pt x="140912" y="4425979"/>
                  <a:pt x="142547" y="4407926"/>
                  <a:pt x="148799" y="4390977"/>
                </a:cubicBezTo>
                <a:cubicBezTo>
                  <a:pt x="155595" y="4391868"/>
                  <a:pt x="150366" y="4381694"/>
                  <a:pt x="150189" y="4377953"/>
                </a:cubicBezTo>
                <a:cubicBezTo>
                  <a:pt x="154054" y="4379688"/>
                  <a:pt x="159180" y="4373931"/>
                  <a:pt x="157161" y="4370129"/>
                </a:cubicBezTo>
                <a:cubicBezTo>
                  <a:pt x="168992" y="4355089"/>
                  <a:pt x="204839" y="4311648"/>
                  <a:pt x="221172" y="4287716"/>
                </a:cubicBezTo>
                <a:cubicBezTo>
                  <a:pt x="232682" y="4263059"/>
                  <a:pt x="256375" y="4254679"/>
                  <a:pt x="255165" y="4226534"/>
                </a:cubicBezTo>
                <a:cubicBezTo>
                  <a:pt x="266015" y="4203483"/>
                  <a:pt x="282023" y="4186568"/>
                  <a:pt x="285944" y="4164636"/>
                </a:cubicBezTo>
                <a:cubicBezTo>
                  <a:pt x="294955" y="4159143"/>
                  <a:pt x="300526" y="4152620"/>
                  <a:pt x="295693" y="4141582"/>
                </a:cubicBezTo>
                <a:cubicBezTo>
                  <a:pt x="308142" y="4121141"/>
                  <a:pt x="322089" y="4121228"/>
                  <a:pt x="319223" y="4103323"/>
                </a:cubicBezTo>
                <a:cubicBezTo>
                  <a:pt x="351512" y="4098587"/>
                  <a:pt x="328609" y="4093027"/>
                  <a:pt x="333663" y="4077824"/>
                </a:cubicBezTo>
                <a:cubicBezTo>
                  <a:pt x="335974" y="4064831"/>
                  <a:pt x="315731" y="4079163"/>
                  <a:pt x="320953" y="4068192"/>
                </a:cubicBezTo>
                <a:cubicBezTo>
                  <a:pt x="333427" y="4060380"/>
                  <a:pt x="315984" y="4050720"/>
                  <a:pt x="329962" y="4043196"/>
                </a:cubicBezTo>
                <a:cubicBezTo>
                  <a:pt x="341100" y="4053666"/>
                  <a:pt x="341751" y="4018950"/>
                  <a:pt x="353517" y="4024856"/>
                </a:cubicBezTo>
                <a:cubicBezTo>
                  <a:pt x="343556" y="4005479"/>
                  <a:pt x="366490" y="4012360"/>
                  <a:pt x="369715" y="3996365"/>
                </a:cubicBezTo>
                <a:cubicBezTo>
                  <a:pt x="367475" y="3986595"/>
                  <a:pt x="369211" y="3981543"/>
                  <a:pt x="379555" y="3979401"/>
                </a:cubicBezTo>
                <a:cubicBezTo>
                  <a:pt x="367646" y="3933458"/>
                  <a:pt x="388974" y="3961494"/>
                  <a:pt x="394185" y="3928228"/>
                </a:cubicBezTo>
                <a:cubicBezTo>
                  <a:pt x="396507" y="3898275"/>
                  <a:pt x="404954" y="3867782"/>
                  <a:pt x="390160" y="3828676"/>
                </a:cubicBezTo>
                <a:cubicBezTo>
                  <a:pt x="384585" y="3819798"/>
                  <a:pt x="387756" y="3808027"/>
                  <a:pt x="397237" y="3802385"/>
                </a:cubicBezTo>
                <a:cubicBezTo>
                  <a:pt x="398869" y="3801415"/>
                  <a:pt x="400632" y="3800665"/>
                  <a:pt x="402468" y="3800163"/>
                </a:cubicBezTo>
                <a:cubicBezTo>
                  <a:pt x="406187" y="3784407"/>
                  <a:pt x="412833" y="3729161"/>
                  <a:pt x="419553" y="3707849"/>
                </a:cubicBezTo>
                <a:cubicBezTo>
                  <a:pt x="427191" y="3696536"/>
                  <a:pt x="450857" y="3687984"/>
                  <a:pt x="442791" y="3672289"/>
                </a:cubicBezTo>
                <a:cubicBezTo>
                  <a:pt x="454321" y="3676732"/>
                  <a:pt x="442406" y="3654553"/>
                  <a:pt x="453506" y="3651490"/>
                </a:cubicBezTo>
                <a:cubicBezTo>
                  <a:pt x="462536" y="3649938"/>
                  <a:pt x="461024" y="3642848"/>
                  <a:pt x="463867" y="3637308"/>
                </a:cubicBezTo>
                <a:cubicBezTo>
                  <a:pt x="472833" y="3633114"/>
                  <a:pt x="478706" y="3605537"/>
                  <a:pt x="476438" y="3596088"/>
                </a:cubicBezTo>
                <a:cubicBezTo>
                  <a:pt x="464530" y="3569650"/>
                  <a:pt x="500049" y="3546790"/>
                  <a:pt x="491497" y="3525619"/>
                </a:cubicBezTo>
                <a:cubicBezTo>
                  <a:pt x="491833" y="3519984"/>
                  <a:pt x="493497" y="3515264"/>
                  <a:pt x="495979" y="3511139"/>
                </a:cubicBezTo>
                <a:lnTo>
                  <a:pt x="504897" y="3500760"/>
                </a:lnTo>
                <a:lnTo>
                  <a:pt x="511383" y="3500156"/>
                </a:lnTo>
                <a:lnTo>
                  <a:pt x="514661" y="3492522"/>
                </a:lnTo>
                <a:lnTo>
                  <a:pt x="516591" y="3490924"/>
                </a:lnTo>
                <a:cubicBezTo>
                  <a:pt x="520304" y="3487883"/>
                  <a:pt x="523811" y="3484792"/>
                  <a:pt x="526604" y="3481328"/>
                </a:cubicBezTo>
                <a:cubicBezTo>
                  <a:pt x="501233" y="3472978"/>
                  <a:pt x="546190" y="3450491"/>
                  <a:pt x="521677" y="3450102"/>
                </a:cubicBezTo>
                <a:cubicBezTo>
                  <a:pt x="532617" y="3429618"/>
                  <a:pt x="506415" y="3434623"/>
                  <a:pt x="537252" y="3420520"/>
                </a:cubicBezTo>
                <a:cubicBezTo>
                  <a:pt x="538177" y="3379165"/>
                  <a:pt x="597072" y="3324511"/>
                  <a:pt x="584418" y="3284165"/>
                </a:cubicBezTo>
                <a:cubicBezTo>
                  <a:pt x="595839" y="3253336"/>
                  <a:pt x="600583" y="3260142"/>
                  <a:pt x="605777" y="3235544"/>
                </a:cubicBezTo>
                <a:cubicBezTo>
                  <a:pt x="616179" y="3195982"/>
                  <a:pt x="622759" y="3088699"/>
                  <a:pt x="624913" y="3057384"/>
                </a:cubicBezTo>
                <a:cubicBezTo>
                  <a:pt x="621988" y="3054365"/>
                  <a:pt x="620005" y="3051091"/>
                  <a:pt x="618697" y="3047652"/>
                </a:cubicBezTo>
                <a:lnTo>
                  <a:pt x="616644" y="3037529"/>
                </a:lnTo>
                <a:lnTo>
                  <a:pt x="617876" y="3036541"/>
                </a:lnTo>
                <a:cubicBezTo>
                  <a:pt x="621043" y="3031669"/>
                  <a:pt x="621147" y="3028266"/>
                  <a:pt x="619896" y="3025524"/>
                </a:cubicBezTo>
                <a:lnTo>
                  <a:pt x="617374" y="3022606"/>
                </a:lnTo>
                <a:cubicBezTo>
                  <a:pt x="617526" y="3020033"/>
                  <a:pt x="617679" y="3017460"/>
                  <a:pt x="617831" y="3014887"/>
                </a:cubicBezTo>
                <a:lnTo>
                  <a:pt x="616227" y="2999257"/>
                </a:lnTo>
                <a:lnTo>
                  <a:pt x="618274" y="2996732"/>
                </a:lnTo>
                <a:cubicBezTo>
                  <a:pt x="618686" y="2989081"/>
                  <a:pt x="619099" y="2981431"/>
                  <a:pt x="619511" y="2973780"/>
                </a:cubicBezTo>
                <a:lnTo>
                  <a:pt x="620642" y="2973655"/>
                </a:lnTo>
                <a:cubicBezTo>
                  <a:pt x="623208" y="2972846"/>
                  <a:pt x="625154" y="2971263"/>
                  <a:pt x="625859" y="2968014"/>
                </a:cubicBezTo>
                <a:cubicBezTo>
                  <a:pt x="641104" y="2975784"/>
                  <a:pt x="632553" y="2967071"/>
                  <a:pt x="633290" y="2956801"/>
                </a:cubicBezTo>
                <a:cubicBezTo>
                  <a:pt x="657130" y="2966578"/>
                  <a:pt x="649356" y="2935726"/>
                  <a:pt x="664209" y="2933298"/>
                </a:cubicBezTo>
                <a:cubicBezTo>
                  <a:pt x="664212" y="2925534"/>
                  <a:pt x="664649" y="2917501"/>
                  <a:pt x="665622" y="2909390"/>
                </a:cubicBezTo>
                <a:lnTo>
                  <a:pt x="666516" y="2904671"/>
                </a:lnTo>
                <a:lnTo>
                  <a:pt x="666785" y="2904615"/>
                </a:lnTo>
                <a:cubicBezTo>
                  <a:pt x="667515" y="2903671"/>
                  <a:pt x="668011" y="2902150"/>
                  <a:pt x="668228" y="2899714"/>
                </a:cubicBezTo>
                <a:cubicBezTo>
                  <a:pt x="668200" y="2898499"/>
                  <a:pt x="668172" y="2897282"/>
                  <a:pt x="668144" y="2896066"/>
                </a:cubicBezTo>
                <a:lnTo>
                  <a:pt x="669877" y="2886912"/>
                </a:lnTo>
                <a:lnTo>
                  <a:pt x="672144" y="2884014"/>
                </a:lnTo>
                <a:lnTo>
                  <a:pt x="675452" y="2883229"/>
                </a:lnTo>
                <a:cubicBezTo>
                  <a:pt x="675391" y="2882933"/>
                  <a:pt x="675329" y="2882639"/>
                  <a:pt x="675268" y="2882343"/>
                </a:cubicBezTo>
                <a:cubicBezTo>
                  <a:pt x="671128" y="2875325"/>
                  <a:pt x="663714" y="2872524"/>
                  <a:pt x="687009" y="2866529"/>
                </a:cubicBezTo>
                <a:cubicBezTo>
                  <a:pt x="681161" y="2850828"/>
                  <a:pt x="694937" y="2849285"/>
                  <a:pt x="703772" y="2829536"/>
                </a:cubicBezTo>
                <a:cubicBezTo>
                  <a:pt x="697142" y="2820214"/>
                  <a:pt x="701540" y="2813723"/>
                  <a:pt x="709503" y="2807759"/>
                </a:cubicBezTo>
                <a:cubicBezTo>
                  <a:pt x="709675" y="2787664"/>
                  <a:pt x="722617" y="2770658"/>
                  <a:pt x="729434" y="2748755"/>
                </a:cubicBezTo>
                <a:cubicBezTo>
                  <a:pt x="723495" y="2723695"/>
                  <a:pt x="745457" y="2713438"/>
                  <a:pt x="752657" y="2690022"/>
                </a:cubicBezTo>
                <a:cubicBezTo>
                  <a:pt x="738132" y="2667595"/>
                  <a:pt x="772440" y="2674802"/>
                  <a:pt x="782299" y="2663439"/>
                </a:cubicBezTo>
                <a:lnTo>
                  <a:pt x="783672" y="2660083"/>
                </a:lnTo>
                <a:cubicBezTo>
                  <a:pt x="783367" y="2657010"/>
                  <a:pt x="783060" y="2653937"/>
                  <a:pt x="782755" y="2650864"/>
                </a:cubicBezTo>
                <a:lnTo>
                  <a:pt x="781641" y="2647388"/>
                </a:lnTo>
                <a:cubicBezTo>
                  <a:pt x="781160" y="2644997"/>
                  <a:pt x="781208" y="2643412"/>
                  <a:pt x="781648" y="2642321"/>
                </a:cubicBezTo>
                <a:lnTo>
                  <a:pt x="781893" y="2642199"/>
                </a:lnTo>
                <a:cubicBezTo>
                  <a:pt x="781736" y="2640614"/>
                  <a:pt x="781577" y="2639031"/>
                  <a:pt x="781420" y="2637446"/>
                </a:cubicBezTo>
                <a:cubicBezTo>
                  <a:pt x="780062" y="2629421"/>
                  <a:pt x="778210" y="2621608"/>
                  <a:pt x="776013" y="2614161"/>
                </a:cubicBezTo>
                <a:cubicBezTo>
                  <a:pt x="789698" y="2608058"/>
                  <a:pt x="773433" y="2580448"/>
                  <a:pt x="799274" y="2583767"/>
                </a:cubicBezTo>
                <a:cubicBezTo>
                  <a:pt x="797076" y="2573730"/>
                  <a:pt x="786332" y="2567549"/>
                  <a:pt x="803286" y="2571126"/>
                </a:cubicBezTo>
                <a:lnTo>
                  <a:pt x="804150" y="2569441"/>
                </a:lnTo>
                <a:lnTo>
                  <a:pt x="800301" y="2563632"/>
                </a:lnTo>
                <a:cubicBezTo>
                  <a:pt x="798670" y="2557453"/>
                  <a:pt x="797071" y="2551799"/>
                  <a:pt x="793576" y="2556344"/>
                </a:cubicBezTo>
                <a:cubicBezTo>
                  <a:pt x="785387" y="2548895"/>
                  <a:pt x="796146" y="2540807"/>
                  <a:pt x="788869" y="2533157"/>
                </a:cubicBezTo>
                <a:cubicBezTo>
                  <a:pt x="786041" y="2522927"/>
                  <a:pt x="797801" y="2536851"/>
                  <a:pt x="796781" y="2524899"/>
                </a:cubicBezTo>
                <a:cubicBezTo>
                  <a:pt x="796934" y="2523879"/>
                  <a:pt x="797088" y="2522860"/>
                  <a:pt x="797241" y="2521840"/>
                </a:cubicBezTo>
                <a:lnTo>
                  <a:pt x="796029" y="2516618"/>
                </a:lnTo>
                <a:lnTo>
                  <a:pt x="792761" y="2514462"/>
                </a:lnTo>
                <a:cubicBezTo>
                  <a:pt x="790774" y="2512148"/>
                  <a:pt x="789910" y="2508859"/>
                  <a:pt x="791595" y="2503381"/>
                </a:cubicBezTo>
                <a:lnTo>
                  <a:pt x="792181" y="2502571"/>
                </a:lnTo>
                <a:lnTo>
                  <a:pt x="788824" y="2501027"/>
                </a:lnTo>
                <a:lnTo>
                  <a:pt x="787270" y="2492600"/>
                </a:lnTo>
                <a:lnTo>
                  <a:pt x="778877" y="2485183"/>
                </a:lnTo>
                <a:lnTo>
                  <a:pt x="780557" y="2480669"/>
                </a:lnTo>
                <a:lnTo>
                  <a:pt x="783964" y="2480825"/>
                </a:lnTo>
                <a:lnTo>
                  <a:pt x="775765" y="2465130"/>
                </a:lnTo>
                <a:cubicBezTo>
                  <a:pt x="778982" y="2455259"/>
                  <a:pt x="775818" y="2449073"/>
                  <a:pt x="770558" y="2443685"/>
                </a:cubicBezTo>
                <a:cubicBezTo>
                  <a:pt x="768821" y="2423506"/>
                  <a:pt x="759680" y="2407402"/>
                  <a:pt x="753813" y="2385914"/>
                </a:cubicBezTo>
                <a:cubicBezTo>
                  <a:pt x="755336" y="2360280"/>
                  <a:pt x="741334" y="2351643"/>
                  <a:pt x="735113" y="2328662"/>
                </a:cubicBezTo>
                <a:cubicBezTo>
                  <a:pt x="742984" y="2301647"/>
                  <a:pt x="715756" y="2318371"/>
                  <a:pt x="713172" y="2298217"/>
                </a:cubicBezTo>
                <a:cubicBezTo>
                  <a:pt x="718425" y="2262517"/>
                  <a:pt x="703833" y="2301922"/>
                  <a:pt x="698974" y="2250782"/>
                </a:cubicBezTo>
                <a:cubicBezTo>
                  <a:pt x="700296" y="2247398"/>
                  <a:pt x="697378" y="2241930"/>
                  <a:pt x="695006" y="2243352"/>
                </a:cubicBezTo>
                <a:cubicBezTo>
                  <a:pt x="695218" y="2239945"/>
                  <a:pt x="698649" y="2230878"/>
                  <a:pt x="694540" y="2231409"/>
                </a:cubicBezTo>
                <a:cubicBezTo>
                  <a:pt x="691262" y="2215680"/>
                  <a:pt x="690791" y="2199138"/>
                  <a:pt x="693174" y="2183375"/>
                </a:cubicBezTo>
                <a:cubicBezTo>
                  <a:pt x="680938" y="2154998"/>
                  <a:pt x="702415" y="2165592"/>
                  <a:pt x="696594" y="2144085"/>
                </a:cubicBezTo>
                <a:cubicBezTo>
                  <a:pt x="685630" y="2128897"/>
                  <a:pt x="690840" y="2120189"/>
                  <a:pt x="682003" y="2101383"/>
                </a:cubicBezTo>
                <a:cubicBezTo>
                  <a:pt x="690702" y="2092860"/>
                  <a:pt x="683661" y="2086506"/>
                  <a:pt x="680520" y="2079956"/>
                </a:cubicBezTo>
                <a:lnTo>
                  <a:pt x="680002" y="2076836"/>
                </a:lnTo>
                <a:lnTo>
                  <a:pt x="682664" y="2062205"/>
                </a:lnTo>
                <a:cubicBezTo>
                  <a:pt x="677435" y="2059982"/>
                  <a:pt x="685036" y="2051541"/>
                  <a:pt x="686574" y="2047621"/>
                </a:cubicBezTo>
                <a:cubicBezTo>
                  <a:pt x="683137" y="2047669"/>
                  <a:pt x="681618" y="2039112"/>
                  <a:pt x="684505" y="2035989"/>
                </a:cubicBezTo>
                <a:cubicBezTo>
                  <a:pt x="697744" y="1971545"/>
                  <a:pt x="665102" y="2008454"/>
                  <a:pt x="684926" y="1969476"/>
                </a:cubicBezTo>
                <a:cubicBezTo>
                  <a:pt x="689323" y="1943615"/>
                  <a:pt x="649725" y="1944656"/>
                  <a:pt x="669491" y="1917869"/>
                </a:cubicBezTo>
                <a:cubicBezTo>
                  <a:pt x="670499" y="1886102"/>
                  <a:pt x="656602" y="1866056"/>
                  <a:pt x="668084" y="1836507"/>
                </a:cubicBezTo>
                <a:cubicBezTo>
                  <a:pt x="668964" y="1806766"/>
                  <a:pt x="663816" y="1781182"/>
                  <a:pt x="669261" y="1755879"/>
                </a:cubicBezTo>
                <a:cubicBezTo>
                  <a:pt x="664845" y="1745788"/>
                  <a:pt x="663293" y="1736202"/>
                  <a:pt x="670934" y="1726651"/>
                </a:cubicBezTo>
                <a:cubicBezTo>
                  <a:pt x="669678" y="1698957"/>
                  <a:pt x="659604" y="1692528"/>
                  <a:pt x="668418" y="1674709"/>
                </a:cubicBezTo>
                <a:cubicBezTo>
                  <a:pt x="663052" y="1669668"/>
                  <a:pt x="660191" y="1666183"/>
                  <a:pt x="658947" y="1663502"/>
                </a:cubicBezTo>
                <a:cubicBezTo>
                  <a:pt x="655218" y="1655460"/>
                  <a:pt x="666065" y="1654644"/>
                  <a:pt x="667634" y="1640672"/>
                </a:cubicBezTo>
                <a:cubicBezTo>
                  <a:pt x="670870" y="1625689"/>
                  <a:pt x="680041" y="1650492"/>
                  <a:pt x="680416" y="1636309"/>
                </a:cubicBezTo>
                <a:cubicBezTo>
                  <a:pt x="674381" y="1622116"/>
                  <a:pt x="690581" y="1619938"/>
                  <a:pt x="683355" y="1605349"/>
                </a:cubicBezTo>
                <a:cubicBezTo>
                  <a:pt x="671388" y="1611345"/>
                  <a:pt x="684009" y="1573894"/>
                  <a:pt x="673311" y="1574712"/>
                </a:cubicBezTo>
                <a:cubicBezTo>
                  <a:pt x="687788" y="1558635"/>
                  <a:pt x="668681" y="1555273"/>
                  <a:pt x="672392" y="1536647"/>
                </a:cubicBezTo>
                <a:cubicBezTo>
                  <a:pt x="677688" y="1527242"/>
                  <a:pt x="678342" y="1521025"/>
                  <a:pt x="671702" y="1513896"/>
                </a:cubicBezTo>
                <a:cubicBezTo>
                  <a:pt x="697596" y="1470305"/>
                  <a:pt x="671673" y="1490329"/>
                  <a:pt x="680462" y="1452296"/>
                </a:cubicBezTo>
                <a:cubicBezTo>
                  <a:pt x="690082" y="1419160"/>
                  <a:pt x="695497" y="1382582"/>
                  <a:pt x="720892" y="1347657"/>
                </a:cubicBezTo>
                <a:cubicBezTo>
                  <a:pt x="728252" y="1340763"/>
                  <a:pt x="730408" y="1326684"/>
                  <a:pt x="725707" y="1316214"/>
                </a:cubicBezTo>
                <a:cubicBezTo>
                  <a:pt x="724898" y="1314411"/>
                  <a:pt x="723913" y="1312787"/>
                  <a:pt x="722781" y="1311390"/>
                </a:cubicBezTo>
                <a:cubicBezTo>
                  <a:pt x="740925" y="1290091"/>
                  <a:pt x="731077" y="1279232"/>
                  <a:pt x="743580" y="1268952"/>
                </a:cubicBezTo>
                <a:cubicBezTo>
                  <a:pt x="747716" y="1237645"/>
                  <a:pt x="734341" y="1214150"/>
                  <a:pt x="745282" y="1204622"/>
                </a:cubicBezTo>
                <a:cubicBezTo>
                  <a:pt x="744051" y="1188944"/>
                  <a:pt x="730234" y="1168727"/>
                  <a:pt x="741960" y="1155703"/>
                </a:cubicBezTo>
                <a:cubicBezTo>
                  <a:pt x="731985" y="1155066"/>
                  <a:pt x="748925" y="1136907"/>
                  <a:pt x="742087" y="1128440"/>
                </a:cubicBezTo>
                <a:cubicBezTo>
                  <a:pt x="736171" y="1122556"/>
                  <a:pt x="739932" y="1115674"/>
                  <a:pt x="739973" y="1108417"/>
                </a:cubicBezTo>
                <a:cubicBezTo>
                  <a:pt x="735099" y="1099737"/>
                  <a:pt x="741268" y="1067483"/>
                  <a:pt x="746465" y="1058433"/>
                </a:cubicBezTo>
                <a:cubicBezTo>
                  <a:pt x="765005" y="1035713"/>
                  <a:pt x="748052" y="994640"/>
                  <a:pt x="762191" y="975987"/>
                </a:cubicBezTo>
                <a:cubicBezTo>
                  <a:pt x="764072" y="969800"/>
                  <a:pt x="764654" y="963971"/>
                  <a:pt x="764423" y="958395"/>
                </a:cubicBezTo>
                <a:lnTo>
                  <a:pt x="761915" y="943118"/>
                </a:lnTo>
                <a:lnTo>
                  <a:pt x="757474" y="939439"/>
                </a:lnTo>
                <a:cubicBezTo>
                  <a:pt x="757647" y="936206"/>
                  <a:pt x="757819" y="932972"/>
                  <a:pt x="757991" y="929739"/>
                </a:cubicBezTo>
                <a:lnTo>
                  <a:pt x="757204" y="927127"/>
                </a:lnTo>
                <a:cubicBezTo>
                  <a:pt x="755678" y="922138"/>
                  <a:pt x="754319" y="917190"/>
                  <a:pt x="753613" y="912177"/>
                </a:cubicBezTo>
                <a:cubicBezTo>
                  <a:pt x="775028" y="915106"/>
                  <a:pt x="751138" y="870019"/>
                  <a:pt x="768933" y="881067"/>
                </a:cubicBezTo>
                <a:cubicBezTo>
                  <a:pt x="768780" y="854032"/>
                  <a:pt x="782103" y="846928"/>
                  <a:pt x="765219" y="817416"/>
                </a:cubicBezTo>
                <a:cubicBezTo>
                  <a:pt x="780144" y="772732"/>
                  <a:pt x="762831" y="740070"/>
                  <a:pt x="787152" y="702815"/>
                </a:cubicBezTo>
                <a:cubicBezTo>
                  <a:pt x="777404" y="708645"/>
                  <a:pt x="779667" y="685431"/>
                  <a:pt x="783947" y="672401"/>
                </a:cubicBezTo>
                <a:cubicBezTo>
                  <a:pt x="745609" y="693593"/>
                  <a:pt x="816557" y="618072"/>
                  <a:pt x="789277" y="612154"/>
                </a:cubicBezTo>
                <a:cubicBezTo>
                  <a:pt x="814029" y="607196"/>
                  <a:pt x="790950" y="545243"/>
                  <a:pt x="816705" y="516197"/>
                </a:cubicBezTo>
                <a:cubicBezTo>
                  <a:pt x="818115" y="496236"/>
                  <a:pt x="819907" y="464307"/>
                  <a:pt x="823696" y="446558"/>
                </a:cubicBezTo>
                <a:lnTo>
                  <a:pt x="819138" y="402046"/>
                </a:lnTo>
                <a:cubicBezTo>
                  <a:pt x="813660" y="377878"/>
                  <a:pt x="816214" y="373884"/>
                  <a:pt x="809089" y="322733"/>
                </a:cubicBezTo>
                <a:cubicBezTo>
                  <a:pt x="809391" y="257376"/>
                  <a:pt x="793760" y="267420"/>
                  <a:pt x="798307" y="204587"/>
                </a:cubicBezTo>
                <a:cubicBezTo>
                  <a:pt x="791298" y="201120"/>
                  <a:pt x="789378" y="133016"/>
                  <a:pt x="784841" y="127724"/>
                </a:cubicBezTo>
                <a:lnTo>
                  <a:pt x="774543" y="110945"/>
                </a:lnTo>
                <a:lnTo>
                  <a:pt x="775980" y="108356"/>
                </a:lnTo>
                <a:cubicBezTo>
                  <a:pt x="778096" y="97517"/>
                  <a:pt x="775985" y="91347"/>
                  <a:pt x="772015" y="87265"/>
                </a:cubicBezTo>
                <a:lnTo>
                  <a:pt x="765760" y="83713"/>
                </a:lnTo>
                <a:lnTo>
                  <a:pt x="761352" y="69573"/>
                </a:lnTo>
                <a:lnTo>
                  <a:pt x="748123" y="42623"/>
                </a:lnTo>
                <a:lnTo>
                  <a:pt x="749910" y="36737"/>
                </a:lnTo>
                <a:close/>
              </a:path>
            </a:pathLst>
          </a:cu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651DDB4-DDF3-3BD5-4260-730F0169613D}"/>
              </a:ext>
            </a:extLst>
          </p:cNvPr>
          <p:cNvSpPr>
            <a:spLocks noGrp="1"/>
          </p:cNvSpPr>
          <p:nvPr>
            <p:ph type="title"/>
          </p:nvPr>
        </p:nvSpPr>
        <p:spPr>
          <a:xfrm>
            <a:off x="1050879" y="609601"/>
            <a:ext cx="6721521" cy="1216024"/>
          </a:xfrm>
        </p:spPr>
        <p:txBody>
          <a:bodyPr>
            <a:normAutofit/>
          </a:bodyPr>
          <a:lstStyle/>
          <a:p>
            <a:r>
              <a:rPr lang="en-GB" dirty="0"/>
              <a:t>Beyonce - Whiteness</a:t>
            </a:r>
          </a:p>
        </p:txBody>
      </p:sp>
      <p:sp>
        <p:nvSpPr>
          <p:cNvPr id="3" name="Content Placeholder 2">
            <a:extLst>
              <a:ext uri="{FF2B5EF4-FFF2-40B4-BE49-F238E27FC236}">
                <a16:creationId xmlns:a16="http://schemas.microsoft.com/office/drawing/2014/main" id="{14AC094D-D034-194E-80F0-513628899691}"/>
              </a:ext>
            </a:extLst>
          </p:cNvPr>
          <p:cNvSpPr>
            <a:spLocks noGrp="1"/>
          </p:cNvSpPr>
          <p:nvPr>
            <p:ph idx="1"/>
          </p:nvPr>
        </p:nvSpPr>
        <p:spPr>
          <a:xfrm>
            <a:off x="1050879" y="2135875"/>
            <a:ext cx="5670643" cy="4118502"/>
          </a:xfrm>
        </p:spPr>
        <p:txBody>
          <a:bodyPr>
            <a:normAutofit/>
          </a:bodyPr>
          <a:lstStyle/>
          <a:p>
            <a:r>
              <a:rPr lang="en-GB" dirty="0">
                <a:latin typeface="cnn_sans_display"/>
              </a:rPr>
              <a:t>Recent appearance in Los Angeles premiere of her new film questions about racism and colourism in America.</a:t>
            </a:r>
          </a:p>
          <a:p>
            <a:r>
              <a:rPr lang="en-GB" dirty="0">
                <a:latin typeface="cnn_sans_display"/>
              </a:rPr>
              <a:t>Images of her in a silver gown, with platinum hair and what many perceived to be a lighter skin tone.</a:t>
            </a:r>
          </a:p>
          <a:p>
            <a:r>
              <a:rPr lang="en-GB" dirty="0">
                <a:latin typeface="cnn_sans_display"/>
              </a:rPr>
              <a:t>Social Media – goes mad!</a:t>
            </a:r>
          </a:p>
          <a:p>
            <a:endParaRPr lang="en-GB" dirty="0">
              <a:latin typeface="cnn_sans_display"/>
            </a:endParaRPr>
          </a:p>
          <a:p>
            <a:endParaRPr lang="en-GB" dirty="0"/>
          </a:p>
        </p:txBody>
      </p:sp>
      <p:pic>
        <p:nvPicPr>
          <p:cNvPr id="4" name="Picture 2" descr="Beyoncé Is The Most Nominated Artist At The 2023 GRAMMYs: A Breakdown Of  Her Record-Setting History At Music's Biggest Night | GRAMMY.com">
            <a:extLst>
              <a:ext uri="{FF2B5EF4-FFF2-40B4-BE49-F238E27FC236}">
                <a16:creationId xmlns:a16="http://schemas.microsoft.com/office/drawing/2014/main" id="{E6AFD86E-55E8-1BF6-5CFE-AF65845FA00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2613" r="10694" b="3"/>
          <a:stretch/>
        </p:blipFill>
        <p:spPr bwMode="auto">
          <a:xfrm>
            <a:off x="7281505" y="2351786"/>
            <a:ext cx="2106092" cy="27717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1601526"/>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64B792-0A07-BC6F-FD60-48964C73950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7AF154A-D9E4-EBFA-C41F-873ECFA3B5B1}"/>
              </a:ext>
            </a:extLst>
          </p:cNvPr>
          <p:cNvSpPr>
            <a:spLocks noGrp="1"/>
          </p:cNvSpPr>
          <p:nvPr>
            <p:ph type="title"/>
          </p:nvPr>
        </p:nvSpPr>
        <p:spPr/>
        <p:txBody>
          <a:bodyPr/>
          <a:lstStyle/>
          <a:p>
            <a:r>
              <a:rPr lang="en-GB" dirty="0"/>
              <a:t>Asia – Skin Bleaching </a:t>
            </a:r>
          </a:p>
        </p:txBody>
      </p:sp>
      <p:sp>
        <p:nvSpPr>
          <p:cNvPr id="3" name="Content Placeholder 2">
            <a:extLst>
              <a:ext uri="{FF2B5EF4-FFF2-40B4-BE49-F238E27FC236}">
                <a16:creationId xmlns:a16="http://schemas.microsoft.com/office/drawing/2014/main" id="{29188F12-3D2F-C105-4947-D6C3C1F64EBA}"/>
              </a:ext>
            </a:extLst>
          </p:cNvPr>
          <p:cNvSpPr>
            <a:spLocks noGrp="1"/>
          </p:cNvSpPr>
          <p:nvPr>
            <p:ph idx="1"/>
          </p:nvPr>
        </p:nvSpPr>
        <p:spPr/>
        <p:txBody>
          <a:bodyPr/>
          <a:lstStyle/>
          <a:p>
            <a:r>
              <a:rPr lang="en-GB" dirty="0">
                <a:hlinkClick r:id="rId2"/>
              </a:rPr>
              <a:t>The Normalization of Skin Bleaching in Asia - YouTube</a:t>
            </a:r>
            <a:endParaRPr lang="en-GB" dirty="0"/>
          </a:p>
        </p:txBody>
      </p:sp>
      <p:pic>
        <p:nvPicPr>
          <p:cNvPr id="5" name="Picture 4">
            <a:extLst>
              <a:ext uri="{FF2B5EF4-FFF2-40B4-BE49-F238E27FC236}">
                <a16:creationId xmlns:a16="http://schemas.microsoft.com/office/drawing/2014/main" id="{DEA983E8-98A7-4890-C8A3-9DF6092804DD}"/>
              </a:ext>
            </a:extLst>
          </p:cNvPr>
          <p:cNvPicPr>
            <a:picLocks noChangeAspect="1"/>
          </p:cNvPicPr>
          <p:nvPr/>
        </p:nvPicPr>
        <p:blipFill>
          <a:blip r:embed="rId3"/>
          <a:stretch>
            <a:fillRect/>
          </a:stretch>
        </p:blipFill>
        <p:spPr>
          <a:xfrm>
            <a:off x="3183730" y="2663637"/>
            <a:ext cx="6677025" cy="2752725"/>
          </a:xfrm>
          <a:prstGeom prst="rect">
            <a:avLst/>
          </a:prstGeom>
        </p:spPr>
      </p:pic>
    </p:spTree>
    <p:extLst>
      <p:ext uri="{BB962C8B-B14F-4D97-AF65-F5344CB8AC3E}">
        <p14:creationId xmlns:p14="http://schemas.microsoft.com/office/powerpoint/2010/main" val="157141013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80B1EB6-94FE-0022-73B2-766AA8188C4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DE045D6-4B98-AE4B-90D7-CCEA8FE60FE8}"/>
              </a:ext>
            </a:extLst>
          </p:cNvPr>
          <p:cNvSpPr>
            <a:spLocks noGrp="1"/>
          </p:cNvSpPr>
          <p:nvPr>
            <p:ph type="title"/>
          </p:nvPr>
        </p:nvSpPr>
        <p:spPr/>
        <p:txBody>
          <a:bodyPr/>
          <a:lstStyle/>
          <a:p>
            <a:r>
              <a:rPr lang="en-GB" dirty="0"/>
              <a:t>https://twitter.com/i/status/1597626503432671233</a:t>
            </a:r>
          </a:p>
        </p:txBody>
      </p:sp>
      <p:pic>
        <p:nvPicPr>
          <p:cNvPr id="4" name="Content Placeholder 3">
            <a:extLst>
              <a:ext uri="{FF2B5EF4-FFF2-40B4-BE49-F238E27FC236}">
                <a16:creationId xmlns:a16="http://schemas.microsoft.com/office/drawing/2014/main" id="{0D072C3D-0DAA-2B4E-4FB3-9EFE5DA5305E}"/>
              </a:ext>
            </a:extLst>
          </p:cNvPr>
          <p:cNvPicPr>
            <a:picLocks noGrp="1" noChangeAspect="1"/>
          </p:cNvPicPr>
          <p:nvPr>
            <p:ph idx="1"/>
          </p:nvPr>
        </p:nvPicPr>
        <p:blipFill>
          <a:blip r:embed="rId2"/>
          <a:stretch>
            <a:fillRect/>
          </a:stretch>
        </p:blipFill>
        <p:spPr>
          <a:xfrm>
            <a:off x="6863977" y="2057119"/>
            <a:ext cx="3462702" cy="4429125"/>
          </a:xfrm>
          <a:prstGeom prst="rect">
            <a:avLst/>
          </a:prstGeom>
        </p:spPr>
      </p:pic>
      <p:sp>
        <p:nvSpPr>
          <p:cNvPr id="6" name="TextBox 5">
            <a:extLst>
              <a:ext uri="{FF2B5EF4-FFF2-40B4-BE49-F238E27FC236}">
                <a16:creationId xmlns:a16="http://schemas.microsoft.com/office/drawing/2014/main" id="{872E391A-0EC6-7EA1-6E8B-278850A9098F}"/>
              </a:ext>
            </a:extLst>
          </p:cNvPr>
          <p:cNvSpPr txBox="1"/>
          <p:nvPr/>
        </p:nvSpPr>
        <p:spPr>
          <a:xfrm>
            <a:off x="1050879" y="3108728"/>
            <a:ext cx="4701739" cy="1754326"/>
          </a:xfrm>
          <a:prstGeom prst="rect">
            <a:avLst/>
          </a:prstGeom>
          <a:noFill/>
        </p:spPr>
        <p:txBody>
          <a:bodyPr wrap="square">
            <a:spAutoFit/>
          </a:bodyPr>
          <a:lstStyle/>
          <a:p>
            <a:pPr marL="285750" indent="-285750">
              <a:buFont typeface="Arial" panose="020B0604020202020204" pitchFamily="34" charset="0"/>
              <a:buChar char="•"/>
            </a:pPr>
            <a:r>
              <a:rPr lang="en-GB" sz="1800" b="0" i="0" dirty="0">
                <a:effectLst/>
                <a:latin typeface="Source Sans Pro" panose="020B0503030403020204" pitchFamily="34" charset="0"/>
              </a:rPr>
              <a:t>London, Birmingham and Manchester are all now minority white cities</a:t>
            </a:r>
          </a:p>
          <a:p>
            <a:pPr marL="285750" indent="-285750">
              <a:buFont typeface="Arial" panose="020B0604020202020204" pitchFamily="34" charset="0"/>
              <a:buChar char="•"/>
            </a:pPr>
            <a:r>
              <a:rPr lang="en-GB" sz="1800" b="0" i="0" dirty="0">
                <a:effectLst/>
                <a:latin typeface="Source Sans Pro" panose="020B0503030403020204" pitchFamily="34" charset="0"/>
              </a:rPr>
              <a:t>massive demographic changes taking place in our country.</a:t>
            </a:r>
          </a:p>
          <a:p>
            <a:pPr marL="285750" indent="-285750">
              <a:buFont typeface="Arial" panose="020B0604020202020204" pitchFamily="34" charset="0"/>
              <a:buChar char="•"/>
            </a:pPr>
            <a:r>
              <a:rPr lang="en-GB" sz="1800" b="0" i="0" dirty="0">
                <a:effectLst/>
                <a:latin typeface="Source Sans Pro" panose="020B0503030403020204" pitchFamily="34" charset="0"/>
              </a:rPr>
              <a:t>change in the identity of this country</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20415400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FC77CB91DBE3047884ABBD40BFC76FC" ma:contentTypeVersion="14" ma:contentTypeDescription="Create a new document." ma:contentTypeScope="" ma:versionID="ac310a0913e56bb2cc3248181c85b4db">
  <xsd:schema xmlns:xsd="http://www.w3.org/2001/XMLSchema" xmlns:xs="http://www.w3.org/2001/XMLSchema" xmlns:p="http://schemas.microsoft.com/office/2006/metadata/properties" xmlns:ns3="ed25a739-d205-4a8f-b117-2566f909cb60" xmlns:ns4="58f7e881-cc1d-4294-8008-c54da3573a5f" targetNamespace="http://schemas.microsoft.com/office/2006/metadata/properties" ma:root="true" ma:fieldsID="5106241fcac60b029daadc5c29764005" ns3:_="" ns4:_="">
    <xsd:import namespace="ed25a739-d205-4a8f-b117-2566f909cb60"/>
    <xsd:import namespace="58f7e881-cc1d-4294-8008-c54da3573a5f"/>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Tags" minOccurs="0"/>
                <xsd:element ref="ns3:MediaServiceGenerationTime" minOccurs="0"/>
                <xsd:element ref="ns3:MediaServiceEventHashCode" minOccurs="0"/>
                <xsd:element ref="ns3:MediaServiceOCR" minOccurs="0"/>
                <xsd:element ref="ns3:MediaServiceAutoKeyPoints" minOccurs="0"/>
                <xsd:element ref="ns3:MediaServiceKeyPoints" minOccurs="0"/>
                <xsd:element ref="ns3:MediaServiceDateTaken"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d25a739-d205-4a8f-b117-2566f909cb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58f7e881-cc1d-4294-8008-c54da3573a5f"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04F25D8-FBDD-42EF-8B6B-8ADF9B35E136}">
  <ds:schemaRefs>
    <ds:schemaRef ds:uri="http://schemas.microsoft.com/sharepoint/v3/contenttype/forms"/>
  </ds:schemaRefs>
</ds:datastoreItem>
</file>

<file path=customXml/itemProps2.xml><?xml version="1.0" encoding="utf-8"?>
<ds:datastoreItem xmlns:ds="http://schemas.openxmlformats.org/officeDocument/2006/customXml" ds:itemID="{B45179D7-0D1F-4CE4-8AA2-3F0AE2BC64CF}">
  <ds:schemaRefs>
    <ds:schemaRef ds:uri="58f7e881-cc1d-4294-8008-c54da3573a5f"/>
    <ds:schemaRef ds:uri="ed25a739-d205-4a8f-b117-2566f909cb6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B9A3893A-EC0C-4FE7-AB91-BC0A652B1F3A}">
  <ds:schemaRefs>
    <ds:schemaRef ds:uri="58f7e881-cc1d-4294-8008-c54da3573a5f"/>
    <ds:schemaRef ds:uri="ed25a739-d205-4a8f-b117-2566f909cb60"/>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777</TotalTime>
  <Words>9737</Words>
  <Application>Microsoft Office PowerPoint</Application>
  <PresentationFormat>Widescreen</PresentationFormat>
  <Paragraphs>824</Paragraphs>
  <Slides>69</Slides>
  <Notes>30</Notes>
  <HiddenSlides>2</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69</vt:i4>
      </vt:variant>
    </vt:vector>
  </HeadingPairs>
  <TitlesOfParts>
    <vt:vector size="87" baseType="lpstr">
      <vt:lpstr>+mj-lt,Sans-Serif</vt:lpstr>
      <vt:lpstr>Agenda</vt:lpstr>
      <vt:lpstr>-apple-system</vt:lpstr>
      <vt:lpstr>Arial,Sans-Serif</vt:lpstr>
      <vt:lpstr>cnn_sans_display</vt:lpstr>
      <vt:lpstr>GDS Transport</vt:lpstr>
      <vt:lpstr>GuardianTextEgyptian</vt:lpstr>
      <vt:lpstr>ＭＳ Ｐゴシック</vt:lpstr>
      <vt:lpstr>Arial</vt:lpstr>
      <vt:lpstr>Calibri</vt:lpstr>
      <vt:lpstr>Calibri Light</vt:lpstr>
      <vt:lpstr>Microsoft Sans Serif</vt:lpstr>
      <vt:lpstr>Segoe UI</vt:lpstr>
      <vt:lpstr>Source Sans Pro</vt:lpstr>
      <vt:lpstr>Times New Roman</vt:lpstr>
      <vt:lpstr>Verdana</vt:lpstr>
      <vt:lpstr>Office Theme</vt:lpstr>
      <vt:lpstr>Office Theme</vt:lpstr>
      <vt:lpstr>Policing and mental health: Picking up the pieces</vt:lpstr>
      <vt:lpstr>Police Definition </vt:lpstr>
      <vt:lpstr>PowerPoint Presentation</vt:lpstr>
      <vt:lpstr>PowerPoint Presentation</vt:lpstr>
      <vt:lpstr>Task - ABCDE - Vulnerability Assessment Framework (VAF)</vt:lpstr>
      <vt:lpstr>ABCDE - Vulnerability Assessment Framework (VAF) Task</vt:lpstr>
      <vt:lpstr>Equality Act 2010</vt:lpstr>
      <vt:lpstr>PowerPoint Presentation</vt:lpstr>
      <vt:lpstr>PowerPoint Presentation</vt:lpstr>
      <vt:lpstr>What is Mental Disorder </vt:lpstr>
      <vt:lpstr>Mental Illness Awareness</vt:lpstr>
      <vt:lpstr>Police calls</vt:lpstr>
      <vt:lpstr>Why? Lack of NHS support</vt:lpstr>
      <vt:lpstr>Policing Mental Health</vt:lpstr>
      <vt:lpstr> Activity </vt:lpstr>
      <vt:lpstr> What type of situations or incidents might the police have to attend where mental health is a consideration?  </vt:lpstr>
      <vt:lpstr>What are the signs and behaviours of someone suffering a mental health episode?</vt:lpstr>
      <vt:lpstr>Communication Skills</vt:lpstr>
      <vt:lpstr>Interaction </vt:lpstr>
      <vt:lpstr>Barriers to Communication </vt:lpstr>
      <vt:lpstr>Mental Illness can be categorised</vt:lpstr>
      <vt:lpstr>Mental Health Act 1983</vt:lpstr>
      <vt:lpstr>Defined in the Mental Health Act [sec 1(4)] 1983 as: </vt:lpstr>
      <vt:lpstr>Responding to incidents to Mental ill health</vt:lpstr>
      <vt:lpstr>Responding to incidents to Mental ill health</vt:lpstr>
      <vt:lpstr>Legislation</vt:lpstr>
      <vt:lpstr>UK Legislation Mental Health Act 1983</vt:lpstr>
      <vt:lpstr> S136 Mental Health Act  - The Basics </vt:lpstr>
      <vt:lpstr> S136 Mental Health Act  - The Basics </vt:lpstr>
      <vt:lpstr> S136 Mental Health Act  - The Basics </vt:lpstr>
      <vt:lpstr>S136 Mental Health Act  - The Basics </vt:lpstr>
      <vt:lpstr>S136 Place of Safety</vt:lpstr>
      <vt:lpstr> Police Station/Custody place of safety </vt:lpstr>
      <vt:lpstr> Juveniles Suffering Mental Health </vt:lpstr>
      <vt:lpstr>S136(1) Mental Health Act 1983 </vt:lpstr>
      <vt:lpstr>Person in their own home?</vt:lpstr>
      <vt:lpstr>  Transportation – Under  of S136 [and S135] transport to a place of safety should be by Ambulance.   </vt:lpstr>
      <vt:lpstr>The Mental Capacity Act 2005</vt:lpstr>
      <vt:lpstr>5 Principles of the MCA</vt:lpstr>
      <vt:lpstr>JUDGING MENTAL CAPACITY </vt:lpstr>
      <vt:lpstr>PowerPoint Presentation</vt:lpstr>
      <vt:lpstr>PowerPoint Presentation</vt:lpstr>
      <vt:lpstr>PowerPoint Presentation</vt:lpstr>
      <vt:lpstr>Golden Gate Story </vt:lpstr>
      <vt:lpstr>Right Care Right Person</vt:lpstr>
      <vt:lpstr>RCRP</vt:lpstr>
      <vt:lpstr>RCRP in action Humberside Police</vt:lpstr>
      <vt:lpstr>Further Reading – Police  </vt:lpstr>
      <vt:lpstr>Self-harm</vt:lpstr>
      <vt:lpstr>Self harm</vt:lpstr>
      <vt:lpstr>Self Harm Acts</vt:lpstr>
      <vt:lpstr>Why?</vt:lpstr>
      <vt:lpstr>Cycle</vt:lpstr>
      <vt:lpstr> HELP! </vt:lpstr>
      <vt:lpstr>Task – last week </vt:lpstr>
      <vt:lpstr>Task </vt:lpstr>
      <vt:lpstr>Reference</vt:lpstr>
      <vt:lpstr>PowerPoint Presentation</vt:lpstr>
      <vt:lpstr>PowerPoint Presentation</vt:lpstr>
      <vt:lpstr>Race Current Debates </vt:lpstr>
      <vt:lpstr>People who have ‘Fished’</vt:lpstr>
      <vt:lpstr>PowerPoint Presentation</vt:lpstr>
      <vt:lpstr>Fishing </vt:lpstr>
      <vt:lpstr>Fishing</vt:lpstr>
      <vt:lpstr>PowerPoint Presentation</vt:lpstr>
      <vt:lpstr>Fishing White / black</vt:lpstr>
      <vt:lpstr>Beyonce - Whiteness</vt:lpstr>
      <vt:lpstr>Asia – Skin Bleaching </vt:lpstr>
      <vt:lpstr>https://twitter.com/i/status/1597626503432671233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Policing and mental health: Picking up the pieces</dc:title>
  <dc:creator>Jane Thomas</dc:creator>
  <cp:lastModifiedBy>Jane Davies</cp:lastModifiedBy>
  <cp:revision>63</cp:revision>
  <dcterms:created xsi:type="dcterms:W3CDTF">2022-10-22T19:10:21Z</dcterms:created>
  <dcterms:modified xsi:type="dcterms:W3CDTF">2026-10-13T07:55:29Z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0x010100AFC77CB91DBE3047884ABBD40BFC76FC</vt:lpwstr>
  </property>
</Properties>
</file>