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AF4702D-9F26-41A4-B88B-DDC08E768528}" type="datetimeFigureOut">
              <a:rPr lang="en-US" smtClean="0"/>
              <a:t>9/11/2014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E2D437-00FE-49CD-B4CD-27F8CF36A4E0}" type="slidenum">
              <a:rPr lang="en-US" smtClean="0"/>
              <a:t>‹#›</a:t>
            </a:fld>
            <a:endParaRPr lang="en-US"/>
          </a:p>
        </p:txBody>
      </p:sp>
    </p:spTree>
    <p:extLst>
      <p:ext uri="{BB962C8B-B14F-4D97-AF65-F5344CB8AC3E}">
        <p14:creationId xmlns:p14="http://schemas.microsoft.com/office/powerpoint/2010/main" val="20750367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AF4702D-9F26-41A4-B88B-DDC08E768528}" type="datetimeFigureOut">
              <a:rPr lang="en-US" smtClean="0"/>
              <a:t>9/11/2014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E2D437-00FE-49CD-B4CD-27F8CF36A4E0}" type="slidenum">
              <a:rPr lang="en-US" smtClean="0"/>
              <a:t>‹#›</a:t>
            </a:fld>
            <a:endParaRPr lang="en-US"/>
          </a:p>
        </p:txBody>
      </p:sp>
    </p:spTree>
    <p:extLst>
      <p:ext uri="{BB962C8B-B14F-4D97-AF65-F5344CB8AC3E}">
        <p14:creationId xmlns:p14="http://schemas.microsoft.com/office/powerpoint/2010/main" val="3834539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AF4702D-9F26-41A4-B88B-DDC08E768528}" type="datetimeFigureOut">
              <a:rPr lang="en-US" smtClean="0"/>
              <a:t>9/11/2014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E2D437-00FE-49CD-B4CD-27F8CF36A4E0}" type="slidenum">
              <a:rPr lang="en-US" smtClean="0"/>
              <a:t>‹#›</a:t>
            </a:fld>
            <a:endParaRPr lang="en-US"/>
          </a:p>
        </p:txBody>
      </p:sp>
    </p:spTree>
    <p:extLst>
      <p:ext uri="{BB962C8B-B14F-4D97-AF65-F5344CB8AC3E}">
        <p14:creationId xmlns:p14="http://schemas.microsoft.com/office/powerpoint/2010/main" val="2806500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AF4702D-9F26-41A4-B88B-DDC08E768528}" type="datetimeFigureOut">
              <a:rPr lang="en-US" smtClean="0"/>
              <a:t>9/11/2014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E2D437-00FE-49CD-B4CD-27F8CF36A4E0}" type="slidenum">
              <a:rPr lang="en-US" smtClean="0"/>
              <a:t>‹#›</a:t>
            </a:fld>
            <a:endParaRPr lang="en-US"/>
          </a:p>
        </p:txBody>
      </p:sp>
    </p:spTree>
    <p:extLst>
      <p:ext uri="{BB962C8B-B14F-4D97-AF65-F5344CB8AC3E}">
        <p14:creationId xmlns:p14="http://schemas.microsoft.com/office/powerpoint/2010/main" val="3504963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AF4702D-9F26-41A4-B88B-DDC08E768528}" type="datetimeFigureOut">
              <a:rPr lang="en-US" smtClean="0"/>
              <a:t>9/11/2014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E2D437-00FE-49CD-B4CD-27F8CF36A4E0}" type="slidenum">
              <a:rPr lang="en-US" smtClean="0"/>
              <a:t>‹#›</a:t>
            </a:fld>
            <a:endParaRPr lang="en-US"/>
          </a:p>
        </p:txBody>
      </p:sp>
    </p:spTree>
    <p:extLst>
      <p:ext uri="{BB962C8B-B14F-4D97-AF65-F5344CB8AC3E}">
        <p14:creationId xmlns:p14="http://schemas.microsoft.com/office/powerpoint/2010/main" val="3781828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AF4702D-9F26-41A4-B88B-DDC08E768528}" type="datetimeFigureOut">
              <a:rPr lang="en-US" smtClean="0"/>
              <a:t>9/11/2014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E2D437-00FE-49CD-B4CD-27F8CF36A4E0}" type="slidenum">
              <a:rPr lang="en-US" smtClean="0"/>
              <a:t>‹#›</a:t>
            </a:fld>
            <a:endParaRPr lang="en-US"/>
          </a:p>
        </p:txBody>
      </p:sp>
    </p:spTree>
    <p:extLst>
      <p:ext uri="{BB962C8B-B14F-4D97-AF65-F5344CB8AC3E}">
        <p14:creationId xmlns:p14="http://schemas.microsoft.com/office/powerpoint/2010/main" val="2539265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F4702D-9F26-41A4-B88B-DDC08E768528}" type="datetimeFigureOut">
              <a:rPr lang="en-US" smtClean="0"/>
              <a:t>9/11/2014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E2D437-00FE-49CD-B4CD-27F8CF36A4E0}" type="slidenum">
              <a:rPr lang="en-US" smtClean="0"/>
              <a:t>‹#›</a:t>
            </a:fld>
            <a:endParaRPr lang="en-US"/>
          </a:p>
        </p:txBody>
      </p:sp>
    </p:spTree>
    <p:extLst>
      <p:ext uri="{BB962C8B-B14F-4D97-AF65-F5344CB8AC3E}">
        <p14:creationId xmlns:p14="http://schemas.microsoft.com/office/powerpoint/2010/main" val="3953115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AF4702D-9F26-41A4-B88B-DDC08E768528}" type="datetimeFigureOut">
              <a:rPr lang="en-US" smtClean="0"/>
              <a:t>9/11/2014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E2D437-00FE-49CD-B4CD-27F8CF36A4E0}" type="slidenum">
              <a:rPr lang="en-US" smtClean="0"/>
              <a:t>‹#›</a:t>
            </a:fld>
            <a:endParaRPr lang="en-US"/>
          </a:p>
        </p:txBody>
      </p:sp>
    </p:spTree>
    <p:extLst>
      <p:ext uri="{BB962C8B-B14F-4D97-AF65-F5344CB8AC3E}">
        <p14:creationId xmlns:p14="http://schemas.microsoft.com/office/powerpoint/2010/main" val="1665238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AF4702D-9F26-41A4-B88B-DDC08E768528}" type="datetimeFigureOut">
              <a:rPr lang="en-US" smtClean="0"/>
              <a:t>9/11/2014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E2D437-00FE-49CD-B4CD-27F8CF36A4E0}" type="slidenum">
              <a:rPr lang="en-US" smtClean="0"/>
              <a:t>‹#›</a:t>
            </a:fld>
            <a:endParaRPr lang="en-US"/>
          </a:p>
        </p:txBody>
      </p:sp>
    </p:spTree>
    <p:extLst>
      <p:ext uri="{BB962C8B-B14F-4D97-AF65-F5344CB8AC3E}">
        <p14:creationId xmlns:p14="http://schemas.microsoft.com/office/powerpoint/2010/main" val="2996365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AF4702D-9F26-41A4-B88B-DDC08E768528}" type="datetimeFigureOut">
              <a:rPr lang="en-US" smtClean="0"/>
              <a:t>9/11/2014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E2D437-00FE-49CD-B4CD-27F8CF36A4E0}" type="slidenum">
              <a:rPr lang="en-US" smtClean="0"/>
              <a:t>‹#›</a:t>
            </a:fld>
            <a:endParaRPr lang="en-US"/>
          </a:p>
        </p:txBody>
      </p:sp>
    </p:spTree>
    <p:extLst>
      <p:ext uri="{BB962C8B-B14F-4D97-AF65-F5344CB8AC3E}">
        <p14:creationId xmlns:p14="http://schemas.microsoft.com/office/powerpoint/2010/main" val="37266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AF4702D-9F26-41A4-B88B-DDC08E768528}" type="datetimeFigureOut">
              <a:rPr lang="en-US" smtClean="0"/>
              <a:t>9/11/2014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E2D437-00FE-49CD-B4CD-27F8CF36A4E0}" type="slidenum">
              <a:rPr lang="en-US" smtClean="0"/>
              <a:t>‹#›</a:t>
            </a:fld>
            <a:endParaRPr lang="en-US"/>
          </a:p>
        </p:txBody>
      </p:sp>
    </p:spTree>
    <p:extLst>
      <p:ext uri="{BB962C8B-B14F-4D97-AF65-F5344CB8AC3E}">
        <p14:creationId xmlns:p14="http://schemas.microsoft.com/office/powerpoint/2010/main" val="2023173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F4702D-9F26-41A4-B88B-DDC08E768528}" type="datetimeFigureOut">
              <a:rPr lang="en-US" smtClean="0"/>
              <a:t>9/11/2014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E2D437-00FE-49CD-B4CD-27F8CF36A4E0}" type="slidenum">
              <a:rPr lang="en-US" smtClean="0"/>
              <a:t>‹#›</a:t>
            </a:fld>
            <a:endParaRPr lang="en-US"/>
          </a:p>
        </p:txBody>
      </p:sp>
    </p:spTree>
    <p:extLst>
      <p:ext uri="{BB962C8B-B14F-4D97-AF65-F5344CB8AC3E}">
        <p14:creationId xmlns:p14="http://schemas.microsoft.com/office/powerpoint/2010/main" val="37383395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HBAT Employment Retention survey and coding frame</a:t>
            </a:r>
            <a:endParaRPr lang="en-US" dirty="0"/>
          </a:p>
        </p:txBody>
      </p:sp>
    </p:spTree>
    <p:extLst>
      <p:ext uri="{BB962C8B-B14F-4D97-AF65-F5344CB8AC3E}">
        <p14:creationId xmlns:p14="http://schemas.microsoft.com/office/powerpoint/2010/main" val="3444145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304800" y="152400"/>
            <a:ext cx="8534400" cy="6477000"/>
          </a:xfrm>
          <a:prstGeom prst="rect">
            <a:avLst/>
          </a:prstGeom>
          <a:noFill/>
          <a:ln w="38100" cmpd="dbl">
            <a:solidFill>
              <a:srgbClr val="8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779267" name="Rectangle 3"/>
          <p:cNvSpPr>
            <a:spLocks noChangeArrowheads="1"/>
          </p:cNvSpPr>
          <p:nvPr/>
        </p:nvSpPr>
        <p:spPr bwMode="auto">
          <a:xfrm>
            <a:off x="533400" y="301358"/>
            <a:ext cx="8077200" cy="6063198"/>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tabLst>
                <a:tab pos="465138" algn="l"/>
              </a:tabLst>
              <a:defRPr>
                <a:solidFill>
                  <a:schemeClr val="tx1"/>
                </a:solidFill>
                <a:latin typeface="Arial" charset="0"/>
              </a:defRPr>
            </a:lvl1pPr>
            <a:lvl2pPr indent="166688">
              <a:tabLst>
                <a:tab pos="465138" algn="l"/>
              </a:tabLst>
              <a:defRPr>
                <a:solidFill>
                  <a:schemeClr val="tx1"/>
                </a:solidFill>
                <a:latin typeface="Arial" charset="0"/>
              </a:defRPr>
            </a:lvl2pPr>
            <a:lvl3pPr>
              <a:tabLst>
                <a:tab pos="465138" algn="l"/>
              </a:tabLst>
              <a:defRPr>
                <a:solidFill>
                  <a:schemeClr val="tx1"/>
                </a:solidFill>
                <a:latin typeface="Arial" charset="0"/>
              </a:defRPr>
            </a:lvl3pPr>
            <a:lvl4pPr>
              <a:tabLst>
                <a:tab pos="465138" algn="l"/>
              </a:tabLst>
              <a:defRPr>
                <a:solidFill>
                  <a:schemeClr val="tx1"/>
                </a:solidFill>
                <a:latin typeface="Arial" charset="0"/>
              </a:defRPr>
            </a:lvl4pPr>
            <a:lvl5pPr>
              <a:tabLst>
                <a:tab pos="465138" algn="l"/>
              </a:tabLst>
              <a:defRPr>
                <a:solidFill>
                  <a:schemeClr val="tx1"/>
                </a:solidFill>
                <a:latin typeface="Arial" charset="0"/>
              </a:defRPr>
            </a:lvl5pPr>
            <a:lvl6pPr fontAlgn="base">
              <a:spcBef>
                <a:spcPct val="0"/>
              </a:spcBef>
              <a:spcAft>
                <a:spcPct val="0"/>
              </a:spcAft>
              <a:tabLst>
                <a:tab pos="465138" algn="l"/>
              </a:tabLst>
              <a:defRPr>
                <a:solidFill>
                  <a:schemeClr val="tx1"/>
                </a:solidFill>
                <a:latin typeface="Arial" charset="0"/>
              </a:defRPr>
            </a:lvl6pPr>
            <a:lvl7pPr fontAlgn="base">
              <a:spcBef>
                <a:spcPct val="0"/>
              </a:spcBef>
              <a:spcAft>
                <a:spcPct val="0"/>
              </a:spcAft>
              <a:tabLst>
                <a:tab pos="465138" algn="l"/>
              </a:tabLst>
              <a:defRPr>
                <a:solidFill>
                  <a:schemeClr val="tx1"/>
                </a:solidFill>
                <a:latin typeface="Arial" charset="0"/>
              </a:defRPr>
            </a:lvl7pPr>
            <a:lvl8pPr fontAlgn="base">
              <a:spcBef>
                <a:spcPct val="0"/>
              </a:spcBef>
              <a:spcAft>
                <a:spcPct val="0"/>
              </a:spcAft>
              <a:tabLst>
                <a:tab pos="465138" algn="l"/>
              </a:tabLst>
              <a:defRPr>
                <a:solidFill>
                  <a:schemeClr val="tx1"/>
                </a:solidFill>
                <a:latin typeface="Arial" charset="0"/>
              </a:defRPr>
            </a:lvl8pPr>
            <a:lvl9pPr fontAlgn="base">
              <a:spcBef>
                <a:spcPct val="0"/>
              </a:spcBef>
              <a:spcAft>
                <a:spcPct val="0"/>
              </a:spcAft>
              <a:tabLst>
                <a:tab pos="465138" algn="l"/>
              </a:tabLst>
              <a:defRPr>
                <a:solidFill>
                  <a:schemeClr val="tx1"/>
                </a:solidFill>
                <a:latin typeface="Arial" charset="0"/>
              </a:defRPr>
            </a:lvl9pPr>
          </a:lstStyle>
          <a:p>
            <a:pPr algn="ctr">
              <a:defRPr/>
            </a:pPr>
            <a:r>
              <a:rPr lang="en-GB" altLang="en-US" b="1" dirty="0" smtClean="0">
                <a:solidFill>
                  <a:srgbClr val="800000"/>
                </a:solidFill>
                <a:effectLst>
                  <a:outerShdw blurRad="38100" dist="38100" dir="2700000" algn="tl">
                    <a:srgbClr val="C0C0C0"/>
                  </a:outerShdw>
                </a:effectLst>
                <a:latin typeface="Tahoma" charset="0"/>
                <a:cs typeface="Times New Roman" pitchFamily="18" charset="0"/>
              </a:rPr>
              <a:t>	</a:t>
            </a:r>
            <a:r>
              <a:rPr lang="en-GB" altLang="en-US" sz="2400" b="1" smtClean="0">
                <a:solidFill>
                  <a:srgbClr val="800000"/>
                </a:solidFill>
                <a:effectLst>
                  <a:outerShdw blurRad="38100" dist="38100" dir="2700000" algn="tl">
                    <a:srgbClr val="C0C0C0"/>
                  </a:outerShdw>
                </a:effectLst>
                <a:latin typeface="Arial Rounded MT Bold" pitchFamily="34" charset="0"/>
                <a:cs typeface="Times New Roman" pitchFamily="18" charset="0"/>
              </a:rPr>
              <a:t>HBAT </a:t>
            </a:r>
            <a:r>
              <a:rPr lang="en-GB" altLang="en-US" sz="2400" b="1" smtClean="0">
                <a:solidFill>
                  <a:srgbClr val="800000"/>
                </a:solidFill>
                <a:effectLst>
                  <a:outerShdw blurRad="38100" dist="38100" dir="2700000" algn="tl">
                    <a:srgbClr val="C0C0C0"/>
                  </a:outerShdw>
                </a:effectLst>
                <a:latin typeface="Arial Rounded MT Bold" pitchFamily="34" charset="0"/>
                <a:cs typeface="Times New Roman" pitchFamily="18" charset="0"/>
              </a:rPr>
              <a:t>Case </a:t>
            </a:r>
            <a:r>
              <a:rPr lang="en-GB" altLang="en-US" sz="2400" b="1" dirty="0" smtClean="0">
                <a:solidFill>
                  <a:srgbClr val="800000"/>
                </a:solidFill>
                <a:effectLst>
                  <a:outerShdw blurRad="38100" dist="38100" dir="2700000" algn="tl">
                    <a:srgbClr val="C0C0C0"/>
                  </a:outerShdw>
                </a:effectLst>
                <a:latin typeface="Arial Rounded MT Bold" pitchFamily="34" charset="0"/>
                <a:cs typeface="Times New Roman" pitchFamily="18" charset="0"/>
              </a:rPr>
              <a:t>Study</a:t>
            </a:r>
            <a:r>
              <a:rPr lang="en-GB" altLang="en-US" b="1" dirty="0" smtClean="0">
                <a:solidFill>
                  <a:srgbClr val="800000"/>
                </a:solidFill>
                <a:effectLst>
                  <a:outerShdw blurRad="38100" dist="38100" dir="2700000" algn="tl">
                    <a:srgbClr val="C0C0C0"/>
                  </a:outerShdw>
                </a:effectLst>
                <a:latin typeface="Tahoma" charset="0"/>
                <a:cs typeface="Times New Roman" pitchFamily="18" charset="0"/>
              </a:rPr>
              <a:t>	</a:t>
            </a:r>
          </a:p>
          <a:p>
            <a:pPr algn="just">
              <a:defRPr/>
            </a:pPr>
            <a:endParaRPr lang="en-GB" altLang="en-US" sz="1200" b="1" dirty="0" smtClean="0">
              <a:solidFill>
                <a:srgbClr val="FF0000"/>
              </a:solidFill>
              <a:effectLst>
                <a:outerShdw blurRad="38100" dist="38100" dir="2700000" algn="tl">
                  <a:srgbClr val="C0C0C0"/>
                </a:outerShdw>
              </a:effectLst>
              <a:latin typeface="Tahoma" charset="0"/>
              <a:cs typeface="Times New Roman" pitchFamily="18" charset="0"/>
            </a:endParaRPr>
          </a:p>
          <a:p>
            <a:pPr algn="just">
              <a:defRPr/>
            </a:pPr>
            <a:r>
              <a:rPr lang="en-GB" altLang="en-US" sz="1400" b="1" dirty="0" smtClean="0">
                <a:solidFill>
                  <a:srgbClr val="000066"/>
                </a:solidFill>
                <a:cs typeface="Times New Roman" pitchFamily="18" charset="0"/>
              </a:rPr>
              <a:t>	HBAT employs thousands of workers in different operations around the world.  Like many firms, one of their biggest management problems is attracting and keeping productive employees.  The cost to replace and retrain employees is high.  Yet the average new person hired works for HBAT less than three years.  In most jobs, the first year is not productive, meaning the employee is not contributing as much as the costs associated with employing him/her.  After the first year, most employees become productive.  HBAT management would like to understand the factors that contribute to employee retention.  A better understanding can be obtained if the key constructs are measured accurately.  Thus, HBAT is interested in developing and testing a measurement model made up of constructs that impact employees’ attitudes and opinions about remaining with HBAT.</a:t>
            </a:r>
          </a:p>
          <a:p>
            <a:pPr algn="just">
              <a:defRPr/>
            </a:pPr>
            <a:r>
              <a:rPr lang="en-GB" altLang="en-US" sz="1400" b="1" dirty="0" smtClean="0">
                <a:solidFill>
                  <a:srgbClr val="000066"/>
                </a:solidFill>
                <a:cs typeface="Times New Roman" pitchFamily="18" charset="0"/>
              </a:rPr>
              <a:t>	</a:t>
            </a:r>
            <a:r>
              <a:rPr lang="en-US" altLang="en-US" sz="1400" b="1" dirty="0" smtClean="0">
                <a:solidFill>
                  <a:srgbClr val="000066"/>
                </a:solidFill>
                <a:cs typeface="Times New Roman" pitchFamily="18" charset="0"/>
              </a:rPr>
              <a:t>HBAT initiated a research project to study the employee retention/turnover problem.  Preliminary research discovered that a large number of employees are exploring job options with the intention of leaving HBAT should an acceptable offer be obtained from another firm.  Based on published literature and some preliminary interviews with employees, an employee retention/turnover study was designed focusing on five key constructs.  The five constructs are defined as:</a:t>
            </a:r>
          </a:p>
          <a:p>
            <a:pPr lvl="1" algn="just">
              <a:buClr>
                <a:srgbClr val="800000"/>
              </a:buClr>
              <a:buSzPct val="125000"/>
              <a:buFont typeface="Symbol" pitchFamily="18" charset="2"/>
              <a:buChar char="·"/>
              <a:defRPr/>
            </a:pPr>
            <a:r>
              <a:rPr lang="en-US" altLang="en-US" sz="1400" b="1" dirty="0" smtClean="0">
                <a:solidFill>
                  <a:srgbClr val="000066"/>
                </a:solidFill>
                <a:cs typeface="Times New Roman" pitchFamily="18" charset="0"/>
              </a:rPr>
              <a:t> </a:t>
            </a:r>
            <a:r>
              <a:rPr lang="en-US" altLang="en-US" sz="1400" b="1" dirty="0" smtClean="0">
                <a:solidFill>
                  <a:srgbClr val="800000"/>
                </a:solidFill>
                <a:cs typeface="Times New Roman" pitchFamily="18" charset="0"/>
              </a:rPr>
              <a:t>Job Satisfaction (JS) –</a:t>
            </a:r>
            <a:r>
              <a:rPr lang="en-US" altLang="en-US" sz="1400" b="1" dirty="0" smtClean="0">
                <a:solidFill>
                  <a:srgbClr val="000066"/>
                </a:solidFill>
                <a:cs typeface="Times New Roman" pitchFamily="18" charset="0"/>
              </a:rPr>
              <a:t> reactions /  beliefs about one’s job situation. </a:t>
            </a:r>
          </a:p>
          <a:p>
            <a:pPr lvl="1" algn="just">
              <a:buClr>
                <a:srgbClr val="800000"/>
              </a:buClr>
              <a:buSzPct val="125000"/>
              <a:buFont typeface="Symbol" pitchFamily="18" charset="2"/>
              <a:buChar char="·"/>
              <a:defRPr/>
            </a:pPr>
            <a:r>
              <a:rPr lang="en-US" altLang="en-US" sz="1400" b="1" dirty="0" smtClean="0">
                <a:solidFill>
                  <a:srgbClr val="000066"/>
                </a:solidFill>
                <a:cs typeface="Times New Roman" pitchFamily="18" charset="0"/>
              </a:rPr>
              <a:t> </a:t>
            </a:r>
            <a:r>
              <a:rPr lang="en-US" altLang="en-US" sz="1400" b="1" dirty="0" smtClean="0">
                <a:solidFill>
                  <a:srgbClr val="800000"/>
                </a:solidFill>
                <a:cs typeface="Times New Roman" pitchFamily="18" charset="0"/>
              </a:rPr>
              <a:t>Organizational Commitment (OC) –</a:t>
            </a:r>
            <a:r>
              <a:rPr lang="en-US" altLang="en-US" sz="1400" b="1" dirty="0" smtClean="0">
                <a:solidFill>
                  <a:srgbClr val="000066"/>
                </a:solidFill>
                <a:cs typeface="Times New Roman" pitchFamily="18" charset="0"/>
              </a:rPr>
              <a:t> the extent to which an employee identifies and </a:t>
            </a:r>
          </a:p>
          <a:p>
            <a:pPr lvl="1" algn="just">
              <a:buClr>
                <a:srgbClr val="800000"/>
              </a:buClr>
              <a:buSzPct val="125000"/>
              <a:buFont typeface="Symbol" pitchFamily="18" charset="2"/>
              <a:buNone/>
              <a:defRPr/>
            </a:pPr>
            <a:r>
              <a:rPr lang="en-US" altLang="en-US" sz="1400" b="1" dirty="0" smtClean="0">
                <a:solidFill>
                  <a:srgbClr val="000066"/>
                </a:solidFill>
                <a:cs typeface="Times New Roman" pitchFamily="18" charset="0"/>
              </a:rPr>
              <a:t>   feels  part of HBAT. </a:t>
            </a:r>
          </a:p>
          <a:p>
            <a:pPr lvl="1" algn="just">
              <a:buClr>
                <a:srgbClr val="800000"/>
              </a:buClr>
              <a:buSzPct val="125000"/>
              <a:buFont typeface="Symbol" pitchFamily="18" charset="2"/>
              <a:buChar char="·"/>
              <a:defRPr/>
            </a:pPr>
            <a:r>
              <a:rPr lang="en-US" altLang="en-US" sz="1400" b="1" dirty="0" smtClean="0">
                <a:solidFill>
                  <a:srgbClr val="000066"/>
                </a:solidFill>
                <a:cs typeface="Times New Roman" pitchFamily="18" charset="0"/>
              </a:rPr>
              <a:t> </a:t>
            </a:r>
            <a:r>
              <a:rPr lang="en-US" altLang="en-US" sz="1400" b="1" dirty="0" smtClean="0">
                <a:solidFill>
                  <a:srgbClr val="800000"/>
                </a:solidFill>
                <a:cs typeface="Times New Roman" pitchFamily="18" charset="0"/>
              </a:rPr>
              <a:t>Staying Intentions (SI) –</a:t>
            </a:r>
            <a:r>
              <a:rPr lang="en-US" altLang="en-US" sz="1400" b="1" dirty="0" smtClean="0">
                <a:solidFill>
                  <a:srgbClr val="000066"/>
                </a:solidFill>
                <a:cs typeface="Times New Roman" pitchFamily="18" charset="0"/>
              </a:rPr>
              <a:t> the extent to which an employee intends to continue </a:t>
            </a:r>
          </a:p>
          <a:p>
            <a:pPr lvl="1" algn="just">
              <a:buClr>
                <a:srgbClr val="800000"/>
              </a:buClr>
              <a:buSzPct val="125000"/>
              <a:buFont typeface="Symbol" pitchFamily="18" charset="2"/>
              <a:buNone/>
              <a:defRPr/>
            </a:pPr>
            <a:r>
              <a:rPr lang="en-US" altLang="en-US" sz="1400" b="1" dirty="0" smtClean="0">
                <a:solidFill>
                  <a:srgbClr val="000066"/>
                </a:solidFill>
                <a:cs typeface="Times New Roman" pitchFamily="18" charset="0"/>
              </a:rPr>
              <a:t>   working for HBAT and is not participating in activities that make quitting more likely. </a:t>
            </a:r>
          </a:p>
          <a:p>
            <a:pPr lvl="1" algn="just">
              <a:buClr>
                <a:srgbClr val="800000"/>
              </a:buClr>
              <a:buSzPct val="125000"/>
              <a:buFont typeface="Symbol" pitchFamily="18" charset="2"/>
              <a:buChar char="·"/>
              <a:defRPr/>
            </a:pPr>
            <a:r>
              <a:rPr lang="en-US" altLang="en-US" sz="1400" b="1" dirty="0" smtClean="0">
                <a:solidFill>
                  <a:srgbClr val="000066"/>
                </a:solidFill>
                <a:cs typeface="Times New Roman" pitchFamily="18" charset="0"/>
              </a:rPr>
              <a:t> </a:t>
            </a:r>
            <a:r>
              <a:rPr lang="en-US" altLang="en-US" sz="1400" b="1" dirty="0" smtClean="0">
                <a:solidFill>
                  <a:srgbClr val="800000"/>
                </a:solidFill>
                <a:cs typeface="Times New Roman" pitchFamily="18" charset="0"/>
              </a:rPr>
              <a:t>Environmental Perceptions (EP) –</a:t>
            </a:r>
            <a:r>
              <a:rPr lang="en-US" altLang="en-US" sz="1400" b="1" dirty="0" smtClean="0">
                <a:solidFill>
                  <a:srgbClr val="000066"/>
                </a:solidFill>
                <a:cs typeface="Times New Roman" pitchFamily="18" charset="0"/>
              </a:rPr>
              <a:t> beliefs an employee has about their day-to-day,</a:t>
            </a:r>
          </a:p>
          <a:p>
            <a:pPr lvl="1" algn="just">
              <a:buClr>
                <a:srgbClr val="800000"/>
              </a:buClr>
              <a:buSzPct val="125000"/>
              <a:buFont typeface="Symbol" pitchFamily="18" charset="2"/>
              <a:buNone/>
              <a:defRPr/>
            </a:pPr>
            <a:r>
              <a:rPr lang="en-US" altLang="en-US" sz="1400" b="1" dirty="0" smtClean="0">
                <a:solidFill>
                  <a:srgbClr val="000066"/>
                </a:solidFill>
                <a:cs typeface="Times New Roman" pitchFamily="18" charset="0"/>
              </a:rPr>
              <a:t>   physical working conditions. </a:t>
            </a:r>
          </a:p>
          <a:p>
            <a:pPr lvl="1" algn="just">
              <a:buClr>
                <a:srgbClr val="800000"/>
              </a:buClr>
              <a:buSzPct val="125000"/>
              <a:buFont typeface="Symbol" pitchFamily="18" charset="2"/>
              <a:buChar char="·"/>
              <a:defRPr/>
            </a:pPr>
            <a:r>
              <a:rPr lang="en-US" altLang="en-US" sz="1400" b="1" dirty="0" smtClean="0">
                <a:solidFill>
                  <a:srgbClr val="000066"/>
                </a:solidFill>
                <a:cs typeface="Times New Roman" pitchFamily="18" charset="0"/>
              </a:rPr>
              <a:t> </a:t>
            </a:r>
            <a:r>
              <a:rPr lang="en-US" altLang="en-US" sz="1400" b="1" dirty="0" smtClean="0">
                <a:solidFill>
                  <a:srgbClr val="800000"/>
                </a:solidFill>
                <a:cs typeface="Times New Roman" pitchFamily="18" charset="0"/>
              </a:rPr>
              <a:t>Employee Attitudes toward Coworkers (AC) –</a:t>
            </a:r>
            <a:r>
              <a:rPr lang="en-US" altLang="en-US" sz="1400" b="1" dirty="0" smtClean="0">
                <a:solidFill>
                  <a:srgbClr val="000066"/>
                </a:solidFill>
                <a:cs typeface="Times New Roman" pitchFamily="18" charset="0"/>
              </a:rPr>
              <a:t> attitudes an employee has toward </a:t>
            </a:r>
          </a:p>
          <a:p>
            <a:pPr lvl="1" algn="just">
              <a:buClr>
                <a:srgbClr val="800000"/>
              </a:buClr>
              <a:buSzPct val="125000"/>
              <a:buFont typeface="Symbol" pitchFamily="18" charset="2"/>
              <a:buNone/>
              <a:defRPr/>
            </a:pPr>
            <a:r>
              <a:rPr lang="en-US" altLang="en-US" sz="1400" b="1" dirty="0" smtClean="0">
                <a:solidFill>
                  <a:srgbClr val="000066"/>
                </a:solidFill>
                <a:cs typeface="Times New Roman" pitchFamily="18" charset="0"/>
              </a:rPr>
              <a:t>   the coworkers he/she interacts with on a regular basis.</a:t>
            </a:r>
            <a:r>
              <a:rPr lang="en-US" altLang="en-US" sz="1600" b="1" dirty="0" smtClean="0">
                <a:solidFill>
                  <a:srgbClr val="FF0000"/>
                </a:solidFill>
                <a:cs typeface="Times New Roman" pitchFamily="18" charset="0"/>
              </a:rPr>
              <a:t> </a:t>
            </a:r>
            <a:endParaRPr lang="en-GB" altLang="en-US" sz="1600" b="1" dirty="0" smtClean="0">
              <a:solidFill>
                <a:srgbClr val="FF0000"/>
              </a:solidFill>
              <a:cs typeface="Times New Roman" pitchFamily="18" charset="0"/>
            </a:endParaRPr>
          </a:p>
        </p:txBody>
      </p:sp>
    </p:spTree>
    <p:extLst>
      <p:ext uri="{BB962C8B-B14F-4D97-AF65-F5344CB8AC3E}">
        <p14:creationId xmlns:p14="http://schemas.microsoft.com/office/powerpoint/2010/main" val="27478946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304800" y="152400"/>
            <a:ext cx="8534400" cy="6477000"/>
          </a:xfrm>
          <a:prstGeom prst="rect">
            <a:avLst/>
          </a:prstGeom>
          <a:noFill/>
          <a:ln w="38100" cmpd="dbl">
            <a:solidFill>
              <a:srgbClr val="8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780291" name="Text Box 3"/>
          <p:cNvSpPr txBox="1">
            <a:spLocks noChangeArrowheads="1"/>
          </p:cNvSpPr>
          <p:nvPr/>
        </p:nvSpPr>
        <p:spPr bwMode="auto">
          <a:xfrm>
            <a:off x="457200" y="228600"/>
            <a:ext cx="8229600" cy="6292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73038" indent="-173038">
              <a:defRPr>
                <a:solidFill>
                  <a:schemeClr val="tx1"/>
                </a:solidFill>
                <a:latin typeface="Arial" charset="0"/>
              </a:defRPr>
            </a:lvl1pPr>
            <a:lvl2pPr>
              <a:defRPr>
                <a:solidFill>
                  <a:schemeClr val="tx1"/>
                </a:solidFill>
                <a:latin typeface="Arial" charset="0"/>
              </a:defRPr>
            </a:lvl2pPr>
            <a:lvl3pPr>
              <a:defRPr>
                <a:solidFill>
                  <a:schemeClr val="tx1"/>
                </a:solidFill>
                <a:latin typeface="Arial" charset="0"/>
              </a:defRPr>
            </a:lvl3pPr>
            <a:lvl4pPr>
              <a:defRPr>
                <a:solidFill>
                  <a:schemeClr val="tx1"/>
                </a:solidFill>
                <a:latin typeface="Arial" charset="0"/>
              </a:defRPr>
            </a:lvl4pPr>
            <a:lvl5pPr>
              <a:defRPr>
                <a:solidFill>
                  <a:schemeClr val="tx1"/>
                </a:solidFill>
                <a:latin typeface="Arial" charset="0"/>
              </a:defRPr>
            </a:lvl5pPr>
            <a:lvl6pPr fontAlgn="base">
              <a:spcBef>
                <a:spcPct val="0"/>
              </a:spcBef>
              <a:spcAft>
                <a:spcPct val="0"/>
              </a:spcAft>
              <a:defRPr>
                <a:solidFill>
                  <a:schemeClr val="tx1"/>
                </a:solidFill>
                <a:latin typeface="Arial" charset="0"/>
              </a:defRPr>
            </a:lvl6pPr>
            <a:lvl7pPr fontAlgn="base">
              <a:spcBef>
                <a:spcPct val="0"/>
              </a:spcBef>
              <a:spcAft>
                <a:spcPct val="0"/>
              </a:spcAft>
              <a:defRPr>
                <a:solidFill>
                  <a:schemeClr val="tx1"/>
                </a:solidFill>
                <a:latin typeface="Arial" charset="0"/>
              </a:defRPr>
            </a:lvl7pPr>
            <a:lvl8pPr fontAlgn="base">
              <a:spcBef>
                <a:spcPct val="0"/>
              </a:spcBef>
              <a:spcAft>
                <a:spcPct val="0"/>
              </a:spcAft>
              <a:defRPr>
                <a:solidFill>
                  <a:schemeClr val="tx1"/>
                </a:solidFill>
                <a:latin typeface="Arial" charset="0"/>
              </a:defRPr>
            </a:lvl8pPr>
            <a:lvl9pPr fontAlgn="base">
              <a:spcBef>
                <a:spcPct val="0"/>
              </a:spcBef>
              <a:spcAft>
                <a:spcPct val="0"/>
              </a:spcAft>
              <a:defRPr>
                <a:solidFill>
                  <a:schemeClr val="tx1"/>
                </a:solidFill>
                <a:latin typeface="Arial" charset="0"/>
              </a:defRPr>
            </a:lvl9pPr>
          </a:lstStyle>
          <a:p>
            <a:pPr algn="ctr">
              <a:defRPr/>
            </a:pPr>
            <a:r>
              <a:rPr lang="en-US" altLang="en-US" sz="1600" b="1" smtClean="0">
                <a:solidFill>
                  <a:srgbClr val="800000"/>
                </a:solidFill>
                <a:effectLst>
                  <a:outerShdw blurRad="38100" dist="38100" dir="2700000" algn="tl">
                    <a:srgbClr val="C0C0C0"/>
                  </a:outerShdw>
                </a:effectLst>
                <a:latin typeface="Tahoma" charset="0"/>
              </a:rPr>
              <a:t>HBAT CFA/SEM Constructs and Indicator Variables</a:t>
            </a:r>
          </a:p>
          <a:p>
            <a:pPr>
              <a:defRPr/>
            </a:pPr>
            <a:r>
              <a:rPr lang="en-US" altLang="en-US" sz="1400" b="1" u="sng" smtClean="0">
                <a:solidFill>
                  <a:srgbClr val="000066"/>
                </a:solidFill>
                <a:latin typeface="Tahoma" charset="0"/>
              </a:rPr>
              <a:t>Organizational Commitment</a:t>
            </a:r>
            <a:endParaRPr lang="en-US" altLang="en-US" sz="1400" smtClean="0">
              <a:solidFill>
                <a:srgbClr val="000066"/>
              </a:solidFill>
              <a:latin typeface="Tahoma" charset="0"/>
            </a:endParaRPr>
          </a:p>
          <a:p>
            <a:pPr>
              <a:defRPr/>
            </a:pPr>
            <a:r>
              <a:rPr lang="en-US" altLang="en-US" sz="1400" smtClean="0">
                <a:solidFill>
                  <a:srgbClr val="000066"/>
                </a:solidFill>
                <a:latin typeface="Tahoma" charset="0"/>
              </a:rPr>
              <a:t>	OC1 = My work at HBAT gives me a sense of accomplishment.</a:t>
            </a:r>
          </a:p>
          <a:p>
            <a:pPr>
              <a:defRPr/>
            </a:pPr>
            <a:r>
              <a:rPr lang="en-US" altLang="en-US" sz="1400" smtClean="0">
                <a:solidFill>
                  <a:srgbClr val="000066"/>
                </a:solidFill>
                <a:latin typeface="Tahoma" charset="0"/>
              </a:rPr>
              <a:t>	OC2 = I am willing to put in a great deal of effort beyond that normally expected to help HBAT </a:t>
            </a:r>
          </a:p>
          <a:p>
            <a:pPr>
              <a:defRPr/>
            </a:pPr>
            <a:r>
              <a:rPr lang="en-US" altLang="en-US" sz="1400" smtClean="0">
                <a:solidFill>
                  <a:srgbClr val="000066"/>
                </a:solidFill>
                <a:latin typeface="Tahoma" charset="0"/>
              </a:rPr>
              <a:t>		be successful.</a:t>
            </a:r>
          </a:p>
          <a:p>
            <a:pPr>
              <a:defRPr/>
            </a:pPr>
            <a:r>
              <a:rPr lang="en-US" altLang="en-US" sz="1400" smtClean="0">
                <a:solidFill>
                  <a:srgbClr val="000066"/>
                </a:solidFill>
                <a:latin typeface="Tahoma" charset="0"/>
              </a:rPr>
              <a:t>	OC3 = I have a sense of loyalty to HBAT.</a:t>
            </a:r>
          </a:p>
          <a:p>
            <a:pPr>
              <a:defRPr/>
            </a:pPr>
            <a:r>
              <a:rPr lang="en-US" altLang="en-US" sz="1400" smtClean="0">
                <a:solidFill>
                  <a:srgbClr val="000066"/>
                </a:solidFill>
                <a:latin typeface="Tahoma" charset="0"/>
              </a:rPr>
              <a:t>	OC4 = I am proud to tell others that I work for HBAT.</a:t>
            </a:r>
          </a:p>
          <a:p>
            <a:pPr>
              <a:defRPr/>
            </a:pPr>
            <a:r>
              <a:rPr lang="en-US" altLang="en-US" sz="1400" b="1" u="sng" smtClean="0">
                <a:solidFill>
                  <a:srgbClr val="000066"/>
                </a:solidFill>
                <a:latin typeface="Tahoma" charset="0"/>
              </a:rPr>
              <a:t>Staying Intentions</a:t>
            </a:r>
            <a:endParaRPr lang="en-US" altLang="en-US" sz="1400" u="sng" smtClean="0">
              <a:solidFill>
                <a:srgbClr val="000066"/>
              </a:solidFill>
              <a:latin typeface="Tahoma" charset="0"/>
            </a:endParaRPr>
          </a:p>
          <a:p>
            <a:pPr>
              <a:defRPr/>
            </a:pPr>
            <a:r>
              <a:rPr lang="en-US" altLang="en-US" sz="1400" smtClean="0">
                <a:solidFill>
                  <a:srgbClr val="000066"/>
                </a:solidFill>
                <a:latin typeface="Tahoma" charset="0"/>
              </a:rPr>
              <a:t>	SI1 = I am not actively searching for another job.</a:t>
            </a:r>
          </a:p>
          <a:p>
            <a:pPr>
              <a:defRPr/>
            </a:pPr>
            <a:r>
              <a:rPr lang="en-US" altLang="en-US" sz="1400" smtClean="0">
                <a:solidFill>
                  <a:srgbClr val="000066"/>
                </a:solidFill>
                <a:latin typeface="Tahoma" charset="0"/>
              </a:rPr>
              <a:t>	SI2 = I seldom look at the job listings on monster.com.</a:t>
            </a:r>
          </a:p>
          <a:p>
            <a:pPr>
              <a:defRPr/>
            </a:pPr>
            <a:r>
              <a:rPr lang="en-US" altLang="en-US" sz="1400" smtClean="0">
                <a:solidFill>
                  <a:srgbClr val="000066"/>
                </a:solidFill>
                <a:latin typeface="Tahoma" charset="0"/>
              </a:rPr>
              <a:t>	SI3 = I have no interest in searching for a job in the next year.</a:t>
            </a:r>
          </a:p>
          <a:p>
            <a:pPr>
              <a:defRPr/>
            </a:pPr>
            <a:r>
              <a:rPr lang="en-US" altLang="en-US" sz="1400" smtClean="0">
                <a:solidFill>
                  <a:srgbClr val="000066"/>
                </a:solidFill>
                <a:latin typeface="Tahoma" charset="0"/>
              </a:rPr>
              <a:t>	SI4 = How likely is it that you will be working at HBAT one year from today?</a:t>
            </a:r>
          </a:p>
          <a:p>
            <a:pPr>
              <a:defRPr/>
            </a:pPr>
            <a:r>
              <a:rPr lang="en-US" altLang="en-US" sz="1400" b="1" u="sng" smtClean="0">
                <a:solidFill>
                  <a:srgbClr val="000066"/>
                </a:solidFill>
                <a:latin typeface="Tahoma" charset="0"/>
              </a:rPr>
              <a:t>Attitudes Towards Co-Workers</a:t>
            </a:r>
            <a:endParaRPr lang="en-US" altLang="en-US" sz="1400" smtClean="0">
              <a:solidFill>
                <a:srgbClr val="000066"/>
              </a:solidFill>
              <a:latin typeface="Tahoma" charset="0"/>
            </a:endParaRPr>
          </a:p>
          <a:p>
            <a:pPr>
              <a:defRPr/>
            </a:pPr>
            <a:r>
              <a:rPr lang="en-US" altLang="en-US" sz="1400" smtClean="0">
                <a:solidFill>
                  <a:srgbClr val="000066"/>
                </a:solidFill>
                <a:latin typeface="Tahoma" charset="0"/>
              </a:rPr>
              <a:t>	AC1 = How happy are you with the work of your coworkers?</a:t>
            </a:r>
          </a:p>
          <a:p>
            <a:pPr>
              <a:defRPr/>
            </a:pPr>
            <a:r>
              <a:rPr lang="en-US" altLang="en-US" sz="1400" smtClean="0">
                <a:solidFill>
                  <a:srgbClr val="000066"/>
                </a:solidFill>
                <a:latin typeface="Tahoma" charset="0"/>
              </a:rPr>
              <a:t>	AC2 = How do you feel about your coworkers?</a:t>
            </a:r>
          </a:p>
          <a:p>
            <a:pPr>
              <a:defRPr/>
            </a:pPr>
            <a:r>
              <a:rPr lang="en-US" altLang="en-US" sz="1400" smtClean="0">
                <a:solidFill>
                  <a:srgbClr val="000066"/>
                </a:solidFill>
                <a:latin typeface="Tahoma" charset="0"/>
              </a:rPr>
              <a:t>	AC3 = How often do you do things with your coworkers on your days off?</a:t>
            </a:r>
          </a:p>
          <a:p>
            <a:pPr>
              <a:defRPr/>
            </a:pPr>
            <a:r>
              <a:rPr lang="en-US" altLang="en-US" sz="1400" smtClean="0">
                <a:solidFill>
                  <a:srgbClr val="000066"/>
                </a:solidFill>
                <a:latin typeface="Tahoma" charset="0"/>
              </a:rPr>
              <a:t>	AC4 = Generally, how similar are your coworkers to you?</a:t>
            </a:r>
          </a:p>
          <a:p>
            <a:pPr>
              <a:defRPr/>
            </a:pPr>
            <a:r>
              <a:rPr lang="en-US" altLang="en-US" sz="1400" b="1" u="sng" smtClean="0">
                <a:solidFill>
                  <a:srgbClr val="000066"/>
                </a:solidFill>
                <a:latin typeface="Tahoma" charset="0"/>
              </a:rPr>
              <a:t>Environmental Perceptions</a:t>
            </a:r>
            <a:endParaRPr lang="en-US" altLang="en-US" sz="1400" smtClean="0">
              <a:solidFill>
                <a:srgbClr val="000066"/>
              </a:solidFill>
              <a:latin typeface="Tahoma" charset="0"/>
            </a:endParaRPr>
          </a:p>
          <a:p>
            <a:pPr>
              <a:defRPr/>
            </a:pPr>
            <a:r>
              <a:rPr lang="en-US" altLang="en-US" sz="1400" smtClean="0">
                <a:solidFill>
                  <a:srgbClr val="000066"/>
                </a:solidFill>
                <a:latin typeface="Tahoma" charset="0"/>
              </a:rPr>
              <a:t>	EP1 = I am very comfortable with my physical work environment at HBAT.</a:t>
            </a:r>
          </a:p>
          <a:p>
            <a:pPr>
              <a:defRPr/>
            </a:pPr>
            <a:r>
              <a:rPr lang="en-US" altLang="en-US" sz="1400" smtClean="0">
                <a:solidFill>
                  <a:srgbClr val="000066"/>
                </a:solidFill>
                <a:latin typeface="Tahoma" charset="0"/>
              </a:rPr>
              <a:t>	EP2 = The place I work in is designed to help me do my job better.</a:t>
            </a:r>
          </a:p>
          <a:p>
            <a:pPr>
              <a:defRPr/>
            </a:pPr>
            <a:r>
              <a:rPr lang="en-US" altLang="en-US" sz="1400" smtClean="0">
                <a:solidFill>
                  <a:srgbClr val="000066"/>
                </a:solidFill>
                <a:latin typeface="Tahoma" charset="0"/>
              </a:rPr>
              <a:t>	EP3 = There are few obstacles to make me less productive in my workplace.</a:t>
            </a:r>
          </a:p>
          <a:p>
            <a:pPr>
              <a:defRPr/>
            </a:pPr>
            <a:r>
              <a:rPr lang="en-US" altLang="en-US" sz="1400" smtClean="0">
                <a:solidFill>
                  <a:srgbClr val="000066"/>
                </a:solidFill>
                <a:latin typeface="Tahoma" charset="0"/>
              </a:rPr>
              <a:t>	EP4 = What term best describes your work environment at HBAT?</a:t>
            </a:r>
          </a:p>
          <a:p>
            <a:pPr>
              <a:defRPr/>
            </a:pPr>
            <a:r>
              <a:rPr lang="en-US" altLang="en-US" sz="1400" b="1" u="sng" smtClean="0">
                <a:solidFill>
                  <a:srgbClr val="000066"/>
                </a:solidFill>
                <a:latin typeface="Tahoma" charset="0"/>
              </a:rPr>
              <a:t>Job Satisfaction</a:t>
            </a:r>
          </a:p>
          <a:p>
            <a:pPr>
              <a:defRPr/>
            </a:pPr>
            <a:r>
              <a:rPr lang="en-US" altLang="en-US" sz="1400" smtClean="0">
                <a:solidFill>
                  <a:srgbClr val="000066"/>
                </a:solidFill>
                <a:latin typeface="Tahoma" charset="0"/>
              </a:rPr>
              <a:t>	JS1 = All things considered, I feel very satisfied when I think about my job.</a:t>
            </a:r>
          </a:p>
          <a:p>
            <a:pPr>
              <a:defRPr/>
            </a:pPr>
            <a:r>
              <a:rPr lang="en-US" altLang="en-US" sz="1400" smtClean="0">
                <a:solidFill>
                  <a:srgbClr val="000066"/>
                </a:solidFill>
                <a:latin typeface="Tahoma" charset="0"/>
              </a:rPr>
              <a:t>	JS2 = When you think of your job, how satisfied do you feel?</a:t>
            </a:r>
          </a:p>
          <a:p>
            <a:pPr>
              <a:defRPr/>
            </a:pPr>
            <a:r>
              <a:rPr lang="en-US" altLang="en-US" sz="1400" smtClean="0">
                <a:solidFill>
                  <a:srgbClr val="000066"/>
                </a:solidFill>
                <a:latin typeface="Tahoma" charset="0"/>
              </a:rPr>
              <a:t>	JS3 = How satisfied are you with your current job at HBAT?</a:t>
            </a:r>
          </a:p>
          <a:p>
            <a:pPr>
              <a:defRPr/>
            </a:pPr>
            <a:r>
              <a:rPr lang="en-US" altLang="en-US" sz="1400" smtClean="0">
                <a:solidFill>
                  <a:srgbClr val="000066"/>
                </a:solidFill>
                <a:latin typeface="Tahoma" charset="0"/>
              </a:rPr>
              <a:t>	JS4 = How satisfied are you with HBAT as an employer?</a:t>
            </a:r>
          </a:p>
          <a:p>
            <a:pPr>
              <a:defRPr/>
            </a:pPr>
            <a:r>
              <a:rPr lang="en-US" altLang="en-US" sz="1400" smtClean="0">
                <a:solidFill>
                  <a:srgbClr val="000066"/>
                </a:solidFill>
                <a:latin typeface="Tahoma" charset="0"/>
              </a:rPr>
              <a:t>	JS5 = Please indicate your satisfaction with your current job with HBAT by placing a percentage in 	the blank, with 0% = not satisfied at all and 100% = highly satisfied.</a:t>
            </a:r>
          </a:p>
        </p:txBody>
      </p:sp>
    </p:spTree>
    <p:extLst>
      <p:ext uri="{BB962C8B-B14F-4D97-AF65-F5344CB8AC3E}">
        <p14:creationId xmlns:p14="http://schemas.microsoft.com/office/powerpoint/2010/main" val="11202228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ChangeArrowheads="1"/>
          </p:cNvSpPr>
          <p:nvPr/>
        </p:nvSpPr>
        <p:spPr bwMode="auto">
          <a:xfrm>
            <a:off x="274638" y="457200"/>
            <a:ext cx="8518525" cy="144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endParaRPr lang="en-GB" altLang="en-US" sz="4800" b="1">
              <a:solidFill>
                <a:schemeClr val="hlink"/>
              </a:solidFill>
            </a:endParaRPr>
          </a:p>
        </p:txBody>
      </p:sp>
      <p:sp>
        <p:nvSpPr>
          <p:cNvPr id="817155" name="Text Box 3"/>
          <p:cNvSpPr txBox="1">
            <a:spLocks noChangeArrowheads="1"/>
          </p:cNvSpPr>
          <p:nvPr/>
        </p:nvSpPr>
        <p:spPr bwMode="auto">
          <a:xfrm>
            <a:off x="228600" y="731838"/>
            <a:ext cx="8763000" cy="6057900"/>
          </a:xfrm>
          <a:prstGeom prst="rect">
            <a:avLst/>
          </a:prstGeom>
          <a:solidFill>
            <a:schemeClr val="bg1"/>
          </a:solidFill>
          <a:ln w="9525">
            <a:solidFill>
              <a:srgbClr val="8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137160" rIns="45720" anchor="ctr">
            <a:spAutoFit/>
          </a:bodyPr>
          <a:lstStyle>
            <a:lvl1pPr marL="508000" indent="-508000">
              <a:defRPr>
                <a:solidFill>
                  <a:schemeClr val="tx1"/>
                </a:solidFill>
                <a:latin typeface="Arial" charset="0"/>
              </a:defRPr>
            </a:lvl1pPr>
            <a:lvl2pPr marL="738188">
              <a:defRPr>
                <a:solidFill>
                  <a:schemeClr val="tx1"/>
                </a:solidFill>
                <a:latin typeface="Arial" charset="0"/>
              </a:defRPr>
            </a:lvl2pPr>
            <a:lvl3pPr>
              <a:defRPr>
                <a:solidFill>
                  <a:schemeClr val="tx1"/>
                </a:solidFill>
                <a:latin typeface="Arial" charset="0"/>
              </a:defRPr>
            </a:lvl3pPr>
            <a:lvl4pPr>
              <a:defRPr>
                <a:solidFill>
                  <a:schemeClr val="tx1"/>
                </a:solidFill>
                <a:latin typeface="Arial" charset="0"/>
              </a:defRPr>
            </a:lvl4pPr>
            <a:lvl5pPr>
              <a:defRPr>
                <a:solidFill>
                  <a:schemeClr val="tx1"/>
                </a:solidFill>
                <a:latin typeface="Arial" charset="0"/>
              </a:defRPr>
            </a:lvl5pPr>
            <a:lvl6pPr fontAlgn="base">
              <a:spcBef>
                <a:spcPct val="0"/>
              </a:spcBef>
              <a:spcAft>
                <a:spcPct val="0"/>
              </a:spcAft>
              <a:defRPr>
                <a:solidFill>
                  <a:schemeClr val="tx1"/>
                </a:solidFill>
                <a:latin typeface="Arial" charset="0"/>
              </a:defRPr>
            </a:lvl6pPr>
            <a:lvl7pPr fontAlgn="base">
              <a:spcBef>
                <a:spcPct val="0"/>
              </a:spcBef>
              <a:spcAft>
                <a:spcPct val="0"/>
              </a:spcAft>
              <a:defRPr>
                <a:solidFill>
                  <a:schemeClr val="tx1"/>
                </a:solidFill>
                <a:latin typeface="Arial" charset="0"/>
              </a:defRPr>
            </a:lvl7pPr>
            <a:lvl8pPr fontAlgn="base">
              <a:spcBef>
                <a:spcPct val="0"/>
              </a:spcBef>
              <a:spcAft>
                <a:spcPct val="0"/>
              </a:spcAft>
              <a:defRPr>
                <a:solidFill>
                  <a:schemeClr val="tx1"/>
                </a:solidFill>
                <a:latin typeface="Arial" charset="0"/>
              </a:defRPr>
            </a:lvl8pPr>
            <a:lvl9pPr fontAlgn="base">
              <a:spcBef>
                <a:spcPct val="0"/>
              </a:spcBef>
              <a:spcAft>
                <a:spcPct val="0"/>
              </a:spcAft>
              <a:defRPr>
                <a:solidFill>
                  <a:schemeClr val="tx1"/>
                </a:solidFill>
                <a:latin typeface="Arial" charset="0"/>
              </a:defRPr>
            </a:lvl9pPr>
          </a:lstStyle>
          <a:p>
            <a:pPr>
              <a:defRPr/>
            </a:pPr>
            <a:r>
              <a:rPr lang="en-US" altLang="en-US" sz="1400" b="1" smtClean="0">
                <a:solidFill>
                  <a:srgbClr val="000066"/>
                </a:solidFill>
                <a:effectLst>
                  <a:outerShdw blurRad="38100" dist="38100" dir="2700000" algn="tl">
                    <a:srgbClr val="C0C0C0"/>
                  </a:outerShdw>
                </a:effectLst>
              </a:rPr>
              <a:t>        	</a:t>
            </a:r>
            <a:r>
              <a:rPr lang="en-US" altLang="en-US" sz="1400" b="1" u="sng" smtClean="0">
                <a:solidFill>
                  <a:srgbClr val="000066"/>
                </a:solidFill>
                <a:effectLst>
                  <a:outerShdw blurRad="38100" dist="38100" dir="2700000" algn="tl">
                    <a:srgbClr val="C0C0C0"/>
                  </a:outerShdw>
                </a:effectLst>
              </a:rPr>
              <a:t>Variable Description</a:t>
            </a:r>
            <a:r>
              <a:rPr lang="en-US" altLang="en-US" sz="1400" smtClean="0">
                <a:solidFill>
                  <a:srgbClr val="000066"/>
                </a:solidFill>
                <a:effectLst>
                  <a:outerShdw blurRad="38100" dist="38100" dir="2700000" algn="tl">
                    <a:srgbClr val="C0C0C0"/>
                  </a:outerShdw>
                </a:effectLst>
              </a:rPr>
              <a:t>				              	               </a:t>
            </a:r>
            <a:r>
              <a:rPr lang="en-US" altLang="en-US" sz="1400" b="1" u="sng" smtClean="0">
                <a:solidFill>
                  <a:srgbClr val="000066"/>
                </a:solidFill>
                <a:effectLst>
                  <a:outerShdw blurRad="38100" dist="38100" dir="2700000" algn="tl">
                    <a:srgbClr val="C0C0C0"/>
                  </a:outerShdw>
                </a:effectLst>
              </a:rPr>
              <a:t>Variable Type</a:t>
            </a:r>
            <a:endParaRPr lang="en-US" altLang="en-US" sz="1400" u="sng" smtClean="0">
              <a:solidFill>
                <a:srgbClr val="000066"/>
              </a:solidFill>
              <a:effectLst>
                <a:outerShdw blurRad="38100" dist="38100" dir="2700000" algn="tl">
                  <a:srgbClr val="C0C0C0"/>
                </a:outerShdw>
              </a:effectLst>
            </a:endParaRPr>
          </a:p>
          <a:p>
            <a:pPr>
              <a:defRPr/>
            </a:pPr>
            <a:r>
              <a:rPr lang="en-US" altLang="en-US" sz="1400" b="1" smtClean="0">
                <a:solidFill>
                  <a:srgbClr val="000066"/>
                </a:solidFill>
                <a:effectLst>
                  <a:outerShdw blurRad="38100" dist="38100" dir="2700000" algn="tl">
                    <a:srgbClr val="C0C0C0"/>
                  </a:outerShdw>
                </a:effectLst>
              </a:rPr>
              <a:t>JS1	I feel satisfied when I think about my job. </a:t>
            </a:r>
            <a:r>
              <a:rPr lang="en-US" altLang="en-US" sz="1200" b="1" smtClean="0">
                <a:solidFill>
                  <a:srgbClr val="000066"/>
                </a:solidFill>
                <a:effectLst>
                  <a:outerShdw blurRad="38100" dist="38100" dir="2700000" algn="tl">
                    <a:srgbClr val="C0C0C0"/>
                  </a:outerShdw>
                </a:effectLst>
              </a:rPr>
              <a:t>(0-10, Agree-Disagree) 		       </a:t>
            </a:r>
            <a:r>
              <a:rPr lang="en-US" altLang="en-US" sz="1400" b="1" smtClean="0">
                <a:solidFill>
                  <a:srgbClr val="000066"/>
                </a:solidFill>
                <a:effectLst>
                  <a:outerShdw blurRad="38100" dist="38100" dir="2700000" algn="tl">
                    <a:srgbClr val="C0C0C0"/>
                  </a:outerShdw>
                </a:effectLst>
              </a:rPr>
              <a:t>Metric </a:t>
            </a:r>
          </a:p>
          <a:p>
            <a:pPr>
              <a:defRPr/>
            </a:pPr>
            <a:r>
              <a:rPr lang="en-US" altLang="en-US" sz="1400" b="1" smtClean="0">
                <a:solidFill>
                  <a:srgbClr val="000066"/>
                </a:solidFill>
                <a:effectLst>
                  <a:outerShdw blurRad="38100" dist="38100" dir="2700000" algn="tl">
                    <a:srgbClr val="C0C0C0"/>
                  </a:outerShdw>
                </a:effectLst>
              </a:rPr>
              <a:t>OC1	My work at HBAT give me a sense of accomplishment </a:t>
            </a:r>
            <a:r>
              <a:rPr lang="en-US" altLang="en-US" sz="1200" b="1" smtClean="0">
                <a:solidFill>
                  <a:srgbClr val="000066"/>
                </a:solidFill>
                <a:effectLst>
                  <a:outerShdw blurRad="38100" dist="38100" dir="2700000" algn="tl">
                    <a:srgbClr val="C0C0C0"/>
                  </a:outerShdw>
                </a:effectLst>
              </a:rPr>
              <a:t>(0-10, Agree-Disagree)</a:t>
            </a:r>
            <a:r>
              <a:rPr lang="en-US" altLang="en-US" sz="1400" b="1" smtClean="0">
                <a:solidFill>
                  <a:srgbClr val="000066"/>
                </a:solidFill>
                <a:effectLst>
                  <a:outerShdw blurRad="38100" dist="38100" dir="2700000" algn="tl">
                    <a:srgbClr val="C0C0C0"/>
                  </a:outerShdw>
                </a:effectLst>
              </a:rPr>
              <a:t>.                  Metric </a:t>
            </a:r>
          </a:p>
          <a:p>
            <a:pPr>
              <a:defRPr/>
            </a:pPr>
            <a:r>
              <a:rPr lang="en-US" altLang="en-US" sz="1400" b="1" smtClean="0">
                <a:solidFill>
                  <a:srgbClr val="000066"/>
                </a:solidFill>
                <a:effectLst>
                  <a:outerShdw blurRad="38100" dist="38100" dir="2700000" algn="tl">
                    <a:srgbClr val="C0C0C0"/>
                  </a:outerShdw>
                </a:effectLst>
              </a:rPr>
              <a:t>OC2	I am willing to put in a great deal of effort  . . to help HBAT </a:t>
            </a:r>
            <a:r>
              <a:rPr lang="en-US" altLang="en-US" sz="1200" b="1" smtClean="0">
                <a:solidFill>
                  <a:srgbClr val="000066"/>
                </a:solidFill>
                <a:effectLst>
                  <a:outerShdw blurRad="38100" dist="38100" dir="2700000" algn="tl">
                    <a:srgbClr val="C0C0C0"/>
                  </a:outerShdw>
                </a:effectLst>
              </a:rPr>
              <a:t>(0-10, Agree-Disagree).</a:t>
            </a:r>
            <a:r>
              <a:rPr lang="en-US" altLang="en-US" sz="1400" b="1" smtClean="0">
                <a:solidFill>
                  <a:srgbClr val="000066"/>
                </a:solidFill>
                <a:effectLst>
                  <a:outerShdw blurRad="38100" dist="38100" dir="2700000" algn="tl">
                    <a:srgbClr val="C0C0C0"/>
                  </a:outerShdw>
                </a:effectLst>
              </a:rPr>
              <a:t>           Metric </a:t>
            </a:r>
          </a:p>
          <a:p>
            <a:pPr>
              <a:defRPr/>
            </a:pPr>
            <a:r>
              <a:rPr lang="en-US" altLang="en-US" sz="1400" b="1" smtClean="0">
                <a:solidFill>
                  <a:srgbClr val="000066"/>
                </a:solidFill>
                <a:effectLst>
                  <a:outerShdw blurRad="38100" dist="38100" dir="2700000" algn="tl">
                    <a:srgbClr val="C0C0C0"/>
                  </a:outerShdw>
                </a:effectLst>
              </a:rPr>
              <a:t>EP1	I am . . . comfortable with my . . . work environment at HBAT </a:t>
            </a:r>
            <a:r>
              <a:rPr lang="en-US" altLang="en-US" sz="1200" b="1" smtClean="0">
                <a:solidFill>
                  <a:srgbClr val="000066"/>
                </a:solidFill>
                <a:effectLst>
                  <a:outerShdw blurRad="38100" dist="38100" dir="2700000" algn="tl">
                    <a:srgbClr val="C0C0C0"/>
                  </a:outerShdw>
                </a:effectLst>
              </a:rPr>
              <a:t>(0-10, Agree-Disagree).</a:t>
            </a:r>
            <a:r>
              <a:rPr lang="en-US" altLang="en-US" sz="1400" b="1" smtClean="0">
                <a:solidFill>
                  <a:srgbClr val="000066"/>
                </a:solidFill>
                <a:effectLst>
                  <a:outerShdw blurRad="38100" dist="38100" dir="2700000" algn="tl">
                    <a:srgbClr val="C0C0C0"/>
                  </a:outerShdw>
                </a:effectLst>
              </a:rPr>
              <a:t>        Metric</a:t>
            </a:r>
          </a:p>
          <a:p>
            <a:pPr>
              <a:defRPr/>
            </a:pPr>
            <a:r>
              <a:rPr lang="en-US" altLang="en-US" sz="1400" b="1" smtClean="0">
                <a:solidFill>
                  <a:srgbClr val="000066"/>
                </a:solidFill>
                <a:effectLst>
                  <a:outerShdw blurRad="38100" dist="38100" dir="2700000" algn="tl">
                    <a:srgbClr val="C0C0C0"/>
                  </a:outerShdw>
                </a:effectLst>
              </a:rPr>
              <a:t>OC3	I have a sense of loyalty to HBAT </a:t>
            </a:r>
            <a:r>
              <a:rPr lang="en-US" altLang="en-US" sz="1200" b="1" smtClean="0">
                <a:solidFill>
                  <a:srgbClr val="000066"/>
                </a:solidFill>
                <a:effectLst>
                  <a:outerShdw blurRad="38100" dist="38100" dir="2700000" algn="tl">
                    <a:srgbClr val="C0C0C0"/>
                  </a:outerShdw>
                </a:effectLst>
              </a:rPr>
              <a:t>(0-10, Agree-Disagree).</a:t>
            </a:r>
            <a:r>
              <a:rPr lang="en-US" altLang="en-US" sz="1400" b="1" smtClean="0">
                <a:solidFill>
                  <a:srgbClr val="000066"/>
                </a:solidFill>
                <a:effectLst>
                  <a:outerShdw blurRad="38100" dist="38100" dir="2700000" algn="tl">
                    <a:srgbClr val="C0C0C0"/>
                  </a:outerShdw>
                </a:effectLst>
              </a:rPr>
              <a:t>			       Metric</a:t>
            </a:r>
            <a:endParaRPr lang="en-US" altLang="en-US" sz="1400" u="sng" smtClean="0">
              <a:solidFill>
                <a:srgbClr val="000066"/>
              </a:solidFill>
              <a:effectLst>
                <a:outerShdw blurRad="38100" dist="38100" dir="2700000" algn="tl">
                  <a:srgbClr val="C0C0C0"/>
                </a:outerShdw>
              </a:effectLst>
            </a:endParaRPr>
          </a:p>
          <a:p>
            <a:pPr>
              <a:defRPr/>
            </a:pPr>
            <a:r>
              <a:rPr lang="en-US" altLang="en-US" sz="1400" b="1" smtClean="0">
                <a:solidFill>
                  <a:srgbClr val="000066"/>
                </a:solidFill>
                <a:effectLst>
                  <a:outerShdw blurRad="38100" dist="38100" dir="2700000" algn="tl">
                    <a:srgbClr val="C0C0C0"/>
                  </a:outerShdw>
                </a:effectLst>
              </a:rPr>
              <a:t>OC4	I am proud to tell others that I work for HBAT </a:t>
            </a:r>
            <a:r>
              <a:rPr lang="en-US" altLang="en-US" sz="1200" b="1" smtClean="0">
                <a:solidFill>
                  <a:srgbClr val="000066"/>
                </a:solidFill>
                <a:effectLst>
                  <a:outerShdw blurRad="38100" dist="38100" dir="2700000" algn="tl">
                    <a:srgbClr val="C0C0C0"/>
                  </a:outerShdw>
                </a:effectLst>
              </a:rPr>
              <a:t>(0-10, Agree-Disagree).</a:t>
            </a:r>
            <a:r>
              <a:rPr lang="en-US" altLang="en-US" sz="1400" b="1" smtClean="0">
                <a:solidFill>
                  <a:srgbClr val="000066"/>
                </a:solidFill>
                <a:effectLst>
                  <a:outerShdw blurRad="38100" dist="38100" dir="2700000" algn="tl">
                    <a:srgbClr val="C0C0C0"/>
                  </a:outerShdw>
                </a:effectLst>
              </a:rPr>
              <a:t>		       Metric</a:t>
            </a:r>
          </a:p>
          <a:p>
            <a:pPr>
              <a:defRPr/>
            </a:pPr>
            <a:r>
              <a:rPr lang="en-US" altLang="en-US" sz="1400" b="1" smtClean="0">
                <a:solidFill>
                  <a:srgbClr val="000066"/>
                </a:solidFill>
                <a:effectLst>
                  <a:outerShdw blurRad="38100" dist="38100" dir="2700000" algn="tl">
                    <a:srgbClr val="C0C0C0"/>
                  </a:outerShdw>
                </a:effectLst>
              </a:rPr>
              <a:t>EP2	The place I work in is designed to help me do my job better </a:t>
            </a:r>
            <a:r>
              <a:rPr lang="en-US" altLang="en-US" sz="1200" b="1" smtClean="0">
                <a:solidFill>
                  <a:srgbClr val="000066"/>
                </a:solidFill>
                <a:effectLst>
                  <a:outerShdw blurRad="38100" dist="38100" dir="2700000" algn="tl">
                    <a:srgbClr val="C0C0C0"/>
                  </a:outerShdw>
                </a:effectLst>
              </a:rPr>
              <a:t>(0-10, Agree-Disagree).</a:t>
            </a:r>
            <a:r>
              <a:rPr lang="en-US" altLang="en-US" sz="1400" b="1" smtClean="0">
                <a:solidFill>
                  <a:srgbClr val="000066"/>
                </a:solidFill>
                <a:effectLst>
                  <a:outerShdw blurRad="38100" dist="38100" dir="2700000" algn="tl">
                    <a:srgbClr val="C0C0C0"/>
                  </a:outerShdw>
                </a:effectLst>
              </a:rPr>
              <a:t>          Metric</a:t>
            </a:r>
          </a:p>
          <a:p>
            <a:pPr>
              <a:defRPr/>
            </a:pPr>
            <a:r>
              <a:rPr lang="en-US" altLang="en-US" sz="1400" b="1" smtClean="0">
                <a:solidFill>
                  <a:srgbClr val="000066"/>
                </a:solidFill>
                <a:effectLst>
                  <a:outerShdw blurRad="38100" dist="38100" dir="2700000" algn="tl">
                    <a:srgbClr val="C0C0C0"/>
                  </a:outerShdw>
                </a:effectLst>
              </a:rPr>
              <a:t>EP3	There are few obstacles to make me less productive in my workplace </a:t>
            </a:r>
            <a:r>
              <a:rPr lang="en-US" altLang="en-US" sz="1200" b="1" smtClean="0">
                <a:solidFill>
                  <a:srgbClr val="000066"/>
                </a:solidFill>
                <a:effectLst>
                  <a:outerShdw blurRad="38100" dist="38100" dir="2700000" algn="tl">
                    <a:srgbClr val="C0C0C0"/>
                  </a:outerShdw>
                </a:effectLst>
              </a:rPr>
              <a:t>(0-10, Ag-Disa).</a:t>
            </a:r>
            <a:r>
              <a:rPr lang="en-US" altLang="en-US" sz="1400" b="1" smtClean="0">
                <a:solidFill>
                  <a:srgbClr val="000066"/>
                </a:solidFill>
                <a:effectLst>
                  <a:outerShdw blurRad="38100" dist="38100" dir="2700000" algn="tl">
                    <a:srgbClr val="C0C0C0"/>
                  </a:outerShdw>
                </a:effectLst>
              </a:rPr>
              <a:t>    Metric</a:t>
            </a:r>
          </a:p>
          <a:p>
            <a:pPr>
              <a:defRPr/>
            </a:pPr>
            <a:r>
              <a:rPr lang="en-US" altLang="en-US" sz="1400" b="1" smtClean="0">
                <a:solidFill>
                  <a:srgbClr val="000066"/>
                </a:solidFill>
                <a:effectLst>
                  <a:outerShdw blurRad="38100" dist="38100" dir="2700000" algn="tl">
                    <a:srgbClr val="C0C0C0"/>
                  </a:outerShdw>
                </a:effectLst>
              </a:rPr>
              <a:t>AC1	How happy are you with the work of your coworkers? </a:t>
            </a:r>
            <a:r>
              <a:rPr lang="en-US" altLang="en-US" sz="1200" b="1" smtClean="0">
                <a:solidFill>
                  <a:srgbClr val="000066"/>
                </a:solidFill>
                <a:effectLst>
                  <a:outerShdw blurRad="38100" dist="38100" dir="2700000" algn="tl">
                    <a:srgbClr val="C0C0C0"/>
                  </a:outerShdw>
                </a:effectLst>
              </a:rPr>
              <a:t>(5-pt. Happy-Unhappy)</a:t>
            </a:r>
            <a:r>
              <a:rPr lang="en-US" altLang="en-US" sz="1400" b="1" smtClean="0">
                <a:solidFill>
                  <a:srgbClr val="000066"/>
                </a:solidFill>
                <a:effectLst>
                  <a:outerShdw blurRad="38100" dist="38100" dir="2700000" algn="tl">
                    <a:srgbClr val="C0C0C0"/>
                  </a:outerShdw>
                </a:effectLst>
              </a:rPr>
              <a:t>                    Metric</a:t>
            </a:r>
          </a:p>
          <a:p>
            <a:pPr>
              <a:defRPr/>
            </a:pPr>
            <a:r>
              <a:rPr lang="en-US" altLang="en-US" sz="1400" b="1" smtClean="0">
                <a:solidFill>
                  <a:srgbClr val="000066"/>
                </a:solidFill>
                <a:effectLst>
                  <a:outerShdw blurRad="38100" dist="38100" dir="2700000" algn="tl">
                    <a:srgbClr val="C0C0C0"/>
                  </a:outerShdw>
                </a:effectLst>
              </a:rPr>
              <a:t>EP4	What term best describes your work environment? </a:t>
            </a:r>
            <a:r>
              <a:rPr lang="en-US" altLang="en-US" sz="1200" b="1" smtClean="0">
                <a:solidFill>
                  <a:srgbClr val="000066"/>
                </a:solidFill>
                <a:effectLst>
                  <a:outerShdw blurRad="38100" dist="38100" dir="2700000" algn="tl">
                    <a:srgbClr val="C0C0C0"/>
                  </a:outerShdw>
                </a:effectLst>
              </a:rPr>
              <a:t>(7-pt. Hectic-Soothing?)</a:t>
            </a:r>
            <a:r>
              <a:rPr lang="en-US" altLang="en-US" sz="1400" b="1" smtClean="0">
                <a:solidFill>
                  <a:srgbClr val="000066"/>
                </a:solidFill>
                <a:effectLst>
                  <a:outerShdw blurRad="38100" dist="38100" dir="2700000" algn="tl">
                    <a:srgbClr val="C0C0C0"/>
                  </a:outerShdw>
                </a:effectLst>
              </a:rPr>
              <a:t>                       Metric</a:t>
            </a:r>
          </a:p>
          <a:p>
            <a:pPr>
              <a:defRPr/>
            </a:pPr>
            <a:r>
              <a:rPr lang="en-US" altLang="en-US" sz="1400" b="1" smtClean="0">
                <a:solidFill>
                  <a:srgbClr val="000066"/>
                </a:solidFill>
                <a:effectLst>
                  <a:outerShdw blurRad="38100" dist="38100" dir="2700000" algn="tl">
                    <a:srgbClr val="C0C0C0"/>
                  </a:outerShdw>
                </a:effectLst>
              </a:rPr>
              <a:t>JS2	When you think of your job, how satisfied do you feel? </a:t>
            </a:r>
            <a:r>
              <a:rPr lang="en-US" altLang="en-US" sz="1200" b="1" smtClean="0">
                <a:solidFill>
                  <a:srgbClr val="000066"/>
                </a:solidFill>
                <a:effectLst>
                  <a:outerShdw blurRad="38100" dist="38100" dir="2700000" algn="tl">
                    <a:srgbClr val="C0C0C0"/>
                  </a:outerShdw>
                </a:effectLst>
              </a:rPr>
              <a:t>(7-pt)		        </a:t>
            </a:r>
            <a:r>
              <a:rPr lang="en-US" altLang="en-US" sz="1400" b="1" smtClean="0">
                <a:solidFill>
                  <a:srgbClr val="000066"/>
                </a:solidFill>
                <a:effectLst>
                  <a:outerShdw blurRad="38100" dist="38100" dir="2700000" algn="tl">
                    <a:srgbClr val="C0C0C0"/>
                  </a:outerShdw>
                </a:effectLst>
              </a:rPr>
              <a:t>Metric</a:t>
            </a:r>
          </a:p>
          <a:p>
            <a:pPr>
              <a:defRPr/>
            </a:pPr>
            <a:r>
              <a:rPr lang="en-US" altLang="en-US" sz="1400" b="1" smtClean="0">
                <a:solidFill>
                  <a:srgbClr val="000066"/>
                </a:solidFill>
                <a:effectLst>
                  <a:outerShdw blurRad="38100" dist="38100" dir="2700000" algn="tl">
                    <a:srgbClr val="C0C0C0"/>
                  </a:outerShdw>
                </a:effectLst>
              </a:rPr>
              <a:t>JS3	How satisfied are you with your current  job with HBAT? </a:t>
            </a:r>
            <a:r>
              <a:rPr lang="en-US" altLang="en-US" sz="1200" b="1" smtClean="0">
                <a:solidFill>
                  <a:srgbClr val="000066"/>
                </a:solidFill>
                <a:effectLst>
                  <a:outerShdw blurRad="38100" dist="38100" dir="2700000" algn="tl">
                    <a:srgbClr val="C0C0C0"/>
                  </a:outerShdw>
                </a:effectLst>
              </a:rPr>
              <a:t>(7-pt)</a:t>
            </a:r>
            <a:r>
              <a:rPr lang="en-US" altLang="en-US" sz="1400" b="1" smtClean="0">
                <a:solidFill>
                  <a:srgbClr val="000066"/>
                </a:solidFill>
                <a:effectLst>
                  <a:outerShdw blurRad="38100" dist="38100" dir="2700000" algn="tl">
                    <a:srgbClr val="C0C0C0"/>
                  </a:outerShdw>
                </a:effectLst>
              </a:rPr>
              <a:t> 		       Metric</a:t>
            </a:r>
          </a:p>
          <a:p>
            <a:pPr>
              <a:defRPr/>
            </a:pPr>
            <a:r>
              <a:rPr lang="en-US" altLang="en-US" sz="1400" b="1" smtClean="0">
                <a:solidFill>
                  <a:srgbClr val="000066"/>
                </a:solidFill>
                <a:effectLst>
                  <a:outerShdw blurRad="38100" dist="38100" dir="2700000" algn="tl">
                    <a:srgbClr val="C0C0C0"/>
                  </a:outerShdw>
                </a:effectLst>
              </a:rPr>
              <a:t>AC2	How do you feel about your coworkers?  </a:t>
            </a:r>
            <a:r>
              <a:rPr lang="en-US" altLang="en-US" sz="1200" b="1" smtClean="0">
                <a:solidFill>
                  <a:srgbClr val="000066"/>
                </a:solidFill>
                <a:effectLst>
                  <a:outerShdw blurRad="38100" dist="38100" dir="2700000" algn="tl">
                    <a:srgbClr val="C0C0C0"/>
                  </a:outerShdw>
                </a:effectLst>
              </a:rPr>
              <a:t>(7-pt.</a:t>
            </a:r>
            <a:r>
              <a:rPr lang="en-US" altLang="en-US" sz="1400" b="1" smtClean="0">
                <a:solidFill>
                  <a:srgbClr val="000066"/>
                </a:solidFill>
                <a:effectLst>
                  <a:outerShdw blurRad="38100" dist="38100" dir="2700000" algn="tl">
                    <a:srgbClr val="C0C0C0"/>
                  </a:outerShdw>
                </a:effectLst>
              </a:rPr>
              <a:t> </a:t>
            </a:r>
            <a:r>
              <a:rPr lang="en-US" altLang="en-US" sz="1200" b="1" smtClean="0">
                <a:solidFill>
                  <a:srgbClr val="000066"/>
                </a:solidFill>
                <a:effectLst>
                  <a:outerShdw blurRad="38100" dist="38100" dir="2700000" algn="tl">
                    <a:srgbClr val="C0C0C0"/>
                  </a:outerShdw>
                </a:effectLst>
              </a:rPr>
              <a:t>Unfavorable-Favorable)		        </a:t>
            </a:r>
            <a:r>
              <a:rPr lang="en-US" altLang="en-US" sz="1400" b="1" smtClean="0">
                <a:solidFill>
                  <a:srgbClr val="000066"/>
                </a:solidFill>
                <a:effectLst>
                  <a:outerShdw blurRad="38100" dist="38100" dir="2700000" algn="tl">
                    <a:srgbClr val="C0C0C0"/>
                  </a:outerShdw>
                </a:effectLst>
              </a:rPr>
              <a:t>Metric</a:t>
            </a:r>
          </a:p>
          <a:p>
            <a:pPr>
              <a:defRPr/>
            </a:pPr>
            <a:r>
              <a:rPr lang="en-US" altLang="en-US" sz="1400" b="1" smtClean="0">
                <a:solidFill>
                  <a:srgbClr val="000066"/>
                </a:solidFill>
                <a:effectLst>
                  <a:outerShdw blurRad="38100" dist="38100" dir="2700000" algn="tl">
                    <a:srgbClr val="C0C0C0"/>
                  </a:outerShdw>
                </a:effectLst>
              </a:rPr>
              <a:t>SI1	I am not actively searching for another.   </a:t>
            </a:r>
            <a:r>
              <a:rPr lang="en-US" altLang="en-US" sz="1200" b="1" smtClean="0">
                <a:solidFill>
                  <a:srgbClr val="000066"/>
                </a:solidFill>
                <a:effectLst>
                  <a:outerShdw blurRad="38100" dist="38100" dir="2700000" algn="tl">
                    <a:srgbClr val="C0C0C0"/>
                  </a:outerShdw>
                </a:effectLst>
              </a:rPr>
              <a:t>(5-pt. Agree/Disagree)</a:t>
            </a:r>
            <a:r>
              <a:rPr lang="en-US" altLang="en-US" sz="1400" b="1" smtClean="0">
                <a:solidFill>
                  <a:srgbClr val="000066"/>
                </a:solidFill>
                <a:effectLst>
                  <a:outerShdw blurRad="38100" dist="38100" dir="2700000" algn="tl">
                    <a:srgbClr val="C0C0C0"/>
                  </a:outerShdw>
                </a:effectLst>
              </a:rPr>
              <a:t>		       Metric</a:t>
            </a:r>
          </a:p>
          <a:p>
            <a:pPr>
              <a:defRPr/>
            </a:pPr>
            <a:r>
              <a:rPr lang="en-US" altLang="en-US" sz="1400" b="1" smtClean="0">
                <a:solidFill>
                  <a:srgbClr val="000066"/>
                </a:solidFill>
                <a:effectLst>
                  <a:outerShdw blurRad="38100" dist="38100" dir="2700000" algn="tl">
                    <a:srgbClr val="C0C0C0"/>
                  </a:outerShdw>
                </a:effectLst>
              </a:rPr>
              <a:t>JS4	How satisfied are you with HBAT as an employer? </a:t>
            </a:r>
            <a:r>
              <a:rPr lang="en-US" altLang="en-US" sz="1200" b="1" smtClean="0">
                <a:solidFill>
                  <a:srgbClr val="000066"/>
                </a:solidFill>
                <a:effectLst>
                  <a:outerShdw blurRad="38100" dist="38100" dir="2700000" algn="tl">
                    <a:srgbClr val="C0C0C0"/>
                  </a:outerShdw>
                </a:effectLst>
              </a:rPr>
              <a:t>(5-pt. Not vs. Very Much)	        </a:t>
            </a:r>
            <a:r>
              <a:rPr lang="en-US" altLang="en-US" sz="1400" b="1" smtClean="0">
                <a:solidFill>
                  <a:srgbClr val="000066"/>
                </a:solidFill>
                <a:effectLst>
                  <a:outerShdw blurRad="38100" dist="38100" dir="2700000" algn="tl">
                    <a:srgbClr val="C0C0C0"/>
                  </a:outerShdw>
                </a:effectLst>
              </a:rPr>
              <a:t>Metric</a:t>
            </a:r>
          </a:p>
          <a:p>
            <a:pPr>
              <a:defRPr/>
            </a:pPr>
            <a:r>
              <a:rPr lang="en-US" altLang="en-US" sz="1400" b="1" smtClean="0">
                <a:solidFill>
                  <a:srgbClr val="000066"/>
                </a:solidFill>
                <a:effectLst>
                  <a:outerShdw blurRad="38100" dist="38100" dir="2700000" algn="tl">
                    <a:srgbClr val="C0C0C0"/>
                  </a:outerShdw>
                </a:effectLst>
              </a:rPr>
              <a:t>SI2	I seldom look at the job listings on Monster.com.   </a:t>
            </a:r>
            <a:r>
              <a:rPr lang="en-US" altLang="en-US" sz="1200" b="1" smtClean="0">
                <a:solidFill>
                  <a:srgbClr val="000066"/>
                </a:solidFill>
                <a:effectLst>
                  <a:outerShdw blurRad="38100" dist="38100" dir="2700000" algn="tl">
                    <a:srgbClr val="C0C0C0"/>
                  </a:outerShdw>
                </a:effectLst>
              </a:rPr>
              <a:t>(5-pt. Agree-Disagree)</a:t>
            </a:r>
            <a:r>
              <a:rPr lang="en-US" altLang="en-US" sz="1400" b="1" smtClean="0">
                <a:solidFill>
                  <a:srgbClr val="000066"/>
                </a:solidFill>
                <a:effectLst>
                  <a:outerShdw blurRad="38100" dist="38100" dir="2700000" algn="tl">
                    <a:srgbClr val="C0C0C0"/>
                  </a:outerShdw>
                </a:effectLst>
              </a:rPr>
              <a:t>		       Metric</a:t>
            </a:r>
          </a:p>
          <a:p>
            <a:pPr>
              <a:defRPr/>
            </a:pPr>
            <a:r>
              <a:rPr lang="en-US" altLang="en-US" sz="1400" b="1" smtClean="0">
                <a:solidFill>
                  <a:srgbClr val="000066"/>
                </a:solidFill>
                <a:effectLst>
                  <a:outerShdw blurRad="38100" dist="38100" dir="2700000" algn="tl">
                    <a:srgbClr val="C0C0C0"/>
                  </a:outerShdw>
                </a:effectLst>
              </a:rPr>
              <a:t>JS5	Please indicate your satisfaction with your current job.  </a:t>
            </a:r>
            <a:r>
              <a:rPr lang="en-US" altLang="en-US" sz="1200" b="1" smtClean="0">
                <a:solidFill>
                  <a:srgbClr val="000066"/>
                </a:solidFill>
                <a:effectLst>
                  <a:outerShdw blurRad="38100" dist="38100" dir="2700000" algn="tl">
                    <a:srgbClr val="C0C0C0"/>
                  </a:outerShdw>
                </a:effectLst>
              </a:rPr>
              <a:t>(0-100%  Satisfied)	        </a:t>
            </a:r>
            <a:r>
              <a:rPr lang="en-US" altLang="en-US" sz="1400" b="1" smtClean="0">
                <a:solidFill>
                  <a:srgbClr val="000066"/>
                </a:solidFill>
                <a:effectLst>
                  <a:outerShdw blurRad="38100" dist="38100" dir="2700000" algn="tl">
                    <a:srgbClr val="C0C0C0"/>
                  </a:outerShdw>
                </a:effectLst>
              </a:rPr>
              <a:t>Metric</a:t>
            </a:r>
          </a:p>
          <a:p>
            <a:pPr>
              <a:defRPr/>
            </a:pPr>
            <a:r>
              <a:rPr lang="en-US" altLang="en-US" sz="1400" b="1" smtClean="0">
                <a:solidFill>
                  <a:srgbClr val="000066"/>
                </a:solidFill>
                <a:effectLst>
                  <a:outerShdw blurRad="38100" dist="38100" dir="2700000" algn="tl">
                    <a:srgbClr val="C0C0C0"/>
                  </a:outerShdw>
                </a:effectLst>
              </a:rPr>
              <a:t>AC3	How often do you do things with your coworkers on your days off? </a:t>
            </a:r>
            <a:r>
              <a:rPr lang="en-US" altLang="en-US" sz="1200" b="1" smtClean="0">
                <a:solidFill>
                  <a:srgbClr val="000066"/>
                </a:solidFill>
                <a:effectLst>
                  <a:outerShdw blurRad="38100" dist="38100" dir="2700000" algn="tl">
                    <a:srgbClr val="C0C0C0"/>
                  </a:outerShdw>
                </a:effectLst>
              </a:rPr>
              <a:t>(5-pt. Never-Often)</a:t>
            </a:r>
            <a:r>
              <a:rPr lang="en-US" altLang="en-US" sz="1400" b="1" smtClean="0">
                <a:solidFill>
                  <a:srgbClr val="000066"/>
                </a:solidFill>
                <a:effectLst>
                  <a:outerShdw blurRad="38100" dist="38100" dir="2700000" algn="tl">
                    <a:srgbClr val="C0C0C0"/>
                  </a:outerShdw>
                </a:effectLst>
              </a:rPr>
              <a:t>   Metric</a:t>
            </a:r>
            <a:endParaRPr lang="en-US" altLang="en-US" sz="1400" u="sng" smtClean="0">
              <a:solidFill>
                <a:srgbClr val="000066"/>
              </a:solidFill>
              <a:effectLst>
                <a:outerShdw blurRad="38100" dist="38100" dir="2700000" algn="tl">
                  <a:srgbClr val="C0C0C0"/>
                </a:outerShdw>
              </a:effectLst>
            </a:endParaRPr>
          </a:p>
          <a:p>
            <a:pPr>
              <a:defRPr/>
            </a:pPr>
            <a:r>
              <a:rPr lang="en-US" altLang="en-US" sz="1400" b="1" smtClean="0">
                <a:solidFill>
                  <a:srgbClr val="000066"/>
                </a:solidFill>
                <a:effectLst>
                  <a:outerShdw blurRad="38100" dist="38100" dir="2700000" algn="tl">
                    <a:srgbClr val="C0C0C0"/>
                  </a:outerShdw>
                </a:effectLst>
              </a:rPr>
              <a:t>SI3	I have no interest in searching for a job in the next year.  </a:t>
            </a:r>
            <a:r>
              <a:rPr lang="en-US" altLang="en-US" sz="1200" b="1" smtClean="0">
                <a:solidFill>
                  <a:srgbClr val="000066"/>
                </a:solidFill>
                <a:effectLst>
                  <a:outerShdw blurRad="38100" dist="38100" dir="2700000" algn="tl">
                    <a:srgbClr val="C0C0C0"/>
                  </a:outerShdw>
                </a:effectLst>
              </a:rPr>
              <a:t>(5-pt. Agree-Disagree)</a:t>
            </a:r>
            <a:r>
              <a:rPr lang="en-US" altLang="en-US" sz="1400" b="1" smtClean="0">
                <a:solidFill>
                  <a:srgbClr val="000066"/>
                </a:solidFill>
                <a:effectLst>
                  <a:outerShdw blurRad="38100" dist="38100" dir="2700000" algn="tl">
                    <a:srgbClr val="C0C0C0"/>
                  </a:outerShdw>
                </a:effectLst>
              </a:rPr>
              <a:t>	       Metric </a:t>
            </a:r>
          </a:p>
          <a:p>
            <a:pPr>
              <a:defRPr/>
            </a:pPr>
            <a:r>
              <a:rPr lang="en-US" altLang="en-US" sz="1400" b="1" smtClean="0">
                <a:solidFill>
                  <a:srgbClr val="000066"/>
                </a:solidFill>
                <a:effectLst>
                  <a:outerShdw blurRad="38100" dist="38100" dir="2700000" algn="tl">
                    <a:srgbClr val="C0C0C0"/>
                  </a:outerShdw>
                </a:effectLst>
              </a:rPr>
              <a:t>AC4	Generally, how similar are your coworkers to you?  </a:t>
            </a:r>
            <a:r>
              <a:rPr lang="en-US" altLang="en-US" sz="1200" b="1" smtClean="0">
                <a:solidFill>
                  <a:srgbClr val="000066"/>
                </a:solidFill>
                <a:effectLst>
                  <a:outerShdw blurRad="38100" dist="38100" dir="2700000" algn="tl">
                    <a:srgbClr val="C0C0C0"/>
                  </a:outerShdw>
                </a:effectLst>
              </a:rPr>
              <a:t>(6-pt.  Different-Similar)</a:t>
            </a:r>
            <a:r>
              <a:rPr lang="en-US" altLang="en-US" sz="1400" b="1" smtClean="0">
                <a:solidFill>
                  <a:srgbClr val="000066"/>
                </a:solidFill>
                <a:effectLst>
                  <a:outerShdw blurRad="38100" dist="38100" dir="2700000" algn="tl">
                    <a:srgbClr val="C0C0C0"/>
                  </a:outerShdw>
                </a:effectLst>
              </a:rPr>
              <a:t>	       Metric </a:t>
            </a:r>
          </a:p>
          <a:p>
            <a:pPr>
              <a:defRPr/>
            </a:pPr>
            <a:r>
              <a:rPr lang="en-US" altLang="en-US" sz="1400" b="1" smtClean="0">
                <a:solidFill>
                  <a:srgbClr val="000066"/>
                </a:solidFill>
                <a:effectLst>
                  <a:outerShdw blurRad="38100" dist="38100" dir="2700000" algn="tl">
                    <a:srgbClr val="C0C0C0"/>
                  </a:outerShdw>
                </a:effectLst>
              </a:rPr>
              <a:t>SI4	How likely is it that you will be working at HBAT one year from today? </a:t>
            </a:r>
            <a:r>
              <a:rPr lang="en-US" altLang="en-US" sz="1200" b="1" smtClean="0">
                <a:solidFill>
                  <a:srgbClr val="000066"/>
                </a:solidFill>
                <a:effectLst>
                  <a:outerShdw blurRad="38100" dist="38100" dir="2700000" algn="tl">
                    <a:srgbClr val="C0C0C0"/>
                  </a:outerShdw>
                </a:effectLst>
              </a:rPr>
              <a:t>(5-pt)</a:t>
            </a:r>
            <a:r>
              <a:rPr lang="en-US" altLang="en-US" sz="1400" b="1" smtClean="0">
                <a:solidFill>
                  <a:srgbClr val="000066"/>
                </a:solidFill>
                <a:effectLst>
                  <a:outerShdw blurRad="38100" dist="38100" dir="2700000" algn="tl">
                    <a:srgbClr val="C0C0C0"/>
                  </a:outerShdw>
                </a:effectLst>
              </a:rPr>
              <a:t>	       Metric </a:t>
            </a:r>
          </a:p>
          <a:p>
            <a:pPr>
              <a:defRPr/>
            </a:pPr>
            <a:r>
              <a:rPr lang="en-US" altLang="en-US" sz="1400" b="1" smtClean="0">
                <a:solidFill>
                  <a:srgbClr val="000066"/>
                </a:solidFill>
                <a:effectLst>
                  <a:outerShdw blurRad="38100" dist="38100" dir="2700000" algn="tl">
                    <a:srgbClr val="C0C0C0"/>
                  </a:outerShdw>
                </a:effectLst>
              </a:rPr>
              <a:t>X22	Your work type – full time or part time?	         </a:t>
            </a:r>
            <a:r>
              <a:rPr lang="en-US" altLang="en-US" sz="1200" b="1" smtClean="0">
                <a:solidFill>
                  <a:srgbClr val="000066"/>
                </a:solidFill>
                <a:effectLst>
                  <a:outerShdw blurRad="38100" dist="38100" dir="2700000" algn="tl">
                    <a:srgbClr val="C0C0C0"/>
                  </a:outerShdw>
                </a:effectLst>
              </a:rPr>
              <a:t>(0 = Full Time/1 = Part Time)</a:t>
            </a:r>
            <a:r>
              <a:rPr lang="en-US" altLang="en-US" sz="1400" b="1" smtClean="0">
                <a:solidFill>
                  <a:srgbClr val="000066"/>
                </a:solidFill>
                <a:effectLst>
                  <a:outerShdw blurRad="38100" dist="38100" dir="2700000" algn="tl">
                    <a:srgbClr val="C0C0C0"/>
                  </a:outerShdw>
                </a:effectLst>
              </a:rPr>
              <a:t>	Nonmetric </a:t>
            </a:r>
          </a:p>
          <a:p>
            <a:pPr>
              <a:defRPr/>
            </a:pPr>
            <a:r>
              <a:rPr lang="en-US" altLang="en-US" sz="1400" b="1" smtClean="0">
                <a:solidFill>
                  <a:srgbClr val="000066"/>
                </a:solidFill>
                <a:effectLst>
                  <a:outerShdw blurRad="38100" dist="38100" dir="2700000" algn="tl">
                    <a:srgbClr val="C0C0C0"/>
                  </a:outerShdw>
                </a:effectLst>
              </a:rPr>
              <a:t>X23	Your gender – male or female?	 	         </a:t>
            </a:r>
            <a:r>
              <a:rPr lang="en-US" altLang="en-US" sz="1200" b="1" smtClean="0">
                <a:solidFill>
                  <a:srgbClr val="000066"/>
                </a:solidFill>
                <a:effectLst>
                  <a:outerShdw blurRad="38100" dist="38100" dir="2700000" algn="tl">
                    <a:srgbClr val="C0C0C0"/>
                  </a:outerShdw>
                </a:effectLst>
              </a:rPr>
              <a:t>(0 = Female/1 = Male)</a:t>
            </a:r>
            <a:r>
              <a:rPr lang="en-US" altLang="en-US" sz="1400" b="1" smtClean="0">
                <a:solidFill>
                  <a:srgbClr val="000066"/>
                </a:solidFill>
                <a:effectLst>
                  <a:outerShdw blurRad="38100" dist="38100" dir="2700000" algn="tl">
                    <a:srgbClr val="C0C0C0"/>
                  </a:outerShdw>
                </a:effectLst>
              </a:rPr>
              <a:t>	Nonmetric</a:t>
            </a:r>
          </a:p>
          <a:p>
            <a:pPr>
              <a:defRPr/>
            </a:pPr>
            <a:r>
              <a:rPr lang="en-US" altLang="en-US" sz="1400" b="1" smtClean="0">
                <a:solidFill>
                  <a:srgbClr val="000066"/>
                </a:solidFill>
                <a:effectLst>
                  <a:outerShdw blurRad="38100" dist="38100" dir="2700000" algn="tl">
                    <a:srgbClr val="C0C0C0"/>
                  </a:outerShdw>
                </a:effectLst>
              </a:rPr>
              <a:t>X24	Your geographic location – in USA or outside USA?   </a:t>
            </a:r>
            <a:r>
              <a:rPr lang="en-US" altLang="en-US" sz="1200" b="1" smtClean="0">
                <a:solidFill>
                  <a:srgbClr val="000066"/>
                </a:solidFill>
                <a:effectLst>
                  <a:outerShdw blurRad="38100" dist="38100" dir="2700000" algn="tl">
                    <a:srgbClr val="C0C0C0"/>
                  </a:outerShdw>
                </a:effectLst>
              </a:rPr>
              <a:t>(0 = Outside/1 = USA)</a:t>
            </a:r>
            <a:r>
              <a:rPr lang="en-US" altLang="en-US" sz="1400" b="1" smtClean="0">
                <a:solidFill>
                  <a:srgbClr val="000066"/>
                </a:solidFill>
                <a:effectLst>
                  <a:outerShdw blurRad="38100" dist="38100" dir="2700000" algn="tl">
                    <a:srgbClr val="C0C0C0"/>
                  </a:outerShdw>
                </a:effectLst>
              </a:rPr>
              <a:t>	Nonmetric</a:t>
            </a:r>
          </a:p>
          <a:p>
            <a:pPr>
              <a:defRPr/>
            </a:pPr>
            <a:r>
              <a:rPr lang="en-US" altLang="en-US" sz="1400" b="1" smtClean="0">
                <a:solidFill>
                  <a:srgbClr val="000066"/>
                </a:solidFill>
                <a:effectLst>
                  <a:outerShdw blurRad="38100" dist="38100" dir="2700000" algn="tl">
                    <a:srgbClr val="C0C0C0"/>
                  </a:outerShdw>
                </a:effectLst>
              </a:rPr>
              <a:t>X25	Your age in years ___?						       Metric</a:t>
            </a:r>
          </a:p>
          <a:p>
            <a:pPr>
              <a:defRPr/>
            </a:pPr>
            <a:r>
              <a:rPr lang="en-US" altLang="en-US" sz="1400" b="1" smtClean="0">
                <a:solidFill>
                  <a:srgbClr val="000066"/>
                </a:solidFill>
                <a:effectLst>
                  <a:outerShdw blurRad="38100" dist="38100" dir="2700000" algn="tl">
                    <a:srgbClr val="C0C0C0"/>
                  </a:outerShdw>
                </a:effectLst>
              </a:rPr>
              <a:t>X26	How long have you worked for HBAT – years and months?			       Metric</a:t>
            </a:r>
          </a:p>
          <a:p>
            <a:pPr>
              <a:defRPr/>
            </a:pPr>
            <a:r>
              <a:rPr lang="en-US" altLang="en-US" sz="1400" b="1" smtClean="0">
                <a:solidFill>
                  <a:srgbClr val="000066"/>
                </a:solidFill>
                <a:effectLst>
                  <a:outerShdw blurRad="38100" dist="38100" dir="2700000" algn="tl">
                    <a:srgbClr val="C0C0C0"/>
                  </a:outerShdw>
                </a:effectLst>
              </a:rPr>
              <a:t>X27	Performance – as measured by their supervisor.				       Metric</a:t>
            </a:r>
          </a:p>
        </p:txBody>
      </p:sp>
      <p:sp>
        <p:nvSpPr>
          <p:cNvPr id="817156" name="Rectangle 4"/>
          <p:cNvSpPr>
            <a:spLocks noChangeArrowheads="1"/>
          </p:cNvSpPr>
          <p:nvPr/>
        </p:nvSpPr>
        <p:spPr bwMode="auto">
          <a:xfrm>
            <a:off x="1295400" y="196850"/>
            <a:ext cx="6324600" cy="438150"/>
          </a:xfrm>
          <a:prstGeom prst="rect">
            <a:avLst/>
          </a:prstGeom>
          <a:solidFill>
            <a:schemeClr val="bg1"/>
          </a:solidFill>
          <a:ln w="9525">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tIns="91440" bIns="91440" anchor="ctr">
            <a:spAutoFit/>
          </a:bodyPr>
          <a:lstStyle>
            <a:lvl1pPr>
              <a:defRPr>
                <a:solidFill>
                  <a:schemeClr val="tx1"/>
                </a:solidFill>
                <a:latin typeface="Arial" charset="0"/>
              </a:defRPr>
            </a:lvl1pPr>
            <a:lvl2pPr>
              <a:defRPr>
                <a:solidFill>
                  <a:schemeClr val="tx1"/>
                </a:solidFill>
                <a:latin typeface="Arial" charset="0"/>
              </a:defRPr>
            </a:lvl2pPr>
            <a:lvl3pPr>
              <a:defRPr>
                <a:solidFill>
                  <a:schemeClr val="tx1"/>
                </a:solidFill>
                <a:latin typeface="Arial" charset="0"/>
              </a:defRPr>
            </a:lvl3pPr>
            <a:lvl4pPr>
              <a:defRPr>
                <a:solidFill>
                  <a:schemeClr val="tx1"/>
                </a:solidFill>
                <a:latin typeface="Arial" charset="0"/>
              </a:defRPr>
            </a:lvl4pPr>
            <a:lvl5pPr>
              <a:defRPr>
                <a:solidFill>
                  <a:schemeClr val="tx1"/>
                </a:solidFill>
                <a:latin typeface="Arial" charset="0"/>
              </a:defRPr>
            </a:lvl5pPr>
            <a:lvl6pPr marL="457200" fontAlgn="base">
              <a:spcBef>
                <a:spcPct val="0"/>
              </a:spcBef>
              <a:spcAft>
                <a:spcPct val="0"/>
              </a:spcAft>
              <a:defRPr>
                <a:solidFill>
                  <a:schemeClr val="tx1"/>
                </a:solidFill>
                <a:latin typeface="Arial" charset="0"/>
              </a:defRPr>
            </a:lvl6pPr>
            <a:lvl7pPr marL="914400" fontAlgn="base">
              <a:spcBef>
                <a:spcPct val="0"/>
              </a:spcBef>
              <a:spcAft>
                <a:spcPct val="0"/>
              </a:spcAft>
              <a:defRPr>
                <a:solidFill>
                  <a:schemeClr val="tx1"/>
                </a:solidFill>
                <a:latin typeface="Arial" charset="0"/>
              </a:defRPr>
            </a:lvl7pPr>
            <a:lvl8pPr marL="1371600" fontAlgn="base">
              <a:spcBef>
                <a:spcPct val="0"/>
              </a:spcBef>
              <a:spcAft>
                <a:spcPct val="0"/>
              </a:spcAft>
              <a:defRPr>
                <a:solidFill>
                  <a:schemeClr val="tx1"/>
                </a:solidFill>
                <a:latin typeface="Arial" charset="0"/>
              </a:defRPr>
            </a:lvl8pPr>
            <a:lvl9pPr marL="1828800" fontAlgn="base">
              <a:spcBef>
                <a:spcPct val="0"/>
              </a:spcBef>
              <a:spcAft>
                <a:spcPct val="0"/>
              </a:spcAft>
              <a:defRPr>
                <a:solidFill>
                  <a:schemeClr val="tx1"/>
                </a:solidFill>
                <a:latin typeface="Arial" charset="0"/>
              </a:defRPr>
            </a:lvl9pPr>
          </a:lstStyle>
          <a:p>
            <a:pPr algn="ctr" eaLnBrk="0" hangingPunct="0">
              <a:defRPr/>
            </a:pPr>
            <a:r>
              <a:rPr lang="en-US" altLang="en-US" sz="1600" b="1" smtClean="0">
                <a:solidFill>
                  <a:srgbClr val="800000"/>
                </a:solidFill>
                <a:effectLst>
                  <a:outerShdw blurRad="38100" dist="38100" dir="2700000" algn="tl">
                    <a:srgbClr val="C0C0C0"/>
                  </a:outerShdw>
                </a:effectLst>
                <a:latin typeface="Tahoma" charset="0"/>
              </a:rPr>
              <a:t>Description of  HBAT CFA-SEM Database Variables</a:t>
            </a:r>
          </a:p>
        </p:txBody>
      </p:sp>
    </p:spTree>
    <p:extLst>
      <p:ext uri="{BB962C8B-B14F-4D97-AF65-F5344CB8AC3E}">
        <p14:creationId xmlns:p14="http://schemas.microsoft.com/office/powerpoint/2010/main" val="2631450245"/>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ChangeArrowheads="1"/>
          </p:cNvSpPr>
          <p:nvPr/>
        </p:nvSpPr>
        <p:spPr bwMode="auto">
          <a:xfrm>
            <a:off x="157163" y="93663"/>
            <a:ext cx="8839200" cy="6686550"/>
          </a:xfrm>
          <a:prstGeom prst="rect">
            <a:avLst/>
          </a:prstGeom>
          <a:noFill/>
          <a:ln w="38100" cmpd="dbl">
            <a:solidFill>
              <a:schemeClr val="hlink"/>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805892" name="Rectangle 4"/>
          <p:cNvSpPr>
            <a:spLocks noChangeArrowheads="1"/>
          </p:cNvSpPr>
          <p:nvPr/>
        </p:nvSpPr>
        <p:spPr bwMode="auto">
          <a:xfrm>
            <a:off x="1524000" y="477898"/>
            <a:ext cx="5410200" cy="1661993"/>
          </a:xfrm>
          <a:prstGeom prst="rect">
            <a:avLst/>
          </a:prstGeom>
          <a:gradFill rotWithShape="1">
            <a:gsLst>
              <a:gs pos="0">
                <a:srgbClr val="FFFF99"/>
              </a:gs>
              <a:gs pos="50000">
                <a:srgbClr val="FFFF99">
                  <a:gamma/>
                  <a:tint val="0"/>
                  <a:invGamma/>
                </a:srgbClr>
              </a:gs>
              <a:gs pos="100000">
                <a:srgbClr val="FFFF99"/>
              </a:gs>
            </a:gsLst>
            <a:lin ang="18900000" scaled="1"/>
          </a:gradFill>
          <a:ln w="57150" cmpd="thickThin">
            <a:solidFill>
              <a:srgbClr val="00279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137160" rIns="90488" bIns="228600" anchor="ctr">
            <a:spAutoFit/>
          </a:bodyPr>
          <a:lstStyle/>
          <a:p>
            <a:pPr>
              <a:defRPr/>
            </a:pPr>
            <a:r>
              <a:rPr lang="en-US" altLang="en-US" sz="1400" dirty="0" smtClean="0">
                <a:solidFill>
                  <a:schemeClr val="hlink"/>
                </a:solidFill>
                <a:effectLst>
                  <a:outerShdw blurRad="38100" dist="38100" dir="2700000" algn="tl">
                    <a:srgbClr val="000000"/>
                  </a:outerShdw>
                </a:effectLst>
              </a:rPr>
              <a:t>References: </a:t>
            </a:r>
          </a:p>
          <a:p>
            <a:pPr>
              <a:defRPr/>
            </a:pPr>
            <a:r>
              <a:rPr lang="en-US" altLang="en-US" sz="1400" dirty="0" smtClean="0">
                <a:solidFill>
                  <a:schemeClr val="hlink"/>
                </a:solidFill>
                <a:effectLst>
                  <a:outerShdw blurRad="38100" dist="38100" dir="2700000" algn="tl">
                    <a:srgbClr val="000000"/>
                  </a:outerShdw>
                </a:effectLst>
              </a:rPr>
              <a:t>Case Study and Data from: </a:t>
            </a:r>
            <a:r>
              <a:rPr lang="en-US" altLang="en-US" sz="1400" dirty="0">
                <a:solidFill>
                  <a:schemeClr val="hlink"/>
                </a:solidFill>
                <a:effectLst>
                  <a:outerShdw blurRad="38100" dist="38100" dir="2700000" algn="tl">
                    <a:srgbClr val="000000"/>
                  </a:outerShdw>
                </a:effectLst>
              </a:rPr>
              <a:t>Confirmatory Factor Analysis and Structural Equations Modeling:  An </a:t>
            </a:r>
            <a:r>
              <a:rPr lang="en-US" altLang="en-US" sz="1400" dirty="0" smtClean="0">
                <a:solidFill>
                  <a:schemeClr val="hlink"/>
                </a:solidFill>
                <a:effectLst>
                  <a:outerShdw blurRad="38100" dist="38100" dir="2700000" algn="tl">
                    <a:srgbClr val="000000"/>
                  </a:outerShdw>
                </a:effectLst>
              </a:rPr>
              <a:t>Introduction, J.F. Hair and </a:t>
            </a:r>
            <a:r>
              <a:rPr lang="en-US" altLang="en-US" sz="1400" dirty="0" err="1" smtClean="0">
                <a:solidFill>
                  <a:schemeClr val="hlink"/>
                </a:solidFill>
                <a:effectLst>
                  <a:outerShdw blurRad="38100" dist="38100" dir="2700000" algn="tl">
                    <a:srgbClr val="000000"/>
                  </a:outerShdw>
                </a:effectLst>
              </a:rPr>
              <a:t>B.Babin</a:t>
            </a:r>
            <a:r>
              <a:rPr lang="en-US" altLang="en-US" sz="1400" dirty="0" smtClean="0">
                <a:solidFill>
                  <a:schemeClr val="hlink"/>
                </a:solidFill>
                <a:effectLst>
                  <a:outerShdw blurRad="38100" dist="38100" dir="2700000" algn="tl">
                    <a:srgbClr val="000000"/>
                  </a:outerShdw>
                </a:effectLst>
              </a:rPr>
              <a:t> (2009), held at Manchester University in July 2009, based on:</a:t>
            </a:r>
          </a:p>
          <a:p>
            <a:pPr>
              <a:defRPr/>
            </a:pPr>
            <a:endParaRPr lang="en-US" altLang="en-US" sz="1400" dirty="0" smtClean="0">
              <a:solidFill>
                <a:schemeClr val="hlink"/>
              </a:solidFill>
              <a:effectLst>
                <a:outerShdw blurRad="38100" dist="38100" dir="2700000" algn="tl">
                  <a:srgbClr val="000000"/>
                </a:outerShdw>
              </a:effectLst>
            </a:endParaRPr>
          </a:p>
          <a:p>
            <a:pPr>
              <a:defRPr/>
            </a:pPr>
            <a:r>
              <a:rPr lang="en-US" altLang="en-US" sz="1400" dirty="0" smtClean="0">
                <a:solidFill>
                  <a:schemeClr val="hlink"/>
                </a:solidFill>
                <a:effectLst>
                  <a:outerShdw blurRad="38100" dist="38100" dir="2700000" algn="tl">
                    <a:srgbClr val="000000"/>
                  </a:outerShdw>
                </a:effectLst>
              </a:rPr>
              <a:t>Hair J.F. and </a:t>
            </a:r>
            <a:r>
              <a:rPr lang="en-US" altLang="en-US" sz="1400" dirty="0" err="1" smtClean="0">
                <a:solidFill>
                  <a:schemeClr val="hlink"/>
                </a:solidFill>
                <a:effectLst>
                  <a:outerShdw blurRad="38100" dist="38100" dir="2700000" algn="tl">
                    <a:srgbClr val="000000"/>
                  </a:outerShdw>
                </a:effectLst>
              </a:rPr>
              <a:t>Babin</a:t>
            </a:r>
            <a:r>
              <a:rPr lang="en-US" altLang="en-US" sz="1400" dirty="0" smtClean="0">
                <a:solidFill>
                  <a:schemeClr val="hlink"/>
                </a:solidFill>
                <a:effectLst>
                  <a:outerShdw blurRad="38100" dist="38100" dir="2700000" algn="tl">
                    <a:srgbClr val="000000"/>
                  </a:outerShdw>
                </a:effectLst>
              </a:rPr>
              <a:t>, B. (2010) Multivariate Data Analysis , 7 ed.</a:t>
            </a:r>
            <a:endParaRPr lang="en-US" altLang="en-US" sz="1400" dirty="0">
              <a:solidFill>
                <a:schemeClr val="hlink"/>
              </a:solidFill>
              <a:effectLst>
                <a:outerShdw blurRad="38100" dist="38100" dir="2700000" algn="tl">
                  <a:srgbClr val="000000"/>
                </a:outerShdw>
              </a:effectLst>
            </a:endParaRPr>
          </a:p>
        </p:txBody>
      </p:sp>
      <p:graphicFrame>
        <p:nvGraphicFramePr>
          <p:cNvPr id="9220" name="Object 19"/>
          <p:cNvGraphicFramePr>
            <a:graphicFrameLocks noChangeAspect="1"/>
          </p:cNvGraphicFramePr>
          <p:nvPr>
            <p:extLst>
              <p:ext uri="{D42A27DB-BD31-4B8C-83A1-F6EECF244321}">
                <p14:modId xmlns:p14="http://schemas.microsoft.com/office/powerpoint/2010/main" val="642967651"/>
              </p:ext>
            </p:extLst>
          </p:nvPr>
        </p:nvGraphicFramePr>
        <p:xfrm>
          <a:off x="2514600" y="2514600"/>
          <a:ext cx="2524125" cy="3371850"/>
        </p:xfrm>
        <a:graphic>
          <a:graphicData uri="http://schemas.openxmlformats.org/presentationml/2006/ole">
            <mc:AlternateContent xmlns:mc="http://schemas.openxmlformats.org/markup-compatibility/2006">
              <mc:Choice xmlns:v="urn:schemas-microsoft-com:vml" Requires="v">
                <p:oleObj spid="_x0000_s1026" name="Bitmap Image" r:id="rId3" imgW="2523810" imgH="3371429" progId="Paint.Picture">
                  <p:embed/>
                </p:oleObj>
              </mc:Choice>
              <mc:Fallback>
                <p:oleObj name="Bitmap Image" r:id="rId3" imgW="2523810" imgH="3371429" progId="Paint.Pictur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4600" y="2514600"/>
                        <a:ext cx="2524125" cy="3371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82941413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78</Words>
  <Application>Microsoft Office PowerPoint</Application>
  <PresentationFormat>On-screen Show (4:3)</PresentationFormat>
  <Paragraphs>75</Paragraphs>
  <Slides>5</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5</vt:i4>
      </vt:variant>
    </vt:vector>
  </HeadingPairs>
  <TitlesOfParts>
    <vt:vector size="7" baseType="lpstr">
      <vt:lpstr>Office Theme</vt:lpstr>
      <vt:lpstr>Bitmap Image</vt:lpstr>
      <vt:lpstr>HBAT Employment Retention survey and coding frame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HBAT Employment Retention survey and coding frame</dc:title>
  <dc:creator>Administrator</dc:creator>
  <cp:lastModifiedBy>Administrator</cp:lastModifiedBy>
  <cp:revision>1</cp:revision>
  <dcterms:created xsi:type="dcterms:W3CDTF">2014-09-11T09:45:20Z</dcterms:created>
  <dcterms:modified xsi:type="dcterms:W3CDTF">2014-09-11T09:54:55Z</dcterms:modified>
</cp:coreProperties>
</file>