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57" r:id="rId6"/>
    <p:sldId id="258" r:id="rId7"/>
    <p:sldId id="259" r:id="rId8"/>
    <p:sldId id="260" r:id="rId9"/>
    <p:sldId id="261" r:id="rId10"/>
    <p:sldId id="283" r:id="rId11"/>
    <p:sldId id="284" r:id="rId12"/>
    <p:sldId id="277" r:id="rId13"/>
    <p:sldId id="262" r:id="rId14"/>
    <p:sldId id="263" r:id="rId15"/>
    <p:sldId id="264" r:id="rId16"/>
    <p:sldId id="265" r:id="rId17"/>
    <p:sldId id="268" r:id="rId18"/>
    <p:sldId id="282" r:id="rId19"/>
    <p:sldId id="270" r:id="rId20"/>
    <p:sldId id="271" r:id="rId21"/>
    <p:sldId id="275" r:id="rId22"/>
    <p:sldId id="279" r:id="rId23"/>
    <p:sldId id="280" r:id="rId24"/>
    <p:sldId id="281" r:id="rId25"/>
    <p:sldId id="272" r:id="rId26"/>
    <p:sldId id="27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ila khalfan" initials="lk" lastIdx="1" clrIdx="0">
    <p:extLst>
      <p:ext uri="{19B8F6BF-5375-455C-9EA6-DF929625EA0E}">
        <p15:presenceInfo xmlns:p15="http://schemas.microsoft.com/office/powerpoint/2012/main" userId="a97d515d83b54ed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65" autoAdjust="0"/>
  </p:normalViewPr>
  <p:slideViewPr>
    <p:cSldViewPr>
      <p:cViewPr varScale="1">
        <p:scale>
          <a:sx n="81" d="100"/>
          <a:sy n="81" d="100"/>
        </p:scale>
        <p:origin x="1498"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sdmanuals.com/home/fundamentals/the-human-body/cells"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msdmanuals.com/home/heart-and-blood-vessel-disorders/biology-of-the-heart-and-blood-vessels/biology-of-the-heart"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837317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Regional anatomy: </a:t>
            </a:r>
            <a:r>
              <a:rPr lang="en-GB" b="0" i="0" dirty="0">
                <a:solidFill>
                  <a:srgbClr val="202124"/>
                </a:solidFill>
                <a:effectLst/>
                <a:latin typeface="arial" panose="020B0604020202020204" pitchFamily="34" charset="0"/>
              </a:rPr>
              <a:t>The human body is roughly apportionable into five big regions: </a:t>
            </a:r>
            <a:r>
              <a:rPr lang="en-GB" b="1" i="0" dirty="0">
                <a:solidFill>
                  <a:srgbClr val="202124"/>
                </a:solidFill>
                <a:effectLst/>
                <a:latin typeface="arial" panose="020B0604020202020204" pitchFamily="34" charset="0"/>
              </a:rPr>
              <a:t>head, neck, torso, upper extremity( hands arms) and lower extremity</a:t>
            </a:r>
            <a:r>
              <a:rPr lang="en-GB" b="0" i="0" dirty="0">
                <a:solidFill>
                  <a:srgbClr val="202124"/>
                </a:solidFill>
                <a:effectLst/>
                <a:latin typeface="arial" panose="020B0604020202020204" pitchFamily="34" charset="0"/>
              </a:rPr>
              <a:t>.(;</a:t>
            </a:r>
            <a:r>
              <a:rPr lang="en-GB" b="0" i="0" dirty="0" err="1">
                <a:solidFill>
                  <a:srgbClr val="202124"/>
                </a:solidFill>
                <a:effectLst/>
                <a:latin typeface="arial" panose="020B0604020202020204" pitchFamily="34" charset="0"/>
              </a:rPr>
              <a:t>egs</a:t>
            </a:r>
            <a:r>
              <a:rPr lang="en-GB" b="0" i="0" dirty="0">
                <a:solidFill>
                  <a:srgbClr val="202124"/>
                </a:solidFill>
                <a:effectLst/>
                <a:latin typeface="arial" panose="020B0604020202020204" pitchFamily="34" charset="0"/>
              </a:rPr>
              <a:t>, foot )</a:t>
            </a:r>
          </a:p>
          <a:p>
            <a:r>
              <a:rPr lang="en-GB" b="0" i="0" dirty="0" err="1">
                <a:solidFill>
                  <a:srgbClr val="202124"/>
                </a:solidFill>
                <a:effectLst/>
                <a:latin typeface="arial" panose="020B0604020202020204" pitchFamily="34" charset="0"/>
              </a:rPr>
              <a:t>Systematuc</a:t>
            </a:r>
            <a:r>
              <a:rPr lang="en-GB" b="0" i="0" dirty="0">
                <a:solidFill>
                  <a:srgbClr val="202124"/>
                </a:solidFill>
                <a:effectLst/>
                <a:latin typeface="arial" panose="020B0604020202020204" pitchFamily="34" charset="0"/>
              </a:rPr>
              <a:t> anatomy : blood </a:t>
            </a:r>
            <a:r>
              <a:rPr lang="en-GB" b="0" i="0" dirty="0" err="1">
                <a:solidFill>
                  <a:srgbClr val="202124"/>
                </a:solidFill>
                <a:effectLst/>
                <a:latin typeface="arial" panose="020B0604020202020204" pitchFamily="34" charset="0"/>
              </a:rPr>
              <a:t>cirvulartory</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systmen</a:t>
            </a:r>
            <a:r>
              <a:rPr lang="en-GB" b="0" i="0" dirty="0">
                <a:solidFill>
                  <a:srgbClr val="202124"/>
                </a:solidFill>
                <a:effectLst/>
                <a:latin typeface="arial" panose="020B0604020202020204" pitchFamily="34" charset="0"/>
              </a:rPr>
              <a:t>  , </a:t>
            </a:r>
            <a:r>
              <a:rPr lang="en-GB" b="0" i="0" dirty="0" err="1">
                <a:solidFill>
                  <a:srgbClr val="202124"/>
                </a:solidFill>
                <a:effectLst/>
                <a:latin typeface="arial" panose="020B0604020202020204" pitchFamily="34" charset="0"/>
              </a:rPr>
              <a:t>respitory</a:t>
            </a:r>
            <a:r>
              <a:rPr lang="en-GB" b="0" i="0" dirty="0">
                <a:solidFill>
                  <a:srgbClr val="202124"/>
                </a:solidFill>
                <a:effectLst/>
                <a:latin typeface="arial" panose="020B0604020202020204" pitchFamily="34" charset="0"/>
              </a:rPr>
              <a:t> system. And give examples</a:t>
            </a:r>
          </a:p>
          <a:p>
            <a:r>
              <a:rPr lang="en-GB" b="0" i="0" dirty="0">
                <a:solidFill>
                  <a:srgbClr val="404040"/>
                </a:solidFill>
                <a:effectLst/>
                <a:latin typeface="Arial" panose="020B0604020202020204" pitchFamily="34" charset="0"/>
              </a:rPr>
              <a:t> surface anatomy: The study of anatomic structures that can be identified on the outside of </a:t>
            </a:r>
            <a:r>
              <a:rPr lang="en-GB" b="0" i="0" u="sng" dirty="0">
                <a:solidFill>
                  <a:srgbClr val="1D4994"/>
                </a:solidFill>
                <a:effectLst/>
                <a:latin typeface="Arial" panose="020B0604020202020204" pitchFamily="34" charset="0"/>
              </a:rPr>
              <a:t>the</a:t>
            </a:r>
            <a:r>
              <a:rPr lang="en-GB" b="0" i="0" dirty="0">
                <a:solidFill>
                  <a:srgbClr val="404040"/>
                </a:solidFill>
                <a:effectLst/>
                <a:latin typeface="Arial" panose="020B0604020202020204" pitchFamily="34" charset="0"/>
              </a:rPr>
              <a:t> body.</a:t>
            </a:r>
            <a:r>
              <a:rPr lang="en-GB" b="0" i="0" dirty="0">
                <a:solidFill>
                  <a:srgbClr val="202124"/>
                </a:solidFill>
                <a:effectLst/>
                <a:latin typeface="arial" panose="020B0604020202020204" pitchFamily="34" charset="0"/>
              </a:rPr>
              <a:t> Surface anatomy is the study of the external features of the body. The surface regions of the body have received their names in a variety of ways. Some have everyday names like </a:t>
            </a:r>
            <a:r>
              <a:rPr lang="en-GB" b="1" i="0" dirty="0">
                <a:solidFill>
                  <a:srgbClr val="202124"/>
                </a:solidFill>
                <a:effectLst/>
                <a:latin typeface="arial" panose="020B0604020202020204" pitchFamily="34" charset="0"/>
              </a:rPr>
              <a:t>the palm of the hand</a:t>
            </a:r>
            <a:r>
              <a:rPr lang="en-GB" b="0" i="0" dirty="0">
                <a:solidFill>
                  <a:srgbClr val="202124"/>
                </a:solidFill>
                <a:effectLst/>
                <a:latin typeface="arial" panose="020B0604020202020204" pitchFamily="34" charset="0"/>
              </a:rPr>
              <a:t>, the sole of the foot, and the nape of the neck.</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088133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Cells: </a:t>
            </a:r>
          </a:p>
          <a:p>
            <a:endParaRPr lang="en-GB" dirty="0"/>
          </a:p>
          <a:p>
            <a:endParaRPr lang="en-GB" dirty="0"/>
          </a:p>
          <a:p>
            <a:r>
              <a:rPr lang="en-GB" dirty="0"/>
              <a:t>Tissues</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446361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22222"/>
                </a:solidFill>
                <a:latin typeface="arial"/>
              </a:rPr>
              <a:t>living organism : could be bacteria , virus  and fugus </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77789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Physiological Disorders is normally </a:t>
            </a:r>
            <a:r>
              <a:rPr lang="en-GB" b="1" i="0" dirty="0">
                <a:solidFill>
                  <a:srgbClr val="202124"/>
                </a:solidFill>
                <a:effectLst/>
                <a:latin typeface="arial" panose="020B0604020202020204" pitchFamily="34" charset="0"/>
              </a:rPr>
              <a:t>caused when the normal or proper functioning of the body is affected</a:t>
            </a:r>
            <a:r>
              <a:rPr lang="en-GB" b="0" i="0" dirty="0">
                <a:solidFill>
                  <a:srgbClr val="202124"/>
                </a:solidFill>
                <a:effectLst/>
                <a:latin typeface="arial" panose="020B0604020202020204" pitchFamily="34" charset="0"/>
              </a:rPr>
              <a:t> because the </a:t>
            </a:r>
            <a:r>
              <a:rPr lang="en-GB" b="0" i="0" dirty="0" err="1">
                <a:solidFill>
                  <a:srgbClr val="202124"/>
                </a:solidFill>
                <a:effectLst/>
                <a:latin typeface="arial" panose="020B0604020202020204" pitchFamily="34" charset="0"/>
              </a:rPr>
              <a:t>bodys</a:t>
            </a:r>
            <a:r>
              <a:rPr lang="en-GB" b="0" i="0" dirty="0">
                <a:solidFill>
                  <a:srgbClr val="202124"/>
                </a:solidFill>
                <a:effectLst/>
                <a:latin typeface="arial" panose="020B0604020202020204" pitchFamily="34" charset="0"/>
              </a:rPr>
              <a:t> organs have malfunctioned, not working or the actual cellular structures have changed over a period of time causing illness.</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Example if you are working in care home and one of the client put her hand on right hand side of the tummy and says I am having a pain here and you would say o it might be indigestion its your stomach which is hurting if you don’t know that the right side is liver…..</a:t>
            </a:r>
          </a:p>
          <a:p>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3301924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Atom: About 99 percent of your body is made up of atoms of </a:t>
            </a:r>
            <a:r>
              <a:rPr lang="en-GB" b="1" i="0" dirty="0">
                <a:solidFill>
                  <a:srgbClr val="202124"/>
                </a:solidFill>
                <a:effectLst/>
                <a:latin typeface="arial" panose="020B0604020202020204" pitchFamily="34" charset="0"/>
              </a:rPr>
              <a:t>hydrogen, carbon, nitrogen and oxygen</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Compound : already described</a:t>
            </a:r>
          </a:p>
          <a:p>
            <a:r>
              <a:rPr lang="en-GB" b="0" i="0" dirty="0">
                <a:solidFill>
                  <a:srgbClr val="202124"/>
                </a:solidFill>
                <a:effectLst/>
                <a:latin typeface="arial" panose="020B0604020202020204" pitchFamily="34" charset="0"/>
              </a:rPr>
              <a:t>Cells: The human body is composed of trillions of cells. They provide structure for the body, take in nutrients from food, convert those nutrients into energy, and carry out specialized functions.</a:t>
            </a:r>
          </a:p>
          <a:p>
            <a:r>
              <a:rPr lang="en-GB" b="0" i="0" dirty="0">
                <a:solidFill>
                  <a:srgbClr val="202124"/>
                </a:solidFill>
                <a:effectLst/>
                <a:latin typeface="arial" panose="020B0604020202020204" pitchFamily="34" charset="0"/>
              </a:rPr>
              <a:t>Tissues: Tissue is </a:t>
            </a:r>
            <a:r>
              <a:rPr lang="en-GB" b="1" i="0" dirty="0">
                <a:solidFill>
                  <a:srgbClr val="202124"/>
                </a:solidFill>
                <a:effectLst/>
                <a:latin typeface="arial" panose="020B0604020202020204" pitchFamily="34" charset="0"/>
              </a:rPr>
              <a:t>a group of cells that have similar structure and that function together as a unit</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2381056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 </a:t>
            </a:r>
            <a:r>
              <a:rPr lang="en-GB" b="1" i="0" dirty="0">
                <a:solidFill>
                  <a:srgbClr val="000000"/>
                </a:solidFill>
                <a:effectLst/>
                <a:latin typeface="Open Sans" panose="020B0606030504020204" pitchFamily="34" charset="0"/>
              </a:rPr>
              <a:t>Organs</a:t>
            </a:r>
            <a:r>
              <a:rPr lang="en-GB" b="0" i="0" dirty="0">
                <a:solidFill>
                  <a:srgbClr val="000000"/>
                </a:solidFill>
                <a:effectLst/>
                <a:latin typeface="Open Sans" panose="020B0606030504020204" pitchFamily="34" charset="0"/>
              </a:rPr>
              <a:t> are the body's recognizable structures (for example, the heart, lungs, liver, eyes, and stomach) that perform specific functions. An organ is made of several types of tissue and therefore several types of </a:t>
            </a:r>
            <a:r>
              <a:rPr lang="en-GB" b="0" i="0" u="sng" dirty="0">
                <a:solidFill>
                  <a:srgbClr val="B12E32"/>
                </a:solidFill>
                <a:effectLst/>
                <a:latin typeface="Open Sans" panose="020B0606030504020204" pitchFamily="34" charset="0"/>
                <a:hlinkClick r:id="rId3" tooltip="Cells"/>
              </a:rPr>
              <a:t>cells</a:t>
            </a:r>
            <a:r>
              <a:rPr lang="en-GB" b="0" i="0" dirty="0">
                <a:solidFill>
                  <a:srgbClr val="000000"/>
                </a:solidFill>
                <a:effectLst/>
                <a:latin typeface="Open Sans" panose="020B0606030504020204" pitchFamily="34" charset="0"/>
              </a:rPr>
              <a:t>. For example, the </a:t>
            </a:r>
            <a:r>
              <a:rPr lang="en-GB" b="0" i="0" u="sng" dirty="0">
                <a:solidFill>
                  <a:srgbClr val="B12E32"/>
                </a:solidFill>
                <a:effectLst/>
                <a:latin typeface="Open Sans" panose="020B0606030504020204" pitchFamily="34" charset="0"/>
                <a:hlinkClick r:id="rId4" tooltip="Biology of the Heart"/>
              </a:rPr>
              <a:t>heart</a:t>
            </a:r>
            <a:r>
              <a:rPr lang="en-GB" b="0" i="0" dirty="0">
                <a:solidFill>
                  <a:srgbClr val="000000"/>
                </a:solidFill>
                <a:effectLst/>
                <a:latin typeface="Open Sans" panose="020B0606030504020204" pitchFamily="34" charset="0"/>
              </a:rPr>
              <a:t> contains muscle tissue that contracts to pump blood,</a:t>
            </a:r>
          </a:p>
          <a:p>
            <a:endParaRPr lang="en-GB" b="0" i="0" dirty="0">
              <a:solidFill>
                <a:srgbClr val="000000"/>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063920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The integumentary system is the </a:t>
            </a:r>
            <a:r>
              <a:rPr lang="en-GB" b="1" i="0" dirty="0">
                <a:solidFill>
                  <a:srgbClr val="202124"/>
                </a:solidFill>
                <a:effectLst/>
                <a:latin typeface="arial" panose="020B0604020202020204" pitchFamily="34" charset="0"/>
              </a:rPr>
              <a:t>largest organ of the body</a:t>
            </a:r>
            <a:r>
              <a:rPr lang="en-GB" b="0" i="0" dirty="0">
                <a:solidFill>
                  <a:srgbClr val="202124"/>
                </a:solidFill>
                <a:effectLst/>
                <a:latin typeface="arial" panose="020B0604020202020204" pitchFamily="34" charset="0"/>
              </a:rPr>
              <a:t> that forms a physical barrier between the external environment and the internal environment that it serves to protect and maintain. The integumentary system includes the epidermis, dermis, hypodermis, associated glands, hair, and nails.</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Your immune system is a large network of organs, white blood cells, proteins (antibodies) and chemicals. This system </a:t>
            </a:r>
            <a:r>
              <a:rPr lang="en-GB" b="1" i="0" dirty="0">
                <a:solidFill>
                  <a:srgbClr val="202124"/>
                </a:solidFill>
                <a:effectLst/>
                <a:latin typeface="arial" panose="020B0604020202020204" pitchFamily="34" charset="0"/>
              </a:rPr>
              <a:t>works together to protect you from foreign invaders</a:t>
            </a:r>
            <a:r>
              <a:rPr lang="en-GB" b="0" i="0" dirty="0">
                <a:solidFill>
                  <a:srgbClr val="202124"/>
                </a:solidFill>
                <a:effectLst/>
                <a:latin typeface="arial" panose="020B0604020202020204" pitchFamily="34" charset="0"/>
              </a:rPr>
              <a:t> (bacteria, viruses, parasites, and fungi) that cause infection, illness and disease.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014424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A body cavity is a space created in an organism which houses organs. ... An example of a body cavity in humans would be </a:t>
            </a:r>
            <a:r>
              <a:rPr lang="en-GB" b="1" i="0" dirty="0">
                <a:solidFill>
                  <a:srgbClr val="202124"/>
                </a:solidFill>
                <a:effectLst/>
                <a:latin typeface="arial" panose="020B0604020202020204" pitchFamily="34" charset="0"/>
              </a:rPr>
              <a:t>the cranial cavity</a:t>
            </a:r>
            <a:r>
              <a:rPr lang="en-GB" b="0" i="0" dirty="0">
                <a:solidFill>
                  <a:srgbClr val="202124"/>
                </a:solidFill>
                <a:effectLst/>
                <a:latin typeface="arial" panose="020B0604020202020204" pitchFamily="34" charset="0"/>
              </a:rPr>
              <a:t>, which houses the brain</a:t>
            </a:r>
          </a:p>
          <a:p>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533677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02124"/>
                </a:solidFill>
                <a:effectLst/>
                <a:latin typeface="arial" panose="020B0604020202020204" pitchFamily="34" charset="0"/>
              </a:rPr>
              <a:t>Diaphram</a:t>
            </a:r>
            <a:r>
              <a:rPr lang="en-GB" b="0" i="0" dirty="0">
                <a:solidFill>
                  <a:srgbClr val="202124"/>
                </a:solidFill>
                <a:effectLst/>
                <a:latin typeface="arial" panose="020B0604020202020204" pitchFamily="34" charset="0"/>
              </a:rPr>
              <a:t>: which pulls air into the lungs. Upon exhalation, the diaphragm relaxes and returns to its domelike shape, and air is forced out of the lungs.</a:t>
            </a:r>
          </a:p>
          <a:p>
            <a:r>
              <a:rPr lang="en-GB" b="0" i="0" dirty="0">
                <a:solidFill>
                  <a:srgbClr val="202124"/>
                </a:solidFill>
                <a:effectLst/>
                <a:latin typeface="arial" panose="020B0604020202020204" pitchFamily="34" charset="0"/>
              </a:rPr>
              <a:t>Dorsal body cavity: </a:t>
            </a:r>
            <a:r>
              <a:rPr lang="en-GB" b="0" i="0" dirty="0">
                <a:solidFill>
                  <a:srgbClr val="4D5156"/>
                </a:solidFill>
                <a:effectLst/>
                <a:latin typeface="arial" panose="020B0604020202020204" pitchFamily="34" charset="0"/>
              </a:rPr>
              <a:t>he dorsal cavity, or </a:t>
            </a:r>
            <a:r>
              <a:rPr lang="en-GB" b="1" i="0" dirty="0">
                <a:solidFill>
                  <a:srgbClr val="5F6368"/>
                </a:solidFill>
                <a:effectLst/>
                <a:latin typeface="arial" panose="020B0604020202020204" pitchFamily="34" charset="0"/>
              </a:rPr>
              <a:t>dorsal body cavity</a:t>
            </a:r>
            <a:r>
              <a:rPr lang="en-GB" b="0" i="0" dirty="0">
                <a:solidFill>
                  <a:srgbClr val="4D5156"/>
                </a:solidFill>
                <a:effectLst/>
                <a:latin typeface="arial" panose="020B0604020202020204" pitchFamily="34" charset="0"/>
              </a:rPr>
              <a:t>, is a fluid filled space which surrounds the brain and spinal cord of vertebrates.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11076443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cqc.org.uk/guidance-providers/adult-social-care/working-external-health-care-professional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6_BKeoFXOdo"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courses.lumenlearning.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8kvnPaPN6G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965231"/>
            <a:ext cx="7992888" cy="1470025"/>
          </a:xfrm>
        </p:spPr>
        <p:txBody>
          <a:bodyPr>
            <a:normAutofit fontScale="90000"/>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1403648" y="4042852"/>
            <a:ext cx="6084676" cy="584775"/>
          </a:xfrm>
          <a:prstGeom prst="rect">
            <a:avLst/>
          </a:prstGeom>
          <a:noFill/>
        </p:spPr>
        <p:txBody>
          <a:bodyPr wrap="square" rtlCol="0">
            <a:spAutoFit/>
          </a:bodyPr>
          <a:lstStyle/>
          <a:p>
            <a:pPr algn="ctr"/>
            <a:r>
              <a:rPr lang="en-GB" sz="3200" b="1" dirty="0">
                <a:solidFill>
                  <a:schemeClr val="bg1"/>
                </a:solidFill>
              </a:rPr>
              <a:t>INTRODUCTORY LECTURE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6752" y="1988840"/>
            <a:ext cx="7550496" cy="3312368"/>
          </a:xfrm>
        </p:spPr>
        <p:txBody>
          <a:bodyPr>
            <a:normAutofit/>
          </a:bodyPr>
          <a:lstStyle/>
          <a:p>
            <a:pPr algn="ctr">
              <a:buNone/>
            </a:pPr>
            <a:r>
              <a:rPr lang="en-GB" sz="4400" b="1" dirty="0"/>
              <a:t>ATTENDANCE!!!</a:t>
            </a:r>
          </a:p>
          <a:p>
            <a:pPr algn="ctr">
              <a:buNone/>
            </a:pPr>
            <a:r>
              <a:rPr lang="en-GB" sz="4400" b="1" dirty="0"/>
              <a:t>&amp;</a:t>
            </a:r>
          </a:p>
          <a:p>
            <a:pPr algn="ctr">
              <a:buNone/>
            </a:pPr>
            <a:r>
              <a:rPr lang="en-GB" sz="4400" b="1" dirty="0"/>
              <a:t>PARTICIPATION</a:t>
            </a:r>
          </a:p>
          <a:p>
            <a:endParaRPr lang="en-GB" b="1"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GROUND RULES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2550" y="1220838"/>
            <a:ext cx="3816424" cy="4416324"/>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5"/>
          <p:cNvSpPr txBox="1">
            <a:spLocks/>
          </p:cNvSpPr>
          <p:nvPr/>
        </p:nvSpPr>
        <p:spPr bwMode="auto">
          <a:xfrm>
            <a:off x="4724428" y="1556792"/>
            <a:ext cx="4228916" cy="355034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accent6">
                  <a:lumMod val="75000"/>
                </a:schemeClr>
              </a:buClr>
              <a:buFont typeface="Wingdings" pitchFamily="2" charset="2"/>
              <a:buChar char="§"/>
              <a:defRPr sz="2400" kern="12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Clr>
                <a:schemeClr val="accent6">
                  <a:lumMod val="75000"/>
                </a:schemeClr>
              </a:buClr>
              <a:buFont typeface="Arial" charset="0"/>
              <a:buChar char="–"/>
              <a:defRPr sz="2000" kern="1200">
                <a:solidFill>
                  <a:schemeClr val="tx1"/>
                </a:solidFill>
                <a:latin typeface="Arial" pitchFamily="34" charset="0"/>
                <a:ea typeface="+mn-ea"/>
                <a:cs typeface="Arial" pitchFamily="34" charset="0"/>
              </a:defRPr>
            </a:lvl2pPr>
            <a:lvl3pPr marL="1143000" indent="-228600" algn="l" rtl="0" eaLnBrk="0" fontAlgn="base" hangingPunct="0">
              <a:spcBef>
                <a:spcPct val="20000"/>
              </a:spcBef>
              <a:spcAft>
                <a:spcPct val="0"/>
              </a:spcAft>
              <a:buClr>
                <a:schemeClr val="accent6">
                  <a:lumMod val="75000"/>
                </a:schemeClr>
              </a:buClr>
              <a:buFont typeface="Arial" charset="0"/>
              <a:buChar char="•"/>
              <a:defRPr sz="1800" kern="1200">
                <a:solidFill>
                  <a:schemeClr val="tx1"/>
                </a:solidFill>
                <a:latin typeface="Arial" pitchFamily="34" charset="0"/>
                <a:ea typeface="+mn-ea"/>
                <a:cs typeface="Arial" pitchFamily="34" charset="0"/>
              </a:defRPr>
            </a:lvl3pPr>
            <a:lvl4pPr marL="1600200" indent="-228600" algn="l" rtl="0" eaLnBrk="0" fontAlgn="base" hangingPunct="0">
              <a:spcBef>
                <a:spcPct val="20000"/>
              </a:spcBef>
              <a:spcAft>
                <a:spcPct val="0"/>
              </a:spcAft>
              <a:buClr>
                <a:schemeClr val="accent6">
                  <a:lumMod val="75000"/>
                </a:schemeClr>
              </a:buClr>
              <a:buFont typeface="Arial" charset="0"/>
              <a:buChar char="–"/>
              <a:defRPr sz="1600" kern="1200">
                <a:solidFill>
                  <a:schemeClr val="tx1"/>
                </a:solidFill>
                <a:latin typeface="Arial" pitchFamily="34" charset="0"/>
                <a:ea typeface="+mn-ea"/>
                <a:cs typeface="Arial" pitchFamily="34" charset="0"/>
              </a:defRPr>
            </a:lvl4pPr>
            <a:lvl5pPr marL="2057400" indent="-228600" algn="l" rtl="0" eaLnBrk="0" fontAlgn="base" hangingPunct="0">
              <a:spcBef>
                <a:spcPct val="20000"/>
              </a:spcBef>
              <a:spcAft>
                <a:spcPct val="0"/>
              </a:spcAft>
              <a:buClr>
                <a:schemeClr val="accent6">
                  <a:lumMod val="75000"/>
                </a:schemeClr>
              </a:buClr>
              <a:buFont typeface="Arial" charset="0"/>
              <a:buChar char="»"/>
              <a:defRPr sz="16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
                <a:srgbClr val="F79646">
                  <a:lumMod val="75000"/>
                </a:srgbClr>
              </a:buClr>
              <a:buSzTx/>
              <a:buFont typeface="Wingdings" pitchFamily="2" charset="2"/>
              <a:buChar char="§"/>
              <a:tabLst/>
              <a:defRPr/>
            </a:pPr>
            <a:r>
              <a:rPr kumimoji="0" lang="en-GB" sz="2000" b="1" i="1" u="none" strike="noStrike" kern="1200" cap="none" spc="0" normalizeH="0" baseline="0" noProof="0" dirty="0">
                <a:ln>
                  <a:noFill/>
                </a:ln>
                <a:solidFill>
                  <a:sysClr val="windowText" lastClr="000000"/>
                </a:solidFill>
                <a:effectLst/>
                <a:uLnTx/>
                <a:uFillTx/>
                <a:latin typeface="Arial" pitchFamily="34" charset="0"/>
                <a:ea typeface="+mn-ea"/>
                <a:cs typeface="Arial" pitchFamily="34" charset="0"/>
              </a:rPr>
              <a:t>Listen &amp; respond appropriately to each other</a:t>
            </a:r>
          </a:p>
          <a:p>
            <a:pPr marL="342900" marR="0" lvl="0" indent="-342900" algn="l" defTabSz="914400" rtl="0" eaLnBrk="0" fontAlgn="base" latinLnBrk="0" hangingPunct="0">
              <a:lnSpc>
                <a:spcPct val="100000"/>
              </a:lnSpc>
              <a:spcBef>
                <a:spcPct val="20000"/>
              </a:spcBef>
              <a:spcAft>
                <a:spcPct val="0"/>
              </a:spcAft>
              <a:buClr>
                <a:srgbClr val="F79646">
                  <a:lumMod val="75000"/>
                </a:srgbClr>
              </a:buClr>
              <a:buSzTx/>
              <a:buFont typeface="Wingdings" pitchFamily="2" charset="2"/>
              <a:buChar char="§"/>
              <a:tabLst/>
              <a:defRPr/>
            </a:pPr>
            <a:r>
              <a:rPr kumimoji="0" lang="en-GB" sz="2000" b="1" i="1" u="none" strike="noStrike" kern="1200" cap="none" spc="0" normalizeH="0" baseline="0" noProof="0" dirty="0">
                <a:ln>
                  <a:noFill/>
                </a:ln>
                <a:solidFill>
                  <a:sysClr val="windowText" lastClr="000000"/>
                </a:solidFill>
                <a:effectLst/>
                <a:uLnTx/>
                <a:uFillTx/>
                <a:latin typeface="Arial" pitchFamily="34" charset="0"/>
                <a:ea typeface="+mn-ea"/>
                <a:cs typeface="Arial" pitchFamily="34" charset="0"/>
              </a:rPr>
              <a:t>Respect each other’s boundaries</a:t>
            </a:r>
          </a:p>
          <a:p>
            <a:pPr marL="342900" marR="0" lvl="0" indent="-342900" algn="l" defTabSz="914400" rtl="0" eaLnBrk="0" fontAlgn="base" latinLnBrk="0" hangingPunct="0">
              <a:lnSpc>
                <a:spcPct val="100000"/>
              </a:lnSpc>
              <a:spcBef>
                <a:spcPct val="20000"/>
              </a:spcBef>
              <a:spcAft>
                <a:spcPct val="0"/>
              </a:spcAft>
              <a:buClr>
                <a:srgbClr val="F79646">
                  <a:lumMod val="75000"/>
                </a:srgbClr>
              </a:buClr>
              <a:buSzTx/>
              <a:buFont typeface="Wingdings" pitchFamily="2" charset="2"/>
              <a:buChar char="§"/>
              <a:tabLst/>
              <a:defRPr/>
            </a:pPr>
            <a:r>
              <a:rPr kumimoji="0" lang="en-GB" sz="2000" b="1" i="1" u="none" strike="noStrike" kern="1200" cap="none" spc="0" normalizeH="0" baseline="0" noProof="0" dirty="0">
                <a:ln>
                  <a:noFill/>
                </a:ln>
                <a:solidFill>
                  <a:sysClr val="windowText" lastClr="000000"/>
                </a:solidFill>
                <a:effectLst/>
                <a:uLnTx/>
                <a:uFillTx/>
                <a:latin typeface="Arial" pitchFamily="34" charset="0"/>
                <a:ea typeface="+mn-ea"/>
                <a:cs typeface="Arial" pitchFamily="34" charset="0"/>
              </a:rPr>
              <a:t>Do not interrupt the learning</a:t>
            </a:r>
          </a:p>
          <a:p>
            <a:pPr marL="342900" marR="0" lvl="0" indent="-342900" algn="l" defTabSz="914400" rtl="0" eaLnBrk="0" fontAlgn="base" latinLnBrk="0" hangingPunct="0">
              <a:lnSpc>
                <a:spcPct val="100000"/>
              </a:lnSpc>
              <a:spcBef>
                <a:spcPct val="20000"/>
              </a:spcBef>
              <a:spcAft>
                <a:spcPct val="0"/>
              </a:spcAft>
              <a:buClr>
                <a:srgbClr val="F79646">
                  <a:lumMod val="75000"/>
                </a:srgbClr>
              </a:buClr>
              <a:buSzTx/>
              <a:buFont typeface="Wingdings" pitchFamily="2" charset="2"/>
              <a:buChar char="§"/>
              <a:tabLst/>
              <a:defRPr/>
            </a:pPr>
            <a:r>
              <a:rPr kumimoji="0" lang="en-GB" sz="2000" b="1" i="1" u="none" strike="noStrike" kern="1200" cap="none" spc="0" normalizeH="0" baseline="0" noProof="0" dirty="0">
                <a:ln>
                  <a:noFill/>
                </a:ln>
                <a:solidFill>
                  <a:sysClr val="windowText" lastClr="000000"/>
                </a:solidFill>
                <a:effectLst/>
                <a:uLnTx/>
                <a:uFillTx/>
                <a:latin typeface="Arial" pitchFamily="34" charset="0"/>
                <a:ea typeface="+mn-ea"/>
                <a:cs typeface="Arial" pitchFamily="34" charset="0"/>
              </a:rPr>
              <a:t>Organise your learning resource</a:t>
            </a:r>
          </a:p>
          <a:p>
            <a:pPr marL="342900" marR="0" lvl="0" indent="-342900" algn="l" defTabSz="914400" rtl="0" eaLnBrk="0" fontAlgn="base" latinLnBrk="0" hangingPunct="0">
              <a:lnSpc>
                <a:spcPct val="100000"/>
              </a:lnSpc>
              <a:spcBef>
                <a:spcPct val="20000"/>
              </a:spcBef>
              <a:spcAft>
                <a:spcPct val="0"/>
              </a:spcAft>
              <a:buClr>
                <a:srgbClr val="F79646">
                  <a:lumMod val="75000"/>
                </a:srgbClr>
              </a:buClr>
              <a:buSzTx/>
              <a:buFont typeface="Wingdings" pitchFamily="2" charset="2"/>
              <a:buChar char="§"/>
              <a:tabLst/>
              <a:defRPr/>
            </a:pPr>
            <a:r>
              <a:rPr kumimoji="0" lang="en-GB" sz="2000" b="1" i="1" u="none" strike="noStrike" kern="1200" cap="none" spc="0" normalizeH="0" baseline="0" noProof="0" dirty="0">
                <a:ln>
                  <a:noFill/>
                </a:ln>
                <a:solidFill>
                  <a:sysClr val="windowText" lastClr="000000"/>
                </a:solidFill>
                <a:effectLst/>
                <a:uLnTx/>
                <a:uFillTx/>
                <a:latin typeface="Arial" pitchFamily="34" charset="0"/>
                <a:ea typeface="+mn-ea"/>
                <a:cs typeface="Arial" pitchFamily="34" charset="0"/>
              </a:rPr>
              <a:t>What is said in the classroom, stays in the classroom</a:t>
            </a:r>
          </a:p>
        </p:txBody>
      </p:sp>
    </p:spTree>
    <p:extLst>
      <p:ext uri="{BB962C8B-B14F-4D97-AF65-F5344CB8AC3E}">
        <p14:creationId xmlns:p14="http://schemas.microsoft.com/office/powerpoint/2010/main" val="2467698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to the Module</a:t>
            </a:r>
          </a:p>
        </p:txBody>
      </p:sp>
      <p:sp>
        <p:nvSpPr>
          <p:cNvPr id="3" name="Content Placeholder 2"/>
          <p:cNvSpPr>
            <a:spLocks noGrp="1"/>
          </p:cNvSpPr>
          <p:nvPr>
            <p:ph idx="1"/>
          </p:nvPr>
        </p:nvSpPr>
        <p:spPr/>
        <p:txBody>
          <a:bodyPr/>
          <a:lstStyle/>
          <a:p>
            <a:pPr marL="0" lvl="0" indent="0" eaLnBrk="0" fontAlgn="base" hangingPunct="0">
              <a:spcAft>
                <a:spcPct val="0"/>
              </a:spcAft>
              <a:buClr>
                <a:srgbClr val="8C8025"/>
              </a:buClr>
              <a:buNone/>
            </a:pPr>
            <a:endParaRPr lang="en-GB" sz="2400" dirty="0">
              <a:solidFill>
                <a:prstClr val="black"/>
              </a:solidFill>
              <a:latin typeface="Arial" pitchFamily="34" charset="0"/>
              <a:cs typeface="Arial" pitchFamily="34" charset="0"/>
            </a:endParaRPr>
          </a:p>
          <a:p>
            <a:pPr lvl="0" eaLnBrk="0" fontAlgn="base" hangingPunct="0">
              <a:spcAft>
                <a:spcPct val="0"/>
              </a:spcAft>
              <a:buClr>
                <a:srgbClr val="8C8025"/>
              </a:buClr>
            </a:pPr>
            <a:r>
              <a:rPr lang="en-GB" sz="2400" dirty="0">
                <a:solidFill>
                  <a:prstClr val="black"/>
                </a:solidFill>
                <a:latin typeface="Arial" pitchFamily="34" charset="0"/>
                <a:cs typeface="Arial" pitchFamily="34" charset="0"/>
              </a:rPr>
              <a:t>Housekeeping (General Health and safety; equality and diversity)</a:t>
            </a:r>
          </a:p>
          <a:p>
            <a:pPr lvl="0" eaLnBrk="0" fontAlgn="base" hangingPunct="0">
              <a:spcAft>
                <a:spcPct val="0"/>
              </a:spcAft>
              <a:buClr>
                <a:srgbClr val="8C8025"/>
              </a:buClr>
            </a:pPr>
            <a:r>
              <a:rPr lang="en-GB" sz="2400" dirty="0">
                <a:solidFill>
                  <a:prstClr val="black"/>
                </a:solidFill>
                <a:latin typeface="Arial" pitchFamily="34" charset="0"/>
                <a:cs typeface="Arial" pitchFamily="34" charset="0"/>
              </a:rPr>
              <a:t>Ground rules</a:t>
            </a:r>
          </a:p>
          <a:p>
            <a:pPr lvl="0" eaLnBrk="0" fontAlgn="base" hangingPunct="0">
              <a:spcAft>
                <a:spcPct val="0"/>
              </a:spcAft>
              <a:buClr>
                <a:srgbClr val="8C8025"/>
              </a:buClr>
            </a:pPr>
            <a:r>
              <a:rPr lang="en-GB" sz="2400" dirty="0">
                <a:solidFill>
                  <a:prstClr val="black"/>
                </a:solidFill>
                <a:latin typeface="Arial" pitchFamily="34" charset="0"/>
                <a:cs typeface="Arial" pitchFamily="34" charset="0"/>
              </a:rPr>
              <a:t>Q&amp;A</a:t>
            </a:r>
          </a:p>
          <a:p>
            <a:pPr lvl="0" eaLnBrk="0" fontAlgn="base" hangingPunct="0">
              <a:spcAft>
                <a:spcPct val="0"/>
              </a:spcAft>
              <a:buClr>
                <a:srgbClr val="8C8025"/>
              </a:buClr>
            </a:pPr>
            <a:r>
              <a:rPr lang="en-GB" sz="2400" dirty="0">
                <a:solidFill>
                  <a:prstClr val="black"/>
                </a:solidFill>
                <a:latin typeface="Arial" pitchFamily="34" charset="0"/>
                <a:cs typeface="Arial" pitchFamily="34" charset="0"/>
              </a:rPr>
              <a:t>Introduce the module handbook </a:t>
            </a:r>
          </a:p>
          <a:p>
            <a:pPr lvl="0" eaLnBrk="0" fontAlgn="base" hangingPunct="0">
              <a:spcAft>
                <a:spcPct val="0"/>
              </a:spcAft>
              <a:buClr>
                <a:srgbClr val="8C8025"/>
              </a:buClr>
            </a:pPr>
            <a:r>
              <a:rPr lang="en-GB" sz="2400" dirty="0">
                <a:solidFill>
                  <a:prstClr val="black"/>
                </a:solidFill>
                <a:latin typeface="Arial" pitchFamily="34" charset="0"/>
                <a:cs typeface="Arial" pitchFamily="34" charset="0"/>
              </a:rPr>
              <a:t>Introduce today’s lesson</a:t>
            </a:r>
          </a:p>
          <a:p>
            <a:pPr lvl="0" eaLnBrk="0" fontAlgn="base" hangingPunct="0">
              <a:spcAft>
                <a:spcPct val="0"/>
              </a:spcAft>
              <a:buClr>
                <a:srgbClr val="8C8025"/>
              </a:buClr>
            </a:pPr>
            <a:r>
              <a:rPr lang="en-GB" sz="2400" dirty="0">
                <a:solidFill>
                  <a:prstClr val="black"/>
                </a:solidFill>
                <a:latin typeface="Arial" pitchFamily="34" charset="0"/>
                <a:cs typeface="Arial" pitchFamily="34" charset="0"/>
              </a:rPr>
              <a:t>Q&amp;A</a:t>
            </a:r>
          </a:p>
          <a:p>
            <a:endParaRPr lang="en-GB" dirty="0"/>
          </a:p>
        </p:txBody>
      </p:sp>
    </p:spTree>
    <p:extLst>
      <p:ext uri="{BB962C8B-B14F-4D97-AF65-F5344CB8AC3E}">
        <p14:creationId xmlns:p14="http://schemas.microsoft.com/office/powerpoint/2010/main" val="2065483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WEEK ONE</a:t>
            </a:r>
          </a:p>
        </p:txBody>
      </p:sp>
      <p:sp>
        <p:nvSpPr>
          <p:cNvPr id="3" name="Content Placeholder 2"/>
          <p:cNvSpPr>
            <a:spLocks noGrp="1"/>
          </p:cNvSpPr>
          <p:nvPr>
            <p:ph idx="1"/>
          </p:nvPr>
        </p:nvSpPr>
        <p:spPr/>
        <p:txBody>
          <a:bodyPr/>
          <a:lstStyle/>
          <a:p>
            <a:pPr marL="0" indent="0">
              <a:buNone/>
            </a:pPr>
            <a:r>
              <a:rPr lang="en-GB" dirty="0"/>
              <a:t>                          SESSION 1</a:t>
            </a:r>
          </a:p>
          <a:p>
            <a:pPr marL="0" indent="0">
              <a:buNone/>
            </a:pPr>
            <a:endParaRPr lang="en-GB" dirty="0"/>
          </a:p>
          <a:p>
            <a:pPr marL="0" indent="0">
              <a:buNone/>
            </a:pPr>
            <a:r>
              <a:rPr lang="en-GB" dirty="0"/>
              <a:t>           INTRODUCTORY OVERVIEW</a:t>
            </a:r>
          </a:p>
        </p:txBody>
      </p:sp>
    </p:spTree>
    <p:extLst>
      <p:ext uri="{BB962C8B-B14F-4D97-AF65-F5344CB8AC3E}">
        <p14:creationId xmlns:p14="http://schemas.microsoft.com/office/powerpoint/2010/main" val="3295351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LESSON OBJECTIVES</a:t>
            </a:r>
          </a:p>
        </p:txBody>
      </p:sp>
      <p:sp>
        <p:nvSpPr>
          <p:cNvPr id="3" name="Content Placeholder 2"/>
          <p:cNvSpPr>
            <a:spLocks noGrp="1"/>
          </p:cNvSpPr>
          <p:nvPr>
            <p:ph idx="1"/>
          </p:nvPr>
        </p:nvSpPr>
        <p:spPr/>
        <p:txBody>
          <a:bodyPr>
            <a:normAutofit/>
          </a:bodyPr>
          <a:lstStyle/>
          <a:p>
            <a:pPr marL="0" indent="0">
              <a:buNone/>
            </a:pPr>
            <a:r>
              <a:rPr lang="en-GB" sz="2800" dirty="0"/>
              <a:t>At the end of the lesson students should be able to:</a:t>
            </a:r>
          </a:p>
          <a:p>
            <a:r>
              <a:rPr lang="en-GB" sz="2800" dirty="0"/>
              <a:t>Define the terms “anatomy” and “physiology”.</a:t>
            </a:r>
          </a:p>
          <a:p>
            <a:r>
              <a:rPr lang="en-GB" sz="2800" dirty="0"/>
              <a:t>Outline the anatomical regions of the human body.</a:t>
            </a:r>
          </a:p>
          <a:p>
            <a:r>
              <a:rPr lang="en-GB" sz="2800" dirty="0"/>
              <a:t>Outline the anatomical organisation from cells to the organism</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171625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7A78-96D0-4201-B8DF-897ED84B8612}"/>
              </a:ext>
            </a:extLst>
          </p:cNvPr>
          <p:cNvSpPr>
            <a:spLocks noGrp="1"/>
          </p:cNvSpPr>
          <p:nvPr>
            <p:ph type="title"/>
          </p:nvPr>
        </p:nvSpPr>
        <p:spPr/>
        <p:txBody>
          <a:bodyPr>
            <a:noAutofit/>
          </a:bodyPr>
          <a:lstStyle/>
          <a:p>
            <a:pPr algn="l"/>
            <a:r>
              <a:rPr lang="en-GB" sz="3200" b="1" dirty="0"/>
              <a:t>Why it is important to learn Physiology for health and social care workers or carers?</a:t>
            </a:r>
          </a:p>
        </p:txBody>
      </p:sp>
      <p:sp>
        <p:nvSpPr>
          <p:cNvPr id="3" name="Content Placeholder 2">
            <a:extLst>
              <a:ext uri="{FF2B5EF4-FFF2-40B4-BE49-F238E27FC236}">
                <a16:creationId xmlns:a16="http://schemas.microsoft.com/office/drawing/2014/main" id="{02E4B333-221C-4EEE-88AF-08CB17A427C3}"/>
              </a:ext>
            </a:extLst>
          </p:cNvPr>
          <p:cNvSpPr>
            <a:spLocks noGrp="1"/>
          </p:cNvSpPr>
          <p:nvPr>
            <p:ph idx="1"/>
          </p:nvPr>
        </p:nvSpPr>
        <p:spPr/>
        <p:txBody>
          <a:bodyPr>
            <a:normAutofit fontScale="92500" lnSpcReduction="20000"/>
          </a:bodyPr>
          <a:lstStyle/>
          <a:p>
            <a:r>
              <a:rPr lang="en-GB" i="0" dirty="0">
                <a:solidFill>
                  <a:srgbClr val="202124"/>
                </a:solidFill>
                <a:effectLst/>
                <a:latin typeface="arial" panose="020B0604020202020204" pitchFamily="34" charset="0"/>
              </a:rPr>
              <a:t>By understanding how the systems interact, </a:t>
            </a:r>
            <a:r>
              <a:rPr lang="en-GB" b="0" i="0" dirty="0">
                <a:solidFill>
                  <a:srgbClr val="202124"/>
                </a:solidFill>
                <a:effectLst/>
                <a:latin typeface="arial" panose="020B0604020202020204" pitchFamily="34" charset="0"/>
              </a:rPr>
              <a:t>you can determine the proper care for each individual client and their specific symptoms</a:t>
            </a:r>
            <a:r>
              <a:rPr lang="en-GB" b="0" i="0">
                <a:solidFill>
                  <a:srgbClr val="202124"/>
                </a:solidFill>
                <a:effectLst/>
                <a:latin typeface="arial" panose="020B0604020202020204" pitchFamily="34" charset="0"/>
              </a:rPr>
              <a:t>. </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With a foundation of anatomy and physiology, you will have the building blocks to make the proper decisions and provide accurate and quality care. (</a:t>
            </a:r>
            <a:r>
              <a:rPr lang="en-GB" b="0" i="0" dirty="0">
                <a:solidFill>
                  <a:srgbClr val="222222"/>
                </a:solidFill>
                <a:effectLst/>
                <a:latin typeface="Arial" panose="020B0604020202020204" pitchFamily="34" charset="0"/>
              </a:rPr>
              <a:t>Fox, S.I. and </a:t>
            </a:r>
            <a:r>
              <a:rPr lang="en-GB" b="0" i="0" dirty="0" err="1">
                <a:solidFill>
                  <a:srgbClr val="222222"/>
                </a:solidFill>
                <a:effectLst/>
                <a:latin typeface="Arial" panose="020B0604020202020204" pitchFamily="34" charset="0"/>
              </a:rPr>
              <a:t>Rompolski</a:t>
            </a:r>
            <a:r>
              <a:rPr lang="en-GB" b="0" i="0" dirty="0">
                <a:solidFill>
                  <a:srgbClr val="222222"/>
                </a:solidFill>
                <a:effectLst/>
                <a:latin typeface="Arial" panose="020B0604020202020204" pitchFamily="34" charset="0"/>
              </a:rPr>
              <a:t>, K., 1996)</a:t>
            </a:r>
            <a:endParaRPr lang="en-GB" dirty="0"/>
          </a:p>
        </p:txBody>
      </p:sp>
    </p:spTree>
    <p:extLst>
      <p:ext uri="{BB962C8B-B14F-4D97-AF65-F5344CB8AC3E}">
        <p14:creationId xmlns:p14="http://schemas.microsoft.com/office/powerpoint/2010/main" val="444703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B379F7-7A30-4788-844C-CD9DEE1DE417}"/>
              </a:ext>
            </a:extLst>
          </p:cNvPr>
          <p:cNvSpPr>
            <a:spLocks noGrp="1"/>
          </p:cNvSpPr>
          <p:nvPr>
            <p:ph idx="1"/>
          </p:nvPr>
        </p:nvSpPr>
        <p:spPr>
          <a:xfrm>
            <a:off x="457200" y="260648"/>
            <a:ext cx="8229600" cy="3960440"/>
          </a:xfrm>
        </p:spPr>
        <p:txBody>
          <a:bodyPr>
            <a:normAutofit fontScale="25000" lnSpcReduction="20000"/>
          </a:bodyPr>
          <a:lstStyle/>
          <a:p>
            <a:pPr algn="l"/>
            <a:r>
              <a:rPr lang="en-GB" sz="7200" b="0" i="0" dirty="0">
                <a:solidFill>
                  <a:srgbClr val="3E3E35"/>
                </a:solidFill>
                <a:effectLst/>
                <a:latin typeface="Helvetica" panose="020B0604020202020204" pitchFamily="34" charset="0"/>
              </a:rPr>
              <a:t>People may be placed at unnecessary risk if care staff are not able to access relevant, accurate, and up-to-date information.</a:t>
            </a:r>
          </a:p>
          <a:p>
            <a:pPr algn="l"/>
            <a:endParaRPr lang="en-GB" sz="7200" b="0" i="0" dirty="0">
              <a:solidFill>
                <a:srgbClr val="3E3E35"/>
              </a:solidFill>
              <a:effectLst/>
              <a:latin typeface="Helvetica" panose="020B0604020202020204" pitchFamily="34" charset="0"/>
            </a:endParaRPr>
          </a:p>
          <a:p>
            <a:pPr algn="l"/>
            <a:r>
              <a:rPr lang="en-GB" sz="7200" b="0" i="0" dirty="0">
                <a:solidFill>
                  <a:srgbClr val="3E3E35"/>
                </a:solidFill>
                <a:effectLst/>
                <a:latin typeface="Helvetica" panose="020B0604020202020204" pitchFamily="34" charset="0"/>
              </a:rPr>
              <a:t>Care plans should be clear about who is responsible for providing medicines support. This is very important when more than one care provider is involved.</a:t>
            </a:r>
          </a:p>
          <a:p>
            <a:pPr algn="l"/>
            <a:endParaRPr lang="en-GB" sz="7200" b="0" i="0" dirty="0">
              <a:solidFill>
                <a:srgbClr val="3E3E35"/>
              </a:solidFill>
              <a:effectLst/>
              <a:latin typeface="Helvetica" panose="020B0604020202020204" pitchFamily="34" charset="0"/>
            </a:endParaRPr>
          </a:p>
          <a:p>
            <a:pPr algn="l"/>
            <a:r>
              <a:rPr lang="en-GB" sz="7200" b="0" i="0" dirty="0">
                <a:solidFill>
                  <a:srgbClr val="3E3E35"/>
                </a:solidFill>
                <a:effectLst/>
                <a:latin typeface="Helvetica" panose="020B0604020202020204" pitchFamily="34" charset="0"/>
              </a:rPr>
              <a:t>Health care professionals should have access to all relevant medical information for the people they provide care to.</a:t>
            </a:r>
          </a:p>
          <a:p>
            <a:pPr algn="l"/>
            <a:endParaRPr lang="en-GB" sz="7200" b="0" i="0" dirty="0">
              <a:solidFill>
                <a:srgbClr val="3E3E35"/>
              </a:solidFill>
              <a:effectLst/>
              <a:latin typeface="Helvetica" panose="020B0604020202020204" pitchFamily="34" charset="0"/>
            </a:endParaRPr>
          </a:p>
          <a:p>
            <a:pPr algn="l"/>
            <a:r>
              <a:rPr lang="en-GB" sz="7200" i="0" dirty="0">
                <a:effectLst/>
                <a:latin typeface="Helvetica" panose="020B0604020202020204" pitchFamily="34" charset="0"/>
              </a:rPr>
              <a:t>Sharing information should maintain patient confidentiality. And they should follow the requirements of the General Data Protection Regulation.</a:t>
            </a:r>
          </a:p>
          <a:p>
            <a:pPr algn="l"/>
            <a:endParaRPr lang="en-GB" sz="7200" i="0" dirty="0">
              <a:effectLst/>
              <a:latin typeface="Helvetica" panose="020B0604020202020204" pitchFamily="34" charset="0"/>
            </a:endParaRPr>
          </a:p>
          <a:p>
            <a:pPr algn="l"/>
            <a:r>
              <a:rPr lang="en-GB" sz="7200" b="0" i="0" dirty="0">
                <a:solidFill>
                  <a:srgbClr val="3E3E35"/>
                </a:solidFill>
                <a:effectLst/>
                <a:latin typeface="Helvetica" panose="020B0604020202020204" pitchFamily="34" charset="0"/>
              </a:rPr>
              <a:t>Care providers should make sure external health care professionals know what is expected of them. This includes accessing information and making records for people in their care.</a:t>
            </a:r>
          </a:p>
          <a:p>
            <a:pPr algn="l"/>
            <a:endParaRPr lang="en-GB" sz="7200" b="0" i="0" dirty="0">
              <a:solidFill>
                <a:srgbClr val="3E3E35"/>
              </a:solidFill>
              <a:effectLst/>
              <a:latin typeface="Helvetica" panose="020B0604020202020204" pitchFamily="34" charset="0"/>
            </a:endParaRPr>
          </a:p>
          <a:p>
            <a:pPr algn="l"/>
            <a:r>
              <a:rPr lang="en-GB" sz="7200" b="0" i="0" dirty="0">
                <a:solidFill>
                  <a:srgbClr val="3E3E35"/>
                </a:solidFill>
                <a:effectLst/>
                <a:latin typeface="Helvetica" panose="020B0604020202020204" pitchFamily="34" charset="0"/>
              </a:rPr>
              <a:t>A care provider might contact a health care professional for advice that they cannot provide. The care provider should seek further advice from the relevant body. </a:t>
            </a:r>
          </a:p>
          <a:p>
            <a:pPr algn="l"/>
            <a:r>
              <a:rPr lang="en-GB" sz="7200" b="0" i="0">
                <a:solidFill>
                  <a:srgbClr val="3E3E35"/>
                </a:solidFill>
                <a:effectLst/>
                <a:latin typeface="Helvetica" panose="020B0604020202020204" pitchFamily="34" charset="0"/>
                <a:hlinkClick r:id="rId2"/>
              </a:rPr>
              <a:t>https://www.cqc.org.uk/guidance-providers/adult-social-care/working-external-health-care-professionals</a:t>
            </a:r>
            <a:endParaRPr lang="en-GB" sz="7200" b="0" i="0">
              <a:solidFill>
                <a:srgbClr val="3E3E35"/>
              </a:solidFill>
              <a:effectLst/>
              <a:latin typeface="Helvetica" panose="020B0604020202020204" pitchFamily="34" charset="0"/>
            </a:endParaRPr>
          </a:p>
          <a:p>
            <a:pPr algn="l"/>
            <a:endParaRPr lang="en-GB" sz="7200" b="0" i="0" dirty="0">
              <a:solidFill>
                <a:srgbClr val="3E3E35"/>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767010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ANATOMY AND PHYSIOLOGY</a:t>
            </a:r>
          </a:p>
        </p:txBody>
      </p:sp>
      <p:sp>
        <p:nvSpPr>
          <p:cNvPr id="3" name="Content Placeholder 2"/>
          <p:cNvSpPr>
            <a:spLocks noGrp="1"/>
          </p:cNvSpPr>
          <p:nvPr>
            <p:ph idx="1"/>
          </p:nvPr>
        </p:nvSpPr>
        <p:spPr/>
        <p:txBody>
          <a:bodyPr>
            <a:normAutofit fontScale="92500" lnSpcReduction="20000"/>
          </a:bodyPr>
          <a:lstStyle/>
          <a:p>
            <a:r>
              <a:rPr lang="en-GB" dirty="0"/>
              <a:t>The following video introduces us to the key explanation of what Anatomy and Physiology are.</a:t>
            </a:r>
          </a:p>
          <a:p>
            <a:r>
              <a:rPr lang="en-GB" dirty="0"/>
              <a:t>It also explains the relationship between these two subjects. </a:t>
            </a:r>
          </a:p>
          <a:p>
            <a:r>
              <a:rPr lang="en-GB" dirty="0"/>
              <a:t>Lets watch the video and discuss what we understand from it:</a:t>
            </a:r>
          </a:p>
          <a:p>
            <a:r>
              <a:rPr lang="en-GB" dirty="0">
                <a:hlinkClick r:id="rId2"/>
              </a:rPr>
              <a:t>https://www.youtube.com/watch?v=6_BKeoFXOdo</a:t>
            </a:r>
            <a:r>
              <a:rPr lang="en-GB" dirty="0"/>
              <a:t> </a:t>
            </a:r>
          </a:p>
        </p:txBody>
      </p:sp>
    </p:spTree>
    <p:extLst>
      <p:ext uri="{BB962C8B-B14F-4D97-AF65-F5344CB8AC3E}">
        <p14:creationId xmlns:p14="http://schemas.microsoft.com/office/powerpoint/2010/main" val="2506072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Anatomy</a:t>
            </a:r>
          </a:p>
        </p:txBody>
      </p:sp>
      <p:sp>
        <p:nvSpPr>
          <p:cNvPr id="3" name="Content Placeholder 2"/>
          <p:cNvSpPr>
            <a:spLocks noGrp="1"/>
          </p:cNvSpPr>
          <p:nvPr>
            <p:ph idx="1"/>
          </p:nvPr>
        </p:nvSpPr>
        <p:spPr/>
        <p:txBody>
          <a:bodyPr>
            <a:normAutofit/>
          </a:bodyPr>
          <a:lstStyle/>
          <a:p>
            <a:r>
              <a:rPr lang="en-GB" sz="2400" dirty="0"/>
              <a:t>This is the study of the body parts and their relationship</a:t>
            </a:r>
          </a:p>
          <a:p>
            <a:pPr marL="0" indent="0">
              <a:buNone/>
            </a:pPr>
            <a:r>
              <a:rPr lang="en-GB" sz="2400" b="1" dirty="0"/>
              <a:t>MACROSCOPIC (GROSS) ANATOMY</a:t>
            </a:r>
          </a:p>
          <a:p>
            <a:pPr>
              <a:buFont typeface="Wingdings" pitchFamily="2" charset="2"/>
              <a:buChar char="Ø"/>
            </a:pPr>
            <a:r>
              <a:rPr lang="en-GB" sz="2400" dirty="0"/>
              <a:t>Study of large body structures/organs e.g. heart,  lungs, kidneys and bones. This can further be divided into: </a:t>
            </a:r>
          </a:p>
          <a:p>
            <a:pPr marL="457200" indent="-457200">
              <a:buFont typeface="+mj-lt"/>
              <a:buAutoNum type="arabicPeriod"/>
            </a:pPr>
            <a:r>
              <a:rPr lang="en-GB" sz="2400" dirty="0"/>
              <a:t>Regional anatomy- all parts within a particular region.</a:t>
            </a:r>
          </a:p>
          <a:p>
            <a:pPr marL="457200" indent="-457200">
              <a:buFont typeface="+mj-lt"/>
              <a:buAutoNum type="arabicPeriod"/>
            </a:pPr>
            <a:r>
              <a:rPr lang="en-GB" sz="2400" dirty="0"/>
              <a:t>Systemic anatomy-system by system by system e.g. blood circulatory system &amp; respiratory system</a:t>
            </a:r>
          </a:p>
          <a:p>
            <a:pPr marL="457200" indent="-457200">
              <a:buFont typeface="+mj-lt"/>
              <a:buAutoNum type="arabicPeriod"/>
            </a:pPr>
            <a:r>
              <a:rPr lang="en-GB" sz="2400" dirty="0"/>
              <a:t>Surface anatomy-surface landmarks which correspond to deeper structures </a:t>
            </a:r>
          </a:p>
        </p:txBody>
      </p:sp>
    </p:spTree>
    <p:extLst>
      <p:ext uri="{BB962C8B-B14F-4D97-AF65-F5344CB8AC3E}">
        <p14:creationId xmlns:p14="http://schemas.microsoft.com/office/powerpoint/2010/main" val="3393188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560" y="167483"/>
            <a:ext cx="8229600" cy="706090"/>
          </a:xfrm>
        </p:spPr>
        <p:txBody>
          <a:bodyPr>
            <a:normAutofit fontScale="90000"/>
          </a:bodyPr>
          <a:lstStyle/>
          <a:p>
            <a:r>
              <a:rPr lang="en-GB" b="1" dirty="0"/>
              <a:t>Microscopic Anatomy</a:t>
            </a:r>
          </a:p>
        </p:txBody>
      </p:sp>
      <p:sp>
        <p:nvSpPr>
          <p:cNvPr id="3" name="Content Placeholder 2"/>
          <p:cNvSpPr>
            <a:spLocks noGrp="1"/>
          </p:cNvSpPr>
          <p:nvPr>
            <p:ph idx="1"/>
          </p:nvPr>
        </p:nvSpPr>
        <p:spPr>
          <a:xfrm>
            <a:off x="442560" y="873573"/>
            <a:ext cx="8229600" cy="4392489"/>
          </a:xfrm>
        </p:spPr>
        <p:txBody>
          <a:bodyPr>
            <a:normAutofit/>
          </a:bodyPr>
          <a:lstStyle/>
          <a:p>
            <a:r>
              <a:rPr lang="en-GB" sz="2800" dirty="0"/>
              <a:t>Study of very tiny structures that can not be seen by a naked eye.</a:t>
            </a:r>
          </a:p>
          <a:p>
            <a:endParaRPr lang="en-GB" sz="2800" dirty="0"/>
          </a:p>
          <a:p>
            <a:pPr marL="457200" indent="-457200">
              <a:buFont typeface="+mj-lt"/>
              <a:buAutoNum type="arabicPeriod"/>
            </a:pPr>
            <a:r>
              <a:rPr lang="en-GB" sz="2800" dirty="0"/>
              <a:t>Cytology-study of body cells</a:t>
            </a:r>
          </a:p>
        </p:txBody>
      </p:sp>
      <p:pic>
        <p:nvPicPr>
          <p:cNvPr id="1026" name="Picture 2" descr="How Many Cells Are in the Human Body? | Biology Dictionary">
            <a:extLst>
              <a:ext uri="{FF2B5EF4-FFF2-40B4-BE49-F238E27FC236}">
                <a16:creationId xmlns:a16="http://schemas.microsoft.com/office/drawing/2014/main" id="{58212E64-2BE7-4677-B78F-7FF49909D8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704827"/>
            <a:ext cx="3009900" cy="15144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9AF819E-416D-48D1-A716-7FA16391BAD1}"/>
              </a:ext>
            </a:extLst>
          </p:cNvPr>
          <p:cNvSpPr txBox="1"/>
          <p:nvPr/>
        </p:nvSpPr>
        <p:spPr>
          <a:xfrm>
            <a:off x="472711" y="4224107"/>
            <a:ext cx="6347048" cy="523220"/>
          </a:xfrm>
          <a:prstGeom prst="rect">
            <a:avLst/>
          </a:prstGeom>
          <a:noFill/>
        </p:spPr>
        <p:txBody>
          <a:bodyPr wrap="square">
            <a:spAutoFit/>
          </a:bodyPr>
          <a:lstStyle/>
          <a:p>
            <a:r>
              <a:rPr lang="en-GB" sz="1800" dirty="0"/>
              <a:t>2</a:t>
            </a:r>
            <a:r>
              <a:rPr lang="en-GB" sz="2800" dirty="0"/>
              <a:t>. Histology-study of body tissues</a:t>
            </a:r>
          </a:p>
        </p:txBody>
      </p:sp>
      <p:pic>
        <p:nvPicPr>
          <p:cNvPr id="5" name="Picture 4">
            <a:extLst>
              <a:ext uri="{FF2B5EF4-FFF2-40B4-BE49-F238E27FC236}">
                <a16:creationId xmlns:a16="http://schemas.microsoft.com/office/drawing/2014/main" id="{C5536DCD-B514-4C59-B8FF-61BA03B0B54C}"/>
              </a:ext>
            </a:extLst>
          </p:cNvPr>
          <p:cNvPicPr>
            <a:picLocks noChangeAspect="1"/>
          </p:cNvPicPr>
          <p:nvPr/>
        </p:nvPicPr>
        <p:blipFill>
          <a:blip r:embed="rId4"/>
          <a:stretch>
            <a:fillRect/>
          </a:stretch>
        </p:blipFill>
        <p:spPr>
          <a:xfrm>
            <a:off x="5896051" y="3337148"/>
            <a:ext cx="2775238" cy="2222402"/>
          </a:xfrm>
          <a:prstGeom prst="rect">
            <a:avLst/>
          </a:prstGeom>
        </p:spPr>
      </p:pic>
    </p:spTree>
    <p:extLst>
      <p:ext uri="{BB962C8B-B14F-4D97-AF65-F5344CB8AC3E}">
        <p14:creationId xmlns:p14="http://schemas.microsoft.com/office/powerpoint/2010/main" val="3801345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PHYSIOLOGY</a:t>
            </a:r>
          </a:p>
        </p:txBody>
      </p:sp>
      <p:sp>
        <p:nvSpPr>
          <p:cNvPr id="3" name="Content Placeholder 2"/>
          <p:cNvSpPr>
            <a:spLocks noGrp="1"/>
          </p:cNvSpPr>
          <p:nvPr>
            <p:ph idx="1"/>
          </p:nvPr>
        </p:nvSpPr>
        <p:spPr/>
        <p:txBody>
          <a:bodyPr>
            <a:normAutofit/>
          </a:bodyPr>
          <a:lstStyle/>
          <a:p>
            <a:r>
              <a:rPr lang="en-GB" sz="2800" dirty="0">
                <a:solidFill>
                  <a:srgbClr val="222222"/>
                </a:solidFill>
                <a:latin typeface="arial"/>
              </a:rPr>
              <a:t>Is the study of the way in which a living organism or bodily part functions.</a:t>
            </a:r>
          </a:p>
          <a:p>
            <a:endParaRPr lang="en-GB" sz="2800" dirty="0">
              <a:solidFill>
                <a:srgbClr val="222222"/>
              </a:solidFill>
              <a:latin typeface="arial"/>
            </a:endParaRPr>
          </a:p>
          <a:p>
            <a:pPr>
              <a:buFont typeface="Wingdings" pitchFamily="2" charset="2"/>
              <a:buChar char="Ø"/>
            </a:pPr>
            <a:r>
              <a:rPr lang="en-GB" sz="2800" dirty="0"/>
              <a:t>Medical physiology-study of physiological problems and diseases.</a:t>
            </a:r>
          </a:p>
          <a:p>
            <a:pPr marL="514350" indent="-514350">
              <a:buFont typeface="+mj-lt"/>
              <a:buAutoNum type="arabicPeriod"/>
            </a:pPr>
            <a:endParaRPr lang="en-GB" dirty="0"/>
          </a:p>
        </p:txBody>
      </p:sp>
    </p:spTree>
    <p:extLst>
      <p:ext uri="{BB962C8B-B14F-4D97-AF65-F5344CB8AC3E}">
        <p14:creationId xmlns:p14="http://schemas.microsoft.com/office/powerpoint/2010/main" val="1752278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Discussion</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2800" dirty="0"/>
              <a:t>As healthcare providers, why is it important for us to understand problems associated with physiological dysfunction?</a:t>
            </a:r>
          </a:p>
          <a:p>
            <a:pPr marL="514350" indent="-514350">
              <a:buFont typeface="+mj-lt"/>
              <a:buAutoNum type="arabicPeriod"/>
            </a:pPr>
            <a:endParaRPr lang="en-GB" sz="2800" dirty="0"/>
          </a:p>
          <a:p>
            <a:pPr marL="514350" indent="-514350">
              <a:buFont typeface="+mj-lt"/>
              <a:buAutoNum type="arabicPeriod"/>
            </a:pPr>
            <a:r>
              <a:rPr lang="en-GB" sz="2800" dirty="0"/>
              <a:t>In your own opinion, does a change in physiological status affect care provision for clients in a residential care home? </a:t>
            </a:r>
          </a:p>
        </p:txBody>
      </p:sp>
    </p:spTree>
    <p:extLst>
      <p:ext uri="{BB962C8B-B14F-4D97-AF65-F5344CB8AC3E}">
        <p14:creationId xmlns:p14="http://schemas.microsoft.com/office/powerpoint/2010/main" val="618845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FF0000"/>
                </a:solidFill>
              </a:rPr>
              <a:t>Level of organization to  </a:t>
            </a:r>
            <a:br>
              <a:rPr lang="en-GB" b="1" dirty="0">
                <a:solidFill>
                  <a:srgbClr val="FF0000"/>
                </a:solidFill>
              </a:rPr>
            </a:br>
            <a:r>
              <a:rPr lang="en-GB" b="1" dirty="0">
                <a:solidFill>
                  <a:srgbClr val="FF0000"/>
                </a:solidFill>
              </a:rPr>
              <a:t>Human body is form of </a:t>
            </a:r>
          </a:p>
        </p:txBody>
      </p:sp>
      <p:sp>
        <p:nvSpPr>
          <p:cNvPr id="3" name="Content Placeholder 2"/>
          <p:cNvSpPr>
            <a:spLocks noGrp="1"/>
          </p:cNvSpPr>
          <p:nvPr>
            <p:ph idx="1"/>
          </p:nvPr>
        </p:nvSpPr>
        <p:spPr>
          <a:xfrm>
            <a:off x="457200" y="1600200"/>
            <a:ext cx="8229600" cy="4277071"/>
          </a:xfrm>
        </p:spPr>
        <p:txBody>
          <a:bodyPr>
            <a:normAutofit fontScale="85000" lnSpcReduction="10000"/>
          </a:bodyPr>
          <a:lstStyle/>
          <a:p>
            <a:r>
              <a:rPr lang="en-GB" b="1" dirty="0">
                <a:solidFill>
                  <a:srgbClr val="373D3F"/>
                </a:solidFill>
                <a:latin typeface="Tinos"/>
              </a:rPr>
              <a:t>1) Atom</a:t>
            </a:r>
            <a:r>
              <a:rPr lang="en-GB" dirty="0">
                <a:solidFill>
                  <a:srgbClr val="373D3F"/>
                </a:solidFill>
                <a:latin typeface="Tinos"/>
              </a:rPr>
              <a:t>: The smallest unit of any pure substances examples are oxygen, hydrogen, carbon and nitrogen.</a:t>
            </a:r>
          </a:p>
          <a:p>
            <a:r>
              <a:rPr lang="en-GB" b="1" dirty="0">
                <a:solidFill>
                  <a:srgbClr val="373D3F"/>
                </a:solidFill>
                <a:latin typeface="Tinos"/>
              </a:rPr>
              <a:t>2) Compound:</a:t>
            </a:r>
            <a:r>
              <a:rPr lang="en-GB" dirty="0">
                <a:solidFill>
                  <a:srgbClr val="373D3F"/>
                </a:solidFill>
                <a:latin typeface="Tinos"/>
              </a:rPr>
              <a:t> Two or more atoms combined together for example hydrogen and oxygen combine to form water. </a:t>
            </a:r>
            <a:endParaRPr lang="en-GB" dirty="0">
              <a:solidFill>
                <a:srgbClr val="373D3F"/>
              </a:solidFill>
              <a:latin typeface="&amp;quot"/>
            </a:endParaRPr>
          </a:p>
          <a:p>
            <a:r>
              <a:rPr lang="en-GB" b="1" dirty="0">
                <a:solidFill>
                  <a:srgbClr val="373D3F"/>
                </a:solidFill>
                <a:latin typeface="&amp;quot"/>
              </a:rPr>
              <a:t>3) Cell:</a:t>
            </a:r>
            <a:r>
              <a:rPr lang="en-GB" dirty="0">
                <a:solidFill>
                  <a:srgbClr val="373D3F"/>
                </a:solidFill>
                <a:latin typeface="&amp;quot"/>
              </a:rPr>
              <a:t> is the smallest independently functioning unit of a living organism.</a:t>
            </a:r>
          </a:p>
          <a:p>
            <a:r>
              <a:rPr lang="en-GB" b="1" dirty="0">
                <a:solidFill>
                  <a:srgbClr val="373D3F"/>
                </a:solidFill>
                <a:latin typeface="Tinos"/>
              </a:rPr>
              <a:t>4) Tissue: </a:t>
            </a:r>
            <a:r>
              <a:rPr lang="en-GB" dirty="0">
                <a:solidFill>
                  <a:srgbClr val="373D3F"/>
                </a:solidFill>
                <a:latin typeface="Tinos"/>
              </a:rPr>
              <a:t>is a group of many similar cells (though sometimes composed of a few related types) that work together to perform a specific function.</a:t>
            </a:r>
            <a:endParaRPr lang="en-GB" dirty="0"/>
          </a:p>
        </p:txBody>
      </p:sp>
    </p:spTree>
    <p:extLst>
      <p:ext uri="{BB962C8B-B14F-4D97-AF65-F5344CB8AC3E}">
        <p14:creationId xmlns:p14="http://schemas.microsoft.com/office/powerpoint/2010/main" val="2521890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fontScale="92500" lnSpcReduction="20000"/>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sz="1700" dirty="0">
              <a:hlinkClick r:id="rId2"/>
            </a:endParaRPr>
          </a:p>
          <a:p>
            <a:pPr marL="0" indent="0">
              <a:buNone/>
            </a:pPr>
            <a:r>
              <a:rPr lang="en-GB" sz="1700" dirty="0">
                <a:hlinkClick r:id="rId2"/>
              </a:rPr>
              <a:t>https://courses.lumenlearning.com</a:t>
            </a:r>
            <a:endParaRPr lang="en-GB" sz="17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88640"/>
            <a:ext cx="8280920"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2907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 Levels of organisation…</a:t>
            </a:r>
            <a:r>
              <a:rPr lang="en-GB" b="1" dirty="0" err="1"/>
              <a:t>cntd</a:t>
            </a:r>
            <a:endParaRPr lang="en-GB" b="1" dirty="0"/>
          </a:p>
        </p:txBody>
      </p:sp>
      <p:sp>
        <p:nvSpPr>
          <p:cNvPr id="3" name="Content Placeholder 2"/>
          <p:cNvSpPr>
            <a:spLocks noGrp="1"/>
          </p:cNvSpPr>
          <p:nvPr>
            <p:ph idx="1"/>
          </p:nvPr>
        </p:nvSpPr>
        <p:spPr/>
        <p:txBody>
          <a:bodyPr/>
          <a:lstStyle/>
          <a:p>
            <a:r>
              <a:rPr lang="en-GB" b="1" dirty="0">
                <a:solidFill>
                  <a:srgbClr val="373D3F"/>
                </a:solidFill>
                <a:latin typeface="&amp;quot"/>
              </a:rPr>
              <a:t>5) Organ:</a:t>
            </a:r>
            <a:r>
              <a:rPr lang="en-GB" dirty="0">
                <a:solidFill>
                  <a:srgbClr val="373D3F"/>
                </a:solidFill>
                <a:latin typeface="Tinos"/>
              </a:rPr>
              <a:t> is an anatomically distinct structure of the body composed of two or more tissue types.</a:t>
            </a:r>
          </a:p>
          <a:p>
            <a:r>
              <a:rPr lang="en-GB" b="1" dirty="0">
                <a:solidFill>
                  <a:srgbClr val="373D3F"/>
                </a:solidFill>
                <a:latin typeface="&amp;quot"/>
              </a:rPr>
              <a:t>6) System</a:t>
            </a:r>
            <a:r>
              <a:rPr lang="en-GB" dirty="0">
                <a:solidFill>
                  <a:srgbClr val="373D3F"/>
                </a:solidFill>
                <a:latin typeface="Tinos"/>
              </a:rPr>
              <a:t> is a group of organs that work together to perform major functions or meet physiological needs of the body.</a:t>
            </a:r>
          </a:p>
          <a:p>
            <a:r>
              <a:rPr lang="en-GB" dirty="0">
                <a:solidFill>
                  <a:srgbClr val="373D3F"/>
                </a:solidFill>
                <a:latin typeface="Tinos"/>
              </a:rPr>
              <a:t>There are 10 major systems in physiology</a:t>
            </a:r>
            <a:endParaRPr lang="en-GB" dirty="0"/>
          </a:p>
        </p:txBody>
      </p:sp>
    </p:spTree>
    <p:extLst>
      <p:ext uri="{BB962C8B-B14F-4D97-AF65-F5344CB8AC3E}">
        <p14:creationId xmlns:p14="http://schemas.microsoft.com/office/powerpoint/2010/main" val="2005448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8229600" cy="4061047"/>
          </a:xfrm>
        </p:spPr>
        <p:txBody>
          <a:bodyPr>
            <a:normAutofit fontScale="5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(sciencelearn.org.nz)</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799" y="0"/>
            <a:ext cx="8278813" cy="5085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519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THE SKIN COVERS THE GROSS STRUCTURE OF THE HUMAN BODY</a:t>
            </a:r>
            <a:br>
              <a:rPr lang="en-GB" sz="3200" b="1" dirty="0"/>
            </a:br>
            <a:r>
              <a:rPr lang="en-GB" sz="3200" b="1" dirty="0"/>
              <a:t>FUNCTIONS OF THE SKIN</a:t>
            </a:r>
          </a:p>
        </p:txBody>
      </p:sp>
      <p:sp>
        <p:nvSpPr>
          <p:cNvPr id="3" name="Content Placeholder 2"/>
          <p:cNvSpPr>
            <a:spLocks noGrp="1"/>
          </p:cNvSpPr>
          <p:nvPr>
            <p:ph idx="1"/>
          </p:nvPr>
        </p:nvSpPr>
        <p:spPr>
          <a:xfrm>
            <a:off x="457200" y="1844824"/>
            <a:ext cx="8686800" cy="3384377"/>
          </a:xfrm>
        </p:spPr>
        <p:txBody>
          <a:bodyPr>
            <a:noAutofit/>
          </a:bodyPr>
          <a:lstStyle/>
          <a:p>
            <a:pPr>
              <a:buFont typeface="Arial"/>
              <a:buChar char="•"/>
            </a:pPr>
            <a:r>
              <a:rPr lang="en-GB" sz="2400" dirty="0">
                <a:solidFill>
                  <a:srgbClr val="222222"/>
                </a:solidFill>
                <a:latin typeface="arial"/>
              </a:rPr>
              <a:t>Protection. Microorganism, dehydration, ultraviolet light, mechanical damage.</a:t>
            </a:r>
          </a:p>
          <a:p>
            <a:pPr>
              <a:buFont typeface="Arial"/>
              <a:buChar char="•"/>
            </a:pPr>
            <a:r>
              <a:rPr lang="en-GB" sz="2400" dirty="0">
                <a:solidFill>
                  <a:srgbClr val="222222"/>
                </a:solidFill>
                <a:latin typeface="arial"/>
              </a:rPr>
              <a:t>Sensation. Sense pain, temperature, touch, deep pressure.</a:t>
            </a:r>
          </a:p>
          <a:p>
            <a:pPr>
              <a:buFont typeface="Arial"/>
              <a:buChar char="•"/>
            </a:pPr>
            <a:r>
              <a:rPr lang="en-GB" sz="2400" dirty="0">
                <a:solidFill>
                  <a:srgbClr val="222222"/>
                </a:solidFill>
                <a:latin typeface="arial"/>
              </a:rPr>
              <a:t>Allows movement. Allows movement muscles can flex &amp; body can move.</a:t>
            </a:r>
          </a:p>
          <a:p>
            <a:pPr>
              <a:buFont typeface="Arial"/>
              <a:buChar char="•"/>
            </a:pPr>
            <a:r>
              <a:rPr lang="en-GB" sz="2400" dirty="0">
                <a:solidFill>
                  <a:srgbClr val="222222"/>
                </a:solidFill>
                <a:latin typeface="arial"/>
              </a:rPr>
              <a:t>Vitamin D production by your skin.</a:t>
            </a:r>
          </a:p>
          <a:p>
            <a:pPr>
              <a:buFont typeface="Arial"/>
              <a:buChar char="•"/>
            </a:pPr>
            <a:r>
              <a:rPr lang="en-GB" sz="2400" dirty="0">
                <a:solidFill>
                  <a:srgbClr val="222222"/>
                </a:solidFill>
                <a:latin typeface="arial"/>
              </a:rPr>
              <a:t>Excretion.</a:t>
            </a:r>
          </a:p>
          <a:p>
            <a:pPr>
              <a:buFont typeface="Arial"/>
              <a:buChar char="•"/>
            </a:pPr>
            <a:r>
              <a:rPr lang="en-GB" sz="2400" dirty="0">
                <a:solidFill>
                  <a:srgbClr val="222222"/>
                </a:solidFill>
                <a:latin typeface="arial"/>
              </a:rPr>
              <a:t>Immunity. </a:t>
            </a:r>
          </a:p>
          <a:p>
            <a:pPr>
              <a:buFont typeface="Arial"/>
              <a:buChar char="•"/>
            </a:pPr>
            <a:r>
              <a:rPr lang="en-GB" sz="2400" dirty="0">
                <a:solidFill>
                  <a:srgbClr val="222222"/>
                </a:solidFill>
                <a:latin typeface="arial"/>
              </a:rPr>
              <a:t>Regulate Temperature.</a:t>
            </a:r>
          </a:p>
          <a:p>
            <a:pPr marL="0" indent="0">
              <a:buNone/>
            </a:pPr>
            <a:endParaRPr lang="en-GB" sz="2400" dirty="0"/>
          </a:p>
        </p:txBody>
      </p:sp>
    </p:spTree>
    <p:extLst>
      <p:ext uri="{BB962C8B-B14F-4D97-AF65-F5344CB8AC3E}">
        <p14:creationId xmlns:p14="http://schemas.microsoft.com/office/powerpoint/2010/main" val="1008037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GROSS FEATURES OF THE BODY</a:t>
            </a:r>
          </a:p>
        </p:txBody>
      </p:sp>
      <p:sp>
        <p:nvSpPr>
          <p:cNvPr id="3" name="Content Placeholder 2"/>
          <p:cNvSpPr>
            <a:spLocks noGrp="1"/>
          </p:cNvSpPr>
          <p:nvPr>
            <p:ph idx="1"/>
          </p:nvPr>
        </p:nvSpPr>
        <p:spPr/>
        <p:txBody>
          <a:bodyPr>
            <a:normAutofit lnSpcReduction="10000"/>
          </a:bodyPr>
          <a:lstStyle/>
          <a:p>
            <a:pPr marL="0" indent="0">
              <a:buNone/>
            </a:pPr>
            <a:r>
              <a:rPr lang="en-GB" dirty="0"/>
              <a:t>The following video outlines the gross features of the body:</a:t>
            </a:r>
          </a:p>
          <a:p>
            <a:pPr marL="0" indent="0">
              <a:buNone/>
            </a:pPr>
            <a:r>
              <a:rPr lang="en-GB" dirty="0">
                <a:hlinkClick r:id="rId3"/>
              </a:rPr>
              <a:t>https://www.youtube.com/watch?v=8kvnPaPN6GA</a:t>
            </a:r>
            <a:endParaRPr lang="en-GB" dirty="0"/>
          </a:p>
          <a:p>
            <a:pPr marL="0" indent="0">
              <a:buNone/>
            </a:pPr>
            <a:endParaRPr lang="en-GB" dirty="0"/>
          </a:p>
          <a:p>
            <a:pPr marL="0" indent="0">
              <a:buNone/>
            </a:pPr>
            <a:r>
              <a:rPr lang="en-GB" dirty="0"/>
              <a:t>From the video what do you understand by the terms: (a) dorsal cavity, and (b) ventral cavity?</a:t>
            </a:r>
          </a:p>
        </p:txBody>
      </p:sp>
    </p:spTree>
    <p:extLst>
      <p:ext uri="{BB962C8B-B14F-4D97-AF65-F5344CB8AC3E}">
        <p14:creationId xmlns:p14="http://schemas.microsoft.com/office/powerpoint/2010/main" val="3440534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60648"/>
            <a:ext cx="8496944" cy="6480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4440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5602"/>
            <a:ext cx="8208912" cy="5553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8179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In-class activity #1</a:t>
            </a:r>
          </a:p>
        </p:txBody>
      </p:sp>
      <p:sp>
        <p:nvSpPr>
          <p:cNvPr id="3" name="Content Placeholder 2"/>
          <p:cNvSpPr>
            <a:spLocks noGrp="1"/>
          </p:cNvSpPr>
          <p:nvPr>
            <p:ph idx="1"/>
          </p:nvPr>
        </p:nvSpPr>
        <p:spPr/>
        <p:txBody>
          <a:bodyPr/>
          <a:lstStyle/>
          <a:p>
            <a:r>
              <a:rPr lang="en-GB" dirty="0"/>
              <a:t>Complete </a:t>
            </a:r>
            <a:r>
              <a:rPr lang="en-GB" b="1" dirty="0"/>
              <a:t>Worksheet Exercise One</a:t>
            </a:r>
            <a:r>
              <a:rPr lang="en-GB" dirty="0"/>
              <a:t> (10 mins)</a:t>
            </a:r>
          </a:p>
          <a:p>
            <a:endParaRPr lang="en-GB" dirty="0"/>
          </a:p>
          <a:p>
            <a:pPr>
              <a:buFont typeface="Wingdings" pitchFamily="2" charset="2"/>
              <a:buChar char="Ø"/>
            </a:pPr>
            <a:r>
              <a:rPr lang="en-GB" dirty="0"/>
              <a:t>Let’s have a class discussion on the in-class exercise.</a:t>
            </a:r>
          </a:p>
        </p:txBody>
      </p:sp>
    </p:spTree>
    <p:extLst>
      <p:ext uri="{BB962C8B-B14F-4D97-AF65-F5344CB8AC3E}">
        <p14:creationId xmlns:p14="http://schemas.microsoft.com/office/powerpoint/2010/main" val="743769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THANK YOU</a:t>
            </a:r>
          </a:p>
        </p:txBody>
      </p:sp>
      <p:sp>
        <p:nvSpPr>
          <p:cNvPr id="3" name="Content Placeholder 2"/>
          <p:cNvSpPr>
            <a:spLocks noGrp="1"/>
          </p:cNvSpPr>
          <p:nvPr>
            <p:ph idx="1"/>
          </p:nvPr>
        </p:nvSpPr>
        <p:spPr/>
        <p:txBody>
          <a:bodyPr/>
          <a:lstStyle/>
          <a:p>
            <a:endParaRPr lang="en-GB" b="1" dirty="0"/>
          </a:p>
          <a:p>
            <a:endParaRPr lang="en-GB" b="1" dirty="0"/>
          </a:p>
          <a:p>
            <a:pPr algn="ctr"/>
            <a:r>
              <a:rPr lang="en-GB" sz="4000" b="1" dirty="0"/>
              <a:t>ANY QUESTIONS???</a:t>
            </a:r>
          </a:p>
        </p:txBody>
      </p:sp>
    </p:spTree>
    <p:extLst>
      <p:ext uri="{BB962C8B-B14F-4D97-AF65-F5344CB8AC3E}">
        <p14:creationId xmlns:p14="http://schemas.microsoft.com/office/powerpoint/2010/main" val="10663809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40755</TotalTime>
  <Words>1476</Words>
  <Application>Microsoft Office PowerPoint</Application>
  <PresentationFormat>On-screen Show (4:3)</PresentationFormat>
  <Paragraphs>157</Paragraphs>
  <Slides>23</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&amp;quot</vt:lpstr>
      <vt:lpstr>arial</vt:lpstr>
      <vt:lpstr>arial</vt:lpstr>
      <vt:lpstr>Calibri</vt:lpstr>
      <vt:lpstr>Helvetica</vt:lpstr>
      <vt:lpstr>Myriad Pro</vt:lpstr>
      <vt:lpstr>Open Sans</vt:lpstr>
      <vt:lpstr>Tinos</vt:lpstr>
      <vt:lpstr>Wingdings</vt:lpstr>
      <vt:lpstr>20140311PresentationUWTSDTemplate</vt:lpstr>
      <vt:lpstr>INTRODUCTION TO PHYSIOLOGY (BMHP5003)</vt:lpstr>
      <vt:lpstr>PowerPoint Presentation</vt:lpstr>
      <vt:lpstr>GROUND RULES</vt:lpstr>
      <vt:lpstr>Introduction to the Module</vt:lpstr>
      <vt:lpstr>WEEK ONE</vt:lpstr>
      <vt:lpstr>LESSON OBJECTIVES</vt:lpstr>
      <vt:lpstr>Why it is important to learn Physiology for health and social care workers or carers?</vt:lpstr>
      <vt:lpstr>PowerPoint Presentation</vt:lpstr>
      <vt:lpstr>ANATOMY AND PHYSIOLOGY</vt:lpstr>
      <vt:lpstr>Anatomy</vt:lpstr>
      <vt:lpstr>Microscopic Anatomy</vt:lpstr>
      <vt:lpstr>PHYSIOLOGY</vt:lpstr>
      <vt:lpstr>Group Discussion</vt:lpstr>
      <vt:lpstr>Level of organization to   Human body is form of </vt:lpstr>
      <vt:lpstr>PowerPoint Presentation</vt:lpstr>
      <vt:lpstr> Levels of organisation…cntd</vt:lpstr>
      <vt:lpstr>PowerPoint Presentation</vt:lpstr>
      <vt:lpstr>THE SKIN COVERS THE GROSS STRUCTURE OF THE HUMAN BODY FUNCTIONS OF THE SKIN</vt:lpstr>
      <vt:lpstr>GROSS FEATURES OF THE BODY</vt:lpstr>
      <vt:lpstr>PowerPoint Presentation</vt:lpstr>
      <vt:lpstr>PowerPoint Presentation</vt:lpstr>
      <vt:lpstr>In-class activity #1</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khalfan</cp:lastModifiedBy>
  <cp:revision>140</cp:revision>
  <dcterms:created xsi:type="dcterms:W3CDTF">2015-04-14T15:21:28Z</dcterms:created>
  <dcterms:modified xsi:type="dcterms:W3CDTF">2022-02-08T20:37:15Z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